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82" r:id="rId2"/>
    <p:sldId id="256" r:id="rId3"/>
    <p:sldId id="279" r:id="rId4"/>
    <p:sldId id="369" r:id="rId5"/>
    <p:sldId id="407" r:id="rId6"/>
    <p:sldId id="410" r:id="rId7"/>
    <p:sldId id="283" r:id="rId8"/>
    <p:sldId id="425" r:id="rId9"/>
    <p:sldId id="424" r:id="rId10"/>
    <p:sldId id="440" r:id="rId11"/>
    <p:sldId id="280" r:id="rId12"/>
    <p:sldId id="370" r:id="rId13"/>
    <p:sldId id="400" r:id="rId14"/>
    <p:sldId id="441" r:id="rId15"/>
    <p:sldId id="439" r:id="rId16"/>
    <p:sldId id="388" r:id="rId17"/>
    <p:sldId id="433" r:id="rId18"/>
    <p:sldId id="434" r:id="rId19"/>
    <p:sldId id="413" r:id="rId20"/>
    <p:sldId id="409" r:id="rId21"/>
    <p:sldId id="402" r:id="rId22"/>
    <p:sldId id="432" r:id="rId23"/>
    <p:sldId id="438" r:id="rId24"/>
    <p:sldId id="437" r:id="rId25"/>
    <p:sldId id="393" r:id="rId26"/>
    <p:sldId id="262" r:id="rId27"/>
    <p:sldId id="435" r:id="rId28"/>
    <p:sldId id="405" r:id="rId29"/>
    <p:sldId id="426" r:id="rId30"/>
    <p:sldId id="436" r:id="rId31"/>
    <p:sldId id="403" r:id="rId32"/>
    <p:sldId id="404" r:id="rId33"/>
    <p:sldId id="419" r:id="rId34"/>
    <p:sldId id="418" r:id="rId35"/>
    <p:sldId id="423" r:id="rId36"/>
    <p:sldId id="360" r:id="rId37"/>
    <p:sldId id="430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DCF8"/>
    <a:srgbClr val="E88900"/>
    <a:srgbClr val="D16EA1"/>
    <a:srgbClr val="1C7AC1"/>
    <a:srgbClr val="00A0C5"/>
    <a:srgbClr val="A5639E"/>
    <a:srgbClr val="BF2875"/>
    <a:srgbClr val="BECEEA"/>
    <a:srgbClr val="005FA3"/>
    <a:srgbClr val="008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36"/>
    <p:restoredTop sz="81550"/>
  </p:normalViewPr>
  <p:slideViewPr>
    <p:cSldViewPr snapToGrid="0" snapToObjects="1" showGuides="1">
      <p:cViewPr varScale="1">
        <p:scale>
          <a:sx n="68" d="100"/>
          <a:sy n="68" d="100"/>
        </p:scale>
        <p:origin x="33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7A440-34F8-8042-8FB8-1B5947A3F1BE}" type="datetimeFigureOut">
              <a:rPr lang="fr-FR" smtClean="0"/>
              <a:t>23/03/2024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7936F-FC15-C34C-AB78-77A7719864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41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Conséquence systémique  ou</a:t>
            </a:r>
          </a:p>
          <a:p>
            <a:r>
              <a:rPr lang="fr-FR" dirty="0"/>
              <a:t>Association forte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27DB-FFF0-AC45-9045-38F45432ED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199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73 patients BPCO</a:t>
            </a:r>
            <a:r>
              <a:rPr lang="fr-FR" baseline="0" dirty="0"/>
              <a:t> modéré à très sévère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7CB07-9135-434E-BEEA-ABFE4FA2673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51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7936F-FC15-C34C-AB78-77A77198642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59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7936F-FC15-C34C-AB78-77A77198642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77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7936F-FC15-C34C-AB78-77A77198642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902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Serious</a:t>
            </a:r>
            <a:r>
              <a:rPr lang="fr-FR" dirty="0"/>
              <a:t> CV </a:t>
            </a:r>
            <a:r>
              <a:rPr lang="fr-FR" dirty="0" err="1"/>
              <a:t>event</a:t>
            </a:r>
            <a:r>
              <a:rPr lang="fr-FR" dirty="0"/>
              <a:t> = </a:t>
            </a:r>
            <a:r>
              <a:rPr lang="fr-FR" dirty="0" err="1"/>
              <a:t>prolonging</a:t>
            </a:r>
            <a:r>
              <a:rPr lang="fr-FR" dirty="0"/>
              <a:t> </a:t>
            </a:r>
            <a:r>
              <a:rPr lang="fr-FR" dirty="0" err="1"/>
              <a:t>hospitalization</a:t>
            </a:r>
            <a:r>
              <a:rPr lang="fr-FR" dirty="0"/>
              <a:t> or </a:t>
            </a:r>
            <a:r>
              <a:rPr lang="fr-FR" dirty="0" err="1"/>
              <a:t>death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7936F-FC15-C34C-AB78-77A77198642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73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7936F-FC15-C34C-AB78-77A77198642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807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Conséquence systémique  ou</a:t>
            </a:r>
          </a:p>
          <a:p>
            <a:r>
              <a:rPr lang="fr-FR" dirty="0"/>
              <a:t>Association forte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27DB-FFF0-AC45-9045-38F45432ED1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32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CC3768-65A0-A04B-A854-C24C24FEF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A55CA2-6821-6D4B-BA1A-41ABE1466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FA3301-9C90-FC41-8513-7DD48B32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6F6-3B92-6241-8009-F21A9DEEEDE3}" type="datetimeFigureOut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B85C1-30E5-9C40-972A-758FBF08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CEFA8-85F3-2541-AEE5-888207F5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194D-F56F-224F-8E41-94964C0A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03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88E45-B313-0C43-A3C0-98037248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EE48D9-3B04-494D-BDB1-24179B38B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C75C91-2CCF-E847-9066-101F2333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6F6-3B92-6241-8009-F21A9DEEEDE3}" type="datetimeFigureOut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73AE21-2469-6044-A1EE-EC73A982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45C00A-1082-9448-B366-0C495CA2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194D-F56F-224F-8E41-94964C0A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46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0256B7E-411F-174F-B7C0-70DC79CB9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F5D7CE-C4DC-3B49-AF71-8FFAD793D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E5C609-AF98-C042-B974-730CCEDB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6F6-3B92-6241-8009-F21A9DEEEDE3}" type="datetimeFigureOut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A13E2-945A-EC41-8CF7-19A870E8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91C739-6812-D44D-BF44-AAAC31E6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194D-F56F-224F-8E41-94964C0A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59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C08ECF-1455-C84E-96E2-409EE213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48E27-A25F-0842-852F-D7E5DDDDA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B91A17-74A2-414E-8B91-40A837D2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6F6-3B92-6241-8009-F21A9DEEEDE3}" type="datetimeFigureOut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0B10CF-093C-1B40-BD82-779284F7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E8FC18-663F-1240-9ED9-D0F37300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194D-F56F-224F-8E41-94964C0A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78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DDF53-7F8E-A340-ABE7-9F210356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DF1605-CE1A-BF4E-B36B-0D3180702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1A234A-41BE-244E-BAA9-D1D49EC0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6F6-3B92-6241-8009-F21A9DEEEDE3}" type="datetimeFigureOut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FD737C-F3D8-CF41-A747-18A55DC2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EF6D3A-8EBF-BC4F-AFC1-0084444A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194D-F56F-224F-8E41-94964C0A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09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2C4B6-3076-1C4F-97F2-C35AB649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4AA560-3164-E643-9C21-54801FFEE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8FDFEE-C49A-9445-B2BC-5DBBB586E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85609A-3AFC-E24F-8701-28AEC9E1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6F6-3B92-6241-8009-F21A9DEEEDE3}" type="datetimeFigureOut">
              <a:rPr lang="fr-FR" smtClean="0"/>
              <a:t>23/03/2024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72838A-8478-F74F-B30A-64D5E635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EC6433-F11F-1A46-B232-1A50E427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194D-F56F-224F-8E41-94964C0A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3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2D75A-ED29-4349-93AF-1FA0FFF7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AE25DE-E099-C84F-A066-935D93155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43151C-AC68-6245-AC79-086A903C0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FFE181-22A7-9747-B9EF-C92F693FA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DC2F5F-70E5-A443-AFA0-83BF227D6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E887896-5958-2D49-88A7-CC67A9076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6F6-3B92-6241-8009-F21A9DEEEDE3}" type="datetimeFigureOut">
              <a:rPr lang="fr-FR" smtClean="0"/>
              <a:t>23/03/2024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81570B-FEF9-D645-AD3D-2584F046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C06D088-29F7-6C48-B45D-F41D79B3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194D-F56F-224F-8E41-94964C0A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28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1A980-99A1-1248-85D1-C3654874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233766-8ECE-1F4C-88EC-B5A81F53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6F6-3B92-6241-8009-F21A9DEEEDE3}" type="datetimeFigureOut">
              <a:rPr lang="fr-FR" smtClean="0"/>
              <a:t>23/03/2024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8FBE24-4D72-AF46-BB5B-756E3FF6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E17602-8517-B74F-9308-FA9A9C51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194D-F56F-224F-8E41-94964C0A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24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43791E-FD49-2A4B-9B04-6E057596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6F6-3B92-6241-8009-F21A9DEEEDE3}" type="datetimeFigureOut">
              <a:rPr lang="fr-FR" smtClean="0"/>
              <a:t>23/03/2024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9A448-263F-3847-8FA0-63D8E0DB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1C2797-5E59-B746-A36E-90552238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194D-F56F-224F-8E41-94964C0A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0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EBC62-2B4D-C844-BC99-1510DE2A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0503B5-697A-234F-951C-8BD52B903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1B0226-2137-1C49-A312-2AE60D283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CB753D-1226-7F42-A159-92DC3CF8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6F6-3B92-6241-8009-F21A9DEEEDE3}" type="datetimeFigureOut">
              <a:rPr lang="fr-FR" smtClean="0"/>
              <a:t>23/03/2024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6F5BD1-5200-C54C-8D6F-D286583B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1E6E2D-70AA-5D4C-B7A3-21B752CB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194D-F56F-224F-8E41-94964C0A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11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0E688-B0D2-E14D-AD2B-AFFF1E3B0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8693D0-5BD9-BD40-BF26-9D58012CF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744FD8-44B1-2B49-90A0-553F5AA0D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435B95-CD4B-B647-A8CA-5148E312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6F6-3B92-6241-8009-F21A9DEEEDE3}" type="datetimeFigureOut">
              <a:rPr lang="fr-FR" smtClean="0"/>
              <a:t>23/03/2024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0596A1-7804-4B4C-B768-D8837C726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B7161F-E3A0-B846-B86C-A621CBA7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194D-F56F-224F-8E41-94964C0A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85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61A104-6174-7F4B-B5E3-9DED852D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ACCF0C-6A1D-DE44-9CF4-421F9C03F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6D30DB-8E4B-754C-B346-1ECAF4E72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56F6-3B92-6241-8009-F21A9DEEEDE3}" type="datetimeFigureOut">
              <a:rPr lang="fr-FR" smtClean="0"/>
              <a:t>23/03/2024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26124E-BBD7-9847-A215-80A9DB187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5602DB-775A-D842-B91E-502253778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8194D-F56F-224F-8E41-94964C0A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78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E748C88-0974-B244-9AD4-5C1D9EC9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907774" y="9541"/>
            <a:ext cx="10376451" cy="684845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E43ABF1-A8A7-F840-A909-CB20157C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941" y="1421645"/>
            <a:ext cx="9412941" cy="1325563"/>
          </a:xfrm>
        </p:spPr>
        <p:txBody>
          <a:bodyPr>
            <a:noAutofit/>
          </a:bodyPr>
          <a:lstStyle/>
          <a:p>
            <a:pPr algn="ctr"/>
            <a:r>
              <a:rPr lang="fr-F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exacerbations de BPCO… qu’en est-il des maladies (cardio)vasculaires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0ACC301-4D6A-8846-B4A4-48E5DD14BC7D}"/>
              </a:ext>
            </a:extLst>
          </p:cNvPr>
          <p:cNvSpPr txBox="1">
            <a:spLocks/>
          </p:cNvSpPr>
          <p:nvPr/>
        </p:nvSpPr>
        <p:spPr>
          <a:xfrm>
            <a:off x="907774" y="3092737"/>
            <a:ext cx="10515600" cy="2868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Thibaud Soumagne</a:t>
            </a:r>
          </a:p>
          <a:p>
            <a:pPr algn="ctr">
              <a:lnSpc>
                <a:spcPct val="110000"/>
              </a:lnSpc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de pneumologie et de soins intensifs</a:t>
            </a:r>
          </a:p>
          <a:p>
            <a:pPr algn="ctr">
              <a:lnSpc>
                <a:spcPct val="110000"/>
              </a:lnSpc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DMU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THorax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Orl Sommeil </a:t>
            </a:r>
          </a:p>
          <a:p>
            <a:pPr algn="ctr">
              <a:lnSpc>
                <a:spcPct val="110000"/>
              </a:lnSpc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Hôpital Européen Georges Pompidou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E2FEBDD-9085-BE45-B751-3D4EE8DD8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022" y="5289451"/>
            <a:ext cx="2950978" cy="15590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1AA8337-1DFC-3142-BA2E-D69D9F4B64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0" y="5640262"/>
            <a:ext cx="3193952" cy="12177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521331D-BE78-BC4F-A50E-4005E66EB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136" y="5798281"/>
            <a:ext cx="2806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5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02FD715D-BAFA-5356-FD14-2ACEF7593030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574458"/>
            <a:ext cx="5905500" cy="4573267"/>
            <a:chOff x="0" y="418456"/>
            <a:chExt cx="6423102" cy="4974103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5D1AD0A-F391-D29A-C99A-89E1D4F36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18456"/>
              <a:ext cx="3211551" cy="4957586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2745D29-6B1F-C6B9-FDB6-D7505A16F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330" b="-294"/>
            <a:stretch/>
          </p:blipFill>
          <p:spPr>
            <a:xfrm>
              <a:off x="3211551" y="434973"/>
              <a:ext cx="3211551" cy="4957586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ABFDCA9F-8A67-73B7-B0E6-BD5751FCE07F}"/>
              </a:ext>
            </a:extLst>
          </p:cNvPr>
          <p:cNvGrpSpPr>
            <a:grpSpLocks noChangeAspect="1"/>
          </p:cNvGrpSpPr>
          <p:nvPr/>
        </p:nvGrpSpPr>
        <p:grpSpPr>
          <a:xfrm>
            <a:off x="6096000" y="1640505"/>
            <a:ext cx="6214092" cy="4507221"/>
            <a:chOff x="6244035" y="418455"/>
            <a:chExt cx="7331851" cy="531795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547ADB7-4E1D-6500-C9D8-B4F5705CC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4035" y="418456"/>
              <a:ext cx="3390618" cy="5317957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205841C-7537-81A3-6E6B-E25241497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875"/>
            <a:stretch/>
          </p:blipFill>
          <p:spPr>
            <a:xfrm>
              <a:off x="9631552" y="418455"/>
              <a:ext cx="3944334" cy="5317957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81991A8-25E7-05C4-5891-BC936257E1BF}"/>
              </a:ext>
            </a:extLst>
          </p:cNvPr>
          <p:cNvSpPr txBox="1"/>
          <p:nvPr/>
        </p:nvSpPr>
        <p:spPr>
          <a:xfrm>
            <a:off x="2401284" y="1070180"/>
            <a:ext cx="825097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MACE : </a:t>
            </a:r>
            <a:r>
              <a:rPr lang="fr-FR" sz="1800" dirty="0" err="1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</a:t>
            </a:r>
            <a:r>
              <a:rPr lang="fr-FR" sz="18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fr-FR" sz="18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non-fatal </a:t>
            </a:r>
            <a:r>
              <a:rPr lang="fr-FR" sz="1800" dirty="0" err="1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myocardial</a:t>
            </a:r>
            <a:r>
              <a:rPr lang="fr-FR" sz="18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infarction</a:t>
            </a:r>
            <a:r>
              <a:rPr lang="fr-FR" sz="18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(MI) or non-fatal stroke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FFFD2B-D7DF-659C-A2EF-8E4E20BDB4CA}"/>
              </a:ext>
            </a:extLst>
          </p:cNvPr>
          <p:cNvSpPr txBox="1"/>
          <p:nvPr/>
        </p:nvSpPr>
        <p:spPr>
          <a:xfrm>
            <a:off x="3106967" y="6147725"/>
            <a:ext cx="1556836" cy="369332"/>
          </a:xfrm>
          <a:prstGeom prst="rect">
            <a:avLst/>
          </a:prstGeom>
          <a:solidFill>
            <a:srgbClr val="D16EA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LABA/LAMA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5EB2A4-D6E9-1664-EA5C-2304904E0B34}"/>
              </a:ext>
            </a:extLst>
          </p:cNvPr>
          <p:cNvSpPr txBox="1"/>
          <p:nvPr/>
        </p:nvSpPr>
        <p:spPr>
          <a:xfrm>
            <a:off x="4643290" y="6147725"/>
            <a:ext cx="1236236" cy="369332"/>
          </a:xfrm>
          <a:prstGeom prst="rect">
            <a:avLst/>
          </a:prstGeom>
          <a:solidFill>
            <a:srgbClr val="E88900">
              <a:alpha val="48000"/>
            </a:srgbClr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LABA/ICS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EA31E68-640E-D22D-AE84-26C29C577FB7}"/>
              </a:ext>
            </a:extLst>
          </p:cNvPr>
          <p:cNvSpPr txBox="1"/>
          <p:nvPr/>
        </p:nvSpPr>
        <p:spPr>
          <a:xfrm>
            <a:off x="10995783" y="6045245"/>
            <a:ext cx="1236236" cy="369332"/>
          </a:xfrm>
          <a:prstGeom prst="rect">
            <a:avLst/>
          </a:prstGeom>
          <a:solidFill>
            <a:srgbClr val="E88900">
              <a:alpha val="48000"/>
            </a:srgbClr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LABA/ICS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D076EC6-E055-C276-6CB6-B7693732BF6D}"/>
              </a:ext>
            </a:extLst>
          </p:cNvPr>
          <p:cNvSpPr txBox="1"/>
          <p:nvPr/>
        </p:nvSpPr>
        <p:spPr>
          <a:xfrm>
            <a:off x="10157734" y="6045245"/>
            <a:ext cx="740780" cy="369332"/>
          </a:xfrm>
          <a:prstGeom prst="rect">
            <a:avLst/>
          </a:prstGeom>
          <a:solidFill>
            <a:srgbClr val="34DCF8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B7CD9BF-BF8C-F4C1-0E6B-337B677DE1DE}"/>
              </a:ext>
            </a:extLst>
          </p:cNvPr>
          <p:cNvSpPr txBox="1"/>
          <p:nvPr/>
        </p:nvSpPr>
        <p:spPr>
          <a:xfrm>
            <a:off x="9252146" y="6517057"/>
            <a:ext cx="294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Yang et al., </a:t>
            </a:r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 2023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78D0C4DC-AE90-356F-37ED-47175D02844B}"/>
              </a:ext>
            </a:extLst>
          </p:cNvPr>
          <p:cNvSpPr txBox="1">
            <a:spLocks/>
          </p:cNvSpPr>
          <p:nvPr/>
        </p:nvSpPr>
        <p:spPr>
          <a:xfrm>
            <a:off x="975360" y="233464"/>
            <a:ext cx="10241280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 inhalé et risque cardiovasculaire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391BFF-5A00-011A-B842-031D713FECC0}"/>
              </a:ext>
            </a:extLst>
          </p:cNvPr>
          <p:cNvSpPr/>
          <p:nvPr/>
        </p:nvSpPr>
        <p:spPr>
          <a:xfrm>
            <a:off x="4680605" y="4380931"/>
            <a:ext cx="1236237" cy="2136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7B04D5-EA5A-F9E2-B6B8-3EBB015984CF}"/>
              </a:ext>
            </a:extLst>
          </p:cNvPr>
          <p:cNvSpPr/>
          <p:nvPr/>
        </p:nvSpPr>
        <p:spPr>
          <a:xfrm>
            <a:off x="10955763" y="4278451"/>
            <a:ext cx="1236237" cy="2136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3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igures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305" y="997345"/>
            <a:ext cx="7633872" cy="5724131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3137827" y="397278"/>
            <a:ext cx="5916345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/>
                <a:cs typeface="Times New Roman"/>
              </a:rPr>
              <a:t>Quel impact selon la sévérité 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983137" y="3107393"/>
            <a:ext cx="122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/>
                <a:cs typeface="Times New Roman"/>
              </a:rPr>
              <a:t>BPCO débutante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20417" y="1255888"/>
            <a:ext cx="739071" cy="510046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881636" y="3107393"/>
            <a:ext cx="122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/>
                <a:cs typeface="Times New Roman"/>
              </a:rPr>
              <a:t>BPCO sévère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02604" y="1255888"/>
            <a:ext cx="451031" cy="510046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E8E29EF-926F-E742-8711-8AF9579C7B58}"/>
              </a:ext>
            </a:extLst>
          </p:cNvPr>
          <p:cNvSpPr txBox="1"/>
          <p:nvPr/>
        </p:nvSpPr>
        <p:spPr>
          <a:xfrm>
            <a:off x="8724452" y="6490702"/>
            <a:ext cx="346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Decramer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4309F-5553-F74B-8D3C-75C0A58E9388}"/>
              </a:ext>
            </a:extLst>
          </p:cNvPr>
          <p:cNvSpPr/>
          <p:nvPr/>
        </p:nvSpPr>
        <p:spPr>
          <a:xfrm>
            <a:off x="6084888" y="1106004"/>
            <a:ext cx="4996439" cy="5278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5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9ED0857-23A0-D14E-BE3C-EDC317C645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738" y="1414463"/>
            <a:ext cx="8343900" cy="5207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F58EA4C-4830-6941-8E19-49D9536CD09C}"/>
              </a:ext>
            </a:extLst>
          </p:cNvPr>
          <p:cNvSpPr txBox="1"/>
          <p:nvPr/>
        </p:nvSpPr>
        <p:spPr>
          <a:xfrm>
            <a:off x="5361039" y="1478526"/>
            <a:ext cx="1479755" cy="523220"/>
          </a:xfrm>
          <a:prstGeom prst="rect">
            <a:avLst/>
          </a:prstGeom>
          <a:solidFill>
            <a:srgbClr val="E658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Insuffisance cardiaque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B7600A-9EE8-404D-B1E8-FF82B17B47B2}"/>
              </a:ext>
            </a:extLst>
          </p:cNvPr>
          <p:cNvSpPr txBox="1"/>
          <p:nvPr/>
        </p:nvSpPr>
        <p:spPr>
          <a:xfrm>
            <a:off x="8369710" y="3211636"/>
            <a:ext cx="1403555" cy="307777"/>
          </a:xfrm>
          <a:prstGeom prst="rect">
            <a:avLst/>
          </a:prstGeom>
          <a:solidFill>
            <a:srgbClr val="E658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ACFA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89C8F3-DBF6-D445-8496-57362A37B9A4}"/>
              </a:ext>
            </a:extLst>
          </p:cNvPr>
          <p:cNvSpPr txBox="1"/>
          <p:nvPr/>
        </p:nvSpPr>
        <p:spPr>
          <a:xfrm>
            <a:off x="2426109" y="3123146"/>
            <a:ext cx="1479755" cy="523220"/>
          </a:xfrm>
          <a:prstGeom prst="rect">
            <a:avLst/>
          </a:prstGeom>
          <a:solidFill>
            <a:srgbClr val="E658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Cardiopathie ischémique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EC8CB7-0E9C-5E43-BF04-580F54FEA593}"/>
              </a:ext>
            </a:extLst>
          </p:cNvPr>
          <p:cNvSpPr txBox="1"/>
          <p:nvPr/>
        </p:nvSpPr>
        <p:spPr>
          <a:xfrm>
            <a:off x="3259394" y="6121963"/>
            <a:ext cx="1386347" cy="307777"/>
          </a:xfrm>
          <a:prstGeom prst="rect">
            <a:avLst/>
          </a:prstGeom>
          <a:solidFill>
            <a:srgbClr val="E658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HTP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0C312A-F737-5847-8333-E95C4D2E3378}"/>
              </a:ext>
            </a:extLst>
          </p:cNvPr>
          <p:cNvSpPr txBox="1"/>
          <p:nvPr/>
        </p:nvSpPr>
        <p:spPr>
          <a:xfrm>
            <a:off x="5722374" y="4003827"/>
            <a:ext cx="747251" cy="307777"/>
          </a:xfrm>
          <a:prstGeom prst="rect">
            <a:avLst/>
          </a:prstGeom>
          <a:solidFill>
            <a:srgbClr val="FABC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BPCO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F9ADE6F-90FF-C248-9519-554D7EEA039C}"/>
              </a:ext>
            </a:extLst>
          </p:cNvPr>
          <p:cNvSpPr txBox="1">
            <a:spLocks/>
          </p:cNvSpPr>
          <p:nvPr/>
        </p:nvSpPr>
        <p:spPr>
          <a:xfrm>
            <a:off x="3137827" y="397278"/>
            <a:ext cx="5916345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/>
                <a:cs typeface="Times New Roman"/>
              </a:rPr>
              <a:t>Pronostic: une relation à double sens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E41811D-1CB6-0045-8355-612EA6350B5E}"/>
              </a:ext>
            </a:extLst>
          </p:cNvPr>
          <p:cNvSpPr txBox="1"/>
          <p:nvPr/>
        </p:nvSpPr>
        <p:spPr>
          <a:xfrm>
            <a:off x="8724452" y="6490702"/>
            <a:ext cx="346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Decramer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 2013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EF81F7-E7CC-F449-80A0-F50BA2FC1654}"/>
              </a:ext>
            </a:extLst>
          </p:cNvPr>
          <p:cNvSpPr/>
          <p:nvPr/>
        </p:nvSpPr>
        <p:spPr>
          <a:xfrm rot="1090179">
            <a:off x="3928284" y="3721296"/>
            <a:ext cx="1451099" cy="50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391F2-D97C-2B47-9F37-9A0E99160259}"/>
              </a:ext>
            </a:extLst>
          </p:cNvPr>
          <p:cNvSpPr/>
          <p:nvPr/>
        </p:nvSpPr>
        <p:spPr>
          <a:xfrm rot="7527459">
            <a:off x="4767110" y="5200618"/>
            <a:ext cx="1451099" cy="50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0957A6-675C-894A-9692-FCDEA259DFD9}"/>
              </a:ext>
            </a:extLst>
          </p:cNvPr>
          <p:cNvSpPr/>
          <p:nvPr/>
        </p:nvSpPr>
        <p:spPr>
          <a:xfrm rot="3331363">
            <a:off x="6425816" y="4906438"/>
            <a:ext cx="1451099" cy="50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6BF964-3862-9340-8767-FE7AFDB79DB4}"/>
              </a:ext>
            </a:extLst>
          </p:cNvPr>
          <p:cNvSpPr/>
          <p:nvPr/>
        </p:nvSpPr>
        <p:spPr>
          <a:xfrm rot="9865833">
            <a:off x="6597046" y="3247853"/>
            <a:ext cx="1451099" cy="50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A843B7-C0B3-9B42-B33B-E48B8D263A17}"/>
              </a:ext>
            </a:extLst>
          </p:cNvPr>
          <p:cNvSpPr/>
          <p:nvPr/>
        </p:nvSpPr>
        <p:spPr>
          <a:xfrm rot="5585786">
            <a:off x="4880303" y="2290936"/>
            <a:ext cx="1451099" cy="98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07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347745-1E90-1F46-A3A0-7BF16A04EA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6109"/>
            <a:ext cx="7175292" cy="2344867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8FAC6B28-FB3B-744E-B176-C254D73553BF}"/>
              </a:ext>
            </a:extLst>
          </p:cNvPr>
          <p:cNvSpPr txBox="1">
            <a:spLocks/>
          </p:cNvSpPr>
          <p:nvPr/>
        </p:nvSpPr>
        <p:spPr>
          <a:xfrm>
            <a:off x="2508354" y="379348"/>
            <a:ext cx="7175292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/>
                <a:cs typeface="Times New Roman"/>
              </a:rPr>
              <a:t>Les comorbidités coutent plus chers que la BPCO !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C2974C9-9C36-C547-8A0F-61F2E62501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292" y="2556109"/>
            <a:ext cx="5016708" cy="286005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698C270-ACFB-B449-BF80-07E7FDC4278B}"/>
              </a:ext>
            </a:extLst>
          </p:cNvPr>
          <p:cNvSpPr txBox="1"/>
          <p:nvPr/>
        </p:nvSpPr>
        <p:spPr>
          <a:xfrm>
            <a:off x="1891554" y="1572339"/>
            <a:ext cx="276870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de registre suédois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8 000 patients BPCO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180858-226E-EB47-8073-CEC0FB750CE2}"/>
              </a:ext>
            </a:extLst>
          </p:cNvPr>
          <p:cNvSpPr txBox="1"/>
          <p:nvPr/>
        </p:nvSpPr>
        <p:spPr>
          <a:xfrm>
            <a:off x="8875059" y="6488668"/>
            <a:ext cx="331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Ställberg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NPJ 2018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2D48EE1-2AC1-AC45-9632-71CC6051B7F6}"/>
              </a:ext>
            </a:extLst>
          </p:cNvPr>
          <p:cNvCxnSpPr>
            <a:cxnSpLocks/>
          </p:cNvCxnSpPr>
          <p:nvPr/>
        </p:nvCxnSpPr>
        <p:spPr>
          <a:xfrm flipV="1">
            <a:off x="8659368" y="2779776"/>
            <a:ext cx="2615184" cy="795528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D2156DD-64C7-9943-B76E-4284690AA790}"/>
              </a:ext>
            </a:extLst>
          </p:cNvPr>
          <p:cNvCxnSpPr>
            <a:cxnSpLocks/>
          </p:cNvCxnSpPr>
          <p:nvPr/>
        </p:nvCxnSpPr>
        <p:spPr>
          <a:xfrm flipV="1">
            <a:off x="8659368" y="4261104"/>
            <a:ext cx="2615184" cy="192024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A42C1E3-E4B1-CA48-974F-ACFBE143E8C8}"/>
              </a:ext>
            </a:extLst>
          </p:cNvPr>
          <p:cNvCxnSpPr>
            <a:cxnSpLocks/>
          </p:cNvCxnSpPr>
          <p:nvPr/>
        </p:nvCxnSpPr>
        <p:spPr>
          <a:xfrm>
            <a:off x="6586407" y="3918080"/>
            <a:ext cx="0" cy="14980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ECF7B32-A8A3-A642-A535-9931AC160F89}"/>
              </a:ext>
            </a:extLst>
          </p:cNvPr>
          <p:cNvSpPr txBox="1"/>
          <p:nvPr/>
        </p:nvSpPr>
        <p:spPr>
          <a:xfrm>
            <a:off x="5389605" y="5416163"/>
            <a:ext cx="3903633" cy="369332"/>
          </a:xfrm>
          <a:prstGeom prst="rect">
            <a:avLst/>
          </a:prstGeom>
          <a:solidFill>
            <a:schemeClr val="bg1">
              <a:alpha val="50786"/>
            </a:schemeClr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 de cout liés aux comorbidités (CV)</a:t>
            </a:r>
          </a:p>
        </p:txBody>
      </p:sp>
    </p:spTree>
    <p:extLst>
      <p:ext uri="{BB962C8B-B14F-4D97-AF65-F5344CB8AC3E}">
        <p14:creationId xmlns:p14="http://schemas.microsoft.com/office/powerpoint/2010/main" val="95928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2EDE9-7F9B-1E7F-535F-BD523C11BDFC}"/>
              </a:ext>
            </a:extLst>
          </p:cNvPr>
          <p:cNvSpPr txBox="1">
            <a:spLocks/>
          </p:cNvSpPr>
          <p:nvPr/>
        </p:nvSpPr>
        <p:spPr>
          <a:xfrm>
            <a:off x="829553" y="233464"/>
            <a:ext cx="10629022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Exacerbation de BPCO = une zone de turbulence cardiovasculaire</a:t>
            </a:r>
          </a:p>
        </p:txBody>
      </p:sp>
    </p:spTree>
    <p:extLst>
      <p:ext uri="{BB962C8B-B14F-4D97-AF65-F5344CB8AC3E}">
        <p14:creationId xmlns:p14="http://schemas.microsoft.com/office/powerpoint/2010/main" val="2296290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iagramme, cercle&#10;&#10;Description générée automatiquement">
            <a:extLst>
              <a:ext uri="{FF2B5EF4-FFF2-40B4-BE49-F238E27FC236}">
                <a16:creationId xmlns:a16="http://schemas.microsoft.com/office/drawing/2014/main" id="{BF2C6CD8-1769-544E-8D9D-BB46519E7D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635" y="1286717"/>
            <a:ext cx="5217278" cy="48812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2AE38ED-55A8-19B6-4EDF-4CE48E7D0037}"/>
              </a:ext>
            </a:extLst>
          </p:cNvPr>
          <p:cNvSpPr txBox="1"/>
          <p:nvPr/>
        </p:nvSpPr>
        <p:spPr>
          <a:xfrm>
            <a:off x="214752" y="1051279"/>
            <a:ext cx="401434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Etude prospective multicentrique</a:t>
            </a:r>
          </a:p>
          <a:p>
            <a:r>
              <a:rPr lang="fr-FR" sz="18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242 patients admis pour EA de BPCO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E61F5D-755F-E936-DC88-632A8C3AAE5C}"/>
              </a:ext>
            </a:extLst>
          </p:cNvPr>
          <p:cNvSpPr txBox="1"/>
          <p:nvPr/>
        </p:nvSpPr>
        <p:spPr>
          <a:xfrm>
            <a:off x="5523034" y="6007658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Nouvelle onde Q, </a:t>
            </a:r>
          </a:p>
          <a:p>
            <a:pPr algn="ct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 onde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segment ST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D1EBCD5-CF92-350C-D27E-5652C714F8C4}"/>
              </a:ext>
            </a:extLst>
          </p:cNvPr>
          <p:cNvSpPr txBox="1">
            <a:spLocks/>
          </p:cNvSpPr>
          <p:nvPr/>
        </p:nvSpPr>
        <p:spPr>
          <a:xfrm>
            <a:off x="829553" y="233464"/>
            <a:ext cx="10629022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Exacerbation de BPCO = une zone de turbulence cardiovasculaire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91E6CAD-D188-AA7C-5FEB-297E8898DBBE}"/>
              </a:ext>
            </a:extLst>
          </p:cNvPr>
          <p:cNvSpPr txBox="1"/>
          <p:nvPr/>
        </p:nvSpPr>
        <p:spPr>
          <a:xfrm>
            <a:off x="7918942" y="575000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50%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A9E60D3-A4BD-8B26-5CD4-FCC42E7F31D9}"/>
              </a:ext>
            </a:extLst>
          </p:cNvPr>
          <p:cNvSpPr txBox="1"/>
          <p:nvPr/>
        </p:nvSpPr>
        <p:spPr>
          <a:xfrm>
            <a:off x="9284627" y="163171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51%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02977B6-B8AF-B7BD-01BE-49F56B0AB087}"/>
              </a:ext>
            </a:extLst>
          </p:cNvPr>
          <p:cNvSpPr txBox="1"/>
          <p:nvPr/>
        </p:nvSpPr>
        <p:spPr>
          <a:xfrm>
            <a:off x="5026392" y="163171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10%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F02AE1D-6C17-C4C0-FFED-73AB7312ABE5}"/>
              </a:ext>
            </a:extLst>
          </p:cNvPr>
          <p:cNvGrpSpPr/>
          <p:nvPr/>
        </p:nvGrpSpPr>
        <p:grpSpPr>
          <a:xfrm>
            <a:off x="5178431" y="1639358"/>
            <a:ext cx="2881284" cy="2854892"/>
            <a:chOff x="1958981" y="2008690"/>
            <a:chExt cx="2881284" cy="2854892"/>
          </a:xfrm>
        </p:grpSpPr>
        <p:sp>
          <p:nvSpPr>
            <p:cNvPr id="19" name="Corde 18">
              <a:extLst>
                <a:ext uri="{FF2B5EF4-FFF2-40B4-BE49-F238E27FC236}">
                  <a16:creationId xmlns:a16="http://schemas.microsoft.com/office/drawing/2014/main" id="{92588CF2-4D6B-B2E6-0A15-FD6A24E25BA7}"/>
                </a:ext>
              </a:extLst>
            </p:cNvPr>
            <p:cNvSpPr/>
            <p:nvPr/>
          </p:nvSpPr>
          <p:spPr>
            <a:xfrm rot="14163343">
              <a:off x="1972177" y="1995494"/>
              <a:ext cx="2854892" cy="2881284"/>
            </a:xfrm>
            <a:prstGeom prst="chord">
              <a:avLst>
                <a:gd name="adj1" fmla="val 3930325"/>
                <a:gd name="adj2" fmla="val 14748190"/>
              </a:avLst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CB64AC6C-BE4E-634B-820A-7DBE45F049CB}"/>
                </a:ext>
              </a:extLst>
            </p:cNvPr>
            <p:cNvSpPr/>
            <p:nvPr/>
          </p:nvSpPr>
          <p:spPr>
            <a:xfrm rot="21446321">
              <a:off x="3389021" y="2164946"/>
              <a:ext cx="830666" cy="1238865"/>
            </a:xfrm>
            <a:custGeom>
              <a:avLst/>
              <a:gdLst>
                <a:gd name="connsiteX0" fmla="*/ 737419 w 737419"/>
                <a:gd name="connsiteY0" fmla="*/ 0 h 1238865"/>
                <a:gd name="connsiteX1" fmla="*/ 471948 w 737419"/>
                <a:gd name="connsiteY1" fmla="*/ 167149 h 1238865"/>
                <a:gd name="connsiteX2" fmla="*/ 265471 w 737419"/>
                <a:gd name="connsiteY2" fmla="*/ 403123 h 1238865"/>
                <a:gd name="connsiteX3" fmla="*/ 108155 w 737419"/>
                <a:gd name="connsiteY3" fmla="*/ 658762 h 1238865"/>
                <a:gd name="connsiteX4" fmla="*/ 0 w 737419"/>
                <a:gd name="connsiteY4" fmla="*/ 1032387 h 1238865"/>
                <a:gd name="connsiteX5" fmla="*/ 0 w 737419"/>
                <a:gd name="connsiteY5" fmla="*/ 1238865 h 1238865"/>
                <a:gd name="connsiteX6" fmla="*/ 737419 w 737419"/>
                <a:gd name="connsiteY6" fmla="*/ 0 h 123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419" h="1238865">
                  <a:moveTo>
                    <a:pt x="737419" y="0"/>
                  </a:moveTo>
                  <a:lnTo>
                    <a:pt x="471948" y="167149"/>
                  </a:lnTo>
                  <a:lnTo>
                    <a:pt x="265471" y="403123"/>
                  </a:lnTo>
                  <a:lnTo>
                    <a:pt x="108155" y="658762"/>
                  </a:lnTo>
                  <a:lnTo>
                    <a:pt x="0" y="1032387"/>
                  </a:lnTo>
                  <a:lnTo>
                    <a:pt x="0" y="1238865"/>
                  </a:lnTo>
                  <a:lnTo>
                    <a:pt x="737419" y="0"/>
                  </a:ln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318A5574-5FC7-16A6-D457-AF83CA2B8AE0}"/>
                </a:ext>
              </a:extLst>
            </p:cNvPr>
            <p:cNvSpPr/>
            <p:nvPr/>
          </p:nvSpPr>
          <p:spPr>
            <a:xfrm rot="21446321">
              <a:off x="2627019" y="3427085"/>
              <a:ext cx="830666" cy="1238865"/>
            </a:xfrm>
            <a:custGeom>
              <a:avLst/>
              <a:gdLst>
                <a:gd name="connsiteX0" fmla="*/ 737419 w 737419"/>
                <a:gd name="connsiteY0" fmla="*/ 0 h 1238865"/>
                <a:gd name="connsiteX1" fmla="*/ 471948 w 737419"/>
                <a:gd name="connsiteY1" fmla="*/ 167149 h 1238865"/>
                <a:gd name="connsiteX2" fmla="*/ 265471 w 737419"/>
                <a:gd name="connsiteY2" fmla="*/ 403123 h 1238865"/>
                <a:gd name="connsiteX3" fmla="*/ 108155 w 737419"/>
                <a:gd name="connsiteY3" fmla="*/ 658762 h 1238865"/>
                <a:gd name="connsiteX4" fmla="*/ 0 w 737419"/>
                <a:gd name="connsiteY4" fmla="*/ 1032387 h 1238865"/>
                <a:gd name="connsiteX5" fmla="*/ 0 w 737419"/>
                <a:gd name="connsiteY5" fmla="*/ 1238865 h 1238865"/>
                <a:gd name="connsiteX6" fmla="*/ 737419 w 737419"/>
                <a:gd name="connsiteY6" fmla="*/ 0 h 123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419" h="1238865">
                  <a:moveTo>
                    <a:pt x="737419" y="0"/>
                  </a:moveTo>
                  <a:lnTo>
                    <a:pt x="471948" y="167149"/>
                  </a:lnTo>
                  <a:lnTo>
                    <a:pt x="265471" y="403123"/>
                  </a:lnTo>
                  <a:lnTo>
                    <a:pt x="108155" y="658762"/>
                  </a:lnTo>
                  <a:lnTo>
                    <a:pt x="0" y="1032387"/>
                  </a:lnTo>
                  <a:lnTo>
                    <a:pt x="0" y="1238865"/>
                  </a:lnTo>
                  <a:lnTo>
                    <a:pt x="737419" y="0"/>
                  </a:ln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C8B6F61D-8AA9-1F38-1454-79B3905B2335}"/>
              </a:ext>
            </a:extLst>
          </p:cNvPr>
          <p:cNvSpPr txBox="1"/>
          <p:nvPr/>
        </p:nvSpPr>
        <p:spPr>
          <a:xfrm>
            <a:off x="8058151" y="6488668"/>
            <a:ext cx="41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McAllister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2012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56FF55-3D25-4445-E4BC-080274D21176}"/>
              </a:ext>
            </a:extLst>
          </p:cNvPr>
          <p:cNvSpPr txBox="1"/>
          <p:nvPr/>
        </p:nvSpPr>
        <p:spPr>
          <a:xfrm>
            <a:off x="6169759" y="3140050"/>
            <a:ext cx="1937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avec critères</a:t>
            </a:r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d’IDM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C135533-AC37-5230-1EF1-D5240A4E1E97}"/>
              </a:ext>
            </a:extLst>
          </p:cNvPr>
          <p:cNvSpPr/>
          <p:nvPr/>
        </p:nvSpPr>
        <p:spPr>
          <a:xfrm>
            <a:off x="4562668" y="1359357"/>
            <a:ext cx="1805330" cy="6463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7230C8D-B6E6-F9FD-5BEE-AC7AFB313098}"/>
              </a:ext>
            </a:extLst>
          </p:cNvPr>
          <p:cNvSpPr/>
          <p:nvPr/>
        </p:nvSpPr>
        <p:spPr>
          <a:xfrm>
            <a:off x="8502756" y="1354713"/>
            <a:ext cx="1805330" cy="6463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F9C2ED9-62A0-D25E-DBBB-4C16C085470B}"/>
              </a:ext>
            </a:extLst>
          </p:cNvPr>
          <p:cNvSpPr/>
          <p:nvPr/>
        </p:nvSpPr>
        <p:spPr>
          <a:xfrm>
            <a:off x="5818322" y="5588896"/>
            <a:ext cx="3109949" cy="89977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8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2FF57A-DD11-5A4E-B910-6183C1A00A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07" y="1521088"/>
            <a:ext cx="8080282" cy="43351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33E54B-1FA4-A748-8BE9-45CD4B594409}"/>
              </a:ext>
            </a:extLst>
          </p:cNvPr>
          <p:cNvSpPr/>
          <p:nvPr/>
        </p:nvSpPr>
        <p:spPr>
          <a:xfrm>
            <a:off x="2881745" y="1884218"/>
            <a:ext cx="5401644" cy="4364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0991C1-A07C-F148-B34B-7073D03C16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894" y="2374527"/>
            <a:ext cx="3783106" cy="31318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29353A8-074B-434B-8D47-00B1FD0BB60F}"/>
              </a:ext>
            </a:extLst>
          </p:cNvPr>
          <p:cNvSpPr txBox="1"/>
          <p:nvPr/>
        </p:nvSpPr>
        <p:spPr>
          <a:xfrm>
            <a:off x="8869090" y="6486574"/>
            <a:ext cx="332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Times New Roman"/>
                <a:cs typeface="Times New Roman"/>
              </a:rPr>
              <a:t>Patel et al. </a:t>
            </a:r>
            <a:r>
              <a:rPr lang="fr-FR" i="1" dirty="0">
                <a:latin typeface="Times New Roman"/>
                <a:cs typeface="Times New Roman"/>
              </a:rPr>
              <a:t>AJRCCM 2013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CD9366B-92DF-AA48-90AA-491A37D44D58}"/>
              </a:ext>
            </a:extLst>
          </p:cNvPr>
          <p:cNvSpPr txBox="1"/>
          <p:nvPr/>
        </p:nvSpPr>
        <p:spPr>
          <a:xfrm>
            <a:off x="4243248" y="1578608"/>
            <a:ext cx="6567055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du RCV au cours d’une exacerbation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5627B0-38B9-4A4F-A02F-9ECCC41B4C92}"/>
              </a:ext>
            </a:extLst>
          </p:cNvPr>
          <p:cNvSpPr/>
          <p:nvPr/>
        </p:nvSpPr>
        <p:spPr>
          <a:xfrm>
            <a:off x="2125131" y="1884218"/>
            <a:ext cx="1601742" cy="4364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9330CAB-9415-5048-BA4B-28361F2FDB50}"/>
              </a:ext>
            </a:extLst>
          </p:cNvPr>
          <p:cNvSpPr txBox="1">
            <a:spLocks/>
          </p:cNvSpPr>
          <p:nvPr/>
        </p:nvSpPr>
        <p:spPr>
          <a:xfrm>
            <a:off x="829553" y="233464"/>
            <a:ext cx="10629022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Exacerbation de BPCO = une zone de turbulence cardiovasculaire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824571-B36A-64BB-3FF9-83932C0C5077}"/>
              </a:ext>
            </a:extLst>
          </p:cNvPr>
          <p:cNvSpPr txBox="1"/>
          <p:nvPr/>
        </p:nvSpPr>
        <p:spPr>
          <a:xfrm>
            <a:off x="2675530" y="5959644"/>
            <a:ext cx="8783045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Persistance d’un RCV élevé au cours du premier mois post EA BPCO</a:t>
            </a:r>
          </a:p>
        </p:txBody>
      </p:sp>
    </p:spTree>
    <p:extLst>
      <p:ext uri="{BB962C8B-B14F-4D97-AF65-F5344CB8AC3E}">
        <p14:creationId xmlns:p14="http://schemas.microsoft.com/office/powerpoint/2010/main" val="36978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D17C51-FFFB-82DD-3DE7-F667679D995C}"/>
              </a:ext>
            </a:extLst>
          </p:cNvPr>
          <p:cNvSpPr txBox="1">
            <a:spLocks/>
          </p:cNvSpPr>
          <p:nvPr/>
        </p:nvSpPr>
        <p:spPr>
          <a:xfrm>
            <a:off x="829553" y="233464"/>
            <a:ext cx="10629022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Exacerbation de BPCO = une zone de turbulence cardiovasculaire</a:t>
            </a:r>
          </a:p>
        </p:txBody>
      </p:sp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026F169A-0965-B814-1D1F-D3635377F38E}"/>
              </a:ext>
            </a:extLst>
          </p:cNvPr>
          <p:cNvSpPr/>
          <p:nvPr/>
        </p:nvSpPr>
        <p:spPr>
          <a:xfrm>
            <a:off x="645011" y="3163170"/>
            <a:ext cx="9302556" cy="138283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E5A8BF-58FD-8E03-41F0-E818084A2135}"/>
              </a:ext>
            </a:extLst>
          </p:cNvPr>
          <p:cNvSpPr txBox="1"/>
          <p:nvPr/>
        </p:nvSpPr>
        <p:spPr>
          <a:xfrm>
            <a:off x="8869090" y="6486574"/>
            <a:ext cx="332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Times New Roman"/>
                <a:cs typeface="Times New Roman"/>
              </a:rPr>
              <a:t>Zysman</a:t>
            </a:r>
            <a:r>
              <a:rPr lang="fr-FR" dirty="0">
                <a:latin typeface="Times New Roman"/>
                <a:cs typeface="Times New Roman"/>
              </a:rPr>
              <a:t> M et al. </a:t>
            </a:r>
            <a:r>
              <a:rPr lang="fr-FR" i="1" dirty="0">
                <a:latin typeface="Times New Roman"/>
                <a:cs typeface="Times New Roman"/>
              </a:rPr>
              <a:t>CPLF 2024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E111CB-6E30-EF57-DC82-03ADFC02D5F8}"/>
              </a:ext>
            </a:extLst>
          </p:cNvPr>
          <p:cNvSpPr txBox="1"/>
          <p:nvPr/>
        </p:nvSpPr>
        <p:spPr>
          <a:xfrm>
            <a:off x="6082507" y="1277743"/>
            <a:ext cx="436506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ECV sévère: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Syndrome coronarien aigu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STEMI et NSTEMI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Insuffisance cardiaque décompensée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Fibrillation auriculaire et flutter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Arrêt cardiaque réanimé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Ischémie cérébrale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comprenant l’AVC et l’AIT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Embolie pulmonaire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AOMI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D8340F-44AC-482F-9BFE-24FBA04E4F4E}"/>
              </a:ext>
            </a:extLst>
          </p:cNvPr>
          <p:cNvCxnSpPr>
            <a:cxnSpLocks/>
          </p:cNvCxnSpPr>
          <p:nvPr/>
        </p:nvCxnSpPr>
        <p:spPr>
          <a:xfrm>
            <a:off x="6082507" y="3044982"/>
            <a:ext cx="17527" cy="11368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099AF849-9EF7-C31F-2EC2-10252382F8E4}"/>
              </a:ext>
            </a:extLst>
          </p:cNvPr>
          <p:cNvSpPr txBox="1"/>
          <p:nvPr/>
        </p:nvSpPr>
        <p:spPr>
          <a:xfrm>
            <a:off x="829553" y="1459856"/>
            <a:ext cx="280518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EXACOS-CV (France)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PMSI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BPCO</a:t>
            </a:r>
          </a:p>
        </p:txBody>
      </p:sp>
      <p:sp>
        <p:nvSpPr>
          <p:cNvPr id="13" name="Double flèche horizontale 12">
            <a:extLst>
              <a:ext uri="{FF2B5EF4-FFF2-40B4-BE49-F238E27FC236}">
                <a16:creationId xmlns:a16="http://schemas.microsoft.com/office/drawing/2014/main" id="{5BEFE8E8-E6F9-CFA8-354C-A5D81FF6217E}"/>
              </a:ext>
            </a:extLst>
          </p:cNvPr>
          <p:cNvSpPr/>
          <p:nvPr/>
        </p:nvSpPr>
        <p:spPr>
          <a:xfrm>
            <a:off x="1442872" y="3553404"/>
            <a:ext cx="4630269" cy="58995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mois précédent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9DC993F-CE54-D606-49E1-58163052DFC7}"/>
              </a:ext>
            </a:extLst>
          </p:cNvPr>
          <p:cNvCxnSpPr>
            <a:cxnSpLocks/>
          </p:cNvCxnSpPr>
          <p:nvPr/>
        </p:nvCxnSpPr>
        <p:spPr>
          <a:xfrm>
            <a:off x="1415978" y="3315326"/>
            <a:ext cx="0" cy="86653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33A5A987-3F12-D71C-50F3-98DA6D7C1426}"/>
              </a:ext>
            </a:extLst>
          </p:cNvPr>
          <p:cNvSpPr txBox="1"/>
          <p:nvPr/>
        </p:nvSpPr>
        <p:spPr>
          <a:xfrm>
            <a:off x="2049677" y="3044982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Exacerbation de BPCO hospitalisée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667A3AB-5918-21A9-70C8-3C1B94E68C0D}"/>
              </a:ext>
            </a:extLst>
          </p:cNvPr>
          <p:cNvSpPr txBox="1"/>
          <p:nvPr/>
        </p:nvSpPr>
        <p:spPr>
          <a:xfrm>
            <a:off x="1403666" y="4359218"/>
            <a:ext cx="7584320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122 172 patients BPCO avec ECV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8% avaient eu une exacerbation dans les 6 mois précédent l’ECV sévère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87DB5F9-CAAC-6538-1432-A38028C1D1CF}"/>
              </a:ext>
            </a:extLst>
          </p:cNvPr>
          <p:cNvSpPr txBox="1"/>
          <p:nvPr/>
        </p:nvSpPr>
        <p:spPr>
          <a:xfrm>
            <a:off x="1415978" y="5287375"/>
            <a:ext cx="6048512" cy="132343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ECV les plus fréquents sont :</a:t>
            </a:r>
          </a:p>
          <a:p>
            <a:pPr marL="171450" indent="-171450">
              <a:buFontTx/>
              <a:buChar char="-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Décompensation d’insuffisance cardiaque (60%)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 coronarien aigu (11%)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 atriale et flutter (9%)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75553B4-871F-1D9F-0255-738ED3215BA7}"/>
              </a:ext>
            </a:extLst>
          </p:cNvPr>
          <p:cNvSpPr txBox="1"/>
          <p:nvPr/>
        </p:nvSpPr>
        <p:spPr>
          <a:xfrm>
            <a:off x="7795631" y="5629890"/>
            <a:ext cx="2182534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Mortalité = 10%</a:t>
            </a:r>
          </a:p>
        </p:txBody>
      </p:sp>
    </p:spTree>
    <p:extLst>
      <p:ext uri="{BB962C8B-B14F-4D97-AF65-F5344CB8AC3E}">
        <p14:creationId xmlns:p14="http://schemas.microsoft.com/office/powerpoint/2010/main" val="122055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6" grpId="0"/>
      <p:bldP spid="17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A33D197-5857-4E5D-BFD2-67A61EAD3147}"/>
              </a:ext>
            </a:extLst>
          </p:cNvPr>
          <p:cNvGrpSpPr/>
          <p:nvPr/>
        </p:nvGrpSpPr>
        <p:grpSpPr>
          <a:xfrm>
            <a:off x="801579" y="1465807"/>
            <a:ext cx="5928672" cy="4702874"/>
            <a:chOff x="0" y="0"/>
            <a:chExt cx="6107967" cy="443393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CDB1AA4-127C-9269-F72C-EC3493469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101290" cy="4433932"/>
            </a:xfrm>
            <a:prstGeom prst="rect">
              <a:avLst/>
            </a:prstGeom>
          </p:spPr>
        </p:pic>
        <p:sp>
          <p:nvSpPr>
            <p:cNvPr id="4" name="ZoneTexte 6">
              <a:extLst>
                <a:ext uri="{FF2B5EF4-FFF2-40B4-BE49-F238E27FC236}">
                  <a16:creationId xmlns:a16="http://schemas.microsoft.com/office/drawing/2014/main" id="{FF9584FE-31C6-F4CC-DCE5-1BE46BF04101}"/>
                </a:ext>
              </a:extLst>
            </p:cNvPr>
            <p:cNvSpPr txBox="1"/>
            <p:nvPr/>
          </p:nvSpPr>
          <p:spPr>
            <a:xfrm>
              <a:off x="5699201" y="4042971"/>
              <a:ext cx="408766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/>
                <a:t>ECV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277467ED-DA83-07D8-326F-B72137F6DA92}"/>
              </a:ext>
            </a:extLst>
          </p:cNvPr>
          <p:cNvSpPr txBox="1"/>
          <p:nvPr/>
        </p:nvSpPr>
        <p:spPr>
          <a:xfrm>
            <a:off x="7122367" y="2339916"/>
            <a:ext cx="4541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L’hospitalisation pour exacerbation de BPCO avait tendance à survenir : </a:t>
            </a:r>
          </a:p>
          <a:p>
            <a:pPr marL="285750" indent="-285750">
              <a:buFontTx/>
              <a:buChar char="-"/>
            </a:pPr>
            <a:r>
              <a:rPr lang="fr-FR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</a:t>
            </a:r>
            <a:r>
              <a:rPr lang="fr-FR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mois précédant l’ECV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plus </a:t>
            </a:r>
            <a:r>
              <a:rPr lang="fr-FR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particulièrement dans la semaine précédente.</a:t>
            </a:r>
            <a:endParaRPr lang="fr-F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AD0B8C-6FD1-294B-CD0D-5D00B0F27872}"/>
              </a:ext>
            </a:extLst>
          </p:cNvPr>
          <p:cNvSpPr txBox="1">
            <a:spLocks/>
          </p:cNvSpPr>
          <p:nvPr/>
        </p:nvSpPr>
        <p:spPr>
          <a:xfrm>
            <a:off x="829553" y="233464"/>
            <a:ext cx="10629022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Exacerbation de BPCO = une zone de turbulence cardiovasculaire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A5A3E8-DD07-703C-F0E8-2449F23667B6}"/>
              </a:ext>
            </a:extLst>
          </p:cNvPr>
          <p:cNvSpPr txBox="1"/>
          <p:nvPr/>
        </p:nvSpPr>
        <p:spPr>
          <a:xfrm>
            <a:off x="8869090" y="6486574"/>
            <a:ext cx="332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Times New Roman"/>
                <a:cs typeface="Times New Roman"/>
              </a:rPr>
              <a:t>Zysman</a:t>
            </a:r>
            <a:r>
              <a:rPr lang="fr-FR" dirty="0">
                <a:latin typeface="Times New Roman"/>
                <a:cs typeface="Times New Roman"/>
              </a:rPr>
              <a:t> M et al. </a:t>
            </a:r>
            <a:r>
              <a:rPr lang="fr-FR" i="1" dirty="0">
                <a:latin typeface="Times New Roman"/>
                <a:cs typeface="Times New Roman"/>
              </a:rPr>
              <a:t>CPLF 2024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227A3A-9B24-A422-42EA-65601DCC5351}"/>
              </a:ext>
            </a:extLst>
          </p:cNvPr>
          <p:cNvSpPr/>
          <p:nvPr/>
        </p:nvSpPr>
        <p:spPr>
          <a:xfrm>
            <a:off x="5542384" y="1268963"/>
            <a:ext cx="1187867" cy="521761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994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BC8A68F-6B81-B842-8997-AABD6F7C7B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609" y="2062313"/>
            <a:ext cx="4644972" cy="44242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51AFED6-9AA6-EB42-8E60-380A366700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53" y="2281903"/>
            <a:ext cx="4644972" cy="443429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0FE7344-FAE3-574F-A6FE-BC5954F3E282}"/>
              </a:ext>
            </a:extLst>
          </p:cNvPr>
          <p:cNvSpPr txBox="1"/>
          <p:nvPr/>
        </p:nvSpPr>
        <p:spPr>
          <a:xfrm>
            <a:off x="1448806" y="1653545"/>
            <a:ext cx="369221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Exacerbation modérée</a:t>
            </a:r>
          </a:p>
          <a:p>
            <a:pPr algn="ctr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(2% d’évènements CV)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653F256-D0A1-B94D-96AA-533AE0F45AE9}"/>
              </a:ext>
            </a:extLst>
          </p:cNvPr>
          <p:cNvSpPr txBox="1">
            <a:spLocks/>
          </p:cNvSpPr>
          <p:nvPr/>
        </p:nvSpPr>
        <p:spPr>
          <a:xfrm>
            <a:off x="829553" y="233464"/>
            <a:ext cx="10629022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Exacerbation de BPCO = une zone de turbulence cardiovasculaire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4803461-38FC-6B41-B32F-760F41C060F9}"/>
              </a:ext>
            </a:extLst>
          </p:cNvPr>
          <p:cNvSpPr txBox="1"/>
          <p:nvPr/>
        </p:nvSpPr>
        <p:spPr>
          <a:xfrm>
            <a:off x="7824866" y="6531530"/>
            <a:ext cx="436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Dransfield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fr-FR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 Am </a:t>
            </a:r>
            <a:r>
              <a:rPr lang="fr-FR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fr-FR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Assoc. </a:t>
            </a:r>
            <a:r>
              <a:rPr lang="fr-F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ABCCA4-F71C-7D47-9CED-8F4EA72AEFA7}"/>
              </a:ext>
            </a:extLst>
          </p:cNvPr>
          <p:cNvSpPr txBox="1"/>
          <p:nvPr/>
        </p:nvSpPr>
        <p:spPr>
          <a:xfrm>
            <a:off x="1305930" y="919343"/>
            <a:ext cx="509486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Etude post-hoc (RCT Impact)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10355 patients BPCO sévère et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exacerbateurs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FE8E33D-4F3F-8047-820B-376FED0418B9}"/>
              </a:ext>
            </a:extLst>
          </p:cNvPr>
          <p:cNvSpPr txBox="1"/>
          <p:nvPr/>
        </p:nvSpPr>
        <p:spPr>
          <a:xfrm>
            <a:off x="7193855" y="1459144"/>
            <a:ext cx="369221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Exacerbation sévère</a:t>
            </a:r>
          </a:p>
          <a:p>
            <a:pPr algn="ctr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(12% d’évènements CV)</a:t>
            </a:r>
          </a:p>
        </p:txBody>
      </p:sp>
    </p:spTree>
    <p:extLst>
      <p:ext uri="{BB962C8B-B14F-4D97-AF65-F5344CB8AC3E}">
        <p14:creationId xmlns:p14="http://schemas.microsoft.com/office/powerpoint/2010/main" val="341862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7609AAF-BF87-3243-B383-F67741BA1148}"/>
              </a:ext>
            </a:extLst>
          </p:cNvPr>
          <p:cNvGraphicFramePr>
            <a:graphicFrameLocks noGrp="1"/>
          </p:cNvGraphicFramePr>
          <p:nvPr/>
        </p:nvGraphicFramePr>
        <p:xfrm>
          <a:off x="841420" y="2024856"/>
          <a:ext cx="10250906" cy="2808288"/>
        </p:xfrm>
        <a:graphic>
          <a:graphicData uri="http://schemas.openxmlformats.org/drawingml/2006/table">
            <a:tbl>
              <a:tblPr/>
              <a:tblGrid>
                <a:gridCol w="5125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5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Période 2019-2024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Industrie pharmaceutique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Coordonnateur études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aucun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Investigateur études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Sanofi-Aventis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Consultant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AstraZeneca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GSK, Sanofi-Aventis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Invitation à des congrès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AstraZenaca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Ménarini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Novartis, Sanofi-Aventis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Orateur rémunéré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AstraZeneca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Chiesi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GSK, </a:t>
                      </a: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Ménarini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 Sanofi-Aventis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Actionnaire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aucun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978D610B-402F-624E-B748-2E7B5E10F3A8}"/>
              </a:ext>
            </a:extLst>
          </p:cNvPr>
          <p:cNvSpPr txBox="1"/>
          <p:nvPr/>
        </p:nvSpPr>
        <p:spPr>
          <a:xfrm>
            <a:off x="841420" y="1026003"/>
            <a:ext cx="4540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Liens d’intérêt: Thibaud Soumagne</a:t>
            </a:r>
          </a:p>
        </p:txBody>
      </p:sp>
    </p:spTree>
    <p:extLst>
      <p:ext uri="{BB962C8B-B14F-4D97-AF65-F5344CB8AC3E}">
        <p14:creationId xmlns:p14="http://schemas.microsoft.com/office/powerpoint/2010/main" val="4112098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0CF79B8-8995-0349-8D1E-5F3F61358971}"/>
              </a:ext>
            </a:extLst>
          </p:cNvPr>
          <p:cNvSpPr txBox="1"/>
          <p:nvPr/>
        </p:nvSpPr>
        <p:spPr>
          <a:xfrm>
            <a:off x="7162800" y="1235340"/>
            <a:ext cx="340349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fonction du traitement inhalé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0CA00C9-6525-3A42-B244-C4F0EBFB32AC}"/>
              </a:ext>
            </a:extLst>
          </p:cNvPr>
          <p:cNvSpPr txBox="1"/>
          <p:nvPr/>
        </p:nvSpPr>
        <p:spPr>
          <a:xfrm>
            <a:off x="2393567" y="1235340"/>
            <a:ext cx="257634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fonction des FDRCV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D40E15C-65B7-FA48-8535-923F1CB65B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519" y="1750956"/>
            <a:ext cx="4606861" cy="48735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7703F1E-C7A0-B144-A99D-8002DA3648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4987" y="2103839"/>
            <a:ext cx="4788189" cy="3481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B965F85-0484-F943-9A30-99ADECAB08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879" y="1776596"/>
            <a:ext cx="4519192" cy="48479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C5E7934-5C9A-324A-A5CB-1F604998E8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47"/>
          <a:stretch/>
        </p:blipFill>
        <p:spPr>
          <a:xfrm>
            <a:off x="7305675" y="1961111"/>
            <a:ext cx="3711388" cy="36933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EFDC785-D065-7548-8988-D0E99561616A}"/>
              </a:ext>
            </a:extLst>
          </p:cNvPr>
          <p:cNvSpPr txBox="1"/>
          <p:nvPr/>
        </p:nvSpPr>
        <p:spPr>
          <a:xfrm>
            <a:off x="7824866" y="6531530"/>
            <a:ext cx="436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Dransfield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fr-FR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 Am </a:t>
            </a:r>
            <a:r>
              <a:rPr lang="fr-FR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fr-FR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Assoc. </a:t>
            </a:r>
            <a:r>
              <a:rPr lang="fr-F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6C6D201-5BF0-E049-8D63-A2B0CB01C902}"/>
              </a:ext>
            </a:extLst>
          </p:cNvPr>
          <p:cNvSpPr txBox="1">
            <a:spLocks/>
          </p:cNvSpPr>
          <p:nvPr/>
        </p:nvSpPr>
        <p:spPr>
          <a:xfrm>
            <a:off x="829553" y="233464"/>
            <a:ext cx="10629022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Exacerbation de BPCO = une zone de turbulence cardiovasculaire</a:t>
            </a:r>
          </a:p>
        </p:txBody>
      </p:sp>
    </p:spTree>
    <p:extLst>
      <p:ext uri="{BB962C8B-B14F-4D97-AF65-F5344CB8AC3E}">
        <p14:creationId xmlns:p14="http://schemas.microsoft.com/office/powerpoint/2010/main" val="274963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9D407416-CBE7-D347-8223-8F9CFF346018}"/>
              </a:ext>
            </a:extLst>
          </p:cNvPr>
          <p:cNvSpPr txBox="1">
            <a:spLocks/>
          </p:cNvSpPr>
          <p:nvPr/>
        </p:nvSpPr>
        <p:spPr>
          <a:xfrm>
            <a:off x="3133065" y="233464"/>
            <a:ext cx="5916345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Insuffisance cardiaque et BPCO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1141FDF-ADFA-9646-9DF8-A93359C170EE}"/>
              </a:ext>
            </a:extLst>
          </p:cNvPr>
          <p:cNvSpPr txBox="1">
            <a:spLocks/>
          </p:cNvSpPr>
          <p:nvPr/>
        </p:nvSpPr>
        <p:spPr>
          <a:xfrm>
            <a:off x="902208" y="233464"/>
            <a:ext cx="10399775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/>
                <a:cs typeface="Times New Roman"/>
              </a:rPr>
              <a:t>Comorbidités CV dans la BPCO: chez qui faut-il les rechercher?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B5E7A8-6463-B946-A602-C3F46036315D}"/>
              </a:ext>
            </a:extLst>
          </p:cNvPr>
          <p:cNvSpPr txBox="1"/>
          <p:nvPr/>
        </p:nvSpPr>
        <p:spPr>
          <a:xfrm>
            <a:off x="609599" y="1613109"/>
            <a:ext cx="4095136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important </a:t>
            </a:r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comorbidities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COPD. </a:t>
            </a: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 2023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E6C05B-3E8A-3045-99B9-48272657DBF3}"/>
              </a:ext>
            </a:extLst>
          </p:cNvPr>
          <p:cNvSpPr txBox="1"/>
          <p:nvPr/>
        </p:nvSpPr>
        <p:spPr>
          <a:xfrm>
            <a:off x="5784855" y="1581431"/>
            <a:ext cx="5958348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 existe fréquemment des comorbidités qui doivent être recherchées car elles aggravent les symptômes et le pronostic </a:t>
            </a: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SPLF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9B26C1-F865-A14C-AB6A-06B64B52C5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6" y="5637458"/>
            <a:ext cx="11068307" cy="74459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11B1822-CD96-FF4C-88A2-DE308B3A24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" y="3429000"/>
            <a:ext cx="11068314" cy="21432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3B7EE1-22A5-9D4E-8AB1-58BB31843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168" y="6514784"/>
            <a:ext cx="3779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Visseren</a:t>
            </a:r>
            <a:r>
              <a:rPr kumimoji="0" lang="fr-FR" altLang="fr-FR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FLJ </a:t>
            </a:r>
            <a:r>
              <a:rPr kumimoji="0" lang="fr-FR" altLang="fr-F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al </a:t>
            </a:r>
            <a:r>
              <a:rPr kumimoji="0" lang="fr-FR" altLang="fr-FR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kumimoji="0" lang="fr-FR" altLang="fr-F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fr-FR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kumimoji="0" lang="fr-FR" altLang="fr-F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J. 2021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7417063-01F4-A84D-82FD-64B13A808AFD}"/>
              </a:ext>
            </a:extLst>
          </p:cNvPr>
          <p:cNvSpPr txBox="1"/>
          <p:nvPr/>
        </p:nvSpPr>
        <p:spPr>
          <a:xfrm>
            <a:off x="609599" y="3059668"/>
            <a:ext cx="485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Recommandations ESC 2021 – dépistage des MCV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19BA6D-5806-3F48-942B-E47FF35D99A6}"/>
              </a:ext>
            </a:extLst>
          </p:cNvPr>
          <p:cNvSpPr/>
          <p:nvPr/>
        </p:nvSpPr>
        <p:spPr>
          <a:xfrm>
            <a:off x="609599" y="5637458"/>
            <a:ext cx="11068314" cy="7445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BBA3447-C698-7E41-A1CE-4B49425B86E7}"/>
              </a:ext>
            </a:extLst>
          </p:cNvPr>
          <p:cNvCxnSpPr/>
          <p:nvPr/>
        </p:nvCxnSpPr>
        <p:spPr>
          <a:xfrm flipH="1">
            <a:off x="6096000" y="5207000"/>
            <a:ext cx="7252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80DA834-C680-564B-AB37-62467FB00604}"/>
              </a:ext>
            </a:extLst>
          </p:cNvPr>
          <p:cNvCxnSpPr>
            <a:cxnSpLocks/>
          </p:cNvCxnSpPr>
          <p:nvPr/>
        </p:nvCxnSpPr>
        <p:spPr>
          <a:xfrm flipH="1">
            <a:off x="709448" y="5012558"/>
            <a:ext cx="61117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F810707-E51A-6E43-94D3-FA14CBBCCDF6}"/>
              </a:ext>
            </a:extLst>
          </p:cNvPr>
          <p:cNvCxnSpPr>
            <a:cxnSpLocks/>
          </p:cNvCxnSpPr>
          <p:nvPr/>
        </p:nvCxnSpPr>
        <p:spPr>
          <a:xfrm flipH="1">
            <a:off x="2827283" y="6205482"/>
            <a:ext cx="22281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1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olice, reçu, capture d’écran&#10;&#10;Description générée automatiquement">
            <a:extLst>
              <a:ext uri="{FF2B5EF4-FFF2-40B4-BE49-F238E27FC236}">
                <a16:creationId xmlns:a16="http://schemas.microsoft.com/office/drawing/2014/main" id="{61C2CA8E-3CAF-0F69-39CB-F7CDB97CD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69" y="864322"/>
            <a:ext cx="10641662" cy="56243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C7E084-7EC2-A722-CDC7-C1883653C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1268" y="6488668"/>
            <a:ext cx="50207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Groenewegen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 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Public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6B2563-5805-FC0E-EF11-73A59A7282C6}"/>
              </a:ext>
            </a:extLst>
          </p:cNvPr>
          <p:cNvSpPr txBox="1"/>
          <p:nvPr/>
        </p:nvSpPr>
        <p:spPr>
          <a:xfrm>
            <a:off x="1821608" y="218938"/>
            <a:ext cx="8598176" cy="523220"/>
          </a:xfrm>
          <a:prstGeom prst="rect">
            <a:avLst/>
          </a:prstGeom>
          <a:solidFill>
            <a:srgbClr val="B9CDE5"/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faut-il les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rechercher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(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2024!)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749016-514E-774E-ADD4-1F64A46B2887}"/>
              </a:ext>
            </a:extLst>
          </p:cNvPr>
          <p:cNvSpPr/>
          <p:nvPr/>
        </p:nvSpPr>
        <p:spPr>
          <a:xfrm>
            <a:off x="2861733" y="864322"/>
            <a:ext cx="8555098" cy="5624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D6280B-C375-AEB7-D9DF-02BBA9C8A600}"/>
              </a:ext>
            </a:extLst>
          </p:cNvPr>
          <p:cNvSpPr/>
          <p:nvPr/>
        </p:nvSpPr>
        <p:spPr>
          <a:xfrm>
            <a:off x="2624666" y="1055338"/>
            <a:ext cx="1540934" cy="1065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FE77893-FF9F-14C8-30FE-56D395CA6904}"/>
              </a:ext>
            </a:extLst>
          </p:cNvPr>
          <p:cNvSpPr txBox="1"/>
          <p:nvPr/>
        </p:nvSpPr>
        <p:spPr>
          <a:xfrm>
            <a:off x="3975521" y="3670264"/>
            <a:ext cx="127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Symptômes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3CF309C-4083-72D2-3A39-B3858BCF8EFC}"/>
              </a:ext>
            </a:extLst>
          </p:cNvPr>
          <p:cNvGrpSpPr/>
          <p:nvPr/>
        </p:nvGrpSpPr>
        <p:grpSpPr>
          <a:xfrm>
            <a:off x="4094927" y="1478080"/>
            <a:ext cx="7359854" cy="3894783"/>
            <a:chOff x="3059930" y="1281374"/>
            <a:chExt cx="5430360" cy="286048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A09BCFC-4E8A-115E-634A-1036D73FA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4037" y="1281374"/>
              <a:ext cx="4476253" cy="2860482"/>
            </a:xfrm>
            <a:prstGeom prst="rect">
              <a:avLst/>
            </a:prstGeom>
          </p:spPr>
        </p:pic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8C875766-C990-0FE6-4755-CDCF7371B0F2}"/>
                </a:ext>
              </a:extLst>
            </p:cNvPr>
            <p:cNvSpPr/>
            <p:nvPr/>
          </p:nvSpPr>
          <p:spPr>
            <a:xfrm>
              <a:off x="4014037" y="1808703"/>
              <a:ext cx="4476253" cy="653143"/>
            </a:xfrm>
            <a:prstGeom prst="roundRect">
              <a:avLst/>
            </a:prstGeom>
            <a:solidFill>
              <a:srgbClr val="FF0000">
                <a:alpha val="12918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6D2238E-D0DD-01D3-D6E0-8915B29D2658}"/>
                </a:ext>
              </a:extLst>
            </p:cNvPr>
            <p:cNvSpPr txBox="1"/>
            <p:nvPr/>
          </p:nvSpPr>
          <p:spPr>
            <a:xfrm>
              <a:off x="3059930" y="1950608"/>
              <a:ext cx="954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FDRCV</a:t>
              </a:r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3668ECD7-3185-A598-D60C-C5D3520E2361}"/>
                </a:ext>
              </a:extLst>
            </p:cNvPr>
            <p:cNvCxnSpPr>
              <a:cxnSpLocks/>
            </p:cNvCxnSpPr>
            <p:nvPr/>
          </p:nvCxnSpPr>
          <p:spPr>
            <a:xfrm>
              <a:off x="6194228" y="2739805"/>
              <a:ext cx="51006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3250791-620C-11DA-85F2-49C7D68ACCEB}"/>
                </a:ext>
              </a:extLst>
            </p:cNvPr>
            <p:cNvCxnSpPr>
              <a:cxnSpLocks/>
            </p:cNvCxnSpPr>
            <p:nvPr/>
          </p:nvCxnSpPr>
          <p:spPr>
            <a:xfrm>
              <a:off x="6312904" y="2988457"/>
              <a:ext cx="51006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CA36E43F-404F-1F2E-3608-58119E54AD2C}"/>
                </a:ext>
              </a:extLst>
            </p:cNvPr>
            <p:cNvCxnSpPr>
              <a:cxnSpLocks/>
            </p:cNvCxnSpPr>
            <p:nvPr/>
          </p:nvCxnSpPr>
          <p:spPr>
            <a:xfrm>
              <a:off x="6133197" y="3256360"/>
              <a:ext cx="83105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4B8DEF80-935A-FADE-7F89-D871FDCD5E34}"/>
                </a:ext>
              </a:extLst>
            </p:cNvPr>
            <p:cNvCxnSpPr>
              <a:cxnSpLocks/>
            </p:cNvCxnSpPr>
            <p:nvPr/>
          </p:nvCxnSpPr>
          <p:spPr>
            <a:xfrm>
              <a:off x="5481852" y="3690257"/>
              <a:ext cx="83105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4725467D-F4DD-DBBF-5324-B27B7EE77C64}"/>
              </a:ext>
            </a:extLst>
          </p:cNvPr>
          <p:cNvSpPr/>
          <p:nvPr/>
        </p:nvSpPr>
        <p:spPr>
          <a:xfrm>
            <a:off x="775169" y="6074229"/>
            <a:ext cx="1849497" cy="2612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6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47B79D8-142C-48DE-A690-A8749B9D5768}"/>
              </a:ext>
            </a:extLst>
          </p:cNvPr>
          <p:cNvSpPr txBox="1"/>
          <p:nvPr/>
        </p:nvSpPr>
        <p:spPr>
          <a:xfrm>
            <a:off x="9036424" y="62663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 descr="Une image contenant texte, Police, reçu, capture d’écran&#10;&#10;Description générée automatiquement">
            <a:extLst>
              <a:ext uri="{FF2B5EF4-FFF2-40B4-BE49-F238E27FC236}">
                <a16:creationId xmlns:a16="http://schemas.microsoft.com/office/drawing/2014/main" id="{61C2CA8E-3CAF-0F69-39CB-F7CDB97CD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69" y="864322"/>
            <a:ext cx="10641662" cy="56243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C7E084-7EC2-A722-CDC7-C1883653C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1268" y="6488668"/>
            <a:ext cx="50207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Groenewegen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 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Public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6B2563-5805-FC0E-EF11-73A59A7282C6}"/>
              </a:ext>
            </a:extLst>
          </p:cNvPr>
          <p:cNvSpPr txBox="1"/>
          <p:nvPr/>
        </p:nvSpPr>
        <p:spPr>
          <a:xfrm>
            <a:off x="1821608" y="218938"/>
            <a:ext cx="8598176" cy="523220"/>
          </a:xfrm>
          <a:prstGeom prst="rect">
            <a:avLst/>
          </a:prstGeom>
          <a:solidFill>
            <a:srgbClr val="B9CDE5"/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faut-il les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rechercher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(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2024!)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2DA7BBC-3A01-A50A-330C-C2E35F4953A8}"/>
              </a:ext>
            </a:extLst>
          </p:cNvPr>
          <p:cNvSpPr/>
          <p:nvPr/>
        </p:nvSpPr>
        <p:spPr>
          <a:xfrm>
            <a:off x="3086100" y="5684214"/>
            <a:ext cx="1343025" cy="4405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79C980D-B6DC-9407-6A2E-32E652B8F5A0}"/>
              </a:ext>
            </a:extLst>
          </p:cNvPr>
          <p:cNvSpPr/>
          <p:nvPr/>
        </p:nvSpPr>
        <p:spPr>
          <a:xfrm>
            <a:off x="4999237" y="5684213"/>
            <a:ext cx="1849497" cy="4405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0E6FCCC-57C1-151A-35E0-60E5852E671D}"/>
              </a:ext>
            </a:extLst>
          </p:cNvPr>
          <p:cNvSpPr/>
          <p:nvPr/>
        </p:nvSpPr>
        <p:spPr>
          <a:xfrm>
            <a:off x="7096664" y="5670512"/>
            <a:ext cx="1849497" cy="4405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53EB103-DDF7-2B48-168E-81039C91A8A2}"/>
              </a:ext>
            </a:extLst>
          </p:cNvPr>
          <p:cNvSpPr/>
          <p:nvPr/>
        </p:nvSpPr>
        <p:spPr>
          <a:xfrm>
            <a:off x="4554555" y="6258661"/>
            <a:ext cx="3139502" cy="2585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B9989-2A43-DA8B-ACD4-AD2876F7BFD1}"/>
              </a:ext>
            </a:extLst>
          </p:cNvPr>
          <p:cNvSpPr/>
          <p:nvPr/>
        </p:nvSpPr>
        <p:spPr>
          <a:xfrm>
            <a:off x="2955197" y="2150776"/>
            <a:ext cx="6330998" cy="4460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D80880-6B3A-F765-47F4-5491A01DD62D}"/>
              </a:ext>
            </a:extLst>
          </p:cNvPr>
          <p:cNvSpPr/>
          <p:nvPr/>
        </p:nvSpPr>
        <p:spPr>
          <a:xfrm>
            <a:off x="9128789" y="964497"/>
            <a:ext cx="2535972" cy="514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13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BD51201-141A-ADFE-E989-39F0348871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18" y="2056540"/>
            <a:ext cx="5534882" cy="24485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907D356-66D1-367E-8DCB-60F80760D5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0" y="1637191"/>
            <a:ext cx="5134503" cy="32872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B11F252-9923-FCF1-490E-5DBC36270D7F}"/>
              </a:ext>
            </a:extLst>
          </p:cNvPr>
          <p:cNvSpPr txBox="1"/>
          <p:nvPr/>
        </p:nvSpPr>
        <p:spPr>
          <a:xfrm>
            <a:off x="1821608" y="218938"/>
            <a:ext cx="8598176" cy="523220"/>
          </a:xfrm>
          <a:prstGeom prst="rect">
            <a:avLst/>
          </a:prstGeom>
          <a:solidFill>
            <a:srgbClr val="B9CDE5"/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faut-il les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rechercher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(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2024!)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8693C9-5249-E5A2-C0EB-15E25552A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1268" y="6488668"/>
            <a:ext cx="50207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Groenewegen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 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Public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601038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8C78BED-18E1-0548-BB59-CC954FAB98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077" y="2940507"/>
            <a:ext cx="4599170" cy="34314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B049B6D-81B8-1042-AB08-A7C02209D567}"/>
              </a:ext>
            </a:extLst>
          </p:cNvPr>
          <p:cNvSpPr txBox="1"/>
          <p:nvPr/>
        </p:nvSpPr>
        <p:spPr>
          <a:xfrm>
            <a:off x="9388856" y="5022334"/>
            <a:ext cx="2378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Gatted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un-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gatted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001070D-FBD8-9E4B-A1C6-1F023527F8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8" y="3061620"/>
            <a:ext cx="5398213" cy="293645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6C16A77-3CAA-064C-957D-0F163491EB5C}"/>
              </a:ext>
            </a:extLst>
          </p:cNvPr>
          <p:cNvSpPr txBox="1"/>
          <p:nvPr/>
        </p:nvSpPr>
        <p:spPr>
          <a:xfrm>
            <a:off x="2555969" y="6454039"/>
            <a:ext cx="321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Williams et al.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Thorax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C1CD040-125A-F949-805D-9836E36D7D57}"/>
              </a:ext>
            </a:extLst>
          </p:cNvPr>
          <p:cNvSpPr txBox="1"/>
          <p:nvPr/>
        </p:nvSpPr>
        <p:spPr>
          <a:xfrm>
            <a:off x="6282458" y="6449920"/>
            <a:ext cx="590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Budoff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al., J </a:t>
            </a:r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Cardiovasc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Comput </a:t>
            </a:r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Tomogr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2011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E5D43105-800B-A544-B65A-FCB6CDF30638}"/>
              </a:ext>
            </a:extLst>
          </p:cNvPr>
          <p:cNvSpPr txBox="1">
            <a:spLocks/>
          </p:cNvSpPr>
          <p:nvPr/>
        </p:nvSpPr>
        <p:spPr>
          <a:xfrm>
            <a:off x="2205317" y="147611"/>
            <a:ext cx="7781365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calcique et BPCO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1B7A3D8-87EE-FE41-8C40-B8F7AD966C3A}"/>
              </a:ext>
            </a:extLst>
          </p:cNvPr>
          <p:cNvSpPr txBox="1"/>
          <p:nvPr/>
        </p:nvSpPr>
        <p:spPr>
          <a:xfrm>
            <a:off x="765703" y="4623512"/>
            <a:ext cx="35805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Valeur pronostique dans la BPCO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9F1C714-D0D6-7347-B79F-BFFF4076F6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876" y="913138"/>
            <a:ext cx="2744406" cy="220903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D2E5FD1-B4A6-9441-93D9-DF3B7FCE1CE5}"/>
              </a:ext>
            </a:extLst>
          </p:cNvPr>
          <p:cNvSpPr txBox="1"/>
          <p:nvPr/>
        </p:nvSpPr>
        <p:spPr>
          <a:xfrm>
            <a:off x="8367999" y="2493174"/>
            <a:ext cx="339932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Faisable sur un TDM « classique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34B42D0-21A9-744C-96EB-E9B085F30DB2}"/>
              </a:ext>
            </a:extLst>
          </p:cNvPr>
          <p:cNvSpPr txBox="1"/>
          <p:nvPr/>
        </p:nvSpPr>
        <p:spPr>
          <a:xfrm>
            <a:off x="765703" y="1765798"/>
            <a:ext cx="438613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calcique = marqueur d’évènements CV</a:t>
            </a:r>
          </a:p>
        </p:txBody>
      </p:sp>
    </p:spTree>
    <p:extLst>
      <p:ext uri="{BB962C8B-B14F-4D97-AF65-F5344CB8AC3E}">
        <p14:creationId xmlns:p14="http://schemas.microsoft.com/office/powerpoint/2010/main" val="10892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Connector 23">
            <a:extLst>
              <a:ext uri="{FF2B5EF4-FFF2-40B4-BE49-F238E27FC236}">
                <a16:creationId xmlns:a16="http://schemas.microsoft.com/office/drawing/2014/main" id="{80CDF2F8-DF64-1570-2131-D36BE1C1D7E9}"/>
              </a:ext>
            </a:extLst>
          </p:cNvPr>
          <p:cNvCxnSpPr>
            <a:cxnSpLocks/>
          </p:cNvCxnSpPr>
          <p:nvPr/>
        </p:nvCxnSpPr>
        <p:spPr>
          <a:xfrm>
            <a:off x="4755965" y="3695785"/>
            <a:ext cx="0" cy="801592"/>
          </a:xfrm>
          <a:prstGeom prst="line">
            <a:avLst/>
          </a:prstGeom>
          <a:noFill/>
          <a:ln w="38100" cap="flat" cmpd="sng" algn="ctr">
            <a:solidFill>
              <a:srgbClr val="FFFFFF">
                <a:lumMod val="50000"/>
              </a:srgbClr>
            </a:solidFill>
            <a:prstDash val="dash"/>
            <a:miter lim="800000"/>
          </a:ln>
          <a:effectLst/>
        </p:spPr>
      </p:cxnSp>
      <p:sp>
        <p:nvSpPr>
          <p:cNvPr id="93" name="Text Placeholder 1">
            <a:extLst>
              <a:ext uri="{FF2B5EF4-FFF2-40B4-BE49-F238E27FC236}">
                <a16:creationId xmlns:a16="http://schemas.microsoft.com/office/drawing/2014/main" id="{47613263-B683-0788-9938-2EBF94E27479}"/>
              </a:ext>
            </a:extLst>
          </p:cNvPr>
          <p:cNvSpPr txBox="1">
            <a:spLocks/>
          </p:cNvSpPr>
          <p:nvPr/>
        </p:nvSpPr>
        <p:spPr>
          <a:xfrm>
            <a:off x="459152" y="6431431"/>
            <a:ext cx="11404026" cy="425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94" indent="0" algn="l" defTabSz="121917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89" indent="0" algn="l" defTabSz="121917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783" indent="0" algn="l" defTabSz="121917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77" indent="0" algn="l" defTabSz="121917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F134C"/>
              </a:buClr>
              <a:defRPr/>
            </a:pPr>
            <a:endParaRPr lang="en-GB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4" name="TextBox 26">
            <a:extLst>
              <a:ext uri="{FF2B5EF4-FFF2-40B4-BE49-F238E27FC236}">
                <a16:creationId xmlns:a16="http://schemas.microsoft.com/office/drawing/2014/main" id="{FF9C9358-D38C-07E9-CC45-C613D64B76BC}"/>
              </a:ext>
            </a:extLst>
          </p:cNvPr>
          <p:cNvSpPr txBox="1"/>
          <p:nvPr/>
        </p:nvSpPr>
        <p:spPr>
          <a:xfrm>
            <a:off x="5440177" y="5625748"/>
            <a:ext cx="4336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BGF Initiation (n = 2409)</a:t>
            </a:r>
          </a:p>
        </p:txBody>
      </p:sp>
      <p:sp>
        <p:nvSpPr>
          <p:cNvPr id="95" name="Left Brace 3">
            <a:extLst>
              <a:ext uri="{FF2B5EF4-FFF2-40B4-BE49-F238E27FC236}">
                <a16:creationId xmlns:a16="http://schemas.microsoft.com/office/drawing/2014/main" id="{9263D5E1-4598-F8BF-C2F0-352F65FF7D27}"/>
              </a:ext>
            </a:extLst>
          </p:cNvPr>
          <p:cNvSpPr/>
          <p:nvPr/>
        </p:nvSpPr>
        <p:spPr>
          <a:xfrm rot="5400000">
            <a:off x="3679108" y="3335217"/>
            <a:ext cx="227352" cy="1869211"/>
          </a:xfrm>
          <a:prstGeom prst="leftBrace">
            <a:avLst>
              <a:gd name="adj1" fmla="val 49183"/>
              <a:gd name="adj2" fmla="val 50000"/>
            </a:avLst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Rectangle: Rounded Corners 4">
            <a:extLst>
              <a:ext uri="{FF2B5EF4-FFF2-40B4-BE49-F238E27FC236}">
                <a16:creationId xmlns:a16="http://schemas.microsoft.com/office/drawing/2014/main" id="{C6F0D2F0-F03F-4620-95FD-0C9C75B9E001}"/>
              </a:ext>
            </a:extLst>
          </p:cNvPr>
          <p:cNvSpPr/>
          <p:nvPr/>
        </p:nvSpPr>
        <p:spPr>
          <a:xfrm>
            <a:off x="1341917" y="1913544"/>
            <a:ext cx="7410764" cy="1697172"/>
          </a:xfrm>
          <a:prstGeom prst="roundRect">
            <a:avLst/>
          </a:prstGeom>
          <a:solidFill>
            <a:srgbClr val="FFFFFF">
              <a:lumMod val="8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TextBox 8">
            <a:extLst>
              <a:ext uri="{FF2B5EF4-FFF2-40B4-BE49-F238E27FC236}">
                <a16:creationId xmlns:a16="http://schemas.microsoft.com/office/drawing/2014/main" id="{F1B75603-F884-B2AA-25EE-805F880530BB}"/>
              </a:ext>
            </a:extLst>
          </p:cNvPr>
          <p:cNvSpPr txBox="1"/>
          <p:nvPr/>
        </p:nvSpPr>
        <p:spPr>
          <a:xfrm>
            <a:off x="1513053" y="2165315"/>
            <a:ext cx="3253381" cy="144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n-GB" sz="1200" b="1" dirty="0">
                <a:solidFill>
                  <a:srgbClr val="000000"/>
                </a:solidFill>
                <a:latin typeface="Arial" panose="020B0604020202020204"/>
              </a:rPr>
              <a:t>Qualifying Exacerbation at Index Date</a:t>
            </a:r>
            <a:endParaRPr lang="en-US" sz="1200" b="1" dirty="0">
              <a:solidFill>
                <a:srgbClr val="000000"/>
              </a:solidFill>
              <a:latin typeface="Arial" panose="020B0604020202020204"/>
            </a:endParaRP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1st severe exacerbation</a:t>
            </a:r>
          </a:p>
          <a:p>
            <a:pPr marL="914400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1200" dirty="0">
                <a:solidFill>
                  <a:srgbClr val="7F134C"/>
                </a:solidFill>
                <a:latin typeface="Arial" panose="020B0604020202020204"/>
              </a:rPr>
              <a:t>or</a:t>
            </a: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2nd moderate exacerbation</a:t>
            </a:r>
          </a:p>
          <a:p>
            <a:pPr marL="914400"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1200" dirty="0">
                <a:solidFill>
                  <a:srgbClr val="7F134C"/>
                </a:solidFill>
                <a:latin typeface="Arial" panose="020B0604020202020204"/>
              </a:rPr>
              <a:t>or</a:t>
            </a: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1st moderate exacerbation while on other maintenance treatment</a:t>
            </a:r>
          </a:p>
        </p:txBody>
      </p:sp>
      <p:cxnSp>
        <p:nvCxnSpPr>
          <p:cNvPr id="98" name="Straight Connector 12">
            <a:extLst>
              <a:ext uri="{FF2B5EF4-FFF2-40B4-BE49-F238E27FC236}">
                <a16:creationId xmlns:a16="http://schemas.microsoft.com/office/drawing/2014/main" id="{5688549E-C6A7-B4B4-5EE5-3098E08E68AE}"/>
              </a:ext>
            </a:extLst>
          </p:cNvPr>
          <p:cNvCxnSpPr>
            <a:cxnSpLocks/>
          </p:cNvCxnSpPr>
          <p:nvPr/>
        </p:nvCxnSpPr>
        <p:spPr>
          <a:xfrm>
            <a:off x="4755965" y="5570530"/>
            <a:ext cx="5705263" cy="0"/>
          </a:xfrm>
          <a:prstGeom prst="line">
            <a:avLst/>
          </a:prstGeom>
          <a:noFill/>
          <a:ln w="381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0DB1B35D-38EB-474E-826C-50C055CBAE3F}"/>
              </a:ext>
            </a:extLst>
          </p:cNvPr>
          <p:cNvSpPr/>
          <p:nvPr/>
        </p:nvSpPr>
        <p:spPr>
          <a:xfrm>
            <a:off x="4762317" y="4387839"/>
            <a:ext cx="1548339" cy="215900"/>
          </a:xfrm>
          <a:prstGeom prst="rect">
            <a:avLst/>
          </a:prstGeom>
          <a:solidFill>
            <a:srgbClr val="7F13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26F2C23-EAB5-1E9B-7B8F-C9192E9522F5}"/>
              </a:ext>
            </a:extLst>
          </p:cNvPr>
          <p:cNvSpPr/>
          <p:nvPr/>
        </p:nvSpPr>
        <p:spPr>
          <a:xfrm>
            <a:off x="6310656" y="4387839"/>
            <a:ext cx="1957917" cy="215900"/>
          </a:xfrm>
          <a:prstGeom prst="rect">
            <a:avLst/>
          </a:prstGeom>
          <a:solidFill>
            <a:srgbClr val="0D37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A34938C-C3E2-92F5-4FFC-5872AF545AF6}"/>
              </a:ext>
            </a:extLst>
          </p:cNvPr>
          <p:cNvSpPr/>
          <p:nvPr/>
        </p:nvSpPr>
        <p:spPr>
          <a:xfrm>
            <a:off x="8268573" y="4383497"/>
            <a:ext cx="2207681" cy="215900"/>
          </a:xfrm>
          <a:prstGeom prst="rect">
            <a:avLst/>
          </a:prstGeom>
          <a:solidFill>
            <a:srgbClr val="65D2D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02" name="Straight Connector 18">
            <a:extLst>
              <a:ext uri="{FF2B5EF4-FFF2-40B4-BE49-F238E27FC236}">
                <a16:creationId xmlns:a16="http://schemas.microsoft.com/office/drawing/2014/main" id="{BE75ED4C-8322-8025-386A-CC20216109B1}"/>
              </a:ext>
            </a:extLst>
          </p:cNvPr>
          <p:cNvCxnSpPr>
            <a:cxnSpLocks/>
          </p:cNvCxnSpPr>
          <p:nvPr/>
        </p:nvCxnSpPr>
        <p:spPr>
          <a:xfrm>
            <a:off x="10476254" y="4273542"/>
            <a:ext cx="0" cy="383114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103" name="Straight Connector 19">
            <a:extLst>
              <a:ext uri="{FF2B5EF4-FFF2-40B4-BE49-F238E27FC236}">
                <a16:creationId xmlns:a16="http://schemas.microsoft.com/office/drawing/2014/main" id="{656A556C-6C49-0784-3F08-B939C262C2D4}"/>
              </a:ext>
            </a:extLst>
          </p:cNvPr>
          <p:cNvCxnSpPr>
            <a:cxnSpLocks/>
          </p:cNvCxnSpPr>
          <p:nvPr/>
        </p:nvCxnSpPr>
        <p:spPr>
          <a:xfrm>
            <a:off x="2845587" y="4275659"/>
            <a:ext cx="0" cy="383114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104" name="Straight Connector 21">
            <a:extLst>
              <a:ext uri="{FF2B5EF4-FFF2-40B4-BE49-F238E27FC236}">
                <a16:creationId xmlns:a16="http://schemas.microsoft.com/office/drawing/2014/main" id="{885640D3-1A65-6024-2A64-8E01E33AD256}"/>
              </a:ext>
            </a:extLst>
          </p:cNvPr>
          <p:cNvCxnSpPr>
            <a:cxnSpLocks/>
            <a:stCxn id="101" idx="3"/>
          </p:cNvCxnSpPr>
          <p:nvPr/>
        </p:nvCxnSpPr>
        <p:spPr>
          <a:xfrm flipH="1">
            <a:off x="2851939" y="4491447"/>
            <a:ext cx="762431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05" name="Left Brace 24">
            <a:extLst>
              <a:ext uri="{FF2B5EF4-FFF2-40B4-BE49-F238E27FC236}">
                <a16:creationId xmlns:a16="http://schemas.microsoft.com/office/drawing/2014/main" id="{9582D041-268D-58D1-210F-F6F8F6E59DD8}"/>
              </a:ext>
            </a:extLst>
          </p:cNvPr>
          <p:cNvSpPr/>
          <p:nvPr/>
        </p:nvSpPr>
        <p:spPr>
          <a:xfrm rot="16200000">
            <a:off x="5409527" y="3954382"/>
            <a:ext cx="253917" cy="1548339"/>
          </a:xfrm>
          <a:prstGeom prst="leftBrace">
            <a:avLst>
              <a:gd name="adj1" fmla="val 49183"/>
              <a:gd name="adj2" fmla="val 50000"/>
            </a:avLst>
          </a:prstGeom>
          <a:noFill/>
          <a:ln w="9525" cap="flat" cmpd="sng" algn="ctr">
            <a:solidFill>
              <a:srgbClr val="7F134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Left Brace 27">
            <a:extLst>
              <a:ext uri="{FF2B5EF4-FFF2-40B4-BE49-F238E27FC236}">
                <a16:creationId xmlns:a16="http://schemas.microsoft.com/office/drawing/2014/main" id="{4FA7238F-936C-73A3-E86B-854713B76377}"/>
              </a:ext>
            </a:extLst>
          </p:cNvPr>
          <p:cNvSpPr/>
          <p:nvPr/>
        </p:nvSpPr>
        <p:spPr>
          <a:xfrm rot="16200000">
            <a:off x="7162651" y="3732797"/>
            <a:ext cx="253917" cy="1957910"/>
          </a:xfrm>
          <a:prstGeom prst="leftBrace">
            <a:avLst>
              <a:gd name="adj1" fmla="val 49183"/>
              <a:gd name="adj2" fmla="val 50000"/>
            </a:avLst>
          </a:prstGeom>
          <a:noFill/>
          <a:ln w="9525" cap="flat" cmpd="sng" algn="ctr">
            <a:solidFill>
              <a:srgbClr val="0D375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Left Brace 28">
            <a:extLst>
              <a:ext uri="{FF2B5EF4-FFF2-40B4-BE49-F238E27FC236}">
                <a16:creationId xmlns:a16="http://schemas.microsoft.com/office/drawing/2014/main" id="{D41D21FB-D9DC-FB4D-E669-FC08F57225E6}"/>
              </a:ext>
            </a:extLst>
          </p:cNvPr>
          <p:cNvSpPr/>
          <p:nvPr/>
        </p:nvSpPr>
        <p:spPr>
          <a:xfrm rot="16200000">
            <a:off x="9239594" y="3633875"/>
            <a:ext cx="253917" cy="2189353"/>
          </a:xfrm>
          <a:prstGeom prst="leftBrace">
            <a:avLst>
              <a:gd name="adj1" fmla="val 49183"/>
              <a:gd name="adj2" fmla="val 50000"/>
            </a:avLst>
          </a:prstGeom>
          <a:noFill/>
          <a:ln w="9525" cap="flat" cmpd="sng" algn="ctr">
            <a:solidFill>
              <a:srgbClr val="65D2D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TextBox 29">
            <a:extLst>
              <a:ext uri="{FF2B5EF4-FFF2-40B4-BE49-F238E27FC236}">
                <a16:creationId xmlns:a16="http://schemas.microsoft.com/office/drawing/2014/main" id="{6AC02466-D014-0264-4F51-1910ABAD61D6}"/>
              </a:ext>
            </a:extLst>
          </p:cNvPr>
          <p:cNvSpPr txBox="1"/>
          <p:nvPr/>
        </p:nvSpPr>
        <p:spPr>
          <a:xfrm>
            <a:off x="2739860" y="3918366"/>
            <a:ext cx="2044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12-month Pre-index Period</a:t>
            </a:r>
          </a:p>
        </p:txBody>
      </p:sp>
      <p:sp>
        <p:nvSpPr>
          <p:cNvPr id="109" name="TextBox 30">
            <a:extLst>
              <a:ext uri="{FF2B5EF4-FFF2-40B4-BE49-F238E27FC236}">
                <a16:creationId xmlns:a16="http://schemas.microsoft.com/office/drawing/2014/main" id="{5C83F038-2849-45E0-D573-C9215060A265}"/>
              </a:ext>
            </a:extLst>
          </p:cNvPr>
          <p:cNvSpPr txBox="1"/>
          <p:nvPr/>
        </p:nvSpPr>
        <p:spPr>
          <a:xfrm>
            <a:off x="6564698" y="3913988"/>
            <a:ext cx="2116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12-month Follow-up Period</a:t>
            </a:r>
          </a:p>
        </p:txBody>
      </p:sp>
      <p:sp>
        <p:nvSpPr>
          <p:cNvPr id="110" name="Left Brace 31">
            <a:extLst>
              <a:ext uri="{FF2B5EF4-FFF2-40B4-BE49-F238E27FC236}">
                <a16:creationId xmlns:a16="http://schemas.microsoft.com/office/drawing/2014/main" id="{5B3FC175-84BE-74B5-8A93-C8DC5259322E}"/>
              </a:ext>
            </a:extLst>
          </p:cNvPr>
          <p:cNvSpPr/>
          <p:nvPr/>
        </p:nvSpPr>
        <p:spPr>
          <a:xfrm rot="5400000">
            <a:off x="7510482" y="1432751"/>
            <a:ext cx="224806" cy="5676687"/>
          </a:xfrm>
          <a:prstGeom prst="leftBrace">
            <a:avLst>
              <a:gd name="adj1" fmla="val 49183"/>
              <a:gd name="adj2" fmla="val 50000"/>
            </a:avLst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Oval 32">
            <a:extLst>
              <a:ext uri="{FF2B5EF4-FFF2-40B4-BE49-F238E27FC236}">
                <a16:creationId xmlns:a16="http://schemas.microsoft.com/office/drawing/2014/main" id="{71B8C340-ED22-020C-B698-2AAD6B9904D1}"/>
              </a:ext>
            </a:extLst>
          </p:cNvPr>
          <p:cNvSpPr>
            <a:spLocks noChangeAspect="1"/>
          </p:cNvSpPr>
          <p:nvPr/>
        </p:nvSpPr>
        <p:spPr>
          <a:xfrm>
            <a:off x="4678239" y="4412695"/>
            <a:ext cx="155448" cy="155448"/>
          </a:xfrm>
          <a:prstGeom prst="ellipse">
            <a:avLst/>
          </a:pr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2" name="Rectangle: Rounded Corners 33">
            <a:extLst>
              <a:ext uri="{FF2B5EF4-FFF2-40B4-BE49-F238E27FC236}">
                <a16:creationId xmlns:a16="http://schemas.microsoft.com/office/drawing/2014/main" id="{80DF60F6-6E50-9CE9-1BB6-9F0F8097C308}"/>
              </a:ext>
            </a:extLst>
          </p:cNvPr>
          <p:cNvSpPr/>
          <p:nvPr/>
        </p:nvSpPr>
        <p:spPr>
          <a:xfrm>
            <a:off x="4795809" y="4859988"/>
            <a:ext cx="1511533" cy="552764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7F134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Prompt (n = 434)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≤30 days post exacerbation</a:t>
            </a:r>
          </a:p>
        </p:txBody>
      </p:sp>
      <p:sp>
        <p:nvSpPr>
          <p:cNvPr id="113" name="Rectangle: Rounded Corners 34">
            <a:extLst>
              <a:ext uri="{FF2B5EF4-FFF2-40B4-BE49-F238E27FC236}">
                <a16:creationId xmlns:a16="http://schemas.microsoft.com/office/drawing/2014/main" id="{C3DF6F2C-23BF-2D1E-BCF8-5A68E6CCF218}"/>
              </a:ext>
            </a:extLst>
          </p:cNvPr>
          <p:cNvSpPr/>
          <p:nvPr/>
        </p:nvSpPr>
        <p:spPr>
          <a:xfrm>
            <a:off x="6483587" y="4859988"/>
            <a:ext cx="1612044" cy="552764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D375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Delayed (n = 1187)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31-180 days post exacerbation</a:t>
            </a:r>
          </a:p>
        </p:txBody>
      </p:sp>
      <p:sp>
        <p:nvSpPr>
          <p:cNvPr id="114" name="Rectangle: Rounded Corners 35">
            <a:extLst>
              <a:ext uri="{FF2B5EF4-FFF2-40B4-BE49-F238E27FC236}">
                <a16:creationId xmlns:a16="http://schemas.microsoft.com/office/drawing/2014/main" id="{2A03BF74-E6CD-AF8A-4CE9-4E3B2EC1B9C4}"/>
              </a:ext>
            </a:extLst>
          </p:cNvPr>
          <p:cNvSpPr/>
          <p:nvPr/>
        </p:nvSpPr>
        <p:spPr>
          <a:xfrm>
            <a:off x="8381318" y="4873863"/>
            <a:ext cx="1970468" cy="552764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65D2D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Very Delayed (n = 788)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181-365 days post exacerbation</a:t>
            </a:r>
          </a:p>
        </p:txBody>
      </p:sp>
      <p:sp>
        <p:nvSpPr>
          <p:cNvPr id="115" name="TextBox 16">
            <a:extLst>
              <a:ext uri="{FF2B5EF4-FFF2-40B4-BE49-F238E27FC236}">
                <a16:creationId xmlns:a16="http://schemas.microsoft.com/office/drawing/2014/main" id="{5E2298E4-27BA-C6A2-BE09-A051E5C64B7A}"/>
              </a:ext>
            </a:extLst>
          </p:cNvPr>
          <p:cNvSpPr txBox="1"/>
          <p:nvPr/>
        </p:nvSpPr>
        <p:spPr>
          <a:xfrm>
            <a:off x="4889601" y="2162466"/>
            <a:ext cx="3729748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/>
              </a:rPr>
              <a:t>Eligibility Criteria</a:t>
            </a:r>
          </a:p>
          <a:p>
            <a:pPr marL="177800" indent="-1778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≥40 years of age on index exacerbation date</a:t>
            </a: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≥1 pharmacy claim for BGF</a:t>
            </a:r>
            <a:b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</a:b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in the 12 months following index exacerbation</a:t>
            </a: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Continuously enrolled for 12 months prior </a:t>
            </a:r>
            <a:b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</a:b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and 3 months post index exacerbation</a:t>
            </a: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Absence of SITT in the 12-month pre-index period</a:t>
            </a:r>
          </a:p>
        </p:txBody>
      </p:sp>
      <p:cxnSp>
        <p:nvCxnSpPr>
          <p:cNvPr id="116" name="Straight Connector 22">
            <a:extLst>
              <a:ext uri="{FF2B5EF4-FFF2-40B4-BE49-F238E27FC236}">
                <a16:creationId xmlns:a16="http://schemas.microsoft.com/office/drawing/2014/main" id="{5EC3521C-4347-BC85-5F34-98D517F8FE3E}"/>
              </a:ext>
            </a:extLst>
          </p:cNvPr>
          <p:cNvCxnSpPr>
            <a:cxnSpLocks/>
          </p:cNvCxnSpPr>
          <p:nvPr/>
        </p:nvCxnSpPr>
        <p:spPr>
          <a:xfrm>
            <a:off x="4755963" y="2115619"/>
            <a:ext cx="0" cy="1504150"/>
          </a:xfrm>
          <a:prstGeom prst="line">
            <a:avLst/>
          </a:prstGeom>
          <a:noFill/>
          <a:ln w="38100" cap="flat" cmpd="sng" algn="ctr">
            <a:solidFill>
              <a:srgbClr val="FFFFFF">
                <a:lumMod val="75000"/>
              </a:srgbClr>
            </a:solidFill>
            <a:prstDash val="dash"/>
            <a:miter lim="800000"/>
          </a:ln>
          <a:effectLst/>
        </p:spPr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2314C34B-C4DA-23B3-BCD3-9E059D1DB4FF}"/>
              </a:ext>
            </a:extLst>
          </p:cNvPr>
          <p:cNvSpPr txBox="1">
            <a:spLocks/>
          </p:cNvSpPr>
          <p:nvPr/>
        </p:nvSpPr>
        <p:spPr>
          <a:xfrm>
            <a:off x="975360" y="233464"/>
            <a:ext cx="10241280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 faut-il intensifier le traitement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8DBBF9-5305-90B2-5B54-DC32AB9B0B33}"/>
              </a:ext>
            </a:extLst>
          </p:cNvPr>
          <p:cNvSpPr txBox="1"/>
          <p:nvPr/>
        </p:nvSpPr>
        <p:spPr>
          <a:xfrm>
            <a:off x="6282458" y="6488668"/>
            <a:ext cx="590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Strange et al., Int J COPD 2023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22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66C9A8EE-2920-90F9-2426-9C958AA190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343" y="937992"/>
            <a:ext cx="7772400" cy="54652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59CCA92-925B-5A6F-D44B-A9333B827725}"/>
              </a:ext>
            </a:extLst>
          </p:cNvPr>
          <p:cNvSpPr txBox="1"/>
          <p:nvPr/>
        </p:nvSpPr>
        <p:spPr>
          <a:xfrm>
            <a:off x="6282458" y="6488668"/>
            <a:ext cx="590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Strange et al., Int J COPD 2023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70E999B-9C1D-B550-1583-47F35E12B7C5}"/>
              </a:ext>
            </a:extLst>
          </p:cNvPr>
          <p:cNvSpPr txBox="1">
            <a:spLocks/>
          </p:cNvSpPr>
          <p:nvPr/>
        </p:nvSpPr>
        <p:spPr>
          <a:xfrm>
            <a:off x="975360" y="233464"/>
            <a:ext cx="10241280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Introduire le traitement précocement ?</a:t>
            </a:r>
          </a:p>
        </p:txBody>
      </p:sp>
    </p:spTree>
    <p:extLst>
      <p:ext uri="{BB962C8B-B14F-4D97-AF65-F5344CB8AC3E}">
        <p14:creationId xmlns:p14="http://schemas.microsoft.com/office/powerpoint/2010/main" val="695891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5475633-B360-A841-B1FA-2D712C8884E5}"/>
              </a:ext>
            </a:extLst>
          </p:cNvPr>
          <p:cNvSpPr txBox="1"/>
          <p:nvPr/>
        </p:nvSpPr>
        <p:spPr>
          <a:xfrm>
            <a:off x="1239520" y="1048252"/>
            <a:ext cx="331469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SUMMIT Trial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BPCO stade 2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ATCD maladie CV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LABA vs CSI vs LABA/CSI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CJP: mortalité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2427AB-B865-DC4E-92FF-AF6DB588AD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650" y="2525580"/>
            <a:ext cx="6896100" cy="26671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1006AD-43FD-4E43-A5A5-6B68C26B80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2563134"/>
            <a:ext cx="4838700" cy="364108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1EAFA76-DA17-A747-AF1A-C68CCEC0E9F9}"/>
              </a:ext>
            </a:extLst>
          </p:cNvPr>
          <p:cNvSpPr txBox="1"/>
          <p:nvPr/>
        </p:nvSpPr>
        <p:spPr>
          <a:xfrm>
            <a:off x="8869090" y="6510566"/>
            <a:ext cx="332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Vestbo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204956-6D92-2F49-9D2F-5A5ECACE4A8D}"/>
              </a:ext>
            </a:extLst>
          </p:cNvPr>
          <p:cNvSpPr/>
          <p:nvPr/>
        </p:nvSpPr>
        <p:spPr>
          <a:xfrm>
            <a:off x="5200650" y="3095538"/>
            <a:ext cx="6775450" cy="333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87E2C-D342-2946-8BEB-F4D0126D066B}"/>
              </a:ext>
            </a:extLst>
          </p:cNvPr>
          <p:cNvSpPr/>
          <p:nvPr/>
        </p:nvSpPr>
        <p:spPr>
          <a:xfrm>
            <a:off x="5260975" y="4499180"/>
            <a:ext cx="6715125" cy="4922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6F0B6B9-8A4B-DA47-9893-5821E785E7D3}"/>
              </a:ext>
            </a:extLst>
          </p:cNvPr>
          <p:cNvSpPr txBox="1"/>
          <p:nvPr/>
        </p:nvSpPr>
        <p:spPr>
          <a:xfrm>
            <a:off x="6864350" y="1650894"/>
            <a:ext cx="390525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de réduction de mortalité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de réduction des évènements CV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1941881-A1B0-9748-8E15-CADE6DBFD8AE}"/>
              </a:ext>
            </a:extLst>
          </p:cNvPr>
          <p:cNvSpPr txBox="1">
            <a:spLocks/>
          </p:cNvSpPr>
          <p:nvPr/>
        </p:nvSpPr>
        <p:spPr>
          <a:xfrm>
            <a:off x="975360" y="233464"/>
            <a:ext cx="10241280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Prise en charge: traitement inhalé et risque cardiovasculaire</a:t>
            </a:r>
          </a:p>
        </p:txBody>
      </p:sp>
    </p:spTree>
    <p:extLst>
      <p:ext uri="{BB962C8B-B14F-4D97-AF65-F5344CB8AC3E}">
        <p14:creationId xmlns:p14="http://schemas.microsoft.com/office/powerpoint/2010/main" val="417830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igne, Police, diagramme&#10;&#10;Description générée automatiquement">
            <a:extLst>
              <a:ext uri="{FF2B5EF4-FFF2-40B4-BE49-F238E27FC236}">
                <a16:creationId xmlns:a16="http://schemas.microsoft.com/office/drawing/2014/main" id="{CB21A00B-F4D0-AB54-4E5C-59822C52F9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510" y="1414926"/>
            <a:ext cx="8980223" cy="505344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1462BE1-BF71-F035-202F-487BA5924C8E}"/>
              </a:ext>
            </a:extLst>
          </p:cNvPr>
          <p:cNvSpPr txBox="1"/>
          <p:nvPr/>
        </p:nvSpPr>
        <p:spPr>
          <a:xfrm>
            <a:off x="6282458" y="6488668"/>
            <a:ext cx="590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Martinez et </a:t>
            </a:r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al.,AJRCCM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8F731D-2219-7FD7-3963-3A1A9D9574C4}"/>
              </a:ext>
            </a:extLst>
          </p:cNvPr>
          <p:cNvSpPr txBox="1"/>
          <p:nvPr/>
        </p:nvSpPr>
        <p:spPr>
          <a:xfrm>
            <a:off x="9351157" y="4010407"/>
            <a:ext cx="2789546" cy="830997"/>
          </a:xfrm>
          <a:prstGeom prst="rect">
            <a:avLst/>
          </a:prstGeom>
          <a:solidFill>
            <a:srgbClr val="1C7AC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LABA/LAMA/CSI 320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décès/2137 patients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1.4%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Dont 11 CV  0.5%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419AAB-B572-D64E-0565-DBED6893E65D}"/>
              </a:ext>
            </a:extLst>
          </p:cNvPr>
          <p:cNvSpPr txBox="1"/>
          <p:nvPr/>
        </p:nvSpPr>
        <p:spPr>
          <a:xfrm>
            <a:off x="9351157" y="3086906"/>
            <a:ext cx="2789545" cy="830997"/>
          </a:xfrm>
          <a:prstGeom prst="rect">
            <a:avLst/>
          </a:prstGeom>
          <a:solidFill>
            <a:srgbClr val="E88900">
              <a:alpha val="4972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LABA/CSI 320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décès/2131 patients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1.9%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Dont 11 CV  0.5%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1782F3-DB9A-62D3-4AC1-D322153F3229}"/>
              </a:ext>
            </a:extLst>
          </p:cNvPr>
          <p:cNvSpPr txBox="1"/>
          <p:nvPr/>
        </p:nvSpPr>
        <p:spPr>
          <a:xfrm>
            <a:off x="9351158" y="1245327"/>
            <a:ext cx="2789545" cy="830997"/>
          </a:xfrm>
          <a:prstGeom prst="rect">
            <a:avLst/>
          </a:prstGeom>
          <a:solidFill>
            <a:srgbClr val="D16EA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LABA/LAMA</a:t>
            </a:r>
          </a:p>
          <a:p>
            <a:pPr algn="ctr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décès/2120 patients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2.6%</a:t>
            </a:r>
          </a:p>
          <a:p>
            <a:pPr algn="ctr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Dont 29 CV  1.4%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09F562-552D-DE89-BB23-1CABD2E3E95F}"/>
              </a:ext>
            </a:extLst>
          </p:cNvPr>
          <p:cNvSpPr txBox="1"/>
          <p:nvPr/>
        </p:nvSpPr>
        <p:spPr>
          <a:xfrm>
            <a:off x="9351157" y="2208547"/>
            <a:ext cx="2789546" cy="830997"/>
          </a:xfrm>
          <a:prstGeom prst="rect">
            <a:avLst/>
          </a:prstGeom>
          <a:solidFill>
            <a:srgbClr val="34DCF8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LABA/LAMA/CSI 160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 décès/2121 patients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2.1%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Dont 16 CV  0.8%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FE24C67-2F89-D673-A54A-B654F8765ADE}"/>
              </a:ext>
            </a:extLst>
          </p:cNvPr>
          <p:cNvSpPr txBox="1">
            <a:spLocks/>
          </p:cNvSpPr>
          <p:nvPr/>
        </p:nvSpPr>
        <p:spPr>
          <a:xfrm>
            <a:off x="975360" y="233464"/>
            <a:ext cx="10241280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Prise en charge: traitement inhalé et risque cardiovasculaire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B47143-99A8-1849-F5A6-23F0748AC25D}"/>
              </a:ext>
            </a:extLst>
          </p:cNvPr>
          <p:cNvSpPr txBox="1"/>
          <p:nvPr/>
        </p:nvSpPr>
        <p:spPr>
          <a:xfrm>
            <a:off x="179833" y="922161"/>
            <a:ext cx="50948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Etude post-hoc (RCT ETHOS)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8508 patients BPCO sévère et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exacerbateurs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igur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044" y="1011960"/>
            <a:ext cx="7554648" cy="5664726"/>
          </a:xfrm>
          <a:prstGeom prst="rect">
            <a:avLst/>
          </a:prstGeom>
        </p:spPr>
      </p:pic>
      <p:sp>
        <p:nvSpPr>
          <p:cNvPr id="52" name="Titre 1"/>
          <p:cNvSpPr txBox="1">
            <a:spLocks/>
          </p:cNvSpPr>
          <p:nvPr/>
        </p:nvSpPr>
        <p:spPr>
          <a:xfrm>
            <a:off x="3133065" y="233464"/>
            <a:ext cx="5916345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/>
                <a:cs typeface="Times New Roman"/>
              </a:rPr>
              <a:t>Prévalence des comorbidités</a:t>
            </a:r>
          </a:p>
        </p:txBody>
      </p:sp>
      <p:sp>
        <p:nvSpPr>
          <p:cNvPr id="53" name="Ellipse 52"/>
          <p:cNvSpPr/>
          <p:nvPr/>
        </p:nvSpPr>
        <p:spPr>
          <a:xfrm rot="3635245">
            <a:off x="5732200" y="1173807"/>
            <a:ext cx="3635884" cy="3296635"/>
          </a:xfrm>
          <a:prstGeom prst="ellipse">
            <a:avLst/>
          </a:prstGeom>
          <a:solidFill>
            <a:srgbClr val="FF0000">
              <a:alpha val="7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79A658C-DACC-274E-89F2-FDBB0BD7BD96}"/>
              </a:ext>
            </a:extLst>
          </p:cNvPr>
          <p:cNvSpPr txBox="1"/>
          <p:nvPr/>
        </p:nvSpPr>
        <p:spPr>
          <a:xfrm>
            <a:off x="8869090" y="6486574"/>
            <a:ext cx="332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Times New Roman"/>
                <a:cs typeface="Times New Roman"/>
              </a:rPr>
              <a:t>Divo M et al. </a:t>
            </a:r>
            <a:r>
              <a:rPr lang="fr-FR" i="1" dirty="0">
                <a:latin typeface="Times New Roman"/>
                <a:cs typeface="Times New Roman"/>
              </a:rPr>
              <a:t>AJRCCM </a:t>
            </a:r>
            <a:r>
              <a:rPr lang="fr-FR" dirty="0">
                <a:latin typeface="Times New Roman"/>
                <a:cs typeface="Times New Roman"/>
              </a:rPr>
              <a:t>2012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1D0257-954F-0A41-AB6C-14B44B386D81}"/>
              </a:ext>
            </a:extLst>
          </p:cNvPr>
          <p:cNvSpPr txBox="1"/>
          <p:nvPr/>
        </p:nvSpPr>
        <p:spPr>
          <a:xfrm>
            <a:off x="9472387" y="3382658"/>
            <a:ext cx="2616614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Fréquentes ++</a:t>
            </a:r>
          </a:p>
          <a:p>
            <a:pPr algn="ctr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sur le pronostic ++</a:t>
            </a:r>
          </a:p>
        </p:txBody>
      </p:sp>
    </p:spTree>
    <p:extLst>
      <p:ext uri="{BB962C8B-B14F-4D97-AF65-F5344CB8AC3E}">
        <p14:creationId xmlns:p14="http://schemas.microsoft.com/office/powerpoint/2010/main" val="10161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1365D10E-0542-4A05-3706-5E2A10FAC3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1" y="1637323"/>
            <a:ext cx="5774592" cy="3942773"/>
          </a:xfrm>
          <a:prstGeom prst="rect">
            <a:avLst/>
          </a:prstGeom>
        </p:spPr>
      </p:pic>
      <p:pic>
        <p:nvPicPr>
          <p:cNvPr id="4" name="Image 3" descr="Une image contenant texte, ligne, Tracé, diagramme&#10;&#10;Description générée automatiquement">
            <a:extLst>
              <a:ext uri="{FF2B5EF4-FFF2-40B4-BE49-F238E27FC236}">
                <a16:creationId xmlns:a16="http://schemas.microsoft.com/office/drawing/2014/main" id="{E6798BDB-CE44-2788-8CFB-62130A0543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76630"/>
            <a:ext cx="5443943" cy="371554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63139CB-1580-51FF-4C53-D8C863E4035E}"/>
              </a:ext>
            </a:extLst>
          </p:cNvPr>
          <p:cNvSpPr txBox="1">
            <a:spLocks/>
          </p:cNvSpPr>
          <p:nvPr/>
        </p:nvSpPr>
        <p:spPr>
          <a:xfrm>
            <a:off x="975360" y="233464"/>
            <a:ext cx="10241280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Prise en charge: traitement inhalé et risque cardiovasculaire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BD8F84-34B4-98EF-CDAA-A8A1C9114FD9}"/>
              </a:ext>
            </a:extLst>
          </p:cNvPr>
          <p:cNvSpPr txBox="1"/>
          <p:nvPr/>
        </p:nvSpPr>
        <p:spPr>
          <a:xfrm>
            <a:off x="6282458" y="6211669"/>
            <a:ext cx="5909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Suissa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al.,</a:t>
            </a:r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 2018</a:t>
            </a:r>
          </a:p>
          <a:p>
            <a:pPr algn="r"/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Suissa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al., Lancet </a:t>
            </a:r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3CF560-1F2E-3238-34BB-FD3284A6627B}"/>
              </a:ext>
            </a:extLst>
          </p:cNvPr>
          <p:cNvSpPr/>
          <p:nvPr/>
        </p:nvSpPr>
        <p:spPr>
          <a:xfrm>
            <a:off x="63501" y="2387600"/>
            <a:ext cx="5774592" cy="546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918771-6503-74F7-29D3-88A73498F725}"/>
              </a:ext>
            </a:extLst>
          </p:cNvPr>
          <p:cNvSpPr/>
          <p:nvPr/>
        </p:nvSpPr>
        <p:spPr>
          <a:xfrm>
            <a:off x="63501" y="3543300"/>
            <a:ext cx="5774592" cy="546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72B004-732C-226E-E5E8-CCDC30422922}"/>
              </a:ext>
            </a:extLst>
          </p:cNvPr>
          <p:cNvSpPr/>
          <p:nvPr/>
        </p:nvSpPr>
        <p:spPr>
          <a:xfrm>
            <a:off x="-1" y="2351091"/>
            <a:ext cx="5969001" cy="61911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586734-759C-523F-B9D8-8C5CEB616581}"/>
              </a:ext>
            </a:extLst>
          </p:cNvPr>
          <p:cNvSpPr/>
          <p:nvPr/>
        </p:nvSpPr>
        <p:spPr>
          <a:xfrm>
            <a:off x="0" y="3506791"/>
            <a:ext cx="5969001" cy="61911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65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9F32C-A086-FC42-8BB8-AF81F86B6EF2}"/>
              </a:ext>
            </a:extLst>
          </p:cNvPr>
          <p:cNvSpPr txBox="1">
            <a:spLocks/>
          </p:cNvSpPr>
          <p:nvPr/>
        </p:nvSpPr>
        <p:spPr>
          <a:xfrm>
            <a:off x="3133065" y="233464"/>
            <a:ext cx="5916345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BPCO et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béta-bloquants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850E0B-53D7-A44D-9E50-F0222C6D80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250" y="1175658"/>
            <a:ext cx="8707567" cy="496309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5893163-B626-3348-8D2F-205790E225B2}"/>
              </a:ext>
            </a:extLst>
          </p:cNvPr>
          <p:cNvSpPr txBox="1"/>
          <p:nvPr/>
        </p:nvSpPr>
        <p:spPr>
          <a:xfrm>
            <a:off x="8869090" y="6486574"/>
            <a:ext cx="332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Times New Roman"/>
                <a:cs typeface="Times New Roman"/>
              </a:rPr>
              <a:t>Gottlieb et al. </a:t>
            </a:r>
            <a:r>
              <a:rPr lang="fr-FR" i="1" dirty="0">
                <a:latin typeface="Times New Roman"/>
                <a:cs typeface="Times New Roman"/>
              </a:rPr>
              <a:t>NEJM </a:t>
            </a:r>
            <a:r>
              <a:rPr lang="fr-FR" dirty="0">
                <a:latin typeface="Times New Roman"/>
                <a:cs typeface="Times New Roman"/>
              </a:rPr>
              <a:t>1998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B6E51C-5FBE-8E44-9F8B-E3C77B08FED6}"/>
              </a:ext>
            </a:extLst>
          </p:cNvPr>
          <p:cNvSpPr txBox="1"/>
          <p:nvPr/>
        </p:nvSpPr>
        <p:spPr>
          <a:xfrm>
            <a:off x="7568075" y="4280348"/>
            <a:ext cx="4305987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Réduction de la mortalité de 40%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30C496-EA7D-B84B-BE71-82A9B7D1B93C}"/>
              </a:ext>
            </a:extLst>
          </p:cNvPr>
          <p:cNvSpPr txBox="1"/>
          <p:nvPr/>
        </p:nvSpPr>
        <p:spPr>
          <a:xfrm>
            <a:off x="154976" y="2228671"/>
            <a:ext cx="2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edical</a:t>
            </a:r>
            <a:r>
              <a:rPr lang="fr-FR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records </a:t>
            </a:r>
          </a:p>
          <a:p>
            <a:r>
              <a:rPr lang="fr-FR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201 752 patients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Prescription de BB- après IDM/SCA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761F05F-898F-1241-86FD-29133AFF36B1}"/>
              </a:ext>
            </a:extLst>
          </p:cNvPr>
          <p:cNvSpPr txBox="1"/>
          <p:nvPr/>
        </p:nvSpPr>
        <p:spPr>
          <a:xfrm>
            <a:off x="713483" y="6118135"/>
            <a:ext cx="9682459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faut traiter par BB- (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cardiosélectifs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s’il y a une indication cardiovasculaire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5C5148-80E7-5844-8F9E-4D3FEFAFE514}"/>
              </a:ext>
            </a:extLst>
          </p:cNvPr>
          <p:cNvSpPr txBox="1"/>
          <p:nvPr/>
        </p:nvSpPr>
        <p:spPr>
          <a:xfrm>
            <a:off x="10542817" y="1859339"/>
            <a:ext cx="92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BPCO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60E4032-C963-344B-9843-47770AADF5B2}"/>
              </a:ext>
            </a:extLst>
          </p:cNvPr>
          <p:cNvCxnSpPr>
            <a:cxnSpLocks/>
          </p:cNvCxnSpPr>
          <p:nvPr/>
        </p:nvCxnSpPr>
        <p:spPr>
          <a:xfrm flipH="1">
            <a:off x="9995694" y="2094153"/>
            <a:ext cx="599145" cy="2056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B7B5251-FAD3-264A-8851-3D7F7DA87212}"/>
              </a:ext>
            </a:extLst>
          </p:cNvPr>
          <p:cNvCxnSpPr>
            <a:cxnSpLocks/>
          </p:cNvCxnSpPr>
          <p:nvPr/>
        </p:nvCxnSpPr>
        <p:spPr>
          <a:xfrm flipH="1" flipV="1">
            <a:off x="9957411" y="1964531"/>
            <a:ext cx="611417" cy="794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44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559EEF7-1FD0-514F-84C7-F523CBEB616F}"/>
              </a:ext>
            </a:extLst>
          </p:cNvPr>
          <p:cNvSpPr txBox="1">
            <a:spLocks/>
          </p:cNvSpPr>
          <p:nvPr/>
        </p:nvSpPr>
        <p:spPr>
          <a:xfrm>
            <a:off x="3133065" y="233464"/>
            <a:ext cx="5916345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BPCO et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béta-bloquants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D96E177-5C54-5A4F-B261-0B59425401DB}"/>
              </a:ext>
            </a:extLst>
          </p:cNvPr>
          <p:cNvSpPr txBox="1"/>
          <p:nvPr/>
        </p:nvSpPr>
        <p:spPr>
          <a:xfrm>
            <a:off x="1067390" y="1238055"/>
            <a:ext cx="324813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532 patients BPCO II-IV</a:t>
            </a:r>
          </a:p>
          <a:p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indication de B-Bloquants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Hypothèse de supériorité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BD6C5A-32DF-204C-8301-FFE5A70FB4FC}"/>
              </a:ext>
            </a:extLst>
          </p:cNvPr>
          <p:cNvSpPr txBox="1"/>
          <p:nvPr/>
        </p:nvSpPr>
        <p:spPr>
          <a:xfrm>
            <a:off x="8869090" y="6486574"/>
            <a:ext cx="332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Times New Roman"/>
                <a:cs typeface="Times New Roman"/>
              </a:rPr>
              <a:t>Dranfield</a:t>
            </a:r>
            <a:r>
              <a:rPr lang="fr-FR" dirty="0">
                <a:latin typeface="Times New Roman"/>
                <a:cs typeface="Times New Roman"/>
              </a:rPr>
              <a:t> et al. </a:t>
            </a:r>
            <a:r>
              <a:rPr lang="fr-FR" i="1" dirty="0">
                <a:latin typeface="Times New Roman"/>
                <a:cs typeface="Times New Roman"/>
              </a:rPr>
              <a:t>NEJM 2019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3F7423-D5B1-E04F-9CD6-C12C57A4D9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900" y="1768740"/>
            <a:ext cx="5884617" cy="444262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E4C1375-E109-F842-B804-799B5FEF7E13}"/>
              </a:ext>
            </a:extLst>
          </p:cNvPr>
          <p:cNvSpPr txBox="1"/>
          <p:nvPr/>
        </p:nvSpPr>
        <p:spPr>
          <a:xfrm>
            <a:off x="8536208" y="1261802"/>
            <a:ext cx="300178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Effets indésirables équivalents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85402D-118E-B046-84EE-50DC558E7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59" y="2260660"/>
            <a:ext cx="5274941" cy="349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igur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044" y="1011960"/>
            <a:ext cx="7554648" cy="5664726"/>
          </a:xfrm>
          <a:prstGeom prst="rect">
            <a:avLst/>
          </a:prstGeom>
        </p:spPr>
      </p:pic>
      <p:sp>
        <p:nvSpPr>
          <p:cNvPr id="52" name="Titre 1"/>
          <p:cNvSpPr txBox="1">
            <a:spLocks/>
          </p:cNvSpPr>
          <p:nvPr/>
        </p:nvSpPr>
        <p:spPr>
          <a:xfrm>
            <a:off x="3133065" y="233464"/>
            <a:ext cx="5916345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/>
                <a:cs typeface="Times New Roman"/>
              </a:rPr>
              <a:t>Prévalence des comorbidités</a:t>
            </a:r>
          </a:p>
        </p:txBody>
      </p:sp>
      <p:sp>
        <p:nvSpPr>
          <p:cNvPr id="14" name="Ellipse 13"/>
          <p:cNvSpPr/>
          <p:nvPr/>
        </p:nvSpPr>
        <p:spPr>
          <a:xfrm rot="3635245">
            <a:off x="4446435" y="1914521"/>
            <a:ext cx="798768" cy="1702008"/>
          </a:xfrm>
          <a:prstGeom prst="ellipse">
            <a:avLst/>
          </a:prstGeom>
          <a:solidFill>
            <a:srgbClr val="008000">
              <a:alpha val="4000"/>
            </a:srgbClr>
          </a:solidFill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79A658C-DACC-274E-89F2-FDBB0BD7BD96}"/>
              </a:ext>
            </a:extLst>
          </p:cNvPr>
          <p:cNvSpPr txBox="1"/>
          <p:nvPr/>
        </p:nvSpPr>
        <p:spPr>
          <a:xfrm>
            <a:off x="8869090" y="6486574"/>
            <a:ext cx="332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Times New Roman"/>
                <a:cs typeface="Times New Roman"/>
              </a:rPr>
              <a:t>Divo M et al. </a:t>
            </a:r>
            <a:r>
              <a:rPr lang="fr-FR" i="1" dirty="0">
                <a:latin typeface="Times New Roman"/>
                <a:cs typeface="Times New Roman"/>
              </a:rPr>
              <a:t>AJRCCM </a:t>
            </a:r>
            <a:r>
              <a:rPr lang="fr-FR" dirty="0">
                <a:latin typeface="Times New Roman"/>
                <a:cs typeface="Times New Roman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9106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3295CD9-594D-6249-B6CA-045320CD3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1724" y="1202745"/>
            <a:ext cx="5448376" cy="4719276"/>
          </a:xfr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607544F-2517-C047-B5CA-441D997365FD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684680" y="1246020"/>
            <a:ext cx="1076299" cy="326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603A76E-BC24-8646-8C25-8FF3094CF9E7}"/>
              </a:ext>
            </a:extLst>
          </p:cNvPr>
          <p:cNvSpPr txBox="1"/>
          <p:nvPr/>
        </p:nvSpPr>
        <p:spPr>
          <a:xfrm>
            <a:off x="5760979" y="1061354"/>
            <a:ext cx="4324389" cy="369332"/>
          </a:xfrm>
          <a:prstGeom prst="rect">
            <a:avLst/>
          </a:prstGeom>
          <a:solidFill>
            <a:srgbClr val="BF2875">
              <a:alpha val="70466"/>
            </a:srgb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TTT spécifique (« BPCO =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incidentalome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0E04DCA-C35F-7440-9A61-FA5F90436F82}"/>
              </a:ext>
            </a:extLst>
          </p:cNvPr>
          <p:cNvSpPr txBox="1"/>
          <p:nvPr/>
        </p:nvSpPr>
        <p:spPr>
          <a:xfrm>
            <a:off x="6479948" y="1732628"/>
            <a:ext cx="5650736" cy="615553"/>
          </a:xfrm>
          <a:prstGeom prst="rect">
            <a:avLst/>
          </a:prstGeom>
          <a:solidFill>
            <a:srgbClr val="A5639E">
              <a:alpha val="69811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HTP sévère, TVO modéré, pas/peu hypercapnie, DLCO &lt; 45%</a:t>
            </a:r>
          </a:p>
          <a:p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TTT spécifique (iPDE-5) ? 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39DE95D-36CA-7244-8FF8-30918B6DC1F0}"/>
              </a:ext>
            </a:extLst>
          </p:cNvPr>
          <p:cNvCxnSpPr>
            <a:cxnSpLocks/>
          </p:cNvCxnSpPr>
          <p:nvPr/>
        </p:nvCxnSpPr>
        <p:spPr>
          <a:xfrm flipV="1">
            <a:off x="5760979" y="2040404"/>
            <a:ext cx="718969" cy="307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2838D7E8-174B-1443-8142-AEBE0B010A2E}"/>
              </a:ext>
            </a:extLst>
          </p:cNvPr>
          <p:cNvSpPr txBox="1"/>
          <p:nvPr/>
        </p:nvSpPr>
        <p:spPr>
          <a:xfrm>
            <a:off x="7425064" y="2947628"/>
            <a:ext cx="2736583" cy="369332"/>
          </a:xfrm>
          <a:prstGeom prst="rect">
            <a:avLst/>
          </a:prstGeom>
          <a:solidFill>
            <a:srgbClr val="BECEEA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Groupe 3: O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TTT BPCO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82E3B84-EE95-0F43-A9FA-A9CCAD15F91B}"/>
              </a:ext>
            </a:extLst>
          </p:cNvPr>
          <p:cNvSpPr txBox="1"/>
          <p:nvPr/>
        </p:nvSpPr>
        <p:spPr>
          <a:xfrm>
            <a:off x="8902642" y="4677363"/>
            <a:ext cx="147572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TTT groupe 2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1FCCEF8-FED4-4146-8BFB-56C86E270165}"/>
              </a:ext>
            </a:extLst>
          </p:cNvPr>
          <p:cNvGrpSpPr/>
          <p:nvPr/>
        </p:nvGrpSpPr>
        <p:grpSpPr>
          <a:xfrm>
            <a:off x="1530458" y="1828102"/>
            <a:ext cx="1087795" cy="3369938"/>
            <a:chOff x="1861348" y="2339788"/>
            <a:chExt cx="1087795" cy="3369938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7444947E-47EB-3148-A008-36A1895F54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94999" y="3506137"/>
              <a:ext cx="3369938" cy="103724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630EC6-CAE2-0F4D-8811-C67623553994}"/>
                </a:ext>
              </a:extLst>
            </p:cNvPr>
            <p:cNvSpPr/>
            <p:nvPr/>
          </p:nvSpPr>
          <p:spPr>
            <a:xfrm>
              <a:off x="2743200" y="3346824"/>
              <a:ext cx="205943" cy="1413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308F066-2264-0E47-83FE-4CCFE4516F52}"/>
              </a:ext>
            </a:extLst>
          </p:cNvPr>
          <p:cNvGrpSpPr>
            <a:grpSpLocks noChangeAspect="1"/>
          </p:cNvGrpSpPr>
          <p:nvPr/>
        </p:nvGrpSpPr>
        <p:grpSpPr>
          <a:xfrm>
            <a:off x="4120797" y="5904804"/>
            <a:ext cx="3314118" cy="898569"/>
            <a:chOff x="1629183" y="2653899"/>
            <a:chExt cx="9345443" cy="2533865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77ADAE73-4773-A74A-81F9-D3614CB08855}"/>
                </a:ext>
              </a:extLst>
            </p:cNvPr>
            <p:cNvSpPr/>
            <p:nvPr/>
          </p:nvSpPr>
          <p:spPr>
            <a:xfrm>
              <a:off x="1629183" y="2653899"/>
              <a:ext cx="2520000" cy="2520000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A24658B1-F4F5-B542-8F93-47447BE5D1D3}"/>
                </a:ext>
              </a:extLst>
            </p:cNvPr>
            <p:cNvSpPr/>
            <p:nvPr/>
          </p:nvSpPr>
          <p:spPr>
            <a:xfrm>
              <a:off x="1753046" y="2777765"/>
              <a:ext cx="2268000" cy="2268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130C7D6-CBD9-0248-9741-2BE9F52D616F}"/>
                </a:ext>
              </a:extLst>
            </p:cNvPr>
            <p:cNvSpPr/>
            <p:nvPr/>
          </p:nvSpPr>
          <p:spPr>
            <a:xfrm>
              <a:off x="1861046" y="2885765"/>
              <a:ext cx="2052000" cy="2052000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2F0263F-5804-7C4D-8719-E23E557E2152}"/>
                </a:ext>
              </a:extLst>
            </p:cNvPr>
            <p:cNvSpPr/>
            <p:nvPr/>
          </p:nvSpPr>
          <p:spPr>
            <a:xfrm>
              <a:off x="1987046" y="3011765"/>
              <a:ext cx="1800000" cy="1800000"/>
            </a:xfrm>
            <a:prstGeom prst="ellipse">
              <a:avLst/>
            </a:prstGeom>
            <a:pattFill prst="wave">
              <a:fgClr>
                <a:schemeClr val="bg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F792CA1-10A8-2C41-9C66-71CEC8C51C9D}"/>
                </a:ext>
              </a:extLst>
            </p:cNvPr>
            <p:cNvSpPr/>
            <p:nvPr/>
          </p:nvSpPr>
          <p:spPr>
            <a:xfrm>
              <a:off x="8454626" y="2667764"/>
              <a:ext cx="2520000" cy="2520000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DFFCE113-FAD0-C140-B322-39FCA898A0A0}"/>
                </a:ext>
              </a:extLst>
            </p:cNvPr>
            <p:cNvSpPr/>
            <p:nvPr/>
          </p:nvSpPr>
          <p:spPr>
            <a:xfrm>
              <a:off x="8776879" y="2987419"/>
              <a:ext cx="1872000" cy="187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15D5428-02DB-324D-8F36-D31464176C33}"/>
                </a:ext>
              </a:extLst>
            </p:cNvPr>
            <p:cNvSpPr/>
            <p:nvPr/>
          </p:nvSpPr>
          <p:spPr>
            <a:xfrm>
              <a:off x="9046879" y="3259676"/>
              <a:ext cx="1332000" cy="1332000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9AF9AB61-D312-DE47-9DDB-DE2A412F8B41}"/>
                </a:ext>
              </a:extLst>
            </p:cNvPr>
            <p:cNvSpPr/>
            <p:nvPr/>
          </p:nvSpPr>
          <p:spPr>
            <a:xfrm>
              <a:off x="9172879" y="3387764"/>
              <a:ext cx="1080000" cy="1080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9A2C2098-496F-7845-9662-AA6C5FF7F80D}"/>
                </a:ext>
              </a:extLst>
            </p:cNvPr>
            <p:cNvSpPr/>
            <p:nvPr/>
          </p:nvSpPr>
          <p:spPr>
            <a:xfrm>
              <a:off x="9366617" y="3586667"/>
              <a:ext cx="692524" cy="645458"/>
            </a:xfrm>
            <a:custGeom>
              <a:avLst/>
              <a:gdLst>
                <a:gd name="connsiteX0" fmla="*/ 235324 w 692524"/>
                <a:gd name="connsiteY0" fmla="*/ 107576 h 645458"/>
                <a:gd name="connsiteX1" fmla="*/ 235324 w 692524"/>
                <a:gd name="connsiteY1" fmla="*/ 107576 h 645458"/>
                <a:gd name="connsiteX2" fmla="*/ 168089 w 692524"/>
                <a:gd name="connsiteY2" fmla="*/ 147917 h 645458"/>
                <a:gd name="connsiteX3" fmla="*/ 147918 w 692524"/>
                <a:gd name="connsiteY3" fmla="*/ 161364 h 645458"/>
                <a:gd name="connsiteX4" fmla="*/ 141195 w 692524"/>
                <a:gd name="connsiteY4" fmla="*/ 188258 h 645458"/>
                <a:gd name="connsiteX5" fmla="*/ 154642 w 692524"/>
                <a:gd name="connsiteY5" fmla="*/ 248770 h 645458"/>
                <a:gd name="connsiteX6" fmla="*/ 201706 w 692524"/>
                <a:gd name="connsiteY6" fmla="*/ 289111 h 645458"/>
                <a:gd name="connsiteX7" fmla="*/ 221877 w 692524"/>
                <a:gd name="connsiteY7" fmla="*/ 309282 h 645458"/>
                <a:gd name="connsiteX8" fmla="*/ 221877 w 692524"/>
                <a:gd name="connsiteY8" fmla="*/ 369794 h 645458"/>
                <a:gd name="connsiteX9" fmla="*/ 201706 w 692524"/>
                <a:gd name="connsiteY9" fmla="*/ 376517 h 645458"/>
                <a:gd name="connsiteX10" fmla="*/ 181536 w 692524"/>
                <a:gd name="connsiteY10" fmla="*/ 389964 h 645458"/>
                <a:gd name="connsiteX11" fmla="*/ 154642 w 692524"/>
                <a:gd name="connsiteY11" fmla="*/ 410135 h 645458"/>
                <a:gd name="connsiteX12" fmla="*/ 94130 w 692524"/>
                <a:gd name="connsiteY12" fmla="*/ 437029 h 645458"/>
                <a:gd name="connsiteX13" fmla="*/ 67236 w 692524"/>
                <a:gd name="connsiteY13" fmla="*/ 443752 h 645458"/>
                <a:gd name="connsiteX14" fmla="*/ 26895 w 692524"/>
                <a:gd name="connsiteY14" fmla="*/ 477370 h 645458"/>
                <a:gd name="connsiteX15" fmla="*/ 20171 w 692524"/>
                <a:gd name="connsiteY15" fmla="*/ 497541 h 645458"/>
                <a:gd name="connsiteX16" fmla="*/ 0 w 692524"/>
                <a:gd name="connsiteY16" fmla="*/ 544605 h 645458"/>
                <a:gd name="connsiteX17" fmla="*/ 26895 w 692524"/>
                <a:gd name="connsiteY17" fmla="*/ 584947 h 645458"/>
                <a:gd name="connsiteX18" fmla="*/ 248771 w 692524"/>
                <a:gd name="connsiteY18" fmla="*/ 605117 h 645458"/>
                <a:gd name="connsiteX19" fmla="*/ 268942 w 692524"/>
                <a:gd name="connsiteY19" fmla="*/ 611841 h 645458"/>
                <a:gd name="connsiteX20" fmla="*/ 295836 w 692524"/>
                <a:gd name="connsiteY20" fmla="*/ 625288 h 645458"/>
                <a:gd name="connsiteX21" fmla="*/ 329453 w 692524"/>
                <a:gd name="connsiteY21" fmla="*/ 632011 h 645458"/>
                <a:gd name="connsiteX22" fmla="*/ 403412 w 692524"/>
                <a:gd name="connsiteY22" fmla="*/ 645458 h 645458"/>
                <a:gd name="connsiteX23" fmla="*/ 484095 w 692524"/>
                <a:gd name="connsiteY23" fmla="*/ 632011 h 645458"/>
                <a:gd name="connsiteX24" fmla="*/ 504265 w 692524"/>
                <a:gd name="connsiteY24" fmla="*/ 618564 h 645458"/>
                <a:gd name="connsiteX25" fmla="*/ 524436 w 692524"/>
                <a:gd name="connsiteY25" fmla="*/ 564776 h 645458"/>
                <a:gd name="connsiteX26" fmla="*/ 537883 w 692524"/>
                <a:gd name="connsiteY26" fmla="*/ 544605 h 645458"/>
                <a:gd name="connsiteX27" fmla="*/ 558053 w 692524"/>
                <a:gd name="connsiteY27" fmla="*/ 531158 h 645458"/>
                <a:gd name="connsiteX28" fmla="*/ 598395 w 692524"/>
                <a:gd name="connsiteY28" fmla="*/ 517711 h 645458"/>
                <a:gd name="connsiteX29" fmla="*/ 618565 w 692524"/>
                <a:gd name="connsiteY29" fmla="*/ 497541 h 645458"/>
                <a:gd name="connsiteX30" fmla="*/ 632012 w 692524"/>
                <a:gd name="connsiteY30" fmla="*/ 477370 h 645458"/>
                <a:gd name="connsiteX31" fmla="*/ 658906 w 692524"/>
                <a:gd name="connsiteY31" fmla="*/ 457200 h 645458"/>
                <a:gd name="connsiteX32" fmla="*/ 685800 w 692524"/>
                <a:gd name="connsiteY32" fmla="*/ 423582 h 645458"/>
                <a:gd name="connsiteX33" fmla="*/ 692524 w 692524"/>
                <a:gd name="connsiteY33" fmla="*/ 403411 h 645458"/>
                <a:gd name="connsiteX34" fmla="*/ 685800 w 692524"/>
                <a:gd name="connsiteY34" fmla="*/ 336176 h 645458"/>
                <a:gd name="connsiteX35" fmla="*/ 679077 w 692524"/>
                <a:gd name="connsiteY35" fmla="*/ 316005 h 645458"/>
                <a:gd name="connsiteX36" fmla="*/ 625289 w 692524"/>
                <a:gd name="connsiteY36" fmla="*/ 268941 h 645458"/>
                <a:gd name="connsiteX37" fmla="*/ 605118 w 692524"/>
                <a:gd name="connsiteY37" fmla="*/ 262217 h 645458"/>
                <a:gd name="connsiteX38" fmla="*/ 605118 w 692524"/>
                <a:gd name="connsiteY38" fmla="*/ 208429 h 645458"/>
                <a:gd name="connsiteX39" fmla="*/ 598395 w 692524"/>
                <a:gd name="connsiteY39" fmla="*/ 114300 h 645458"/>
                <a:gd name="connsiteX40" fmla="*/ 584947 w 692524"/>
                <a:gd name="connsiteY40" fmla="*/ 100852 h 645458"/>
                <a:gd name="connsiteX41" fmla="*/ 510989 w 692524"/>
                <a:gd name="connsiteY41" fmla="*/ 67235 h 645458"/>
                <a:gd name="connsiteX42" fmla="*/ 490818 w 692524"/>
                <a:gd name="connsiteY42" fmla="*/ 60511 h 645458"/>
                <a:gd name="connsiteX43" fmla="*/ 470647 w 692524"/>
                <a:gd name="connsiteY43" fmla="*/ 53788 h 645458"/>
                <a:gd name="connsiteX44" fmla="*/ 437030 w 692524"/>
                <a:gd name="connsiteY44" fmla="*/ 20170 h 645458"/>
                <a:gd name="connsiteX45" fmla="*/ 396689 w 692524"/>
                <a:gd name="connsiteY45" fmla="*/ 0 h 645458"/>
                <a:gd name="connsiteX46" fmla="*/ 295836 w 692524"/>
                <a:gd name="connsiteY46" fmla="*/ 20170 h 645458"/>
                <a:gd name="connsiteX47" fmla="*/ 275665 w 692524"/>
                <a:gd name="connsiteY47" fmla="*/ 33617 h 645458"/>
                <a:gd name="connsiteX48" fmla="*/ 235324 w 692524"/>
                <a:gd name="connsiteY48" fmla="*/ 47064 h 645458"/>
                <a:gd name="connsiteX49" fmla="*/ 221877 w 692524"/>
                <a:gd name="connsiteY49" fmla="*/ 67235 h 645458"/>
                <a:gd name="connsiteX50" fmla="*/ 215153 w 692524"/>
                <a:gd name="connsiteY50" fmla="*/ 87405 h 645458"/>
                <a:gd name="connsiteX51" fmla="*/ 235324 w 692524"/>
                <a:gd name="connsiteY51" fmla="*/ 107576 h 64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92524" h="645458">
                  <a:moveTo>
                    <a:pt x="235324" y="107576"/>
                  </a:moveTo>
                  <a:lnTo>
                    <a:pt x="235324" y="107576"/>
                  </a:lnTo>
                  <a:lnTo>
                    <a:pt x="168089" y="147917"/>
                  </a:lnTo>
                  <a:cubicBezTo>
                    <a:pt x="161207" y="152152"/>
                    <a:pt x="152400" y="154640"/>
                    <a:pt x="147918" y="161364"/>
                  </a:cubicBezTo>
                  <a:cubicBezTo>
                    <a:pt x="142792" y="169053"/>
                    <a:pt x="143436" y="179293"/>
                    <a:pt x="141195" y="188258"/>
                  </a:cubicBezTo>
                  <a:cubicBezTo>
                    <a:pt x="142009" y="193145"/>
                    <a:pt x="147284" y="237733"/>
                    <a:pt x="154642" y="248770"/>
                  </a:cubicBezTo>
                  <a:cubicBezTo>
                    <a:pt x="165767" y="265458"/>
                    <a:pt x="187202" y="276680"/>
                    <a:pt x="201706" y="289111"/>
                  </a:cubicBezTo>
                  <a:cubicBezTo>
                    <a:pt x="208926" y="295299"/>
                    <a:pt x="215153" y="302558"/>
                    <a:pt x="221877" y="309282"/>
                  </a:cubicBezTo>
                  <a:cubicBezTo>
                    <a:pt x="229242" y="331377"/>
                    <a:pt x="236823" y="343638"/>
                    <a:pt x="221877" y="369794"/>
                  </a:cubicBezTo>
                  <a:cubicBezTo>
                    <a:pt x="218361" y="375948"/>
                    <a:pt x="208430" y="374276"/>
                    <a:pt x="201706" y="376517"/>
                  </a:cubicBezTo>
                  <a:cubicBezTo>
                    <a:pt x="194983" y="380999"/>
                    <a:pt x="188111" y="385267"/>
                    <a:pt x="181536" y="389964"/>
                  </a:cubicBezTo>
                  <a:cubicBezTo>
                    <a:pt x="172417" y="396477"/>
                    <a:pt x="164145" y="404196"/>
                    <a:pt x="154642" y="410135"/>
                  </a:cubicBezTo>
                  <a:cubicBezTo>
                    <a:pt x="141256" y="418501"/>
                    <a:pt x="107789" y="432476"/>
                    <a:pt x="94130" y="437029"/>
                  </a:cubicBezTo>
                  <a:cubicBezTo>
                    <a:pt x="85364" y="439951"/>
                    <a:pt x="76201" y="441511"/>
                    <a:pt x="67236" y="443752"/>
                  </a:cubicBezTo>
                  <a:cubicBezTo>
                    <a:pt x="52354" y="453674"/>
                    <a:pt x="37248" y="461840"/>
                    <a:pt x="26895" y="477370"/>
                  </a:cubicBezTo>
                  <a:cubicBezTo>
                    <a:pt x="22964" y="483267"/>
                    <a:pt x="22963" y="491027"/>
                    <a:pt x="20171" y="497541"/>
                  </a:cubicBezTo>
                  <a:cubicBezTo>
                    <a:pt x="-4756" y="555703"/>
                    <a:pt x="15770" y="497299"/>
                    <a:pt x="0" y="544605"/>
                  </a:cubicBezTo>
                  <a:cubicBezTo>
                    <a:pt x="6318" y="563558"/>
                    <a:pt x="6291" y="573500"/>
                    <a:pt x="26895" y="584947"/>
                  </a:cubicBezTo>
                  <a:cubicBezTo>
                    <a:pt x="82773" y="615991"/>
                    <a:pt x="232106" y="604500"/>
                    <a:pt x="248771" y="605117"/>
                  </a:cubicBezTo>
                  <a:cubicBezTo>
                    <a:pt x="255495" y="607358"/>
                    <a:pt x="262428" y="609049"/>
                    <a:pt x="268942" y="611841"/>
                  </a:cubicBezTo>
                  <a:cubicBezTo>
                    <a:pt x="278154" y="615789"/>
                    <a:pt x="286328" y="622119"/>
                    <a:pt x="295836" y="625288"/>
                  </a:cubicBezTo>
                  <a:cubicBezTo>
                    <a:pt x="306677" y="628902"/>
                    <a:pt x="318298" y="629532"/>
                    <a:pt x="329453" y="632011"/>
                  </a:cubicBezTo>
                  <a:cubicBezTo>
                    <a:pt x="386522" y="644693"/>
                    <a:pt x="321817" y="633803"/>
                    <a:pt x="403412" y="645458"/>
                  </a:cubicBezTo>
                  <a:cubicBezTo>
                    <a:pt x="415277" y="643975"/>
                    <a:pt x="465801" y="639851"/>
                    <a:pt x="484095" y="632011"/>
                  </a:cubicBezTo>
                  <a:cubicBezTo>
                    <a:pt x="491522" y="628828"/>
                    <a:pt x="497542" y="623046"/>
                    <a:pt x="504265" y="618564"/>
                  </a:cubicBezTo>
                  <a:cubicBezTo>
                    <a:pt x="511619" y="589150"/>
                    <a:pt x="508810" y="592122"/>
                    <a:pt x="524436" y="564776"/>
                  </a:cubicBezTo>
                  <a:cubicBezTo>
                    <a:pt x="528445" y="557760"/>
                    <a:pt x="532169" y="550319"/>
                    <a:pt x="537883" y="544605"/>
                  </a:cubicBezTo>
                  <a:cubicBezTo>
                    <a:pt x="543597" y="538891"/>
                    <a:pt x="550669" y="534440"/>
                    <a:pt x="558053" y="531158"/>
                  </a:cubicBezTo>
                  <a:cubicBezTo>
                    <a:pt x="571006" y="525401"/>
                    <a:pt x="598395" y="517711"/>
                    <a:pt x="598395" y="517711"/>
                  </a:cubicBezTo>
                  <a:cubicBezTo>
                    <a:pt x="605118" y="510988"/>
                    <a:pt x="612478" y="504845"/>
                    <a:pt x="618565" y="497541"/>
                  </a:cubicBezTo>
                  <a:cubicBezTo>
                    <a:pt x="623738" y="491333"/>
                    <a:pt x="626298" y="483084"/>
                    <a:pt x="632012" y="477370"/>
                  </a:cubicBezTo>
                  <a:cubicBezTo>
                    <a:pt x="639936" y="469446"/>
                    <a:pt x="650298" y="464374"/>
                    <a:pt x="658906" y="457200"/>
                  </a:cubicBezTo>
                  <a:cubicBezTo>
                    <a:pt x="669625" y="448268"/>
                    <a:pt x="679597" y="435987"/>
                    <a:pt x="685800" y="423582"/>
                  </a:cubicBezTo>
                  <a:cubicBezTo>
                    <a:pt x="688970" y="417243"/>
                    <a:pt x="690283" y="410135"/>
                    <a:pt x="692524" y="403411"/>
                  </a:cubicBezTo>
                  <a:cubicBezTo>
                    <a:pt x="690283" y="380999"/>
                    <a:pt x="689225" y="358438"/>
                    <a:pt x="685800" y="336176"/>
                  </a:cubicBezTo>
                  <a:cubicBezTo>
                    <a:pt x="684722" y="329171"/>
                    <a:pt x="683196" y="321772"/>
                    <a:pt x="679077" y="316005"/>
                  </a:cubicBezTo>
                  <a:cubicBezTo>
                    <a:pt x="670098" y="303434"/>
                    <a:pt x="639487" y="277054"/>
                    <a:pt x="625289" y="268941"/>
                  </a:cubicBezTo>
                  <a:cubicBezTo>
                    <a:pt x="619135" y="265425"/>
                    <a:pt x="611842" y="264458"/>
                    <a:pt x="605118" y="262217"/>
                  </a:cubicBezTo>
                  <a:cubicBezTo>
                    <a:pt x="589750" y="216111"/>
                    <a:pt x="605118" y="273336"/>
                    <a:pt x="605118" y="208429"/>
                  </a:cubicBezTo>
                  <a:cubicBezTo>
                    <a:pt x="605118" y="176973"/>
                    <a:pt x="604192" y="145217"/>
                    <a:pt x="598395" y="114300"/>
                  </a:cubicBezTo>
                  <a:cubicBezTo>
                    <a:pt x="597227" y="108069"/>
                    <a:pt x="590106" y="104537"/>
                    <a:pt x="584947" y="100852"/>
                  </a:cubicBezTo>
                  <a:cubicBezTo>
                    <a:pt x="552907" y="77967"/>
                    <a:pt x="548833" y="79850"/>
                    <a:pt x="510989" y="67235"/>
                  </a:cubicBezTo>
                  <a:lnTo>
                    <a:pt x="490818" y="60511"/>
                  </a:lnTo>
                  <a:lnTo>
                    <a:pt x="470647" y="53788"/>
                  </a:lnTo>
                  <a:cubicBezTo>
                    <a:pt x="416857" y="17927"/>
                    <a:pt x="481856" y="64996"/>
                    <a:pt x="437030" y="20170"/>
                  </a:cubicBezTo>
                  <a:cubicBezTo>
                    <a:pt x="423996" y="7136"/>
                    <a:pt x="413094" y="5468"/>
                    <a:pt x="396689" y="0"/>
                  </a:cubicBezTo>
                  <a:cubicBezTo>
                    <a:pt x="309015" y="14612"/>
                    <a:pt x="341872" y="4825"/>
                    <a:pt x="295836" y="20170"/>
                  </a:cubicBezTo>
                  <a:cubicBezTo>
                    <a:pt x="289112" y="24652"/>
                    <a:pt x="283049" y="30335"/>
                    <a:pt x="275665" y="33617"/>
                  </a:cubicBezTo>
                  <a:cubicBezTo>
                    <a:pt x="262712" y="39374"/>
                    <a:pt x="235324" y="47064"/>
                    <a:pt x="235324" y="47064"/>
                  </a:cubicBezTo>
                  <a:cubicBezTo>
                    <a:pt x="230842" y="53788"/>
                    <a:pt x="225491" y="60007"/>
                    <a:pt x="221877" y="67235"/>
                  </a:cubicBezTo>
                  <a:cubicBezTo>
                    <a:pt x="218707" y="73574"/>
                    <a:pt x="217785" y="80825"/>
                    <a:pt x="215153" y="87405"/>
                  </a:cubicBezTo>
                  <a:cubicBezTo>
                    <a:pt x="213292" y="92058"/>
                    <a:pt x="210671" y="96370"/>
                    <a:pt x="235324" y="10757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lèche vers la droite 32">
              <a:extLst>
                <a:ext uri="{FF2B5EF4-FFF2-40B4-BE49-F238E27FC236}">
                  <a16:creationId xmlns:a16="http://schemas.microsoft.com/office/drawing/2014/main" id="{0C46D3CD-9EBC-664C-8823-625AAFC23D7E}"/>
                </a:ext>
              </a:extLst>
            </p:cNvPr>
            <p:cNvSpPr/>
            <p:nvPr/>
          </p:nvSpPr>
          <p:spPr>
            <a:xfrm>
              <a:off x="4890053" y="3669971"/>
              <a:ext cx="3041374" cy="5068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Titre 1">
            <a:extLst>
              <a:ext uri="{FF2B5EF4-FFF2-40B4-BE49-F238E27FC236}">
                <a16:creationId xmlns:a16="http://schemas.microsoft.com/office/drawing/2014/main" id="{63562478-452B-7842-B81F-B15C317623D2}"/>
              </a:ext>
            </a:extLst>
          </p:cNvPr>
          <p:cNvSpPr txBox="1">
            <a:spLocks/>
          </p:cNvSpPr>
          <p:nvPr/>
        </p:nvSpPr>
        <p:spPr>
          <a:xfrm>
            <a:off x="3133065" y="233464"/>
            <a:ext cx="5916345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/>
                <a:cs typeface="Times New Roman"/>
              </a:rPr>
              <a:t>BPCO et hypertension pulmonaire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154DF64-A2B8-D949-97D8-0FD413BC9D7A}"/>
              </a:ext>
            </a:extLst>
          </p:cNvPr>
          <p:cNvSpPr txBox="1"/>
          <p:nvPr/>
        </p:nvSpPr>
        <p:spPr>
          <a:xfrm>
            <a:off x="8869090" y="6486574"/>
            <a:ext cx="332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Times New Roman"/>
                <a:cs typeface="Times New Roman"/>
              </a:rPr>
              <a:t>Kovacs</a:t>
            </a:r>
            <a:r>
              <a:rPr lang="fr-FR" dirty="0">
                <a:latin typeface="Times New Roman"/>
                <a:cs typeface="Times New Roman"/>
              </a:rPr>
              <a:t> et al. </a:t>
            </a:r>
            <a:r>
              <a:rPr lang="fr-FR" i="1" dirty="0">
                <a:latin typeface="Times New Roman"/>
                <a:cs typeface="Times New Roman"/>
              </a:rPr>
              <a:t>AJRCCM 2019</a:t>
            </a:r>
            <a:endParaRPr lang="fr-FR" dirty="0">
              <a:latin typeface="Times New Roman"/>
              <a:cs typeface="Times New Roman"/>
            </a:endParaRP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3094C744-E68F-6443-90DA-E35F70ADC35C}"/>
              </a:ext>
            </a:extLst>
          </p:cNvPr>
          <p:cNvCxnSpPr>
            <a:cxnSpLocks/>
          </p:cNvCxnSpPr>
          <p:nvPr/>
        </p:nvCxnSpPr>
        <p:spPr>
          <a:xfrm flipV="1">
            <a:off x="6655541" y="3090630"/>
            <a:ext cx="718969" cy="307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91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D10B535-08C5-8D4A-9677-D82A2439853F}"/>
              </a:ext>
            </a:extLst>
          </p:cNvPr>
          <p:cNvSpPr txBox="1"/>
          <p:nvPr/>
        </p:nvSpPr>
        <p:spPr>
          <a:xfrm>
            <a:off x="667576" y="1459743"/>
            <a:ext cx="542842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Tadalafil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mg vs placebo pendant 12 semaines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 ans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VEMS moyen à 40%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PAPS moyen 30 </a:t>
            </a:r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(ETT)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A4F7AB06-040C-6642-80A2-9E51ADB11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22067"/>
              </p:ext>
            </p:extLst>
          </p:nvPr>
        </p:nvGraphicFramePr>
        <p:xfrm>
          <a:off x="6337102" y="2937070"/>
          <a:ext cx="569722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305">
                  <a:extLst>
                    <a:ext uri="{9D8B030D-6E8A-4147-A177-3AD203B41FA5}">
                      <a16:colId xmlns:a16="http://schemas.microsoft.com/office/drawing/2014/main" val="3496911648"/>
                    </a:ext>
                  </a:extLst>
                </a:gridCol>
                <a:gridCol w="1424305">
                  <a:extLst>
                    <a:ext uri="{9D8B030D-6E8A-4147-A177-3AD203B41FA5}">
                      <a16:colId xmlns:a16="http://schemas.microsoft.com/office/drawing/2014/main" val="3578288343"/>
                    </a:ext>
                  </a:extLst>
                </a:gridCol>
                <a:gridCol w="1424305">
                  <a:extLst>
                    <a:ext uri="{9D8B030D-6E8A-4147-A177-3AD203B41FA5}">
                      <a16:colId xmlns:a16="http://schemas.microsoft.com/office/drawing/2014/main" val="2019100415"/>
                    </a:ext>
                  </a:extLst>
                </a:gridCol>
                <a:gridCol w="1424305">
                  <a:extLst>
                    <a:ext uri="{9D8B030D-6E8A-4147-A177-3AD203B41FA5}">
                      <a16:colId xmlns:a16="http://schemas.microsoft.com/office/drawing/2014/main" val="162540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Tadalafil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Placebo </a:t>
                      </a:r>
                    </a:p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4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SGRQ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64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PAPm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 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26.6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30.8 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30.8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274925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EFB04546-115B-A942-9587-F0F4D6188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5" y="2937070"/>
            <a:ext cx="4940300" cy="3175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B732366-DEB9-A14F-8806-1F6253439720}"/>
              </a:ext>
            </a:extLst>
          </p:cNvPr>
          <p:cNvSpPr txBox="1"/>
          <p:nvPr/>
        </p:nvSpPr>
        <p:spPr>
          <a:xfrm>
            <a:off x="7635240" y="6539468"/>
            <a:ext cx="458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Times New Roman"/>
                <a:cs typeface="Times New Roman"/>
              </a:rPr>
              <a:t>Goudie</a:t>
            </a:r>
            <a:r>
              <a:rPr lang="fr-FR" dirty="0">
                <a:latin typeface="Times New Roman"/>
                <a:cs typeface="Times New Roman"/>
              </a:rPr>
              <a:t> et al. </a:t>
            </a:r>
            <a:r>
              <a:rPr lang="fr-FR" i="1" dirty="0">
                <a:latin typeface="Times New Roman"/>
                <a:cs typeface="Times New Roman"/>
              </a:rPr>
              <a:t>Lancet </a:t>
            </a:r>
            <a:r>
              <a:rPr lang="fr-FR" i="1" dirty="0" err="1">
                <a:latin typeface="Times New Roman"/>
                <a:cs typeface="Times New Roman"/>
              </a:rPr>
              <a:t>Respir</a:t>
            </a:r>
            <a:r>
              <a:rPr lang="fr-FR" i="1" dirty="0">
                <a:latin typeface="Times New Roman"/>
                <a:cs typeface="Times New Roman"/>
              </a:rPr>
              <a:t> Med 2014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9404136-5D8D-4740-A70C-E24663BD3496}"/>
              </a:ext>
            </a:extLst>
          </p:cNvPr>
          <p:cNvSpPr txBox="1">
            <a:spLocks/>
          </p:cNvSpPr>
          <p:nvPr/>
        </p:nvSpPr>
        <p:spPr>
          <a:xfrm>
            <a:off x="3133065" y="233464"/>
            <a:ext cx="6863342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/>
                <a:cs typeface="Times New Roman"/>
              </a:rPr>
              <a:t>BPCO et hypertension pulmonaire – prise en charge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DBA4420-E6A9-BB4B-A302-39B7C52F6D76}"/>
              </a:ext>
            </a:extLst>
          </p:cNvPr>
          <p:cNvSpPr txBox="1"/>
          <p:nvPr/>
        </p:nvSpPr>
        <p:spPr>
          <a:xfrm>
            <a:off x="6604909" y="4930939"/>
            <a:ext cx="516160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ERASE PH-COPD (Pr </a:t>
            </a:r>
            <a:r>
              <a:rPr lang="fr-F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Montani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Tadalafil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mg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placebo pendant 16 semaines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BPCO + HTP groupe 3 (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 droit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CJP: distance TM6</a:t>
            </a:r>
          </a:p>
        </p:txBody>
      </p:sp>
    </p:spTree>
    <p:extLst>
      <p:ext uri="{BB962C8B-B14F-4D97-AF65-F5344CB8AC3E}">
        <p14:creationId xmlns:p14="http://schemas.microsoft.com/office/powerpoint/2010/main" val="34683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9D6829-2627-EF48-A36A-DD77F2610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8" y="1690688"/>
            <a:ext cx="112014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Comorbidités CV dans la BPCO: </a:t>
            </a:r>
            <a:r>
              <a:rPr lang="fr-F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fréquentes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important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le pronostic.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exacerbations sont une période à risque de survenue d’ECV.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Prévention:</a:t>
            </a:r>
          </a:p>
          <a:p>
            <a:pPr lvl="1">
              <a:lnSpc>
                <a:spcPct val="150000"/>
              </a:lnSpc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Réduire les exacerbations</a:t>
            </a:r>
          </a:p>
          <a:p>
            <a:pPr lvl="1">
              <a:lnSpc>
                <a:spcPct val="150000"/>
              </a:lnSpc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Avoir une démarche </a:t>
            </a:r>
            <a:r>
              <a:rPr lang="fr-F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pro-active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la recherche de comorbidités CV!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comorbidités CV doivent être traitées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selon les recommandations habituelles, </a:t>
            </a:r>
            <a:r>
              <a:rPr lang="fr-F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indépendamment de la présence de la BPCO.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3291F8C-E749-1948-890E-C93D811A7DDA}"/>
              </a:ext>
            </a:extLst>
          </p:cNvPr>
          <p:cNvSpPr txBox="1">
            <a:spLocks/>
          </p:cNvSpPr>
          <p:nvPr/>
        </p:nvSpPr>
        <p:spPr>
          <a:xfrm>
            <a:off x="2241176" y="233464"/>
            <a:ext cx="7781365" cy="8714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 clés</a:t>
            </a:r>
          </a:p>
        </p:txBody>
      </p:sp>
    </p:spTree>
    <p:extLst>
      <p:ext uri="{BB962C8B-B14F-4D97-AF65-F5344CB8AC3E}">
        <p14:creationId xmlns:p14="http://schemas.microsoft.com/office/powerpoint/2010/main" val="25156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, ligne&#10;&#10;Description générée automatiquement">
            <a:extLst>
              <a:ext uri="{FF2B5EF4-FFF2-40B4-BE49-F238E27FC236}">
                <a16:creationId xmlns:a16="http://schemas.microsoft.com/office/drawing/2014/main" id="{2D0AA81D-549F-EBD1-1DAE-43932C31A9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720476"/>
            <a:ext cx="7772400" cy="39451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579A9F2-9A77-8022-E230-5D831B040B91}"/>
              </a:ext>
            </a:extLst>
          </p:cNvPr>
          <p:cNvSpPr txBox="1"/>
          <p:nvPr/>
        </p:nvSpPr>
        <p:spPr>
          <a:xfrm>
            <a:off x="6282458" y="6488668"/>
            <a:ext cx="590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Kostikas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al.,AJRCCM</a:t>
            </a:r>
            <a:r>
              <a:rPr lang="fr-F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5C4F38-96C0-2FB3-A36B-A5774EAEF07E}"/>
              </a:ext>
            </a:extLst>
          </p:cNvPr>
          <p:cNvSpPr txBox="1">
            <a:spLocks/>
          </p:cNvSpPr>
          <p:nvPr/>
        </p:nvSpPr>
        <p:spPr>
          <a:xfrm>
            <a:off x="1193800" y="233464"/>
            <a:ext cx="10566400" cy="1227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Intégrer le risque cardio-vasculaire dans la classification GOLD?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C7512B-73A2-3286-AB96-29FDB7292BB0}"/>
              </a:ext>
            </a:extLst>
          </p:cNvPr>
          <p:cNvSpPr/>
          <p:nvPr/>
        </p:nvSpPr>
        <p:spPr>
          <a:xfrm>
            <a:off x="8166970" y="1720476"/>
            <a:ext cx="2737674" cy="3452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BC91F3-E9EF-E649-0FB0-1A0DA4B571A1}"/>
              </a:ext>
            </a:extLst>
          </p:cNvPr>
          <p:cNvSpPr/>
          <p:nvPr/>
        </p:nvSpPr>
        <p:spPr>
          <a:xfrm>
            <a:off x="8018745" y="5173249"/>
            <a:ext cx="2737674" cy="903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97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1C99419-ADF0-CC4D-8F90-5616C68F4E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7441" y="4793662"/>
            <a:ext cx="1897117" cy="1926083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52FD29AD-A788-894F-B80A-A17F74D76D62}"/>
              </a:ext>
            </a:extLst>
          </p:cNvPr>
          <p:cNvSpPr txBox="1">
            <a:spLocks/>
          </p:cNvSpPr>
          <p:nvPr/>
        </p:nvSpPr>
        <p:spPr>
          <a:xfrm>
            <a:off x="2960834" y="178546"/>
            <a:ext cx="6270332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/>
                <a:cs typeface="Times New Roman"/>
              </a:rPr>
              <a:t>Quelle relation entre la BPCO et le RCV?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E673CF-05EE-0848-B557-86E5317A637E}"/>
              </a:ext>
            </a:extLst>
          </p:cNvPr>
          <p:cNvSpPr txBox="1"/>
          <p:nvPr/>
        </p:nvSpPr>
        <p:spPr>
          <a:xfrm>
            <a:off x="372895" y="3612426"/>
            <a:ext cx="2992606" cy="83099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Facteurs de risque commun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tabac ++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437173-C880-0A4F-8A8D-BEF9983CD057}"/>
              </a:ext>
            </a:extLst>
          </p:cNvPr>
          <p:cNvSpPr txBox="1"/>
          <p:nvPr/>
        </p:nvSpPr>
        <p:spPr>
          <a:xfrm>
            <a:off x="372895" y="1669641"/>
            <a:ext cx="299260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Lien causal direct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EA72EDE-5689-504E-8743-53AE4A864A6D}"/>
              </a:ext>
            </a:extLst>
          </p:cNvPr>
          <p:cNvSpPr txBox="1"/>
          <p:nvPr/>
        </p:nvSpPr>
        <p:spPr>
          <a:xfrm>
            <a:off x="9054172" y="6504656"/>
            <a:ext cx="306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Rabe,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2018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1575054-6E4C-C54A-8768-8351474453FD}"/>
              </a:ext>
            </a:extLst>
          </p:cNvPr>
          <p:cNvGrpSpPr/>
          <p:nvPr/>
        </p:nvGrpSpPr>
        <p:grpSpPr>
          <a:xfrm>
            <a:off x="4877470" y="1101296"/>
            <a:ext cx="2437060" cy="2511130"/>
            <a:chOff x="8719457" y="1910443"/>
            <a:chExt cx="1869622" cy="206988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C842B85-525F-D140-B8AA-29DE18239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19457" y="1972235"/>
              <a:ext cx="1869622" cy="200809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E25A23-FCCB-9A40-A079-FC5D8CFD1583}"/>
                </a:ext>
              </a:extLst>
            </p:cNvPr>
            <p:cNvSpPr/>
            <p:nvPr/>
          </p:nvSpPr>
          <p:spPr>
            <a:xfrm>
              <a:off x="10074729" y="1910443"/>
              <a:ext cx="187778" cy="220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8B0D17-CE62-A04F-8D58-2BB10C90D3CD}"/>
                </a:ext>
              </a:extLst>
            </p:cNvPr>
            <p:cNvSpPr/>
            <p:nvPr/>
          </p:nvSpPr>
          <p:spPr>
            <a:xfrm>
              <a:off x="9084129" y="1946674"/>
              <a:ext cx="187778" cy="220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Double flèche horizontale 15">
            <a:extLst>
              <a:ext uri="{FF2B5EF4-FFF2-40B4-BE49-F238E27FC236}">
                <a16:creationId xmlns:a16="http://schemas.microsoft.com/office/drawing/2014/main" id="{125F3BFC-4A21-5845-AC52-038929C88CF8}"/>
              </a:ext>
            </a:extLst>
          </p:cNvPr>
          <p:cNvSpPr/>
          <p:nvPr/>
        </p:nvSpPr>
        <p:spPr>
          <a:xfrm rot="5400000">
            <a:off x="5588788" y="3951577"/>
            <a:ext cx="1014424" cy="486050"/>
          </a:xfrm>
          <a:prstGeom prst="leftRight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4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13BAF5DC-AC77-C946-906F-E3B83A4D5862}"/>
              </a:ext>
            </a:extLst>
          </p:cNvPr>
          <p:cNvSpPr txBox="1"/>
          <p:nvPr/>
        </p:nvSpPr>
        <p:spPr>
          <a:xfrm>
            <a:off x="1333061" y="2900391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BPCO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233CE98-8471-984D-B292-D19946501DF3}"/>
              </a:ext>
            </a:extLst>
          </p:cNvPr>
          <p:cNvSpPr txBox="1"/>
          <p:nvPr/>
        </p:nvSpPr>
        <p:spPr>
          <a:xfrm>
            <a:off x="3399914" y="2900391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Témoins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81E88C-2BF2-EF41-85E3-78C9008A089F}"/>
              </a:ext>
            </a:extLst>
          </p:cNvPr>
          <p:cNvSpPr txBox="1"/>
          <p:nvPr/>
        </p:nvSpPr>
        <p:spPr>
          <a:xfrm>
            <a:off x="1333060" y="3632200"/>
            <a:ext cx="91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Tabac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DD441EE-B804-6048-870F-909DD9EF345B}"/>
              </a:ext>
            </a:extLst>
          </p:cNvPr>
          <p:cNvSpPr txBox="1"/>
          <p:nvPr/>
        </p:nvSpPr>
        <p:spPr>
          <a:xfrm>
            <a:off x="3521133" y="36322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Tabac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DA03EFD-303C-1E47-B737-7EA5B9A5FC7B}"/>
              </a:ext>
            </a:extLst>
          </p:cNvPr>
          <p:cNvCxnSpPr/>
          <p:nvPr/>
        </p:nvCxnSpPr>
        <p:spPr>
          <a:xfrm>
            <a:off x="2491875" y="3777701"/>
            <a:ext cx="573537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8AC23345-5CA9-9542-9FB2-73CF67397A03}"/>
              </a:ext>
            </a:extLst>
          </p:cNvPr>
          <p:cNvCxnSpPr/>
          <p:nvPr/>
        </p:nvCxnSpPr>
        <p:spPr>
          <a:xfrm>
            <a:off x="2491875" y="3930101"/>
            <a:ext cx="573537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BCC0F19D-FF6F-874D-8EA6-34128BF2FB00}"/>
              </a:ext>
            </a:extLst>
          </p:cNvPr>
          <p:cNvGrpSpPr/>
          <p:nvPr/>
        </p:nvGrpSpPr>
        <p:grpSpPr>
          <a:xfrm>
            <a:off x="2600820" y="2892735"/>
            <a:ext cx="415259" cy="539178"/>
            <a:chOff x="2600820" y="2892735"/>
            <a:chExt cx="415259" cy="539178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D8AD6159-800A-9C46-8A2C-5E7E7D284111}"/>
                </a:ext>
              </a:extLst>
            </p:cNvPr>
            <p:cNvCxnSpPr>
              <a:cxnSpLocks/>
            </p:cNvCxnSpPr>
            <p:nvPr/>
          </p:nvCxnSpPr>
          <p:spPr>
            <a:xfrm>
              <a:off x="2600820" y="2892735"/>
              <a:ext cx="415259" cy="2598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EC8D777C-3072-5045-AD99-93270F5BDC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0820" y="3152582"/>
              <a:ext cx="415259" cy="2793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83080236-2DED-FC45-856D-8A5BF23F1AF4}"/>
              </a:ext>
            </a:extLst>
          </p:cNvPr>
          <p:cNvSpPr txBox="1"/>
          <p:nvPr/>
        </p:nvSpPr>
        <p:spPr>
          <a:xfrm>
            <a:off x="1354503" y="1461143"/>
            <a:ext cx="312938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Risque cardiovasculaire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(hypothèse BPCO)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D928DBA-0CEA-E74B-B157-A6D328698673}"/>
              </a:ext>
            </a:extLst>
          </p:cNvPr>
          <p:cNvSpPr txBox="1"/>
          <p:nvPr/>
        </p:nvSpPr>
        <p:spPr>
          <a:xfrm>
            <a:off x="485120" y="4946167"/>
            <a:ext cx="464665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Message: Le RCV est lié à la BPCO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5145C11-2946-F64A-9513-7116F13011C3}"/>
              </a:ext>
            </a:extLst>
          </p:cNvPr>
          <p:cNvSpPr txBox="1"/>
          <p:nvPr/>
        </p:nvSpPr>
        <p:spPr>
          <a:xfrm>
            <a:off x="7419401" y="2900391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BPCO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ED0F321-2C1C-0B44-9E68-CFCDEB2D602E}"/>
              </a:ext>
            </a:extLst>
          </p:cNvPr>
          <p:cNvSpPr txBox="1"/>
          <p:nvPr/>
        </p:nvSpPr>
        <p:spPr>
          <a:xfrm>
            <a:off x="9486254" y="2900391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BPCO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7AF0111-C1C8-C042-AEFC-F39D090C9866}"/>
              </a:ext>
            </a:extLst>
          </p:cNvPr>
          <p:cNvSpPr txBox="1"/>
          <p:nvPr/>
        </p:nvSpPr>
        <p:spPr>
          <a:xfrm>
            <a:off x="7419400" y="3632200"/>
            <a:ext cx="91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Tabac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B4A3B2E-7B35-BF45-8B4D-99B77AE3DF23}"/>
              </a:ext>
            </a:extLst>
          </p:cNvPr>
          <p:cNvSpPr txBox="1"/>
          <p:nvPr/>
        </p:nvSpPr>
        <p:spPr>
          <a:xfrm>
            <a:off x="9216342" y="3641745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de tabac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DC33907A-5D9A-C948-A0CA-8DFBD6394A42}"/>
              </a:ext>
            </a:extLst>
          </p:cNvPr>
          <p:cNvCxnSpPr/>
          <p:nvPr/>
        </p:nvCxnSpPr>
        <p:spPr>
          <a:xfrm>
            <a:off x="8642805" y="3109084"/>
            <a:ext cx="573537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543639E-DB99-8D42-8917-2B125E9B6253}"/>
              </a:ext>
            </a:extLst>
          </p:cNvPr>
          <p:cNvCxnSpPr/>
          <p:nvPr/>
        </p:nvCxnSpPr>
        <p:spPr>
          <a:xfrm>
            <a:off x="8642805" y="3261484"/>
            <a:ext cx="573537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BBC3D64E-2EA8-8E48-A9F7-5D54C259F15D}"/>
              </a:ext>
            </a:extLst>
          </p:cNvPr>
          <p:cNvGrpSpPr/>
          <p:nvPr/>
        </p:nvGrpSpPr>
        <p:grpSpPr>
          <a:xfrm>
            <a:off x="8642805" y="3602988"/>
            <a:ext cx="415259" cy="539178"/>
            <a:chOff x="8687160" y="2689535"/>
            <a:chExt cx="415259" cy="539178"/>
          </a:xfrm>
        </p:grpSpPr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9196E2FD-5B7E-7F4F-A512-EB591745EE76}"/>
                </a:ext>
              </a:extLst>
            </p:cNvPr>
            <p:cNvCxnSpPr>
              <a:cxnSpLocks/>
            </p:cNvCxnSpPr>
            <p:nvPr/>
          </p:nvCxnSpPr>
          <p:spPr>
            <a:xfrm>
              <a:off x="8687160" y="2689535"/>
              <a:ext cx="415259" cy="2598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EF5155B7-51A8-0048-A691-ECA75DE9AD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7160" y="2949382"/>
              <a:ext cx="415259" cy="2793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EE1FB2F8-6089-5C4D-9C12-748A78422391}"/>
              </a:ext>
            </a:extLst>
          </p:cNvPr>
          <p:cNvSpPr txBox="1"/>
          <p:nvPr/>
        </p:nvSpPr>
        <p:spPr>
          <a:xfrm>
            <a:off x="7044112" y="4946166"/>
            <a:ext cx="434445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Message: Le RCV est lié au tabac</a:t>
            </a:r>
          </a:p>
        </p:txBody>
      </p:sp>
      <p:sp>
        <p:nvSpPr>
          <p:cNvPr id="46" name="Titre 1">
            <a:extLst>
              <a:ext uri="{FF2B5EF4-FFF2-40B4-BE49-F238E27FC236}">
                <a16:creationId xmlns:a16="http://schemas.microsoft.com/office/drawing/2014/main" id="{5C0F54E9-E399-B04E-9545-1F97EB8059D1}"/>
              </a:ext>
            </a:extLst>
          </p:cNvPr>
          <p:cNvSpPr txBox="1">
            <a:spLocks/>
          </p:cNvSpPr>
          <p:nvPr/>
        </p:nvSpPr>
        <p:spPr>
          <a:xfrm>
            <a:off x="2960834" y="178546"/>
            <a:ext cx="6270332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/>
                <a:cs typeface="Times New Roman"/>
              </a:rPr>
              <a:t>Quelle relation entre la BPCO et le RCV?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645034C-A9F7-2843-A70C-A9429A2BF421}"/>
              </a:ext>
            </a:extLst>
          </p:cNvPr>
          <p:cNvSpPr txBox="1"/>
          <p:nvPr/>
        </p:nvSpPr>
        <p:spPr>
          <a:xfrm>
            <a:off x="7493372" y="1492073"/>
            <a:ext cx="312938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Risque cardiovasculaire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(hypothèse tabac)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CD087F5-09DE-0649-84AE-2EEB6FAC3A3C}"/>
              </a:ext>
            </a:extLst>
          </p:cNvPr>
          <p:cNvSpPr txBox="1"/>
          <p:nvPr/>
        </p:nvSpPr>
        <p:spPr>
          <a:xfrm>
            <a:off x="2198884" y="6501671"/>
            <a:ext cx="306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Maclay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AJRCCM 2009</a:t>
            </a:r>
            <a:endParaRPr lang="fr-F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C69116F-7103-2B40-9426-A4868FE0D43D}"/>
              </a:ext>
            </a:extLst>
          </p:cNvPr>
          <p:cNvSpPr txBox="1"/>
          <p:nvPr/>
        </p:nvSpPr>
        <p:spPr>
          <a:xfrm>
            <a:off x="9054172" y="6504656"/>
            <a:ext cx="306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Soumagne et al.,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Chest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7950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  <p:bldP spid="38" grpId="0"/>
      <p:bldP spid="44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2FD29AD-A788-894F-B80A-A17F74D76D62}"/>
              </a:ext>
            </a:extLst>
          </p:cNvPr>
          <p:cNvSpPr txBox="1">
            <a:spLocks/>
          </p:cNvSpPr>
          <p:nvPr/>
        </p:nvSpPr>
        <p:spPr>
          <a:xfrm>
            <a:off x="2960834" y="178546"/>
            <a:ext cx="6270332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/>
                <a:cs typeface="Times New Roman"/>
              </a:rPr>
              <a:t>Quelle relation entre la BPCO et le RCV?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E673CF-05EE-0848-B557-86E5317A637E}"/>
              </a:ext>
            </a:extLst>
          </p:cNvPr>
          <p:cNvSpPr txBox="1"/>
          <p:nvPr/>
        </p:nvSpPr>
        <p:spPr>
          <a:xfrm>
            <a:off x="372895" y="3612426"/>
            <a:ext cx="2992606" cy="83099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Facteurs de risque commun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tabac ++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9BFE01-628D-5D45-B833-3AB083074E3E}"/>
              </a:ext>
            </a:extLst>
          </p:cNvPr>
          <p:cNvSpPr txBox="1"/>
          <p:nvPr/>
        </p:nvSpPr>
        <p:spPr>
          <a:xfrm>
            <a:off x="8135431" y="1627550"/>
            <a:ext cx="383080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Lien physiopathologique 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inflammation systémique, dysfonction endothéliale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EAEABC-F3CF-CF4D-82CB-D31DD1D2C2C9}"/>
              </a:ext>
            </a:extLst>
          </p:cNvPr>
          <p:cNvSpPr txBox="1"/>
          <p:nvPr/>
        </p:nvSpPr>
        <p:spPr>
          <a:xfrm>
            <a:off x="8282563" y="3284030"/>
            <a:ext cx="3536542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Conséquence de la BPCO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déconditionnement 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distension dynamique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hypoxémie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rigidité vasculaire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437173-C880-0A4F-8A8D-BEF9983CD057}"/>
              </a:ext>
            </a:extLst>
          </p:cNvPr>
          <p:cNvSpPr txBox="1"/>
          <p:nvPr/>
        </p:nvSpPr>
        <p:spPr>
          <a:xfrm>
            <a:off x="372895" y="1669641"/>
            <a:ext cx="299260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Lien causal direct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EA72EDE-5689-504E-8743-53AE4A864A6D}"/>
              </a:ext>
            </a:extLst>
          </p:cNvPr>
          <p:cNvSpPr txBox="1"/>
          <p:nvPr/>
        </p:nvSpPr>
        <p:spPr>
          <a:xfrm>
            <a:off x="9054172" y="6504656"/>
            <a:ext cx="306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Rabe,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2018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4A686D-3E20-D346-93D1-F16D7F2690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7441" y="4793662"/>
            <a:ext cx="1897117" cy="1926083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B0FA93DA-6868-634C-A73D-3F0B23548CCD}"/>
              </a:ext>
            </a:extLst>
          </p:cNvPr>
          <p:cNvGrpSpPr/>
          <p:nvPr/>
        </p:nvGrpSpPr>
        <p:grpSpPr>
          <a:xfrm>
            <a:off x="4877470" y="1101296"/>
            <a:ext cx="2437060" cy="2511130"/>
            <a:chOff x="8719457" y="1910443"/>
            <a:chExt cx="1869622" cy="206988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FA1CF4F-D073-B34C-9CC5-FA5960A36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19457" y="1972235"/>
              <a:ext cx="1869622" cy="200809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2EA627-3F23-1F44-8D12-5C63CF194595}"/>
                </a:ext>
              </a:extLst>
            </p:cNvPr>
            <p:cNvSpPr/>
            <p:nvPr/>
          </p:nvSpPr>
          <p:spPr>
            <a:xfrm>
              <a:off x="10074729" y="1910443"/>
              <a:ext cx="187778" cy="220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DBDC81-8917-9E48-9610-5D48C7239834}"/>
                </a:ext>
              </a:extLst>
            </p:cNvPr>
            <p:cNvSpPr/>
            <p:nvPr/>
          </p:nvSpPr>
          <p:spPr>
            <a:xfrm>
              <a:off x="9084129" y="1946674"/>
              <a:ext cx="187778" cy="220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Double flèche horizontale 14">
            <a:extLst>
              <a:ext uri="{FF2B5EF4-FFF2-40B4-BE49-F238E27FC236}">
                <a16:creationId xmlns:a16="http://schemas.microsoft.com/office/drawing/2014/main" id="{A78579D2-E036-774B-B126-5FA08179D97C}"/>
              </a:ext>
            </a:extLst>
          </p:cNvPr>
          <p:cNvSpPr/>
          <p:nvPr/>
        </p:nvSpPr>
        <p:spPr>
          <a:xfrm rot="5400000">
            <a:off x="5588788" y="3951577"/>
            <a:ext cx="1014424" cy="486050"/>
          </a:xfrm>
          <a:prstGeom prst="leftRight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77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22453" y="6488668"/>
            <a:ext cx="333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Allister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AJRCCM 2007</a:t>
            </a:r>
          </a:p>
        </p:txBody>
      </p:sp>
      <p:pic>
        <p:nvPicPr>
          <p:cNvPr id="5" name="Image 4" descr="Capture d’écran 2016-12-04 à 14.47.34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58593"/>
            <a:ext cx="4361358" cy="3090730"/>
          </a:xfrm>
          <a:prstGeom prst="rect">
            <a:avLst/>
          </a:prstGeom>
        </p:spPr>
      </p:pic>
      <p:pic>
        <p:nvPicPr>
          <p:cNvPr id="6" name="Image 5" descr="Capture d’écran 2016-12-04 à 14.53.36.png">
            <a:extLst>
              <a:ext uri="{FF2B5EF4-FFF2-40B4-BE49-F238E27FC236}">
                <a16:creationId xmlns:a16="http://schemas.microsoft.com/office/drawing/2014/main" id="{054FABB0-DA36-6B46-A6EE-A342647A89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346" y="2375617"/>
            <a:ext cx="4171654" cy="3248722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7019D81-B461-0143-ADFB-F09015200756}"/>
              </a:ext>
            </a:extLst>
          </p:cNvPr>
          <p:cNvSpPr txBox="1">
            <a:spLocks/>
          </p:cNvSpPr>
          <p:nvPr/>
        </p:nvSpPr>
        <p:spPr>
          <a:xfrm>
            <a:off x="2960834" y="178546"/>
            <a:ext cx="6270332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/>
                <a:cs typeface="Times New Roman"/>
              </a:rPr>
              <a:t>Quelle relation entre la BPCO et le RCV?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C2B4ED-26B6-4744-B567-553E63423DAB}"/>
              </a:ext>
            </a:extLst>
          </p:cNvPr>
          <p:cNvSpPr txBox="1"/>
          <p:nvPr/>
        </p:nvSpPr>
        <p:spPr>
          <a:xfrm>
            <a:off x="8711488" y="6488668"/>
            <a:ext cx="333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Cinarka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2014</a:t>
            </a:r>
          </a:p>
        </p:txBody>
      </p:sp>
      <p:pic>
        <p:nvPicPr>
          <p:cNvPr id="10" name="Image 9" descr="Capture d’écran 2016-12-04 à 14.16.03.png">
            <a:extLst>
              <a:ext uri="{FF2B5EF4-FFF2-40B4-BE49-F238E27FC236}">
                <a16:creationId xmlns:a16="http://schemas.microsoft.com/office/drawing/2014/main" id="{7C75D689-9F6E-2F4E-BD7D-D62089A2EE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1358" y="2357039"/>
            <a:ext cx="3481900" cy="328587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BDC809D-294D-0C4B-BC00-0128AAC9244C}"/>
              </a:ext>
            </a:extLst>
          </p:cNvPr>
          <p:cNvSpPr txBox="1"/>
          <p:nvPr/>
        </p:nvSpPr>
        <p:spPr>
          <a:xfrm>
            <a:off x="5085707" y="6488668"/>
            <a:ext cx="306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Sabit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AJRCCM 2007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CB20E81-05A1-A04C-9C8E-475777AA5B99}"/>
              </a:ext>
            </a:extLst>
          </p:cNvPr>
          <p:cNvSpPr txBox="1"/>
          <p:nvPr/>
        </p:nvSpPr>
        <p:spPr>
          <a:xfrm>
            <a:off x="1966385" y="1815319"/>
            <a:ext cx="145103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Emphysème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97134EB-82BE-5C4A-BC35-FC31FFB0DDCA}"/>
              </a:ext>
            </a:extLst>
          </p:cNvPr>
          <p:cNvSpPr txBox="1"/>
          <p:nvPr/>
        </p:nvSpPr>
        <p:spPr>
          <a:xfrm>
            <a:off x="4986414" y="1815319"/>
            <a:ext cx="279114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systémique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CBCDCC3-0FCF-FB4A-B47F-8F4BF18F28FB}"/>
              </a:ext>
            </a:extLst>
          </p:cNvPr>
          <p:cNvSpPr txBox="1"/>
          <p:nvPr/>
        </p:nvSpPr>
        <p:spPr>
          <a:xfrm>
            <a:off x="9616157" y="1815318"/>
            <a:ext cx="138050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Hypoxémie</a:t>
            </a:r>
          </a:p>
        </p:txBody>
      </p:sp>
    </p:spTree>
    <p:extLst>
      <p:ext uri="{BB962C8B-B14F-4D97-AF65-F5344CB8AC3E}">
        <p14:creationId xmlns:p14="http://schemas.microsoft.com/office/powerpoint/2010/main" val="31399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2FD29AD-A788-894F-B80A-A17F74D76D62}"/>
              </a:ext>
            </a:extLst>
          </p:cNvPr>
          <p:cNvSpPr txBox="1">
            <a:spLocks/>
          </p:cNvSpPr>
          <p:nvPr/>
        </p:nvSpPr>
        <p:spPr>
          <a:xfrm>
            <a:off x="2960834" y="178546"/>
            <a:ext cx="6270332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Times New Roman"/>
                <a:cs typeface="Times New Roman"/>
              </a:rPr>
              <a:t>Quelle relation entre la BPCO et le RCV?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E673CF-05EE-0848-B557-86E5317A637E}"/>
              </a:ext>
            </a:extLst>
          </p:cNvPr>
          <p:cNvSpPr txBox="1"/>
          <p:nvPr/>
        </p:nvSpPr>
        <p:spPr>
          <a:xfrm>
            <a:off x="372895" y="3612426"/>
            <a:ext cx="2992606" cy="83099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Facteurs de risque commun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tabac ++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9BFE01-628D-5D45-B833-3AB083074E3E}"/>
              </a:ext>
            </a:extLst>
          </p:cNvPr>
          <p:cNvSpPr txBox="1"/>
          <p:nvPr/>
        </p:nvSpPr>
        <p:spPr>
          <a:xfrm>
            <a:off x="8135431" y="1627550"/>
            <a:ext cx="383080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Lien physiopathologique 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inflammation systémique, dysfonction endothéliale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EAEABC-F3CF-CF4D-82CB-D31DD1D2C2C9}"/>
              </a:ext>
            </a:extLst>
          </p:cNvPr>
          <p:cNvSpPr txBox="1"/>
          <p:nvPr/>
        </p:nvSpPr>
        <p:spPr>
          <a:xfrm>
            <a:off x="8282563" y="3284030"/>
            <a:ext cx="3536542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Conséquence de la BPCO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déconditionnement 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distension dynamique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hypoxémie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rigidité vasculaire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traitement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437173-C880-0A4F-8A8D-BEF9983CD057}"/>
              </a:ext>
            </a:extLst>
          </p:cNvPr>
          <p:cNvSpPr txBox="1"/>
          <p:nvPr/>
        </p:nvSpPr>
        <p:spPr>
          <a:xfrm>
            <a:off x="372895" y="1669641"/>
            <a:ext cx="299260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Lien causal direct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EA72EDE-5689-504E-8743-53AE4A864A6D}"/>
              </a:ext>
            </a:extLst>
          </p:cNvPr>
          <p:cNvSpPr txBox="1"/>
          <p:nvPr/>
        </p:nvSpPr>
        <p:spPr>
          <a:xfrm>
            <a:off x="9054172" y="6504656"/>
            <a:ext cx="306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Rabe,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2018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4A686D-3E20-D346-93D1-F16D7F2690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7441" y="4793662"/>
            <a:ext cx="1897117" cy="1926083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B0FA93DA-6868-634C-A73D-3F0B23548CCD}"/>
              </a:ext>
            </a:extLst>
          </p:cNvPr>
          <p:cNvGrpSpPr/>
          <p:nvPr/>
        </p:nvGrpSpPr>
        <p:grpSpPr>
          <a:xfrm>
            <a:off x="4877470" y="1101296"/>
            <a:ext cx="2437060" cy="2511130"/>
            <a:chOff x="8719457" y="1910443"/>
            <a:chExt cx="1869622" cy="206988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FA1CF4F-D073-B34C-9CC5-FA5960A36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19457" y="1972235"/>
              <a:ext cx="1869622" cy="200809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2EA627-3F23-1F44-8D12-5C63CF194595}"/>
                </a:ext>
              </a:extLst>
            </p:cNvPr>
            <p:cNvSpPr/>
            <p:nvPr/>
          </p:nvSpPr>
          <p:spPr>
            <a:xfrm>
              <a:off x="10074729" y="1910443"/>
              <a:ext cx="187778" cy="220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DBDC81-8917-9E48-9610-5D48C7239834}"/>
                </a:ext>
              </a:extLst>
            </p:cNvPr>
            <p:cNvSpPr/>
            <p:nvPr/>
          </p:nvSpPr>
          <p:spPr>
            <a:xfrm>
              <a:off x="9084129" y="1946674"/>
              <a:ext cx="187778" cy="220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Double flèche horizontale 14">
            <a:extLst>
              <a:ext uri="{FF2B5EF4-FFF2-40B4-BE49-F238E27FC236}">
                <a16:creationId xmlns:a16="http://schemas.microsoft.com/office/drawing/2014/main" id="{A78579D2-E036-774B-B126-5FA08179D97C}"/>
              </a:ext>
            </a:extLst>
          </p:cNvPr>
          <p:cNvSpPr/>
          <p:nvPr/>
        </p:nvSpPr>
        <p:spPr>
          <a:xfrm rot="5400000">
            <a:off x="5588788" y="3951577"/>
            <a:ext cx="1014424" cy="486050"/>
          </a:xfrm>
          <a:prstGeom prst="leftRight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95B900-1EE9-C11D-CADA-5CDCC85D880D}"/>
              </a:ext>
            </a:extLst>
          </p:cNvPr>
          <p:cNvSpPr txBox="1"/>
          <p:nvPr/>
        </p:nvSpPr>
        <p:spPr>
          <a:xfrm>
            <a:off x="372896" y="5188359"/>
            <a:ext cx="299260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Effets des traitements ?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5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1DA2971-A61E-2783-1484-097EEA464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9982" y="1987732"/>
            <a:ext cx="6410562" cy="356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DFDDD8C1-39D2-05C9-99AF-F00A1A8EF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09859"/>
              </p:ext>
            </p:extLst>
          </p:nvPr>
        </p:nvGraphicFramePr>
        <p:xfrm>
          <a:off x="331456" y="2826468"/>
          <a:ext cx="5299849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243">
                  <a:extLst>
                    <a:ext uri="{9D8B030D-6E8A-4147-A177-3AD203B41FA5}">
                      <a16:colId xmlns:a16="http://schemas.microsoft.com/office/drawing/2014/main" val="3800423796"/>
                    </a:ext>
                  </a:extLst>
                </a:gridCol>
                <a:gridCol w="1874186">
                  <a:extLst>
                    <a:ext uri="{9D8B030D-6E8A-4147-A177-3AD203B41FA5}">
                      <a16:colId xmlns:a16="http://schemas.microsoft.com/office/drawing/2014/main" val="2766470118"/>
                    </a:ext>
                  </a:extLst>
                </a:gridCol>
                <a:gridCol w="1911420">
                  <a:extLst>
                    <a:ext uri="{9D8B030D-6E8A-4147-A177-3AD203B41FA5}">
                      <a16:colId xmlns:a16="http://schemas.microsoft.com/office/drawing/2014/main" val="2182364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7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 par rapport au témoin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616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SCA/IDM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1.30 (1.04-1.62)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 (1.08-1.89)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23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Insuffisance cardiaque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1.31 (1.08-1.60)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 (1.10-1.83)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4525234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1B27855-922F-19B6-8A5E-75F665D94B98}"/>
              </a:ext>
            </a:extLst>
          </p:cNvPr>
          <p:cNvSpPr txBox="1"/>
          <p:nvPr/>
        </p:nvSpPr>
        <p:spPr>
          <a:xfrm>
            <a:off x="331456" y="2157829"/>
            <a:ext cx="5299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Etude cas-témoins chez ≈ 200 000 patients BPCO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DCBB88B-890D-E206-A48F-2CE69C825687}"/>
              </a:ext>
            </a:extLst>
          </p:cNvPr>
          <p:cNvSpPr/>
          <p:nvPr/>
        </p:nvSpPr>
        <p:spPr>
          <a:xfrm>
            <a:off x="6264326" y="2200899"/>
            <a:ext cx="1656184" cy="2864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D5D22F5-2745-60CB-2B98-ABFA987C64A6}"/>
              </a:ext>
            </a:extLst>
          </p:cNvPr>
          <p:cNvSpPr txBox="1">
            <a:spLocks/>
          </p:cNvSpPr>
          <p:nvPr/>
        </p:nvSpPr>
        <p:spPr>
          <a:xfrm>
            <a:off x="1289154" y="178546"/>
            <a:ext cx="10013430" cy="10056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du risque cardio-vasculaire à l’introduction des LAMA ou des LABA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302B69-AE46-C952-54FA-A828A68E1A3F}"/>
              </a:ext>
            </a:extLst>
          </p:cNvPr>
          <p:cNvSpPr txBox="1"/>
          <p:nvPr/>
        </p:nvSpPr>
        <p:spPr>
          <a:xfrm>
            <a:off x="8062117" y="6494788"/>
            <a:ext cx="412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Gershon  A et al. JAMA Intern Med 2013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146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1597</Words>
  <Application>Microsoft Office PowerPoint</Application>
  <PresentationFormat>Grand écran</PresentationFormat>
  <Paragraphs>312</Paragraphs>
  <Slides>37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Thème Office</vt:lpstr>
      <vt:lpstr>Les exacerbations de BPCO… qu’en est-il des maladies (cardio)vasculaires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des comorbidités cardiovasculaires et hypertension pulmonaire </dc:title>
  <dc:creator>Thibaud Soumagne</dc:creator>
  <cp:lastModifiedBy>Boyan Tulechki</cp:lastModifiedBy>
  <cp:revision>16</cp:revision>
  <dcterms:created xsi:type="dcterms:W3CDTF">2023-12-13T15:13:19Z</dcterms:created>
  <dcterms:modified xsi:type="dcterms:W3CDTF">2024-03-23T11:12:24Z</dcterms:modified>
</cp:coreProperties>
</file>