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53"/>
  </p:notesMasterIdLst>
  <p:handoutMasterIdLst>
    <p:handoutMasterId r:id="rId54"/>
  </p:handoutMasterIdLst>
  <p:sldIdLst>
    <p:sldId id="1674" r:id="rId2"/>
    <p:sldId id="1242" r:id="rId3"/>
    <p:sldId id="1188" r:id="rId4"/>
    <p:sldId id="1576" r:id="rId5"/>
    <p:sldId id="1604" r:id="rId6"/>
    <p:sldId id="1719" r:id="rId7"/>
    <p:sldId id="1720" r:id="rId8"/>
    <p:sldId id="1670" r:id="rId9"/>
    <p:sldId id="1681" r:id="rId10"/>
    <p:sldId id="1616" r:id="rId11"/>
    <p:sldId id="1721" r:id="rId12"/>
    <p:sldId id="1595" r:id="rId13"/>
    <p:sldId id="1550" r:id="rId14"/>
    <p:sldId id="1620" r:id="rId15"/>
    <p:sldId id="1509" r:id="rId16"/>
    <p:sldId id="1679" r:id="rId17"/>
    <p:sldId id="1386" r:id="rId18"/>
    <p:sldId id="1327" r:id="rId19"/>
    <p:sldId id="1690" r:id="rId20"/>
    <p:sldId id="1344" r:id="rId21"/>
    <p:sldId id="1555" r:id="rId22"/>
    <p:sldId id="1627" r:id="rId23"/>
    <p:sldId id="261" r:id="rId24"/>
    <p:sldId id="1683" r:id="rId25"/>
    <p:sldId id="1677" r:id="rId26"/>
    <p:sldId id="1692" r:id="rId27"/>
    <p:sldId id="1598" r:id="rId28"/>
    <p:sldId id="1684" r:id="rId29"/>
    <p:sldId id="1725" r:id="rId30"/>
    <p:sldId id="1726" r:id="rId31"/>
    <p:sldId id="1688" r:id="rId32"/>
    <p:sldId id="1572" r:id="rId33"/>
    <p:sldId id="1578" r:id="rId34"/>
    <p:sldId id="1558" r:id="rId35"/>
    <p:sldId id="1695" r:id="rId36"/>
    <p:sldId id="1698" r:id="rId37"/>
    <p:sldId id="1696" r:id="rId38"/>
    <p:sldId id="1590" r:id="rId39"/>
    <p:sldId id="1702" r:id="rId40"/>
    <p:sldId id="1588" r:id="rId41"/>
    <p:sldId id="1722" r:id="rId42"/>
    <p:sldId id="1621" r:id="rId43"/>
    <p:sldId id="1706" r:id="rId44"/>
    <p:sldId id="1717" r:id="rId45"/>
    <p:sldId id="1709" r:id="rId46"/>
    <p:sldId id="1705" r:id="rId47"/>
    <p:sldId id="1710" r:id="rId48"/>
    <p:sldId id="1723" r:id="rId49"/>
    <p:sldId id="1729" r:id="rId50"/>
    <p:sldId id="1724" r:id="rId51"/>
    <p:sldId id="1248" r:id="rId52"/>
  </p:sldIdLst>
  <p:sldSz cx="12192000" cy="6858000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pitchFamily="3" charset="0"/>
        <a:ea typeface="Arial" pitchFamily="3" charset="0"/>
        <a:cs typeface="Arial" pitchFamily="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orient="horz" pos="2047" userDrawn="1">
          <p15:clr>
            <a:srgbClr val="A4A3A4"/>
          </p15:clr>
        </p15:guide>
        <p15:guide id="4" pos="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2"/>
    <a:srgbClr val="1DF756"/>
    <a:srgbClr val="FF0000"/>
    <a:srgbClr val="B04BFF"/>
    <a:srgbClr val="31A079"/>
    <a:srgbClr val="22FF5E"/>
    <a:srgbClr val="83FF85"/>
    <a:srgbClr val="E1FBC6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11" autoAdjust="0"/>
    <p:restoredTop sz="96327"/>
  </p:normalViewPr>
  <p:slideViewPr>
    <p:cSldViewPr snapToGrid="0" showGuides="1">
      <p:cViewPr varScale="1">
        <p:scale>
          <a:sx n="115" d="100"/>
          <a:sy n="115" d="100"/>
        </p:scale>
        <p:origin x="972" y="84"/>
      </p:cViewPr>
      <p:guideLst>
        <p:guide orient="horz" pos="663"/>
        <p:guide pos="143"/>
        <p:guide orient="horz" pos="2047"/>
        <p:guide pos="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72"/>
    </p:cViewPr>
  </p:sorterViewPr>
  <p:notesViewPr>
    <p:cSldViewPr snapToGrid="0" showGuides="1">
      <p:cViewPr varScale="1">
        <p:scale>
          <a:sx n="100" d="100"/>
          <a:sy n="100" d="100"/>
        </p:scale>
        <p:origin x="-3448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2D697D-0C91-D340-A2B7-B99EBDBEA8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321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29EFAB-5D3C-B44E-9A93-BFA734DDB9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198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3" charset="0"/>
        <a:cs typeface="Arial" pitchFamily="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3" charset="0"/>
        <a:cs typeface="Arial" pitchFamily="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3" charset="0"/>
        <a:cs typeface="Arial" pitchFamily="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3" charset="0"/>
        <a:cs typeface="Arial" pitchFamily="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3" charset="0"/>
        <a:cs typeface="Arial" pitchFamily="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My talk </a:t>
            </a:r>
          </a:p>
          <a:p>
            <a:pPr eaLnBrk="1" hangingPunct="1"/>
            <a:r>
              <a:rPr lang="fr-FR">
                <a:latin typeface="Arial" pitchFamily="3" charset="0"/>
              </a:rPr>
              <a:t>is about our current clinical practice of EGFR TKI</a:t>
            </a:r>
          </a:p>
        </p:txBody>
      </p:sp>
    </p:spTree>
    <p:extLst>
      <p:ext uri="{BB962C8B-B14F-4D97-AF65-F5344CB8AC3E}">
        <p14:creationId xmlns:p14="http://schemas.microsoft.com/office/powerpoint/2010/main" val="91318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pitchFamily="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47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dirty="0">
              <a:latin typeface="Arial" pitchFamily="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0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chiffres</a:t>
            </a:r>
            <a:r>
              <a:rPr lang="fr-FR" baseline="0" dirty="0"/>
              <a:t> correspondent au </a:t>
            </a:r>
            <a:r>
              <a:rPr lang="fr-FR" baseline="0" dirty="0" err="1"/>
              <a:t>cpc</a:t>
            </a:r>
            <a:r>
              <a:rPr lang="fr-FR" baseline="0" dirty="0"/>
              <a:t> et </a:t>
            </a:r>
            <a:r>
              <a:rPr lang="fr-FR" baseline="0" dirty="0" err="1"/>
              <a:t>cbnpc</a:t>
            </a:r>
            <a:r>
              <a:rPr lang="fr-FR" baseline="0" dirty="0"/>
              <a:t>, je me restreindrais à l’étude ces CBNPC</a:t>
            </a:r>
            <a:endParaRPr lang="fr-FR" dirty="0"/>
          </a:p>
          <a:p>
            <a:endParaRPr lang="fr-FR" dirty="0"/>
          </a:p>
          <a:p>
            <a:r>
              <a:rPr lang="fr-FR" dirty="0"/>
              <a:t>Témoignant</a:t>
            </a:r>
            <a:r>
              <a:rPr lang="fr-FR" baseline="0" dirty="0"/>
              <a:t> de la gravité de la maladie</a:t>
            </a:r>
          </a:p>
          <a:p>
            <a:endParaRPr lang="fr-FR" baseline="0" dirty="0"/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45 222 nouveaux cas estimés en 2015 (30 401 hommes et 14 821 femmes)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Âge médian au diagnostic : 66 ans chez l’homme, 65 ans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Taux d'incidence entre 2005 et 2012 : -0,3 % par an en moyenne chez l’homme, +5,4 % par an en moyenne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30 555 décès par cancer du poumon estimés en 2015 (20 990 hommes et 9 565 femmes)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Âge médian au moment du décès : 68 ans chez l’homme, 67 ans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Taux de mortalité entre 2005 et 2012 : -2,2 % par an en moyenne chez l’homme et +4,6 % par an en moyenne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Survie nette standardisée sur l’âge à 5 ans : 17 % (16 % chez l’homme, 20 % chez la femme) ; à 10 ans : 10 % (9 % chez l’homme, 13 % chez la femme)</a:t>
            </a:r>
          </a:p>
          <a:p>
            <a:endParaRPr lang="fr-FR" baseline="0" dirty="0"/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03C3-7F92-B348-9554-D17BE19C6D04}" type="slidenum">
              <a:rPr lang="en-GB" altLang="zh-CN" smtClean="0"/>
              <a:pPr/>
              <a:t>12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318231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My talk </a:t>
            </a:r>
          </a:p>
          <a:p>
            <a:pPr eaLnBrk="1" hangingPunct="1"/>
            <a:r>
              <a:rPr lang="fr-FR">
                <a:latin typeface="Arial" pitchFamily="3" charset="0"/>
              </a:rPr>
              <a:t>is about our current clinical practice of EGFR TKI</a:t>
            </a:r>
          </a:p>
        </p:txBody>
      </p:sp>
    </p:spTree>
    <p:extLst>
      <p:ext uri="{BB962C8B-B14F-4D97-AF65-F5344CB8AC3E}">
        <p14:creationId xmlns:p14="http://schemas.microsoft.com/office/powerpoint/2010/main" val="350339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chiffres</a:t>
            </a:r>
            <a:r>
              <a:rPr lang="fr-FR" baseline="0" dirty="0"/>
              <a:t> correspondent au </a:t>
            </a:r>
            <a:r>
              <a:rPr lang="fr-FR" baseline="0" dirty="0" err="1"/>
              <a:t>cpc</a:t>
            </a:r>
            <a:r>
              <a:rPr lang="fr-FR" baseline="0" dirty="0"/>
              <a:t> et </a:t>
            </a:r>
            <a:r>
              <a:rPr lang="fr-FR" baseline="0" dirty="0" err="1"/>
              <a:t>cbnpc</a:t>
            </a:r>
            <a:r>
              <a:rPr lang="fr-FR" baseline="0" dirty="0"/>
              <a:t>, je me restreindrais à l’étude ces CBNPC</a:t>
            </a:r>
            <a:endParaRPr lang="fr-FR" dirty="0"/>
          </a:p>
          <a:p>
            <a:endParaRPr lang="fr-FR" dirty="0"/>
          </a:p>
          <a:p>
            <a:r>
              <a:rPr lang="fr-FR" dirty="0"/>
              <a:t>Témoignant</a:t>
            </a:r>
            <a:r>
              <a:rPr lang="fr-FR" baseline="0" dirty="0"/>
              <a:t> de la gravité de la maladie</a:t>
            </a:r>
          </a:p>
          <a:p>
            <a:endParaRPr lang="fr-FR" baseline="0" dirty="0"/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45 222 nouveaux cas estimés en 2015 (30 401 hommes et 14 821 femmes)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Âge médian au diagnostic : 66 ans chez l’homme, 65 ans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Taux d'incidence entre 2005 et 2012 : -0,3 % par an en moyenne chez l’homme, +5,4 % par an en moyenne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30 555 décès par cancer du poumon estimés en 2015 (20 990 hommes et 9 565 femmes)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Âge médian au moment du décès : 68 ans chez l’homme, 67 ans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Taux de mortalité entre 2005 et 2012 : -2,2 % par an en moyenne chez l’homme et +4,6 % par an en moyenne chez la femme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宋体" charset="0"/>
                <a:cs typeface="Arial" charset="0"/>
              </a:rPr>
              <a:t>Survie nette standardisée sur l’âge à 5 ans : 17 % (16 % chez l’homme, 20 % chez la femme) ; à 10 ans : 10 % (9 % chez l’homme, 13 % chez la femme)</a:t>
            </a:r>
          </a:p>
          <a:p>
            <a:endParaRPr lang="fr-FR" baseline="0" dirty="0"/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03C3-7F92-B348-9554-D17BE19C6D04}" type="slidenum">
              <a:rPr lang="en-GB" altLang="zh-CN" smtClean="0"/>
              <a:pPr/>
              <a:t>14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80804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3654092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46777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This strategy has been prospectively evaluated in the ASPIRATION trial and results to a 3 more </a:t>
            </a:r>
          </a:p>
          <a:p>
            <a:pPr eaLnBrk="1" hangingPunct="1"/>
            <a:r>
              <a:rPr lang="fr-FR">
                <a:latin typeface="Arial" pitchFamily="3" charset="0"/>
              </a:rPr>
              <a:t> months exposure to the TKI</a:t>
            </a:r>
          </a:p>
          <a:p>
            <a:pPr eaLnBrk="1" hangingPunct="1"/>
            <a:r>
              <a:rPr lang="fr-FR">
                <a:latin typeface="Arial" pitchFamily="3" charset="0"/>
              </a:rPr>
              <a:t>However, the two arms were not randomized and the most interesting findings of this trial are </a:t>
            </a:r>
          </a:p>
          <a:p>
            <a:pPr eaLnBrk="1" hangingPunct="1"/>
            <a:r>
              <a:rPr lang="fr-FR">
                <a:latin typeface="Arial" pitchFamily="3" charset="0"/>
              </a:rPr>
              <a:t>the differencies between the two groups.</a:t>
            </a:r>
          </a:p>
          <a:p>
            <a:pPr eaLnBrk="1" hangingPunct="1"/>
            <a:r>
              <a:rPr lang="fr-FR">
                <a:latin typeface="Arial" pitchFamily="3" charset="0"/>
              </a:rPr>
              <a:t>In the group in which TKI was maintained the PFS1………</a:t>
            </a:r>
          </a:p>
        </p:txBody>
      </p:sp>
    </p:spTree>
    <p:extLst>
      <p:ext uri="{BB962C8B-B14F-4D97-AF65-F5344CB8AC3E}">
        <p14:creationId xmlns:p14="http://schemas.microsoft.com/office/powerpoint/2010/main" val="1362296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This strategy has been prospectively evaluated in the ASPIRATION trial and results to a 3 more </a:t>
            </a:r>
          </a:p>
          <a:p>
            <a:pPr eaLnBrk="1" hangingPunct="1"/>
            <a:r>
              <a:rPr lang="fr-FR">
                <a:latin typeface="Arial" pitchFamily="3" charset="0"/>
              </a:rPr>
              <a:t> months exposure to the TKI</a:t>
            </a:r>
          </a:p>
          <a:p>
            <a:pPr eaLnBrk="1" hangingPunct="1"/>
            <a:r>
              <a:rPr lang="fr-FR">
                <a:latin typeface="Arial" pitchFamily="3" charset="0"/>
              </a:rPr>
              <a:t>However, the two arms were not randomized and the most interesting findings of this trial are </a:t>
            </a:r>
          </a:p>
          <a:p>
            <a:pPr eaLnBrk="1" hangingPunct="1"/>
            <a:r>
              <a:rPr lang="fr-FR">
                <a:latin typeface="Arial" pitchFamily="3" charset="0"/>
              </a:rPr>
              <a:t>the differencies between the two groups.</a:t>
            </a:r>
          </a:p>
          <a:p>
            <a:pPr eaLnBrk="1" hangingPunct="1"/>
            <a:r>
              <a:rPr lang="fr-FR">
                <a:latin typeface="Arial" pitchFamily="3" charset="0"/>
              </a:rPr>
              <a:t>In the group in which TKI was maintained the PFS1………</a:t>
            </a:r>
          </a:p>
        </p:txBody>
      </p:sp>
    </p:spTree>
    <p:extLst>
      <p:ext uri="{BB962C8B-B14F-4D97-AF65-F5344CB8AC3E}">
        <p14:creationId xmlns:p14="http://schemas.microsoft.com/office/powerpoint/2010/main" val="2684228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This therapeutic recommendation is based on at least 7 phase 3 trials</a:t>
            </a:r>
          </a:p>
          <a:p>
            <a:pPr eaLnBrk="1" hangingPunct="1"/>
            <a:r>
              <a:rPr lang="fr-FR">
                <a:latin typeface="Arial" pitchFamily="3" charset="0"/>
              </a:rPr>
              <a:t>Most patients were from asian countries; except for the EURTAC trial exclusively in caucasian and 1/3 third patients of LuxLung3 trial</a:t>
            </a:r>
          </a:p>
          <a:p>
            <a:pPr eaLnBrk="1" hangingPunct="1"/>
            <a:r>
              <a:rPr lang="fr-FR">
                <a:latin typeface="Arial" pitchFamily="3" charset="0"/>
              </a:rPr>
              <a:t>Common and rare mutations were usually included; well distinguish in the LUX programme</a:t>
            </a:r>
          </a:p>
          <a:p>
            <a:pPr eaLnBrk="1" hangingPunct="1"/>
            <a:r>
              <a:rPr lang="fr-FR">
                <a:latin typeface="Arial" pitchFamily="3" charset="0"/>
              </a:rPr>
              <a:t>Three with gefitinib, 2 with erlotinib and 2 with afatinib</a:t>
            </a:r>
          </a:p>
          <a:p>
            <a:pPr eaLnBrk="1" hangingPunct="1"/>
            <a:r>
              <a:rPr lang="fr-FR">
                <a:latin typeface="Arial" pitchFamily="3" charset="0"/>
              </a:rPr>
              <a:t>Chemotherapy were doublet platinum with taxans in gefitinb programme; erlo and afa were compared with platin gem </a:t>
            </a:r>
          </a:p>
          <a:p>
            <a:pPr eaLnBrk="1" hangingPunct="1"/>
            <a:r>
              <a:rPr lang="fr-FR">
                <a:latin typeface="Arial" pitchFamily="3" charset="0"/>
              </a:rPr>
              <a:t>and afa also with platin pem. Chemotherapy were various in EURTAC trial</a:t>
            </a:r>
          </a:p>
          <a:p>
            <a:pPr eaLnBrk="1" hangingPunct="1"/>
            <a:r>
              <a:rPr lang="fr-FR">
                <a:latin typeface="Arial" pitchFamily="3" charset="0"/>
              </a:rPr>
              <a:t>Results were concordant within all trials. Objective response rate &gt;60% with a 80% disease control rate. PFS more than 9.5 mo peaking up to 13.5 mo with afatinib in common mutations. More than 50% of reduction risk of progression</a:t>
            </a:r>
          </a:p>
        </p:txBody>
      </p:sp>
    </p:spTree>
    <p:extLst>
      <p:ext uri="{BB962C8B-B14F-4D97-AF65-F5344CB8AC3E}">
        <p14:creationId xmlns:p14="http://schemas.microsoft.com/office/powerpoint/2010/main" val="141538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My talk </a:t>
            </a:r>
          </a:p>
          <a:p>
            <a:pPr eaLnBrk="1" hangingPunct="1"/>
            <a:r>
              <a:rPr lang="fr-FR">
                <a:latin typeface="Arial" pitchFamily="3" charset="0"/>
              </a:rPr>
              <a:t>is about our current clinical practice of EGFR TKI</a:t>
            </a:r>
          </a:p>
        </p:txBody>
      </p:sp>
    </p:spTree>
    <p:extLst>
      <p:ext uri="{BB962C8B-B14F-4D97-AF65-F5344CB8AC3E}">
        <p14:creationId xmlns:p14="http://schemas.microsoft.com/office/powerpoint/2010/main" val="1938796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This therapeutic recommendation is based on at least 7 phase 3 trials</a:t>
            </a:r>
          </a:p>
          <a:p>
            <a:pPr eaLnBrk="1" hangingPunct="1"/>
            <a:r>
              <a:rPr lang="fr-FR">
                <a:latin typeface="Arial" pitchFamily="3" charset="0"/>
              </a:rPr>
              <a:t>Most patients were from asian countries; except for the EURTAC trial exclusively in caucasian and 1/3 third patients of LuxLung3 trial</a:t>
            </a:r>
          </a:p>
          <a:p>
            <a:pPr eaLnBrk="1" hangingPunct="1"/>
            <a:r>
              <a:rPr lang="fr-FR">
                <a:latin typeface="Arial" pitchFamily="3" charset="0"/>
              </a:rPr>
              <a:t>Common and rare mutations were usually included; well distinguish in the LUX programme</a:t>
            </a:r>
          </a:p>
          <a:p>
            <a:pPr eaLnBrk="1" hangingPunct="1"/>
            <a:r>
              <a:rPr lang="fr-FR">
                <a:latin typeface="Arial" pitchFamily="3" charset="0"/>
              </a:rPr>
              <a:t>Three with gefitinib, 2 with erlotinib and 2 with afatinib</a:t>
            </a:r>
          </a:p>
          <a:p>
            <a:pPr eaLnBrk="1" hangingPunct="1"/>
            <a:r>
              <a:rPr lang="fr-FR">
                <a:latin typeface="Arial" pitchFamily="3" charset="0"/>
              </a:rPr>
              <a:t>Chemotherapy were doublet platinum with taxans in gefitinb programme; erlo and afa were compared with platin gem </a:t>
            </a:r>
          </a:p>
          <a:p>
            <a:pPr eaLnBrk="1" hangingPunct="1"/>
            <a:r>
              <a:rPr lang="fr-FR">
                <a:latin typeface="Arial" pitchFamily="3" charset="0"/>
              </a:rPr>
              <a:t>and afa also with platin pem. Chemotherapy were various in EURTAC trial</a:t>
            </a:r>
          </a:p>
          <a:p>
            <a:pPr eaLnBrk="1" hangingPunct="1"/>
            <a:r>
              <a:rPr lang="fr-FR">
                <a:latin typeface="Arial" pitchFamily="3" charset="0"/>
              </a:rPr>
              <a:t>Results were concordant within all trials. Objective response rate &gt;60% with a 80% disease control rate. PFS more than 9.5 mo peaking up to 13.5 mo with afatinib in common mutations. More than 50% of reduction risk of progression</a:t>
            </a:r>
          </a:p>
        </p:txBody>
      </p:sp>
    </p:spTree>
    <p:extLst>
      <p:ext uri="{BB962C8B-B14F-4D97-AF65-F5344CB8AC3E}">
        <p14:creationId xmlns:p14="http://schemas.microsoft.com/office/powerpoint/2010/main" val="2302412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810629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730299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698856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535585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 dirty="0">
                <a:latin typeface="Arial" pitchFamily="3" charset="0"/>
              </a:rPr>
              <a:t>There </a:t>
            </a:r>
            <a:r>
              <a:rPr lang="fr-FR" dirty="0" err="1">
                <a:latin typeface="Arial" pitchFamily="3" charset="0"/>
              </a:rPr>
              <a:t>was</a:t>
            </a:r>
            <a:r>
              <a:rPr lang="fr-FR" dirty="0">
                <a:latin typeface="Arial" pitchFamily="3" charset="0"/>
              </a:rPr>
              <a:t> </a:t>
            </a:r>
            <a:r>
              <a:rPr lang="fr-FR" dirty="0" err="1">
                <a:latin typeface="Arial" pitchFamily="3" charset="0"/>
              </a:rPr>
              <a:t>however</a:t>
            </a:r>
            <a:r>
              <a:rPr lang="fr-FR" dirty="0">
                <a:latin typeface="Arial" pitchFamily="3" charset="0"/>
              </a:rPr>
              <a:t> </a:t>
            </a:r>
            <a:r>
              <a:rPr lang="fr-FR" dirty="0" err="1">
                <a:latin typeface="Arial" pitchFamily="3" charset="0"/>
              </a:rPr>
              <a:t>several</a:t>
            </a:r>
            <a:r>
              <a:rPr lang="fr-FR" dirty="0">
                <a:latin typeface="Arial" pitchFamily="3" charset="0"/>
              </a:rPr>
              <a:t> limitations</a:t>
            </a:r>
          </a:p>
        </p:txBody>
      </p:sp>
    </p:spTree>
    <p:extLst>
      <p:ext uri="{BB962C8B-B14F-4D97-AF65-F5344CB8AC3E}">
        <p14:creationId xmlns:p14="http://schemas.microsoft.com/office/powerpoint/2010/main" val="2450968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There was however 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62568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EF7C499-BD3D-2F4E-B780-707442CC6D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27D7594-643B-5745-9C27-7D94E189A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C22823-C9C2-3F4F-BE2E-0E49727E3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FR"/>
              <a:t>cccccc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F852A8-0659-914A-8097-D036F5D81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040DC-51D0-7746-AB19-1F425F59014D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1473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My talk </a:t>
            </a:r>
          </a:p>
          <a:p>
            <a:pPr eaLnBrk="1" hangingPunct="1"/>
            <a:r>
              <a:rPr lang="fr-FR">
                <a:latin typeface="Arial" pitchFamily="3" charset="0"/>
              </a:rPr>
              <a:t>is about our current clinical practice of EGFR TKI</a:t>
            </a:r>
          </a:p>
        </p:txBody>
      </p:sp>
    </p:spTree>
    <p:extLst>
      <p:ext uri="{BB962C8B-B14F-4D97-AF65-F5344CB8AC3E}">
        <p14:creationId xmlns:p14="http://schemas.microsoft.com/office/powerpoint/2010/main" val="252906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My talk </a:t>
            </a:r>
          </a:p>
          <a:p>
            <a:pPr eaLnBrk="1" hangingPunct="1"/>
            <a:r>
              <a:rPr lang="fr-FR">
                <a:latin typeface="Arial" pitchFamily="3" charset="0"/>
              </a:rPr>
              <a:t>is about our current clinical practice of EGFR TKI</a:t>
            </a:r>
          </a:p>
        </p:txBody>
      </p:sp>
    </p:spTree>
    <p:extLst>
      <p:ext uri="{BB962C8B-B14F-4D97-AF65-F5344CB8AC3E}">
        <p14:creationId xmlns:p14="http://schemas.microsoft.com/office/powerpoint/2010/main" val="529331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pitchFamily="3" charset="0"/>
              </a:rPr>
              <a:t>My talk </a:t>
            </a:r>
          </a:p>
          <a:p>
            <a:pPr eaLnBrk="1" hangingPunct="1"/>
            <a:r>
              <a:rPr lang="fr-FR">
                <a:latin typeface="Arial" pitchFamily="3" charset="0"/>
              </a:rPr>
              <a:t>is about our current clinical practice of EGFR TKI</a:t>
            </a:r>
          </a:p>
        </p:txBody>
      </p:sp>
    </p:spTree>
    <p:extLst>
      <p:ext uri="{BB962C8B-B14F-4D97-AF65-F5344CB8AC3E}">
        <p14:creationId xmlns:p14="http://schemas.microsoft.com/office/powerpoint/2010/main" val="157138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EF7C499-BD3D-2F4E-B780-707442CC6D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27D7594-643B-5745-9C27-7D94E189A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C22823-C9C2-3F4F-BE2E-0E49727E3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FR"/>
              <a:t>cccccc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F852A8-0659-914A-8097-D036F5D81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040DC-51D0-7746-AB19-1F425F59014D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0616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EF7C499-BD3D-2F4E-B780-707442CC6D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27D7594-643B-5745-9C27-7D94E189A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C22823-C9C2-3F4F-BE2E-0E49727E3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FR"/>
              <a:t>cccccc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F852A8-0659-914A-8097-D036F5D81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040DC-51D0-7746-AB19-1F425F59014D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1566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EF7C499-BD3D-2F4E-B780-707442CC6D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27D7594-643B-5745-9C27-7D94E189A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C22823-C9C2-3F4F-BE2E-0E49727E3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FR"/>
              <a:t>cccccc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F852A8-0659-914A-8097-D036F5D81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040DC-51D0-7746-AB19-1F425F59014D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843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10" y="1600201"/>
            <a:ext cx="8412415" cy="476577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8724900" y="1600202"/>
            <a:ext cx="3276600" cy="3152059"/>
          </a:xfrm>
        </p:spPr>
        <p:txBody>
          <a:bodyPr/>
          <a:lstStyle>
            <a:lvl3pPr marL="893763" indent="-173038"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8724900" y="5058153"/>
            <a:ext cx="3276600" cy="1307827"/>
          </a:xfrm>
        </p:spPr>
        <p:txBody>
          <a:bodyPr anchor="b"/>
          <a:lstStyle>
            <a:lvl1pPr marL="0" indent="0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4462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316082" y="188913"/>
            <a:ext cx="11687535" cy="414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000"/>
              </a:lnSpc>
              <a:defRPr sz="24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9900" y="6564877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6800" y="1682496"/>
            <a:ext cx="9408000" cy="21600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0000" indent="-180000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800" indent="-180000">
              <a:defRPr sz="1400">
                <a:latin typeface="Arial" pitchFamily="34" charset="0"/>
                <a:cs typeface="Arial" pitchFamily="34" charset="0"/>
              </a:defRPr>
            </a:lvl4pPr>
            <a:lvl5pPr marL="62280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42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fr-FR" sz="2400">
                <a:latin typeface="Times New Roman" pitchFamily="3" charset="0"/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2400">
                <a:latin typeface="Times New Roman" pitchFamily="3" charset="0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800">
                <a:solidFill>
                  <a:schemeClr val="hlink"/>
                </a:solidFill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800">
                <a:solidFill>
                  <a:schemeClr val="hlink"/>
                </a:solidFill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800">
                <a:solidFill>
                  <a:schemeClr val="accent2"/>
                </a:solidFill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800">
                <a:solidFill>
                  <a:schemeClr val="hlink"/>
                </a:solidFill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2400">
                <a:latin typeface="Times New Roman" pitchFamily="3" charset="0"/>
              </a:endParaRPr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800">
                <a:solidFill>
                  <a:schemeClr val="accent2"/>
                </a:solidFill>
              </a:endParaRPr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1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ＭＳ Ｐゴシック" pitchFamily="3" charset="-128"/>
          <a:cs typeface="ＭＳ Ｐゴシック" pitchFamily="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  <a:ea typeface="ＭＳ Ｐゴシック" pitchFamily="3" charset="-128"/>
          <a:cs typeface="ＭＳ Ｐゴシック" pitchFamily="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  <a:ea typeface="ＭＳ Ｐゴシック" pitchFamily="3" charset="-128"/>
          <a:cs typeface="ＭＳ Ｐゴシック" pitchFamily="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  <a:ea typeface="ＭＳ Ｐゴシック" pitchFamily="3" charset="-128"/>
          <a:cs typeface="ＭＳ Ｐゴシック" pitchFamily="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  <a:ea typeface="ＭＳ Ｐゴシック" pitchFamily="3" charset="-128"/>
          <a:cs typeface="ＭＳ Ｐゴシック" pitchFamily="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3" charset="2"/>
        <a:buChar char="n"/>
        <a:defRPr sz="3200">
          <a:solidFill>
            <a:schemeClr val="tx1"/>
          </a:solidFill>
          <a:latin typeface="+mn-lt"/>
          <a:ea typeface="ＭＳ Ｐゴシック" pitchFamily="3" charset="-128"/>
          <a:cs typeface="ＭＳ Ｐゴシック" pitchFamily="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3" charset="2"/>
        <a:buChar char="¨"/>
        <a:defRPr sz="2800">
          <a:solidFill>
            <a:schemeClr val="tx1"/>
          </a:solidFill>
          <a:latin typeface="+mn-lt"/>
          <a:ea typeface="ＭＳ Ｐゴシック" pitchFamily="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ebdings" pitchFamily="3" charset="2"/>
        <a:buChar char="8"/>
        <a:defRPr sz="2400">
          <a:solidFill>
            <a:schemeClr val="tx1"/>
          </a:solidFill>
          <a:latin typeface="+mn-lt"/>
          <a:ea typeface="ＭＳ Ｐゴシック" pitchFamily="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3" charset="2"/>
        <a:buChar char="¨"/>
        <a:defRPr sz="2000">
          <a:solidFill>
            <a:schemeClr val="tx1"/>
          </a:solidFill>
          <a:latin typeface="+mn-lt"/>
          <a:ea typeface="ＭＳ Ｐゴシック" pitchFamily="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3" charset="2"/>
        <a:buChar char="§"/>
        <a:defRPr sz="2000">
          <a:solidFill>
            <a:schemeClr val="tx1"/>
          </a:solidFill>
          <a:latin typeface="+mn-lt"/>
          <a:ea typeface="ＭＳ Ｐゴシック" pitchFamily="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tiff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img.over-blog.com/300x286/4/00/72/32/photo-blog/blog-photos-N-3/photo-blog--5-/photo-blog--6-/photo-blog-7/photo-blog-8/photo-blog-9/photo-blog-10/pythie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tiff"/><Relationship Id="rId5" Type="http://schemas.openxmlformats.org/officeDocument/2006/relationships/image" Target="../media/image10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 descr="image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64280" y="6083389"/>
            <a:ext cx="961927" cy="72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6070193" y="6128775"/>
          <a:ext cx="1733509" cy="635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Document" r:id="rId5" imgW="1466088" imgH="536448" progId="Word.Document.8">
                  <p:embed/>
                </p:oleObj>
              </mc:Choice>
              <mc:Fallback>
                <p:oleObj name="Document" r:id="rId5" imgW="1466088" imgH="536448" progId="Word.Document.8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193" y="6128775"/>
                        <a:ext cx="1733509" cy="635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4182060" y="6228915"/>
            <a:ext cx="1728788" cy="434975"/>
            <a:chOff x="1603" y="285"/>
            <a:chExt cx="1089" cy="274"/>
          </a:xfrm>
        </p:grpSpPr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1603" y="285"/>
              <a:ext cx="108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400" dirty="0">
                  <a:solidFill>
                    <a:srgbClr val="DA621C"/>
                  </a:solidFill>
                  <a:latin typeface="Arial Black" pitchFamily="3" charset="0"/>
                </a:rPr>
                <a:t>THERANOSCAN</a:t>
              </a:r>
              <a:endParaRPr lang="fr-FR" sz="1400" dirty="0">
                <a:solidFill>
                  <a:srgbClr val="AE3459"/>
                </a:solidFill>
                <a:latin typeface="Arial Black" pitchFamily="3" charset="0"/>
              </a:endParaRP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2169" y="423"/>
              <a:ext cx="50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800" dirty="0">
                  <a:solidFill>
                    <a:srgbClr val="887346"/>
                  </a:solidFill>
                  <a:latin typeface="Arial Black" pitchFamily="3" charset="0"/>
                </a:rPr>
                <a:t>GRC-UPMC</a:t>
              </a:r>
            </a:p>
          </p:txBody>
        </p:sp>
      </p:grpSp>
      <p:pic>
        <p:nvPicPr>
          <p:cNvPr id="1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047" y="6182743"/>
            <a:ext cx="1311601" cy="52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compactIFCTrvb">
            <a:extLst>
              <a:ext uri="{FF2B5EF4-FFF2-40B4-BE49-F238E27FC236}">
                <a16:creationId xmlns:a16="http://schemas.microsoft.com/office/drawing/2014/main" id="{31F02615-C686-B448-84FF-09AF747E7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93" y="6182743"/>
            <a:ext cx="1470942" cy="52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9">
            <a:extLst>
              <a:ext uri="{FF2B5EF4-FFF2-40B4-BE49-F238E27FC236}">
                <a16:creationId xmlns:a16="http://schemas.microsoft.com/office/drawing/2014/main" id="{558F82CD-C794-9B47-9E2B-AAA4EAF1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0" y="6160687"/>
            <a:ext cx="1903242" cy="57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">
            <a:extLst>
              <a:ext uri="{FF2B5EF4-FFF2-40B4-BE49-F238E27FC236}">
                <a16:creationId xmlns:a16="http://schemas.microsoft.com/office/drawing/2014/main" id="{83922B39-5F08-8D4D-842B-2F159A8D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17" y="6109155"/>
            <a:ext cx="1831098" cy="67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4DC374-6BBF-CF41-A4C3-850460AC22F6}"/>
              </a:ext>
            </a:extLst>
          </p:cNvPr>
          <p:cNvSpPr/>
          <p:nvPr/>
        </p:nvSpPr>
        <p:spPr>
          <a:xfrm>
            <a:off x="4839168" y="2943886"/>
            <a:ext cx="2840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28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8A3131-4754-1A4E-A7BB-24C1A1B6A5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9" y="-21772"/>
            <a:ext cx="4186239" cy="5850871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9550D046-FA26-AF46-AE3B-3F7DD17C2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1306651"/>
            <a:ext cx="8795659" cy="1772327"/>
          </a:xfrm>
          <a:prstGeom prst="rect">
            <a:avLst/>
          </a:prstGeom>
          <a:solidFill>
            <a:schemeClr val="bg1"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78928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itchFamily="3" charset="2"/>
              <a:buNone/>
            </a:pPr>
            <a:r>
              <a:rPr lang="fr-FR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Traitements des CBNPC de stades avancés avec addiction oncogénique – Partie I</a:t>
            </a:r>
          </a:p>
          <a:p>
            <a:pPr algn="ctr">
              <a:buFont typeface="Wingdings" pitchFamily="3" charset="2"/>
              <a:buNone/>
            </a:pPr>
            <a:r>
              <a:rPr lang="fr-FR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EGFR, BRAF, ALK, ROS</a:t>
            </a:r>
            <a:r>
              <a:rPr lang="fr-FR" sz="1800" i="1" kern="0" dirty="0"/>
              <a:t>        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E3D8145-058D-304D-8638-2CA8F64B9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45" y="3087604"/>
            <a:ext cx="3804211" cy="290774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8F1050-2B70-B04F-9BFD-23E2324F572B}"/>
              </a:ext>
            </a:extLst>
          </p:cNvPr>
          <p:cNvSpPr/>
          <p:nvPr/>
        </p:nvSpPr>
        <p:spPr>
          <a:xfrm>
            <a:off x="8515350" y="5362575"/>
            <a:ext cx="759298" cy="190500"/>
          </a:xfrm>
          <a:prstGeom prst="round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3E06BB5-87D7-9B44-BE9A-11A9EAEDD314}"/>
              </a:ext>
            </a:extLst>
          </p:cNvPr>
          <p:cNvSpPr/>
          <p:nvPr/>
        </p:nvSpPr>
        <p:spPr>
          <a:xfrm>
            <a:off x="6457950" y="5276850"/>
            <a:ext cx="606898" cy="190500"/>
          </a:xfrm>
          <a:prstGeom prst="round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F277335-4452-A54E-BDF1-398314C72939}"/>
              </a:ext>
            </a:extLst>
          </p:cNvPr>
          <p:cNvSpPr/>
          <p:nvPr/>
        </p:nvSpPr>
        <p:spPr>
          <a:xfrm>
            <a:off x="7791450" y="5619749"/>
            <a:ext cx="409575" cy="337499"/>
          </a:xfrm>
          <a:prstGeom prst="round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0751B57-7001-554F-8186-7FC92E17DE21}"/>
              </a:ext>
            </a:extLst>
          </p:cNvPr>
          <p:cNvSpPr/>
          <p:nvPr/>
        </p:nvSpPr>
        <p:spPr>
          <a:xfrm>
            <a:off x="6098768" y="4958212"/>
            <a:ext cx="606898" cy="190500"/>
          </a:xfrm>
          <a:prstGeom prst="round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2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A4024F7-1EA8-9940-91B8-20C1C5F424BD}"/>
              </a:ext>
            </a:extLst>
          </p:cNvPr>
          <p:cNvGrpSpPr/>
          <p:nvPr/>
        </p:nvGrpSpPr>
        <p:grpSpPr>
          <a:xfrm>
            <a:off x="315302" y="2500547"/>
            <a:ext cx="5543239" cy="3827308"/>
            <a:chOff x="881038" y="0"/>
            <a:chExt cx="8605862" cy="602763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7B0E55F-525C-9744-AC7C-A84BDF1C8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68" b="73214"/>
            <a:stretch/>
          </p:blipFill>
          <p:spPr>
            <a:xfrm>
              <a:off x="886447" y="0"/>
              <a:ext cx="5285753" cy="18370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C144018-CBBF-7444-A6B5-6E0EC9B1C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0" r="876" b="73214"/>
            <a:stretch/>
          </p:blipFill>
          <p:spPr>
            <a:xfrm>
              <a:off x="6172200" y="0"/>
              <a:ext cx="3314700" cy="183700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C411893-9DD0-A042-A676-8324E8173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79" r="49268" b="-325"/>
            <a:stretch/>
          </p:blipFill>
          <p:spPr>
            <a:xfrm>
              <a:off x="881038" y="1827370"/>
              <a:ext cx="5285753" cy="420026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62CFFFE-D87E-1242-A1ED-A5A218FB1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0" t="39245" r="876" b="-371"/>
            <a:stretch/>
          </p:blipFill>
          <p:spPr>
            <a:xfrm>
              <a:off x="6170107" y="1835515"/>
              <a:ext cx="3314699" cy="4192115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943C0300-EACD-614A-BF0C-DFED9FC548F1}"/>
              </a:ext>
            </a:extLst>
          </p:cNvPr>
          <p:cNvGrpSpPr/>
          <p:nvPr/>
        </p:nvGrpSpPr>
        <p:grpSpPr>
          <a:xfrm>
            <a:off x="6339163" y="2487847"/>
            <a:ext cx="5539753" cy="1181100"/>
            <a:chOff x="543700" y="1388249"/>
            <a:chExt cx="10175100" cy="211583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0A27900-27BB-B54E-A04E-BA1D18710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06" r="45858"/>
            <a:stretch/>
          </p:blipFill>
          <p:spPr>
            <a:xfrm>
              <a:off x="543700" y="2496829"/>
              <a:ext cx="6339700" cy="100725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60BC5AE-0E28-8443-A206-A86AEAE0A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58" b="76344"/>
            <a:stretch/>
          </p:blipFill>
          <p:spPr>
            <a:xfrm>
              <a:off x="543700" y="1388250"/>
              <a:ext cx="6339700" cy="110857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25FB638-6896-6949-8E19-82BEFEB16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7" r="88" b="76344"/>
            <a:stretch/>
          </p:blipFill>
          <p:spPr>
            <a:xfrm>
              <a:off x="6883400" y="1388249"/>
              <a:ext cx="3835400" cy="110857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D57E99F-F43B-F84D-96F1-229C36059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7" t="78507" r="88" b="354"/>
            <a:stretch/>
          </p:blipFill>
          <p:spPr>
            <a:xfrm>
              <a:off x="6883400" y="2496827"/>
              <a:ext cx="3835400" cy="1003711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AA7FEA7-9D35-0E49-A507-A51CC3411F24}"/>
              </a:ext>
            </a:extLst>
          </p:cNvPr>
          <p:cNvSpPr txBox="1"/>
          <p:nvPr/>
        </p:nvSpPr>
        <p:spPr>
          <a:xfrm>
            <a:off x="6261376" y="2169472"/>
            <a:ext cx="4147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Phase III trial </a:t>
            </a:r>
            <a:r>
              <a:rPr lang="fr-FR" b="1" dirty="0" err="1">
                <a:solidFill>
                  <a:schemeClr val="bg2"/>
                </a:solidFill>
              </a:rPr>
              <a:t>comparing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crizotinib</a:t>
            </a:r>
            <a:r>
              <a:rPr lang="fr-FR" b="1" dirty="0">
                <a:solidFill>
                  <a:schemeClr val="bg2"/>
                </a:solidFill>
              </a:rPr>
              <a:t> vs CT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53A8EE-9E2A-1F4D-A127-D7A92B7F3ECB}"/>
              </a:ext>
            </a:extLst>
          </p:cNvPr>
          <p:cNvSpPr txBox="1"/>
          <p:nvPr/>
        </p:nvSpPr>
        <p:spPr>
          <a:xfrm>
            <a:off x="221934" y="2169058"/>
            <a:ext cx="581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Phase III trials </a:t>
            </a:r>
            <a:r>
              <a:rPr lang="fr-FR" b="1" dirty="0" err="1">
                <a:solidFill>
                  <a:srgbClr val="7030A0"/>
                </a:solidFill>
              </a:rPr>
              <a:t>comparing</a:t>
            </a:r>
            <a:r>
              <a:rPr lang="fr-FR" b="1" dirty="0">
                <a:solidFill>
                  <a:srgbClr val="7030A0"/>
                </a:solidFill>
              </a:rPr>
              <a:t> 1</a:t>
            </a:r>
            <a:r>
              <a:rPr lang="fr-FR" b="1" baseline="30000" dirty="0">
                <a:solidFill>
                  <a:srgbClr val="7030A0"/>
                </a:solidFill>
              </a:rPr>
              <a:t>st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generation</a:t>
            </a:r>
            <a:r>
              <a:rPr lang="fr-FR" b="1" dirty="0">
                <a:solidFill>
                  <a:srgbClr val="7030A0"/>
                </a:solidFill>
              </a:rPr>
              <a:t> EGFR </a:t>
            </a:r>
            <a:r>
              <a:rPr lang="fr-FR" b="1" dirty="0" err="1">
                <a:solidFill>
                  <a:srgbClr val="7030A0"/>
                </a:solidFill>
              </a:rPr>
              <a:t>TKIs</a:t>
            </a:r>
            <a:r>
              <a:rPr lang="fr-FR" b="1" dirty="0">
                <a:solidFill>
                  <a:srgbClr val="7030A0"/>
                </a:solidFill>
              </a:rPr>
              <a:t> vs CT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A14E5A-FD95-6F4D-83E8-F94B897A85C9}"/>
              </a:ext>
            </a:extLst>
          </p:cNvPr>
          <p:cNvGrpSpPr/>
          <p:nvPr/>
        </p:nvGrpSpPr>
        <p:grpSpPr>
          <a:xfrm>
            <a:off x="861418" y="2565468"/>
            <a:ext cx="10068028" cy="3113777"/>
            <a:chOff x="861418" y="2622397"/>
            <a:chExt cx="10068028" cy="311377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5110F4B-E3C5-DC44-A578-4770D7C7C50B}"/>
                </a:ext>
              </a:extLst>
            </p:cNvPr>
            <p:cNvSpPr txBox="1"/>
            <p:nvPr/>
          </p:nvSpPr>
          <p:spPr>
            <a:xfrm>
              <a:off x="861418" y="3143266"/>
              <a:ext cx="4409993" cy="259290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000" b="1" dirty="0">
                  <a:solidFill>
                    <a:srgbClr val="7030A0"/>
                  </a:solidFill>
                </a:rPr>
                <a:t>Mutations communes</a:t>
              </a:r>
            </a:p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ORR: 62-85% vs 18-47%</a:t>
              </a:r>
            </a:p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PFS: 9.2-13.1 vs 4.6-6.3 </a:t>
              </a:r>
              <a:r>
                <a:rPr lang="fr-FR" sz="2000" dirty="0" err="1">
                  <a:solidFill>
                    <a:srgbClr val="00B050"/>
                  </a:solidFill>
                </a:rPr>
                <a:t>months</a:t>
              </a:r>
              <a:endParaRPr lang="fr-FR" sz="2000" dirty="0">
                <a:solidFill>
                  <a:srgbClr val="00B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FR" sz="2000" dirty="0" err="1">
                  <a:solidFill>
                    <a:srgbClr val="00B050"/>
                  </a:solidFill>
                </a:rPr>
                <a:t>Better</a:t>
              </a:r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fr-FR" sz="2000" dirty="0" err="1">
                  <a:solidFill>
                    <a:srgbClr val="00B050"/>
                  </a:solidFill>
                </a:rPr>
                <a:t>QoL</a:t>
              </a:r>
              <a:r>
                <a:rPr lang="fr-FR" sz="2000" dirty="0">
                  <a:solidFill>
                    <a:srgbClr val="00B050"/>
                  </a:solidFill>
                </a:rPr>
                <a:t> and </a:t>
              </a:r>
              <a:r>
                <a:rPr lang="fr-FR" sz="2000" dirty="0" err="1">
                  <a:solidFill>
                    <a:srgbClr val="00B050"/>
                  </a:solidFill>
                </a:rPr>
                <a:t>less</a:t>
              </a:r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fr-FR" sz="2000" dirty="0" err="1">
                  <a:solidFill>
                    <a:srgbClr val="00B050"/>
                  </a:solidFill>
                </a:rPr>
                <a:t>toxicities</a:t>
              </a:r>
              <a:endParaRPr lang="fr-FR" sz="2000" dirty="0">
                <a:solidFill>
                  <a:srgbClr val="00B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FR" sz="2000" b="1" dirty="0">
                  <a:solidFill>
                    <a:schemeClr val="tx2"/>
                  </a:solidFill>
                </a:rPr>
                <a:t>OS: 19.3-34.8</a:t>
              </a:r>
              <a:r>
                <a:rPr lang="fr-FR" sz="2000" dirty="0">
                  <a:solidFill>
                    <a:schemeClr val="tx2"/>
                  </a:solidFill>
                </a:rPr>
                <a:t> </a:t>
              </a:r>
              <a:r>
                <a:rPr lang="fr-FR" sz="2000" dirty="0"/>
                <a:t>vs 19.5-37.3 </a:t>
              </a:r>
              <a:r>
                <a:rPr lang="fr-FR" sz="2000" dirty="0" err="1"/>
                <a:t>months</a:t>
              </a:r>
              <a:endParaRPr lang="fr-FR" sz="20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A733ED3-2CA4-8F4F-8145-59DC6BA50CB9}"/>
                </a:ext>
              </a:extLst>
            </p:cNvPr>
            <p:cNvSpPr txBox="1"/>
            <p:nvPr/>
          </p:nvSpPr>
          <p:spPr>
            <a:xfrm>
              <a:off x="7267128" y="2622397"/>
              <a:ext cx="3662318" cy="208220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ORR: 74% vs 45%</a:t>
              </a:r>
            </a:p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PFS: 10.9 vs 7.0 </a:t>
              </a:r>
              <a:r>
                <a:rPr lang="fr-FR" sz="2000" dirty="0" err="1">
                  <a:solidFill>
                    <a:srgbClr val="00B050"/>
                  </a:solidFill>
                </a:rPr>
                <a:t>months</a:t>
              </a:r>
              <a:endParaRPr lang="fr-FR" sz="2000" dirty="0">
                <a:solidFill>
                  <a:srgbClr val="00B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FR" sz="2000" dirty="0" err="1">
                  <a:solidFill>
                    <a:srgbClr val="00B050"/>
                  </a:solidFill>
                </a:rPr>
                <a:t>Better</a:t>
              </a:r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fr-FR" sz="2000" dirty="0" err="1">
                  <a:solidFill>
                    <a:srgbClr val="00B050"/>
                  </a:solidFill>
                </a:rPr>
                <a:t>QoL</a:t>
              </a:r>
              <a:r>
                <a:rPr lang="fr-FR" sz="2000" dirty="0">
                  <a:solidFill>
                    <a:srgbClr val="00B050"/>
                  </a:solidFill>
                </a:rPr>
                <a:t> and </a:t>
              </a:r>
              <a:r>
                <a:rPr lang="fr-FR" sz="2000" dirty="0" err="1">
                  <a:solidFill>
                    <a:srgbClr val="00B050"/>
                  </a:solidFill>
                </a:rPr>
                <a:t>less</a:t>
              </a:r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fr-FR" sz="2000" dirty="0" err="1">
                  <a:solidFill>
                    <a:srgbClr val="00B050"/>
                  </a:solidFill>
                </a:rPr>
                <a:t>toxicities</a:t>
              </a:r>
              <a:endParaRPr lang="fr-FR" sz="2000" dirty="0">
                <a:solidFill>
                  <a:srgbClr val="00B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FR" sz="2000" b="1" dirty="0">
                  <a:solidFill>
                    <a:srgbClr val="00B050"/>
                  </a:solidFill>
                </a:rPr>
                <a:t>OS: NR </a:t>
              </a:r>
              <a:r>
                <a:rPr lang="fr-FR" sz="2000" dirty="0"/>
                <a:t>vs 47.5 </a:t>
              </a:r>
              <a:r>
                <a:rPr lang="fr-FR" sz="2000" dirty="0" err="1"/>
                <a:t>months</a:t>
              </a:r>
              <a:endParaRPr lang="fr-FR" sz="2000" dirty="0"/>
            </a:p>
          </p:txBody>
        </p:sp>
      </p:grpSp>
      <p:sp>
        <p:nvSpPr>
          <p:cNvPr id="18" name="Text Placeholder 227">
            <a:extLst>
              <a:ext uri="{FF2B5EF4-FFF2-40B4-BE49-F238E27FC236}">
                <a16:creationId xmlns:a16="http://schemas.microsoft.com/office/drawing/2014/main" id="{CA346871-CE57-5440-B524-123E702E593F}"/>
              </a:ext>
            </a:extLst>
          </p:cNvPr>
          <p:cNvSpPr txBox="1">
            <a:spLocks/>
          </p:cNvSpPr>
          <p:nvPr/>
        </p:nvSpPr>
        <p:spPr bwMode="auto">
          <a:xfrm>
            <a:off x="11575" y="6523337"/>
            <a:ext cx="9052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fr-FR" sz="1400" i="1" dirty="0" err="1"/>
              <a:t>Recondo</a:t>
            </a:r>
            <a:r>
              <a:rPr lang="fr-FR" sz="1400" i="1" dirty="0"/>
              <a:t> G, Nature </a:t>
            </a:r>
            <a:r>
              <a:rPr lang="fr-FR" sz="1400" i="1" dirty="0" err="1"/>
              <a:t>Rev</a:t>
            </a:r>
            <a:r>
              <a:rPr lang="fr-FR" sz="1400" i="1" dirty="0"/>
              <a:t> Clin </a:t>
            </a:r>
            <a:r>
              <a:rPr lang="fr-FR" sz="1400" i="1" dirty="0" err="1"/>
              <a:t>Oncol</a:t>
            </a:r>
            <a:r>
              <a:rPr lang="fr-FR" sz="1400" i="1" dirty="0"/>
              <a:t> 2018, 15:694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021E76-B109-4D48-83FB-269D285FB931}"/>
              </a:ext>
            </a:extLst>
          </p:cNvPr>
          <p:cNvSpPr txBox="1"/>
          <p:nvPr/>
        </p:nvSpPr>
        <p:spPr>
          <a:xfrm>
            <a:off x="1648051" y="1387418"/>
            <a:ext cx="8834470" cy="578882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IK sont le standard de traitement de 1</a:t>
            </a:r>
            <a:r>
              <a:rPr lang="fr-FR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ligne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29D5D76-E3B4-8E49-A37F-7C594EAC1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</p:spTree>
    <p:extLst>
      <p:ext uri="{BB962C8B-B14F-4D97-AF65-F5344CB8AC3E}">
        <p14:creationId xmlns:p14="http://schemas.microsoft.com/office/powerpoint/2010/main" val="33341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able&#10;&#10;Description générée automatiquement">
            <a:extLst>
              <a:ext uri="{FF2B5EF4-FFF2-40B4-BE49-F238E27FC236}">
                <a16:creationId xmlns:a16="http://schemas.microsoft.com/office/drawing/2014/main" id="{E0176B47-F43C-874D-80F5-7DDAB8601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7" y="2513488"/>
            <a:ext cx="5512481" cy="176268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943C0300-EACD-614A-BF0C-DFED9FC548F1}"/>
              </a:ext>
            </a:extLst>
          </p:cNvPr>
          <p:cNvGrpSpPr/>
          <p:nvPr/>
        </p:nvGrpSpPr>
        <p:grpSpPr>
          <a:xfrm>
            <a:off x="6306505" y="2487847"/>
            <a:ext cx="5539753" cy="1181100"/>
            <a:chOff x="543700" y="1388249"/>
            <a:chExt cx="10175100" cy="211583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0A27900-27BB-B54E-A04E-BA1D18710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06" r="45858"/>
            <a:stretch/>
          </p:blipFill>
          <p:spPr>
            <a:xfrm>
              <a:off x="543700" y="2496829"/>
              <a:ext cx="6339700" cy="100725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60BC5AE-0E28-8443-A206-A86AEAE0A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58" b="76344"/>
            <a:stretch/>
          </p:blipFill>
          <p:spPr>
            <a:xfrm>
              <a:off x="543700" y="1388250"/>
              <a:ext cx="6339700" cy="110857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25FB638-6896-6949-8E19-82BEFEB16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7" r="88" b="76344"/>
            <a:stretch/>
          </p:blipFill>
          <p:spPr>
            <a:xfrm>
              <a:off x="6883400" y="1388249"/>
              <a:ext cx="3835400" cy="110857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D57E99F-F43B-F84D-96F1-229C36059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7" t="78507" r="88" b="354"/>
            <a:stretch/>
          </p:blipFill>
          <p:spPr>
            <a:xfrm>
              <a:off x="6883400" y="2496827"/>
              <a:ext cx="3835400" cy="1003711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AA7FEA7-9D35-0E49-A507-A51CC3411F24}"/>
              </a:ext>
            </a:extLst>
          </p:cNvPr>
          <p:cNvSpPr txBox="1"/>
          <p:nvPr/>
        </p:nvSpPr>
        <p:spPr>
          <a:xfrm>
            <a:off x="6228718" y="2169472"/>
            <a:ext cx="5836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Phase II non comparative trials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dabrafenib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trametinib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 Placeholder 227">
            <a:extLst>
              <a:ext uri="{FF2B5EF4-FFF2-40B4-BE49-F238E27FC236}">
                <a16:creationId xmlns:a16="http://schemas.microsoft.com/office/drawing/2014/main" id="{CA346871-CE57-5440-B524-123E702E593F}"/>
              </a:ext>
            </a:extLst>
          </p:cNvPr>
          <p:cNvSpPr txBox="1">
            <a:spLocks/>
          </p:cNvSpPr>
          <p:nvPr/>
        </p:nvSpPr>
        <p:spPr bwMode="auto">
          <a:xfrm>
            <a:off x="11575" y="6523337"/>
            <a:ext cx="9052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fr-FR" sz="1400" i="1" dirty="0" err="1"/>
              <a:t>Drilon</a:t>
            </a:r>
            <a:r>
              <a:rPr lang="fr-FR" sz="1400" i="1" dirty="0"/>
              <a:t> A, Nature </a:t>
            </a:r>
            <a:r>
              <a:rPr lang="fr-FR" sz="1400" i="1" dirty="0" err="1"/>
              <a:t>Rev</a:t>
            </a:r>
            <a:r>
              <a:rPr lang="fr-FR" sz="1400" i="1" dirty="0"/>
              <a:t> Clin </a:t>
            </a:r>
            <a:r>
              <a:rPr lang="fr-FR" sz="1400" i="1" dirty="0" err="1"/>
              <a:t>Oncol</a:t>
            </a:r>
            <a:r>
              <a:rPr lang="fr-FR" sz="1400" i="1" dirty="0"/>
              <a:t> 2021, 18:35; </a:t>
            </a:r>
            <a:r>
              <a:rPr lang="fr-FR" sz="1400" i="1" dirty="0" err="1"/>
              <a:t>Bustamante</a:t>
            </a:r>
            <a:r>
              <a:rPr lang="fr-FR" sz="1400" i="1" dirty="0"/>
              <a:t> Alvarez JG, </a:t>
            </a:r>
            <a:r>
              <a:rPr lang="fr-FR" sz="1400" i="1" dirty="0" err="1"/>
              <a:t>Drugs</a:t>
            </a:r>
            <a:r>
              <a:rPr lang="fr-FR" sz="1400" i="1" dirty="0"/>
              <a:t> in </a:t>
            </a:r>
            <a:r>
              <a:rPr lang="fr-FR" sz="1400" i="1" dirty="0" err="1"/>
              <a:t>Context</a:t>
            </a:r>
            <a:r>
              <a:rPr lang="fr-FR" sz="1400" i="1" dirty="0"/>
              <a:t> 2019, 8:212566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021E76-B109-4D48-83FB-269D285FB931}"/>
              </a:ext>
            </a:extLst>
          </p:cNvPr>
          <p:cNvSpPr txBox="1"/>
          <p:nvPr/>
        </p:nvSpPr>
        <p:spPr>
          <a:xfrm>
            <a:off x="1648051" y="1387418"/>
            <a:ext cx="8834470" cy="578882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IK sont le standard de traitement de (1</a:t>
            </a:r>
            <a:r>
              <a:rPr lang="fr-FR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ligne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F2C7B84-9F73-8E49-ADF6-69623DD9AE5E}"/>
              </a:ext>
            </a:extLst>
          </p:cNvPr>
          <p:cNvSpPr txBox="1"/>
          <p:nvPr/>
        </p:nvSpPr>
        <p:spPr>
          <a:xfrm>
            <a:off x="274236" y="2168830"/>
            <a:ext cx="4708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Phase II non comparative trials </a:t>
            </a:r>
            <a:r>
              <a:rPr lang="fr-FR" b="1" dirty="0" err="1">
                <a:solidFill>
                  <a:srgbClr val="C00000"/>
                </a:solidFill>
              </a:rPr>
              <a:t>with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crizotinib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29D5D76-E3B4-8E49-A37F-7C594EAC1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74FA2C9-9B05-B344-886A-3A94F169F250}"/>
              </a:ext>
            </a:extLst>
          </p:cNvPr>
          <p:cNvGrpSpPr/>
          <p:nvPr/>
        </p:nvGrpSpPr>
        <p:grpSpPr>
          <a:xfrm>
            <a:off x="6306505" y="2492825"/>
            <a:ext cx="5539754" cy="2351315"/>
            <a:chOff x="5314626" y="3530413"/>
            <a:chExt cx="6729102" cy="2879424"/>
          </a:xfrm>
        </p:grpSpPr>
        <p:pic>
          <p:nvPicPr>
            <p:cNvPr id="21" name="Image 20" descr="Une image contenant table&#10;&#10;Description générée automatiquement">
              <a:extLst>
                <a:ext uri="{FF2B5EF4-FFF2-40B4-BE49-F238E27FC236}">
                  <a16:creationId xmlns:a16="http://schemas.microsoft.com/office/drawing/2014/main" id="{8E23D8F6-BEDD-0E4B-BD4D-C85C250BD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00"/>
            <a:stretch/>
          </p:blipFill>
          <p:spPr>
            <a:xfrm>
              <a:off x="5314626" y="3952850"/>
              <a:ext cx="6729102" cy="2456987"/>
            </a:xfrm>
            <a:prstGeom prst="rect">
              <a:avLst/>
            </a:prstGeom>
          </p:spPr>
        </p:pic>
        <p:pic>
          <p:nvPicPr>
            <p:cNvPr id="26" name="Image 25" descr="Une image contenant table&#10;&#10;Description générée automatiquement">
              <a:extLst>
                <a:ext uri="{FF2B5EF4-FFF2-40B4-BE49-F238E27FC236}">
                  <a16:creationId xmlns:a16="http://schemas.microsoft.com/office/drawing/2014/main" id="{3D42F151-5C80-2A42-ACA2-7C70F85F5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53"/>
            <a:stretch/>
          </p:blipFill>
          <p:spPr>
            <a:xfrm>
              <a:off x="5314626" y="3530413"/>
              <a:ext cx="6729102" cy="473678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D08649-C39D-9F4C-A78C-C6244084F0D8}"/>
              </a:ext>
            </a:extLst>
          </p:cNvPr>
          <p:cNvGrpSpPr/>
          <p:nvPr/>
        </p:nvGrpSpPr>
        <p:grpSpPr>
          <a:xfrm>
            <a:off x="1300845" y="2610320"/>
            <a:ext cx="9182633" cy="1883731"/>
            <a:chOff x="1300845" y="2610320"/>
            <a:chExt cx="9182633" cy="1883731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EC86EFE-3504-FE46-A01C-65063D9402F0}"/>
                </a:ext>
              </a:extLst>
            </p:cNvPr>
            <p:cNvSpPr txBox="1"/>
            <p:nvPr/>
          </p:nvSpPr>
          <p:spPr>
            <a:xfrm>
              <a:off x="1300845" y="2610320"/>
              <a:ext cx="2954687" cy="15714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ORR: 65-72% </a:t>
              </a:r>
            </a:p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PFS: 19.0-24.7 </a:t>
              </a:r>
              <a:r>
                <a:rPr lang="fr-FR" sz="2000" dirty="0" err="1">
                  <a:solidFill>
                    <a:srgbClr val="00B050"/>
                  </a:solidFill>
                </a:rPr>
                <a:t>months</a:t>
              </a:r>
              <a:endParaRPr lang="fr-FR" sz="2000" dirty="0">
                <a:solidFill>
                  <a:srgbClr val="00B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FR" sz="2000" b="1" dirty="0">
                  <a:solidFill>
                    <a:srgbClr val="00B050"/>
                  </a:solidFill>
                </a:rPr>
                <a:t>OS: 51.4 </a:t>
              </a:r>
              <a:r>
                <a:rPr lang="fr-FR" sz="2000" b="1" dirty="0" err="1">
                  <a:solidFill>
                    <a:srgbClr val="00B050"/>
                  </a:solidFill>
                </a:rPr>
                <a:t>months</a:t>
              </a:r>
              <a:endParaRPr lang="fr-FR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A733ED3-2CA4-8F4F-8145-59DC6BA50CB9}"/>
                </a:ext>
              </a:extLst>
            </p:cNvPr>
            <p:cNvSpPr txBox="1"/>
            <p:nvPr/>
          </p:nvSpPr>
          <p:spPr>
            <a:xfrm>
              <a:off x="7678358" y="2922627"/>
              <a:ext cx="2805120" cy="15714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ORR: 63%</a:t>
              </a:r>
            </a:p>
            <a:p>
              <a:pPr>
                <a:lnSpc>
                  <a:spcPct val="150000"/>
                </a:lnSpc>
              </a:pPr>
              <a:r>
                <a:rPr lang="fr-FR" sz="2000" dirty="0">
                  <a:solidFill>
                    <a:srgbClr val="00B050"/>
                  </a:solidFill>
                </a:rPr>
                <a:t>PFS: 8.6-10.9 </a:t>
              </a:r>
              <a:r>
                <a:rPr lang="fr-FR" sz="2000" dirty="0" err="1">
                  <a:solidFill>
                    <a:srgbClr val="00B050"/>
                  </a:solidFill>
                </a:rPr>
                <a:t>months</a:t>
              </a:r>
              <a:endParaRPr lang="fr-FR" sz="2000" dirty="0">
                <a:solidFill>
                  <a:srgbClr val="00B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fr-FR" sz="2000" b="1" dirty="0">
                  <a:solidFill>
                    <a:srgbClr val="00B050"/>
                  </a:solidFill>
                </a:rPr>
                <a:t>OS: 24.6</a:t>
              </a:r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fr-FR" sz="2000" b="1" dirty="0" err="1">
                  <a:solidFill>
                    <a:srgbClr val="00B050"/>
                  </a:solidFill>
                </a:rPr>
                <a:t>months</a:t>
              </a:r>
              <a:endParaRPr lang="fr-FR" sz="20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B879031-A4DA-2C45-9A42-F42DEEA0C1F0}"/>
              </a:ext>
            </a:extLst>
          </p:cNvPr>
          <p:cNvSpPr/>
          <p:nvPr/>
        </p:nvSpPr>
        <p:spPr>
          <a:xfrm>
            <a:off x="1625505" y="4055265"/>
            <a:ext cx="1733302" cy="5106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TKI 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First generation</a:t>
            </a:r>
          </a:p>
        </p:txBody>
      </p:sp>
      <p:sp>
        <p:nvSpPr>
          <p:cNvPr id="32" name="Flèche droite 14">
            <a:extLst>
              <a:ext uri="{FF2B5EF4-FFF2-40B4-BE49-F238E27FC236}">
                <a16:creationId xmlns:a16="http://schemas.microsoft.com/office/drawing/2014/main" id="{48A76B84-8558-CC4F-9645-66BD9B07F426}"/>
              </a:ext>
            </a:extLst>
          </p:cNvPr>
          <p:cNvSpPr>
            <a:spLocks noChangeAspect="1"/>
          </p:cNvSpPr>
          <p:nvPr/>
        </p:nvSpPr>
        <p:spPr>
          <a:xfrm rot="5400000">
            <a:off x="1218941" y="3571118"/>
            <a:ext cx="771534" cy="143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217DE0-9554-DF45-9744-D54F2836B643}"/>
              </a:ext>
            </a:extLst>
          </p:cNvPr>
          <p:cNvSpPr/>
          <p:nvPr/>
        </p:nvSpPr>
        <p:spPr>
          <a:xfrm>
            <a:off x="928947" y="2315155"/>
            <a:ext cx="1182755" cy="807146"/>
          </a:xfrm>
          <a:prstGeom prst="rect">
            <a:avLst/>
          </a:prstGeom>
          <a:solidFill>
            <a:srgbClr val="00FA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Oncogenic addiction</a:t>
            </a:r>
            <a:endParaRPr lang="en-US" altLang="zh-CN" b="1" i="1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BF6FAD-46F1-C847-9FD8-C984A28FE89D}"/>
              </a:ext>
            </a:extLst>
          </p:cNvPr>
          <p:cNvGrpSpPr/>
          <p:nvPr/>
        </p:nvGrpSpPr>
        <p:grpSpPr>
          <a:xfrm>
            <a:off x="2857500" y="2031391"/>
            <a:ext cx="7308475" cy="3236864"/>
            <a:chOff x="2857500" y="1805611"/>
            <a:chExt cx="7308475" cy="323686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E4C8404-70A8-1741-858A-369263DCEEDE}"/>
                </a:ext>
              </a:extLst>
            </p:cNvPr>
            <p:cNvGrpSpPr/>
            <p:nvPr/>
          </p:nvGrpSpPr>
          <p:grpSpPr>
            <a:xfrm>
              <a:off x="2990504" y="2083104"/>
              <a:ext cx="2075545" cy="2112965"/>
              <a:chOff x="2990504" y="2083104"/>
              <a:chExt cx="2075545" cy="2112965"/>
            </a:xfrm>
          </p:grpSpPr>
          <p:sp>
            <p:nvSpPr>
              <p:cNvPr id="34" name="Flèche droite 14">
                <a:extLst>
                  <a:ext uri="{FF2B5EF4-FFF2-40B4-BE49-F238E27FC236}">
                    <a16:creationId xmlns:a16="http://schemas.microsoft.com/office/drawing/2014/main" id="{633591E0-F385-BE48-AD17-E497C3195D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1831" y="4039526"/>
                <a:ext cx="706440" cy="156543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A2FBB1C-92E7-BA41-8725-B9FB4535AE41}"/>
                  </a:ext>
                </a:extLst>
              </p:cNvPr>
              <p:cNvGrpSpPr/>
              <p:nvPr/>
            </p:nvGrpSpPr>
            <p:grpSpPr>
              <a:xfrm>
                <a:off x="2990504" y="2083104"/>
                <a:ext cx="2075545" cy="1951975"/>
                <a:chOff x="3059084" y="2083104"/>
                <a:chExt cx="2075545" cy="1951975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59BE78E-F163-B345-A499-44EB7B22E0B8}"/>
                    </a:ext>
                  </a:extLst>
                </p:cNvPr>
                <p:cNvSpPr/>
                <p:nvPr/>
              </p:nvSpPr>
              <p:spPr>
                <a:xfrm>
                  <a:off x="3059084" y="2083104"/>
                  <a:ext cx="2075545" cy="81341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lIns="0" tIns="0" rIns="0" bIns="0"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Resistance</a:t>
                  </a:r>
                </a:p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200" b="1" i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by plasma or tissue biopsy</a:t>
                  </a:r>
                </a:p>
              </p:txBody>
            </p:sp>
            <p:sp>
              <p:nvSpPr>
                <p:cNvPr id="39" name="Flèche droite 14">
                  <a:extLst>
                    <a:ext uri="{FF2B5EF4-FFF2-40B4-BE49-F238E27FC236}">
                      <a16:creationId xmlns:a16="http://schemas.microsoft.com/office/drawing/2014/main" id="{3FACCDA2-04A9-FB4D-9E79-1F739E1CD7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026981">
                  <a:off x="3409577" y="3439640"/>
                  <a:ext cx="1113770" cy="77107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92635D5-74AA-FD46-B685-AD2CAE2043A2}"/>
                </a:ext>
              </a:extLst>
            </p:cNvPr>
            <p:cNvGrpSpPr/>
            <p:nvPr/>
          </p:nvGrpSpPr>
          <p:grpSpPr>
            <a:xfrm>
              <a:off x="2857500" y="1805611"/>
              <a:ext cx="7308475" cy="3236864"/>
              <a:chOff x="2926080" y="1805611"/>
              <a:chExt cx="7308475" cy="3236864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C2027E7-5E04-3C42-A2F0-B437D5F73888}"/>
                  </a:ext>
                </a:extLst>
              </p:cNvPr>
              <p:cNvSpPr txBox="1"/>
              <p:nvPr/>
            </p:nvSpPr>
            <p:spPr>
              <a:xfrm>
                <a:off x="5222478" y="1805611"/>
                <a:ext cx="5012077" cy="2633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GB" altLang="ko-KR" b="1" dirty="0">
                    <a:solidFill>
                      <a:srgbClr val="00B050"/>
                    </a:solidFill>
                    <a:latin typeface="Arial" panose="020B0604020202020204" pitchFamily="34" charset="0"/>
                    <a:ea typeface="굴림" pitchFamily="17" charset="-127"/>
                    <a:cs typeface="Arial" panose="020B0604020202020204" pitchFamily="34" charset="0"/>
                  </a:rPr>
                  <a:t>CNS progression vs oligo vs systemic progression </a:t>
                </a:r>
                <a:endParaRPr lang="en-GB" altLang="ko-KR" b="1" dirty="0">
                  <a:solidFill>
                    <a:srgbClr val="00B050"/>
                  </a:solidFill>
                  <a:ea typeface="굴림" pitchFamily="17" charset="-127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4FE003-EBAD-184C-82F2-2AD7AF674E53}"/>
                  </a:ext>
                </a:extLst>
              </p:cNvPr>
              <p:cNvSpPr txBox="1"/>
              <p:nvPr/>
            </p:nvSpPr>
            <p:spPr>
              <a:xfrm>
                <a:off x="2926080" y="4457700"/>
                <a:ext cx="25346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00B050"/>
                    </a:solidFill>
                  </a:rPr>
                  <a:t>Beyond progression</a:t>
                </a:r>
              </a:p>
              <a:p>
                <a:r>
                  <a:rPr lang="fr-FR" b="1" dirty="0" err="1">
                    <a:solidFill>
                      <a:srgbClr val="00B050"/>
                    </a:solidFill>
                  </a:rPr>
                  <a:t>Loco-regional</a:t>
                </a:r>
                <a:r>
                  <a:rPr lang="fr-FR" b="1" dirty="0">
                    <a:solidFill>
                      <a:srgbClr val="00B05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B050"/>
                    </a:solidFill>
                  </a:rPr>
                  <a:t>treatment</a:t>
                </a:r>
                <a:endParaRPr lang="fr-FR" b="1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71A5B5EC-992C-9F44-A3C2-17BA328ADC29}"/>
              </a:ext>
            </a:extLst>
          </p:cNvPr>
          <p:cNvSpPr txBox="1"/>
          <p:nvPr/>
        </p:nvSpPr>
        <p:spPr>
          <a:xfrm>
            <a:off x="941349" y="1410645"/>
            <a:ext cx="983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 thérapeutique chez les malades avec addiction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ED0C25AF-3651-334B-AE05-E2EF1B80C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A7C6B3-2357-784B-808A-5AAC9BAB64F7}"/>
              </a:ext>
            </a:extLst>
          </p:cNvPr>
          <p:cNvSpPr/>
          <p:nvPr/>
        </p:nvSpPr>
        <p:spPr>
          <a:xfrm>
            <a:off x="3347921" y="3396342"/>
            <a:ext cx="12845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800" dirty="0" err="1"/>
              <a:t>Treatment</a:t>
            </a:r>
            <a:r>
              <a:rPr lang="fr-FR" sz="800" dirty="0"/>
              <a:t> compliance</a:t>
            </a:r>
          </a:p>
          <a:p>
            <a:r>
              <a:rPr lang="fr-FR" sz="800" dirty="0"/>
              <a:t>Drug/</a:t>
            </a:r>
            <a:r>
              <a:rPr lang="fr-FR" sz="800" dirty="0" err="1"/>
              <a:t>herbs</a:t>
            </a:r>
            <a:r>
              <a:rPr lang="fr-FR" sz="800" dirty="0"/>
              <a:t> interaction</a:t>
            </a:r>
          </a:p>
          <a:p>
            <a:r>
              <a:rPr lang="fr-FR" sz="800" dirty="0"/>
              <a:t>Smoking</a:t>
            </a:r>
          </a:p>
        </p:txBody>
      </p:sp>
    </p:spTree>
    <p:extLst>
      <p:ext uri="{BB962C8B-B14F-4D97-AF65-F5344CB8AC3E}">
        <p14:creationId xmlns:p14="http://schemas.microsoft.com/office/powerpoint/2010/main" val="274280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27">
            <a:extLst>
              <a:ext uri="{FF2B5EF4-FFF2-40B4-BE49-F238E27FC236}">
                <a16:creationId xmlns:a16="http://schemas.microsoft.com/office/drawing/2014/main" id="{96F19214-8A02-8345-B70F-EE3DFF1A3ED0}"/>
              </a:ext>
            </a:extLst>
          </p:cNvPr>
          <p:cNvSpPr txBox="1">
            <a:spLocks/>
          </p:cNvSpPr>
          <p:nvPr/>
        </p:nvSpPr>
        <p:spPr bwMode="auto">
          <a:xfrm>
            <a:off x="0" y="6590293"/>
            <a:ext cx="9052501" cy="26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fr-FR" sz="1600" i="1" dirty="0" err="1"/>
              <a:t>Camidge</a:t>
            </a:r>
            <a:r>
              <a:rPr lang="fr-FR" sz="1600" i="1" dirty="0"/>
              <a:t> R, Nat </a:t>
            </a:r>
            <a:r>
              <a:rPr lang="fr-FR" sz="1600" i="1" dirty="0" err="1"/>
              <a:t>Rev</a:t>
            </a:r>
            <a:r>
              <a:rPr lang="fr-FR" sz="1600" i="1" dirty="0"/>
              <a:t> Clin </a:t>
            </a:r>
            <a:r>
              <a:rPr lang="fr-FR" sz="1600" i="1" dirty="0" err="1"/>
              <a:t>Oncol</a:t>
            </a:r>
            <a:r>
              <a:rPr lang="fr-FR" sz="1600" i="1" dirty="0"/>
              <a:t> 2014, 11:473; </a:t>
            </a:r>
            <a:r>
              <a:rPr lang="fr-FR" sz="1600" i="1" dirty="0" err="1"/>
              <a:t>Gainor</a:t>
            </a:r>
            <a:r>
              <a:rPr lang="fr-FR" sz="1600" i="1" dirty="0"/>
              <a:t> JF, Cancer </a:t>
            </a:r>
            <a:r>
              <a:rPr lang="fr-FR" sz="1600" i="1" dirty="0" err="1"/>
              <a:t>Discov</a:t>
            </a:r>
            <a:r>
              <a:rPr lang="fr-FR" sz="1600" i="1" dirty="0"/>
              <a:t> 2016, 6:1118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4B102-6780-4848-B113-DE1EBE29ED63}"/>
              </a:ext>
            </a:extLst>
          </p:cNvPr>
          <p:cNvSpPr/>
          <p:nvPr/>
        </p:nvSpPr>
        <p:spPr>
          <a:xfrm>
            <a:off x="0" y="2278066"/>
            <a:ext cx="12192000" cy="403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r 33">
            <a:extLst>
              <a:ext uri="{FF2B5EF4-FFF2-40B4-BE49-F238E27FC236}">
                <a16:creationId xmlns:a16="http://schemas.microsoft.com/office/drawing/2014/main" id="{171ECFB7-BFED-1040-B570-B6D3F36CF70F}"/>
              </a:ext>
            </a:extLst>
          </p:cNvPr>
          <p:cNvGrpSpPr/>
          <p:nvPr/>
        </p:nvGrpSpPr>
        <p:grpSpPr>
          <a:xfrm>
            <a:off x="117537" y="1672313"/>
            <a:ext cx="5903554" cy="3564603"/>
            <a:chOff x="6813666" y="3622763"/>
            <a:chExt cx="4953197" cy="2964981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EDB21C2-BFD2-BE4B-8FAD-7AB22E1BF63E}"/>
                </a:ext>
              </a:extLst>
            </p:cNvPr>
            <p:cNvSpPr txBox="1"/>
            <p:nvPr/>
          </p:nvSpPr>
          <p:spPr>
            <a:xfrm>
              <a:off x="7151945" y="3622763"/>
              <a:ext cx="4442641" cy="28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EGFR </a:t>
              </a:r>
              <a:r>
                <a:rPr lang="fr-FR" b="1" dirty="0" err="1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molecular</a:t>
              </a:r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resistance</a:t>
              </a:r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, 1</a:t>
              </a:r>
              <a:r>
                <a:rPr lang="fr-FR" b="1" baseline="30000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st</a:t>
              </a:r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/2</a:t>
              </a:r>
              <a:r>
                <a:rPr lang="fr-FR" b="1" baseline="30000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nd</a:t>
              </a:r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generation</a:t>
              </a:r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rgbClr val="7030A0"/>
                  </a:solidFill>
                  <a:latin typeface="Arial" panose="020B0604020202020204" pitchFamily="34" charset="0"/>
                  <a:ea typeface="Arial Black" charset="0"/>
                  <a:cs typeface="Arial" panose="020B0604020202020204" pitchFamily="34" charset="0"/>
                </a:rPr>
                <a:t>TKIs</a:t>
              </a:r>
              <a:endParaRPr lang="fr-FR" b="1" dirty="0">
                <a:solidFill>
                  <a:srgbClr val="7030A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9" descr="D:\kuloth\2014\June\25-06-2014\NR_aop\slides_img\nrclinonc.2014.104-f2.jpg">
              <a:extLst>
                <a:ext uri="{FF2B5EF4-FFF2-40B4-BE49-F238E27FC236}">
                  <a16:creationId xmlns:a16="http://schemas.microsoft.com/office/drawing/2014/main" id="{A9DA668F-9A97-544C-B347-3F6C650F54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b="44671"/>
            <a:stretch/>
          </p:blipFill>
          <p:spPr bwMode="auto">
            <a:xfrm>
              <a:off x="6813666" y="4188226"/>
              <a:ext cx="4953197" cy="2399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681E4C3D-A7C5-F04C-A203-B6B727CF8FCD}"/>
              </a:ext>
            </a:extLst>
          </p:cNvPr>
          <p:cNvSpPr/>
          <p:nvPr/>
        </p:nvSpPr>
        <p:spPr>
          <a:xfrm>
            <a:off x="4206769" y="3253023"/>
            <a:ext cx="946446" cy="1447649"/>
          </a:xfrm>
          <a:prstGeom prst="roundRect">
            <a:avLst/>
          </a:prstGeom>
          <a:noFill/>
          <a:ln w="28575">
            <a:solidFill>
              <a:srgbClr val="2DA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2741519D-9634-AD4A-8541-29EC001FD2AC}"/>
              </a:ext>
            </a:extLst>
          </p:cNvPr>
          <p:cNvSpPr/>
          <p:nvPr/>
        </p:nvSpPr>
        <p:spPr>
          <a:xfrm>
            <a:off x="1178743" y="3983186"/>
            <a:ext cx="1364002" cy="578547"/>
          </a:xfrm>
          <a:prstGeom prst="roundRect">
            <a:avLst/>
          </a:prstGeom>
          <a:noFill/>
          <a:ln w="28575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81355CFC-370E-5148-8B4B-29113F2BD6C5}"/>
              </a:ext>
            </a:extLst>
          </p:cNvPr>
          <p:cNvSpPr/>
          <p:nvPr/>
        </p:nvSpPr>
        <p:spPr>
          <a:xfrm>
            <a:off x="629911" y="3528885"/>
            <a:ext cx="1468011" cy="193869"/>
          </a:xfrm>
          <a:prstGeom prst="roundRect">
            <a:avLst/>
          </a:prstGeom>
          <a:noFill/>
          <a:ln w="28575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id="{6F7FAEAF-B488-5047-A660-BE4B59F2AE37}"/>
              </a:ext>
            </a:extLst>
          </p:cNvPr>
          <p:cNvSpPr/>
          <p:nvPr/>
        </p:nvSpPr>
        <p:spPr>
          <a:xfrm>
            <a:off x="4177173" y="2308869"/>
            <a:ext cx="1207627" cy="524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5E58BE-B3ED-004B-AFD3-8D95E5E5FA98}"/>
              </a:ext>
            </a:extLst>
          </p:cNvPr>
          <p:cNvSpPr txBox="1"/>
          <p:nvPr/>
        </p:nvSpPr>
        <p:spPr>
          <a:xfrm>
            <a:off x="529340" y="5284295"/>
            <a:ext cx="5134441" cy="615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T790M </a:t>
            </a:r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CNS</a:t>
            </a:r>
          </a:p>
          <a:p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MET </a:t>
            </a:r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alterations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(amplification, HGF expression)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47FED3-2204-E940-A6DD-556129755446}"/>
              </a:ext>
            </a:extLst>
          </p:cNvPr>
          <p:cNvSpPr txBox="1"/>
          <p:nvPr/>
        </p:nvSpPr>
        <p:spPr>
          <a:xfrm>
            <a:off x="6410142" y="1677377"/>
            <a:ext cx="3733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ALK </a:t>
            </a:r>
            <a:r>
              <a:rPr lang="fr-FR" b="1" dirty="0" err="1">
                <a:solidFill>
                  <a:schemeClr val="bg2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molecular</a:t>
            </a:r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bg2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resistance</a:t>
            </a:r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, </a:t>
            </a:r>
            <a:r>
              <a:rPr lang="fr-FR" b="1" dirty="0" err="1">
                <a:solidFill>
                  <a:schemeClr val="bg2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crizotinib</a:t>
            </a:r>
            <a:endParaRPr lang="fr-FR" b="1" dirty="0">
              <a:solidFill>
                <a:schemeClr val="bg2"/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23" name="Picture 9" descr="D:\kuloth\2014\June\25-06-2014\NR_aop\slides_img\nrclinonc.2014.104-f2.jpg">
            <a:extLst>
              <a:ext uri="{FF2B5EF4-FFF2-40B4-BE49-F238E27FC236}">
                <a16:creationId xmlns:a16="http://schemas.microsoft.com/office/drawing/2014/main" id="{C1CDD88F-CEC5-B540-A1AC-064832EA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56617"/>
          <a:stretch/>
        </p:blipFill>
        <p:spPr bwMode="auto">
          <a:xfrm>
            <a:off x="6264740" y="2340171"/>
            <a:ext cx="5892970" cy="22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id="{BF582AD9-B8A5-374A-BB0C-D97F424C4DE0}"/>
              </a:ext>
            </a:extLst>
          </p:cNvPr>
          <p:cNvSpPr/>
          <p:nvPr/>
        </p:nvSpPr>
        <p:spPr>
          <a:xfrm>
            <a:off x="10378440" y="2432260"/>
            <a:ext cx="1033127" cy="1408142"/>
          </a:xfrm>
          <a:prstGeom prst="roundRect">
            <a:avLst/>
          </a:prstGeom>
          <a:noFill/>
          <a:ln w="28575">
            <a:solidFill>
              <a:srgbClr val="F48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id="{7AFA14EF-CE2F-E04D-B1CE-F955C14E9A9F}"/>
              </a:ext>
            </a:extLst>
          </p:cNvPr>
          <p:cNvSpPr/>
          <p:nvPr/>
        </p:nvSpPr>
        <p:spPr>
          <a:xfrm>
            <a:off x="6375852" y="3910347"/>
            <a:ext cx="1752367" cy="468452"/>
          </a:xfrm>
          <a:prstGeom prst="roundRect">
            <a:avLst/>
          </a:prstGeom>
          <a:noFill/>
          <a:ln w="28575">
            <a:solidFill>
              <a:srgbClr val="F48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EB50C56-60BD-DD45-9949-37B9B83CAA3A}"/>
              </a:ext>
            </a:extLst>
          </p:cNvPr>
          <p:cNvSpPr txBox="1"/>
          <p:nvPr/>
        </p:nvSpPr>
        <p:spPr>
          <a:xfrm>
            <a:off x="6745869" y="5277372"/>
            <a:ext cx="3413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EMT, </a:t>
            </a:r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sarcomatoid</a:t>
            </a:r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F2E32-9B81-3E43-8A89-7750680E8AF2}"/>
              </a:ext>
            </a:extLst>
          </p:cNvPr>
          <p:cNvSpPr/>
          <p:nvPr/>
        </p:nvSpPr>
        <p:spPr>
          <a:xfrm>
            <a:off x="117537" y="2278066"/>
            <a:ext cx="225363" cy="232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DE03A6-05B5-2B4E-BA36-D3A82B66B981}"/>
              </a:ext>
            </a:extLst>
          </p:cNvPr>
          <p:cNvSpPr/>
          <p:nvPr/>
        </p:nvSpPr>
        <p:spPr>
          <a:xfrm>
            <a:off x="6222257" y="2321778"/>
            <a:ext cx="225363" cy="232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>
            <a:extLst>
              <a:ext uri="{FF2B5EF4-FFF2-40B4-BE49-F238E27FC236}">
                <a16:creationId xmlns:a16="http://schemas.microsoft.com/office/drawing/2014/main" id="{3AB4A197-9CA3-C84C-9064-48C2774F363D}"/>
              </a:ext>
            </a:extLst>
          </p:cNvPr>
          <p:cNvSpPr/>
          <p:nvPr/>
        </p:nvSpPr>
        <p:spPr>
          <a:xfrm>
            <a:off x="6375852" y="2348712"/>
            <a:ext cx="2135970" cy="3935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27B3980A-4642-BE48-B125-0C9D79BB9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 et ALK convergences et divergences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135661-EE75-DC42-85A7-99B8C4B69017}"/>
              </a:ext>
            </a:extLst>
          </p:cNvPr>
          <p:cNvSpPr txBox="1"/>
          <p:nvPr/>
        </p:nvSpPr>
        <p:spPr>
          <a:xfrm>
            <a:off x="422284" y="5831218"/>
            <a:ext cx="11357083" cy="578882"/>
          </a:xfrm>
          <a:prstGeom prst="roundRect">
            <a:avLst/>
          </a:prstGeom>
          <a:solidFill>
            <a:srgbClr val="FFFF00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2800" dirty="0"/>
              <a:t>Impact sur les décisions thérapeutiques : </a:t>
            </a:r>
            <a:r>
              <a:rPr lang="fr-FR" sz="2800" b="1" dirty="0">
                <a:solidFill>
                  <a:srgbClr val="7030A0"/>
                </a:solidFill>
              </a:rPr>
              <a:t>oui pour EGFR</a:t>
            </a:r>
            <a:r>
              <a:rPr lang="fr-FR" sz="2800" dirty="0"/>
              <a:t>,</a:t>
            </a:r>
            <a:r>
              <a:rPr lang="fr-FR" sz="2800" b="1" dirty="0">
                <a:solidFill>
                  <a:schemeClr val="bg2"/>
                </a:solidFill>
              </a:rPr>
              <a:t>?</a:t>
            </a:r>
            <a:r>
              <a:rPr lang="fr-FR" sz="2800" dirty="0"/>
              <a:t> </a:t>
            </a:r>
            <a:r>
              <a:rPr lang="fr-FR" sz="2800" b="1" dirty="0">
                <a:solidFill>
                  <a:schemeClr val="bg2"/>
                </a:solidFill>
              </a:rPr>
              <a:t>pour ALK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53108-A1E8-824C-BC92-E0AB2852047D}"/>
              </a:ext>
            </a:extLst>
          </p:cNvPr>
          <p:cNvSpPr/>
          <p:nvPr/>
        </p:nvSpPr>
        <p:spPr>
          <a:xfrm>
            <a:off x="7248359" y="4645230"/>
            <a:ext cx="4112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fr-FR" b="1" i="1" dirty="0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 err="1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b="1" i="1" dirty="0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 err="1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fr-FR" b="1" i="1" dirty="0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ALK </a:t>
            </a:r>
            <a:r>
              <a:rPr lang="fr-FR" b="1" i="1" dirty="0" err="1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rearrangement</a:t>
            </a:r>
            <a:r>
              <a:rPr lang="fr-FR" b="1" i="1" dirty="0">
                <a:solidFill>
                  <a:srgbClr val="FF8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582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B879031-A4DA-2C45-9A42-F42DEEA0C1F0}"/>
              </a:ext>
            </a:extLst>
          </p:cNvPr>
          <p:cNvSpPr/>
          <p:nvPr/>
        </p:nvSpPr>
        <p:spPr>
          <a:xfrm>
            <a:off x="1625505" y="4055265"/>
            <a:ext cx="1733302" cy="5106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TKI 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First generation</a:t>
            </a:r>
          </a:p>
        </p:txBody>
      </p:sp>
      <p:sp>
        <p:nvSpPr>
          <p:cNvPr id="32" name="Flèche droite 14">
            <a:extLst>
              <a:ext uri="{FF2B5EF4-FFF2-40B4-BE49-F238E27FC236}">
                <a16:creationId xmlns:a16="http://schemas.microsoft.com/office/drawing/2014/main" id="{48A76B84-8558-CC4F-9645-66BD9B07F426}"/>
              </a:ext>
            </a:extLst>
          </p:cNvPr>
          <p:cNvSpPr>
            <a:spLocks noChangeAspect="1"/>
          </p:cNvSpPr>
          <p:nvPr/>
        </p:nvSpPr>
        <p:spPr>
          <a:xfrm rot="5400000">
            <a:off x="1218941" y="3571118"/>
            <a:ext cx="771534" cy="143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217DE0-9554-DF45-9744-D54F2836B643}"/>
              </a:ext>
            </a:extLst>
          </p:cNvPr>
          <p:cNvSpPr/>
          <p:nvPr/>
        </p:nvSpPr>
        <p:spPr>
          <a:xfrm>
            <a:off x="928947" y="2315155"/>
            <a:ext cx="1182755" cy="807146"/>
          </a:xfrm>
          <a:prstGeom prst="rect">
            <a:avLst/>
          </a:prstGeom>
          <a:solidFill>
            <a:srgbClr val="00FA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Oncogenic addiction</a:t>
            </a:r>
            <a:endParaRPr lang="en-US" altLang="zh-CN" b="1" i="1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BF6FAD-46F1-C847-9FD8-C984A28FE89D}"/>
              </a:ext>
            </a:extLst>
          </p:cNvPr>
          <p:cNvGrpSpPr/>
          <p:nvPr/>
        </p:nvGrpSpPr>
        <p:grpSpPr>
          <a:xfrm>
            <a:off x="2857500" y="2031392"/>
            <a:ext cx="6942661" cy="3236863"/>
            <a:chOff x="2857500" y="1805612"/>
            <a:chExt cx="6942661" cy="3236863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E4C8404-70A8-1741-858A-369263DCEEDE}"/>
                </a:ext>
              </a:extLst>
            </p:cNvPr>
            <p:cNvGrpSpPr/>
            <p:nvPr/>
          </p:nvGrpSpPr>
          <p:grpSpPr>
            <a:xfrm>
              <a:off x="2990504" y="2083104"/>
              <a:ext cx="2075545" cy="2112965"/>
              <a:chOff x="2990504" y="2083104"/>
              <a:chExt cx="2075545" cy="2112965"/>
            </a:xfrm>
          </p:grpSpPr>
          <p:sp>
            <p:nvSpPr>
              <p:cNvPr id="34" name="Flèche droite 14">
                <a:extLst>
                  <a:ext uri="{FF2B5EF4-FFF2-40B4-BE49-F238E27FC236}">
                    <a16:creationId xmlns:a16="http://schemas.microsoft.com/office/drawing/2014/main" id="{633591E0-F385-BE48-AD17-E497C3195D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1831" y="4039526"/>
                <a:ext cx="706440" cy="156543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A2FBB1C-92E7-BA41-8725-B9FB4535AE41}"/>
                  </a:ext>
                </a:extLst>
              </p:cNvPr>
              <p:cNvGrpSpPr/>
              <p:nvPr/>
            </p:nvGrpSpPr>
            <p:grpSpPr>
              <a:xfrm>
                <a:off x="2990504" y="2083104"/>
                <a:ext cx="2075545" cy="1951975"/>
                <a:chOff x="3059084" y="2083104"/>
                <a:chExt cx="2075545" cy="1951975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59BE78E-F163-B345-A499-44EB7B22E0B8}"/>
                    </a:ext>
                  </a:extLst>
                </p:cNvPr>
                <p:cNvSpPr/>
                <p:nvPr/>
              </p:nvSpPr>
              <p:spPr>
                <a:xfrm>
                  <a:off x="3059084" y="2083104"/>
                  <a:ext cx="2075545" cy="81341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lIns="0" tIns="0" rIns="0" bIns="0"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Resistance</a:t>
                  </a:r>
                </a:p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200" b="1" i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by plasma or tissue biopsy</a:t>
                  </a:r>
                </a:p>
              </p:txBody>
            </p:sp>
            <p:sp>
              <p:nvSpPr>
                <p:cNvPr id="39" name="Flèche droite 14">
                  <a:extLst>
                    <a:ext uri="{FF2B5EF4-FFF2-40B4-BE49-F238E27FC236}">
                      <a16:creationId xmlns:a16="http://schemas.microsoft.com/office/drawing/2014/main" id="{3FACCDA2-04A9-FB4D-9E79-1F739E1CD7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026981">
                  <a:off x="3409577" y="3439640"/>
                  <a:ext cx="1113770" cy="77107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92635D5-74AA-FD46-B685-AD2CAE2043A2}"/>
                </a:ext>
              </a:extLst>
            </p:cNvPr>
            <p:cNvGrpSpPr/>
            <p:nvPr/>
          </p:nvGrpSpPr>
          <p:grpSpPr>
            <a:xfrm>
              <a:off x="2857500" y="1805612"/>
              <a:ext cx="6942661" cy="3236863"/>
              <a:chOff x="2926080" y="1805612"/>
              <a:chExt cx="6942661" cy="3236863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C2027E7-5E04-3C42-A2F0-B437D5F73888}"/>
                  </a:ext>
                </a:extLst>
              </p:cNvPr>
              <p:cNvSpPr txBox="1"/>
              <p:nvPr/>
            </p:nvSpPr>
            <p:spPr>
              <a:xfrm>
                <a:off x="5222479" y="1805612"/>
                <a:ext cx="4646262" cy="2532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GB" altLang="ko-KR" dirty="0">
                    <a:latin typeface="Arial" panose="020B0604020202020204" pitchFamily="34" charset="0"/>
                    <a:ea typeface="굴림" pitchFamily="17" charset="-127"/>
                    <a:cs typeface="Arial" panose="020B0604020202020204" pitchFamily="34" charset="0"/>
                  </a:rPr>
                  <a:t>CNS progression vs oligo vs systemic progression </a:t>
                </a:r>
                <a:endParaRPr lang="en-GB" altLang="ko-KR" dirty="0">
                  <a:ea typeface="굴림" pitchFamily="17" charset="-127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4FE003-EBAD-184C-82F2-2AD7AF674E53}"/>
                  </a:ext>
                </a:extLst>
              </p:cNvPr>
              <p:cNvSpPr txBox="1"/>
              <p:nvPr/>
            </p:nvSpPr>
            <p:spPr>
              <a:xfrm>
                <a:off x="2926080" y="4457700"/>
                <a:ext cx="23519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Beyond progression</a:t>
                </a:r>
              </a:p>
              <a:p>
                <a:r>
                  <a:rPr lang="fr-FR" dirty="0" err="1"/>
                  <a:t>Loco-regional</a:t>
                </a:r>
                <a:r>
                  <a:rPr lang="fr-FR" dirty="0"/>
                  <a:t> </a:t>
                </a:r>
                <a:r>
                  <a:rPr lang="fr-FR" dirty="0" err="1"/>
                  <a:t>treatment</a:t>
                </a:r>
                <a:endParaRPr lang="fr-FR" dirty="0"/>
              </a:p>
            </p:txBody>
          </p:sp>
        </p:grp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73D2AC68-9D45-BA49-9323-D0961EB89CA4}"/>
              </a:ext>
            </a:extLst>
          </p:cNvPr>
          <p:cNvGrpSpPr/>
          <p:nvPr/>
        </p:nvGrpSpPr>
        <p:grpSpPr>
          <a:xfrm>
            <a:off x="2461635" y="2290258"/>
            <a:ext cx="7647137" cy="3919205"/>
            <a:chOff x="2461635" y="2290258"/>
            <a:chExt cx="7647137" cy="3919205"/>
          </a:xfrm>
        </p:grpSpPr>
        <p:sp>
          <p:nvSpPr>
            <p:cNvPr id="9" name="Extraire 8">
              <a:extLst>
                <a:ext uri="{FF2B5EF4-FFF2-40B4-BE49-F238E27FC236}">
                  <a16:creationId xmlns:a16="http://schemas.microsoft.com/office/drawing/2014/main" id="{A9A3CC60-D0C1-1D4D-A84B-686569E80742}"/>
                </a:ext>
              </a:extLst>
            </p:cNvPr>
            <p:cNvSpPr/>
            <p:nvPr/>
          </p:nvSpPr>
          <p:spPr>
            <a:xfrm rot="5400000">
              <a:off x="5880085" y="1980776"/>
              <a:ext cx="810237" cy="7647137"/>
            </a:xfrm>
            <a:prstGeom prst="flowChartExtra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98429580-84CB-344C-9218-AB15D3131ABD}"/>
                </a:ext>
              </a:extLst>
            </p:cNvPr>
            <p:cNvGrpSpPr/>
            <p:nvPr/>
          </p:nvGrpSpPr>
          <p:grpSpPr>
            <a:xfrm>
              <a:off x="2464712" y="2290258"/>
              <a:ext cx="6912608" cy="3701564"/>
              <a:chOff x="2464712" y="2290258"/>
              <a:chExt cx="6912608" cy="3701564"/>
            </a:xfrm>
          </p:grpSpPr>
          <p:sp>
            <p:nvSpPr>
              <p:cNvPr id="13" name="ZoneTexte 58">
                <a:extLst>
                  <a:ext uri="{FF2B5EF4-FFF2-40B4-BE49-F238E27FC236}">
                    <a16:creationId xmlns:a16="http://schemas.microsoft.com/office/drawing/2014/main" id="{9533FE41-1217-3C49-81BB-2358697A7A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4712" y="5653268"/>
                <a:ext cx="493761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altLang="fr-FR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Decreased</a:t>
                </a:r>
                <a:r>
                  <a:rPr lang="fr-FR" altLang="fr-FR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oncogenic</a:t>
                </a:r>
                <a:r>
                  <a:rPr lang="fr-FR" altLang="fr-FR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dependency</a:t>
                </a:r>
                <a:endParaRPr lang="fr-FR" alt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3B3BDD50-4BB1-734C-A21A-8394E416270F}"/>
                  </a:ext>
                </a:extLst>
              </p:cNvPr>
              <p:cNvGrpSpPr/>
              <p:nvPr/>
            </p:nvGrpSpPr>
            <p:grpSpPr>
              <a:xfrm>
                <a:off x="4091297" y="2290258"/>
                <a:ext cx="5286023" cy="2285571"/>
                <a:chOff x="4091297" y="2290258"/>
                <a:chExt cx="5286023" cy="2285571"/>
              </a:xfrm>
            </p:grpSpPr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9B9B2136-37EE-AE41-BCF8-D0C3170700A0}"/>
                    </a:ext>
                  </a:extLst>
                </p:cNvPr>
                <p:cNvSpPr txBox="1"/>
                <p:nvPr/>
              </p:nvSpPr>
              <p:spPr>
                <a:xfrm>
                  <a:off x="5142554" y="2290258"/>
                  <a:ext cx="3742861" cy="28536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r>
                    <a:rPr lang="en-GB" altLang="ko-KR" b="1" dirty="0">
                      <a:solidFill>
                        <a:srgbClr val="FF8002"/>
                      </a:solidFill>
                      <a:latin typeface="Arial" panose="020B0604020202020204" pitchFamily="34" charset="0"/>
                      <a:ea typeface="굴림" pitchFamily="17" charset="-127"/>
                      <a:cs typeface="Arial" panose="020B0604020202020204" pitchFamily="34" charset="0"/>
                    </a:rPr>
                    <a:t>Oncogenic dependent mechanisms</a:t>
                  </a:r>
                  <a:endParaRPr lang="fr-FR" b="1" dirty="0">
                    <a:solidFill>
                      <a:srgbClr val="FF8002"/>
                    </a:solidFill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88ACDF4-025D-E543-876C-E30B75AFC363}"/>
                    </a:ext>
                  </a:extLst>
                </p:cNvPr>
                <p:cNvSpPr/>
                <p:nvPr/>
              </p:nvSpPr>
              <p:spPr>
                <a:xfrm>
                  <a:off x="4091297" y="4065190"/>
                  <a:ext cx="1907365" cy="51063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kern="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TKI B</a:t>
                  </a:r>
                </a:p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kern="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Second generation </a:t>
                  </a:r>
                </a:p>
              </p:txBody>
            </p:sp>
            <p:sp>
              <p:nvSpPr>
                <p:cNvPr id="22" name="Flèche droite 14">
                  <a:extLst>
                    <a:ext uri="{FF2B5EF4-FFF2-40B4-BE49-F238E27FC236}">
                      <a16:creationId xmlns:a16="http://schemas.microsoft.com/office/drawing/2014/main" id="{05175928-B262-B246-BC1D-FF6DF5A0516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584180" flipV="1">
                  <a:off x="4222991" y="3657959"/>
                  <a:ext cx="2218962" cy="60783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4349292-FF6C-9446-9004-B29120BD0359}"/>
                    </a:ext>
                  </a:extLst>
                </p:cNvPr>
                <p:cNvSpPr/>
                <p:nvPr/>
              </p:nvSpPr>
              <p:spPr>
                <a:xfrm>
                  <a:off x="6708167" y="4065190"/>
                  <a:ext cx="1946930" cy="51063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kern="0" dirty="0" err="1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TKi</a:t>
                  </a:r>
                  <a:r>
                    <a:rPr lang="en-US" altLang="zh-CN" sz="1400" b="1" kern="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 “n”</a:t>
                  </a:r>
                </a:p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kern="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Next generation</a:t>
                  </a:r>
                </a:p>
              </p:txBody>
            </p:sp>
            <p:sp>
              <p:nvSpPr>
                <p:cNvPr id="35" name="Flèche droite 14">
                  <a:extLst>
                    <a:ext uri="{FF2B5EF4-FFF2-40B4-BE49-F238E27FC236}">
                      <a16:creationId xmlns:a16="http://schemas.microsoft.com/office/drawing/2014/main" id="{48B6006D-15CE-964E-92C3-7BD794EDBF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8661" y="4236101"/>
                  <a:ext cx="706440" cy="156543"/>
                </a:xfrm>
                <a:prstGeom prst="rightArrow">
                  <a:avLst/>
                </a:prstGeom>
                <a:no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lèche droite 14">
                  <a:extLst>
                    <a:ext uri="{FF2B5EF4-FFF2-40B4-BE49-F238E27FC236}">
                      <a16:creationId xmlns:a16="http://schemas.microsoft.com/office/drawing/2014/main" id="{CC8015D9-0390-C34D-9DF8-33D4D1C550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70880" y="4241439"/>
                  <a:ext cx="706440" cy="156543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Flèche droite 14">
                  <a:extLst>
                    <a:ext uri="{FF2B5EF4-FFF2-40B4-BE49-F238E27FC236}">
                      <a16:creationId xmlns:a16="http://schemas.microsoft.com/office/drawing/2014/main" id="{2616D6D5-4593-934D-AEF6-B4A8AF4D3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811730">
                  <a:off x="5080029" y="3585547"/>
                  <a:ext cx="4029719" cy="58335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4" name="Connecteur en angle 63">
                  <a:extLst>
                    <a:ext uri="{FF2B5EF4-FFF2-40B4-BE49-F238E27FC236}">
                      <a16:creationId xmlns:a16="http://schemas.microsoft.com/office/drawing/2014/main" id="{A474BDE4-0085-834A-BBE5-9E52C09C3B33}"/>
                    </a:ext>
                  </a:extLst>
                </p:cNvPr>
                <p:cNvCxnSpPr>
                  <a:cxnSpLocks/>
                  <a:stCxn id="26" idx="2"/>
                </p:cNvCxnSpPr>
                <p:nvPr/>
              </p:nvCxnSpPr>
              <p:spPr>
                <a:xfrm rot="5400000" flipH="1" flipV="1">
                  <a:off x="6863985" y="2554400"/>
                  <a:ext cx="202423" cy="3840435"/>
                </a:xfrm>
                <a:prstGeom prst="bentConnector4">
                  <a:avLst>
                    <a:gd name="adj1" fmla="val -112932"/>
                    <a:gd name="adj2" fmla="val 99982"/>
                  </a:avLst>
                </a:prstGeom>
                <a:ln w="28575">
                  <a:solidFill>
                    <a:schemeClr val="tx2"/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A071DEB-249E-894E-A39A-613BC68CFA8B}"/>
              </a:ext>
            </a:extLst>
          </p:cNvPr>
          <p:cNvGrpSpPr/>
          <p:nvPr/>
        </p:nvGrpSpPr>
        <p:grpSpPr>
          <a:xfrm>
            <a:off x="2441852" y="2538267"/>
            <a:ext cx="8794877" cy="4139727"/>
            <a:chOff x="2441852" y="2538267"/>
            <a:chExt cx="8794877" cy="4139727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79290BF5-0A55-334D-94FE-C52A349A1ED1}"/>
                </a:ext>
              </a:extLst>
            </p:cNvPr>
            <p:cNvGrpSpPr/>
            <p:nvPr/>
          </p:nvGrpSpPr>
          <p:grpSpPr>
            <a:xfrm>
              <a:off x="5044979" y="2538267"/>
              <a:ext cx="6191750" cy="2036762"/>
              <a:chOff x="5044979" y="2538267"/>
              <a:chExt cx="6191750" cy="203676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0CFD57E-6A7F-D74A-A024-0EDAE0E1BC8B}"/>
                  </a:ext>
                </a:extLst>
              </p:cNvPr>
              <p:cNvSpPr/>
              <p:nvPr/>
            </p:nvSpPr>
            <p:spPr>
              <a:xfrm>
                <a:off x="9393105" y="4064390"/>
                <a:ext cx="1843624" cy="5106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0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Chemotherapy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0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±Bevacizumab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0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±ICI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849207-88D0-5A45-BA4A-B4822BD9EBA3}"/>
                  </a:ext>
                </a:extLst>
              </p:cNvPr>
              <p:cNvSpPr/>
              <p:nvPr/>
            </p:nvSpPr>
            <p:spPr>
              <a:xfrm>
                <a:off x="5044979" y="2538267"/>
                <a:ext cx="405752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altLang="ko-KR" b="1" dirty="0">
                    <a:solidFill>
                      <a:srgbClr val="FF0000"/>
                    </a:solidFill>
                    <a:latin typeface="Arial" panose="020B0604020202020204" pitchFamily="34" charset="0"/>
                    <a:ea typeface="굴림" pitchFamily="17" charset="-127"/>
                    <a:cs typeface="Arial" panose="020B0604020202020204" pitchFamily="34" charset="0"/>
                  </a:rPr>
                  <a:t>Non oncogenic dependent mechanisms</a:t>
                </a:r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5530C0BA-29C9-D441-A718-4BBBBB257D69}"/>
                </a:ext>
              </a:extLst>
            </p:cNvPr>
            <p:cNvGrpSpPr/>
            <p:nvPr/>
          </p:nvGrpSpPr>
          <p:grpSpPr>
            <a:xfrm>
              <a:off x="2441852" y="5867757"/>
              <a:ext cx="7666920" cy="810237"/>
              <a:chOff x="2190392" y="5245263"/>
              <a:chExt cx="7666920" cy="810237"/>
            </a:xfrm>
          </p:grpSpPr>
          <p:sp>
            <p:nvSpPr>
              <p:cNvPr id="44" name="Extraire 43">
                <a:extLst>
                  <a:ext uri="{FF2B5EF4-FFF2-40B4-BE49-F238E27FC236}">
                    <a16:creationId xmlns:a16="http://schemas.microsoft.com/office/drawing/2014/main" id="{335DD462-C29D-2D47-B7DD-FBDA2A5672BA}"/>
                  </a:ext>
                </a:extLst>
              </p:cNvPr>
              <p:cNvSpPr/>
              <p:nvPr/>
            </p:nvSpPr>
            <p:spPr>
              <a:xfrm rot="16200000">
                <a:off x="5618733" y="1816922"/>
                <a:ext cx="810237" cy="7666920"/>
              </a:xfrm>
              <a:prstGeom prst="flowChartExtract">
                <a:avLst/>
              </a:prstGeom>
              <a:solidFill>
                <a:srgbClr val="FF0000"/>
              </a:solidFill>
              <a:ln>
                <a:solidFill>
                  <a:srgbClr val="CC5A2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ZoneTexte 58">
                <a:extLst>
                  <a:ext uri="{FF2B5EF4-FFF2-40B4-BE49-F238E27FC236}">
                    <a16:creationId xmlns:a16="http://schemas.microsoft.com/office/drawing/2014/main" id="{3DBB2555-39FD-5B43-869F-E26490581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5833" y="5480110"/>
                <a:ext cx="534147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FR" altLang="fr-FR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Increased</a:t>
                </a:r>
                <a:r>
                  <a:rPr lang="fr-FR" altLang="fr-FR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tumor</a:t>
                </a:r>
                <a:r>
                  <a:rPr lang="fr-FR" altLang="fr-FR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heterogeneity</a:t>
                </a:r>
                <a:endParaRPr lang="fr-FR" alt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ectangle 3">
            <a:extLst>
              <a:ext uri="{FF2B5EF4-FFF2-40B4-BE49-F238E27FC236}">
                <a16:creationId xmlns:a16="http://schemas.microsoft.com/office/drawing/2014/main" id="{C83A6729-7750-DA41-929D-D57874E16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6E05A6-44A5-A24D-A6F7-D9A7185C387A}"/>
              </a:ext>
            </a:extLst>
          </p:cNvPr>
          <p:cNvSpPr/>
          <p:nvPr/>
        </p:nvSpPr>
        <p:spPr>
          <a:xfrm>
            <a:off x="3347921" y="3396342"/>
            <a:ext cx="12845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800" dirty="0" err="1"/>
              <a:t>Treatment</a:t>
            </a:r>
            <a:r>
              <a:rPr lang="fr-FR" sz="800" dirty="0"/>
              <a:t> compliance</a:t>
            </a:r>
          </a:p>
          <a:p>
            <a:r>
              <a:rPr lang="fr-FR" sz="800" dirty="0"/>
              <a:t>Drug/</a:t>
            </a:r>
            <a:r>
              <a:rPr lang="fr-FR" sz="800" dirty="0" err="1"/>
              <a:t>herbs</a:t>
            </a:r>
            <a:r>
              <a:rPr lang="fr-FR" sz="800" dirty="0"/>
              <a:t> interaction</a:t>
            </a:r>
          </a:p>
          <a:p>
            <a:r>
              <a:rPr lang="fr-FR" sz="800" dirty="0"/>
              <a:t>Smoking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BF98B8F-4FFF-8E41-8298-8C784CFDFC6F}"/>
              </a:ext>
            </a:extLst>
          </p:cNvPr>
          <p:cNvSpPr txBox="1"/>
          <p:nvPr/>
        </p:nvSpPr>
        <p:spPr>
          <a:xfrm>
            <a:off x="1093749" y="1410646"/>
            <a:ext cx="983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 thérapeutique chez les malades avec addiction</a:t>
            </a:r>
          </a:p>
        </p:txBody>
      </p:sp>
    </p:spTree>
    <p:extLst>
      <p:ext uri="{BB962C8B-B14F-4D97-AF65-F5344CB8AC3E}">
        <p14:creationId xmlns:p14="http://schemas.microsoft.com/office/powerpoint/2010/main" val="20006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3AEBC795-8404-B34F-A4F4-B8AB135F2816}"/>
              </a:ext>
            </a:extLst>
          </p:cNvPr>
          <p:cNvSpPr txBox="1"/>
          <p:nvPr/>
        </p:nvSpPr>
        <p:spPr>
          <a:xfrm>
            <a:off x="5128621" y="3658013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246D71-806C-5947-A778-4D4140A9D6C1}"/>
              </a:ext>
            </a:extLst>
          </p:cNvPr>
          <p:cNvSpPr txBox="1"/>
          <p:nvPr/>
        </p:nvSpPr>
        <p:spPr>
          <a:xfrm>
            <a:off x="5128621" y="3903013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916E5C0-D644-5249-A23E-06EB79DA44D7}"/>
              </a:ext>
            </a:extLst>
          </p:cNvPr>
          <p:cNvSpPr txBox="1"/>
          <p:nvPr/>
        </p:nvSpPr>
        <p:spPr>
          <a:xfrm>
            <a:off x="5128621" y="4139333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FD068E5-4A3A-3F41-A4A2-24F4C4C02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90DC35-7719-8342-A0DD-5EE3FE32D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29" y="1257340"/>
            <a:ext cx="7346864" cy="5577840"/>
          </a:xfrm>
          <a:prstGeom prst="rect">
            <a:avLst/>
          </a:prstGeom>
        </p:spPr>
      </p:pic>
      <p:sp>
        <p:nvSpPr>
          <p:cNvPr id="12" name="Rectangle 38">
            <a:extLst>
              <a:ext uri="{FF2B5EF4-FFF2-40B4-BE49-F238E27FC236}">
                <a16:creationId xmlns:a16="http://schemas.microsoft.com/office/drawing/2014/main" id="{479B2453-66BD-3043-8D8A-9548CFB6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7" y="6540760"/>
            <a:ext cx="5139342" cy="3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Planchard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Practice Guidelines ESMO 2020 </a:t>
            </a:r>
            <a:endParaRPr lang="fr-FR" i="1" dirty="0"/>
          </a:p>
        </p:txBody>
      </p:sp>
      <p:sp>
        <p:nvSpPr>
          <p:cNvPr id="24" name="Légende encadrée avec une bordure 1 23">
            <a:extLst>
              <a:ext uri="{FF2B5EF4-FFF2-40B4-BE49-F238E27FC236}">
                <a16:creationId xmlns:a16="http://schemas.microsoft.com/office/drawing/2014/main" id="{B390859E-B32F-BB46-AE2C-1CC55638638A}"/>
              </a:ext>
            </a:extLst>
          </p:cNvPr>
          <p:cNvSpPr/>
          <p:nvPr/>
        </p:nvSpPr>
        <p:spPr>
          <a:xfrm>
            <a:off x="1953607" y="2380911"/>
            <a:ext cx="2380348" cy="814350"/>
          </a:xfrm>
          <a:prstGeom prst="accentBorderCallout1">
            <a:avLst>
              <a:gd name="adj1" fmla="val 53518"/>
              <a:gd name="adj2" fmla="val 101840"/>
              <a:gd name="adj3" fmla="val 122974"/>
              <a:gd name="adj4" fmla="val 136972"/>
            </a:avLst>
          </a:prstGeom>
          <a:solidFill>
            <a:srgbClr val="FF8002"/>
          </a:solidFill>
          <a:ln w="1905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bg1"/>
                </a:solidFill>
              </a:rPr>
              <a:t>• Approuvé par EMA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Option EMA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 Non remboursé en France</a:t>
            </a:r>
          </a:p>
        </p:txBody>
      </p:sp>
      <p:sp>
        <p:nvSpPr>
          <p:cNvPr id="23" name="Légende encadrée avec une bordure 1 22">
            <a:extLst>
              <a:ext uri="{FF2B5EF4-FFF2-40B4-BE49-F238E27FC236}">
                <a16:creationId xmlns:a16="http://schemas.microsoft.com/office/drawing/2014/main" id="{06DF2F72-E01C-064E-A6A7-ECD266EFDA8B}"/>
              </a:ext>
            </a:extLst>
          </p:cNvPr>
          <p:cNvSpPr/>
          <p:nvPr/>
        </p:nvSpPr>
        <p:spPr>
          <a:xfrm>
            <a:off x="7716910" y="2832558"/>
            <a:ext cx="2364936" cy="770330"/>
          </a:xfrm>
          <a:prstGeom prst="accentBorderCallout1">
            <a:avLst>
              <a:gd name="adj1" fmla="val 77456"/>
              <a:gd name="adj2" fmla="val -2358"/>
              <a:gd name="adj3" fmla="val 57327"/>
              <a:gd name="adj4" fmla="val -44840"/>
            </a:avLst>
          </a:prstGeom>
          <a:solidFill>
            <a:srgbClr val="FF8002"/>
          </a:solidFill>
          <a:ln w="1905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bg1"/>
                </a:solidFill>
              </a:rPr>
              <a:t>• Approuvé par EMA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ESMO Option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Non remboursé en France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CCD3856-38A8-7B4B-85B5-B3886FCF67D3}"/>
              </a:ext>
            </a:extLst>
          </p:cNvPr>
          <p:cNvSpPr txBox="1"/>
          <p:nvPr/>
        </p:nvSpPr>
        <p:spPr>
          <a:xfrm>
            <a:off x="5064073" y="1943665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6DE223-76BD-054A-B10D-08379DAA7F05}"/>
              </a:ext>
            </a:extLst>
          </p:cNvPr>
          <p:cNvSpPr txBox="1"/>
          <p:nvPr/>
        </p:nvSpPr>
        <p:spPr>
          <a:xfrm>
            <a:off x="2812122" y="166606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7030A0"/>
                </a:solidFill>
              </a:rPr>
              <a:t>Mutations communes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475906E-8C15-D949-B3C3-B4EB750430B1}"/>
              </a:ext>
            </a:extLst>
          </p:cNvPr>
          <p:cNvGrpSpPr/>
          <p:nvPr/>
        </p:nvGrpSpPr>
        <p:grpSpPr>
          <a:xfrm>
            <a:off x="-11575" y="5697290"/>
            <a:ext cx="3155356" cy="1107996"/>
            <a:chOff x="529264" y="1577644"/>
            <a:chExt cx="3155356" cy="1107996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C0135-AB86-F54B-86B7-A27311779ACD}"/>
                </a:ext>
              </a:extLst>
            </p:cNvPr>
            <p:cNvSpPr txBox="1"/>
            <p:nvPr/>
          </p:nvSpPr>
          <p:spPr>
            <a:xfrm>
              <a:off x="529264" y="1577644"/>
              <a:ext cx="4812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600" dirty="0">
                  <a:solidFill>
                    <a:srgbClr val="00FA00"/>
                  </a:solidFill>
                </a:rPr>
                <a:t>•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A89C020-15C0-8B48-9502-AF25AA56F01E}"/>
                </a:ext>
              </a:extLst>
            </p:cNvPr>
            <p:cNvSpPr txBox="1"/>
            <p:nvPr/>
          </p:nvSpPr>
          <p:spPr>
            <a:xfrm>
              <a:off x="890265" y="1986550"/>
              <a:ext cx="2794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AURA, NEON, NOCOBFC, ONCORIF</a:t>
              </a: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4312E0-55F4-F54E-8BCE-E6650A44760A}"/>
              </a:ext>
            </a:extLst>
          </p:cNvPr>
          <p:cNvSpPr/>
          <p:nvPr/>
        </p:nvSpPr>
        <p:spPr>
          <a:xfrm>
            <a:off x="6583680" y="4226560"/>
            <a:ext cx="1950720" cy="102076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égende encadrée avec une bordure 1 16">
            <a:extLst>
              <a:ext uri="{FF2B5EF4-FFF2-40B4-BE49-F238E27FC236}">
                <a16:creationId xmlns:a16="http://schemas.microsoft.com/office/drawing/2014/main" id="{84B8D1B4-A67B-EA4B-A242-5A7E1FDDCEED}"/>
              </a:ext>
            </a:extLst>
          </p:cNvPr>
          <p:cNvSpPr/>
          <p:nvPr/>
        </p:nvSpPr>
        <p:spPr>
          <a:xfrm>
            <a:off x="7752078" y="1876194"/>
            <a:ext cx="2521483" cy="770330"/>
          </a:xfrm>
          <a:prstGeom prst="accentBorderCallout1">
            <a:avLst>
              <a:gd name="adj1" fmla="val 77456"/>
              <a:gd name="adj2" fmla="val -2358"/>
              <a:gd name="adj3" fmla="val 131389"/>
              <a:gd name="adj4" fmla="val -39883"/>
            </a:avLst>
          </a:prstGeom>
          <a:solidFill>
            <a:srgbClr val="FF8002"/>
          </a:solidFill>
          <a:ln w="1905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bg1"/>
                </a:solidFill>
              </a:rPr>
              <a:t>• Approuvés par EMA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ESMO Option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Non remboursés en France</a:t>
            </a:r>
          </a:p>
        </p:txBody>
      </p:sp>
    </p:spTree>
    <p:extLst>
      <p:ext uri="{BB962C8B-B14F-4D97-AF65-F5344CB8AC3E}">
        <p14:creationId xmlns:p14="http://schemas.microsoft.com/office/powerpoint/2010/main" val="125055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8">
            <a:extLst>
              <a:ext uri="{FF2B5EF4-FFF2-40B4-BE49-F238E27FC236}">
                <a16:creationId xmlns:a16="http://schemas.microsoft.com/office/drawing/2014/main" id="{479B2453-66BD-3043-8D8A-9548CFB6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1" y="6307929"/>
            <a:ext cx="12179572" cy="51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Karachaliou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Transl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Cancer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2019, 8:S23; </a:t>
            </a:r>
            <a:r>
              <a:rPr lang="fr-FR" i="1" dirty="0"/>
              <a:t>Yang JJ, BJC, 2017, 116:568; Park K, Lancet </a:t>
            </a:r>
            <a:r>
              <a:rPr lang="fr-FR" i="1" dirty="0" err="1"/>
              <a:t>Oncol</a:t>
            </a:r>
            <a:r>
              <a:rPr lang="fr-FR" i="1" dirty="0"/>
              <a:t> 2016,17:577; Wu YL, Lancet </a:t>
            </a:r>
            <a:r>
              <a:rPr lang="fr-FR" i="1" dirty="0" err="1"/>
              <a:t>Oncol</a:t>
            </a:r>
            <a:r>
              <a:rPr lang="fr-FR" i="1" dirty="0"/>
              <a:t> 2017, 18:1454; Mok </a:t>
            </a:r>
            <a:r>
              <a:rPr lang="fr-FR" i="1" dirty="0" err="1"/>
              <a:t>T</a:t>
            </a:r>
            <a:r>
              <a:rPr lang="fr-FR" i="1" dirty="0"/>
              <a:t>, J Clin </a:t>
            </a:r>
            <a:r>
              <a:rPr lang="fr-FR" i="1" dirty="0" err="1"/>
              <a:t>Oncol</a:t>
            </a:r>
            <a:r>
              <a:rPr lang="fr-FR" i="1" dirty="0"/>
              <a:t> 2018, 36:2244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57BC1D-748C-3040-B8EF-B2491824320A}"/>
              </a:ext>
            </a:extLst>
          </p:cNvPr>
          <p:cNvSpPr txBox="1"/>
          <p:nvPr/>
        </p:nvSpPr>
        <p:spPr>
          <a:xfrm>
            <a:off x="1099218" y="1989460"/>
            <a:ext cx="845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Phase III/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IIb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trials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evaluating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vs 2</a:t>
            </a:r>
            <a:r>
              <a:rPr lang="fr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EGFR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TKIs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in 1</a:t>
            </a:r>
            <a:r>
              <a:rPr lang="fr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0C30B9E-04D9-F440-A9B7-8CB72564311C}"/>
              </a:ext>
            </a:extLst>
          </p:cNvPr>
          <p:cNvGrpSpPr/>
          <p:nvPr/>
        </p:nvGrpSpPr>
        <p:grpSpPr>
          <a:xfrm>
            <a:off x="1035871" y="2464187"/>
            <a:ext cx="10035307" cy="3361113"/>
            <a:chOff x="1058007" y="2223480"/>
            <a:chExt cx="7971867" cy="1780105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55FC4E2-4B85-6C42-8DB7-3CC4450AE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96" b="2621"/>
            <a:stretch/>
          </p:blipFill>
          <p:spPr>
            <a:xfrm>
              <a:off x="1058007" y="2543752"/>
              <a:ext cx="7971867" cy="145983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BDECF02-789E-2841-ADEE-D1EF68DB4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8" b="87269"/>
            <a:stretch/>
          </p:blipFill>
          <p:spPr>
            <a:xfrm>
              <a:off x="1058007" y="2223480"/>
              <a:ext cx="7971867" cy="352473"/>
            </a:xfrm>
            <a:prstGeom prst="rect">
              <a:avLst/>
            </a:prstGeom>
          </p:spPr>
        </p:pic>
      </p:grp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C6FCBFDD-92D3-0C4F-9F4A-ED6C6D2C063D}"/>
              </a:ext>
            </a:extLst>
          </p:cNvPr>
          <p:cNvSpPr/>
          <p:nvPr/>
        </p:nvSpPr>
        <p:spPr>
          <a:xfrm>
            <a:off x="4807170" y="3255033"/>
            <a:ext cx="1917700" cy="75232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6582DE44-6269-E541-9B81-DE79448056BA}"/>
              </a:ext>
            </a:extLst>
          </p:cNvPr>
          <p:cNvSpPr/>
          <p:nvPr/>
        </p:nvSpPr>
        <p:spPr>
          <a:xfrm>
            <a:off x="4834119" y="4474233"/>
            <a:ext cx="2057400" cy="75232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F34806B0-15F5-9048-BC32-655C00BC73A4}"/>
              </a:ext>
            </a:extLst>
          </p:cNvPr>
          <p:cNvSpPr/>
          <p:nvPr/>
        </p:nvSpPr>
        <p:spPr>
          <a:xfrm>
            <a:off x="7096236" y="4474233"/>
            <a:ext cx="2205420" cy="75232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id="{0FF0C4B3-B8B7-AD43-9E95-C97AD64F39EB}"/>
              </a:ext>
            </a:extLst>
          </p:cNvPr>
          <p:cNvSpPr/>
          <p:nvPr/>
        </p:nvSpPr>
        <p:spPr>
          <a:xfrm>
            <a:off x="7093170" y="3242333"/>
            <a:ext cx="1917700" cy="7523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5B03AA-802F-9E4C-9A98-63F57E1F562C}"/>
              </a:ext>
            </a:extLst>
          </p:cNvPr>
          <p:cNvSpPr txBox="1"/>
          <p:nvPr/>
        </p:nvSpPr>
        <p:spPr>
          <a:xfrm>
            <a:off x="887302" y="3075339"/>
            <a:ext cx="364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8002"/>
                </a:solidFill>
              </a:rPr>
              <a:t>•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F22B7C-EE2B-BC45-A382-52CE3887C1C9}"/>
              </a:ext>
            </a:extLst>
          </p:cNvPr>
          <p:cNvSpPr txBox="1"/>
          <p:nvPr/>
        </p:nvSpPr>
        <p:spPr>
          <a:xfrm>
            <a:off x="877655" y="4292611"/>
            <a:ext cx="364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00B050"/>
                </a:solidFill>
              </a:rPr>
              <a:t>•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4187499-50F0-1345-B816-00094043B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5DDA8B0-8C7C-8F49-B26C-B1E261823CAC}"/>
              </a:ext>
            </a:extLst>
          </p:cNvPr>
          <p:cNvSpPr txBox="1"/>
          <p:nvPr/>
        </p:nvSpPr>
        <p:spPr>
          <a:xfrm>
            <a:off x="0" y="-14039"/>
            <a:ext cx="4385883" cy="569387"/>
          </a:xfrm>
          <a:prstGeom prst="rect">
            <a:avLst/>
          </a:prstGeom>
          <a:solidFill>
            <a:srgbClr val="B04BFF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 l’ère 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1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2" name="Rectangle 2"/>
          <p:cNvSpPr>
            <a:spLocks noChangeArrowheads="1"/>
          </p:cNvSpPr>
          <p:nvPr/>
        </p:nvSpPr>
        <p:spPr bwMode="auto">
          <a:xfrm>
            <a:off x="5199065" y="8255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400"/>
          </a:p>
        </p:txBody>
      </p:sp>
      <p:sp>
        <p:nvSpPr>
          <p:cNvPr id="19" name="Text Placeholder 227">
            <a:extLst>
              <a:ext uri="{FF2B5EF4-FFF2-40B4-BE49-F238E27FC236}">
                <a16:creationId xmlns:a16="http://schemas.microsoft.com/office/drawing/2014/main" id="{FB36B727-45EC-C546-BA11-43E497D487E0}"/>
              </a:ext>
            </a:extLst>
          </p:cNvPr>
          <p:cNvSpPr txBox="1">
            <a:spLocks/>
          </p:cNvSpPr>
          <p:nvPr/>
        </p:nvSpPr>
        <p:spPr bwMode="auto">
          <a:xfrm>
            <a:off x="171441" y="7277961"/>
            <a:ext cx="11162552" cy="44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None/>
            </a:pPr>
            <a:endParaRPr lang="en-US" sz="2133" i="1" kern="0" dirty="0"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fr-FR" sz="2133" i="1" kern="0" dirty="0">
                <a:ea typeface="ＭＳ Ｐゴシック" charset="-128"/>
                <a:cs typeface="ＭＳ Ｐゴシック" charset="-128"/>
              </a:rPr>
              <a:t>  </a:t>
            </a:r>
            <a:endParaRPr lang="fr-FR" sz="2133" i="1" dirty="0"/>
          </a:p>
          <a:p>
            <a:pPr>
              <a:buFont typeface="Wingdings" charset="2"/>
              <a:buNone/>
            </a:pPr>
            <a:endParaRPr lang="en-US" sz="2133" i="1" kern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Image 13" descr="Une image contenant texte, parapluie&#10;&#10;Description générée automatiquement">
            <a:extLst>
              <a:ext uri="{FF2B5EF4-FFF2-40B4-BE49-F238E27FC236}">
                <a16:creationId xmlns:a16="http://schemas.microsoft.com/office/drawing/2014/main" id="{353E1403-94B5-E944-95D7-0E126519E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68"/>
            <a:ext cx="5660440" cy="44755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6477F1-F1D9-274C-95AB-3B08FEE09D00}"/>
              </a:ext>
            </a:extLst>
          </p:cNvPr>
          <p:cNvSpPr txBox="1"/>
          <p:nvPr/>
        </p:nvSpPr>
        <p:spPr>
          <a:xfrm>
            <a:off x="439472" y="1418278"/>
            <a:ext cx="4842992" cy="584775"/>
          </a:xfrm>
          <a:prstGeom prst="rect">
            <a:avLst/>
          </a:prstGeom>
          <a:solidFill>
            <a:srgbClr val="B04BFF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Molecular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resistance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after</a:t>
            </a:r>
            <a:r>
              <a:rPr lang="fr-FR" b="1" dirty="0">
                <a:solidFill>
                  <a:schemeClr val="bg1"/>
                </a:solidFill>
              </a:rPr>
              <a:t> 1</a:t>
            </a:r>
            <a:r>
              <a:rPr lang="fr-FR" b="1" baseline="30000" dirty="0">
                <a:solidFill>
                  <a:schemeClr val="bg1"/>
                </a:solidFill>
              </a:rPr>
              <a:t>st</a:t>
            </a:r>
            <a:r>
              <a:rPr lang="fr-FR" b="1" dirty="0">
                <a:solidFill>
                  <a:schemeClr val="bg1"/>
                </a:solidFill>
              </a:rPr>
              <a:t>/2</a:t>
            </a:r>
            <a:r>
              <a:rPr lang="fr-FR" b="1" baseline="30000" dirty="0">
                <a:solidFill>
                  <a:schemeClr val="bg1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generation</a:t>
            </a:r>
            <a:r>
              <a:rPr lang="fr-FR" b="1" dirty="0">
                <a:solidFill>
                  <a:schemeClr val="bg1"/>
                </a:solidFill>
              </a:rPr>
              <a:t> TKI</a:t>
            </a:r>
          </a:p>
          <a:p>
            <a:r>
              <a:rPr lang="fr-FR" i="1" dirty="0">
                <a:solidFill>
                  <a:schemeClr val="bg1"/>
                </a:solidFill>
              </a:rPr>
              <a:t>≈10 </a:t>
            </a:r>
            <a:r>
              <a:rPr lang="fr-FR" i="1" dirty="0" err="1">
                <a:solidFill>
                  <a:schemeClr val="bg1"/>
                </a:solidFill>
              </a:rPr>
              <a:t>months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42" name="Text Placeholder 227">
            <a:extLst>
              <a:ext uri="{FF2B5EF4-FFF2-40B4-BE49-F238E27FC236}">
                <a16:creationId xmlns:a16="http://schemas.microsoft.com/office/drawing/2014/main" id="{3B35A95C-49AC-F947-8DC0-64F408A440CB}"/>
              </a:ext>
            </a:extLst>
          </p:cNvPr>
          <p:cNvSpPr txBox="1">
            <a:spLocks/>
          </p:cNvSpPr>
          <p:nvPr/>
        </p:nvSpPr>
        <p:spPr bwMode="auto">
          <a:xfrm>
            <a:off x="-15314" y="6513144"/>
            <a:ext cx="119672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600" i="1" kern="0" dirty="0">
                <a:ea typeface="ＭＳ Ｐゴシック" charset="-128"/>
                <a:cs typeface="ＭＳ Ｐゴシック" charset="-128"/>
              </a:rPr>
              <a:t>Nagano T, Cells 2018, 212:1; Schmid S, Lung Cancer 2020, 147:123 </a:t>
            </a:r>
            <a:endParaRPr lang="fr-FR" sz="1600" i="1" dirty="0"/>
          </a:p>
          <a:p>
            <a:pPr>
              <a:buFont typeface="Wingdings" charset="2"/>
              <a:buNone/>
            </a:pPr>
            <a:endParaRPr lang="en-US" sz="1600" i="1" kern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à coins arrondis 2">
            <a:extLst>
              <a:ext uri="{FF2B5EF4-FFF2-40B4-BE49-F238E27FC236}">
                <a16:creationId xmlns:a16="http://schemas.microsoft.com/office/drawing/2014/main" id="{3CA4E3EB-70F7-AD4D-805C-DD005F63F271}"/>
              </a:ext>
            </a:extLst>
          </p:cNvPr>
          <p:cNvSpPr/>
          <p:nvPr/>
        </p:nvSpPr>
        <p:spPr>
          <a:xfrm>
            <a:off x="3280190" y="4049214"/>
            <a:ext cx="579259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PD-L1?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9DD2152-C390-714F-A5DF-1D6BE309AE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A5BA004-DBD3-8D43-96A4-37ED01BFAEE5}"/>
              </a:ext>
            </a:extLst>
          </p:cNvPr>
          <p:cNvSpPr txBox="1"/>
          <p:nvPr/>
        </p:nvSpPr>
        <p:spPr>
          <a:xfrm>
            <a:off x="0" y="-14039"/>
            <a:ext cx="4385883" cy="569387"/>
          </a:xfrm>
          <a:prstGeom prst="rect">
            <a:avLst/>
          </a:prstGeom>
          <a:solidFill>
            <a:srgbClr val="B04BFF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 l’ère 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47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352567" y="1837357"/>
            <a:ext cx="5666268" cy="4768769"/>
            <a:chOff x="352567" y="1805651"/>
            <a:chExt cx="5203283" cy="4294207"/>
          </a:xfrm>
        </p:grpSpPr>
        <p:pic>
          <p:nvPicPr>
            <p:cNvPr id="12" name="Image 11" descr="Osi2.tiff"/>
            <p:cNvPicPr>
              <a:picLocks noChangeAspect="1"/>
            </p:cNvPicPr>
            <p:nvPr/>
          </p:nvPicPr>
          <p:blipFill rotWithShape="1">
            <a:blip r:embed="rId2">
              <a:lum bright="-8000" contrast="17000"/>
            </a:blip>
            <a:srcRect l="1628" t="926" r="35377" b="50926"/>
            <a:stretch/>
          </p:blipFill>
          <p:spPr>
            <a:xfrm>
              <a:off x="352567" y="1805651"/>
              <a:ext cx="4103686" cy="4294207"/>
            </a:xfrm>
            <a:prstGeom prst="rect">
              <a:avLst/>
            </a:prstGeom>
          </p:spPr>
        </p:pic>
        <p:pic>
          <p:nvPicPr>
            <p:cNvPr id="11" name="Image 10" descr="Osi2.tiff"/>
            <p:cNvPicPr>
              <a:picLocks noChangeAspect="1"/>
            </p:cNvPicPr>
            <p:nvPr/>
          </p:nvPicPr>
          <p:blipFill rotWithShape="1">
            <a:blip r:embed="rId2">
              <a:lum bright="-8000" contrast="17000"/>
            </a:blip>
            <a:srcRect l="59263" t="926" r="2282" b="73010"/>
            <a:stretch/>
          </p:blipFill>
          <p:spPr>
            <a:xfrm>
              <a:off x="3505534" y="1805651"/>
              <a:ext cx="2050316" cy="190255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05534" y="3449256"/>
              <a:ext cx="175215" cy="115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94" y="2036548"/>
            <a:ext cx="5977307" cy="4326506"/>
          </a:xfrm>
          <a:prstGeom prst="rect">
            <a:avLst/>
          </a:prstGeom>
        </p:spPr>
      </p:pic>
      <p:sp>
        <p:nvSpPr>
          <p:cNvPr id="16" name="TextBox 58"/>
          <p:cNvSpPr txBox="1"/>
          <p:nvPr/>
        </p:nvSpPr>
        <p:spPr>
          <a:xfrm>
            <a:off x="-3858" y="6527109"/>
            <a:ext cx="4682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en-US" i="1" dirty="0" err="1"/>
              <a:t>Mok</a:t>
            </a:r>
            <a:r>
              <a:rPr lang="en-GB" altLang="en-US" i="1" dirty="0"/>
              <a:t> TS, N </a:t>
            </a:r>
            <a:r>
              <a:rPr lang="en-GB" altLang="en-US" i="1" dirty="0" err="1"/>
              <a:t>Engl</a:t>
            </a:r>
            <a:r>
              <a:rPr lang="en-GB" altLang="en-US" i="1" dirty="0"/>
              <a:t> J Med 2017, 16:376</a:t>
            </a:r>
            <a:endParaRPr lang="en-GB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B576C3-8D74-6F43-BDBC-FE81C26C90C6}"/>
              </a:ext>
            </a:extLst>
          </p:cNvPr>
          <p:cNvSpPr txBox="1"/>
          <p:nvPr/>
        </p:nvSpPr>
        <p:spPr>
          <a:xfrm>
            <a:off x="327784" y="1248760"/>
            <a:ext cx="93381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AURA 3 Phase III trial </a:t>
            </a:r>
            <a:r>
              <a:rPr lang="fr-FR" b="1" dirty="0" err="1"/>
              <a:t>osimertinib</a:t>
            </a:r>
            <a:r>
              <a:rPr lang="fr-FR" b="1" dirty="0"/>
              <a:t> vs </a:t>
            </a:r>
            <a:r>
              <a:rPr lang="fr-FR" b="1" dirty="0" err="1"/>
              <a:t>platinum</a:t>
            </a:r>
            <a:r>
              <a:rPr lang="fr-FR" b="1" dirty="0"/>
              <a:t> </a:t>
            </a:r>
            <a:r>
              <a:rPr lang="fr-FR" b="1" dirty="0" err="1"/>
              <a:t>pemetrexed</a:t>
            </a:r>
            <a:r>
              <a:rPr lang="fr-FR" b="1" dirty="0"/>
              <a:t>, 2</a:t>
            </a:r>
            <a:r>
              <a:rPr lang="fr-FR" b="1" baseline="30000" dirty="0"/>
              <a:t>nd</a:t>
            </a:r>
            <a:r>
              <a:rPr lang="fr-FR" b="1" dirty="0"/>
              <a:t> line </a:t>
            </a:r>
            <a:r>
              <a:rPr lang="fr-FR" b="1" dirty="0" err="1"/>
              <a:t>treatment</a:t>
            </a:r>
            <a:r>
              <a:rPr lang="fr-FR" b="1" dirty="0"/>
              <a:t> of EGFR NSCLC </a:t>
            </a:r>
          </a:p>
          <a:p>
            <a:r>
              <a:rPr lang="fr-FR" sz="1400" i="1" dirty="0"/>
              <a:t>All patients </a:t>
            </a:r>
            <a:r>
              <a:rPr lang="fr-FR" sz="1400" i="1" dirty="0" err="1"/>
              <a:t>with</a:t>
            </a:r>
            <a:r>
              <a:rPr lang="fr-FR" sz="1400" i="1" dirty="0"/>
              <a:t> T790M mutation </a:t>
            </a:r>
            <a:r>
              <a:rPr lang="fr-FR" sz="1400" i="1" dirty="0" err="1"/>
              <a:t>after</a:t>
            </a:r>
            <a:r>
              <a:rPr lang="fr-FR" sz="1400" i="1" dirty="0"/>
              <a:t> 1</a:t>
            </a:r>
            <a:r>
              <a:rPr lang="fr-FR" sz="1400" i="1" baseline="30000" dirty="0"/>
              <a:t>st</a:t>
            </a:r>
            <a:r>
              <a:rPr lang="fr-FR" sz="1400" i="1" dirty="0"/>
              <a:t> line EGFR TKI, </a:t>
            </a:r>
            <a:r>
              <a:rPr lang="fr-FR" sz="1400" i="1" dirty="0" err="1"/>
              <a:t>amendment</a:t>
            </a:r>
            <a:r>
              <a:rPr lang="fr-FR" sz="1400" i="1" dirty="0"/>
              <a:t> for </a:t>
            </a:r>
            <a:r>
              <a:rPr lang="fr-FR" sz="1400" i="1" dirty="0" err="1"/>
              <a:t>osimertinib</a:t>
            </a:r>
            <a:r>
              <a:rPr lang="fr-FR" sz="1400" i="1" dirty="0"/>
              <a:t> cross-over</a:t>
            </a:r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12AC24DB-8B4F-0E46-B7F3-6B31A2006A30}"/>
              </a:ext>
            </a:extLst>
          </p:cNvPr>
          <p:cNvSpPr/>
          <p:nvPr/>
        </p:nvSpPr>
        <p:spPr>
          <a:xfrm>
            <a:off x="4380985" y="3377909"/>
            <a:ext cx="1625150" cy="5426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DEEF0F94-41D9-9641-80AE-91604BB6FB7A}"/>
              </a:ext>
            </a:extLst>
          </p:cNvPr>
          <p:cNvSpPr/>
          <p:nvPr/>
        </p:nvSpPr>
        <p:spPr>
          <a:xfrm>
            <a:off x="9384785" y="5308600"/>
            <a:ext cx="1207015" cy="393700"/>
          </a:xfrm>
          <a:prstGeom prst="roundRect">
            <a:avLst/>
          </a:prstGeom>
          <a:noFill/>
          <a:ln>
            <a:solidFill>
              <a:srgbClr val="2DA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CAC8F4-E9EE-8040-8D26-DB6051D19DED}"/>
              </a:ext>
            </a:extLst>
          </p:cNvPr>
          <p:cNvSpPr txBox="1"/>
          <p:nvPr/>
        </p:nvSpPr>
        <p:spPr>
          <a:xfrm>
            <a:off x="3575732" y="4302299"/>
            <a:ext cx="2368651" cy="306467"/>
          </a:xfrm>
          <a:prstGeom prst="round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sz="1200" b="1" dirty="0" err="1">
                <a:solidFill>
                  <a:srgbClr val="00B050"/>
                </a:solidFill>
              </a:rPr>
              <a:t>Better</a:t>
            </a:r>
            <a:r>
              <a:rPr lang="fr-FR" sz="1200" b="1" dirty="0">
                <a:solidFill>
                  <a:srgbClr val="00B050"/>
                </a:solidFill>
              </a:rPr>
              <a:t> </a:t>
            </a:r>
            <a:r>
              <a:rPr lang="fr-FR" sz="1200" b="1" dirty="0" err="1">
                <a:solidFill>
                  <a:srgbClr val="00B050"/>
                </a:solidFill>
              </a:rPr>
              <a:t>QoL</a:t>
            </a:r>
            <a:r>
              <a:rPr lang="fr-FR" sz="1200" b="1" dirty="0">
                <a:solidFill>
                  <a:srgbClr val="00B050"/>
                </a:solidFill>
              </a:rPr>
              <a:t> and </a:t>
            </a:r>
            <a:r>
              <a:rPr lang="fr-FR" sz="1200" b="1" dirty="0" err="1">
                <a:solidFill>
                  <a:srgbClr val="00B050"/>
                </a:solidFill>
              </a:rPr>
              <a:t>less</a:t>
            </a:r>
            <a:r>
              <a:rPr lang="fr-FR" sz="1200" b="1" dirty="0">
                <a:solidFill>
                  <a:srgbClr val="00B050"/>
                </a:solidFill>
              </a:rPr>
              <a:t> </a:t>
            </a:r>
            <a:r>
              <a:rPr lang="fr-FR" sz="1200" b="1" dirty="0" err="1">
                <a:solidFill>
                  <a:srgbClr val="00B050"/>
                </a:solidFill>
              </a:rPr>
              <a:t>toxicities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41B2F93-93A4-5040-AA95-37AEB35A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818925-8B2B-254E-B67C-EC7B4BB4DC1F}"/>
              </a:ext>
            </a:extLst>
          </p:cNvPr>
          <p:cNvSpPr txBox="1"/>
          <p:nvPr/>
        </p:nvSpPr>
        <p:spPr>
          <a:xfrm>
            <a:off x="0" y="-14039"/>
            <a:ext cx="5921695" cy="569387"/>
          </a:xfrm>
          <a:prstGeom prst="rect">
            <a:avLst/>
          </a:prstGeom>
          <a:solidFill>
            <a:srgbClr val="B04BFF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 l’ère 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, T790M+…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4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" y="6527278"/>
            <a:ext cx="8902700" cy="33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1" rIns="90488" bIns="44451" anchor="b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i="1" dirty="0" err="1"/>
              <a:t>Reck</a:t>
            </a:r>
            <a:r>
              <a:rPr lang="en-US" i="1" dirty="0"/>
              <a:t> M, Lancet Respir Med 2019, </a:t>
            </a:r>
            <a:r>
              <a:rPr lang="en-US" i="1" dirty="0" err="1"/>
              <a:t>Epub</a:t>
            </a:r>
            <a:r>
              <a:rPr lang="en-US" i="1" dirty="0"/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C232DC2-286D-9D4D-B65C-85A5E88BE158}"/>
              </a:ext>
            </a:extLst>
          </p:cNvPr>
          <p:cNvSpPr txBox="1"/>
          <p:nvPr/>
        </p:nvSpPr>
        <p:spPr>
          <a:xfrm>
            <a:off x="165573" y="2089352"/>
            <a:ext cx="7925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IMpower</a:t>
            </a:r>
            <a:r>
              <a:rPr lang="fr-FR" b="1" dirty="0"/>
              <a:t> 150 Phase III trial, 1</a:t>
            </a:r>
            <a:r>
              <a:rPr lang="fr-FR" b="1" baseline="30000" dirty="0"/>
              <a:t>st</a:t>
            </a:r>
            <a:r>
              <a:rPr lang="fr-FR" b="1" dirty="0"/>
              <a:t> line </a:t>
            </a:r>
            <a:r>
              <a:rPr lang="fr-FR" b="1" dirty="0" err="1"/>
              <a:t>treatment</a:t>
            </a:r>
            <a:r>
              <a:rPr lang="fr-FR" b="1" dirty="0"/>
              <a:t> of all </a:t>
            </a:r>
            <a:r>
              <a:rPr lang="fr-FR" b="1" dirty="0" err="1"/>
              <a:t>comers</a:t>
            </a:r>
            <a:r>
              <a:rPr lang="fr-FR" b="1" dirty="0"/>
              <a:t> NSCLC</a:t>
            </a:r>
          </a:p>
          <a:p>
            <a:r>
              <a:rPr lang="fr-FR" sz="1200" i="1" dirty="0" err="1"/>
              <a:t>Carboplatin</a:t>
            </a:r>
            <a:r>
              <a:rPr lang="fr-FR" sz="1200" i="1" dirty="0"/>
              <a:t> </a:t>
            </a:r>
            <a:r>
              <a:rPr lang="fr-FR" sz="1200" i="1" dirty="0" err="1"/>
              <a:t>paclitaxel</a:t>
            </a:r>
            <a:r>
              <a:rPr lang="fr-FR" sz="1200" i="1" dirty="0"/>
              <a:t> plus </a:t>
            </a:r>
            <a:r>
              <a:rPr lang="fr-FR" sz="1200" i="1" dirty="0" err="1"/>
              <a:t>becacizumab</a:t>
            </a:r>
            <a:r>
              <a:rPr lang="fr-FR" sz="1200" i="1" dirty="0"/>
              <a:t> (BCP) or </a:t>
            </a:r>
            <a:r>
              <a:rPr lang="fr-FR" sz="1200" i="1" dirty="0" err="1"/>
              <a:t>atezolizumab</a:t>
            </a:r>
            <a:r>
              <a:rPr lang="fr-FR" sz="1200" i="1" dirty="0"/>
              <a:t> (ACP) or </a:t>
            </a:r>
            <a:r>
              <a:rPr lang="fr-FR" sz="1200" i="1" dirty="0" err="1"/>
              <a:t>atezolizumab</a:t>
            </a:r>
            <a:r>
              <a:rPr lang="fr-FR" sz="1200" i="1" dirty="0"/>
              <a:t> plus </a:t>
            </a:r>
            <a:r>
              <a:rPr lang="fr-FR" sz="1200" i="1" dirty="0" err="1"/>
              <a:t>bevacizumab</a:t>
            </a:r>
            <a:r>
              <a:rPr lang="fr-FR" sz="1200" i="1" dirty="0"/>
              <a:t> (ABCP)</a:t>
            </a:r>
          </a:p>
          <a:p>
            <a:r>
              <a:rPr lang="fr-FR" sz="1200" b="1" i="1" dirty="0" err="1">
                <a:solidFill>
                  <a:srgbClr val="7030A0"/>
                </a:solidFill>
              </a:rPr>
              <a:t>Subgroup</a:t>
            </a:r>
            <a:r>
              <a:rPr lang="fr-FR" sz="1200" b="1" i="1" dirty="0">
                <a:solidFill>
                  <a:srgbClr val="7030A0"/>
                </a:solidFill>
              </a:rPr>
              <a:t> </a:t>
            </a:r>
            <a:r>
              <a:rPr lang="fr-FR" sz="1200" b="1" i="1" dirty="0" err="1">
                <a:solidFill>
                  <a:srgbClr val="7030A0"/>
                </a:solidFill>
              </a:rPr>
              <a:t>analysis</a:t>
            </a:r>
            <a:r>
              <a:rPr lang="fr-FR" sz="1200" b="1" i="1" dirty="0">
                <a:solidFill>
                  <a:srgbClr val="7030A0"/>
                </a:solidFill>
              </a:rPr>
              <a:t> in EGFR </a:t>
            </a:r>
            <a:r>
              <a:rPr lang="fr-FR" sz="1200" b="1" i="1" dirty="0" err="1">
                <a:solidFill>
                  <a:srgbClr val="7030A0"/>
                </a:solidFill>
              </a:rPr>
              <a:t>driven</a:t>
            </a:r>
            <a:r>
              <a:rPr lang="fr-FR" sz="1200" b="1" i="1" dirty="0">
                <a:solidFill>
                  <a:srgbClr val="7030A0"/>
                </a:solidFill>
              </a:rPr>
              <a:t> NSCLC </a:t>
            </a:r>
            <a:r>
              <a:rPr lang="fr-FR" sz="1200" b="1" i="1" dirty="0" err="1">
                <a:solidFill>
                  <a:srgbClr val="7030A0"/>
                </a:solidFill>
              </a:rPr>
              <a:t>after</a:t>
            </a:r>
            <a:r>
              <a:rPr lang="fr-FR" sz="1200" b="1" i="1" dirty="0">
                <a:solidFill>
                  <a:srgbClr val="7030A0"/>
                </a:solidFill>
              </a:rPr>
              <a:t> or not EGFR-TKI (n=123)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4DE8CE-D372-4A48-94CD-E649CF0A2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" b="37033"/>
          <a:stretch/>
        </p:blipFill>
        <p:spPr>
          <a:xfrm>
            <a:off x="8091142" y="1538017"/>
            <a:ext cx="4100858" cy="266653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2251B3-5B25-BD49-8266-103736FF1677}"/>
              </a:ext>
            </a:extLst>
          </p:cNvPr>
          <p:cNvGrpSpPr/>
          <p:nvPr/>
        </p:nvGrpSpPr>
        <p:grpSpPr>
          <a:xfrm>
            <a:off x="235023" y="2927951"/>
            <a:ext cx="8191347" cy="2889910"/>
            <a:chOff x="233808" y="2133503"/>
            <a:chExt cx="8432658" cy="252235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A856734-10FB-DD46-A48B-7B49DFFFD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60"/>
            <a:stretch/>
          </p:blipFill>
          <p:spPr>
            <a:xfrm>
              <a:off x="236238" y="2133503"/>
              <a:ext cx="8430228" cy="5171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D9996E6-38D0-0B4D-884B-954B78E89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1" b="647"/>
            <a:stretch/>
          </p:blipFill>
          <p:spPr>
            <a:xfrm>
              <a:off x="233808" y="2650603"/>
              <a:ext cx="8430228" cy="2005258"/>
            </a:xfrm>
            <a:prstGeom prst="rect">
              <a:avLst/>
            </a:prstGeom>
          </p:spPr>
        </p:pic>
      </p:grp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A0A76726-3AF0-AD42-BCFB-4F21A0AB8698}"/>
              </a:ext>
            </a:extLst>
          </p:cNvPr>
          <p:cNvSpPr/>
          <p:nvPr/>
        </p:nvSpPr>
        <p:spPr>
          <a:xfrm>
            <a:off x="3148314" y="4058509"/>
            <a:ext cx="1713053" cy="1006997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>
            <a:extLst>
              <a:ext uri="{FF2B5EF4-FFF2-40B4-BE49-F238E27FC236}">
                <a16:creationId xmlns:a16="http://schemas.microsoft.com/office/drawing/2014/main" id="{CB62D953-0E3A-2C4D-8279-B18DDE812B1B}"/>
              </a:ext>
            </a:extLst>
          </p:cNvPr>
          <p:cNvSpPr/>
          <p:nvPr/>
        </p:nvSpPr>
        <p:spPr>
          <a:xfrm>
            <a:off x="3148313" y="5314362"/>
            <a:ext cx="1713053" cy="50349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>
            <a:extLst>
              <a:ext uri="{FF2B5EF4-FFF2-40B4-BE49-F238E27FC236}">
                <a16:creationId xmlns:a16="http://schemas.microsoft.com/office/drawing/2014/main" id="{0C97AD31-5EE8-6340-BBE5-8C4EA420EB6B}"/>
              </a:ext>
            </a:extLst>
          </p:cNvPr>
          <p:cNvSpPr/>
          <p:nvPr/>
        </p:nvSpPr>
        <p:spPr>
          <a:xfrm>
            <a:off x="4960931" y="5314362"/>
            <a:ext cx="3407563" cy="50349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Légende encadrée avec une bordure 1 14">
            <a:extLst>
              <a:ext uri="{FF2B5EF4-FFF2-40B4-BE49-F238E27FC236}">
                <a16:creationId xmlns:a16="http://schemas.microsoft.com/office/drawing/2014/main" id="{3DA0B667-5802-2543-9FDC-B3C9918A76B0}"/>
              </a:ext>
            </a:extLst>
          </p:cNvPr>
          <p:cNvSpPr/>
          <p:nvPr/>
        </p:nvSpPr>
        <p:spPr>
          <a:xfrm>
            <a:off x="2440984" y="2863768"/>
            <a:ext cx="1888532" cy="720815"/>
          </a:xfrm>
          <a:prstGeom prst="accentBorderCallout1">
            <a:avLst>
              <a:gd name="adj1" fmla="val 44095"/>
              <a:gd name="adj2" fmla="val -3472"/>
              <a:gd name="adj3" fmla="val 108217"/>
              <a:gd name="adj4" fmla="val -34081"/>
            </a:avLst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bg1"/>
                </a:solidFill>
              </a:rPr>
              <a:t>• </a:t>
            </a:r>
            <a:r>
              <a:rPr lang="fr-FR" sz="1400" dirty="0" err="1">
                <a:solidFill>
                  <a:schemeClr val="bg1"/>
                </a:solidFill>
              </a:rPr>
              <a:t>Which</a:t>
            </a:r>
            <a:r>
              <a:rPr lang="fr-FR" sz="1400" dirty="0">
                <a:solidFill>
                  <a:schemeClr val="bg1"/>
                </a:solidFill>
              </a:rPr>
              <a:t> proportion of T790M mutation </a:t>
            </a:r>
            <a:r>
              <a:rPr lang="fr-FR" sz="1400" dirty="0" err="1">
                <a:solidFill>
                  <a:schemeClr val="bg1"/>
                </a:solidFill>
              </a:rPr>
              <a:t>after</a:t>
            </a:r>
            <a:r>
              <a:rPr lang="fr-FR" sz="1400" dirty="0">
                <a:solidFill>
                  <a:schemeClr val="bg1"/>
                </a:solidFill>
              </a:rPr>
              <a:t> TKI progression?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465E0-6097-574F-B85E-20BA59566D0A}"/>
              </a:ext>
            </a:extLst>
          </p:cNvPr>
          <p:cNvSpPr/>
          <p:nvPr/>
        </p:nvSpPr>
        <p:spPr>
          <a:xfrm>
            <a:off x="8430811" y="5494823"/>
            <a:ext cx="379127" cy="65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C2B00C-7775-7D40-9112-5C6275CC31E9}"/>
              </a:ext>
            </a:extLst>
          </p:cNvPr>
          <p:cNvSpPr txBox="1"/>
          <p:nvPr/>
        </p:nvSpPr>
        <p:spPr>
          <a:xfrm>
            <a:off x="168117" y="5932451"/>
            <a:ext cx="7654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Similar</a:t>
            </a:r>
            <a:r>
              <a:rPr lang="fr-FR" sz="1400" dirty="0"/>
              <a:t> </a:t>
            </a:r>
            <a:r>
              <a:rPr lang="fr-FR" sz="1400" dirty="0" err="1"/>
              <a:t>frequency</a:t>
            </a:r>
            <a:r>
              <a:rPr lang="fr-FR" sz="1400" dirty="0"/>
              <a:t> of ≥3 grade </a:t>
            </a:r>
            <a:r>
              <a:rPr lang="fr-FR" sz="1400" dirty="0" err="1"/>
              <a:t>toxicities</a:t>
            </a:r>
            <a:r>
              <a:rPr lang="fr-FR" sz="1400" dirty="0"/>
              <a:t>,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increased</a:t>
            </a:r>
            <a:r>
              <a:rPr lang="fr-FR" sz="1400" dirty="0"/>
              <a:t> proportion of </a:t>
            </a:r>
            <a:r>
              <a:rPr lang="fr-FR" sz="1400" dirty="0" err="1"/>
              <a:t>irAE</a:t>
            </a:r>
            <a:r>
              <a:rPr lang="fr-FR" sz="1400" dirty="0"/>
              <a:t> in ABCP vs ACP arm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2F02E-2402-4442-864F-C7B60D342A06}"/>
              </a:ext>
            </a:extLst>
          </p:cNvPr>
          <p:cNvSpPr txBox="1"/>
          <p:nvPr/>
        </p:nvSpPr>
        <p:spPr>
          <a:xfrm>
            <a:off x="8708144" y="1485229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PFS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79E43A-2BA8-F743-AA8B-EF0E171CB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/>
          <a:stretch/>
        </p:blipFill>
        <p:spPr>
          <a:xfrm>
            <a:off x="8626499" y="4693650"/>
            <a:ext cx="3509746" cy="173243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A83EDA7-844C-1C4E-81BA-5986918FB8C9}"/>
              </a:ext>
            </a:extLst>
          </p:cNvPr>
          <p:cNvSpPr txBox="1"/>
          <p:nvPr/>
        </p:nvSpPr>
        <p:spPr>
          <a:xfrm>
            <a:off x="8755577" y="4248055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OS</a:t>
            </a:r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E4761ECF-3F0C-DD43-9F42-892AB033F3DE}"/>
              </a:ext>
            </a:extLst>
          </p:cNvPr>
          <p:cNvSpPr/>
          <p:nvPr/>
        </p:nvSpPr>
        <p:spPr>
          <a:xfrm>
            <a:off x="10998200" y="2102052"/>
            <a:ext cx="1168400" cy="222048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6A8CE2B-AEB9-1A4B-8084-DAEB90507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BAC3DA-1535-3C49-8877-63C9255794D5}"/>
              </a:ext>
            </a:extLst>
          </p:cNvPr>
          <p:cNvSpPr txBox="1"/>
          <p:nvPr/>
        </p:nvSpPr>
        <p:spPr>
          <a:xfrm>
            <a:off x="0" y="-14039"/>
            <a:ext cx="8453217" cy="569387"/>
          </a:xfrm>
          <a:prstGeom prst="rect">
            <a:avLst/>
          </a:prstGeom>
          <a:solidFill>
            <a:srgbClr val="B04BFF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 l’ère 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, T790M négatif/inconnu…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520699" y="2006258"/>
            <a:ext cx="106915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fr-FR" sz="2400" u="sng" dirty="0">
                <a:latin typeface="+mn-lt"/>
                <a:cs typeface="Franklin Gothic Medium"/>
              </a:rPr>
              <a:t>Liens d’intérêt :</a:t>
            </a:r>
          </a:p>
          <a:p>
            <a:pPr lvl="1"/>
            <a:r>
              <a:rPr lang="fr-FR" sz="2000" dirty="0">
                <a:latin typeface="+mn-lt"/>
                <a:cs typeface="Franklin Gothic Medium"/>
              </a:rPr>
              <a:t>• Honoraires pour la participation à des réunions d’experts : Astra-Zeneca, BMS, </a:t>
            </a:r>
            <a:r>
              <a:rPr lang="fr-FR" sz="2000" dirty="0" err="1">
                <a:latin typeface="+mn-lt"/>
                <a:cs typeface="Franklin Gothic Medium"/>
              </a:rPr>
              <a:t>Boerhinger-Ingelheim</a:t>
            </a:r>
            <a:r>
              <a:rPr lang="fr-FR" sz="2000" dirty="0">
                <a:latin typeface="+mn-lt"/>
                <a:cs typeface="Franklin Gothic Medium"/>
              </a:rPr>
              <a:t>, </a:t>
            </a:r>
            <a:r>
              <a:rPr lang="fr-FR" sz="2000" dirty="0" err="1">
                <a:latin typeface="+mn-lt"/>
                <a:cs typeface="Franklin Gothic Medium"/>
              </a:rPr>
              <a:t>Daichi</a:t>
            </a:r>
            <a:r>
              <a:rPr lang="fr-FR" sz="2000" dirty="0">
                <a:latin typeface="+mn-lt"/>
                <a:cs typeface="Franklin Gothic Medium"/>
              </a:rPr>
              <a:t>, Jansen, MSD, Novartis, Lilly, Pfizer, Roche, Sanofi, Takeda  </a:t>
            </a:r>
          </a:p>
          <a:p>
            <a:pPr lvl="1"/>
            <a:r>
              <a:rPr lang="fr-FR" sz="2000" dirty="0">
                <a:latin typeface="+mn-lt"/>
                <a:cs typeface="Franklin Gothic Medium"/>
              </a:rPr>
              <a:t>• Financement de projets de recherche : </a:t>
            </a:r>
            <a:r>
              <a:rPr lang="fr-FR" sz="2000" dirty="0" err="1">
                <a:latin typeface="+mn-lt"/>
                <a:cs typeface="Franklin Gothic Medium"/>
              </a:rPr>
              <a:t>AbbVie</a:t>
            </a:r>
            <a:r>
              <a:rPr lang="fr-FR" sz="2000" dirty="0">
                <a:latin typeface="+mn-lt"/>
                <a:cs typeface="Franklin Gothic Medium"/>
              </a:rPr>
              <a:t>, Astra-Zeneca, Novartis, Pfizer, </a:t>
            </a:r>
            <a:r>
              <a:rPr lang="fr-FR" sz="2000" dirty="0" err="1">
                <a:latin typeface="+mn-lt"/>
                <a:cs typeface="Franklin Gothic Medium"/>
              </a:rPr>
              <a:t>SophiaGenetics</a:t>
            </a:r>
            <a:r>
              <a:rPr lang="fr-FR" sz="2000" dirty="0">
                <a:latin typeface="+mn-lt"/>
                <a:cs typeface="Franklin Gothic Medium"/>
              </a:rPr>
              <a:t>, Takeda</a:t>
            </a:r>
            <a:endParaRPr lang="fr-FR" sz="2400" dirty="0"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0699" y="3786153"/>
            <a:ext cx="10299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fr-FR" sz="2400" u="sng" dirty="0">
                <a:latin typeface="+mn-lt"/>
                <a:cs typeface="Franklin Gothic Medium"/>
              </a:rPr>
              <a:t>Liens d’intérêt en relation avec la présentation</a:t>
            </a:r>
            <a:r>
              <a:rPr lang="fr-FR" sz="2400" dirty="0">
                <a:latin typeface="+mn-lt"/>
                <a:cs typeface="Franklin Gothic Medium"/>
              </a:rPr>
              <a:t> :</a:t>
            </a:r>
          </a:p>
          <a:p>
            <a:pPr lvl="1"/>
            <a:r>
              <a:rPr lang="fr-FR" sz="2000" dirty="0">
                <a:latin typeface="+mn-lt"/>
                <a:cs typeface="Franklin Gothic Medium"/>
              </a:rPr>
              <a:t>• Honoraires pour la participation à des réunions d’experts : Astra-Zeneca, </a:t>
            </a:r>
            <a:r>
              <a:rPr lang="fr-FR" sz="2000" dirty="0" err="1">
                <a:latin typeface="+mn-lt"/>
                <a:cs typeface="Franklin Gothic Medium"/>
              </a:rPr>
              <a:t>Boerhinger-Ingelheim</a:t>
            </a:r>
            <a:r>
              <a:rPr lang="fr-FR" sz="2000" dirty="0">
                <a:latin typeface="+mn-lt"/>
                <a:cs typeface="Franklin Gothic Medium"/>
              </a:rPr>
              <a:t>, </a:t>
            </a:r>
            <a:r>
              <a:rPr lang="fr-FR" sz="2000" dirty="0" err="1">
                <a:latin typeface="+mn-lt"/>
                <a:cs typeface="Franklin Gothic Medium"/>
              </a:rPr>
              <a:t>Daichi</a:t>
            </a:r>
            <a:r>
              <a:rPr lang="fr-FR" sz="2000" dirty="0">
                <a:latin typeface="+mn-lt"/>
                <a:cs typeface="Franklin Gothic Medium"/>
              </a:rPr>
              <a:t>, Jansen, Novartis, Pfizer, Roche, Takeda</a:t>
            </a:r>
          </a:p>
        </p:txBody>
      </p:sp>
    </p:spTree>
    <p:extLst>
      <p:ext uri="{BB962C8B-B14F-4D97-AF65-F5344CB8AC3E}">
        <p14:creationId xmlns:p14="http://schemas.microsoft.com/office/powerpoint/2010/main" val="16558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681226"/>
            <a:ext cx="12192001" cy="961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800" dirty="0">
              <a:solidFill>
                <a:schemeClr val="tx2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838146" y="1388527"/>
            <a:ext cx="10941706" cy="7956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tx1"/>
                </a:solidFill>
                <a:latin typeface="Arial Black" pitchFamily="3" charset="0"/>
              </a:rPr>
              <a:t>Stage IV NSCLC </a:t>
            </a:r>
          </a:p>
          <a:p>
            <a:pPr algn="ctr">
              <a:defRPr/>
            </a:pPr>
            <a:r>
              <a:rPr lang="fr-FR" i="1" dirty="0">
                <a:solidFill>
                  <a:schemeClr val="tx1"/>
                </a:solidFill>
              </a:rPr>
              <a:t>(</a:t>
            </a:r>
            <a:r>
              <a:rPr lang="fr-FR" i="1" dirty="0" err="1">
                <a:solidFill>
                  <a:schemeClr val="tx1"/>
                </a:solidFill>
              </a:rPr>
              <a:t>age</a:t>
            </a:r>
            <a:r>
              <a:rPr lang="fr-FR" i="1" dirty="0">
                <a:solidFill>
                  <a:schemeClr val="tx1"/>
                </a:solidFill>
              </a:rPr>
              <a:t> &lt;75 </a:t>
            </a:r>
            <a:r>
              <a:rPr lang="fr-FR" i="1" dirty="0" err="1">
                <a:solidFill>
                  <a:schemeClr val="tx1"/>
                </a:solidFill>
              </a:rPr>
              <a:t>year/old</a:t>
            </a:r>
            <a:r>
              <a:rPr lang="fr-FR" i="1" dirty="0">
                <a:solidFill>
                  <a:schemeClr val="tx1"/>
                </a:solidFill>
              </a:rPr>
              <a:t>, PS ≤2, no </a:t>
            </a:r>
            <a:r>
              <a:rPr lang="fr-FR" i="1" dirty="0" err="1">
                <a:solidFill>
                  <a:schemeClr val="tx1"/>
                </a:solidFill>
              </a:rPr>
              <a:t>comorbidity</a:t>
            </a:r>
            <a:r>
              <a:rPr lang="fr-FR" i="1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5063134" y="2698883"/>
            <a:ext cx="2082660" cy="933583"/>
            <a:chOff x="3681803" y="3846748"/>
            <a:chExt cx="2082660" cy="933583"/>
          </a:xfrm>
        </p:grpSpPr>
        <p:pic>
          <p:nvPicPr>
            <p:cNvPr id="48191" name="Rectangle à coins arrondis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1803" y="3846748"/>
              <a:ext cx="2082660" cy="933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3762967" y="3922924"/>
              <a:ext cx="1939660" cy="75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fr-FR" b="1" dirty="0"/>
                <a:t>EGFR-TKI</a:t>
              </a:r>
            </a:p>
            <a:p>
              <a:r>
                <a:rPr lang="fr-FR" sz="1200" dirty="0" err="1"/>
                <a:t>gefitinib</a:t>
              </a:r>
              <a:r>
                <a:rPr lang="fr-FR" sz="1200" dirty="0"/>
                <a:t>, </a:t>
              </a:r>
              <a:r>
                <a:rPr lang="fr-FR" sz="1200" dirty="0" err="1"/>
                <a:t>erlotinib</a:t>
              </a:r>
              <a:r>
                <a:rPr lang="fr-FR" sz="1200" dirty="0"/>
                <a:t>, </a:t>
              </a:r>
              <a:r>
                <a:rPr lang="fr-FR" sz="1200" dirty="0" err="1"/>
                <a:t>afatinib</a:t>
              </a:r>
              <a:endParaRPr lang="fr-FR" sz="1200" dirty="0"/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199921" y="2954839"/>
            <a:ext cx="563063" cy="3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dirty="0"/>
              <a:t>1L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4561497"/>
            <a:ext cx="12192000" cy="931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800">
              <a:solidFill>
                <a:srgbClr val="775A08"/>
              </a:solidFill>
            </a:endParaRPr>
          </a:p>
        </p:txBody>
      </p:sp>
      <p:sp>
        <p:nvSpPr>
          <p:cNvPr id="38" name="Rectangle 52"/>
          <p:cNvSpPr>
            <a:spLocks noChangeArrowheads="1"/>
          </p:cNvSpPr>
          <p:nvPr/>
        </p:nvSpPr>
        <p:spPr bwMode="auto">
          <a:xfrm>
            <a:off x="82052" y="4836134"/>
            <a:ext cx="56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/>
              <a:t>≥2L</a:t>
            </a:r>
          </a:p>
        </p:txBody>
      </p:sp>
      <p:sp>
        <p:nvSpPr>
          <p:cNvPr id="40" name="Rectangle à coins arrondis 15"/>
          <p:cNvSpPr/>
          <p:nvPr/>
        </p:nvSpPr>
        <p:spPr bwMode="auto">
          <a:xfrm>
            <a:off x="2697425" y="4600532"/>
            <a:ext cx="1845396" cy="8157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TKI 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beyond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progression</a:t>
            </a:r>
          </a:p>
        </p:txBody>
      </p:sp>
      <p:sp>
        <p:nvSpPr>
          <p:cNvPr id="42" name="Rectangle à coins arrondis 15"/>
          <p:cNvSpPr/>
          <p:nvPr/>
        </p:nvSpPr>
        <p:spPr bwMode="auto">
          <a:xfrm>
            <a:off x="4718442" y="4601329"/>
            <a:ext cx="1215431" cy="81578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T790M+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osimertinib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4" name="Rectangle à coins arrondis 15"/>
          <p:cNvSpPr/>
          <p:nvPr/>
        </p:nvSpPr>
        <p:spPr bwMode="auto">
          <a:xfrm>
            <a:off x="6006662" y="4601330"/>
            <a:ext cx="1621340" cy="81578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T790M-/ADC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platinum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doublet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 Black"/>
              </a:rPr>
              <a:t>±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bevacizumab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7" name="Rectangle à coins arrondis 15"/>
          <p:cNvSpPr/>
          <p:nvPr/>
        </p:nvSpPr>
        <p:spPr bwMode="auto">
          <a:xfrm>
            <a:off x="7700791" y="4600531"/>
            <a:ext cx="1511506" cy="104409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SCLC 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(T790M + or -)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ddp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etoposide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TKI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pursuit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? </a:t>
            </a:r>
          </a:p>
        </p:txBody>
      </p:sp>
      <p:sp>
        <p:nvSpPr>
          <p:cNvPr id="48" name="Signalisation droite 47"/>
          <p:cNvSpPr/>
          <p:nvPr/>
        </p:nvSpPr>
        <p:spPr>
          <a:xfrm rot="5400000">
            <a:off x="5862360" y="916013"/>
            <a:ext cx="436439" cy="3023184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Common EGFR mutation</a:t>
            </a:r>
          </a:p>
        </p:txBody>
      </p:sp>
      <p:sp>
        <p:nvSpPr>
          <p:cNvPr id="50" name="Signalisation droite 49"/>
          <p:cNvSpPr/>
          <p:nvPr/>
        </p:nvSpPr>
        <p:spPr>
          <a:xfrm rot="5400000">
            <a:off x="1398740" y="3146588"/>
            <a:ext cx="436439" cy="1688277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Pharmacology</a:t>
            </a:r>
            <a:r>
              <a:rPr lang="fr-FR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1" name="Signalisation droite 50"/>
          <p:cNvSpPr/>
          <p:nvPr/>
        </p:nvSpPr>
        <p:spPr>
          <a:xfrm rot="5400000">
            <a:off x="3371165" y="2950260"/>
            <a:ext cx="436439" cy="2110418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Oligo</a:t>
            </a:r>
            <a:r>
              <a:rPr lang="fr-FR" dirty="0">
                <a:solidFill>
                  <a:schemeClr val="tx1"/>
                </a:solidFill>
              </a:rPr>
              <a:t>-progression</a:t>
            </a:r>
          </a:p>
        </p:txBody>
      </p:sp>
      <p:sp>
        <p:nvSpPr>
          <p:cNvPr id="52" name="Signalisation droite 51"/>
          <p:cNvSpPr/>
          <p:nvPr/>
        </p:nvSpPr>
        <p:spPr>
          <a:xfrm rot="5400000">
            <a:off x="8156785" y="366687"/>
            <a:ext cx="592864" cy="7334898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Diffuse progression</a:t>
            </a:r>
          </a:p>
          <a:p>
            <a:pPr algn="ctr"/>
            <a:r>
              <a:rPr lang="fr-FR" sz="1400" b="1" i="1" dirty="0">
                <a:solidFill>
                  <a:schemeClr val="tx1"/>
                </a:solidFill>
              </a:rPr>
              <a:t>plasma and/or tissue biopsies</a:t>
            </a:r>
          </a:p>
        </p:txBody>
      </p:sp>
      <p:sp>
        <p:nvSpPr>
          <p:cNvPr id="54" name="Rectangle à coins arrondis 15"/>
          <p:cNvSpPr/>
          <p:nvPr/>
        </p:nvSpPr>
        <p:spPr bwMode="auto">
          <a:xfrm>
            <a:off x="9285086" y="4600531"/>
            <a:ext cx="1680239" cy="81578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 err="1">
                <a:solidFill>
                  <a:schemeClr val="bg1"/>
                </a:solidFill>
                <a:cs typeface="Arial Black"/>
              </a:rPr>
              <a:t>Other</a:t>
            </a:r>
            <a:r>
              <a:rPr lang="fr-FR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dirty="0" err="1">
                <a:solidFill>
                  <a:schemeClr val="bg1"/>
                </a:solidFill>
                <a:cs typeface="Arial Black"/>
              </a:rPr>
              <a:t>alteration</a:t>
            </a:r>
            <a:r>
              <a:rPr lang="fr-FR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Trials/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molecular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boards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5" name="Rectangle à coins arrondis 15"/>
          <p:cNvSpPr/>
          <p:nvPr/>
        </p:nvSpPr>
        <p:spPr bwMode="auto">
          <a:xfrm>
            <a:off x="11038115" y="4600531"/>
            <a:ext cx="1013029" cy="81578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PDL1 +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ICI?</a:t>
            </a:r>
          </a:p>
        </p:txBody>
      </p:sp>
      <p:sp>
        <p:nvSpPr>
          <p:cNvPr id="56" name="Rectangle à coins arrondis 15"/>
          <p:cNvSpPr/>
          <p:nvPr/>
        </p:nvSpPr>
        <p:spPr bwMode="auto">
          <a:xfrm>
            <a:off x="764219" y="4600530"/>
            <a:ext cx="1696879" cy="8157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increase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dose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change TKI? </a:t>
            </a:r>
          </a:p>
        </p:txBody>
      </p:sp>
      <p:cxnSp>
        <p:nvCxnSpPr>
          <p:cNvPr id="4" name="Connecteur droit avec flèche 3"/>
          <p:cNvCxnSpPr>
            <a:cxnSpLocks/>
            <a:stCxn id="52" idx="3"/>
            <a:endCxn id="42" idx="0"/>
          </p:cNvCxnSpPr>
          <p:nvPr/>
        </p:nvCxnSpPr>
        <p:spPr>
          <a:xfrm flipH="1">
            <a:off x="5326158" y="4330568"/>
            <a:ext cx="3127059" cy="27076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  <a:stCxn id="52" idx="3"/>
            <a:endCxn id="44" idx="0"/>
          </p:cNvCxnSpPr>
          <p:nvPr/>
        </p:nvCxnSpPr>
        <p:spPr>
          <a:xfrm flipH="1">
            <a:off x="6817332" y="4330568"/>
            <a:ext cx="1635885" cy="27076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cxnSpLocks/>
            <a:stCxn id="52" idx="3"/>
            <a:endCxn id="47" idx="0"/>
          </p:cNvCxnSpPr>
          <p:nvPr/>
        </p:nvCxnSpPr>
        <p:spPr>
          <a:xfrm>
            <a:off x="8453217" y="4330568"/>
            <a:ext cx="3327" cy="2699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  <a:stCxn id="52" idx="3"/>
            <a:endCxn id="54" idx="0"/>
          </p:cNvCxnSpPr>
          <p:nvPr/>
        </p:nvCxnSpPr>
        <p:spPr>
          <a:xfrm>
            <a:off x="8453217" y="4330568"/>
            <a:ext cx="1671989" cy="2699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  <a:stCxn id="52" idx="3"/>
            <a:endCxn id="55" idx="0"/>
          </p:cNvCxnSpPr>
          <p:nvPr/>
        </p:nvCxnSpPr>
        <p:spPr>
          <a:xfrm>
            <a:off x="8453217" y="4330568"/>
            <a:ext cx="3091413" cy="2699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à coins arrondis 15">
            <a:extLst>
              <a:ext uri="{FF2B5EF4-FFF2-40B4-BE49-F238E27FC236}">
                <a16:creationId xmlns:a16="http://schemas.microsoft.com/office/drawing/2014/main" id="{ECCA76F7-754D-D448-A795-04E0B36B76EE}"/>
              </a:ext>
            </a:extLst>
          </p:cNvPr>
          <p:cNvSpPr/>
          <p:nvPr/>
        </p:nvSpPr>
        <p:spPr bwMode="auto">
          <a:xfrm>
            <a:off x="6032062" y="5566530"/>
            <a:ext cx="1621340" cy="815789"/>
          </a:xfrm>
          <a:prstGeom prst="roundRect">
            <a:avLst/>
          </a:prstGeom>
          <a:solidFill>
            <a:srgbClr val="FF800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T790M-/ADC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Carbo-placlitaxel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+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beva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+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atezo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848D567A-49C7-9341-9140-426E3A0D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6" y="6537451"/>
            <a:ext cx="12179572" cy="3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Planchard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D, Annales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2018, 29:192;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Planchard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D, Annales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2019,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; Référentiel AURA 2020</a:t>
            </a:r>
            <a:endParaRPr lang="fr-FR" i="1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D9E62993-7099-B341-9AD3-B56467D6A7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EF654BE-4085-9B49-BD99-65771F6B088A}"/>
              </a:ext>
            </a:extLst>
          </p:cNvPr>
          <p:cNvSpPr txBox="1"/>
          <p:nvPr/>
        </p:nvSpPr>
        <p:spPr>
          <a:xfrm>
            <a:off x="0" y="-14039"/>
            <a:ext cx="5921695" cy="569387"/>
          </a:xfrm>
          <a:prstGeom prst="rect">
            <a:avLst/>
          </a:prstGeom>
          <a:solidFill>
            <a:srgbClr val="B04BFF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 l’ère 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84" name="Rectangle 2"/>
          <p:cNvSpPr>
            <a:spLocks noChangeArrowheads="1"/>
          </p:cNvSpPr>
          <p:nvPr/>
        </p:nvSpPr>
        <p:spPr bwMode="auto">
          <a:xfrm>
            <a:off x="-11204" y="6538349"/>
            <a:ext cx="1085199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/>
              <a:t>Soria JC, N </a:t>
            </a:r>
            <a:r>
              <a:rPr lang="fr-FR" i="1" dirty="0" err="1"/>
              <a:t>Engl</a:t>
            </a:r>
            <a:r>
              <a:rPr lang="fr-FR" i="1" dirty="0"/>
              <a:t> J Med 2018, 378:113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55" y="1778974"/>
            <a:ext cx="5597463" cy="51013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6" y="1979485"/>
            <a:ext cx="4611537" cy="4570297"/>
          </a:xfrm>
          <a:prstGeom prst="rect">
            <a:avLst/>
          </a:prstGeom>
        </p:spPr>
      </p:pic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B61CBA7F-E77B-984F-92B6-973C5A92BF7F}"/>
              </a:ext>
            </a:extLst>
          </p:cNvPr>
          <p:cNvSpPr/>
          <p:nvPr/>
        </p:nvSpPr>
        <p:spPr>
          <a:xfrm>
            <a:off x="8493760" y="4417807"/>
            <a:ext cx="782320" cy="31496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EF45DFCD-748D-4546-8DEF-572537BBF3EF}"/>
              </a:ext>
            </a:extLst>
          </p:cNvPr>
          <p:cNvSpPr/>
          <p:nvPr/>
        </p:nvSpPr>
        <p:spPr>
          <a:xfrm>
            <a:off x="1941398" y="3056150"/>
            <a:ext cx="2770301" cy="47444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17843" y="1463290"/>
            <a:ext cx="6840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</a:rPr>
              <a:t>FLAURA Phase III 1</a:t>
            </a:r>
            <a:r>
              <a:rPr lang="fr-FR" b="1" baseline="30000" dirty="0">
                <a:latin typeface="+mn-lt"/>
              </a:rPr>
              <a:t>st</a:t>
            </a:r>
            <a:r>
              <a:rPr lang="fr-FR" b="1" dirty="0">
                <a:latin typeface="+mn-lt"/>
              </a:rPr>
              <a:t> line </a:t>
            </a:r>
            <a:r>
              <a:rPr lang="fr-FR" b="1" dirty="0" err="1">
                <a:latin typeface="+mn-lt"/>
              </a:rPr>
              <a:t>treatment</a:t>
            </a:r>
            <a:r>
              <a:rPr lang="fr-FR" b="1" dirty="0">
                <a:latin typeface="+mn-lt"/>
              </a:rPr>
              <a:t>, </a:t>
            </a:r>
            <a:r>
              <a:rPr lang="fr-FR" b="1" dirty="0" err="1">
                <a:latin typeface="+mn-lt"/>
              </a:rPr>
              <a:t>osimertinib</a:t>
            </a:r>
            <a:r>
              <a:rPr lang="fr-FR" b="1" dirty="0">
                <a:latin typeface="+mn-lt"/>
              </a:rPr>
              <a:t> </a:t>
            </a:r>
            <a:r>
              <a:rPr lang="fr-FR" b="1" i="1" dirty="0">
                <a:latin typeface="+mn-lt"/>
              </a:rPr>
              <a:t>vs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gefitinib</a:t>
            </a:r>
            <a:r>
              <a:rPr lang="fr-FR" b="1" dirty="0">
                <a:latin typeface="+mn-lt"/>
              </a:rPr>
              <a:t>/</a:t>
            </a:r>
            <a:r>
              <a:rPr lang="fr-FR" b="1" dirty="0" err="1">
                <a:latin typeface="+mn-lt"/>
              </a:rPr>
              <a:t>erlotinib</a:t>
            </a:r>
            <a:endParaRPr lang="fr-FR" b="1" dirty="0">
              <a:latin typeface="+mn-lt"/>
            </a:endParaRPr>
          </a:p>
          <a:p>
            <a:pPr>
              <a:defRPr/>
            </a:pPr>
            <a:r>
              <a:rPr lang="fr-FR" sz="1200" i="1" dirty="0"/>
              <a:t>Advanced NSCLC, </a:t>
            </a:r>
            <a:r>
              <a:rPr lang="fr-FR" sz="1200" i="1" dirty="0" err="1"/>
              <a:t>common</a:t>
            </a:r>
            <a:r>
              <a:rPr lang="fr-FR" sz="1200" i="1" dirty="0"/>
              <a:t> EGFR mutation, double </a:t>
            </a:r>
            <a:r>
              <a:rPr lang="fr-FR" sz="1200" i="1" dirty="0" err="1"/>
              <a:t>blind</a:t>
            </a:r>
            <a:r>
              <a:rPr lang="fr-FR" sz="1200" i="1" dirty="0"/>
              <a:t>, </a:t>
            </a:r>
            <a:r>
              <a:rPr lang="fr-FR" sz="1200" i="1" dirty="0" err="1"/>
              <a:t>amendment</a:t>
            </a:r>
            <a:r>
              <a:rPr lang="fr-FR" sz="1200" i="1" dirty="0"/>
              <a:t> for </a:t>
            </a:r>
            <a:r>
              <a:rPr lang="fr-FR" sz="1200" i="1" dirty="0" err="1"/>
              <a:t>osimertinib</a:t>
            </a:r>
            <a:r>
              <a:rPr lang="fr-FR" sz="1200" i="1" dirty="0"/>
              <a:t> cross-over</a:t>
            </a:r>
            <a:endParaRPr lang="fr-FR" sz="1200" dirty="0">
              <a:latin typeface="Arial Black" pitchFamily="3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6D9B3D-2776-6341-888B-8FD68C6EAF68}"/>
              </a:ext>
            </a:extLst>
          </p:cNvPr>
          <p:cNvSpPr txBox="1"/>
          <p:nvPr/>
        </p:nvSpPr>
        <p:spPr>
          <a:xfrm>
            <a:off x="4227026" y="3850884"/>
            <a:ext cx="1443157" cy="340519"/>
          </a:xfrm>
          <a:prstGeom prst="round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B050"/>
                </a:solidFill>
              </a:rPr>
              <a:t>Less</a:t>
            </a:r>
            <a:r>
              <a:rPr lang="fr-FR" sz="1400" b="1" dirty="0">
                <a:solidFill>
                  <a:srgbClr val="00B050"/>
                </a:solidFill>
              </a:rPr>
              <a:t> </a:t>
            </a:r>
            <a:r>
              <a:rPr lang="fr-FR" sz="1400" b="1" dirty="0" err="1">
                <a:solidFill>
                  <a:srgbClr val="00B050"/>
                </a:solidFill>
              </a:rPr>
              <a:t>toxicities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DE3514-2516-A14C-9C4C-B91578A5B3C1}"/>
              </a:ext>
            </a:extLst>
          </p:cNvPr>
          <p:cNvSpPr txBox="1"/>
          <p:nvPr/>
        </p:nvSpPr>
        <p:spPr>
          <a:xfrm>
            <a:off x="0" y="-14039"/>
            <a:ext cx="5292191" cy="5693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Depuis l’ère de l’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68260D9-F708-CB41-B7ED-8AA62443D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</p:spTree>
    <p:extLst>
      <p:ext uri="{BB962C8B-B14F-4D97-AF65-F5344CB8AC3E}">
        <p14:creationId xmlns:p14="http://schemas.microsoft.com/office/powerpoint/2010/main" val="2641804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38F86318-86E8-8A49-A806-3A188126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04" y="6538349"/>
            <a:ext cx="11873004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/>
              <a:t>Ramalingam</a:t>
            </a:r>
            <a:r>
              <a:rPr lang="fr-FR" i="1" dirty="0"/>
              <a:t> S, ESMO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39D712-BD5B-A14C-9509-BEA8DC22A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69268"/>
            <a:ext cx="7172962" cy="3895032"/>
          </a:xfrm>
          <a:prstGeom prst="rect">
            <a:avLst/>
          </a:prstGeom>
        </p:spPr>
      </p:pic>
      <p:sp>
        <p:nvSpPr>
          <p:cNvPr id="9" name="Text Box 23">
            <a:extLst>
              <a:ext uri="{FF2B5EF4-FFF2-40B4-BE49-F238E27FC236}">
                <a16:creationId xmlns:a16="http://schemas.microsoft.com/office/drawing/2014/main" id="{DAB14BB0-68DA-994F-A3BE-0ADCBB28F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3" y="1463290"/>
            <a:ext cx="6840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</a:rPr>
              <a:t>FLAURA Phase III 1</a:t>
            </a:r>
            <a:r>
              <a:rPr lang="fr-FR" b="1" baseline="30000" dirty="0">
                <a:latin typeface="+mn-lt"/>
              </a:rPr>
              <a:t>st</a:t>
            </a:r>
            <a:r>
              <a:rPr lang="fr-FR" b="1" dirty="0">
                <a:latin typeface="+mn-lt"/>
              </a:rPr>
              <a:t> line </a:t>
            </a:r>
            <a:r>
              <a:rPr lang="fr-FR" b="1" dirty="0" err="1">
                <a:latin typeface="+mn-lt"/>
              </a:rPr>
              <a:t>treatment</a:t>
            </a:r>
            <a:r>
              <a:rPr lang="fr-FR" b="1" dirty="0">
                <a:latin typeface="+mn-lt"/>
              </a:rPr>
              <a:t>, </a:t>
            </a:r>
            <a:r>
              <a:rPr lang="fr-FR" b="1" dirty="0" err="1">
                <a:latin typeface="+mn-lt"/>
              </a:rPr>
              <a:t>osimertinib</a:t>
            </a:r>
            <a:r>
              <a:rPr lang="fr-FR" b="1" dirty="0">
                <a:latin typeface="+mn-lt"/>
              </a:rPr>
              <a:t> </a:t>
            </a:r>
            <a:r>
              <a:rPr lang="fr-FR" b="1" i="1" dirty="0">
                <a:latin typeface="+mn-lt"/>
              </a:rPr>
              <a:t>vs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gefitinib</a:t>
            </a:r>
            <a:r>
              <a:rPr lang="fr-FR" b="1" dirty="0">
                <a:latin typeface="+mn-lt"/>
              </a:rPr>
              <a:t>/</a:t>
            </a:r>
            <a:r>
              <a:rPr lang="fr-FR" b="1" dirty="0" err="1">
                <a:latin typeface="+mn-lt"/>
              </a:rPr>
              <a:t>erlotinib</a:t>
            </a:r>
            <a:endParaRPr lang="fr-FR" b="1" dirty="0">
              <a:latin typeface="+mn-lt"/>
            </a:endParaRPr>
          </a:p>
          <a:p>
            <a:pPr>
              <a:defRPr/>
            </a:pPr>
            <a:r>
              <a:rPr lang="fr-FR" sz="1200" i="1" dirty="0"/>
              <a:t>Advanced NSCLC, </a:t>
            </a:r>
            <a:r>
              <a:rPr lang="fr-FR" sz="1200" i="1" dirty="0" err="1"/>
              <a:t>common</a:t>
            </a:r>
            <a:r>
              <a:rPr lang="fr-FR" sz="1200" i="1" dirty="0"/>
              <a:t> EGFR mutation</a:t>
            </a:r>
            <a:endParaRPr lang="fr-FR" sz="1200" dirty="0">
              <a:latin typeface="Arial Black" pitchFamily="3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964C8E-8164-5B49-A79E-940FCD944A93}"/>
              </a:ext>
            </a:extLst>
          </p:cNvPr>
          <p:cNvSpPr txBox="1"/>
          <p:nvPr/>
        </p:nvSpPr>
        <p:spPr>
          <a:xfrm>
            <a:off x="1270000" y="2179914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Overall</a:t>
            </a:r>
            <a:r>
              <a:rPr lang="fr-FR" sz="1200" b="1" dirty="0"/>
              <a:t> </a:t>
            </a:r>
            <a:r>
              <a:rPr lang="fr-FR" sz="1200" b="1" dirty="0" err="1"/>
              <a:t>survival</a:t>
            </a:r>
            <a:r>
              <a:rPr lang="fr-FR" sz="1200" b="1" dirty="0"/>
              <a:t> 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6F35DDBC-D4FB-214A-AEBC-64E1A3BB38EC}"/>
              </a:ext>
            </a:extLst>
          </p:cNvPr>
          <p:cNvSpPr/>
          <p:nvPr/>
        </p:nvSpPr>
        <p:spPr>
          <a:xfrm>
            <a:off x="4892115" y="3200399"/>
            <a:ext cx="2550085" cy="25400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AC1054D-1911-DE4F-8D7E-CD42E466B414}"/>
              </a:ext>
            </a:extLst>
          </p:cNvPr>
          <p:cNvGrpSpPr/>
          <p:nvPr/>
        </p:nvGrpSpPr>
        <p:grpSpPr>
          <a:xfrm>
            <a:off x="2737753" y="1324265"/>
            <a:ext cx="8355503" cy="5075459"/>
            <a:chOff x="2737753" y="1324265"/>
            <a:chExt cx="8355503" cy="5075459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034CA4AD-084B-2749-B975-ED6AC7CEE44D}"/>
                </a:ext>
              </a:extLst>
            </p:cNvPr>
            <p:cNvGrpSpPr/>
            <p:nvPr/>
          </p:nvGrpSpPr>
          <p:grpSpPr>
            <a:xfrm>
              <a:off x="8291548" y="1324265"/>
              <a:ext cx="2801708" cy="5075459"/>
              <a:chOff x="8342348" y="1324265"/>
              <a:chExt cx="2801708" cy="5075459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3A65901C-B910-CF49-8B2A-A2F03F0DCEFF}"/>
                  </a:ext>
                </a:extLst>
              </p:cNvPr>
              <p:cNvGrpSpPr/>
              <p:nvPr/>
            </p:nvGrpSpPr>
            <p:grpSpPr>
              <a:xfrm>
                <a:off x="8342348" y="3710699"/>
                <a:ext cx="2801708" cy="2689025"/>
                <a:chOff x="8272686" y="1272790"/>
                <a:chExt cx="2801708" cy="2689025"/>
              </a:xfrm>
            </p:grpSpPr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41DDB40E-B59D-D448-824F-4DBFD68822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91"/>
                <a:stretch/>
              </p:blipFill>
              <p:spPr>
                <a:xfrm>
                  <a:off x="8272686" y="1272790"/>
                  <a:ext cx="2801708" cy="2632952"/>
                </a:xfrm>
                <a:prstGeom prst="rect">
                  <a:avLst/>
                </a:prstGeom>
              </p:spPr>
            </p:pic>
            <p:sp>
              <p:nvSpPr>
                <p:cNvPr id="29" name="Rectangle à coins arrondis 28">
                  <a:extLst>
                    <a:ext uri="{FF2B5EF4-FFF2-40B4-BE49-F238E27FC236}">
                      <a16:creationId xmlns:a16="http://schemas.microsoft.com/office/drawing/2014/main" id="{4579C8DF-059A-924C-8E16-716A4DBE5933}"/>
                    </a:ext>
                  </a:extLst>
                </p:cNvPr>
                <p:cNvSpPr/>
                <p:nvPr/>
              </p:nvSpPr>
              <p:spPr>
                <a:xfrm>
                  <a:off x="8272686" y="3746846"/>
                  <a:ext cx="2574253" cy="214969"/>
                </a:xfrm>
                <a:prstGeom prst="round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D29917A-A9A6-7946-BC2D-1A8CF1C7573A}"/>
                  </a:ext>
                </a:extLst>
              </p:cNvPr>
              <p:cNvGrpSpPr/>
              <p:nvPr/>
            </p:nvGrpSpPr>
            <p:grpSpPr>
              <a:xfrm>
                <a:off x="8597968" y="1324265"/>
                <a:ext cx="2417467" cy="2316095"/>
                <a:chOff x="8531855" y="4023164"/>
                <a:chExt cx="2417467" cy="2316095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5449ED8C-57AA-484B-95A5-511F8F0601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5987" b="12034"/>
                <a:stretch/>
              </p:blipFill>
              <p:spPr>
                <a:xfrm>
                  <a:off x="8531855" y="4023164"/>
                  <a:ext cx="2417467" cy="2316095"/>
                </a:xfrm>
                <a:prstGeom prst="rect">
                  <a:avLst/>
                </a:prstGeom>
              </p:spPr>
            </p:pic>
            <p:sp>
              <p:nvSpPr>
                <p:cNvPr id="30" name="Rectangle à coins arrondis 29">
                  <a:extLst>
                    <a:ext uri="{FF2B5EF4-FFF2-40B4-BE49-F238E27FC236}">
                      <a16:creationId xmlns:a16="http://schemas.microsoft.com/office/drawing/2014/main" id="{91B92C7A-ACF6-794B-854B-3C8AC4627B0C}"/>
                    </a:ext>
                  </a:extLst>
                </p:cNvPr>
                <p:cNvSpPr/>
                <p:nvPr/>
              </p:nvSpPr>
              <p:spPr>
                <a:xfrm>
                  <a:off x="10230835" y="5592940"/>
                  <a:ext cx="353151" cy="639207"/>
                </a:xfrm>
                <a:prstGeom prst="round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A7E049B-D1E6-5647-93A6-94E606368A07}"/>
                </a:ext>
              </a:extLst>
            </p:cNvPr>
            <p:cNvSpPr txBox="1"/>
            <p:nvPr/>
          </p:nvSpPr>
          <p:spPr>
            <a:xfrm>
              <a:off x="2737753" y="2065814"/>
              <a:ext cx="5534144" cy="442674"/>
            </a:xfrm>
            <a:prstGeom prst="round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L’</a:t>
              </a:r>
              <a:r>
                <a:rPr lang="fr-FR" sz="2000" b="1" dirty="0" err="1">
                  <a:solidFill>
                    <a:schemeClr val="bg1"/>
                  </a:solidFill>
                </a:rPr>
                <a:t>osimertinib</a:t>
              </a:r>
              <a:r>
                <a:rPr lang="fr-FR" sz="2000" b="1" dirty="0">
                  <a:solidFill>
                    <a:schemeClr val="bg1"/>
                  </a:solidFill>
                </a:rPr>
                <a:t> est l’ITK de choix en 1</a:t>
              </a:r>
              <a:r>
                <a:rPr lang="fr-FR" sz="2000" b="1" baseline="30000" dirty="0">
                  <a:solidFill>
                    <a:schemeClr val="bg1"/>
                  </a:solidFill>
                </a:rPr>
                <a:t>ère</a:t>
              </a:r>
              <a:r>
                <a:rPr lang="fr-FR" sz="2000" b="1" dirty="0">
                  <a:solidFill>
                    <a:schemeClr val="bg1"/>
                  </a:solidFill>
                </a:rPr>
                <a:t> ligne 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FCAB92D-815D-874C-8EF5-84AEEB8F407A}"/>
              </a:ext>
            </a:extLst>
          </p:cNvPr>
          <p:cNvSpPr txBox="1"/>
          <p:nvPr/>
        </p:nvSpPr>
        <p:spPr>
          <a:xfrm>
            <a:off x="0" y="-14039"/>
            <a:ext cx="5292191" cy="5693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Depuis l’ère de l’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7D1AC958-94F1-F642-8EA0-DD210C9C2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</p:spTree>
    <p:extLst>
      <p:ext uri="{BB962C8B-B14F-4D97-AF65-F5344CB8AC3E}">
        <p14:creationId xmlns:p14="http://schemas.microsoft.com/office/powerpoint/2010/main" val="39434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CD3E38-C8F8-CE40-8CDA-C6374F0984A2}"/>
              </a:ext>
            </a:extLst>
          </p:cNvPr>
          <p:cNvSpPr/>
          <p:nvPr/>
        </p:nvSpPr>
        <p:spPr>
          <a:xfrm>
            <a:off x="0" y="2670991"/>
            <a:ext cx="12192001" cy="961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629E0FEC-2E74-C943-A5BF-8C3FEE4B9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298" y="2775059"/>
            <a:ext cx="1939660" cy="7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DBDF38-736B-F649-98FE-8C50C54D0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21" y="2954839"/>
            <a:ext cx="563063" cy="3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dirty="0"/>
              <a:t>1L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821EB-5A74-B44B-B0AE-B3DFEBE1C62D}"/>
              </a:ext>
            </a:extLst>
          </p:cNvPr>
          <p:cNvSpPr/>
          <p:nvPr/>
        </p:nvSpPr>
        <p:spPr>
          <a:xfrm>
            <a:off x="0" y="4561497"/>
            <a:ext cx="12192000" cy="931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800">
              <a:solidFill>
                <a:srgbClr val="775A08"/>
              </a:solidFill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109E7E3A-9CE7-F14F-8709-AD7AAEE1D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2" y="4836134"/>
            <a:ext cx="56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/>
              <a:t>≥2L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6E0D82F-0F72-4147-AD0D-3B7E259E5018}"/>
              </a:ext>
            </a:extLst>
          </p:cNvPr>
          <p:cNvCxnSpPr>
            <a:cxnSpLocks/>
            <a:stCxn id="33" idx="3"/>
            <a:endCxn id="46" idx="0"/>
          </p:cNvCxnSpPr>
          <p:nvPr/>
        </p:nvCxnSpPr>
        <p:spPr>
          <a:xfrm flipH="1">
            <a:off x="8406536" y="4330568"/>
            <a:ext cx="46681" cy="2699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à coins arrondis 7">
            <a:extLst>
              <a:ext uri="{FF2B5EF4-FFF2-40B4-BE49-F238E27FC236}">
                <a16:creationId xmlns:a16="http://schemas.microsoft.com/office/drawing/2014/main" id="{13F84362-A239-A745-83EF-35F9801911AD}"/>
              </a:ext>
            </a:extLst>
          </p:cNvPr>
          <p:cNvSpPr/>
          <p:nvPr/>
        </p:nvSpPr>
        <p:spPr>
          <a:xfrm>
            <a:off x="838146" y="1388527"/>
            <a:ext cx="10941706" cy="7956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tx1"/>
                </a:solidFill>
                <a:latin typeface="Arial Black" pitchFamily="3" charset="0"/>
              </a:rPr>
              <a:t>Stage IV NSCLC </a:t>
            </a:r>
          </a:p>
          <a:p>
            <a:pPr algn="ctr">
              <a:defRPr/>
            </a:pPr>
            <a:r>
              <a:rPr lang="fr-FR" i="1" dirty="0">
                <a:solidFill>
                  <a:schemeClr val="tx1"/>
                </a:solidFill>
              </a:rPr>
              <a:t>(</a:t>
            </a:r>
            <a:r>
              <a:rPr lang="fr-FR" i="1" dirty="0" err="1">
                <a:solidFill>
                  <a:schemeClr val="tx1"/>
                </a:solidFill>
              </a:rPr>
              <a:t>age</a:t>
            </a:r>
            <a:r>
              <a:rPr lang="fr-FR" i="1" dirty="0">
                <a:solidFill>
                  <a:schemeClr val="tx1"/>
                </a:solidFill>
              </a:rPr>
              <a:t> &lt;75 </a:t>
            </a:r>
            <a:r>
              <a:rPr lang="fr-FR" i="1" dirty="0" err="1">
                <a:solidFill>
                  <a:schemeClr val="tx1"/>
                </a:solidFill>
              </a:rPr>
              <a:t>year/old</a:t>
            </a:r>
            <a:r>
              <a:rPr lang="fr-FR" i="1" dirty="0">
                <a:solidFill>
                  <a:schemeClr val="tx1"/>
                </a:solidFill>
              </a:rPr>
              <a:t>, PS ≤2, no </a:t>
            </a:r>
            <a:r>
              <a:rPr lang="fr-FR" i="1" dirty="0" err="1">
                <a:solidFill>
                  <a:schemeClr val="tx1"/>
                </a:solidFill>
              </a:rPr>
              <a:t>comorbidity</a:t>
            </a:r>
            <a:r>
              <a:rPr lang="fr-FR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Signalisation droite 29">
            <a:extLst>
              <a:ext uri="{FF2B5EF4-FFF2-40B4-BE49-F238E27FC236}">
                <a16:creationId xmlns:a16="http://schemas.microsoft.com/office/drawing/2014/main" id="{4BC01372-66D4-5A4C-B0EA-70FD63C9DE8D}"/>
              </a:ext>
            </a:extLst>
          </p:cNvPr>
          <p:cNvSpPr/>
          <p:nvPr/>
        </p:nvSpPr>
        <p:spPr>
          <a:xfrm rot="5400000">
            <a:off x="5862360" y="916013"/>
            <a:ext cx="436439" cy="3023184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Common EGFR mutation</a:t>
            </a:r>
          </a:p>
        </p:txBody>
      </p:sp>
      <p:sp>
        <p:nvSpPr>
          <p:cNvPr id="31" name="Signalisation droite 30">
            <a:extLst>
              <a:ext uri="{FF2B5EF4-FFF2-40B4-BE49-F238E27FC236}">
                <a16:creationId xmlns:a16="http://schemas.microsoft.com/office/drawing/2014/main" id="{7F8DBDCD-AB91-984F-9D1B-8A63CD5905BA}"/>
              </a:ext>
            </a:extLst>
          </p:cNvPr>
          <p:cNvSpPr/>
          <p:nvPr/>
        </p:nvSpPr>
        <p:spPr>
          <a:xfrm rot="5400000">
            <a:off x="1398740" y="3146588"/>
            <a:ext cx="436439" cy="1688277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Pharmacology</a:t>
            </a:r>
            <a:r>
              <a:rPr lang="fr-FR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Signalisation droite 31">
            <a:extLst>
              <a:ext uri="{FF2B5EF4-FFF2-40B4-BE49-F238E27FC236}">
                <a16:creationId xmlns:a16="http://schemas.microsoft.com/office/drawing/2014/main" id="{1142471B-6A4C-C041-84FF-25ACC0032F37}"/>
              </a:ext>
            </a:extLst>
          </p:cNvPr>
          <p:cNvSpPr/>
          <p:nvPr/>
        </p:nvSpPr>
        <p:spPr>
          <a:xfrm rot="5400000">
            <a:off x="3371165" y="2950260"/>
            <a:ext cx="436439" cy="2110418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Oligo</a:t>
            </a:r>
            <a:r>
              <a:rPr lang="fr-FR" dirty="0">
                <a:solidFill>
                  <a:schemeClr val="tx1"/>
                </a:solidFill>
              </a:rPr>
              <a:t>-progression</a:t>
            </a:r>
          </a:p>
        </p:txBody>
      </p:sp>
      <p:sp>
        <p:nvSpPr>
          <p:cNvPr id="33" name="Signalisation droite 32">
            <a:extLst>
              <a:ext uri="{FF2B5EF4-FFF2-40B4-BE49-F238E27FC236}">
                <a16:creationId xmlns:a16="http://schemas.microsoft.com/office/drawing/2014/main" id="{9D28A849-DF9A-6541-935E-48789F47E860}"/>
              </a:ext>
            </a:extLst>
          </p:cNvPr>
          <p:cNvSpPr/>
          <p:nvPr/>
        </p:nvSpPr>
        <p:spPr>
          <a:xfrm rot="5400000">
            <a:off x="8156785" y="366687"/>
            <a:ext cx="592864" cy="7334898"/>
          </a:xfrm>
          <a:prstGeom prst="homePlate">
            <a:avLst>
              <a:gd name="adj" fmla="val 29049"/>
            </a:avLst>
          </a:prstGeom>
          <a:solidFill>
            <a:srgbClr val="BC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Diffuse progression</a:t>
            </a:r>
          </a:p>
          <a:p>
            <a:pPr algn="ctr"/>
            <a:r>
              <a:rPr lang="fr-FR" sz="1400" b="1" i="1" dirty="0">
                <a:solidFill>
                  <a:schemeClr val="tx1"/>
                </a:solidFill>
              </a:rPr>
              <a:t>plasma </a:t>
            </a:r>
            <a:r>
              <a:rPr lang="fr-FR" sz="1400" b="1" dirty="0">
                <a:solidFill>
                  <a:srgbClr val="FF0000"/>
                </a:solidFill>
              </a:rPr>
              <a:t>AND </a:t>
            </a:r>
            <a:r>
              <a:rPr lang="fr-FR" sz="1400" b="1" i="1" dirty="0">
                <a:solidFill>
                  <a:schemeClr val="tx1"/>
                </a:solidFill>
              </a:rPr>
              <a:t>tissue biopsies</a:t>
            </a:r>
          </a:p>
        </p:txBody>
      </p:sp>
      <p:sp>
        <p:nvSpPr>
          <p:cNvPr id="34" name="Rectangle à coins arrondis 15">
            <a:extLst>
              <a:ext uri="{FF2B5EF4-FFF2-40B4-BE49-F238E27FC236}">
                <a16:creationId xmlns:a16="http://schemas.microsoft.com/office/drawing/2014/main" id="{B9260F4B-ECEB-CC41-9D1A-ECBEC656D446}"/>
              </a:ext>
            </a:extLst>
          </p:cNvPr>
          <p:cNvSpPr/>
          <p:nvPr/>
        </p:nvSpPr>
        <p:spPr bwMode="auto">
          <a:xfrm>
            <a:off x="2697425" y="4600532"/>
            <a:ext cx="1845396" cy="8157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TKI 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beyond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progression</a:t>
            </a:r>
          </a:p>
        </p:txBody>
      </p:sp>
      <p:sp>
        <p:nvSpPr>
          <p:cNvPr id="37" name="Rectangle à coins arrondis 15">
            <a:extLst>
              <a:ext uri="{FF2B5EF4-FFF2-40B4-BE49-F238E27FC236}">
                <a16:creationId xmlns:a16="http://schemas.microsoft.com/office/drawing/2014/main" id="{F1E5AFF2-22AF-7A45-91DB-36ED7329FEA9}"/>
              </a:ext>
            </a:extLst>
          </p:cNvPr>
          <p:cNvSpPr/>
          <p:nvPr/>
        </p:nvSpPr>
        <p:spPr bwMode="auto">
          <a:xfrm>
            <a:off x="764219" y="4600530"/>
            <a:ext cx="1696879" cy="8157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increase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dose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change TKI? </a:t>
            </a:r>
          </a:p>
        </p:txBody>
      </p:sp>
      <p:pic>
        <p:nvPicPr>
          <p:cNvPr id="38" name="Rectangle à coins arrondis 10">
            <a:extLst>
              <a:ext uri="{FF2B5EF4-FFF2-40B4-BE49-F238E27FC236}">
                <a16:creationId xmlns:a16="http://schemas.microsoft.com/office/drawing/2014/main" id="{E10A2799-D3DF-D543-97F6-26D715ABFCB3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3134" y="2698883"/>
            <a:ext cx="2082660" cy="93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27">
            <a:extLst>
              <a:ext uri="{FF2B5EF4-FFF2-40B4-BE49-F238E27FC236}">
                <a16:creationId xmlns:a16="http://schemas.microsoft.com/office/drawing/2014/main" id="{43F65265-0424-3743-BA99-2C51CDE1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170" y="2767271"/>
            <a:ext cx="1939660" cy="7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b="1" dirty="0" err="1"/>
              <a:t>Osimertinib</a:t>
            </a:r>
            <a:endParaRPr lang="fr-FR" sz="1200" dirty="0"/>
          </a:p>
        </p:txBody>
      </p:sp>
      <p:sp>
        <p:nvSpPr>
          <p:cNvPr id="45" name="Rectangle à coins arrondis 15">
            <a:extLst>
              <a:ext uri="{FF2B5EF4-FFF2-40B4-BE49-F238E27FC236}">
                <a16:creationId xmlns:a16="http://schemas.microsoft.com/office/drawing/2014/main" id="{379E938B-EAB3-FD4B-BCB2-9B6F04BEB711}"/>
              </a:ext>
            </a:extLst>
          </p:cNvPr>
          <p:cNvSpPr/>
          <p:nvPr/>
        </p:nvSpPr>
        <p:spPr bwMode="auto">
          <a:xfrm>
            <a:off x="4772074" y="4601330"/>
            <a:ext cx="2736926" cy="81578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All/no </a:t>
            </a:r>
            <a:r>
              <a:rPr lang="fr-FR" dirty="0" err="1">
                <a:solidFill>
                  <a:schemeClr val="bg1"/>
                </a:solidFill>
                <a:cs typeface="Arial Black"/>
              </a:rPr>
              <a:t>molecular</a:t>
            </a:r>
            <a:r>
              <a:rPr lang="fr-FR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dirty="0" err="1">
                <a:solidFill>
                  <a:schemeClr val="bg1"/>
                </a:solidFill>
                <a:cs typeface="Arial Black"/>
              </a:rPr>
              <a:t>alterations</a:t>
            </a:r>
            <a:endParaRPr lang="fr-FR" dirty="0">
              <a:solidFill>
                <a:schemeClr val="bg1"/>
              </a:solidFill>
              <a:cs typeface="Arial Black"/>
            </a:endParaRP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platinum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doublet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 Black"/>
              </a:rPr>
              <a:t>±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bevacizumab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6" name="Rectangle à coins arrondis 15">
            <a:extLst>
              <a:ext uri="{FF2B5EF4-FFF2-40B4-BE49-F238E27FC236}">
                <a16:creationId xmlns:a16="http://schemas.microsoft.com/office/drawing/2014/main" id="{135E19C9-4B35-154D-8B4B-5A7056E2DCAB}"/>
              </a:ext>
            </a:extLst>
          </p:cNvPr>
          <p:cNvSpPr/>
          <p:nvPr/>
        </p:nvSpPr>
        <p:spPr bwMode="auto">
          <a:xfrm>
            <a:off x="7650783" y="4600531"/>
            <a:ext cx="1511506" cy="8157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SCLC 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ddp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etoposide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TKI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pursuit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?</a:t>
            </a:r>
          </a:p>
        </p:txBody>
      </p:sp>
      <p:sp>
        <p:nvSpPr>
          <p:cNvPr id="47" name="Rectangle à coins arrondis 15">
            <a:extLst>
              <a:ext uri="{FF2B5EF4-FFF2-40B4-BE49-F238E27FC236}">
                <a16:creationId xmlns:a16="http://schemas.microsoft.com/office/drawing/2014/main" id="{E0D31E03-890E-494B-A891-10FF512253CD}"/>
              </a:ext>
            </a:extLst>
          </p:cNvPr>
          <p:cNvSpPr/>
          <p:nvPr/>
        </p:nvSpPr>
        <p:spPr bwMode="auto">
          <a:xfrm>
            <a:off x="9285086" y="4600531"/>
            <a:ext cx="1680239" cy="81578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 err="1">
                <a:solidFill>
                  <a:schemeClr val="bg1"/>
                </a:solidFill>
                <a:cs typeface="Arial Black"/>
              </a:rPr>
              <a:t>Other</a:t>
            </a:r>
            <a:r>
              <a:rPr lang="fr-FR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dirty="0" err="1">
                <a:solidFill>
                  <a:schemeClr val="bg1"/>
                </a:solidFill>
                <a:cs typeface="Arial Black"/>
              </a:rPr>
              <a:t>alteration</a:t>
            </a:r>
            <a:endParaRPr lang="fr-FR" dirty="0">
              <a:solidFill>
                <a:schemeClr val="bg1"/>
              </a:solidFill>
              <a:cs typeface="Arial Black"/>
            </a:endParaRP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Trials/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molecular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board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8" name="Rectangle à coins arrondis 15">
            <a:extLst>
              <a:ext uri="{FF2B5EF4-FFF2-40B4-BE49-F238E27FC236}">
                <a16:creationId xmlns:a16="http://schemas.microsoft.com/office/drawing/2014/main" id="{AEB47FC8-D128-3E4E-BA7D-F48D5727E868}"/>
              </a:ext>
            </a:extLst>
          </p:cNvPr>
          <p:cNvSpPr/>
          <p:nvPr/>
        </p:nvSpPr>
        <p:spPr bwMode="auto">
          <a:xfrm>
            <a:off x="11038115" y="4600531"/>
            <a:ext cx="1013029" cy="81578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PDL1 +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ICI?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22A469C-0DDA-064F-AF5C-6BE988E608D7}"/>
              </a:ext>
            </a:extLst>
          </p:cNvPr>
          <p:cNvCxnSpPr>
            <a:cxnSpLocks/>
            <a:stCxn id="33" idx="3"/>
            <a:endCxn id="45" idx="0"/>
          </p:cNvCxnSpPr>
          <p:nvPr/>
        </p:nvCxnSpPr>
        <p:spPr>
          <a:xfrm flipH="1">
            <a:off x="6140537" y="4330568"/>
            <a:ext cx="2312680" cy="27076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4412D1D-F344-F341-B935-A4D18EF95687}"/>
              </a:ext>
            </a:extLst>
          </p:cNvPr>
          <p:cNvCxnSpPr>
            <a:cxnSpLocks/>
            <a:stCxn id="33" idx="3"/>
            <a:endCxn id="48" idx="0"/>
          </p:cNvCxnSpPr>
          <p:nvPr/>
        </p:nvCxnSpPr>
        <p:spPr>
          <a:xfrm>
            <a:off x="8453217" y="4330568"/>
            <a:ext cx="3091413" cy="2699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FCF7A54-3D10-2A48-A3C2-C6CEFAC4F30B}"/>
              </a:ext>
            </a:extLst>
          </p:cNvPr>
          <p:cNvCxnSpPr>
            <a:cxnSpLocks/>
            <a:stCxn id="33" idx="3"/>
            <a:endCxn id="47" idx="0"/>
          </p:cNvCxnSpPr>
          <p:nvPr/>
        </p:nvCxnSpPr>
        <p:spPr>
          <a:xfrm>
            <a:off x="8453217" y="4330568"/>
            <a:ext cx="1671989" cy="2699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4B0F37A0-445E-A241-A80B-016246AF1282}"/>
              </a:ext>
            </a:extLst>
          </p:cNvPr>
          <p:cNvSpPr txBox="1"/>
          <p:nvPr/>
        </p:nvSpPr>
        <p:spPr>
          <a:xfrm>
            <a:off x="0" y="-14039"/>
            <a:ext cx="5292191" cy="5693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Depuis l’ère de l’</a:t>
            </a:r>
            <a:r>
              <a:rPr lang="fr-FR" sz="2800" b="1" dirty="0" err="1">
                <a:solidFill>
                  <a:schemeClr val="bg1"/>
                </a:solidFill>
              </a:rPr>
              <a:t>osimertinib</a:t>
            </a: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9583CD2A-2AFC-BD4F-96E9-6F4ED5A6B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40" name="Rectangle à coins arrondis 15">
            <a:extLst>
              <a:ext uri="{FF2B5EF4-FFF2-40B4-BE49-F238E27FC236}">
                <a16:creationId xmlns:a16="http://schemas.microsoft.com/office/drawing/2014/main" id="{87C2EBF3-31DE-4645-8322-508983C771A2}"/>
              </a:ext>
            </a:extLst>
          </p:cNvPr>
          <p:cNvSpPr/>
          <p:nvPr/>
        </p:nvSpPr>
        <p:spPr bwMode="auto">
          <a:xfrm>
            <a:off x="5902969" y="5566530"/>
            <a:ext cx="1621340" cy="815789"/>
          </a:xfrm>
          <a:prstGeom prst="roundRect">
            <a:avLst/>
          </a:prstGeom>
          <a:solidFill>
            <a:srgbClr val="FF800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cs typeface="Arial Black"/>
              </a:rPr>
              <a:t>T790M-/ADC</a:t>
            </a:r>
          </a:p>
          <a:p>
            <a:pPr algn="ctr"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1"/>
                </a:solidFill>
                <a:cs typeface="Arial Black"/>
              </a:rPr>
              <a:t>Carbo-placlitaxel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  <a:p>
            <a:pPr algn="ctr"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  <a:cs typeface="Arial Black"/>
              </a:rPr>
              <a:t>+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beva</a:t>
            </a:r>
            <a:r>
              <a:rPr lang="fr-FR" sz="1400" dirty="0">
                <a:solidFill>
                  <a:schemeClr val="bg1"/>
                </a:solidFill>
                <a:cs typeface="Arial Black"/>
              </a:rPr>
              <a:t> + </a:t>
            </a:r>
            <a:r>
              <a:rPr lang="fr-FR" sz="1400" dirty="0" err="1">
                <a:solidFill>
                  <a:schemeClr val="bg1"/>
                </a:solidFill>
                <a:cs typeface="Arial Black"/>
              </a:rPr>
              <a:t>atezo</a:t>
            </a:r>
            <a:endParaRPr lang="fr-FR" sz="1400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A63107-5369-6346-AE79-14B010AC1EEC}"/>
              </a:ext>
            </a:extLst>
          </p:cNvPr>
          <p:cNvSpPr txBox="1"/>
          <p:nvPr/>
        </p:nvSpPr>
        <p:spPr>
          <a:xfrm>
            <a:off x="7524309" y="5674123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59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2" name="Rectangle 2"/>
          <p:cNvSpPr>
            <a:spLocks noChangeArrowheads="1"/>
          </p:cNvSpPr>
          <p:nvPr/>
        </p:nvSpPr>
        <p:spPr bwMode="auto">
          <a:xfrm>
            <a:off x="5199065" y="8255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400"/>
          </a:p>
        </p:txBody>
      </p:sp>
      <p:sp>
        <p:nvSpPr>
          <p:cNvPr id="19" name="Text Placeholder 227">
            <a:extLst>
              <a:ext uri="{FF2B5EF4-FFF2-40B4-BE49-F238E27FC236}">
                <a16:creationId xmlns:a16="http://schemas.microsoft.com/office/drawing/2014/main" id="{FB36B727-45EC-C546-BA11-43E497D487E0}"/>
              </a:ext>
            </a:extLst>
          </p:cNvPr>
          <p:cNvSpPr txBox="1">
            <a:spLocks/>
          </p:cNvSpPr>
          <p:nvPr/>
        </p:nvSpPr>
        <p:spPr bwMode="auto">
          <a:xfrm>
            <a:off x="171441" y="7277961"/>
            <a:ext cx="11162552" cy="44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None/>
            </a:pPr>
            <a:endParaRPr lang="en-US" sz="2133" i="1" kern="0" dirty="0"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fr-FR" sz="2133" i="1" kern="0" dirty="0">
                <a:ea typeface="ＭＳ Ｐゴシック" charset="-128"/>
                <a:cs typeface="ＭＳ Ｐゴシック" charset="-128"/>
              </a:rPr>
              <a:t>  </a:t>
            </a:r>
            <a:endParaRPr lang="fr-FR" sz="2133" i="1" dirty="0"/>
          </a:p>
          <a:p>
            <a:pPr>
              <a:buFont typeface="Wingdings" charset="2"/>
              <a:buNone/>
            </a:pPr>
            <a:endParaRPr lang="en-US" sz="2133" i="1" kern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Image 11" descr="Une image contenant carte, parapluie&#10;&#10;Description générée automatiquement">
            <a:extLst>
              <a:ext uri="{FF2B5EF4-FFF2-40B4-BE49-F238E27FC236}">
                <a16:creationId xmlns:a16="http://schemas.microsoft.com/office/drawing/2014/main" id="{020C1985-3C21-D84A-8E06-7DCF49E14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78" y="2506429"/>
            <a:ext cx="5977129" cy="4155622"/>
          </a:xfrm>
          <a:prstGeom prst="rect">
            <a:avLst/>
          </a:prstGeom>
        </p:spPr>
      </p:pic>
      <p:pic>
        <p:nvPicPr>
          <p:cNvPr id="14" name="Image 13" descr="Une image contenant texte, parapluie&#10;&#10;Description générée automatiquement">
            <a:extLst>
              <a:ext uri="{FF2B5EF4-FFF2-40B4-BE49-F238E27FC236}">
                <a16:creationId xmlns:a16="http://schemas.microsoft.com/office/drawing/2014/main" id="{353E1403-94B5-E944-95D7-0E126519E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68"/>
            <a:ext cx="5660440" cy="44755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6477F1-F1D9-274C-95AB-3B08FEE09D00}"/>
              </a:ext>
            </a:extLst>
          </p:cNvPr>
          <p:cNvSpPr txBox="1"/>
          <p:nvPr/>
        </p:nvSpPr>
        <p:spPr>
          <a:xfrm>
            <a:off x="439472" y="1418278"/>
            <a:ext cx="4842992" cy="584775"/>
          </a:xfrm>
          <a:prstGeom prst="rect">
            <a:avLst/>
          </a:prstGeom>
          <a:solidFill>
            <a:srgbClr val="B04BFF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Molecular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resistance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after</a:t>
            </a:r>
            <a:r>
              <a:rPr lang="fr-FR" b="1" dirty="0">
                <a:solidFill>
                  <a:schemeClr val="bg1"/>
                </a:solidFill>
              </a:rPr>
              <a:t> 1</a:t>
            </a:r>
            <a:r>
              <a:rPr lang="fr-FR" b="1" baseline="30000" dirty="0">
                <a:solidFill>
                  <a:schemeClr val="bg1"/>
                </a:solidFill>
              </a:rPr>
              <a:t>st</a:t>
            </a:r>
            <a:r>
              <a:rPr lang="fr-FR" b="1" dirty="0">
                <a:solidFill>
                  <a:schemeClr val="bg1"/>
                </a:solidFill>
              </a:rPr>
              <a:t>/2</a:t>
            </a:r>
            <a:r>
              <a:rPr lang="fr-FR" b="1" baseline="30000" dirty="0">
                <a:solidFill>
                  <a:schemeClr val="bg1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generation</a:t>
            </a:r>
            <a:r>
              <a:rPr lang="fr-FR" b="1" dirty="0">
                <a:solidFill>
                  <a:schemeClr val="bg1"/>
                </a:solidFill>
              </a:rPr>
              <a:t> TKI</a:t>
            </a:r>
          </a:p>
          <a:p>
            <a:r>
              <a:rPr lang="fr-FR" i="1" dirty="0">
                <a:solidFill>
                  <a:schemeClr val="bg1"/>
                </a:solidFill>
              </a:rPr>
              <a:t>≈10 </a:t>
            </a:r>
            <a:r>
              <a:rPr lang="fr-FR" i="1" dirty="0" err="1">
                <a:solidFill>
                  <a:schemeClr val="bg1"/>
                </a:solidFill>
              </a:rPr>
              <a:t>months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B261498-174E-1E40-B4DD-948BCEB00188}"/>
              </a:ext>
            </a:extLst>
          </p:cNvPr>
          <p:cNvSpPr txBox="1"/>
          <p:nvPr/>
        </p:nvSpPr>
        <p:spPr>
          <a:xfrm>
            <a:off x="6628006" y="1418278"/>
            <a:ext cx="4588114" cy="58477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Molecular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resistance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after</a:t>
            </a:r>
            <a:r>
              <a:rPr lang="fr-FR" b="1" dirty="0">
                <a:solidFill>
                  <a:schemeClr val="bg1"/>
                </a:solidFill>
              </a:rPr>
              <a:t> 1</a:t>
            </a:r>
            <a:r>
              <a:rPr lang="fr-FR" b="1" baseline="30000" dirty="0">
                <a:solidFill>
                  <a:schemeClr val="bg1"/>
                </a:solidFill>
              </a:rPr>
              <a:t>st</a:t>
            </a:r>
            <a:r>
              <a:rPr lang="fr-FR" b="1" dirty="0">
                <a:solidFill>
                  <a:schemeClr val="bg1"/>
                </a:solidFill>
              </a:rPr>
              <a:t> line </a:t>
            </a:r>
            <a:r>
              <a:rPr lang="fr-FR" b="1" dirty="0" err="1">
                <a:solidFill>
                  <a:schemeClr val="bg1"/>
                </a:solidFill>
              </a:rPr>
              <a:t>osimertinib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fr-FR" i="1" dirty="0">
                <a:solidFill>
                  <a:schemeClr val="bg1"/>
                </a:solidFill>
              </a:rPr>
              <a:t>≈19 </a:t>
            </a:r>
            <a:r>
              <a:rPr lang="fr-FR" i="1" dirty="0" err="1">
                <a:solidFill>
                  <a:schemeClr val="bg1"/>
                </a:solidFill>
              </a:rPr>
              <a:t>months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42" name="Text Placeholder 227">
            <a:extLst>
              <a:ext uri="{FF2B5EF4-FFF2-40B4-BE49-F238E27FC236}">
                <a16:creationId xmlns:a16="http://schemas.microsoft.com/office/drawing/2014/main" id="{3B35A95C-49AC-F947-8DC0-64F408A440CB}"/>
              </a:ext>
            </a:extLst>
          </p:cNvPr>
          <p:cNvSpPr txBox="1">
            <a:spLocks/>
          </p:cNvSpPr>
          <p:nvPr/>
        </p:nvSpPr>
        <p:spPr bwMode="auto">
          <a:xfrm>
            <a:off x="-15314" y="6513144"/>
            <a:ext cx="119672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600" i="1" kern="0" dirty="0">
                <a:ea typeface="ＭＳ Ｐゴシック" charset="-128"/>
                <a:cs typeface="ＭＳ Ｐゴシック" charset="-128"/>
              </a:rPr>
              <a:t>Nagano T, Cells 2018, 212:1; Schmid S, Lung Cancer 2020, 147:123 </a:t>
            </a:r>
            <a:endParaRPr lang="fr-FR" sz="1600" i="1" dirty="0"/>
          </a:p>
          <a:p>
            <a:pPr>
              <a:buFont typeface="Wingdings" charset="2"/>
              <a:buNone/>
            </a:pPr>
            <a:endParaRPr lang="en-US" sz="1600" i="1" kern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à coins arrondis 2">
            <a:extLst>
              <a:ext uri="{FF2B5EF4-FFF2-40B4-BE49-F238E27FC236}">
                <a16:creationId xmlns:a16="http://schemas.microsoft.com/office/drawing/2014/main" id="{3CA4E3EB-70F7-AD4D-805C-DD005F63F271}"/>
              </a:ext>
            </a:extLst>
          </p:cNvPr>
          <p:cNvSpPr/>
          <p:nvPr/>
        </p:nvSpPr>
        <p:spPr>
          <a:xfrm>
            <a:off x="3280190" y="4049214"/>
            <a:ext cx="579259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PD-L1?</a:t>
            </a:r>
          </a:p>
        </p:txBody>
      </p:sp>
      <p:sp>
        <p:nvSpPr>
          <p:cNvPr id="44" name="Rectangle à coins arrondis 2">
            <a:extLst>
              <a:ext uri="{FF2B5EF4-FFF2-40B4-BE49-F238E27FC236}">
                <a16:creationId xmlns:a16="http://schemas.microsoft.com/office/drawing/2014/main" id="{7981753D-B46B-AA48-827D-93F8760089E7}"/>
              </a:ext>
            </a:extLst>
          </p:cNvPr>
          <p:cNvSpPr/>
          <p:nvPr/>
        </p:nvSpPr>
        <p:spPr>
          <a:xfrm>
            <a:off x="8126033" y="4103387"/>
            <a:ext cx="579259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PD-L1?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EAF5B0BD-095F-9842-8113-2D7229F6E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5A05DE-2597-F34B-9CA3-51F93B80E060}"/>
              </a:ext>
            </a:extLst>
          </p:cNvPr>
          <p:cNvSpPr txBox="1"/>
          <p:nvPr/>
        </p:nvSpPr>
        <p:spPr>
          <a:xfrm>
            <a:off x="3859451" y="2703650"/>
            <a:ext cx="4445169" cy="32008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• Platinum doublet CT ± </a:t>
            </a:r>
            <a:r>
              <a:rPr lang="fr-FR" dirty="0" err="1"/>
              <a:t>bevacizumab</a:t>
            </a:r>
            <a:endParaRPr lang="fr-FR" dirty="0"/>
          </a:p>
          <a:p>
            <a:r>
              <a:rPr lang="fr-FR" sz="1400" dirty="0"/>
              <a:t>   - (</a:t>
            </a:r>
            <a:r>
              <a:rPr lang="fr-FR" sz="1400" dirty="0" err="1"/>
              <a:t>Carbo-paclitaxel</a:t>
            </a:r>
            <a:r>
              <a:rPr lang="fr-FR" sz="1400" dirty="0"/>
              <a:t>, </a:t>
            </a:r>
            <a:r>
              <a:rPr lang="fr-FR" sz="1400" dirty="0" err="1"/>
              <a:t>atezolizumab</a:t>
            </a:r>
            <a:r>
              <a:rPr lang="fr-FR" sz="1400" dirty="0"/>
              <a:t>, </a:t>
            </a:r>
            <a:r>
              <a:rPr lang="fr-FR" sz="1400" dirty="0" err="1"/>
              <a:t>bevacizumab</a:t>
            </a:r>
            <a:r>
              <a:rPr lang="fr-FR" sz="1400" dirty="0"/>
              <a:t>)</a:t>
            </a:r>
          </a:p>
          <a:p>
            <a:r>
              <a:rPr lang="fr-FR" sz="1400" dirty="0"/>
              <a:t>   </a:t>
            </a:r>
            <a:r>
              <a:rPr lang="fr-FR" dirty="0"/>
              <a:t>- IO</a:t>
            </a:r>
          </a:p>
          <a:p>
            <a:endParaRPr lang="fr-FR" sz="800" dirty="0"/>
          </a:p>
          <a:p>
            <a:r>
              <a:rPr lang="fr-FR" dirty="0"/>
              <a:t>• </a:t>
            </a:r>
            <a:r>
              <a:rPr lang="fr-FR" dirty="0" err="1"/>
              <a:t>Carboplatine</a:t>
            </a:r>
            <a:r>
              <a:rPr lang="fr-FR" dirty="0"/>
              <a:t> </a:t>
            </a:r>
            <a:r>
              <a:rPr lang="fr-FR" dirty="0" err="1"/>
              <a:t>etoposide</a:t>
            </a:r>
            <a:r>
              <a:rPr lang="fr-FR" dirty="0"/>
              <a:t> ± TKI</a:t>
            </a:r>
          </a:p>
          <a:p>
            <a:endParaRPr lang="fr-FR" sz="800" dirty="0"/>
          </a:p>
          <a:p>
            <a:r>
              <a:rPr lang="fr-FR" dirty="0"/>
              <a:t>• Case reports of </a:t>
            </a:r>
            <a:r>
              <a:rPr lang="fr-FR" dirty="0" err="1"/>
              <a:t>targeted</a:t>
            </a:r>
            <a:r>
              <a:rPr lang="fr-FR" dirty="0"/>
              <a:t> </a:t>
            </a:r>
            <a:r>
              <a:rPr lang="fr-FR" dirty="0" err="1"/>
              <a:t>therapy</a:t>
            </a:r>
            <a:r>
              <a:rPr lang="fr-FR" dirty="0"/>
              <a:t> (</a:t>
            </a:r>
            <a:r>
              <a:rPr lang="fr-FR" dirty="0" err="1"/>
              <a:t>ib</a:t>
            </a:r>
            <a:r>
              <a:rPr lang="fr-FR" dirty="0"/>
              <a:t> or ab)</a:t>
            </a:r>
          </a:p>
          <a:p>
            <a:r>
              <a:rPr lang="fr-FR" dirty="0"/>
              <a:t>   </a:t>
            </a:r>
            <a:r>
              <a:rPr lang="fr-FR" sz="1200" dirty="0"/>
              <a:t>- </a:t>
            </a:r>
            <a:r>
              <a:rPr lang="fr-FR" sz="1200" dirty="0" err="1"/>
              <a:t>monotherapy</a:t>
            </a:r>
            <a:r>
              <a:rPr lang="fr-FR" sz="1200" dirty="0"/>
              <a:t> </a:t>
            </a:r>
          </a:p>
          <a:p>
            <a:r>
              <a:rPr lang="fr-FR" sz="1200" dirty="0"/>
              <a:t>    - </a:t>
            </a:r>
            <a:r>
              <a:rPr lang="fr-FR" sz="1200" dirty="0" err="1"/>
              <a:t>combotherapy</a:t>
            </a:r>
            <a:r>
              <a:rPr lang="fr-FR" sz="1200" dirty="0"/>
              <a:t> </a:t>
            </a:r>
          </a:p>
          <a:p>
            <a:r>
              <a:rPr lang="fr-FR" sz="1200" dirty="0"/>
              <a:t>    - ± </a:t>
            </a:r>
            <a:r>
              <a:rPr lang="fr-FR" sz="1200" dirty="0" err="1"/>
              <a:t>osimertinib</a:t>
            </a:r>
            <a:r>
              <a:rPr lang="fr-FR" sz="1200" dirty="0"/>
              <a:t> continuation  </a:t>
            </a:r>
          </a:p>
          <a:p>
            <a:endParaRPr lang="fr-FR" sz="800" dirty="0"/>
          </a:p>
          <a:p>
            <a:r>
              <a:rPr lang="fr-FR" sz="3200" b="1" dirty="0">
                <a:solidFill>
                  <a:srgbClr val="00B050"/>
                </a:solidFill>
              </a:rPr>
              <a:t>• </a:t>
            </a:r>
            <a:r>
              <a:rPr lang="fr-FR" sz="4000" b="1" dirty="0">
                <a:solidFill>
                  <a:srgbClr val="00B050"/>
                </a:solidFill>
              </a:rPr>
              <a:t>Trials</a:t>
            </a:r>
          </a:p>
        </p:txBody>
      </p:sp>
    </p:spTree>
    <p:extLst>
      <p:ext uri="{BB962C8B-B14F-4D97-AF65-F5344CB8AC3E}">
        <p14:creationId xmlns:p14="http://schemas.microsoft.com/office/powerpoint/2010/main" val="26883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27">
            <a:extLst>
              <a:ext uri="{FF2B5EF4-FFF2-40B4-BE49-F238E27FC236}">
                <a16:creationId xmlns:a16="http://schemas.microsoft.com/office/drawing/2014/main" id="{10C2FC99-1356-3947-872D-2FCC0FC5F933}"/>
              </a:ext>
            </a:extLst>
          </p:cNvPr>
          <p:cNvSpPr txBox="1">
            <a:spLocks/>
          </p:cNvSpPr>
          <p:nvPr/>
        </p:nvSpPr>
        <p:spPr bwMode="auto">
          <a:xfrm>
            <a:off x="0" y="6525867"/>
            <a:ext cx="119672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600" i="1" kern="0" dirty="0">
                <a:ea typeface="ＭＳ Ｐゴシック" charset="-128"/>
                <a:cs typeface="ＭＳ Ｐゴシック" charset="-128"/>
              </a:rPr>
              <a:t>Piper </a:t>
            </a:r>
            <a:r>
              <a:rPr lang="en-US" sz="1600" i="1" kern="0" dirty="0" err="1">
                <a:ea typeface="ＭＳ Ｐゴシック" charset="-128"/>
                <a:cs typeface="ＭＳ Ｐゴシック" charset="-128"/>
              </a:rPr>
              <a:t>Vallillo</a:t>
            </a:r>
            <a:r>
              <a:rPr lang="en-US" sz="1600" i="1" kern="0" dirty="0">
                <a:ea typeface="ＭＳ Ｐゴシック" charset="-128"/>
                <a:cs typeface="ＭＳ Ｐゴシック" charset="-128"/>
              </a:rPr>
              <a:t> AJ, J Clin Oncol 2020, </a:t>
            </a:r>
            <a:r>
              <a:rPr lang="en-US" sz="1600" i="1" kern="0" dirty="0" err="1">
                <a:ea typeface="ＭＳ Ｐゴシック" charset="-128"/>
                <a:cs typeface="ＭＳ Ｐゴシック" charset="-128"/>
              </a:rPr>
              <a:t>epub</a:t>
            </a:r>
            <a:r>
              <a:rPr lang="en-US" sz="1600" i="1" kern="0" dirty="0">
                <a:ea typeface="ＭＳ Ｐゴシック" charset="-128"/>
                <a:cs typeface="ＭＳ Ｐゴシック" charset="-128"/>
              </a:rPr>
              <a:t> June  </a:t>
            </a:r>
            <a:endParaRPr lang="en-US" sz="1600" i="1" dirty="0">
              <a:solidFill>
                <a:prstClr val="black"/>
              </a:solidFill>
            </a:endParaRPr>
          </a:p>
          <a:p>
            <a:pPr>
              <a:buNone/>
            </a:pPr>
            <a:endParaRPr lang="fr-FR" sz="1600" i="1" dirty="0"/>
          </a:p>
          <a:p>
            <a:pPr>
              <a:buFont typeface="Wingdings" charset="2"/>
              <a:buNone/>
            </a:pPr>
            <a:endParaRPr lang="en-US" sz="1600" i="1" kern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4C9E9804-7ACA-2044-B671-FBA08649C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/>
          <a:stretch/>
        </p:blipFill>
        <p:spPr>
          <a:xfrm>
            <a:off x="143583" y="1912933"/>
            <a:ext cx="11857599" cy="28404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20FFD9-205A-4B4C-8783-0A5FE4EF2A11}"/>
              </a:ext>
            </a:extLst>
          </p:cNvPr>
          <p:cNvSpPr txBox="1"/>
          <p:nvPr/>
        </p:nvSpPr>
        <p:spPr>
          <a:xfrm>
            <a:off x="52899" y="1544579"/>
            <a:ext cx="9499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therapeutic</a:t>
            </a:r>
            <a:r>
              <a:rPr lang="fr-FR" b="1" dirty="0"/>
              <a:t> trials for patients </a:t>
            </a:r>
            <a:r>
              <a:rPr lang="fr-FR" b="1" dirty="0" err="1"/>
              <a:t>osimertinib</a:t>
            </a:r>
            <a:r>
              <a:rPr lang="fr-FR" b="1" dirty="0"/>
              <a:t> </a:t>
            </a:r>
            <a:r>
              <a:rPr lang="fr-FR" b="1" dirty="0" err="1"/>
              <a:t>biomarker</a:t>
            </a:r>
            <a:r>
              <a:rPr lang="fr-FR" b="1" dirty="0"/>
              <a:t> </a:t>
            </a:r>
            <a:r>
              <a:rPr lang="fr-FR" b="1" dirty="0" err="1"/>
              <a:t>driven</a:t>
            </a:r>
            <a:r>
              <a:rPr lang="fr-FR" b="1" dirty="0"/>
              <a:t> </a:t>
            </a:r>
            <a:r>
              <a:rPr lang="fr-FR" b="1" dirty="0" err="1"/>
              <a:t>resistance</a:t>
            </a:r>
            <a:r>
              <a:rPr lang="fr-FR" b="1" dirty="0"/>
              <a:t> : MET, C797S, HER2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EB8E127-0398-B94D-911C-CB4D301ED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2" y="233892"/>
            <a:ext cx="10619956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CBNPC mutés pour l’EGFR, traiter la résistance…</a:t>
            </a:r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B2048183-B08F-6148-A2C1-66FEE505D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72481" r="140" b="21751"/>
          <a:stretch/>
        </p:blipFill>
        <p:spPr>
          <a:xfrm>
            <a:off x="127293" y="6049869"/>
            <a:ext cx="11857599" cy="331788"/>
          </a:xfrm>
          <a:prstGeom prst="rect">
            <a:avLst/>
          </a:prstGeom>
        </p:spPr>
      </p:pic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58DAB738-2F64-624E-A84B-DC805350E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54915" r="140" b="32084"/>
          <a:stretch/>
        </p:blipFill>
        <p:spPr>
          <a:xfrm>
            <a:off x="127294" y="5347382"/>
            <a:ext cx="11857599" cy="7478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0AF1B8-BE3E-064F-9765-5EF605A2D18F}"/>
              </a:ext>
            </a:extLst>
          </p:cNvPr>
          <p:cNvSpPr txBox="1"/>
          <p:nvPr/>
        </p:nvSpPr>
        <p:spPr>
          <a:xfrm>
            <a:off x="52899" y="5000743"/>
            <a:ext cx="829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therapeutic</a:t>
            </a:r>
            <a:r>
              <a:rPr lang="fr-FR" b="1" dirty="0"/>
              <a:t> trials for patients </a:t>
            </a:r>
            <a:r>
              <a:rPr lang="fr-FR" b="1" dirty="0" err="1"/>
              <a:t>osimertinib</a:t>
            </a:r>
            <a:r>
              <a:rPr lang="fr-FR" b="1" dirty="0"/>
              <a:t> </a:t>
            </a:r>
            <a:r>
              <a:rPr lang="fr-FR" b="1" dirty="0" err="1"/>
              <a:t>without</a:t>
            </a:r>
            <a:r>
              <a:rPr lang="fr-FR" b="1" dirty="0"/>
              <a:t> </a:t>
            </a:r>
            <a:r>
              <a:rPr lang="fr-FR" b="1" dirty="0" err="1"/>
              <a:t>biomarker</a:t>
            </a:r>
            <a:r>
              <a:rPr lang="fr-FR" b="1" dirty="0"/>
              <a:t> </a:t>
            </a:r>
            <a:r>
              <a:rPr lang="fr-FR" b="1" dirty="0" err="1"/>
              <a:t>driven</a:t>
            </a:r>
            <a:r>
              <a:rPr lang="fr-FR" b="1" dirty="0"/>
              <a:t> </a:t>
            </a:r>
            <a:r>
              <a:rPr lang="fr-FR" b="1" dirty="0" err="1"/>
              <a:t>resistance</a:t>
            </a:r>
            <a:endParaRPr lang="fr-FR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A5155C-C9F4-004A-AAD4-1AD85C11568E}"/>
              </a:ext>
            </a:extLst>
          </p:cNvPr>
          <p:cNvSpPr/>
          <p:nvPr/>
        </p:nvSpPr>
        <p:spPr>
          <a:xfrm>
            <a:off x="1475986" y="5401828"/>
            <a:ext cx="9807898" cy="61305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8E30217-8BEB-CA47-BDE4-A50E466C6E0A}"/>
              </a:ext>
            </a:extLst>
          </p:cNvPr>
          <p:cNvSpPr/>
          <p:nvPr/>
        </p:nvSpPr>
        <p:spPr>
          <a:xfrm>
            <a:off x="1475987" y="6053469"/>
            <a:ext cx="9807897" cy="29144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E55493-6C38-A54D-95BD-07EFC6BF49BA}"/>
              </a:ext>
            </a:extLst>
          </p:cNvPr>
          <p:cNvSpPr txBox="1"/>
          <p:nvPr/>
        </p:nvSpPr>
        <p:spPr>
          <a:xfrm>
            <a:off x="3116777" y="5597897"/>
            <a:ext cx="1279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b="1" dirty="0" err="1"/>
              <a:t>Amivantamab</a:t>
            </a:r>
            <a:endParaRPr lang="fr-FR" sz="13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4CD75F-8B29-6A45-9B75-E3880D99BA74}"/>
              </a:ext>
            </a:extLst>
          </p:cNvPr>
          <p:cNvSpPr txBox="1"/>
          <p:nvPr/>
        </p:nvSpPr>
        <p:spPr>
          <a:xfrm>
            <a:off x="3079071" y="6051114"/>
            <a:ext cx="19960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b="1" dirty="0" err="1"/>
              <a:t>Patritumab</a:t>
            </a:r>
            <a:r>
              <a:rPr lang="fr-FR" sz="1300" b="1" dirty="0"/>
              <a:t> </a:t>
            </a:r>
            <a:r>
              <a:rPr lang="fr-FR" sz="1300" b="1" dirty="0" err="1"/>
              <a:t>deruxtecan</a:t>
            </a:r>
            <a:endParaRPr lang="fr-FR" sz="1300" b="1" dirty="0"/>
          </a:p>
        </p:txBody>
      </p:sp>
    </p:spTree>
    <p:extLst>
      <p:ext uri="{BB962C8B-B14F-4D97-AF65-F5344CB8AC3E}">
        <p14:creationId xmlns:p14="http://schemas.microsoft.com/office/powerpoint/2010/main" val="68028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3DE9B27A-8926-3347-AD4C-6D089E4803B2}"/>
              </a:ext>
            </a:extLst>
          </p:cNvPr>
          <p:cNvCxnSpPr/>
          <p:nvPr/>
        </p:nvCxnSpPr>
        <p:spPr>
          <a:xfrm flipV="1">
            <a:off x="5730498" y="5144949"/>
            <a:ext cx="537191" cy="383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B6BC718-26C7-0B45-8739-15EF6EF1D526}"/>
              </a:ext>
            </a:extLst>
          </p:cNvPr>
          <p:cNvCxnSpPr/>
          <p:nvPr/>
        </p:nvCxnSpPr>
        <p:spPr>
          <a:xfrm flipV="1">
            <a:off x="5335031" y="3962401"/>
            <a:ext cx="537191" cy="383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B0DB9E4-CFB7-6E49-B0FB-D75A239BF827}"/>
              </a:ext>
            </a:extLst>
          </p:cNvPr>
          <p:cNvCxnSpPr/>
          <p:nvPr/>
        </p:nvCxnSpPr>
        <p:spPr>
          <a:xfrm flipV="1">
            <a:off x="5240506" y="2826153"/>
            <a:ext cx="537191" cy="383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5B294B6-D0BE-454D-B02C-CF70D63DA2A3}"/>
              </a:ext>
            </a:extLst>
          </p:cNvPr>
          <p:cNvCxnSpPr/>
          <p:nvPr/>
        </p:nvCxnSpPr>
        <p:spPr>
          <a:xfrm flipV="1">
            <a:off x="4520946" y="1643605"/>
            <a:ext cx="537191" cy="383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DE8EE98-F49F-4449-B1EC-341E70ED9A5C}"/>
              </a:ext>
            </a:extLst>
          </p:cNvPr>
          <p:cNvGrpSpPr/>
          <p:nvPr/>
        </p:nvGrpSpPr>
        <p:grpSpPr>
          <a:xfrm>
            <a:off x="2164772" y="1891615"/>
            <a:ext cx="6300000" cy="540000"/>
            <a:chOff x="2036562" y="1367991"/>
            <a:chExt cx="6300000" cy="540000"/>
          </a:xfrm>
        </p:grpSpPr>
        <p:sp>
          <p:nvSpPr>
            <p:cNvPr id="51" name="Flèche vers la droite 50">
              <a:extLst>
                <a:ext uri="{FF2B5EF4-FFF2-40B4-BE49-F238E27FC236}">
                  <a16:creationId xmlns:a16="http://schemas.microsoft.com/office/drawing/2014/main" id="{E1A12C57-12B8-5246-AFDF-D6D1B67A6387}"/>
                </a:ext>
              </a:extLst>
            </p:cNvPr>
            <p:cNvSpPr/>
            <p:nvPr/>
          </p:nvSpPr>
          <p:spPr>
            <a:xfrm>
              <a:off x="2036562" y="1367991"/>
              <a:ext cx="6300000" cy="540000"/>
            </a:xfrm>
            <a:prstGeom prst="rightArrow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tx1"/>
                  </a:solidFill>
                </a:rPr>
                <a:t>			             19,5-35,5 mo. (8 études)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44D851A-9D86-044A-9C7C-ED0985B44BEF}"/>
                </a:ext>
              </a:extLst>
            </p:cNvPr>
            <p:cNvSpPr>
              <a:spLocks/>
            </p:cNvSpPr>
            <p:nvPr/>
          </p:nvSpPr>
          <p:spPr>
            <a:xfrm>
              <a:off x="2041978" y="1508492"/>
              <a:ext cx="2340000" cy="2511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tx1"/>
                  </a:solidFill>
                </a:rPr>
                <a:t>9,2-13,6 mo.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ED3ED16-1862-F442-BB37-41C9F34BE5CE}"/>
              </a:ext>
            </a:extLst>
          </p:cNvPr>
          <p:cNvGrpSpPr/>
          <p:nvPr/>
        </p:nvGrpSpPr>
        <p:grpSpPr>
          <a:xfrm>
            <a:off x="2164771" y="3077017"/>
            <a:ext cx="6692789" cy="540000"/>
            <a:chOff x="2010545" y="2909994"/>
            <a:chExt cx="6692789" cy="540000"/>
          </a:xfrm>
        </p:grpSpPr>
        <p:sp>
          <p:nvSpPr>
            <p:cNvPr id="69" name="Flèche vers la droite 68">
              <a:extLst>
                <a:ext uri="{FF2B5EF4-FFF2-40B4-BE49-F238E27FC236}">
                  <a16:creationId xmlns:a16="http://schemas.microsoft.com/office/drawing/2014/main" id="{2A85EA3E-B0AA-8846-991E-585C549E0AC2}"/>
                </a:ext>
              </a:extLst>
            </p:cNvPr>
            <p:cNvSpPr/>
            <p:nvPr/>
          </p:nvSpPr>
          <p:spPr>
            <a:xfrm>
              <a:off x="2010545" y="2909994"/>
              <a:ext cx="6692789" cy="540000"/>
            </a:xfrm>
            <a:prstGeom prst="rightArrow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tx1"/>
                  </a:solidFill>
                </a:rPr>
                <a:t>                                                                                    38,1 mo.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B884C97-76E4-CE46-AC49-6657364B16B4}"/>
                </a:ext>
              </a:extLst>
            </p:cNvPr>
            <p:cNvSpPr>
              <a:spLocks/>
            </p:cNvSpPr>
            <p:nvPr/>
          </p:nvSpPr>
          <p:spPr>
            <a:xfrm>
              <a:off x="2015961" y="3048135"/>
              <a:ext cx="3070324" cy="27680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18,9 mo</a:t>
              </a:r>
              <a:r>
                <a:rPr lang="fr-FR" dirty="0"/>
                <a:t>.</a:t>
              </a:r>
            </a:p>
          </p:txBody>
        </p:sp>
      </p:grpSp>
      <p:sp>
        <p:nvSpPr>
          <p:cNvPr id="73" name="Flèche vers la droite 72">
            <a:extLst>
              <a:ext uri="{FF2B5EF4-FFF2-40B4-BE49-F238E27FC236}">
                <a16:creationId xmlns:a16="http://schemas.microsoft.com/office/drawing/2014/main" id="{1A2066C1-CD9E-0D46-A16E-0E081E19D129}"/>
              </a:ext>
            </a:extLst>
          </p:cNvPr>
          <p:cNvSpPr/>
          <p:nvPr/>
        </p:nvSpPr>
        <p:spPr>
          <a:xfrm>
            <a:off x="2164771" y="4219517"/>
            <a:ext cx="7588829" cy="540000"/>
          </a:xfrm>
          <a:prstGeom prst="rightArrow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100" dirty="0">
                <a:solidFill>
                  <a:schemeClr val="tx1"/>
                </a:solidFill>
              </a:rPr>
              <a:t>36,2-50,7 mo. (1 phase III RAMU, 2 phase III +2 phases II BEVA)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CC17A8D-493C-0F4C-8A87-F2076BB09A17}"/>
              </a:ext>
            </a:extLst>
          </p:cNvPr>
          <p:cNvSpPr>
            <a:spLocks/>
          </p:cNvSpPr>
          <p:nvPr/>
        </p:nvSpPr>
        <p:spPr>
          <a:xfrm>
            <a:off x="2170188" y="4360060"/>
            <a:ext cx="3162048" cy="2642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16,0-19,7 mo.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1D86F90-1922-BD49-B8F8-838B842ACF24}"/>
              </a:ext>
            </a:extLst>
          </p:cNvPr>
          <p:cNvGrpSpPr/>
          <p:nvPr/>
        </p:nvGrpSpPr>
        <p:grpSpPr>
          <a:xfrm>
            <a:off x="2160684" y="5398671"/>
            <a:ext cx="8837516" cy="540000"/>
            <a:chOff x="1935834" y="4841539"/>
            <a:chExt cx="8837516" cy="540000"/>
          </a:xfrm>
        </p:grpSpPr>
        <p:sp>
          <p:nvSpPr>
            <p:cNvPr id="75" name="Flèche vers la droite 74">
              <a:extLst>
                <a:ext uri="{FF2B5EF4-FFF2-40B4-BE49-F238E27FC236}">
                  <a16:creationId xmlns:a16="http://schemas.microsoft.com/office/drawing/2014/main" id="{03F718EB-ADEE-0B4A-ACB2-08F6FDD4FB12}"/>
                </a:ext>
              </a:extLst>
            </p:cNvPr>
            <p:cNvSpPr/>
            <p:nvPr/>
          </p:nvSpPr>
          <p:spPr>
            <a:xfrm>
              <a:off x="1939922" y="4841539"/>
              <a:ext cx="8833428" cy="540000"/>
            </a:xfrm>
            <a:prstGeom prst="rightArrow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tx1"/>
                  </a:solidFill>
                </a:rPr>
                <a:t>                                                                                            50,9-NR mo. (2 études)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D62BCBE-D735-644F-80C2-C7B94EC37611}"/>
                </a:ext>
              </a:extLst>
            </p:cNvPr>
            <p:cNvSpPr>
              <a:spLocks/>
            </p:cNvSpPr>
            <p:nvPr/>
          </p:nvSpPr>
          <p:spPr>
            <a:xfrm>
              <a:off x="1935834" y="4980098"/>
              <a:ext cx="3569462" cy="26279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16,0-20,9 mo.</a:t>
              </a:r>
            </a:p>
          </p:txBody>
        </p:sp>
      </p:grp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87FD004-EC11-EF49-B3E1-1586DAC74F7F}"/>
              </a:ext>
            </a:extLst>
          </p:cNvPr>
          <p:cNvCxnSpPr/>
          <p:nvPr/>
        </p:nvCxnSpPr>
        <p:spPr>
          <a:xfrm>
            <a:off x="2134794" y="5949950"/>
            <a:ext cx="936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C78662D8-8CA2-B14E-92FD-491C1EA21425}"/>
              </a:ext>
            </a:extLst>
          </p:cNvPr>
          <p:cNvSpPr txBox="1"/>
          <p:nvPr/>
        </p:nvSpPr>
        <p:spPr>
          <a:xfrm>
            <a:off x="3972853" y="6353416"/>
            <a:ext cx="452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Survie sans progression/Survie globale </a:t>
            </a:r>
            <a:r>
              <a:rPr lang="fr-FR" b="1"/>
              <a:t>(mois)</a:t>
            </a:r>
            <a:endParaRPr lang="fr-FR" b="1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7F1F6F3-BE63-094B-8EF5-2A39C8841850}"/>
              </a:ext>
            </a:extLst>
          </p:cNvPr>
          <p:cNvCxnSpPr/>
          <p:nvPr/>
        </p:nvCxnSpPr>
        <p:spPr>
          <a:xfrm>
            <a:off x="2147985" y="5964543"/>
            <a:ext cx="0" cy="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47311A99-3442-9D4C-8A3B-A9DF7090C2BB}"/>
              </a:ext>
            </a:extLst>
          </p:cNvPr>
          <p:cNvCxnSpPr/>
          <p:nvPr/>
        </p:nvCxnSpPr>
        <p:spPr>
          <a:xfrm>
            <a:off x="7260196" y="5964543"/>
            <a:ext cx="0" cy="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955E475-11E1-BC44-BAF3-1626D07A7202}"/>
              </a:ext>
            </a:extLst>
          </p:cNvPr>
          <p:cNvCxnSpPr/>
          <p:nvPr/>
        </p:nvCxnSpPr>
        <p:spPr>
          <a:xfrm>
            <a:off x="8953676" y="5964543"/>
            <a:ext cx="0" cy="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A5DF1044-6B64-E74B-9BAE-C55DA872803D}"/>
              </a:ext>
            </a:extLst>
          </p:cNvPr>
          <p:cNvCxnSpPr/>
          <p:nvPr/>
        </p:nvCxnSpPr>
        <p:spPr>
          <a:xfrm>
            <a:off x="3860101" y="5964543"/>
            <a:ext cx="0" cy="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6AD3FF57-98A7-6C44-8364-BDA45655FB29}"/>
              </a:ext>
            </a:extLst>
          </p:cNvPr>
          <p:cNvCxnSpPr/>
          <p:nvPr/>
        </p:nvCxnSpPr>
        <p:spPr>
          <a:xfrm>
            <a:off x="5557521" y="5964543"/>
            <a:ext cx="0" cy="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F2DCE3F0-6379-6647-8EB1-0B4B02B4B0B4}"/>
              </a:ext>
            </a:extLst>
          </p:cNvPr>
          <p:cNvCxnSpPr/>
          <p:nvPr/>
        </p:nvCxnSpPr>
        <p:spPr>
          <a:xfrm>
            <a:off x="10655038" y="5964543"/>
            <a:ext cx="0" cy="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5FA0905F-8B2F-9B4F-9D0A-5DCA301FBCFE}"/>
              </a:ext>
            </a:extLst>
          </p:cNvPr>
          <p:cNvSpPr txBox="1"/>
          <p:nvPr/>
        </p:nvSpPr>
        <p:spPr>
          <a:xfrm>
            <a:off x="1998699" y="5971429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0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F7B4FDE-F3F9-C948-BA71-B4A2883EFB9A}"/>
              </a:ext>
            </a:extLst>
          </p:cNvPr>
          <p:cNvSpPr txBox="1"/>
          <p:nvPr/>
        </p:nvSpPr>
        <p:spPr>
          <a:xfrm>
            <a:off x="3637627" y="5984129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D6DCEBA0-25DA-D54A-9211-FB4A4F66302D}"/>
              </a:ext>
            </a:extLst>
          </p:cNvPr>
          <p:cNvSpPr txBox="1"/>
          <p:nvPr/>
        </p:nvSpPr>
        <p:spPr>
          <a:xfrm>
            <a:off x="5342994" y="5984129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18460A75-4AE6-A647-8A75-D3BDB4B071A5}"/>
              </a:ext>
            </a:extLst>
          </p:cNvPr>
          <p:cNvSpPr txBox="1"/>
          <p:nvPr/>
        </p:nvSpPr>
        <p:spPr>
          <a:xfrm>
            <a:off x="8750641" y="5984129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2B49043F-4662-BE40-AF4F-8AF3F77D32FD}"/>
              </a:ext>
            </a:extLst>
          </p:cNvPr>
          <p:cNvSpPr txBox="1"/>
          <p:nvPr/>
        </p:nvSpPr>
        <p:spPr>
          <a:xfrm>
            <a:off x="10464061" y="5984129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18533D15-5F4C-1E44-82DF-32777ACBB971}"/>
              </a:ext>
            </a:extLst>
          </p:cNvPr>
          <p:cNvSpPr txBox="1"/>
          <p:nvPr/>
        </p:nvSpPr>
        <p:spPr>
          <a:xfrm>
            <a:off x="7063544" y="5984129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30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6300B8F-6A35-B249-8DC6-1500C1BB5262}"/>
              </a:ext>
            </a:extLst>
          </p:cNvPr>
          <p:cNvSpPr txBox="1"/>
          <p:nvPr/>
        </p:nvSpPr>
        <p:spPr>
          <a:xfrm>
            <a:off x="673163" y="1993215"/>
            <a:ext cx="1487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EGFR-ITK 1</a:t>
            </a:r>
            <a:r>
              <a:rPr lang="fr-FR" sz="1400" baseline="30000" dirty="0"/>
              <a:t>ére</a:t>
            </a:r>
            <a:r>
              <a:rPr lang="fr-FR" sz="1400" dirty="0"/>
              <a:t> </a:t>
            </a:r>
            <a:r>
              <a:rPr lang="fr-FR" sz="1400" dirty="0" err="1"/>
              <a:t>gén</a:t>
            </a:r>
            <a:r>
              <a:rPr lang="fr-FR" sz="1400" dirty="0"/>
              <a:t>.</a:t>
            </a:r>
            <a:endParaRPr lang="fr-FR" sz="1400" baseline="30000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EF9C5A39-A5B2-8F4A-B567-D3A1D8B76C95}"/>
              </a:ext>
            </a:extLst>
          </p:cNvPr>
          <p:cNvSpPr txBox="1"/>
          <p:nvPr/>
        </p:nvSpPr>
        <p:spPr>
          <a:xfrm>
            <a:off x="588973" y="3196561"/>
            <a:ext cx="15717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Osimertinib</a:t>
            </a:r>
            <a:endParaRPr lang="fr-FR" sz="1400" dirty="0"/>
          </a:p>
          <a:p>
            <a:pPr algn="r"/>
            <a:r>
              <a:rPr lang="fr-FR" sz="1200" dirty="0"/>
              <a:t>(</a:t>
            </a:r>
            <a:r>
              <a:rPr lang="fr-FR" sz="1200" i="1" dirty="0"/>
              <a:t>vs. </a:t>
            </a:r>
            <a:r>
              <a:rPr lang="fr-FR" sz="1200" i="1" dirty="0" err="1"/>
              <a:t>e</a:t>
            </a:r>
            <a:r>
              <a:rPr lang="fr-FR" sz="1200" dirty="0" err="1"/>
              <a:t>rlotinib</a:t>
            </a:r>
            <a:r>
              <a:rPr lang="fr-FR" sz="1200" dirty="0"/>
              <a:t>/</a:t>
            </a:r>
            <a:r>
              <a:rPr lang="fr-FR" sz="1200" dirty="0" err="1"/>
              <a:t>gefitinib</a:t>
            </a:r>
            <a:r>
              <a:rPr lang="fr-FR" sz="1200" dirty="0"/>
              <a:t>)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37A5F788-481E-DA47-B86C-B7C403E8C5C0}"/>
              </a:ext>
            </a:extLst>
          </p:cNvPr>
          <p:cNvSpPr txBox="1"/>
          <p:nvPr/>
        </p:nvSpPr>
        <p:spPr>
          <a:xfrm>
            <a:off x="285299" y="4316694"/>
            <a:ext cx="1875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Erlotinib+bevacizumab</a:t>
            </a:r>
            <a:endParaRPr lang="fr-FR" sz="1400" dirty="0"/>
          </a:p>
          <a:p>
            <a:pPr algn="r"/>
            <a:r>
              <a:rPr lang="fr-FR" sz="1400" dirty="0" err="1"/>
              <a:t>Erlotinib+ramucirumab</a:t>
            </a:r>
            <a:endParaRPr lang="fr-FR" sz="1400" dirty="0"/>
          </a:p>
          <a:p>
            <a:pPr algn="r"/>
            <a:r>
              <a:rPr lang="fr-FR" sz="1200" dirty="0"/>
              <a:t>(</a:t>
            </a:r>
            <a:r>
              <a:rPr lang="fr-FR" sz="1200" i="1" dirty="0"/>
              <a:t>vs. </a:t>
            </a:r>
            <a:r>
              <a:rPr lang="fr-FR" sz="1200" dirty="0" err="1"/>
              <a:t>erlotinib</a:t>
            </a:r>
            <a:r>
              <a:rPr lang="fr-FR" sz="1200" dirty="0"/>
              <a:t>)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6FA3BB0E-0D6C-7245-A92D-43FE9DC5118D}"/>
              </a:ext>
            </a:extLst>
          </p:cNvPr>
          <p:cNvSpPr txBox="1"/>
          <p:nvPr/>
        </p:nvSpPr>
        <p:spPr>
          <a:xfrm>
            <a:off x="142889" y="5494980"/>
            <a:ext cx="2017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Gefinitib+carboplatin</a:t>
            </a:r>
            <a:r>
              <a:rPr lang="fr-FR" sz="1400" dirty="0"/>
              <a:t>-</a:t>
            </a:r>
          </a:p>
          <a:p>
            <a:pPr algn="r"/>
            <a:r>
              <a:rPr lang="fr-FR" sz="1400" dirty="0" err="1"/>
              <a:t>pemetrexed</a:t>
            </a:r>
            <a:r>
              <a:rPr lang="fr-FR" sz="1400" dirty="0"/>
              <a:t>/</a:t>
            </a:r>
            <a:r>
              <a:rPr lang="fr-FR" sz="1400" dirty="0" err="1"/>
              <a:t>pemetrexed</a:t>
            </a:r>
            <a:endParaRPr lang="fr-FR" sz="1400" dirty="0"/>
          </a:p>
          <a:p>
            <a:pPr algn="r"/>
            <a:r>
              <a:rPr lang="fr-FR" sz="1200" dirty="0"/>
              <a:t>(vs. </a:t>
            </a:r>
            <a:r>
              <a:rPr lang="fr-FR" sz="1200" dirty="0" err="1"/>
              <a:t>gefitinib</a:t>
            </a:r>
            <a:r>
              <a:rPr lang="fr-FR" sz="1200" dirty="0"/>
              <a:t>)</a:t>
            </a:r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CD5100A-0036-F446-9C23-7CF92B7FA064}"/>
              </a:ext>
            </a:extLst>
          </p:cNvPr>
          <p:cNvCxnSpPr>
            <a:cxnSpLocks/>
          </p:cNvCxnSpPr>
          <p:nvPr/>
        </p:nvCxnSpPr>
        <p:spPr>
          <a:xfrm>
            <a:off x="5557521" y="2026672"/>
            <a:ext cx="0" cy="264018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A8CE36BC-0E8D-014A-B748-E393AA9DBF3B}"/>
              </a:ext>
            </a:extLst>
          </p:cNvPr>
          <p:cNvSpPr txBox="1"/>
          <p:nvPr/>
        </p:nvSpPr>
        <p:spPr>
          <a:xfrm>
            <a:off x="8445841" y="2004774"/>
            <a:ext cx="201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NS </a:t>
            </a:r>
            <a:r>
              <a:rPr lang="fr-FR" sz="1400" i="1" dirty="0"/>
              <a:t>vs.</a:t>
            </a:r>
            <a:r>
              <a:rPr lang="fr-FR" sz="1400" dirty="0"/>
              <a:t> Doublet de platine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331E2B2F-7141-9942-B6D9-62E63285E356}"/>
              </a:ext>
            </a:extLst>
          </p:cNvPr>
          <p:cNvSpPr txBox="1"/>
          <p:nvPr/>
        </p:nvSpPr>
        <p:spPr>
          <a:xfrm>
            <a:off x="9570813" y="4876215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HR: 0,70 (0,52-0,93), p=0,013</a:t>
            </a:r>
          </a:p>
          <a:p>
            <a:r>
              <a:rPr lang="fr-FR" sz="1400" dirty="0"/>
              <a:t>HR: 0,45 (0,31-0,65), p=0,0001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7B92B82-2E0A-D24C-9F89-E847BD330471}"/>
              </a:ext>
            </a:extLst>
          </p:cNvPr>
          <p:cNvSpPr txBox="1"/>
          <p:nvPr/>
        </p:nvSpPr>
        <p:spPr>
          <a:xfrm>
            <a:off x="9743649" y="4316490"/>
            <a:ext cx="24906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/>
              <a:t>NS pour BEVA (Phases II et III)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26BB6B6-4C08-324A-B742-CACC45280CE6}"/>
              </a:ext>
            </a:extLst>
          </p:cNvPr>
          <p:cNvSpPr txBox="1"/>
          <p:nvPr/>
        </p:nvSpPr>
        <p:spPr>
          <a:xfrm>
            <a:off x="8840655" y="3182949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HR: 0,799 (0,641-0,997), p=0,0462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CB9DEA-C762-8B4E-AAA1-0D6FD0A3CABA}"/>
              </a:ext>
            </a:extLst>
          </p:cNvPr>
          <p:cNvSpPr txBox="1"/>
          <p:nvPr/>
        </p:nvSpPr>
        <p:spPr>
          <a:xfrm>
            <a:off x="5042552" y="1493680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FFDA8AF-79A8-F847-85CD-AC59661E8374}"/>
              </a:ext>
            </a:extLst>
          </p:cNvPr>
          <p:cNvSpPr txBox="1"/>
          <p:nvPr/>
        </p:nvSpPr>
        <p:spPr>
          <a:xfrm>
            <a:off x="5762112" y="2676228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7D68D77-E392-4E41-99F8-B38AF45CC3AE}"/>
              </a:ext>
            </a:extLst>
          </p:cNvPr>
          <p:cNvSpPr txBox="1"/>
          <p:nvPr/>
        </p:nvSpPr>
        <p:spPr>
          <a:xfrm>
            <a:off x="5856637" y="3812476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3DD3812-28DC-7B41-AEB2-1FA476FD7691}"/>
              </a:ext>
            </a:extLst>
          </p:cNvPr>
          <p:cNvSpPr txBox="1"/>
          <p:nvPr/>
        </p:nvSpPr>
        <p:spPr>
          <a:xfrm>
            <a:off x="6252104" y="4995024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0A055DA5-6A95-BF4E-8B33-08110E1B3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2" y="233892"/>
            <a:ext cx="10619956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CBNPC mutés pour l’EGFR, retarder la résistance…</a:t>
            </a:r>
          </a:p>
        </p:txBody>
      </p:sp>
    </p:spTree>
    <p:extLst>
      <p:ext uri="{BB962C8B-B14F-4D97-AF65-F5344CB8AC3E}">
        <p14:creationId xmlns:p14="http://schemas.microsoft.com/office/powerpoint/2010/main" val="2016784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27">
            <a:extLst>
              <a:ext uri="{FF2B5EF4-FFF2-40B4-BE49-F238E27FC236}">
                <a16:creationId xmlns:a16="http://schemas.microsoft.com/office/drawing/2014/main" id="{94ABF8EC-3907-404D-B39A-4AC35FFC8BE7}"/>
              </a:ext>
            </a:extLst>
          </p:cNvPr>
          <p:cNvSpPr txBox="1">
            <a:spLocks/>
          </p:cNvSpPr>
          <p:nvPr/>
        </p:nvSpPr>
        <p:spPr bwMode="auto">
          <a:xfrm>
            <a:off x="12700" y="5860446"/>
            <a:ext cx="11833403" cy="97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fr-FR" sz="1600" i="1" dirty="0" err="1"/>
              <a:t>Masood</a:t>
            </a:r>
            <a:r>
              <a:rPr lang="fr-FR" sz="1600" i="1" dirty="0"/>
              <a:t> A, </a:t>
            </a:r>
            <a:r>
              <a:rPr lang="fr-FR" sz="1600" i="1" dirty="0" err="1"/>
              <a:t>Seminars</a:t>
            </a:r>
            <a:r>
              <a:rPr lang="fr-FR" sz="1600" i="1" dirty="0"/>
              <a:t> in </a:t>
            </a:r>
            <a:r>
              <a:rPr lang="fr-FR" sz="1600" i="1" dirty="0" err="1"/>
              <a:t>Oncology</a:t>
            </a:r>
            <a:r>
              <a:rPr lang="fr-FR" sz="1600" i="1" dirty="0"/>
              <a:t> </a:t>
            </a:r>
            <a:r>
              <a:rPr lang="fr-FR" sz="1600" i="1" dirty="0" err="1"/>
              <a:t>Epub</a:t>
            </a:r>
            <a:r>
              <a:rPr lang="fr-FR" sz="1600" i="1" dirty="0"/>
              <a:t> </a:t>
            </a:r>
            <a:r>
              <a:rPr lang="fr-FR" sz="1600" i="1" dirty="0" err="1"/>
              <a:t>September</a:t>
            </a:r>
            <a:r>
              <a:rPr lang="fr-FR" sz="1600" i="1" dirty="0"/>
              <a:t> 2019; 1) Yang JC Lancet </a:t>
            </a:r>
            <a:r>
              <a:rPr lang="fr-FR" sz="1600" i="1" dirty="0" err="1"/>
              <a:t>Oncol</a:t>
            </a:r>
            <a:r>
              <a:rPr lang="fr-FR" sz="1600" i="1" dirty="0"/>
              <a:t> 2015,16:830; </a:t>
            </a:r>
          </a:p>
          <a:p>
            <a:pPr>
              <a:buNone/>
            </a:pPr>
            <a:r>
              <a:rPr lang="fr-FR" sz="1600" i="1" dirty="0"/>
              <a:t>2) </a:t>
            </a:r>
            <a:r>
              <a:rPr lang="fr-FR" sz="1600" i="1" dirty="0" err="1"/>
              <a:t>Shen</a:t>
            </a:r>
            <a:r>
              <a:rPr lang="fr-FR" sz="1600" i="1" dirty="0"/>
              <a:t> Y, Lung Cancer 2017,110:56; 3) Cho JH, J </a:t>
            </a:r>
            <a:r>
              <a:rPr lang="fr-FR" sz="1600" i="1" dirty="0" err="1"/>
              <a:t>Thorac</a:t>
            </a:r>
            <a:r>
              <a:rPr lang="fr-FR" sz="1600" i="1" dirty="0"/>
              <a:t> </a:t>
            </a:r>
            <a:r>
              <a:rPr lang="fr-FR" sz="1600" i="1" dirty="0" err="1"/>
              <a:t>Oncol</a:t>
            </a:r>
            <a:r>
              <a:rPr lang="fr-FR" sz="1600" i="1" dirty="0"/>
              <a:t> 2018,13:S344 ; 4) </a:t>
            </a:r>
            <a:r>
              <a:rPr lang="fr-FR" sz="1600" i="1" dirty="0" err="1"/>
              <a:t>Heymach</a:t>
            </a:r>
            <a:r>
              <a:rPr lang="fr-FR" sz="1600" i="1" dirty="0"/>
              <a:t> J, J </a:t>
            </a:r>
            <a:r>
              <a:rPr lang="fr-FR" sz="1600" i="1" dirty="0" err="1"/>
              <a:t>Thorac</a:t>
            </a:r>
            <a:r>
              <a:rPr lang="fr-FR" sz="1600" i="1" dirty="0"/>
              <a:t> </a:t>
            </a:r>
            <a:r>
              <a:rPr lang="fr-FR" sz="1600" i="1" dirty="0" err="1"/>
              <a:t>Oncol</a:t>
            </a:r>
            <a:r>
              <a:rPr lang="fr-FR" sz="1600" i="1" dirty="0"/>
              <a:t> 2018, WCLC; </a:t>
            </a:r>
          </a:p>
          <a:p>
            <a:pPr>
              <a:buNone/>
            </a:pPr>
            <a:r>
              <a:rPr lang="fr-FR" sz="1600" i="1" dirty="0"/>
              <a:t>5) Neal J, J </a:t>
            </a:r>
            <a:r>
              <a:rPr lang="fr-FR" sz="1600" i="1" dirty="0" err="1"/>
              <a:t>Thorac</a:t>
            </a:r>
            <a:r>
              <a:rPr lang="fr-FR" sz="1600" i="1" dirty="0"/>
              <a:t> </a:t>
            </a:r>
            <a:r>
              <a:rPr lang="fr-FR" sz="1600" i="1" dirty="0" err="1"/>
              <a:t>Oncol</a:t>
            </a:r>
            <a:r>
              <a:rPr lang="fr-FR" sz="1600" i="1" dirty="0"/>
              <a:t> 2018, WCLC; 6) Park K, ASCO 2020; 7) </a:t>
            </a:r>
            <a:r>
              <a:rPr lang="fr-FR" sz="1600" i="1" dirty="0" err="1"/>
              <a:t>Piotrowska</a:t>
            </a:r>
            <a:r>
              <a:rPr lang="fr-FR" sz="1600" i="1" dirty="0"/>
              <a:t> Z, ASCO 2020; 8) </a:t>
            </a:r>
            <a:r>
              <a:rPr lang="fr-FR" sz="1600" i="1" dirty="0" err="1"/>
              <a:t>Zer</a:t>
            </a:r>
            <a:r>
              <a:rPr lang="fr-FR" sz="1600" i="1" dirty="0"/>
              <a:t> A, ESMO 2020</a:t>
            </a:r>
          </a:p>
          <a:p>
            <a:pPr>
              <a:buNone/>
            </a:pPr>
            <a:r>
              <a:rPr lang="fr-FR" sz="1600" i="1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228D27-7A24-A848-BE1C-88EAE4A36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r="1563"/>
          <a:stretch/>
        </p:blipFill>
        <p:spPr>
          <a:xfrm>
            <a:off x="63500" y="2158228"/>
            <a:ext cx="12090400" cy="3433848"/>
          </a:xfrm>
          <a:prstGeom prst="rect">
            <a:avLst/>
          </a:prstGeom>
        </p:spPr>
      </p:pic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99E2B4E0-855D-5540-9907-DADAB8227C43}"/>
              </a:ext>
            </a:extLst>
          </p:cNvPr>
          <p:cNvSpPr/>
          <p:nvPr/>
        </p:nvSpPr>
        <p:spPr>
          <a:xfrm>
            <a:off x="139700" y="4350326"/>
            <a:ext cx="6807200" cy="2216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158D9B-95C7-DF42-93E8-BD3DC4046B22}"/>
              </a:ext>
            </a:extLst>
          </p:cNvPr>
          <p:cNvGrpSpPr/>
          <p:nvPr/>
        </p:nvGrpSpPr>
        <p:grpSpPr>
          <a:xfrm>
            <a:off x="7558887" y="2412615"/>
            <a:ext cx="4492214" cy="1312865"/>
            <a:chOff x="7800427" y="2342256"/>
            <a:chExt cx="4492214" cy="1312865"/>
          </a:xfrm>
        </p:grpSpPr>
        <p:sp>
          <p:nvSpPr>
            <p:cNvPr id="3" name="Légende encadrée avec une bordure 1 2">
              <a:extLst>
                <a:ext uri="{FF2B5EF4-FFF2-40B4-BE49-F238E27FC236}">
                  <a16:creationId xmlns:a16="http://schemas.microsoft.com/office/drawing/2014/main" id="{84D894EB-54D8-BE48-8E31-5FA4F5ABA2F4}"/>
                </a:ext>
              </a:extLst>
            </p:cNvPr>
            <p:cNvSpPr/>
            <p:nvPr/>
          </p:nvSpPr>
          <p:spPr>
            <a:xfrm>
              <a:off x="8164600" y="2342256"/>
              <a:ext cx="4128041" cy="647209"/>
            </a:xfrm>
            <a:prstGeom prst="accentBorderCallout1">
              <a:avLst>
                <a:gd name="adj1" fmla="val 28724"/>
                <a:gd name="adj2" fmla="val -1419"/>
                <a:gd name="adj3" fmla="val 125661"/>
                <a:gd name="adj4" fmla="val -23566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/>
                <a:t>• </a:t>
              </a:r>
              <a:r>
                <a:rPr lang="fr-FR" sz="1200" dirty="0" err="1"/>
                <a:t>Afatinib</a:t>
              </a:r>
              <a:r>
                <a:rPr lang="fr-FR" sz="1200" dirty="0"/>
                <a:t> </a:t>
              </a:r>
              <a:r>
                <a:rPr lang="fr-FR" sz="1200" dirty="0" err="1"/>
                <a:t>better</a:t>
              </a:r>
              <a:r>
                <a:rPr lang="fr-FR" sz="1200" dirty="0"/>
                <a:t> </a:t>
              </a:r>
              <a:r>
                <a:rPr lang="fr-FR" sz="1200" dirty="0" err="1"/>
                <a:t>than</a:t>
              </a:r>
              <a:r>
                <a:rPr lang="fr-FR" sz="1200" dirty="0"/>
                <a:t> CT (1)/</a:t>
              </a:r>
              <a:r>
                <a:rPr lang="fr-FR" sz="1200" b="1" dirty="0">
                  <a:solidFill>
                    <a:srgbClr val="FFFF00"/>
                  </a:solidFill>
                </a:rPr>
                <a:t>G719 exon18, S768I exon20</a:t>
              </a:r>
            </a:p>
            <a:p>
              <a:r>
                <a:rPr lang="fr-FR" sz="1200" dirty="0"/>
                <a:t>• </a:t>
              </a:r>
              <a:r>
                <a:rPr lang="fr-FR" sz="1200" dirty="0" err="1"/>
                <a:t>Afatinib</a:t>
              </a:r>
              <a:r>
                <a:rPr lang="fr-FR" sz="1200" dirty="0"/>
                <a:t> </a:t>
              </a:r>
              <a:r>
                <a:rPr lang="fr-FR" sz="1200" dirty="0" err="1"/>
                <a:t>better</a:t>
              </a:r>
              <a:r>
                <a:rPr lang="fr-FR" sz="1200" dirty="0"/>
                <a:t> </a:t>
              </a:r>
              <a:r>
                <a:rPr lang="fr-FR" sz="1200" dirty="0" err="1"/>
                <a:t>than</a:t>
              </a:r>
              <a:r>
                <a:rPr lang="fr-FR" sz="1200" dirty="0"/>
                <a:t> 1</a:t>
              </a:r>
              <a:r>
                <a:rPr lang="fr-FR" sz="1200" baseline="30000" dirty="0"/>
                <a:t>st</a:t>
              </a:r>
              <a:r>
                <a:rPr lang="fr-FR" sz="1200" dirty="0"/>
                <a:t> </a:t>
              </a:r>
              <a:r>
                <a:rPr lang="fr-FR" sz="1200" dirty="0" err="1"/>
                <a:t>generation</a:t>
              </a:r>
              <a:r>
                <a:rPr lang="fr-FR" sz="1200" dirty="0"/>
                <a:t> EGFR TKI (2)</a:t>
              </a:r>
            </a:p>
            <a:p>
              <a:r>
                <a:rPr lang="fr-FR" sz="1200" dirty="0"/>
                <a:t>• </a:t>
              </a:r>
              <a:r>
                <a:rPr lang="fr-FR" sz="1200" dirty="0" err="1"/>
                <a:t>Osimertinib</a:t>
              </a:r>
              <a:r>
                <a:rPr lang="fr-FR" sz="1200" dirty="0"/>
                <a:t> </a:t>
              </a:r>
              <a:r>
                <a:rPr lang="fr-FR" sz="1200" dirty="0" err="1"/>
                <a:t>efficacy</a:t>
              </a:r>
              <a:r>
                <a:rPr lang="fr-FR" sz="1200" dirty="0"/>
                <a:t> (3)/</a:t>
              </a:r>
              <a:r>
                <a:rPr lang="fr-FR" sz="1200" b="1" dirty="0">
                  <a:solidFill>
                    <a:srgbClr val="FFFF00"/>
                  </a:solidFill>
                </a:rPr>
                <a:t>L861Q exon 21</a:t>
              </a:r>
              <a:r>
                <a:rPr lang="fr-FR" sz="1200" dirty="0"/>
                <a:t>  </a:t>
              </a:r>
            </a:p>
          </p:txBody>
        </p:sp>
        <p:sp>
          <p:nvSpPr>
            <p:cNvPr id="9" name="Légende encadrée avec une bordure 1 8">
              <a:extLst>
                <a:ext uri="{FF2B5EF4-FFF2-40B4-BE49-F238E27FC236}">
                  <a16:creationId xmlns:a16="http://schemas.microsoft.com/office/drawing/2014/main" id="{82BB9618-85F7-3A49-A748-156FDC485561}"/>
                </a:ext>
              </a:extLst>
            </p:cNvPr>
            <p:cNvSpPr/>
            <p:nvPr/>
          </p:nvSpPr>
          <p:spPr>
            <a:xfrm>
              <a:off x="7800427" y="3250099"/>
              <a:ext cx="2489200" cy="405022"/>
            </a:xfrm>
            <a:prstGeom prst="accentBorderCallout1">
              <a:avLst>
                <a:gd name="adj1" fmla="val 20604"/>
                <a:gd name="adj2" fmla="val -2016"/>
                <a:gd name="adj3" fmla="val 117538"/>
                <a:gd name="adj4" fmla="val -2759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/>
                <a:t>• </a:t>
              </a:r>
              <a:r>
                <a:rPr lang="fr-FR" sz="1200" dirty="0" err="1"/>
                <a:t>Osimertinib</a:t>
              </a:r>
              <a:r>
                <a:rPr lang="fr-FR" sz="1200" dirty="0"/>
                <a:t> </a:t>
              </a:r>
              <a:r>
                <a:rPr lang="fr-FR" sz="1200" dirty="0" err="1"/>
                <a:t>authorization</a:t>
              </a:r>
              <a:r>
                <a:rPr lang="fr-FR" sz="1200" dirty="0"/>
                <a:t> to use</a:t>
              </a:r>
            </a:p>
          </p:txBody>
        </p:sp>
      </p:grpSp>
      <p:sp>
        <p:nvSpPr>
          <p:cNvPr id="10" name="Légende encadrée avec une bordure 1 9">
            <a:extLst>
              <a:ext uri="{FF2B5EF4-FFF2-40B4-BE49-F238E27FC236}">
                <a16:creationId xmlns:a16="http://schemas.microsoft.com/office/drawing/2014/main" id="{A9438F14-E143-7F49-AF1A-51A590CB9049}"/>
              </a:ext>
            </a:extLst>
          </p:cNvPr>
          <p:cNvSpPr/>
          <p:nvPr/>
        </p:nvSpPr>
        <p:spPr>
          <a:xfrm>
            <a:off x="7980218" y="3870487"/>
            <a:ext cx="2849709" cy="1208715"/>
          </a:xfrm>
          <a:prstGeom prst="accentBorderCallout1">
            <a:avLst>
              <a:gd name="adj1" fmla="val 26430"/>
              <a:gd name="adj2" fmla="val -1853"/>
              <a:gd name="adj3" fmla="val 46297"/>
              <a:gd name="adj4" fmla="val -385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• CT &gt; </a:t>
            </a:r>
            <a:r>
              <a:rPr lang="fr-FR" sz="1200" dirty="0" err="1"/>
              <a:t>TKIs</a:t>
            </a:r>
            <a:endParaRPr lang="fr-FR" sz="1200" dirty="0"/>
          </a:p>
          <a:p>
            <a:r>
              <a:rPr lang="fr-FR" sz="1200" dirty="0"/>
              <a:t>• </a:t>
            </a:r>
            <a:r>
              <a:rPr lang="fr-FR" sz="1200" dirty="0" err="1"/>
              <a:t>Poziotinib</a:t>
            </a:r>
            <a:r>
              <a:rPr lang="fr-FR" sz="1200" dirty="0"/>
              <a:t> (4)</a:t>
            </a:r>
          </a:p>
          <a:p>
            <a:r>
              <a:rPr lang="fr-FR" sz="1200" dirty="0"/>
              <a:t>• TAK 788 (5)</a:t>
            </a:r>
          </a:p>
          <a:p>
            <a:r>
              <a:rPr lang="fr-FR" sz="1200" dirty="0"/>
              <a:t>• </a:t>
            </a:r>
            <a:r>
              <a:rPr lang="fr-FR" sz="1200" dirty="0" err="1"/>
              <a:t>Avimantamab</a:t>
            </a:r>
            <a:r>
              <a:rPr lang="fr-FR" sz="1200" dirty="0"/>
              <a:t> (met-</a:t>
            </a:r>
            <a:r>
              <a:rPr lang="fr-FR" sz="1200" dirty="0" err="1"/>
              <a:t>egfr</a:t>
            </a:r>
            <a:r>
              <a:rPr lang="fr-FR" sz="1200" dirty="0"/>
              <a:t>) (6)</a:t>
            </a:r>
          </a:p>
          <a:p>
            <a:r>
              <a:rPr lang="fr-FR" sz="1200" dirty="0"/>
              <a:t>• </a:t>
            </a:r>
            <a:r>
              <a:rPr lang="fr-FR" sz="1200" dirty="0" err="1"/>
              <a:t>Osimertinib</a:t>
            </a:r>
            <a:r>
              <a:rPr lang="fr-FR" sz="1200" dirty="0"/>
              <a:t> 160 mg (7)</a:t>
            </a:r>
          </a:p>
          <a:p>
            <a:r>
              <a:rPr lang="fr-FR" sz="1200" dirty="0"/>
              <a:t>• </a:t>
            </a:r>
            <a:r>
              <a:rPr lang="fr-FR" sz="1200" dirty="0" err="1"/>
              <a:t>Patritumab</a:t>
            </a:r>
            <a:r>
              <a:rPr lang="fr-FR" sz="1200" dirty="0"/>
              <a:t> </a:t>
            </a:r>
            <a:r>
              <a:rPr lang="fr-FR" sz="1200" dirty="0" err="1"/>
              <a:t>deruxtecan</a:t>
            </a:r>
            <a:r>
              <a:rPr lang="fr-FR" sz="1200" dirty="0"/>
              <a:t> (her3 </a:t>
            </a:r>
            <a:r>
              <a:rPr lang="fr-FR" sz="1200" dirty="0" err="1"/>
              <a:t>conj</a:t>
            </a:r>
            <a:r>
              <a:rPr lang="fr-FR" sz="1200" dirty="0"/>
              <a:t>) (8)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B7194A-7607-B647-8F36-C54D5EDD5529}"/>
              </a:ext>
            </a:extLst>
          </p:cNvPr>
          <p:cNvSpPr txBox="1"/>
          <p:nvPr/>
        </p:nvSpPr>
        <p:spPr>
          <a:xfrm>
            <a:off x="-1" y="-14039"/>
            <a:ext cx="4855221" cy="56938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Pour les mutations rares…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C4C2507-C793-5A41-BF8C-E306FA164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</p:spTree>
    <p:extLst>
      <p:ext uri="{BB962C8B-B14F-4D97-AF65-F5344CB8AC3E}">
        <p14:creationId xmlns:p14="http://schemas.microsoft.com/office/powerpoint/2010/main" val="305660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1B7194A-7607-B647-8F36-C54D5EDD5529}"/>
              </a:ext>
            </a:extLst>
          </p:cNvPr>
          <p:cNvSpPr txBox="1"/>
          <p:nvPr/>
        </p:nvSpPr>
        <p:spPr>
          <a:xfrm>
            <a:off x="-1" y="-14039"/>
            <a:ext cx="5228493" cy="56938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Pour les insertions Exon 20…</a:t>
            </a:r>
          </a:p>
          <a:p>
            <a:endParaRPr lang="fr-FR" sz="300" b="1" dirty="0">
              <a:solidFill>
                <a:schemeClr val="bg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C4C2507-C793-5A41-BF8C-E306FA164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7030A0"/>
                </a:solidFill>
                <a:latin typeface="Arial" pitchFamily="3" charset="0"/>
              </a:rPr>
              <a:t>Evolution des séquences thérapeutiques – algorithme pour EGFR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22DAF8-1113-834C-96EC-E802F160E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018662"/>
              </p:ext>
            </p:extLst>
          </p:nvPr>
        </p:nvGraphicFramePr>
        <p:xfrm>
          <a:off x="427776" y="1431067"/>
          <a:ext cx="11314824" cy="5104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7742">
                  <a:extLst>
                    <a:ext uri="{9D8B030D-6E8A-4147-A177-3AD203B41FA5}">
                      <a16:colId xmlns:a16="http://schemas.microsoft.com/office/drawing/2014/main" val="2984413083"/>
                    </a:ext>
                  </a:extLst>
                </a:gridCol>
                <a:gridCol w="1463333">
                  <a:extLst>
                    <a:ext uri="{9D8B030D-6E8A-4147-A177-3AD203B41FA5}">
                      <a16:colId xmlns:a16="http://schemas.microsoft.com/office/drawing/2014/main" val="3481002673"/>
                    </a:ext>
                  </a:extLst>
                </a:gridCol>
                <a:gridCol w="1516829">
                  <a:extLst>
                    <a:ext uri="{9D8B030D-6E8A-4147-A177-3AD203B41FA5}">
                      <a16:colId xmlns:a16="http://schemas.microsoft.com/office/drawing/2014/main" val="584949024"/>
                    </a:ext>
                  </a:extLst>
                </a:gridCol>
                <a:gridCol w="1753496">
                  <a:extLst>
                    <a:ext uri="{9D8B030D-6E8A-4147-A177-3AD203B41FA5}">
                      <a16:colId xmlns:a16="http://schemas.microsoft.com/office/drawing/2014/main" val="3044432328"/>
                    </a:ext>
                  </a:extLst>
                </a:gridCol>
                <a:gridCol w="1624405">
                  <a:extLst>
                    <a:ext uri="{9D8B030D-6E8A-4147-A177-3AD203B41FA5}">
                      <a16:colId xmlns:a16="http://schemas.microsoft.com/office/drawing/2014/main" val="4212192039"/>
                    </a:ext>
                  </a:extLst>
                </a:gridCol>
                <a:gridCol w="1681172">
                  <a:extLst>
                    <a:ext uri="{9D8B030D-6E8A-4147-A177-3AD203B41FA5}">
                      <a16:colId xmlns:a16="http://schemas.microsoft.com/office/drawing/2014/main" val="2228358072"/>
                    </a:ext>
                  </a:extLst>
                </a:gridCol>
                <a:gridCol w="1607847">
                  <a:extLst>
                    <a:ext uri="{9D8B030D-6E8A-4147-A177-3AD203B41FA5}">
                      <a16:colId xmlns:a16="http://schemas.microsoft.com/office/drawing/2014/main" val="3714445195"/>
                    </a:ext>
                  </a:extLst>
                </a:gridCol>
              </a:tblGrid>
              <a:tr h="164241">
                <a:tc>
                  <a:txBody>
                    <a:bodyPr/>
                    <a:lstStyle/>
                    <a:p>
                      <a:pPr marR="508635">
                        <a:lnSpc>
                          <a:spcPct val="150000"/>
                        </a:lnSpc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400" dirty="0" err="1">
                          <a:effectLst/>
                        </a:rPr>
                        <a:t>Osimertinib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baseline="30000" dirty="0">
                          <a:effectLst/>
                        </a:rPr>
                        <a:t>[61]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0" i="1" dirty="0">
                          <a:effectLst/>
                        </a:rPr>
                        <a:t>(n=21)</a:t>
                      </a:r>
                      <a:endParaRPr lang="fr-FR" sz="12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400" dirty="0" err="1">
                          <a:solidFill>
                            <a:srgbClr val="FFFF00"/>
                          </a:solidFill>
                          <a:effectLst/>
                        </a:rPr>
                        <a:t>Poziotinib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baseline="30000" dirty="0">
                          <a:effectLst/>
                        </a:rPr>
                        <a:t>[63]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0" i="1" dirty="0">
                          <a:effectLst/>
                        </a:rPr>
                        <a:t>(n=87)</a:t>
                      </a:r>
                      <a:endParaRPr lang="fr-FR" sz="12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400" dirty="0" err="1">
                          <a:solidFill>
                            <a:srgbClr val="FFFF00"/>
                          </a:solidFill>
                          <a:effectLst/>
                        </a:rPr>
                        <a:t>Mobocertinib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baseline="30000" dirty="0">
                          <a:effectLst/>
                        </a:rPr>
                        <a:t>[59,60]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0" i="1" dirty="0">
                          <a:effectLst/>
                        </a:rPr>
                        <a:t>(2 essais ; n=210)</a:t>
                      </a:r>
                      <a:endParaRPr lang="fr-FR" sz="12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400" dirty="0">
                          <a:effectLst/>
                        </a:rPr>
                        <a:t>CLN-081 </a:t>
                      </a:r>
                      <a:r>
                        <a:rPr lang="fr-FR" sz="1400" baseline="30000" dirty="0">
                          <a:effectLst/>
                        </a:rPr>
                        <a:t>[62]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0" i="1" dirty="0">
                          <a:effectLst/>
                        </a:rPr>
                        <a:t>(n=43)</a:t>
                      </a:r>
                      <a:endParaRPr lang="fr-FR" sz="12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400" dirty="0">
                          <a:effectLst/>
                        </a:rPr>
                        <a:t>DZD9008 </a:t>
                      </a:r>
                      <a:r>
                        <a:rPr lang="fr-FR" sz="1400" baseline="30000" dirty="0">
                          <a:effectLst/>
                        </a:rPr>
                        <a:t>[65]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0" i="1" dirty="0">
                          <a:effectLst/>
                        </a:rPr>
                        <a:t>(2 essais ; n=56)</a:t>
                      </a:r>
                      <a:endParaRPr lang="fr-FR" sz="12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400" dirty="0" err="1">
                          <a:solidFill>
                            <a:srgbClr val="FFFF00"/>
                          </a:solidFill>
                          <a:effectLst/>
                        </a:rPr>
                        <a:t>Amivantamab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baseline="30000" dirty="0">
                          <a:effectLst/>
                        </a:rPr>
                        <a:t>[64]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0" i="1" dirty="0">
                          <a:effectLst/>
                        </a:rPr>
                        <a:t>(n=81)</a:t>
                      </a:r>
                      <a:endParaRPr lang="fr-FR" sz="12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01634"/>
                  </a:ext>
                </a:extLst>
              </a:tr>
              <a:tr h="151139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Molécule</a:t>
                      </a:r>
                    </a:p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Dose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ITK 3</a:t>
                      </a:r>
                      <a:r>
                        <a:rPr lang="fr-FR" sz="1200" baseline="30000" dirty="0">
                          <a:effectLst/>
                        </a:rPr>
                        <a:t>éme </a:t>
                      </a:r>
                      <a:r>
                        <a:rPr lang="fr-FR" sz="1200" dirty="0">
                          <a:effectLst/>
                        </a:rPr>
                        <a:t>génération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160 mg/j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ITK spécifique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16 mg/j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ITK spécifique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160 mg/j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ITK spécifique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30-65-100 mgx2/j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ITK spécifique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200 mg ou 300 mg/j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Anticorps anti-EGFR/MET</a:t>
                      </a:r>
                      <a:endParaRPr lang="fr-FR" sz="12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1050-1400 mg/2 semaines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extLst>
                  <a:ext uri="{0D108BD9-81ED-4DB2-BD59-A6C34878D82A}">
                    <a16:rowId xmlns:a16="http://schemas.microsoft.com/office/drawing/2014/main" val="3744039146"/>
                  </a:ext>
                </a:extLst>
              </a:tr>
              <a:tr h="151139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Critères d’inclusion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Méta. cérébrales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≥ 2</a:t>
                      </a:r>
                      <a:r>
                        <a:rPr lang="fr-FR" sz="1200" baseline="30000" dirty="0">
                          <a:effectLst/>
                        </a:rPr>
                        <a:t>ème</a:t>
                      </a:r>
                      <a:r>
                        <a:rPr lang="fr-FR" sz="1200" dirty="0">
                          <a:effectLst/>
                        </a:rPr>
                        <a:t> ligne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Stables ?%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Après CT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Stables 10%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Après CT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Actives 35%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Après CT/ITK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Stables ?%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Après CT/ITK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Stables 43%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Après CT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22%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extLst>
                  <a:ext uri="{0D108BD9-81ED-4DB2-BD59-A6C34878D82A}">
                    <a16:rowId xmlns:a16="http://schemas.microsoft.com/office/drawing/2014/main" val="3383029461"/>
                  </a:ext>
                </a:extLst>
              </a:tr>
              <a:tr h="466162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Post ITK/n ligne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?/n=2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25%/ ?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25-35%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Post ITK : 18% ; post </a:t>
                      </a:r>
                      <a:r>
                        <a:rPr lang="fr-FR" sz="1200" dirty="0" err="1">
                          <a:effectLst/>
                        </a:rPr>
                        <a:t>osimertinib</a:t>
                      </a:r>
                      <a:r>
                        <a:rPr lang="fr-FR" sz="1200" dirty="0">
                          <a:effectLst/>
                        </a:rPr>
                        <a:t> : 20% ; post </a:t>
                      </a:r>
                      <a:r>
                        <a:rPr lang="fr-FR" sz="1200" dirty="0" err="1">
                          <a:effectLst/>
                        </a:rPr>
                        <a:t>poziotinib</a:t>
                      </a:r>
                      <a:r>
                        <a:rPr lang="fr-FR" sz="1200" dirty="0">
                          <a:effectLst/>
                        </a:rPr>
                        <a:t> : 9%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Post ITK : 45-46%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 err="1">
                          <a:effectLst/>
                        </a:rPr>
                        <a:t>poziotinib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mobocertinib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amivantanab</a:t>
                      </a:r>
                      <a:endParaRPr lang="fr-F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 à 3 lignes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25%</a:t>
                      </a:r>
                    </a:p>
                  </a:txBody>
                  <a:tcPr marL="63053" marR="63053" marT="0" marB="0" anchor="ctr"/>
                </a:tc>
                <a:extLst>
                  <a:ext uri="{0D108BD9-81ED-4DB2-BD59-A6C34878D82A}">
                    <a16:rowId xmlns:a16="http://schemas.microsoft.com/office/drawing/2014/main" val="1634605389"/>
                  </a:ext>
                </a:extLst>
              </a:tr>
              <a:tr h="72383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Post IO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?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34 -43%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55%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30-34%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46%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261709"/>
                  </a:ext>
                </a:extLst>
              </a:tr>
              <a:tr h="229894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Toxicités &gt;30%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diarrhées 76% ; cytopénie ; </a:t>
                      </a:r>
                      <a:r>
                        <a:rPr lang="fr-FR" sz="1200" dirty="0" err="1">
                          <a:effectLst/>
                        </a:rPr>
                        <a:t>mucite</a:t>
                      </a:r>
                      <a:r>
                        <a:rPr lang="fr-FR" sz="1200" dirty="0">
                          <a:effectLst/>
                        </a:rPr>
                        <a:t> ; rash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diarrhées 79% ; rash ; </a:t>
                      </a:r>
                      <a:r>
                        <a:rPr lang="fr-FR" sz="1200" dirty="0" err="1">
                          <a:effectLst/>
                        </a:rPr>
                        <a:t>mucite</a:t>
                      </a:r>
                      <a:r>
                        <a:rPr lang="fr-FR" sz="1200" dirty="0">
                          <a:effectLst/>
                        </a:rPr>
                        <a:t> ; </a:t>
                      </a:r>
                      <a:r>
                        <a:rPr lang="fr-FR" sz="1200" dirty="0" err="1">
                          <a:effectLst/>
                        </a:rPr>
                        <a:t>paronychies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diarrhées 91-93%, rash, </a:t>
                      </a:r>
                      <a:r>
                        <a:rPr lang="fr-FR" sz="1200" dirty="0" err="1">
                          <a:effectLst/>
                        </a:rPr>
                        <a:t>paronychies</a:t>
                      </a:r>
                      <a:endParaRPr lang="fr-FR" sz="1200" dirty="0">
                        <a:effectLst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rash 73%</a:t>
                      </a: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diarrhées 54%, rash 40%, nausées ou vomissements</a:t>
                      </a: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réaction perfusion 66% ; rash ; </a:t>
                      </a:r>
                      <a:r>
                        <a:rPr lang="fr-FR" sz="1200" dirty="0" err="1">
                          <a:effectLst/>
                        </a:rPr>
                        <a:t>paronychies</a:t>
                      </a:r>
                      <a:endParaRPr lang="fr-FR" sz="1200" dirty="0">
                        <a:effectLst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36871428"/>
                  </a:ext>
                </a:extLst>
              </a:tr>
              <a:tr h="151115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Réduction dose/arrêt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?/5%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68%/10%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22-25%/10-17%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11%/9%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16-50%/0-40%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13%/4%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344677"/>
                  </a:ext>
                </a:extLst>
              </a:tr>
              <a:tr h="151139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RO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24%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15%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25-28%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31% ; 46% à 100 mg x 2/jour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39,6% (n=56)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40%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816180"/>
                  </a:ext>
                </a:extLst>
              </a:tr>
              <a:tr h="151139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SSP/Durée Ttt</a:t>
                      </a:r>
                    </a:p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Survie globale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9,6 mois/ ?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?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4,2 mois/7,4 mois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7,3 mois/17,5 mois 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24 mois 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4,2 mois/7,4 mois 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?/8+ mois (n=56)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8,3 mois/11,3 mois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22,8 mois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82505"/>
                  </a:ext>
                </a:extLst>
              </a:tr>
              <a:tr h="72383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Progression SNC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?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?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38%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?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63095"/>
                  </a:ext>
                </a:extLst>
              </a:tr>
              <a:tr h="151139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Effet selon insertion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053" marR="63053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?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Similaire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Similaire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Similaire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Similaire ?</a:t>
                      </a:r>
                    </a:p>
                  </a:txBody>
                  <a:tcPr marL="63053" marR="6305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200" dirty="0">
                          <a:effectLst/>
                        </a:rPr>
                        <a:t>Similaire</a:t>
                      </a:r>
                    </a:p>
                  </a:txBody>
                  <a:tcPr marL="63053" marR="63053" marT="0" marB="0" anchor="ctr"/>
                </a:tc>
                <a:extLst>
                  <a:ext uri="{0D108BD9-81ED-4DB2-BD59-A6C34878D82A}">
                    <a16:rowId xmlns:a16="http://schemas.microsoft.com/office/drawing/2014/main" val="149844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184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8">
            <a:extLst>
              <a:ext uri="{FF2B5EF4-FFF2-40B4-BE49-F238E27FC236}">
                <a16:creationId xmlns:a16="http://schemas.microsoft.com/office/drawing/2014/main" id="{824F516F-135E-5D4C-B65E-D80E37B89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2" y="6332680"/>
            <a:ext cx="7180691" cy="53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Planchard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Practice Guidelines ESMO 2020;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Couraud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S, EJC 2019, 116:86; Gandhi L,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2018, 278:2078 </a:t>
            </a:r>
            <a:endParaRPr lang="fr-FR" i="1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3EC6647D-BF61-AC46-8035-8BD70FA33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740779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Evolution des séquences thérapeutiques – algorithme pour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BRAF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V600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3D7F19E-766D-5149-9A90-A1CE47ABF71B}"/>
              </a:ext>
            </a:extLst>
          </p:cNvPr>
          <p:cNvGrpSpPr/>
          <p:nvPr/>
        </p:nvGrpSpPr>
        <p:grpSpPr>
          <a:xfrm>
            <a:off x="-46079" y="5550646"/>
            <a:ext cx="3155356" cy="1107996"/>
            <a:chOff x="494760" y="1431000"/>
            <a:chExt cx="3155356" cy="110799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2FFC379-DE69-EE4B-8EAE-202F12B27B5D}"/>
                </a:ext>
              </a:extLst>
            </p:cNvPr>
            <p:cNvSpPr txBox="1"/>
            <p:nvPr/>
          </p:nvSpPr>
          <p:spPr>
            <a:xfrm>
              <a:off x="494760" y="1431000"/>
              <a:ext cx="4812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600" dirty="0">
                  <a:solidFill>
                    <a:srgbClr val="00FA00"/>
                  </a:solidFill>
                </a:rPr>
                <a:t>•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319EBA4-8F66-CF44-9414-E870167FCBD0}"/>
                </a:ext>
              </a:extLst>
            </p:cNvPr>
            <p:cNvSpPr txBox="1"/>
            <p:nvPr/>
          </p:nvSpPr>
          <p:spPr>
            <a:xfrm>
              <a:off x="855761" y="1839906"/>
              <a:ext cx="2794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AURA, NEON, NOCOBFC, ONCORIF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EB39CC1-EDEE-044D-A3F9-AB0D88B05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21"/>
          <a:stretch/>
        </p:blipFill>
        <p:spPr>
          <a:xfrm rot="5400000">
            <a:off x="5777535" y="-3644356"/>
            <a:ext cx="896414" cy="1035469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2C1734A-8918-9140-8D9A-45ACDC01D49A}"/>
              </a:ext>
            </a:extLst>
          </p:cNvPr>
          <p:cNvSpPr txBox="1"/>
          <p:nvPr/>
        </p:nvSpPr>
        <p:spPr>
          <a:xfrm>
            <a:off x="7423914" y="4167684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00FA00"/>
                </a:solidFill>
              </a:rPr>
              <a:t>•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C5DC73-47EF-364F-B1F3-5D813B9F6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53804" r="21365" b="30006"/>
          <a:stretch/>
        </p:blipFill>
        <p:spPr>
          <a:xfrm rot="5400000">
            <a:off x="5290369" y="2184400"/>
            <a:ext cx="2082800" cy="16764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81CF91-93AE-7544-AFC7-5F043D795EAA}"/>
              </a:ext>
            </a:extLst>
          </p:cNvPr>
          <p:cNvSpPr txBox="1"/>
          <p:nvPr/>
        </p:nvSpPr>
        <p:spPr>
          <a:xfrm>
            <a:off x="1940547" y="2396076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CM-189 trial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234AC6-B170-AF45-A8A1-3C6D7C43F7ED}"/>
              </a:ext>
            </a:extLst>
          </p:cNvPr>
          <p:cNvSpPr txBox="1"/>
          <p:nvPr/>
        </p:nvSpPr>
        <p:spPr>
          <a:xfrm>
            <a:off x="1649086" y="2695189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CT-IO</a:t>
            </a:r>
          </a:p>
          <a:p>
            <a:pPr algn="ctr"/>
            <a:r>
              <a:rPr lang="fr-FR" sz="1200" dirty="0"/>
              <a:t>(n=410)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401EAE-027D-4E4A-8EFE-90155F35696C}"/>
              </a:ext>
            </a:extLst>
          </p:cNvPr>
          <p:cNvSpPr txBox="1"/>
          <p:nvPr/>
        </p:nvSpPr>
        <p:spPr>
          <a:xfrm>
            <a:off x="2744613" y="2695189"/>
            <a:ext cx="898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CT</a:t>
            </a:r>
          </a:p>
          <a:p>
            <a:pPr algn="ctr"/>
            <a:r>
              <a:rPr lang="fr-FR" sz="1200" dirty="0"/>
              <a:t>(n=210)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107518-1FD7-384E-8389-6E54449993E6}"/>
              </a:ext>
            </a:extLst>
          </p:cNvPr>
          <p:cNvSpPr txBox="1"/>
          <p:nvPr/>
        </p:nvSpPr>
        <p:spPr>
          <a:xfrm>
            <a:off x="3859345" y="2396076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BRAF </a:t>
            </a:r>
            <a:r>
              <a:rPr lang="fr-FR" dirty="0" err="1"/>
              <a:t>cohort</a:t>
            </a:r>
            <a:endParaRPr lang="fr-FR" dirty="0"/>
          </a:p>
          <a:p>
            <a:pPr algn="ctr"/>
            <a:r>
              <a:rPr lang="fr-FR" sz="1200" dirty="0"/>
              <a:t>(n=31)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0F2188-46A3-164F-8815-5B79C1445DE5}"/>
              </a:ext>
            </a:extLst>
          </p:cNvPr>
          <p:cNvSpPr txBox="1"/>
          <p:nvPr/>
        </p:nvSpPr>
        <p:spPr>
          <a:xfrm>
            <a:off x="7807998" y="2396076"/>
            <a:ext cx="330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st</a:t>
            </a:r>
            <a:r>
              <a:rPr lang="fr-FR" dirty="0"/>
              <a:t> line, </a:t>
            </a:r>
            <a:r>
              <a:rPr lang="fr-FR" dirty="0" err="1"/>
              <a:t>Dabra</a:t>
            </a:r>
            <a:r>
              <a:rPr lang="fr-FR" dirty="0"/>
              <a:t>-Trame Phase II trial</a:t>
            </a:r>
          </a:p>
          <a:p>
            <a:r>
              <a:rPr lang="fr-FR" sz="1200" dirty="0"/>
              <a:t>(n=36)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E02508-57FB-3143-9D5F-197110E4B0FB}"/>
              </a:ext>
            </a:extLst>
          </p:cNvPr>
          <p:cNvSpPr txBox="1"/>
          <p:nvPr/>
        </p:nvSpPr>
        <p:spPr>
          <a:xfrm>
            <a:off x="286153" y="31757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D51AEE3-E2FA-234E-B8B4-8FE17846D19B}"/>
              </a:ext>
            </a:extLst>
          </p:cNvPr>
          <p:cNvSpPr txBox="1"/>
          <p:nvPr/>
        </p:nvSpPr>
        <p:spPr>
          <a:xfrm>
            <a:off x="286153" y="350834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DCR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7CD4683-9E8B-8145-8DEB-8C28CB8C2929}"/>
              </a:ext>
            </a:extLst>
          </p:cNvPr>
          <p:cNvSpPr txBox="1"/>
          <p:nvPr/>
        </p:nvSpPr>
        <p:spPr>
          <a:xfrm>
            <a:off x="286153" y="3892750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PFS</a:t>
            </a:r>
          </a:p>
          <a:p>
            <a:r>
              <a:rPr lang="fr-FR" dirty="0"/>
              <a:t>PD-L1&gt;1%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2A20CC-AF89-9340-A752-53D4495D1707}"/>
              </a:ext>
            </a:extLst>
          </p:cNvPr>
          <p:cNvSpPr txBox="1"/>
          <p:nvPr/>
        </p:nvSpPr>
        <p:spPr>
          <a:xfrm>
            <a:off x="1632190" y="3155109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47.6%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A94BF1-2EFE-0641-82A4-108E06B92B3A}"/>
              </a:ext>
            </a:extLst>
          </p:cNvPr>
          <p:cNvSpPr txBox="1"/>
          <p:nvPr/>
        </p:nvSpPr>
        <p:spPr>
          <a:xfrm>
            <a:off x="2810336" y="3148653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18.9%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1CFA9A-6A9E-3048-84C0-DDC8771A3B0F}"/>
              </a:ext>
            </a:extLst>
          </p:cNvPr>
          <p:cNvSpPr txBox="1"/>
          <p:nvPr/>
        </p:nvSpPr>
        <p:spPr>
          <a:xfrm>
            <a:off x="1632190" y="3498051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84.6%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FBD1E72-DFC2-1F48-8C03-8DAF1F283D7C}"/>
              </a:ext>
            </a:extLst>
          </p:cNvPr>
          <p:cNvSpPr txBox="1"/>
          <p:nvPr/>
        </p:nvSpPr>
        <p:spPr>
          <a:xfrm>
            <a:off x="2810336" y="3493801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70.4%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170E789-E757-AB46-9866-CEA6DFC60768}"/>
              </a:ext>
            </a:extLst>
          </p:cNvPr>
          <p:cNvSpPr txBox="1"/>
          <p:nvPr/>
        </p:nvSpPr>
        <p:spPr>
          <a:xfrm>
            <a:off x="1580093" y="3892750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8.8 mo.</a:t>
            </a:r>
          </a:p>
          <a:p>
            <a:pPr algn="ctr"/>
            <a:r>
              <a:rPr lang="fr-FR" dirty="0"/>
              <a:t>6.1 mo.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6603B9C-525D-AE45-B867-D41E992F9927}"/>
              </a:ext>
            </a:extLst>
          </p:cNvPr>
          <p:cNvSpPr txBox="1"/>
          <p:nvPr/>
        </p:nvSpPr>
        <p:spPr>
          <a:xfrm>
            <a:off x="2758239" y="3894357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4.9 mo.</a:t>
            </a:r>
          </a:p>
          <a:p>
            <a:pPr algn="ctr"/>
            <a:r>
              <a:rPr lang="fr-FR" dirty="0"/>
              <a:t>5.1 mo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DB33258-1F76-3E49-83E4-7816C6C8C83C}"/>
              </a:ext>
            </a:extLst>
          </p:cNvPr>
          <p:cNvSpPr txBox="1"/>
          <p:nvPr/>
        </p:nvSpPr>
        <p:spPr>
          <a:xfrm>
            <a:off x="7957859" y="316192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DA2A95-A158-DB4E-BD83-B6E5342DE4F3}"/>
              </a:ext>
            </a:extLst>
          </p:cNvPr>
          <p:cNvSpPr txBox="1"/>
          <p:nvPr/>
        </p:nvSpPr>
        <p:spPr>
          <a:xfrm>
            <a:off x="7957859" y="3503187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DCR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E644A58-AE8D-5944-8BB5-BDAB5238FFE2}"/>
              </a:ext>
            </a:extLst>
          </p:cNvPr>
          <p:cNvSpPr txBox="1"/>
          <p:nvPr/>
        </p:nvSpPr>
        <p:spPr>
          <a:xfrm>
            <a:off x="7957859" y="3896221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PFS</a:t>
            </a:r>
          </a:p>
          <a:p>
            <a:r>
              <a:rPr lang="fr-FR" dirty="0"/>
              <a:t>PD-L1&gt;1%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2A96C4-2C64-9E4C-8DF8-E04A58EFF8CB}"/>
              </a:ext>
            </a:extLst>
          </p:cNvPr>
          <p:cNvSpPr txBox="1"/>
          <p:nvPr/>
        </p:nvSpPr>
        <p:spPr>
          <a:xfrm>
            <a:off x="9439805" y="317055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64%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C5C4521-6BC7-2540-AE61-9D95745B6921}"/>
              </a:ext>
            </a:extLst>
          </p:cNvPr>
          <p:cNvSpPr txBox="1"/>
          <p:nvPr/>
        </p:nvSpPr>
        <p:spPr>
          <a:xfrm>
            <a:off x="9439805" y="350459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72%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4BDC7B6-8095-3443-9D37-16BC4887B72D}"/>
              </a:ext>
            </a:extLst>
          </p:cNvPr>
          <p:cNvSpPr txBox="1"/>
          <p:nvPr/>
        </p:nvSpPr>
        <p:spPr>
          <a:xfrm>
            <a:off x="9245040" y="3899008"/>
            <a:ext cx="98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14.6 mo.</a:t>
            </a:r>
          </a:p>
          <a:p>
            <a:pPr algn="ctr"/>
            <a:r>
              <a:rPr lang="fr-FR" dirty="0"/>
              <a:t>-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CE12EB4-CD9D-464C-9AF8-E070FD79002D}"/>
              </a:ext>
            </a:extLst>
          </p:cNvPr>
          <p:cNvSpPr txBox="1"/>
          <p:nvPr/>
        </p:nvSpPr>
        <p:spPr>
          <a:xfrm>
            <a:off x="4103002" y="3892549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7.5 mo.</a:t>
            </a:r>
          </a:p>
          <a:p>
            <a:pPr algn="ctr"/>
            <a:r>
              <a:rPr lang="fr-FR" dirty="0"/>
              <a:t>-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876FBEF-86EC-4E4E-A6AE-23A549EB5E17}"/>
              </a:ext>
            </a:extLst>
          </p:cNvPr>
          <p:cNvSpPr txBox="1"/>
          <p:nvPr/>
        </p:nvSpPr>
        <p:spPr>
          <a:xfrm>
            <a:off x="4155099" y="3488198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62.9%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706B5DF-7D95-6A40-A9F9-50B6F57A2B94}"/>
              </a:ext>
            </a:extLst>
          </p:cNvPr>
          <p:cNvSpPr txBox="1"/>
          <p:nvPr/>
        </p:nvSpPr>
        <p:spPr>
          <a:xfrm>
            <a:off x="4411579" y="3155109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-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D99EA3A-731B-0544-951C-A39D95640250}"/>
              </a:ext>
            </a:extLst>
          </p:cNvPr>
          <p:cNvSpPr txBox="1"/>
          <p:nvPr/>
        </p:nvSpPr>
        <p:spPr>
          <a:xfrm>
            <a:off x="7822375" y="4638478"/>
            <a:ext cx="335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nd</a:t>
            </a:r>
            <a:r>
              <a:rPr lang="fr-FR" dirty="0"/>
              <a:t> line, </a:t>
            </a:r>
            <a:r>
              <a:rPr lang="fr-FR" dirty="0" err="1"/>
              <a:t>Dabra</a:t>
            </a:r>
            <a:r>
              <a:rPr lang="fr-FR" dirty="0"/>
              <a:t>-Trame Phase II trial</a:t>
            </a:r>
          </a:p>
          <a:p>
            <a:r>
              <a:rPr lang="fr-FR" sz="1200" dirty="0"/>
              <a:t>(n=57)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6FB91FE-8810-CD44-8412-951EFA4E1163}"/>
              </a:ext>
            </a:extLst>
          </p:cNvPr>
          <p:cNvSpPr txBox="1"/>
          <p:nvPr/>
        </p:nvSpPr>
        <p:spPr>
          <a:xfrm>
            <a:off x="7963559" y="532129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8FB2165-4709-6247-B61D-6AE3DD230723}"/>
              </a:ext>
            </a:extLst>
          </p:cNvPr>
          <p:cNvSpPr txBox="1"/>
          <p:nvPr/>
        </p:nvSpPr>
        <p:spPr>
          <a:xfrm>
            <a:off x="7963559" y="5670756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DCR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23A61AD-F138-7245-A334-F46860A835CE}"/>
              </a:ext>
            </a:extLst>
          </p:cNvPr>
          <p:cNvSpPr txBox="1"/>
          <p:nvPr/>
        </p:nvSpPr>
        <p:spPr>
          <a:xfrm>
            <a:off x="7963559" y="6039877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PFS</a:t>
            </a:r>
          </a:p>
          <a:p>
            <a:r>
              <a:rPr lang="fr-FR" dirty="0"/>
              <a:t>PD-L1&gt;1%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06EE33E-F63F-C547-8A31-61AD00251CE9}"/>
              </a:ext>
            </a:extLst>
          </p:cNvPr>
          <p:cNvSpPr txBox="1"/>
          <p:nvPr/>
        </p:nvSpPr>
        <p:spPr>
          <a:xfrm>
            <a:off x="9462678" y="532129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63%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54ECFE2-A56D-B44F-A429-EA4015C8FF7B}"/>
              </a:ext>
            </a:extLst>
          </p:cNvPr>
          <p:cNvSpPr txBox="1"/>
          <p:nvPr/>
        </p:nvSpPr>
        <p:spPr>
          <a:xfrm>
            <a:off x="9376917" y="5670014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75.4%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522EDAC-7558-8141-BD9D-8395DBC6C8FB}"/>
              </a:ext>
            </a:extLst>
          </p:cNvPr>
          <p:cNvSpPr txBox="1"/>
          <p:nvPr/>
        </p:nvSpPr>
        <p:spPr>
          <a:xfrm>
            <a:off x="9324820" y="6039877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9.7 mo.</a:t>
            </a:r>
          </a:p>
          <a:p>
            <a:pPr algn="ctr"/>
            <a:r>
              <a:rPr lang="fr-FR" dirty="0"/>
              <a:t>-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7419561-A465-404F-9269-678CF14C08B9}"/>
              </a:ext>
            </a:extLst>
          </p:cNvPr>
          <p:cNvCxnSpPr>
            <a:cxnSpLocks/>
          </p:cNvCxnSpPr>
          <p:nvPr/>
        </p:nvCxnSpPr>
        <p:spPr>
          <a:xfrm>
            <a:off x="1658068" y="2708275"/>
            <a:ext cx="18183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7EC5CBA2-7AD8-424C-BD83-E5BFB1F6DADD}"/>
              </a:ext>
            </a:extLst>
          </p:cNvPr>
          <p:cNvCxnSpPr>
            <a:cxnSpLocks/>
          </p:cNvCxnSpPr>
          <p:nvPr/>
        </p:nvCxnSpPr>
        <p:spPr>
          <a:xfrm>
            <a:off x="375304" y="3137475"/>
            <a:ext cx="4842105" cy="3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34490C1-AF86-0941-8732-D1CB3F3C45A2}"/>
              </a:ext>
            </a:extLst>
          </p:cNvPr>
          <p:cNvCxnSpPr>
            <a:cxnSpLocks/>
          </p:cNvCxnSpPr>
          <p:nvPr/>
        </p:nvCxnSpPr>
        <p:spPr>
          <a:xfrm>
            <a:off x="7957859" y="3137475"/>
            <a:ext cx="31578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BB9083B-AD08-C24B-91AF-46AA180F8228}"/>
              </a:ext>
            </a:extLst>
          </p:cNvPr>
          <p:cNvSpPr/>
          <p:nvPr/>
        </p:nvSpPr>
        <p:spPr>
          <a:xfrm>
            <a:off x="7822375" y="4647104"/>
            <a:ext cx="3426470" cy="2016510"/>
          </a:xfrm>
          <a:prstGeom prst="rect">
            <a:avLst/>
          </a:prstGeom>
          <a:noFill/>
          <a:ln>
            <a:solidFill>
              <a:srgbClr val="1DF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C8413788-D38A-DA47-A707-BACF26AA977B}"/>
              </a:ext>
            </a:extLst>
          </p:cNvPr>
          <p:cNvGrpSpPr/>
          <p:nvPr/>
        </p:nvGrpSpPr>
        <p:grpSpPr>
          <a:xfrm>
            <a:off x="5299049" y="5273663"/>
            <a:ext cx="2055125" cy="776726"/>
            <a:chOff x="3850874" y="5319632"/>
            <a:chExt cx="2055125" cy="776726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FE3A4D63-ADE3-EC49-B041-885D52ED8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874" y="5319632"/>
              <a:ext cx="2055125" cy="463871"/>
            </a:xfrm>
            <a:prstGeom prst="rect">
              <a:avLst/>
            </a:prstGeom>
          </p:spPr>
        </p:pic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6E108F12-6627-7646-A7B8-DCB9F90FEF0E}"/>
                </a:ext>
              </a:extLst>
            </p:cNvPr>
            <p:cNvSpPr txBox="1"/>
            <p:nvPr/>
          </p:nvSpPr>
          <p:spPr>
            <a:xfrm>
              <a:off x="3859500" y="5819359"/>
              <a:ext cx="1314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70C0"/>
                  </a:solidFill>
                </a:rPr>
                <a:t>IFCT 1904 Trial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135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cancer du poumon">
            <a:extLst>
              <a:ext uri="{FF2B5EF4-FFF2-40B4-BE49-F238E27FC236}">
                <a16:creationId xmlns:a16="http://schemas.microsoft.com/office/drawing/2014/main" id="{74D5F0E1-BDB4-1246-BB86-5D22C049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48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46" y="1885591"/>
            <a:ext cx="4417348" cy="31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94D4D4-802F-FA4F-AE6C-4860546439E0}"/>
              </a:ext>
            </a:extLst>
          </p:cNvPr>
          <p:cNvSpPr/>
          <p:nvPr/>
        </p:nvSpPr>
        <p:spPr>
          <a:xfrm>
            <a:off x="3594289" y="3442240"/>
            <a:ext cx="2709523" cy="150116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8CD2E9-6414-814B-A8D8-FA4BEEC2F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77" y="4449010"/>
            <a:ext cx="2709521" cy="1501165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C824A95-F9DA-E848-89C2-3C5AA7BE61AD}"/>
              </a:ext>
            </a:extLst>
          </p:cNvPr>
          <p:cNvCxnSpPr>
            <a:stCxn id="3" idx="3"/>
            <a:endCxn id="6" idx="1"/>
          </p:cNvCxnSpPr>
          <p:nvPr/>
        </p:nvCxnSpPr>
        <p:spPr>
          <a:xfrm>
            <a:off x="6303814" y="4192824"/>
            <a:ext cx="1049463" cy="100676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2893FE3-12FB-894D-A0D9-3B6E1B71D8D9}"/>
              </a:ext>
            </a:extLst>
          </p:cNvPr>
          <p:cNvGrpSpPr/>
          <p:nvPr/>
        </p:nvGrpSpPr>
        <p:grpSpPr>
          <a:xfrm>
            <a:off x="1148013" y="1966739"/>
            <a:ext cx="9206468" cy="4789480"/>
            <a:chOff x="861009" y="1475054"/>
            <a:chExt cx="6904851" cy="359211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90F972A-13FB-E545-A643-D789EC4B862F}"/>
                </a:ext>
              </a:extLst>
            </p:cNvPr>
            <p:cNvGrpSpPr/>
            <p:nvPr/>
          </p:nvGrpSpPr>
          <p:grpSpPr>
            <a:xfrm>
              <a:off x="5390719" y="1475054"/>
              <a:ext cx="2375141" cy="1759173"/>
              <a:chOff x="5663625" y="1667905"/>
              <a:chExt cx="3166855" cy="2345564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5A48D5AC-CCD5-A54F-B3E4-416863DF3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6" t="3718" r="15021" b="29145"/>
              <a:stretch/>
            </p:blipFill>
            <p:spPr>
              <a:xfrm>
                <a:off x="5663625" y="2667458"/>
                <a:ext cx="1408713" cy="957346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A4D9ACD-BC2F-3943-BD85-4E5E899E3B97}"/>
                  </a:ext>
                </a:extLst>
              </p:cNvPr>
              <p:cNvSpPr txBox="1"/>
              <p:nvPr/>
            </p:nvSpPr>
            <p:spPr>
              <a:xfrm>
                <a:off x="5846845" y="2270237"/>
                <a:ext cx="10422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err="1"/>
                  <a:t>Genotyping</a:t>
                </a:r>
                <a:endParaRPr lang="fr-FR" sz="1200" b="1" dirty="0"/>
              </a:p>
              <a:p>
                <a:pPr algn="ctr"/>
                <a:r>
                  <a:rPr lang="fr-F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DNA, RNA </a:t>
                </a:r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EC66D28D-D20E-244A-B37E-5678FDFC19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243"/>
              <a:stretch/>
            </p:blipFill>
            <p:spPr>
              <a:xfrm>
                <a:off x="7291615" y="1667905"/>
                <a:ext cx="1538865" cy="2048780"/>
              </a:xfrm>
              <a:prstGeom prst="rect">
                <a:avLst/>
              </a:prstGeom>
            </p:spPr>
          </p:pic>
          <p:sp>
            <p:nvSpPr>
              <p:cNvPr id="30" name="Flèche vers le haut 29">
                <a:extLst>
                  <a:ext uri="{FF2B5EF4-FFF2-40B4-BE49-F238E27FC236}">
                    <a16:creationId xmlns:a16="http://schemas.microsoft.com/office/drawing/2014/main" id="{E600FAA2-85D9-954F-B30F-E908774419A2}"/>
                  </a:ext>
                </a:extLst>
              </p:cNvPr>
              <p:cNvSpPr/>
              <p:nvPr/>
            </p:nvSpPr>
            <p:spPr>
              <a:xfrm>
                <a:off x="6220687" y="3680825"/>
                <a:ext cx="290996" cy="332644"/>
              </a:xfrm>
              <a:prstGeom prst="upArrow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36F95BB-78A0-7A48-A2AC-2E289ACEA95A}"/>
                </a:ext>
              </a:extLst>
            </p:cNvPr>
            <p:cNvGrpSpPr/>
            <p:nvPr/>
          </p:nvGrpSpPr>
          <p:grpSpPr>
            <a:xfrm>
              <a:off x="861009" y="3852995"/>
              <a:ext cx="4557821" cy="1214169"/>
              <a:chOff x="-375985" y="4946071"/>
              <a:chExt cx="6077090" cy="1618892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80F01D7E-7881-D444-AC28-37D7FABE6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5872" y="5358248"/>
                <a:ext cx="1206715" cy="1206715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A12AF27-C9BE-5245-954E-9CD08E9706AB}"/>
                  </a:ext>
                </a:extLst>
              </p:cNvPr>
              <p:cNvSpPr txBox="1"/>
              <p:nvPr/>
            </p:nvSpPr>
            <p:spPr>
              <a:xfrm>
                <a:off x="4199660" y="4955952"/>
                <a:ext cx="9300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/>
                  <a:t>IHC, FISH </a:t>
                </a:r>
              </a:p>
            </p:txBody>
          </p: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3FA468CD-9EF9-BA48-9095-04407CDA0E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358"/>
              <a:stretch/>
            </p:blipFill>
            <p:spPr>
              <a:xfrm>
                <a:off x="-375985" y="4965996"/>
                <a:ext cx="1127902" cy="932119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B97322AD-24B0-2C42-8A9D-08D2710C5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0" r="15095" b="52466"/>
              <a:stretch/>
            </p:blipFill>
            <p:spPr>
              <a:xfrm>
                <a:off x="1979661" y="4946071"/>
                <a:ext cx="1152014" cy="952046"/>
              </a:xfrm>
              <a:prstGeom prst="rect">
                <a:avLst/>
              </a:prstGeom>
            </p:spPr>
          </p:pic>
          <p:sp>
            <p:nvSpPr>
              <p:cNvPr id="34" name="Flèche vers le haut 33">
                <a:extLst>
                  <a:ext uri="{FF2B5EF4-FFF2-40B4-BE49-F238E27FC236}">
                    <a16:creationId xmlns:a16="http://schemas.microsoft.com/office/drawing/2014/main" id="{FC6FF6F2-30DA-5144-B040-84E2092E7A41}"/>
                  </a:ext>
                </a:extLst>
              </p:cNvPr>
              <p:cNvSpPr/>
              <p:nvPr/>
            </p:nvSpPr>
            <p:spPr>
              <a:xfrm rot="14520241">
                <a:off x="5389285" y="5757111"/>
                <a:ext cx="290996" cy="332644"/>
              </a:xfrm>
              <a:prstGeom prst="upArrow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DC72173-FDA2-574A-9E54-1AEA4EAD4341}"/>
              </a:ext>
            </a:extLst>
          </p:cNvPr>
          <p:cNvSpPr txBox="1"/>
          <p:nvPr/>
        </p:nvSpPr>
        <p:spPr>
          <a:xfrm>
            <a:off x="7326952" y="5971419"/>
            <a:ext cx="2917786" cy="584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• ADC, </a:t>
            </a:r>
          </a:p>
          <a:p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• non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 NSCLC, </a:t>
            </a:r>
          </a:p>
          <a:p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• all NSCLC non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smokers</a:t>
            </a:r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SqCC</a:t>
            </a:r>
            <a:endParaRPr lang="fr-FR" sz="10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755631B-F55F-9443-9594-59733E85CF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3" y="1122957"/>
            <a:ext cx="663587" cy="9953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A57E614-97D8-FD43-8935-DC8C93B18D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 r="35881" b="11078"/>
          <a:stretch/>
        </p:blipFill>
        <p:spPr>
          <a:xfrm rot="858094">
            <a:off x="1376936" y="2829871"/>
            <a:ext cx="761680" cy="715837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92EA1A7C-3A4B-4840-BAA6-3E0AB0243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54" y="576706"/>
            <a:ext cx="11192933" cy="77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fr-FR" altLang="fr-FR" sz="2800" b="1" kern="0" dirty="0"/>
              <a:t>Diagnostic </a:t>
            </a:r>
            <a:r>
              <a:rPr lang="fr-FR" altLang="fr-FR" sz="2800" b="1" kern="0" dirty="0" err="1"/>
              <a:t>histo</a:t>
            </a:r>
            <a:r>
              <a:rPr lang="fr-FR" altLang="fr-FR" sz="2800" b="1" kern="0" dirty="0"/>
              <a:t>-moléculaire des CBNPC étendus</a:t>
            </a:r>
            <a:endParaRPr lang="fr-FR" altLang="fr-FR" sz="2800" i="1" kern="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FCD0599-28E4-D044-8F0B-D19BBD4731C0}"/>
              </a:ext>
            </a:extLst>
          </p:cNvPr>
          <p:cNvGrpSpPr/>
          <p:nvPr/>
        </p:nvGrpSpPr>
        <p:grpSpPr>
          <a:xfrm>
            <a:off x="2301023" y="1927806"/>
            <a:ext cx="9942711" cy="4339948"/>
            <a:chOff x="1725767" y="1445854"/>
            <a:chExt cx="7457033" cy="325496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E25D8F0-3A85-BF4A-8391-87FD6737EC7A}"/>
                </a:ext>
              </a:extLst>
            </p:cNvPr>
            <p:cNvSpPr txBox="1"/>
            <p:nvPr/>
          </p:nvSpPr>
          <p:spPr>
            <a:xfrm>
              <a:off x="7665317" y="1445854"/>
              <a:ext cx="1517483" cy="2023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00B050"/>
                  </a:solidFill>
                </a:rPr>
                <a:t>EGFR</a:t>
              </a:r>
            </a:p>
            <a:p>
              <a:r>
                <a:rPr lang="fr-FR" sz="2000" b="1" dirty="0">
                  <a:solidFill>
                    <a:srgbClr val="92D050"/>
                  </a:solidFill>
                </a:rPr>
                <a:t>ALK/ROS</a:t>
              </a:r>
            </a:p>
            <a:p>
              <a:r>
                <a:rPr lang="fr-FR" sz="2800" b="1" dirty="0">
                  <a:solidFill>
                    <a:srgbClr val="00B050"/>
                  </a:solidFill>
                </a:rPr>
                <a:t>BRAFV600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RET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METexon14/ampli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HER2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KRAS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NTRK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NRG1…</a:t>
              </a:r>
            </a:p>
            <a:p>
              <a:endParaRPr lang="fr-FR" sz="2133" dirty="0">
                <a:solidFill>
                  <a:srgbClr val="F48113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C91430C-83DD-444C-B97C-C88AECE6B59E}"/>
                </a:ext>
              </a:extLst>
            </p:cNvPr>
            <p:cNvSpPr txBox="1"/>
            <p:nvPr/>
          </p:nvSpPr>
          <p:spPr>
            <a:xfrm>
              <a:off x="3477711" y="3790379"/>
              <a:ext cx="6927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00B050"/>
                  </a:solidFill>
                </a:rPr>
                <a:t>ALK</a:t>
              </a:r>
            </a:p>
            <a:p>
              <a:r>
                <a:rPr lang="fr-FR" sz="1400" b="1" dirty="0">
                  <a:solidFill>
                    <a:srgbClr val="92D050"/>
                  </a:solidFill>
                </a:rPr>
                <a:t>ROS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7599558-C2E8-1A40-917D-84898CF15850}"/>
                </a:ext>
              </a:extLst>
            </p:cNvPr>
            <p:cNvSpPr txBox="1"/>
            <p:nvPr/>
          </p:nvSpPr>
          <p:spPr>
            <a:xfrm>
              <a:off x="1725767" y="3800568"/>
              <a:ext cx="920396" cy="9002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92D050"/>
                  </a:solidFill>
                </a:rPr>
                <a:t>ALK</a:t>
              </a:r>
            </a:p>
            <a:p>
              <a:r>
                <a:rPr lang="fr-FR" sz="2800" b="1" dirty="0">
                  <a:solidFill>
                    <a:srgbClr val="00B050"/>
                  </a:solidFill>
                </a:rPr>
                <a:t>ROS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(RET, NRG1)</a:t>
              </a:r>
            </a:p>
            <a:p>
              <a:r>
                <a:rPr lang="fr-FR" sz="1200" dirty="0" err="1">
                  <a:solidFill>
                    <a:schemeClr val="bg2"/>
                  </a:solidFill>
                </a:rPr>
                <a:t>METa</a:t>
              </a:r>
              <a:r>
                <a:rPr lang="fr-FR" sz="1200" dirty="0">
                  <a:solidFill>
                    <a:schemeClr val="bg2"/>
                  </a:solidFill>
                </a:rPr>
                <a:t>, HER2…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2484D3B0-8432-8244-BB05-8FD9A7DA1017}"/>
              </a:ext>
            </a:extLst>
          </p:cNvPr>
          <p:cNvSpPr txBox="1"/>
          <p:nvPr/>
        </p:nvSpPr>
        <p:spPr>
          <a:xfrm>
            <a:off x="4886036" y="1342494"/>
            <a:ext cx="9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 Black" panose="020B0604020202020204" pitchFamily="34" charset="0"/>
                <a:cs typeface="Arial Black" panose="020B0604020202020204" pitchFamily="34" charset="0"/>
              </a:rPr>
              <a:t>NSCLC</a:t>
            </a: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F9B25BE4-B5B3-AB4F-964A-D7C16EEC4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" y="6529004"/>
            <a:ext cx="118025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i="1" dirty="0"/>
              <a:t>Adapté de </a:t>
            </a:r>
            <a:r>
              <a:rPr lang="fr-FR" i="1" dirty="0" err="1"/>
              <a:t>Kalemkerian</a:t>
            </a:r>
            <a:r>
              <a:rPr lang="fr-FR" i="1" dirty="0"/>
              <a:t> GP, J Clin </a:t>
            </a:r>
            <a:r>
              <a:rPr lang="fr-FR" i="1" dirty="0" err="1"/>
              <a:t>Oncol</a:t>
            </a:r>
            <a:r>
              <a:rPr lang="fr-FR" i="1" dirty="0"/>
              <a:t> 2018, 36:911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8D4501E-ADC7-8342-A408-732012F31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18" y="915413"/>
            <a:ext cx="1327333" cy="920701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857039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3EC6647D-BF61-AC46-8035-8BD70FA33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740779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Evolution des séquences thérapeutiques – algorithme pour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BRAF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V600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Arial" pitchFamily="3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9E9989-7542-F946-A121-3E00845D0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7" y="2332078"/>
            <a:ext cx="5609228" cy="398814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E2C2694-2F50-D945-93D0-7129D034AA8B}"/>
              </a:ext>
            </a:extLst>
          </p:cNvPr>
          <p:cNvSpPr txBox="1"/>
          <p:nvPr/>
        </p:nvSpPr>
        <p:spPr>
          <a:xfrm>
            <a:off x="5288092" y="3239434"/>
            <a:ext cx="7040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ENCORAFENIB</a:t>
            </a:r>
          </a:p>
        </p:txBody>
      </p:sp>
      <p:sp>
        <p:nvSpPr>
          <p:cNvPr id="47" name="Text Placeholder 227">
            <a:extLst>
              <a:ext uri="{FF2B5EF4-FFF2-40B4-BE49-F238E27FC236}">
                <a16:creationId xmlns:a16="http://schemas.microsoft.com/office/drawing/2014/main" id="{9E1924D7-FA25-3D4B-BF22-3F2342576F2A}"/>
              </a:ext>
            </a:extLst>
          </p:cNvPr>
          <p:cNvSpPr txBox="1">
            <a:spLocks/>
          </p:cNvSpPr>
          <p:nvPr/>
        </p:nvSpPr>
        <p:spPr bwMode="auto">
          <a:xfrm>
            <a:off x="-15314" y="6513144"/>
            <a:ext cx="119672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3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3" charset="-128"/>
                <a:cs typeface="ＭＳ Ｐゴシック" pitchFamily="3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3" charset="2"/>
              <a:buChar char="¨"/>
              <a:defRPr sz="24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ebdings" pitchFamily="3" charset="2"/>
              <a:buChar char="8"/>
              <a:defRPr sz="20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3" charset="2"/>
              <a:buChar char="¨"/>
              <a:defRPr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3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600" i="1" kern="0" dirty="0">
                <a:ea typeface="ＭＳ Ｐゴシック" charset="-128"/>
                <a:cs typeface="ＭＳ Ｐゴシック" charset="-128"/>
              </a:rPr>
              <a:t>Leonetti A, Cancer Treat Rev 2018, 20:82</a:t>
            </a:r>
            <a:endParaRPr lang="fr-FR" sz="1600" i="1" dirty="0"/>
          </a:p>
          <a:p>
            <a:pPr>
              <a:buFont typeface="Wingdings" charset="2"/>
              <a:buNone/>
            </a:pPr>
            <a:endParaRPr lang="en-US" sz="1600" i="1" kern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F9A606B-3B9D-4D42-A9BA-4EF557F70746}"/>
              </a:ext>
            </a:extLst>
          </p:cNvPr>
          <p:cNvSpPr txBox="1"/>
          <p:nvPr/>
        </p:nvSpPr>
        <p:spPr>
          <a:xfrm>
            <a:off x="359083" y="1994503"/>
            <a:ext cx="491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Molecules</a:t>
            </a:r>
            <a:r>
              <a:rPr lang="fr-FR" sz="1400" b="1" dirty="0"/>
              <a:t> in </a:t>
            </a:r>
            <a:r>
              <a:rPr lang="fr-FR" sz="1400" b="1" dirty="0" err="1"/>
              <a:t>development</a:t>
            </a:r>
            <a:r>
              <a:rPr lang="fr-FR" sz="1400" b="1" dirty="0"/>
              <a:t> for BRAFV600 </a:t>
            </a:r>
            <a:r>
              <a:rPr lang="fr-FR" sz="1400" b="1" dirty="0" err="1"/>
              <a:t>driven</a:t>
            </a:r>
            <a:r>
              <a:rPr lang="fr-FR" sz="1400" b="1" dirty="0"/>
              <a:t> NSCLC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D35FC018-5C14-4B48-B655-B02D82395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20" y="2660638"/>
            <a:ext cx="5091416" cy="365958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704DDFC7-42CC-3341-AC63-298D5103B3B9}"/>
              </a:ext>
            </a:extLst>
          </p:cNvPr>
          <p:cNvSpPr txBox="1"/>
          <p:nvPr/>
        </p:nvSpPr>
        <p:spPr>
          <a:xfrm>
            <a:off x="6745472" y="1991596"/>
            <a:ext cx="4968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Mechanisms</a:t>
            </a:r>
            <a:r>
              <a:rPr lang="fr-FR" sz="1400" b="1" dirty="0"/>
              <a:t> of </a:t>
            </a:r>
            <a:r>
              <a:rPr lang="fr-FR" sz="1400" b="1" dirty="0" err="1"/>
              <a:t>resistance</a:t>
            </a:r>
            <a:r>
              <a:rPr lang="fr-FR" sz="1400" b="1" dirty="0"/>
              <a:t> </a:t>
            </a:r>
            <a:r>
              <a:rPr lang="fr-FR" sz="1400" b="1" dirty="0" err="1"/>
              <a:t>after</a:t>
            </a:r>
            <a:r>
              <a:rPr lang="fr-FR" sz="1400" b="1" dirty="0"/>
              <a:t> </a:t>
            </a:r>
            <a:r>
              <a:rPr lang="fr-FR" sz="1400" b="1" dirty="0" err="1"/>
              <a:t>exposure</a:t>
            </a:r>
            <a:r>
              <a:rPr lang="fr-FR" sz="1400" b="1" dirty="0"/>
              <a:t> to BRAF-</a:t>
            </a:r>
            <a:r>
              <a:rPr lang="fr-FR" sz="1400" b="1" dirty="0" err="1"/>
              <a:t>MEKi</a:t>
            </a:r>
            <a:endParaRPr lang="fr-FR" sz="1400" b="1" dirty="0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524F7917-38FD-5D46-8144-6A387984D917}"/>
              </a:ext>
            </a:extLst>
          </p:cNvPr>
          <p:cNvSpPr/>
          <p:nvPr/>
        </p:nvSpPr>
        <p:spPr>
          <a:xfrm rot="5400000">
            <a:off x="5809663" y="4289021"/>
            <a:ext cx="1371599" cy="36199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2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3AEBC795-8404-B34F-A4F4-B8AB135F2816}"/>
              </a:ext>
            </a:extLst>
          </p:cNvPr>
          <p:cNvSpPr txBox="1"/>
          <p:nvPr/>
        </p:nvSpPr>
        <p:spPr>
          <a:xfrm>
            <a:off x="4592585" y="3339198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FF8002"/>
                </a:solidFill>
              </a:rPr>
              <a:t>•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246D71-806C-5947-A778-4D4140A9D6C1}"/>
              </a:ext>
            </a:extLst>
          </p:cNvPr>
          <p:cNvSpPr txBox="1"/>
          <p:nvPr/>
        </p:nvSpPr>
        <p:spPr>
          <a:xfrm>
            <a:off x="4592585" y="3584198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916E5C0-D644-5249-A23E-06EB79DA44D7}"/>
              </a:ext>
            </a:extLst>
          </p:cNvPr>
          <p:cNvSpPr txBox="1"/>
          <p:nvPr/>
        </p:nvSpPr>
        <p:spPr>
          <a:xfrm>
            <a:off x="4592585" y="3891458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FF8002"/>
                </a:solidFill>
              </a:rPr>
              <a:t>•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113234-3B41-F44F-8896-32847750F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19" y="1144716"/>
            <a:ext cx="5830676" cy="5708303"/>
          </a:xfrm>
          <a:prstGeom prst="rect">
            <a:avLst/>
          </a:prstGeom>
        </p:spPr>
      </p:pic>
      <p:sp>
        <p:nvSpPr>
          <p:cNvPr id="14" name="Rectangle 38">
            <a:extLst>
              <a:ext uri="{FF2B5EF4-FFF2-40B4-BE49-F238E27FC236}">
                <a16:creationId xmlns:a16="http://schemas.microsoft.com/office/drawing/2014/main" id="{824F516F-135E-5D4C-B65E-D80E37B89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1" y="6543832"/>
            <a:ext cx="5139342" cy="3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Planchard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Practice Guidelines ESMO 2020 </a:t>
            </a:r>
            <a:endParaRPr lang="fr-FR" i="1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3D7F19E-766D-5149-9A90-A1CE47ABF71B}"/>
              </a:ext>
            </a:extLst>
          </p:cNvPr>
          <p:cNvGrpSpPr/>
          <p:nvPr/>
        </p:nvGrpSpPr>
        <p:grpSpPr>
          <a:xfrm>
            <a:off x="-11575" y="5697290"/>
            <a:ext cx="3155356" cy="1107996"/>
            <a:chOff x="529264" y="1577644"/>
            <a:chExt cx="3155356" cy="110799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2FFC379-DE69-EE4B-8EAE-202F12B27B5D}"/>
                </a:ext>
              </a:extLst>
            </p:cNvPr>
            <p:cNvSpPr txBox="1"/>
            <p:nvPr/>
          </p:nvSpPr>
          <p:spPr>
            <a:xfrm>
              <a:off x="529264" y="1577644"/>
              <a:ext cx="4812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600" dirty="0">
                  <a:solidFill>
                    <a:srgbClr val="00FA00"/>
                  </a:solidFill>
                </a:rPr>
                <a:t>•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319EBA4-8F66-CF44-9414-E870167FCBD0}"/>
                </a:ext>
              </a:extLst>
            </p:cNvPr>
            <p:cNvSpPr txBox="1"/>
            <p:nvPr/>
          </p:nvSpPr>
          <p:spPr>
            <a:xfrm>
              <a:off x="890265" y="1986550"/>
              <a:ext cx="2794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AURA, NEON, NOCOBFC, ONCORIF</a:t>
              </a: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C6BA17E6-42AB-4C4E-A9CD-7B4097D00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DC7EF-1BE2-764F-8DDC-BDB745F80929}"/>
              </a:ext>
            </a:extLst>
          </p:cNvPr>
          <p:cNvSpPr txBox="1"/>
          <p:nvPr/>
        </p:nvSpPr>
        <p:spPr>
          <a:xfrm>
            <a:off x="5097252" y="1564895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40E2A8-4BA6-C241-8E96-B29455097BFB}"/>
              </a:ext>
            </a:extLst>
          </p:cNvPr>
          <p:cNvSpPr txBox="1"/>
          <p:nvPr/>
        </p:nvSpPr>
        <p:spPr>
          <a:xfrm>
            <a:off x="5101167" y="1967378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FA9E0C5-292D-3C46-8F40-F73A076FD829}"/>
              </a:ext>
            </a:extLst>
          </p:cNvPr>
          <p:cNvSpPr txBox="1"/>
          <p:nvPr/>
        </p:nvSpPr>
        <p:spPr>
          <a:xfrm>
            <a:off x="8772743" y="4727070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DAF54E4-B87F-2349-888E-1D11E637C2CC}"/>
              </a:ext>
            </a:extLst>
          </p:cNvPr>
          <p:cNvSpPr txBox="1"/>
          <p:nvPr/>
        </p:nvSpPr>
        <p:spPr>
          <a:xfrm>
            <a:off x="6394610" y="2088514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FF8002"/>
                </a:solidFill>
              </a:rPr>
              <a:t>•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E6A2B4C-86E5-FE44-B2E3-2C03AFEE24DC}"/>
              </a:ext>
            </a:extLst>
          </p:cNvPr>
          <p:cNvSpPr/>
          <p:nvPr/>
        </p:nvSpPr>
        <p:spPr>
          <a:xfrm>
            <a:off x="6689970" y="3641969"/>
            <a:ext cx="1641230" cy="672123"/>
          </a:xfrm>
          <a:prstGeom prst="roundRect">
            <a:avLst/>
          </a:prstGeom>
          <a:noFill/>
          <a:ln w="3810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égende encadrée avec une bordure 1 16">
            <a:extLst>
              <a:ext uri="{FF2B5EF4-FFF2-40B4-BE49-F238E27FC236}">
                <a16:creationId xmlns:a16="http://schemas.microsoft.com/office/drawing/2014/main" id="{1F3ADF0D-8B07-5E40-906C-44D4A9B5286D}"/>
              </a:ext>
            </a:extLst>
          </p:cNvPr>
          <p:cNvSpPr/>
          <p:nvPr/>
        </p:nvSpPr>
        <p:spPr>
          <a:xfrm>
            <a:off x="7471635" y="1850452"/>
            <a:ext cx="2364936" cy="770330"/>
          </a:xfrm>
          <a:prstGeom prst="accentBorderCallout1">
            <a:avLst>
              <a:gd name="adj1" fmla="val 77456"/>
              <a:gd name="adj2" fmla="val -2358"/>
              <a:gd name="adj3" fmla="val 87763"/>
              <a:gd name="adj4" fmla="val -31290"/>
            </a:avLst>
          </a:prstGeom>
          <a:solidFill>
            <a:srgbClr val="FF8002"/>
          </a:solidFill>
          <a:ln w="1905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bg1"/>
                </a:solidFill>
              </a:rPr>
              <a:t>• Approuvé par EMA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ESMO Option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Non remboursé en France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F88F61-1DA6-224C-B3E9-6114D0DB60CE}"/>
              </a:ext>
            </a:extLst>
          </p:cNvPr>
          <p:cNvSpPr txBox="1"/>
          <p:nvPr/>
        </p:nvSpPr>
        <p:spPr>
          <a:xfrm>
            <a:off x="5839519" y="4515029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FA00"/>
                </a:solidFill>
              </a:rPr>
              <a:t>•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E215BF0-5522-6E40-B17B-F3B25B52F14E}"/>
              </a:ext>
            </a:extLst>
          </p:cNvPr>
          <p:cNvSpPr txBox="1"/>
          <p:nvPr/>
        </p:nvSpPr>
        <p:spPr>
          <a:xfrm>
            <a:off x="5839519" y="4773153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FA00"/>
                </a:solidFill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936197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309CF0-8559-DA4B-92A9-9BF1F34CAA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5" b="12778"/>
          <a:stretch/>
        </p:blipFill>
        <p:spPr>
          <a:xfrm>
            <a:off x="778865" y="2793749"/>
            <a:ext cx="5280623" cy="35237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F585AD-D73C-5E43-AC9B-3803FB62C73E}"/>
              </a:ext>
            </a:extLst>
          </p:cNvPr>
          <p:cNvSpPr/>
          <p:nvPr/>
        </p:nvSpPr>
        <p:spPr>
          <a:xfrm>
            <a:off x="6621469" y="5459400"/>
            <a:ext cx="836237" cy="75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C4494EE-46FF-EB4F-AB54-98F844C0ECD1}"/>
              </a:ext>
            </a:extLst>
          </p:cNvPr>
          <p:cNvSpPr txBox="1"/>
          <p:nvPr/>
        </p:nvSpPr>
        <p:spPr>
          <a:xfrm>
            <a:off x="3718388" y="2122958"/>
            <a:ext cx="4708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2"/>
                </a:solidFill>
              </a:rPr>
              <a:t>Overall</a:t>
            </a:r>
            <a:r>
              <a:rPr lang="fr-FR" sz="1400" b="1" dirty="0">
                <a:solidFill>
                  <a:schemeClr val="bg2"/>
                </a:solidFill>
              </a:rPr>
              <a:t> </a:t>
            </a:r>
            <a:r>
              <a:rPr lang="fr-FR" sz="1400" b="1" dirty="0" err="1">
                <a:solidFill>
                  <a:schemeClr val="bg2"/>
                </a:solidFill>
              </a:rPr>
              <a:t>survival</a:t>
            </a:r>
            <a:r>
              <a:rPr lang="fr-FR" sz="1400" b="1" dirty="0">
                <a:solidFill>
                  <a:schemeClr val="bg2"/>
                </a:solidFill>
              </a:rPr>
              <a:t> </a:t>
            </a:r>
            <a:r>
              <a:rPr lang="fr-FR" sz="1400" b="1" dirty="0" err="1">
                <a:solidFill>
                  <a:schemeClr val="bg2"/>
                </a:solidFill>
              </a:rPr>
              <a:t>from</a:t>
            </a:r>
            <a:r>
              <a:rPr lang="fr-FR" sz="1400" b="1" dirty="0">
                <a:solidFill>
                  <a:schemeClr val="bg2"/>
                </a:solidFill>
              </a:rPr>
              <a:t> </a:t>
            </a:r>
            <a:r>
              <a:rPr lang="fr-FR" sz="1400" b="1" dirty="0" err="1">
                <a:solidFill>
                  <a:schemeClr val="bg2"/>
                </a:solidFill>
              </a:rPr>
              <a:t>diagnosis</a:t>
            </a:r>
            <a:r>
              <a:rPr lang="fr-FR" sz="1400" b="1" dirty="0">
                <a:solidFill>
                  <a:schemeClr val="bg2"/>
                </a:solidFill>
              </a:rPr>
              <a:t> of </a:t>
            </a:r>
            <a:r>
              <a:rPr lang="fr-FR" sz="1400" b="1" dirty="0" err="1">
                <a:solidFill>
                  <a:schemeClr val="bg2"/>
                </a:solidFill>
              </a:rPr>
              <a:t>metastatic</a:t>
            </a:r>
            <a:r>
              <a:rPr lang="fr-FR" sz="1400" b="1" dirty="0">
                <a:solidFill>
                  <a:schemeClr val="bg2"/>
                </a:solidFill>
              </a:rPr>
              <a:t> </a:t>
            </a:r>
            <a:r>
              <a:rPr lang="fr-FR" sz="1400" b="1" dirty="0" err="1">
                <a:solidFill>
                  <a:schemeClr val="bg2"/>
                </a:solidFill>
              </a:rPr>
              <a:t>disease</a:t>
            </a:r>
            <a:endParaRPr lang="fr-FR" sz="1400" b="1" dirty="0">
              <a:solidFill>
                <a:schemeClr val="bg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F31EC1-328D-0A4A-A771-E3D5892E7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95" y="2931074"/>
            <a:ext cx="4636495" cy="38160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40C51D1-F036-3B4C-8753-75DF9B747311}"/>
              </a:ext>
            </a:extLst>
          </p:cNvPr>
          <p:cNvSpPr txBox="1"/>
          <p:nvPr/>
        </p:nvSpPr>
        <p:spPr>
          <a:xfrm>
            <a:off x="3951514" y="4125200"/>
            <a:ext cx="1483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89.6 </a:t>
            </a:r>
            <a:r>
              <a:rPr lang="fr-FR" sz="1000" dirty="0" err="1"/>
              <a:t>months</a:t>
            </a:r>
            <a:r>
              <a:rPr lang="fr-FR" sz="1000" dirty="0"/>
              <a:t> (53.5-NR)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1F22D04-AD96-264B-A6E8-9A99DA947B57}"/>
              </a:ext>
            </a:extLst>
          </p:cNvPr>
          <p:cNvCxnSpPr>
            <a:cxnSpLocks/>
          </p:cNvCxnSpPr>
          <p:nvPr/>
        </p:nvCxnSpPr>
        <p:spPr>
          <a:xfrm>
            <a:off x="9008971" y="2794818"/>
            <a:ext cx="41365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6828FC6-85F5-1141-AF68-31931BE23022}"/>
              </a:ext>
            </a:extLst>
          </p:cNvPr>
          <p:cNvCxnSpPr>
            <a:cxnSpLocks/>
          </p:cNvCxnSpPr>
          <p:nvPr/>
        </p:nvCxnSpPr>
        <p:spPr>
          <a:xfrm>
            <a:off x="9007261" y="2973273"/>
            <a:ext cx="413657" cy="0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0F4B604-3726-194A-82BC-40E7092EBF03}"/>
              </a:ext>
            </a:extLst>
          </p:cNvPr>
          <p:cNvCxnSpPr>
            <a:cxnSpLocks/>
          </p:cNvCxnSpPr>
          <p:nvPr/>
        </p:nvCxnSpPr>
        <p:spPr>
          <a:xfrm>
            <a:off x="9005548" y="3326386"/>
            <a:ext cx="413657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BAC23E7-8476-2048-8DB6-89856388D786}"/>
              </a:ext>
            </a:extLst>
          </p:cNvPr>
          <p:cNvCxnSpPr>
            <a:cxnSpLocks/>
          </p:cNvCxnSpPr>
          <p:nvPr/>
        </p:nvCxnSpPr>
        <p:spPr>
          <a:xfrm>
            <a:off x="9014112" y="3165795"/>
            <a:ext cx="413657" cy="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8">
            <a:extLst>
              <a:ext uri="{FF2B5EF4-FFF2-40B4-BE49-F238E27FC236}">
                <a16:creationId xmlns:a16="http://schemas.microsoft.com/office/drawing/2014/main" id="{479B2453-66BD-3043-8D8A-9548CFB6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1" y="6532509"/>
            <a:ext cx="12179572" cy="3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Duruisseaux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Oncotarget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2017, 28:21917; Solomon BJ, J Clin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2018, 22:2251</a:t>
            </a:r>
            <a:endParaRPr lang="fr-FR" i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FDB6C8F-B1F5-8341-A602-73E23CB79F25}"/>
              </a:ext>
            </a:extLst>
          </p:cNvPr>
          <p:cNvSpPr txBox="1"/>
          <p:nvPr/>
        </p:nvSpPr>
        <p:spPr>
          <a:xfrm>
            <a:off x="9441957" y="2677311"/>
            <a:ext cx="1494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Next-generation</a:t>
            </a:r>
            <a:r>
              <a:rPr lang="fr-FR" sz="800" dirty="0"/>
              <a:t> </a:t>
            </a:r>
            <a:r>
              <a:rPr lang="fr-FR" sz="800" dirty="0" err="1"/>
              <a:t>ALKi</a:t>
            </a:r>
            <a:r>
              <a:rPr lang="fr-FR" sz="800" dirty="0"/>
              <a:t> (n=54)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DC3738D-E173-6841-8223-7F7FAA164340}"/>
              </a:ext>
            </a:extLst>
          </p:cNvPr>
          <p:cNvSpPr txBox="1"/>
          <p:nvPr/>
        </p:nvSpPr>
        <p:spPr>
          <a:xfrm>
            <a:off x="9440247" y="2839985"/>
            <a:ext cx="23022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Subsequent</a:t>
            </a:r>
            <a:r>
              <a:rPr lang="fr-FR" sz="800" dirty="0"/>
              <a:t>  </a:t>
            </a:r>
            <a:r>
              <a:rPr lang="fr-FR" sz="800" dirty="0" err="1"/>
              <a:t>treatment</a:t>
            </a:r>
            <a:r>
              <a:rPr lang="fr-FR" sz="800" dirty="0"/>
              <a:t> </a:t>
            </a:r>
            <a:r>
              <a:rPr lang="fr-FR" sz="800" dirty="0" err="1"/>
              <a:t>other</a:t>
            </a:r>
            <a:r>
              <a:rPr lang="fr-FR" sz="800" dirty="0"/>
              <a:t> </a:t>
            </a:r>
            <a:r>
              <a:rPr lang="fr-FR" sz="800" dirty="0" err="1"/>
              <a:t>than</a:t>
            </a:r>
            <a:r>
              <a:rPr lang="fr-FR" sz="800" dirty="0"/>
              <a:t> </a:t>
            </a:r>
            <a:r>
              <a:rPr lang="fr-FR" sz="800" dirty="0" err="1"/>
              <a:t>ALKi</a:t>
            </a:r>
            <a:r>
              <a:rPr lang="fr-FR" sz="800" dirty="0"/>
              <a:t> (n=37)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D5F8234-9556-8541-8921-3BDE9B57A650}"/>
              </a:ext>
            </a:extLst>
          </p:cNvPr>
          <p:cNvSpPr txBox="1"/>
          <p:nvPr/>
        </p:nvSpPr>
        <p:spPr>
          <a:xfrm>
            <a:off x="9438537" y="3043755"/>
            <a:ext cx="149912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/>
              <a:t>CT </a:t>
            </a:r>
            <a:r>
              <a:rPr lang="fr-FR" sz="800" dirty="0" err="1"/>
              <a:t>followed</a:t>
            </a:r>
            <a:r>
              <a:rPr lang="fr-FR" sz="800" dirty="0"/>
              <a:t> by </a:t>
            </a:r>
            <a:r>
              <a:rPr lang="fr-FR" sz="800" dirty="0" err="1"/>
              <a:t>ALKi</a:t>
            </a:r>
            <a:r>
              <a:rPr lang="fr-FR" sz="800" dirty="0"/>
              <a:t> (n=145)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8B92387-7021-EF4B-AE8F-CE8416CEB2DC}"/>
              </a:ext>
            </a:extLst>
          </p:cNvPr>
          <p:cNvSpPr txBox="1"/>
          <p:nvPr/>
        </p:nvSpPr>
        <p:spPr>
          <a:xfrm>
            <a:off x="9438537" y="3225267"/>
            <a:ext cx="277031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/>
              <a:t>CT </a:t>
            </a:r>
            <a:r>
              <a:rPr lang="fr-FR" sz="800" dirty="0" err="1"/>
              <a:t>followed</a:t>
            </a:r>
            <a:r>
              <a:rPr lang="fr-FR" sz="800" dirty="0"/>
              <a:t> </a:t>
            </a:r>
            <a:r>
              <a:rPr lang="fr-FR" sz="800" dirty="0" err="1"/>
              <a:t>subsequent</a:t>
            </a:r>
            <a:r>
              <a:rPr lang="fr-FR" sz="800" dirty="0"/>
              <a:t> </a:t>
            </a:r>
            <a:r>
              <a:rPr lang="fr-FR" sz="800" dirty="0" err="1"/>
              <a:t>treatment</a:t>
            </a:r>
            <a:r>
              <a:rPr lang="fr-FR" sz="800" dirty="0"/>
              <a:t> </a:t>
            </a:r>
            <a:r>
              <a:rPr lang="fr-FR" sz="800" dirty="0" err="1"/>
              <a:t>other</a:t>
            </a:r>
            <a:r>
              <a:rPr lang="fr-FR" sz="800" dirty="0"/>
              <a:t> </a:t>
            </a:r>
            <a:r>
              <a:rPr lang="fr-FR" sz="800" dirty="0" err="1"/>
              <a:t>than</a:t>
            </a:r>
            <a:r>
              <a:rPr lang="fr-FR" sz="800" dirty="0"/>
              <a:t> </a:t>
            </a:r>
            <a:r>
              <a:rPr lang="fr-FR" sz="800" dirty="0" err="1"/>
              <a:t>ALKi</a:t>
            </a:r>
            <a:r>
              <a:rPr lang="fr-FR" sz="800" dirty="0"/>
              <a:t> (n=3)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6A7C632-38E0-084D-9205-548BC8FAD94E}"/>
              </a:ext>
            </a:extLst>
          </p:cNvPr>
          <p:cNvSpPr txBox="1"/>
          <p:nvPr/>
        </p:nvSpPr>
        <p:spPr>
          <a:xfrm>
            <a:off x="1165008" y="2536907"/>
            <a:ext cx="21130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Arial Black" panose="020B0604020202020204" pitchFamily="34" charset="0"/>
                <a:cs typeface="Arial Black" panose="020B0604020202020204" pitchFamily="34" charset="0"/>
              </a:rPr>
              <a:t>IFCT 1301 CLINALK </a:t>
            </a:r>
            <a:r>
              <a:rPr lang="fr-FR" sz="10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cohort</a:t>
            </a:r>
            <a:r>
              <a:rPr lang="fr-FR" sz="1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0B07BF4-A504-0F44-ADE2-0788BA9A7E22}"/>
              </a:ext>
            </a:extLst>
          </p:cNvPr>
          <p:cNvSpPr txBox="1"/>
          <p:nvPr/>
        </p:nvSpPr>
        <p:spPr>
          <a:xfrm>
            <a:off x="6847980" y="2542394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Phase III PROFILE 1014 trial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31B6BC8-3C9D-984B-AB81-CDC36DF34BD9}"/>
              </a:ext>
            </a:extLst>
          </p:cNvPr>
          <p:cNvSpPr txBox="1"/>
          <p:nvPr/>
        </p:nvSpPr>
        <p:spPr>
          <a:xfrm>
            <a:off x="2613320" y="4377808"/>
            <a:ext cx="1544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28.2 </a:t>
            </a:r>
            <a:r>
              <a:rPr lang="fr-FR" sz="1000" dirty="0" err="1"/>
              <a:t>months</a:t>
            </a:r>
            <a:r>
              <a:rPr lang="fr-FR" sz="1000" dirty="0"/>
              <a:t> (22.1-33.0)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F7538513-5C0F-5E4E-9DD1-63F5155B0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B50A2D-80F9-DF46-8E98-0B98B197B3BE}"/>
              </a:ext>
            </a:extLst>
          </p:cNvPr>
          <p:cNvSpPr txBox="1"/>
          <p:nvPr/>
        </p:nvSpPr>
        <p:spPr>
          <a:xfrm>
            <a:off x="342839" y="1467701"/>
            <a:ext cx="11537133" cy="510778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meilleure séquence thérapeutique est celle permettant la succession d’ITK</a:t>
            </a:r>
          </a:p>
        </p:txBody>
      </p:sp>
    </p:spTree>
    <p:extLst>
      <p:ext uri="{BB962C8B-B14F-4D97-AF65-F5344CB8AC3E}">
        <p14:creationId xmlns:p14="http://schemas.microsoft.com/office/powerpoint/2010/main" val="2953456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2A89C01-F43B-B343-AAFC-DAE55C7B68E4}"/>
              </a:ext>
            </a:extLst>
          </p:cNvPr>
          <p:cNvGrpSpPr/>
          <p:nvPr/>
        </p:nvGrpSpPr>
        <p:grpSpPr>
          <a:xfrm>
            <a:off x="326572" y="2225085"/>
            <a:ext cx="11484429" cy="4055972"/>
            <a:chOff x="1181690" y="1351293"/>
            <a:chExt cx="9855200" cy="289412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9D12253-962A-A04E-9841-1B6AB0814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4236"/>
            <a:stretch/>
          </p:blipFill>
          <p:spPr>
            <a:xfrm>
              <a:off x="1181690" y="1351293"/>
              <a:ext cx="9855200" cy="2894127"/>
            </a:xfrm>
            <a:prstGeom prst="rect">
              <a:avLst/>
            </a:prstGeom>
          </p:spPr>
        </p:pic>
        <p:sp>
          <p:nvSpPr>
            <p:cNvPr id="9" name="Légende encadrée avec une bordure 1 8">
              <a:extLst>
                <a:ext uri="{FF2B5EF4-FFF2-40B4-BE49-F238E27FC236}">
                  <a16:creationId xmlns:a16="http://schemas.microsoft.com/office/drawing/2014/main" id="{2D87C328-9298-5E4F-9190-CA5B9AEF58D6}"/>
                </a:ext>
              </a:extLst>
            </p:cNvPr>
            <p:cNvSpPr/>
            <p:nvPr/>
          </p:nvSpPr>
          <p:spPr>
            <a:xfrm>
              <a:off x="5845626" y="2010942"/>
              <a:ext cx="800539" cy="259025"/>
            </a:xfrm>
            <a:prstGeom prst="accentBorderCallout1">
              <a:avLst>
                <a:gd name="adj1" fmla="val 24894"/>
                <a:gd name="adj2" fmla="val -3937"/>
                <a:gd name="adj3" fmla="val 112500"/>
                <a:gd name="adj4" fmla="val -43729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/>
                <a:t>Pemetrexed</a:t>
              </a:r>
              <a:r>
                <a:rPr lang="fr-FR" sz="1000" dirty="0"/>
                <a:t> </a:t>
              </a:r>
              <a:r>
                <a:rPr lang="fr-FR" sz="1000" dirty="0" err="1"/>
                <a:t>monotherapy</a:t>
              </a:r>
              <a:endParaRPr lang="fr-FR" sz="1000" dirty="0"/>
            </a:p>
          </p:txBody>
        </p:sp>
      </p:grpSp>
      <p:sp>
        <p:nvSpPr>
          <p:cNvPr id="31" name="Rectangle 38">
            <a:extLst>
              <a:ext uri="{FF2B5EF4-FFF2-40B4-BE49-F238E27FC236}">
                <a16:creationId xmlns:a16="http://schemas.microsoft.com/office/drawing/2014/main" id="{F2FA73C9-F483-9245-A4B7-541DCCCDA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1" y="6550653"/>
            <a:ext cx="12179572" cy="3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Reconda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G, Nature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Clin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2018,15:694; Yang Y, Lancet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Med 2020, 8:45</a:t>
            </a:r>
            <a:endParaRPr lang="fr-FR" i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1A6A96-9511-BD4C-9C4E-CAFAA0848916}"/>
              </a:ext>
            </a:extLst>
          </p:cNvPr>
          <p:cNvSpPr/>
          <p:nvPr/>
        </p:nvSpPr>
        <p:spPr>
          <a:xfrm>
            <a:off x="460120" y="1609845"/>
            <a:ext cx="11324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Sequential</a:t>
            </a:r>
            <a:r>
              <a:rPr lang="fr-FR" b="1" dirty="0"/>
              <a:t> </a:t>
            </a:r>
            <a:r>
              <a:rPr lang="fr-FR" b="1" dirty="0" err="1"/>
              <a:t>strategy</a:t>
            </a:r>
            <a:r>
              <a:rPr lang="fr-FR" b="1" dirty="0"/>
              <a:t> – </a:t>
            </a:r>
            <a:r>
              <a:rPr lang="fr-FR" b="1" dirty="0" err="1"/>
              <a:t>Comparison</a:t>
            </a:r>
            <a:r>
              <a:rPr lang="fr-FR" b="1" dirty="0"/>
              <a:t> of PFS </a:t>
            </a:r>
            <a:r>
              <a:rPr lang="fr-FR" b="1" dirty="0" err="1"/>
              <a:t>results</a:t>
            </a:r>
            <a:r>
              <a:rPr lang="fr-FR" b="1" dirty="0"/>
              <a:t> in </a:t>
            </a:r>
            <a:r>
              <a:rPr lang="fr-FR" b="1" dirty="0" err="1"/>
              <a:t>selected</a:t>
            </a:r>
            <a:r>
              <a:rPr lang="fr-FR" b="1" dirty="0"/>
              <a:t> phase III trials in ALK </a:t>
            </a:r>
            <a:r>
              <a:rPr lang="fr-FR" b="1" dirty="0" err="1"/>
              <a:t>driven</a:t>
            </a:r>
            <a:r>
              <a:rPr lang="fr-FR" b="1" dirty="0"/>
              <a:t> NSCLC</a:t>
            </a:r>
          </a:p>
        </p:txBody>
      </p:sp>
      <p:sp>
        <p:nvSpPr>
          <p:cNvPr id="17" name="Légende encadrée avec une bordure 1 16">
            <a:extLst>
              <a:ext uri="{FF2B5EF4-FFF2-40B4-BE49-F238E27FC236}">
                <a16:creationId xmlns:a16="http://schemas.microsoft.com/office/drawing/2014/main" id="{3F8EE1FD-7EE5-DA43-8C2B-8DFDFD509D6C}"/>
              </a:ext>
            </a:extLst>
          </p:cNvPr>
          <p:cNvSpPr/>
          <p:nvPr/>
        </p:nvSpPr>
        <p:spPr>
          <a:xfrm>
            <a:off x="4110534" y="2480882"/>
            <a:ext cx="1124026" cy="363010"/>
          </a:xfrm>
          <a:prstGeom prst="accentBorderCallout1">
            <a:avLst>
              <a:gd name="adj1" fmla="val 24894"/>
              <a:gd name="adj2" fmla="val -3937"/>
              <a:gd name="adj3" fmla="val 86925"/>
              <a:gd name="adj4" fmla="val -36257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/>
              <a:t>Pemetrexed</a:t>
            </a:r>
            <a:r>
              <a:rPr lang="fr-FR" sz="1000" dirty="0"/>
              <a:t> </a:t>
            </a:r>
            <a:r>
              <a:rPr lang="fr-FR" sz="1000" dirty="0" err="1"/>
              <a:t>platinum</a:t>
            </a:r>
            <a:r>
              <a:rPr lang="fr-FR" sz="1000" dirty="0"/>
              <a:t> doublet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20A022-31FC-3B44-91FA-C4D7792F7B6C}"/>
              </a:ext>
            </a:extLst>
          </p:cNvPr>
          <p:cNvSpPr/>
          <p:nvPr/>
        </p:nvSpPr>
        <p:spPr>
          <a:xfrm>
            <a:off x="4884314" y="5693842"/>
            <a:ext cx="5845205" cy="363009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77BF2F-F08B-BF45-92E3-97DCB360BA99}"/>
              </a:ext>
            </a:extLst>
          </p:cNvPr>
          <p:cNvSpPr/>
          <p:nvPr/>
        </p:nvSpPr>
        <p:spPr>
          <a:xfrm>
            <a:off x="4866488" y="5739079"/>
            <a:ext cx="2960786" cy="2893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Ensartinib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C076A4-A668-C34C-A445-AE139C1D7506}"/>
              </a:ext>
            </a:extLst>
          </p:cNvPr>
          <p:cNvSpPr txBox="1"/>
          <p:nvPr/>
        </p:nvSpPr>
        <p:spPr>
          <a:xfrm>
            <a:off x="3725375" y="5723160"/>
            <a:ext cx="112402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fr-FR" sz="1400" dirty="0"/>
              <a:t>         ENS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6BE8916B-EE87-2848-9FCA-C57C9CF1FF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</p:spTree>
    <p:extLst>
      <p:ext uri="{BB962C8B-B14F-4D97-AF65-F5344CB8AC3E}">
        <p14:creationId xmlns:p14="http://schemas.microsoft.com/office/powerpoint/2010/main" val="3939079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>
            <a:extLst>
              <a:ext uri="{FF2B5EF4-FFF2-40B4-BE49-F238E27FC236}">
                <a16:creationId xmlns:a16="http://schemas.microsoft.com/office/drawing/2014/main" id="{03A260DB-610E-F745-8366-972A479F7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15962"/>
          <a:stretch/>
        </p:blipFill>
        <p:spPr>
          <a:xfrm>
            <a:off x="3986256" y="3270059"/>
            <a:ext cx="4354821" cy="29753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C4E8B8-8EE8-174F-B259-FE60641F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3"/>
          <a:stretch/>
        </p:blipFill>
        <p:spPr>
          <a:xfrm>
            <a:off x="8146569" y="3303804"/>
            <a:ext cx="4031606" cy="283147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32033" y="2382829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Phase III 1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line trial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alectinib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32129" y="1975357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5054" b="17158"/>
          <a:stretch/>
        </p:blipFill>
        <p:spPr>
          <a:xfrm>
            <a:off x="155575" y="3229269"/>
            <a:ext cx="4156109" cy="2942819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5806D617-5E28-ED4B-B015-24EE06798727}"/>
              </a:ext>
            </a:extLst>
          </p:cNvPr>
          <p:cNvSpPr txBox="1"/>
          <p:nvPr/>
        </p:nvSpPr>
        <p:spPr>
          <a:xfrm>
            <a:off x="726664" y="3011156"/>
            <a:ext cx="5164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3" b="1" dirty="0"/>
              <a:t>PFS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00A181-E34B-0849-A9D9-C197245918C9}"/>
              </a:ext>
            </a:extLst>
          </p:cNvPr>
          <p:cNvSpPr/>
          <p:nvPr/>
        </p:nvSpPr>
        <p:spPr>
          <a:xfrm>
            <a:off x="-1671" y="6544600"/>
            <a:ext cx="11859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Peters S,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2017, 377:829;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Camidge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R,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2018, 379:2027; Horn L, JAMA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2021,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8AE97C-9392-C548-8070-433DC1F02D2E}"/>
              </a:ext>
            </a:extLst>
          </p:cNvPr>
          <p:cNvSpPr/>
          <p:nvPr/>
        </p:nvSpPr>
        <p:spPr>
          <a:xfrm>
            <a:off x="470394" y="1599571"/>
            <a:ext cx="11324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Next</a:t>
            </a:r>
            <a:r>
              <a:rPr lang="fr-FR" b="1" dirty="0"/>
              <a:t> </a:t>
            </a:r>
            <a:r>
              <a:rPr lang="fr-FR" b="1" dirty="0" err="1"/>
              <a:t>generation</a:t>
            </a:r>
            <a:r>
              <a:rPr lang="fr-FR" b="1" dirty="0"/>
              <a:t> </a:t>
            </a:r>
            <a:r>
              <a:rPr lang="fr-FR" b="1" dirty="0" err="1"/>
              <a:t>upfront</a:t>
            </a:r>
            <a:r>
              <a:rPr lang="fr-FR" b="1" dirty="0"/>
              <a:t> </a:t>
            </a:r>
            <a:r>
              <a:rPr lang="fr-FR" b="1" dirty="0" err="1"/>
              <a:t>strategy</a:t>
            </a:r>
            <a:r>
              <a:rPr lang="fr-FR" b="1" dirty="0"/>
              <a:t> – </a:t>
            </a:r>
            <a:r>
              <a:rPr lang="fr-FR" b="1" dirty="0" err="1"/>
              <a:t>Comparison</a:t>
            </a:r>
            <a:r>
              <a:rPr lang="fr-FR" b="1" dirty="0"/>
              <a:t> of PFS </a:t>
            </a:r>
            <a:r>
              <a:rPr lang="fr-FR" b="1" dirty="0" err="1"/>
              <a:t>results</a:t>
            </a:r>
            <a:r>
              <a:rPr lang="fr-FR" b="1" dirty="0"/>
              <a:t> in </a:t>
            </a:r>
            <a:r>
              <a:rPr lang="fr-FR" b="1" dirty="0" err="1"/>
              <a:t>selected</a:t>
            </a:r>
            <a:r>
              <a:rPr lang="fr-FR" b="1" dirty="0"/>
              <a:t> phase III trials in ALK </a:t>
            </a:r>
            <a:r>
              <a:rPr lang="fr-FR" b="1" dirty="0" err="1"/>
              <a:t>driven</a:t>
            </a:r>
            <a:r>
              <a:rPr lang="fr-FR" b="1" dirty="0"/>
              <a:t> NSCLC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B55ADFB-DDC0-D64A-8592-3ED767330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r="7842" b="84478"/>
          <a:stretch/>
        </p:blipFill>
        <p:spPr>
          <a:xfrm>
            <a:off x="1457751" y="3220897"/>
            <a:ext cx="2497219" cy="564623"/>
          </a:xfrm>
          <a:prstGeom prst="rect">
            <a:avLst/>
          </a:prstGeom>
        </p:spPr>
      </p:pic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73A61AA0-380F-DA4A-9189-B09F00E3ED65}"/>
              </a:ext>
            </a:extLst>
          </p:cNvPr>
          <p:cNvSpPr/>
          <p:nvPr/>
        </p:nvSpPr>
        <p:spPr>
          <a:xfrm>
            <a:off x="1457751" y="3308610"/>
            <a:ext cx="2497219" cy="47691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3BC4291D-1408-5648-85A9-F9999B63B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F7B7F68-75FC-3947-83F6-7AA5A22E8270}"/>
              </a:ext>
            </a:extLst>
          </p:cNvPr>
          <p:cNvSpPr txBox="1"/>
          <p:nvPr/>
        </p:nvSpPr>
        <p:spPr>
          <a:xfrm>
            <a:off x="8807991" y="2358146"/>
            <a:ext cx="308770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Phase III 1</a:t>
            </a:r>
            <a:r>
              <a:rPr lang="fr-FR" sz="1333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line trial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ensartinib</a:t>
            </a:r>
            <a:endParaRPr lang="fr-FR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0BF034E-03F1-4F41-BE35-BC39BCA27802}"/>
              </a:ext>
            </a:extLst>
          </p:cNvPr>
          <p:cNvSpPr txBox="1"/>
          <p:nvPr/>
        </p:nvSpPr>
        <p:spPr>
          <a:xfrm>
            <a:off x="5923063" y="1951592"/>
            <a:ext cx="100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ALTA-1L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F2C533C-C05B-6242-A292-85B2EA9D5414}"/>
              </a:ext>
            </a:extLst>
          </p:cNvPr>
          <p:cNvSpPr txBox="1"/>
          <p:nvPr/>
        </p:nvSpPr>
        <p:spPr>
          <a:xfrm>
            <a:off x="4756225" y="2987391"/>
            <a:ext cx="5164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3" b="1" dirty="0"/>
              <a:t>PFS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F2B714F0-5BC5-8B4D-9F39-452129E860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1814" r="12947" b="76308"/>
          <a:stretch/>
        </p:blipFill>
        <p:spPr>
          <a:xfrm>
            <a:off x="5962921" y="3199480"/>
            <a:ext cx="1855815" cy="635255"/>
          </a:xfrm>
          <a:prstGeom prst="rect">
            <a:avLst/>
          </a:prstGeom>
        </p:spPr>
      </p:pic>
      <p:sp>
        <p:nvSpPr>
          <p:cNvPr id="58" name="Rectangle à coins arrondis 2">
            <a:extLst>
              <a:ext uri="{FF2B5EF4-FFF2-40B4-BE49-F238E27FC236}">
                <a16:creationId xmlns:a16="http://schemas.microsoft.com/office/drawing/2014/main" id="{3ABDB700-C4B4-2A41-BE1D-B9E6BEE625D7}"/>
              </a:ext>
            </a:extLst>
          </p:cNvPr>
          <p:cNvSpPr/>
          <p:nvPr/>
        </p:nvSpPr>
        <p:spPr>
          <a:xfrm>
            <a:off x="4916953" y="5003800"/>
            <a:ext cx="2583667" cy="609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DBE043B2-B27B-AA40-9DC3-F0275F7D14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2033" r="4273" b="70248"/>
          <a:stretch/>
        </p:blipFill>
        <p:spPr>
          <a:xfrm>
            <a:off x="9814579" y="3136757"/>
            <a:ext cx="2286129" cy="78447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A54BE8A-1036-E54E-A318-11864C4A7D5F}"/>
              </a:ext>
            </a:extLst>
          </p:cNvPr>
          <p:cNvGrpSpPr/>
          <p:nvPr/>
        </p:nvGrpSpPr>
        <p:grpSpPr>
          <a:xfrm>
            <a:off x="856949" y="4536160"/>
            <a:ext cx="9008431" cy="484107"/>
            <a:chOff x="856949" y="4536160"/>
            <a:chExt cx="9008431" cy="48410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C05BC14-FF4D-0F47-8F9C-4F2E539163E3}"/>
                </a:ext>
              </a:extLst>
            </p:cNvPr>
            <p:cNvGrpSpPr/>
            <p:nvPr/>
          </p:nvGrpSpPr>
          <p:grpSpPr>
            <a:xfrm>
              <a:off x="856949" y="4550951"/>
              <a:ext cx="1173981" cy="469316"/>
              <a:chOff x="6552950" y="3163107"/>
              <a:chExt cx="880486" cy="351987"/>
            </a:xfrm>
          </p:grpSpPr>
          <p:cxnSp>
            <p:nvCxnSpPr>
              <p:cNvPr id="21" name="Connecteur droit 20"/>
              <p:cNvCxnSpPr/>
              <p:nvPr/>
            </p:nvCxnSpPr>
            <p:spPr>
              <a:xfrm flipV="1">
                <a:off x="6552950" y="3163107"/>
                <a:ext cx="880486" cy="1257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6694565" y="3168845"/>
                <a:ext cx="672299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Crizotinib</a:t>
                </a:r>
                <a:endParaRPr lang="fr-FR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≈11.0</a:t>
                </a:r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600292CA-E9A4-3A4D-BB02-5719D7043694}"/>
                </a:ext>
              </a:extLst>
            </p:cNvPr>
            <p:cNvGrpSpPr/>
            <p:nvPr/>
          </p:nvGrpSpPr>
          <p:grpSpPr>
            <a:xfrm>
              <a:off x="4878849" y="4536160"/>
              <a:ext cx="1476920" cy="467640"/>
              <a:chOff x="6552950" y="3164364"/>
              <a:chExt cx="790106" cy="350730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6F617D68-1C34-0246-AB15-BED566C7B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2950" y="3164364"/>
                <a:ext cx="790106" cy="44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09881B1E-6E33-3045-9C8C-F9197BA8C69E}"/>
                  </a:ext>
                </a:extLst>
              </p:cNvPr>
              <p:cNvSpPr txBox="1"/>
              <p:nvPr/>
            </p:nvSpPr>
            <p:spPr>
              <a:xfrm>
                <a:off x="6790941" y="3168845"/>
                <a:ext cx="47954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Crizotinib</a:t>
                </a:r>
                <a:endParaRPr lang="fr-FR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≈10.0</a:t>
                </a:r>
              </a:p>
            </p:txBody>
          </p:sp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407E4A38-C4B0-CE42-8908-9924DCA234FD}"/>
                </a:ext>
              </a:extLst>
            </p:cNvPr>
            <p:cNvGrpSpPr/>
            <p:nvPr/>
          </p:nvGrpSpPr>
          <p:grpSpPr>
            <a:xfrm>
              <a:off x="8713752" y="4536160"/>
              <a:ext cx="1151628" cy="477800"/>
              <a:chOff x="6552950" y="3164364"/>
              <a:chExt cx="616084" cy="358350"/>
            </a:xfrm>
          </p:grpSpPr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5C124181-0FF3-AA49-8CFA-B97E553E2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2950" y="3164364"/>
                <a:ext cx="61608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F908F0B2-945C-9A43-A62C-03626D64369A}"/>
                  </a:ext>
                </a:extLst>
              </p:cNvPr>
              <p:cNvSpPr txBox="1"/>
              <p:nvPr/>
            </p:nvSpPr>
            <p:spPr>
              <a:xfrm>
                <a:off x="6633323" y="3176465"/>
                <a:ext cx="47954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Crizotinib</a:t>
                </a:r>
                <a:endParaRPr lang="fr-FR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≈12.7</a:t>
                </a:r>
              </a:p>
            </p:txBody>
          </p:sp>
        </p:grpSp>
      </p:grpSp>
      <p:sp>
        <p:nvSpPr>
          <p:cNvPr id="66" name="Rectangle à coins arrondis 2">
            <a:extLst>
              <a:ext uri="{FF2B5EF4-FFF2-40B4-BE49-F238E27FC236}">
                <a16:creationId xmlns:a16="http://schemas.microsoft.com/office/drawing/2014/main" id="{8F58EF39-7C4C-314D-85A6-393626898EF2}"/>
              </a:ext>
            </a:extLst>
          </p:cNvPr>
          <p:cNvSpPr/>
          <p:nvPr/>
        </p:nvSpPr>
        <p:spPr>
          <a:xfrm>
            <a:off x="9760391" y="3392545"/>
            <a:ext cx="2411367" cy="5624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27B6D4A9-DEED-9C42-BD3C-9ED7A744D977}"/>
              </a:ext>
            </a:extLst>
          </p:cNvPr>
          <p:cNvSpPr txBox="1"/>
          <p:nvPr/>
        </p:nvSpPr>
        <p:spPr>
          <a:xfrm>
            <a:off x="4828053" y="2348904"/>
            <a:ext cx="30508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Phase III 1</a:t>
            </a:r>
            <a:r>
              <a:rPr lang="fr-FR" sz="1333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line trial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brigatinib</a:t>
            </a:r>
            <a:endParaRPr lang="fr-FR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CAA7422-E73B-A24F-B9C6-FC82C4683C27}"/>
              </a:ext>
            </a:extLst>
          </p:cNvPr>
          <p:cNvSpPr txBox="1"/>
          <p:nvPr/>
        </p:nvSpPr>
        <p:spPr>
          <a:xfrm>
            <a:off x="9882020" y="1971983"/>
            <a:ext cx="1027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eXal3-1L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77574B7-8821-3A40-B7FA-02593200D2ED}"/>
              </a:ext>
            </a:extLst>
          </p:cNvPr>
          <p:cNvSpPr txBox="1"/>
          <p:nvPr/>
        </p:nvSpPr>
        <p:spPr>
          <a:xfrm>
            <a:off x="8822265" y="2583849"/>
            <a:ext cx="2834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FISH ALK; </a:t>
            </a:r>
            <a:r>
              <a:rPr lang="fr-FR" sz="1200" i="1" dirty="0" err="1"/>
              <a:t>Previous</a:t>
            </a:r>
            <a:r>
              <a:rPr lang="fr-FR" sz="1200" i="1" dirty="0"/>
              <a:t> CT, 25%; BM 36%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035EB6F-1A57-174A-8228-E8AFC1A2252F}"/>
              </a:ext>
            </a:extLst>
          </p:cNvPr>
          <p:cNvSpPr txBox="1"/>
          <p:nvPr/>
        </p:nvSpPr>
        <p:spPr>
          <a:xfrm>
            <a:off x="4848174" y="2583849"/>
            <a:ext cx="3421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ALK </a:t>
            </a:r>
            <a:r>
              <a:rPr lang="fr-FR" sz="1200" i="1" dirty="0" err="1"/>
              <a:t>approved</a:t>
            </a:r>
            <a:r>
              <a:rPr lang="fr-FR" sz="1200" i="1" dirty="0"/>
              <a:t> test; </a:t>
            </a:r>
            <a:r>
              <a:rPr lang="fr-FR" sz="1200" i="1" dirty="0" err="1"/>
              <a:t>Previous</a:t>
            </a:r>
            <a:r>
              <a:rPr lang="fr-FR" sz="1200" i="1" dirty="0"/>
              <a:t> CT, 25%; BM 29%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BAF957F8-4983-0146-96C0-508DFEBA8ED4}"/>
              </a:ext>
            </a:extLst>
          </p:cNvPr>
          <p:cNvSpPr txBox="1"/>
          <p:nvPr/>
        </p:nvSpPr>
        <p:spPr>
          <a:xfrm>
            <a:off x="1025449" y="2594009"/>
            <a:ext cx="257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IHC ALK; No </a:t>
            </a:r>
            <a:r>
              <a:rPr lang="fr-FR" sz="1200" i="1" dirty="0" err="1"/>
              <a:t>previous</a:t>
            </a:r>
            <a:r>
              <a:rPr lang="fr-FR" sz="1200" i="1" dirty="0"/>
              <a:t> CT; BM 15%</a:t>
            </a:r>
          </a:p>
        </p:txBody>
      </p:sp>
    </p:spTree>
    <p:extLst>
      <p:ext uri="{BB962C8B-B14F-4D97-AF65-F5344CB8AC3E}">
        <p14:creationId xmlns:p14="http://schemas.microsoft.com/office/powerpoint/2010/main" val="948731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279A972-EE8D-1643-8896-01521411F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35" y="3238530"/>
            <a:ext cx="2913765" cy="59334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32033" y="2291389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Phase III 1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line trial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alectinib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32129" y="1975357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00A181-E34B-0849-A9D9-C197245918C9}"/>
              </a:ext>
            </a:extLst>
          </p:cNvPr>
          <p:cNvSpPr/>
          <p:nvPr/>
        </p:nvSpPr>
        <p:spPr>
          <a:xfrm>
            <a:off x="-1671" y="6544600"/>
            <a:ext cx="11859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Peters S,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2017, 377:829;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Camidge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R,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2018, 379:2027; Horn L, JAMA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2021,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8AE97C-9392-C548-8070-433DC1F02D2E}"/>
              </a:ext>
            </a:extLst>
          </p:cNvPr>
          <p:cNvSpPr/>
          <p:nvPr/>
        </p:nvSpPr>
        <p:spPr>
          <a:xfrm>
            <a:off x="470394" y="1599571"/>
            <a:ext cx="11324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Next</a:t>
            </a:r>
            <a:r>
              <a:rPr lang="fr-FR" b="1" dirty="0"/>
              <a:t> </a:t>
            </a:r>
            <a:r>
              <a:rPr lang="fr-FR" b="1" dirty="0" err="1"/>
              <a:t>generation</a:t>
            </a:r>
            <a:r>
              <a:rPr lang="fr-FR" b="1" dirty="0"/>
              <a:t> </a:t>
            </a:r>
            <a:r>
              <a:rPr lang="fr-FR" b="1" dirty="0" err="1"/>
              <a:t>upfront</a:t>
            </a:r>
            <a:r>
              <a:rPr lang="fr-FR" b="1" dirty="0"/>
              <a:t> </a:t>
            </a:r>
            <a:r>
              <a:rPr lang="fr-FR" b="1" dirty="0" err="1"/>
              <a:t>strategy</a:t>
            </a:r>
            <a:r>
              <a:rPr lang="fr-FR" b="1" dirty="0"/>
              <a:t> – </a:t>
            </a:r>
            <a:r>
              <a:rPr lang="fr-FR" b="1" dirty="0" err="1"/>
              <a:t>Comparison</a:t>
            </a:r>
            <a:r>
              <a:rPr lang="fr-FR" b="1" dirty="0"/>
              <a:t> of CNS </a:t>
            </a:r>
            <a:r>
              <a:rPr lang="fr-FR" b="1" dirty="0" err="1"/>
              <a:t>efficacy</a:t>
            </a:r>
            <a:r>
              <a:rPr lang="fr-FR" b="1" dirty="0"/>
              <a:t> in </a:t>
            </a:r>
            <a:r>
              <a:rPr lang="fr-FR" b="1" dirty="0" err="1"/>
              <a:t>selected</a:t>
            </a:r>
            <a:r>
              <a:rPr lang="fr-FR" b="1" dirty="0"/>
              <a:t> phase III trials in ALK </a:t>
            </a:r>
            <a:r>
              <a:rPr lang="fr-FR" b="1" dirty="0" err="1"/>
              <a:t>driven</a:t>
            </a:r>
            <a:r>
              <a:rPr lang="fr-FR" b="1" dirty="0"/>
              <a:t> NSCLC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3BC4291D-1408-5648-85A9-F9999B63B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F7B7F68-75FC-3947-83F6-7AA5A22E8270}"/>
              </a:ext>
            </a:extLst>
          </p:cNvPr>
          <p:cNvSpPr txBox="1"/>
          <p:nvPr/>
        </p:nvSpPr>
        <p:spPr>
          <a:xfrm>
            <a:off x="8807991" y="2287026"/>
            <a:ext cx="308770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Phase III 1</a:t>
            </a:r>
            <a:r>
              <a:rPr lang="fr-FR" sz="1333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line trial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ensartinib</a:t>
            </a:r>
            <a:endParaRPr lang="fr-FR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0BF034E-03F1-4F41-BE35-BC39BCA27802}"/>
              </a:ext>
            </a:extLst>
          </p:cNvPr>
          <p:cNvSpPr txBox="1"/>
          <p:nvPr/>
        </p:nvSpPr>
        <p:spPr>
          <a:xfrm>
            <a:off x="5923063" y="1951592"/>
            <a:ext cx="100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ALTA-1L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27B6D4A9-DEED-9C42-BD3C-9ED7A744D977}"/>
              </a:ext>
            </a:extLst>
          </p:cNvPr>
          <p:cNvSpPr txBox="1"/>
          <p:nvPr/>
        </p:nvSpPr>
        <p:spPr>
          <a:xfrm>
            <a:off x="4828053" y="2267624"/>
            <a:ext cx="30508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Phase III 1</a:t>
            </a:r>
            <a:r>
              <a:rPr lang="fr-FR" sz="1333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line trial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brigatinib</a:t>
            </a:r>
            <a:endParaRPr lang="fr-FR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CAA7422-E73B-A24F-B9C6-FC82C4683C27}"/>
              </a:ext>
            </a:extLst>
          </p:cNvPr>
          <p:cNvSpPr txBox="1"/>
          <p:nvPr/>
        </p:nvSpPr>
        <p:spPr>
          <a:xfrm>
            <a:off x="9882020" y="1971983"/>
            <a:ext cx="1027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eXal3-1L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BAF957F8-4983-0146-96C0-508DFEBA8ED4}"/>
              </a:ext>
            </a:extLst>
          </p:cNvPr>
          <p:cNvSpPr txBox="1"/>
          <p:nvPr/>
        </p:nvSpPr>
        <p:spPr>
          <a:xfrm>
            <a:off x="1025449" y="2594009"/>
            <a:ext cx="257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IHC ALK; No </a:t>
            </a:r>
            <a:r>
              <a:rPr lang="fr-FR" sz="1200" i="1" dirty="0" err="1"/>
              <a:t>previous</a:t>
            </a:r>
            <a:r>
              <a:rPr lang="fr-FR" sz="1200" i="1" dirty="0"/>
              <a:t> CT; BM 15%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CA2EAD6-A2F5-4642-BFEE-777B7047D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" y="2638475"/>
            <a:ext cx="4147918" cy="1712937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6A9F235F-802A-8745-9222-96032D31A05E}"/>
              </a:ext>
            </a:extLst>
          </p:cNvPr>
          <p:cNvSpPr/>
          <p:nvPr/>
        </p:nvSpPr>
        <p:spPr>
          <a:xfrm>
            <a:off x="1638388" y="2813706"/>
            <a:ext cx="1125416" cy="45016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D1FD70-DD57-3F4E-9433-4E8B6020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3"/>
          <a:stretch/>
        </p:blipFill>
        <p:spPr>
          <a:xfrm>
            <a:off x="1039652" y="4351456"/>
            <a:ext cx="2740659" cy="2218929"/>
          </a:xfrm>
          <a:prstGeom prst="rect">
            <a:avLst/>
          </a:prstGeom>
          <a:ln w="19050"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568B4B7-0FAA-1742-AA37-E3D570797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53" y="3865483"/>
            <a:ext cx="2979715" cy="2718113"/>
          </a:xfrm>
          <a:prstGeom prst="rect">
            <a:avLst/>
          </a:prstGeom>
          <a:ln w="1905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6E0FAD-0EFD-3A48-AC57-4BAD0A8C6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56" y="2643820"/>
            <a:ext cx="3782824" cy="6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906917-B859-1F4D-8107-5DF12087B8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59" y="4072922"/>
            <a:ext cx="3296517" cy="249746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CFA74D2-E4DA-3242-B1D5-410262D4ADF6}"/>
              </a:ext>
            </a:extLst>
          </p:cNvPr>
          <p:cNvGrpSpPr/>
          <p:nvPr/>
        </p:nvGrpSpPr>
        <p:grpSpPr>
          <a:xfrm>
            <a:off x="8473828" y="2636055"/>
            <a:ext cx="3650741" cy="1080508"/>
            <a:chOff x="2761816" y="3740809"/>
            <a:chExt cx="7048500" cy="144996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A094DED-52CB-524C-BCBE-90034173B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760"/>
            <a:stretch/>
          </p:blipFill>
          <p:spPr>
            <a:xfrm>
              <a:off x="2761816" y="3740809"/>
              <a:ext cx="7048500" cy="823467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064B4051-B365-8E46-B7EC-9EDCBFE2A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7" t="79247" b="1107"/>
            <a:stretch/>
          </p:blipFill>
          <p:spPr>
            <a:xfrm>
              <a:off x="6794067" y="4494629"/>
              <a:ext cx="3016249" cy="696142"/>
            </a:xfrm>
            <a:prstGeom prst="rect">
              <a:avLst/>
            </a:prstGeom>
          </p:spPr>
        </p:pic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965F54AC-D027-0146-B7E0-1C7D7810F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979" r="35247" b="93687"/>
          <a:stretch/>
        </p:blipFill>
        <p:spPr>
          <a:xfrm>
            <a:off x="9048474" y="3852198"/>
            <a:ext cx="2270428" cy="169241"/>
          </a:xfrm>
          <a:prstGeom prst="rect">
            <a:avLst/>
          </a:prstGeom>
          <a:ln w="19050">
            <a:noFill/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E7FBE4D-7D25-7348-BE3C-25AA0EBE7FC8}"/>
              </a:ext>
            </a:extLst>
          </p:cNvPr>
          <p:cNvSpPr/>
          <p:nvPr/>
        </p:nvSpPr>
        <p:spPr>
          <a:xfrm>
            <a:off x="6035152" y="2813706"/>
            <a:ext cx="1125416" cy="45016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24F29A3-CA81-F242-B00A-5DAEB272BF30}"/>
              </a:ext>
            </a:extLst>
          </p:cNvPr>
          <p:cNvSpPr/>
          <p:nvPr/>
        </p:nvSpPr>
        <p:spPr>
          <a:xfrm>
            <a:off x="10381812" y="2813706"/>
            <a:ext cx="1125416" cy="45016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456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700A181-E34B-0849-A9D9-C197245918C9}"/>
              </a:ext>
            </a:extLst>
          </p:cNvPr>
          <p:cNvSpPr/>
          <p:nvPr/>
        </p:nvSpPr>
        <p:spPr>
          <a:xfrm>
            <a:off x="-1671" y="6544600"/>
            <a:ext cx="11912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Peters S,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2017, 377:829;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Camidge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R, 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 Med 2018, 379:2027;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Camidge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R, JTO 2021; Peters S, ASCO 2020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3BC4291D-1408-5648-85A9-F9999B63B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7B13687-4706-3B40-95FD-94D31245E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2267" r="943" b="54079"/>
          <a:stretch/>
        </p:blipFill>
        <p:spPr>
          <a:xfrm>
            <a:off x="142240" y="1782882"/>
            <a:ext cx="11235764" cy="31751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B1FF31-BD15-2A4C-91F0-5F45B86A6770}"/>
              </a:ext>
            </a:extLst>
          </p:cNvPr>
          <p:cNvSpPr/>
          <p:nvPr/>
        </p:nvSpPr>
        <p:spPr>
          <a:xfrm>
            <a:off x="1178560" y="5334000"/>
            <a:ext cx="10017760" cy="355600"/>
          </a:xfrm>
          <a:prstGeom prst="rect">
            <a:avLst/>
          </a:prstGeom>
          <a:solidFill>
            <a:srgbClr val="83FF8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Alectinib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A71C85-A6EB-294B-8968-D80F58B13DF5}"/>
              </a:ext>
            </a:extLst>
          </p:cNvPr>
          <p:cNvSpPr txBox="1"/>
          <p:nvPr/>
        </p:nvSpPr>
        <p:spPr>
          <a:xfrm>
            <a:off x="11206480" y="5357911"/>
            <a:ext cx="8306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34.6 mo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454E15-4745-5E4D-9D7F-D0C29D05F250}"/>
              </a:ext>
            </a:extLst>
          </p:cNvPr>
          <p:cNvSpPr/>
          <p:nvPr/>
        </p:nvSpPr>
        <p:spPr>
          <a:xfrm>
            <a:off x="1178559" y="5953760"/>
            <a:ext cx="9042393" cy="355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Brigatinib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04C5F2-110E-EB41-BCFE-1991F2D526C5}"/>
              </a:ext>
            </a:extLst>
          </p:cNvPr>
          <p:cNvSpPr txBox="1"/>
          <p:nvPr/>
        </p:nvSpPr>
        <p:spPr>
          <a:xfrm>
            <a:off x="10218517" y="5977743"/>
            <a:ext cx="8306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29.4 mo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7444BC2-7DED-BA40-B374-F3712BBAEB32}"/>
              </a:ext>
            </a:extLst>
          </p:cNvPr>
          <p:cNvCxnSpPr/>
          <p:nvPr/>
        </p:nvCxnSpPr>
        <p:spPr>
          <a:xfrm>
            <a:off x="1178560" y="5088672"/>
            <a:ext cx="0" cy="1484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CB53EAD-F08D-B547-B9D2-7C78AA003C45}"/>
              </a:ext>
            </a:extLst>
          </p:cNvPr>
          <p:cNvSpPr txBox="1"/>
          <p:nvPr/>
        </p:nvSpPr>
        <p:spPr>
          <a:xfrm>
            <a:off x="1178560" y="4923937"/>
            <a:ext cx="2537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First-line 2</a:t>
            </a:r>
            <a:r>
              <a:rPr lang="fr-FR" sz="1400" b="1" baseline="30000" dirty="0"/>
              <a:t>nd</a:t>
            </a:r>
            <a:r>
              <a:rPr lang="fr-FR" sz="1400" b="1" dirty="0"/>
              <a:t> </a:t>
            </a:r>
            <a:r>
              <a:rPr lang="fr-FR" sz="1400" b="1" dirty="0" err="1"/>
              <a:t>generation</a:t>
            </a:r>
            <a:r>
              <a:rPr lang="fr-FR" sz="1400" b="1" dirty="0"/>
              <a:t> TKI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EB548A-99E8-E541-80CA-F053F7E0F782}"/>
              </a:ext>
            </a:extLst>
          </p:cNvPr>
          <p:cNvSpPr txBox="1"/>
          <p:nvPr/>
        </p:nvSpPr>
        <p:spPr>
          <a:xfrm>
            <a:off x="461381" y="5349846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ALEX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8DAF581-3EC6-EB4B-94CC-112EBB5DB9A0}"/>
              </a:ext>
            </a:extLst>
          </p:cNvPr>
          <p:cNvSpPr txBox="1"/>
          <p:nvPr/>
        </p:nvSpPr>
        <p:spPr>
          <a:xfrm>
            <a:off x="330313" y="5959883"/>
            <a:ext cx="848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ALTA-1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43901AC-067F-F640-B97C-9655F64B353F}"/>
              </a:ext>
            </a:extLst>
          </p:cNvPr>
          <p:cNvCxnSpPr/>
          <p:nvPr/>
        </p:nvCxnSpPr>
        <p:spPr>
          <a:xfrm flipV="1">
            <a:off x="4541266" y="2080485"/>
            <a:ext cx="537191" cy="383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B358446-9B60-3C48-ABA0-8D837C6DFBB2}"/>
              </a:ext>
            </a:extLst>
          </p:cNvPr>
          <p:cNvSpPr txBox="1"/>
          <p:nvPr/>
        </p:nvSpPr>
        <p:spPr>
          <a:xfrm>
            <a:off x="5062872" y="1930560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16F88F4-AE0E-404D-B288-90DE0F2684D3}"/>
              </a:ext>
            </a:extLst>
          </p:cNvPr>
          <p:cNvCxnSpPr/>
          <p:nvPr/>
        </p:nvCxnSpPr>
        <p:spPr>
          <a:xfrm flipV="1">
            <a:off x="7497826" y="3675605"/>
            <a:ext cx="537191" cy="383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3EED5A87-958C-554B-A4E0-F7BD768CCF0E}"/>
              </a:ext>
            </a:extLst>
          </p:cNvPr>
          <p:cNvSpPr txBox="1"/>
          <p:nvPr/>
        </p:nvSpPr>
        <p:spPr>
          <a:xfrm>
            <a:off x="8019432" y="3525680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FB39789-3813-FC48-9604-F3911B33A1CF}"/>
              </a:ext>
            </a:extLst>
          </p:cNvPr>
          <p:cNvSpPr txBox="1"/>
          <p:nvPr/>
        </p:nvSpPr>
        <p:spPr>
          <a:xfrm>
            <a:off x="115496" y="1272104"/>
            <a:ext cx="11965303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meilleure séquence est de débuter par un ITK 2</a:t>
            </a:r>
            <a:r>
              <a:rPr lang="fr-FR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forte pénétration SNC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4E2C33D-623A-FB41-973F-0DCBB407B246}"/>
              </a:ext>
            </a:extLst>
          </p:cNvPr>
          <p:cNvSpPr/>
          <p:nvPr/>
        </p:nvSpPr>
        <p:spPr>
          <a:xfrm>
            <a:off x="330312" y="4923937"/>
            <a:ext cx="11790567" cy="162066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C698855-BDD8-CB46-B5B2-97CEC696A56A}"/>
              </a:ext>
            </a:extLst>
          </p:cNvPr>
          <p:cNvCxnSpPr>
            <a:cxnSpLocks/>
          </p:cNvCxnSpPr>
          <p:nvPr/>
        </p:nvCxnSpPr>
        <p:spPr>
          <a:xfrm flipV="1">
            <a:off x="8515394" y="4477015"/>
            <a:ext cx="659995" cy="132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C3C4F93-5A27-924D-842F-C103EA363CF8}"/>
              </a:ext>
            </a:extLst>
          </p:cNvPr>
          <p:cNvSpPr txBox="1"/>
          <p:nvPr/>
        </p:nvSpPr>
        <p:spPr>
          <a:xfrm>
            <a:off x="9165229" y="4332185"/>
            <a:ext cx="11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patients perdus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EC3C06-4FC4-284A-AF7E-D0ACEC114814}"/>
              </a:ext>
            </a:extLst>
          </p:cNvPr>
          <p:cNvSpPr/>
          <p:nvPr/>
        </p:nvSpPr>
        <p:spPr>
          <a:xfrm>
            <a:off x="155575" y="1782882"/>
            <a:ext cx="11965304" cy="3112135"/>
          </a:xfrm>
          <a:prstGeom prst="rect">
            <a:avLst/>
          </a:prstGeom>
          <a:solidFill>
            <a:schemeClr val="bg1">
              <a:alpha val="395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888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A98AE97C-9392-C548-8070-433DC1F02D2E}"/>
              </a:ext>
            </a:extLst>
          </p:cNvPr>
          <p:cNvSpPr/>
          <p:nvPr/>
        </p:nvSpPr>
        <p:spPr>
          <a:xfrm>
            <a:off x="643114" y="1457331"/>
            <a:ext cx="11324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Next</a:t>
            </a:r>
            <a:r>
              <a:rPr lang="fr-FR" b="1" dirty="0"/>
              <a:t> </a:t>
            </a:r>
            <a:r>
              <a:rPr lang="fr-FR" b="1" dirty="0" err="1"/>
              <a:t>generation</a:t>
            </a:r>
            <a:r>
              <a:rPr lang="fr-FR" b="1" dirty="0"/>
              <a:t> </a:t>
            </a:r>
            <a:r>
              <a:rPr lang="fr-FR" b="1" dirty="0" err="1"/>
              <a:t>upfront</a:t>
            </a:r>
            <a:r>
              <a:rPr lang="fr-FR" b="1" dirty="0"/>
              <a:t> </a:t>
            </a:r>
            <a:r>
              <a:rPr lang="fr-FR" b="1" dirty="0" err="1"/>
              <a:t>strategy</a:t>
            </a:r>
            <a:r>
              <a:rPr lang="fr-FR" b="1" dirty="0"/>
              <a:t> – </a:t>
            </a:r>
            <a:r>
              <a:rPr lang="fr-FR" b="1" dirty="0" err="1"/>
              <a:t>Comparison</a:t>
            </a:r>
            <a:r>
              <a:rPr lang="fr-FR" b="1" dirty="0"/>
              <a:t> of relative ALK-TKI </a:t>
            </a:r>
            <a:r>
              <a:rPr lang="fr-FR" b="1" dirty="0" err="1"/>
              <a:t>toxicities</a:t>
            </a:r>
            <a:r>
              <a:rPr lang="fr-FR" b="1" dirty="0"/>
              <a:t> in </a:t>
            </a:r>
            <a:r>
              <a:rPr lang="fr-FR" b="1" dirty="0" err="1"/>
              <a:t>selected</a:t>
            </a:r>
            <a:r>
              <a:rPr lang="fr-FR" b="1" dirty="0"/>
              <a:t> phase III trials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3BC4291D-1408-5648-85A9-F9999B63B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5B51645C-00B4-4847-99E1-40137DD0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3" y="1854572"/>
            <a:ext cx="10363200" cy="470857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A63BF26-D2B8-1041-838E-538BDD498981}"/>
              </a:ext>
            </a:extLst>
          </p:cNvPr>
          <p:cNvSpPr/>
          <p:nvPr/>
        </p:nvSpPr>
        <p:spPr>
          <a:xfrm>
            <a:off x="-1671" y="6544600"/>
            <a:ext cx="3834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Dagogo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-Jack I, ESMO symposium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E7B08C-0595-1444-BBEA-E751145C53E8}"/>
              </a:ext>
            </a:extLst>
          </p:cNvPr>
          <p:cNvSpPr/>
          <p:nvPr/>
        </p:nvSpPr>
        <p:spPr>
          <a:xfrm>
            <a:off x="754063" y="3332480"/>
            <a:ext cx="10363200" cy="15036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A65305-8BAF-3B40-A8C8-E31F791EAE32}"/>
              </a:ext>
            </a:extLst>
          </p:cNvPr>
          <p:cNvSpPr txBox="1"/>
          <p:nvPr/>
        </p:nvSpPr>
        <p:spPr>
          <a:xfrm>
            <a:off x="746794" y="369289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600 mg </a:t>
            </a:r>
            <a:r>
              <a:rPr lang="fr-FR" sz="1400" dirty="0" err="1"/>
              <a:t>bid</a:t>
            </a:r>
            <a:endParaRPr lang="fr-FR" sz="14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DFD8D4-68C8-D944-B577-CD9432B2607D}"/>
              </a:ext>
            </a:extLst>
          </p:cNvPr>
          <p:cNvSpPr txBox="1"/>
          <p:nvPr/>
        </p:nvSpPr>
        <p:spPr>
          <a:xfrm>
            <a:off x="724394" y="444943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180 mg </a:t>
            </a:r>
            <a:r>
              <a:rPr lang="fr-FR" sz="1400" dirty="0" err="1"/>
              <a:t>qid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981767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èche droite 14">
            <a:extLst>
              <a:ext uri="{FF2B5EF4-FFF2-40B4-BE49-F238E27FC236}">
                <a16:creationId xmlns:a16="http://schemas.microsoft.com/office/drawing/2014/main" id="{18053B02-2635-664E-9FC0-EB776BF2B02C}"/>
              </a:ext>
            </a:extLst>
          </p:cNvPr>
          <p:cNvSpPr>
            <a:spLocks noChangeAspect="1"/>
          </p:cNvSpPr>
          <p:nvPr/>
        </p:nvSpPr>
        <p:spPr>
          <a:xfrm rot="5400000">
            <a:off x="847265" y="3878752"/>
            <a:ext cx="771534" cy="143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44C712-E72E-C24A-B50E-C8E64336B22E}"/>
              </a:ext>
            </a:extLst>
          </p:cNvPr>
          <p:cNvSpPr/>
          <p:nvPr/>
        </p:nvSpPr>
        <p:spPr>
          <a:xfrm>
            <a:off x="650577" y="2762750"/>
            <a:ext cx="1182755" cy="807146"/>
          </a:xfrm>
          <a:prstGeom prst="rect">
            <a:avLst/>
          </a:prstGeom>
          <a:solidFill>
            <a:srgbClr val="00FA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ALK</a:t>
            </a:r>
            <a:endParaRPr lang="en-US" altLang="zh-CN" b="1" i="1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Flèche droite 14">
            <a:extLst>
              <a:ext uri="{FF2B5EF4-FFF2-40B4-BE49-F238E27FC236}">
                <a16:creationId xmlns:a16="http://schemas.microsoft.com/office/drawing/2014/main" id="{C5561BCC-69DE-2E4D-8542-69BCAD68803F}"/>
              </a:ext>
            </a:extLst>
          </p:cNvPr>
          <p:cNvSpPr>
            <a:spLocks noChangeAspect="1"/>
          </p:cNvSpPr>
          <p:nvPr/>
        </p:nvSpPr>
        <p:spPr>
          <a:xfrm>
            <a:off x="3000155" y="4572940"/>
            <a:ext cx="706440" cy="1565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4F1B14A-B938-734C-9E83-524B34957C4D}"/>
              </a:ext>
            </a:extLst>
          </p:cNvPr>
          <p:cNvSpPr/>
          <p:nvPr/>
        </p:nvSpPr>
        <p:spPr>
          <a:xfrm>
            <a:off x="3719621" y="4372824"/>
            <a:ext cx="1907365" cy="5106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Lorlatinib</a:t>
            </a:r>
            <a:endParaRPr lang="en-US" altLang="zh-CN" sz="1400" b="1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2C4DE15-9A8A-E44D-B6E9-8F2515372C6C}"/>
              </a:ext>
            </a:extLst>
          </p:cNvPr>
          <p:cNvSpPr txBox="1"/>
          <p:nvPr/>
        </p:nvSpPr>
        <p:spPr>
          <a:xfrm>
            <a:off x="1963308" y="3946084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Beyond progression</a:t>
            </a:r>
          </a:p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</a:rPr>
              <a:t>Loco-regional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</a:rPr>
              <a:t>treatment</a:t>
            </a:r>
            <a:endParaRPr lang="fr-FR" sz="1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A6BCF4-2E98-8149-B449-5693814C0D31}"/>
              </a:ext>
            </a:extLst>
          </p:cNvPr>
          <p:cNvSpPr txBox="1"/>
          <p:nvPr/>
        </p:nvSpPr>
        <p:spPr>
          <a:xfrm>
            <a:off x="418114" y="1900200"/>
            <a:ext cx="8616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Option 1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no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rebiopsy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nor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ctDNA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at progression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275A323-FCAF-4446-989D-A312751F4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5D24C-2362-9C44-9620-BC09F11F14B8}"/>
              </a:ext>
            </a:extLst>
          </p:cNvPr>
          <p:cNvSpPr/>
          <p:nvPr/>
        </p:nvSpPr>
        <p:spPr>
          <a:xfrm>
            <a:off x="1253828" y="4362899"/>
            <a:ext cx="1825273" cy="5106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Alectinib</a:t>
            </a:r>
            <a:r>
              <a:rPr lang="en-US" altLang="zh-CN" sz="14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</a:t>
            </a:r>
            <a:r>
              <a:rPr lang="en-US" altLang="zh-CN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Brigatinib</a:t>
            </a:r>
            <a:endParaRPr lang="en-US" altLang="zh-CN" sz="1400" b="1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Flèche droite 14">
            <a:extLst>
              <a:ext uri="{FF2B5EF4-FFF2-40B4-BE49-F238E27FC236}">
                <a16:creationId xmlns:a16="http://schemas.microsoft.com/office/drawing/2014/main" id="{D41CBAB9-0719-1943-BC32-68D4DA2D7DCD}"/>
              </a:ext>
            </a:extLst>
          </p:cNvPr>
          <p:cNvSpPr>
            <a:spLocks noChangeAspect="1"/>
          </p:cNvSpPr>
          <p:nvPr/>
        </p:nvSpPr>
        <p:spPr>
          <a:xfrm>
            <a:off x="5622976" y="4549871"/>
            <a:ext cx="706440" cy="1565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7A86EB-75B2-B64C-A9E7-C9DDAB4D361D}"/>
              </a:ext>
            </a:extLst>
          </p:cNvPr>
          <p:cNvSpPr/>
          <p:nvPr/>
        </p:nvSpPr>
        <p:spPr>
          <a:xfrm>
            <a:off x="6351823" y="4372389"/>
            <a:ext cx="1843624" cy="5106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Chemotherapy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±Bevacizumab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±ICI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968CAC-61D3-7B45-BD48-20EF0C058561}"/>
              </a:ext>
            </a:extLst>
          </p:cNvPr>
          <p:cNvSpPr txBox="1"/>
          <p:nvPr/>
        </p:nvSpPr>
        <p:spPr>
          <a:xfrm>
            <a:off x="3859848" y="4011488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PFS ≈6 </a:t>
            </a:r>
            <a:r>
              <a:rPr lang="fr-FR" dirty="0" err="1"/>
              <a:t>months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554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>
            <a:extLst>
              <a:ext uri="{FF2B5EF4-FFF2-40B4-BE49-F238E27FC236}">
                <a16:creationId xmlns:a16="http://schemas.microsoft.com/office/drawing/2014/main" id="{3A78C5C5-6B66-7547-82FA-5DB1D4EA0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24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600" b="0" i="1" dirty="0" err="1"/>
              <a:t>Gainor</a:t>
            </a:r>
            <a:r>
              <a:rPr lang="fr-FR" sz="1600" b="0" i="1" dirty="0"/>
              <a:t> JF, Cancer </a:t>
            </a:r>
            <a:r>
              <a:rPr lang="fr-FR" sz="1600" b="0" i="1" dirty="0" err="1"/>
              <a:t>Discov</a:t>
            </a:r>
            <a:r>
              <a:rPr lang="fr-FR" sz="1600" b="0" i="1" dirty="0"/>
              <a:t> 2016, </a:t>
            </a:r>
            <a:r>
              <a:rPr lang="fr-FR" sz="1600" b="0" i="1" dirty="0" err="1"/>
              <a:t>Epub</a:t>
            </a:r>
            <a:r>
              <a:rPr lang="fr-FR" sz="1600" b="0" i="1" dirty="0"/>
              <a:t> </a:t>
            </a:r>
            <a:r>
              <a:rPr lang="fr-FR" sz="1600" b="0" i="1" dirty="0" err="1"/>
              <a:t>October</a:t>
            </a:r>
            <a:r>
              <a:rPr lang="fr-FR" sz="1600" b="0" i="1" dirty="0"/>
              <a:t>;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Lin J, J Clin Oncol 2018, 36:1199</a:t>
            </a:r>
            <a:r>
              <a:rPr lang="fr-FR" sz="1600" b="0" i="1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F8C0C0-A565-BC4D-B497-E40D2C8CB760}"/>
              </a:ext>
            </a:extLst>
          </p:cNvPr>
          <p:cNvSpPr txBox="1"/>
          <p:nvPr/>
        </p:nvSpPr>
        <p:spPr>
          <a:xfrm>
            <a:off x="80899" y="2154918"/>
            <a:ext cx="543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ALK </a:t>
            </a:r>
            <a:r>
              <a:rPr lang="fr-FR" b="1" dirty="0" err="1"/>
              <a:t>dependant</a:t>
            </a:r>
            <a:r>
              <a:rPr lang="fr-FR" b="1" dirty="0"/>
              <a:t> </a:t>
            </a:r>
            <a:r>
              <a:rPr lang="fr-FR" b="1" dirty="0" err="1"/>
              <a:t>resistance</a:t>
            </a:r>
            <a:r>
              <a:rPr lang="fr-FR" b="1" dirty="0"/>
              <a:t> </a:t>
            </a:r>
            <a:r>
              <a:rPr lang="fr-FR" b="1" dirty="0" err="1"/>
              <a:t>mechanism</a:t>
            </a:r>
            <a:r>
              <a:rPr lang="fr-FR" b="1" dirty="0"/>
              <a:t> at progression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0012570-5372-8243-825C-2300CFFF7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b="10819"/>
          <a:stretch/>
        </p:blipFill>
        <p:spPr bwMode="auto">
          <a:xfrm>
            <a:off x="80899" y="3449834"/>
            <a:ext cx="6766710" cy="24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CC2A72-CA23-7545-AB75-754A9B2FFDA6}"/>
              </a:ext>
            </a:extLst>
          </p:cNvPr>
          <p:cNvSpPr txBox="1"/>
          <p:nvPr/>
        </p:nvSpPr>
        <p:spPr>
          <a:xfrm>
            <a:off x="290459" y="293155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Crizotinib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CE680F-3C9C-0941-8D1F-9C1C6A691258}"/>
              </a:ext>
            </a:extLst>
          </p:cNvPr>
          <p:cNvSpPr txBox="1"/>
          <p:nvPr/>
        </p:nvSpPr>
        <p:spPr>
          <a:xfrm>
            <a:off x="2067101" y="2899270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Ceritinib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B91D5D-5A9A-D94C-B812-2BD2FE778330}"/>
              </a:ext>
            </a:extLst>
          </p:cNvPr>
          <p:cNvSpPr txBox="1"/>
          <p:nvPr/>
        </p:nvSpPr>
        <p:spPr>
          <a:xfrm>
            <a:off x="3843743" y="286698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Alectinib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383FE6-3CDA-4A4A-8918-C0B4A6BDBF84}"/>
              </a:ext>
            </a:extLst>
          </p:cNvPr>
          <p:cNvSpPr txBox="1"/>
          <p:nvPr/>
        </p:nvSpPr>
        <p:spPr>
          <a:xfrm>
            <a:off x="5547648" y="2855488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Brigatinib</a:t>
            </a:r>
            <a:endParaRPr lang="fr-FR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DC078C8-6DEF-524F-969E-0739EEC52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84162E-10E3-2C44-B343-D7CC24F7B857}"/>
              </a:ext>
            </a:extLst>
          </p:cNvPr>
          <p:cNvSpPr txBox="1"/>
          <p:nvPr/>
        </p:nvSpPr>
        <p:spPr>
          <a:xfrm>
            <a:off x="248029" y="4217698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BD71F17-C5AF-CD4F-9005-DB82F366FCCE}"/>
              </a:ext>
            </a:extLst>
          </p:cNvPr>
          <p:cNvSpPr txBox="1"/>
          <p:nvPr/>
        </p:nvSpPr>
        <p:spPr>
          <a:xfrm>
            <a:off x="1974299" y="4241793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8C4D9-4D2A-AE42-8669-51BBA4AB5D4B}"/>
              </a:ext>
            </a:extLst>
          </p:cNvPr>
          <p:cNvSpPr txBox="1"/>
          <p:nvPr/>
        </p:nvSpPr>
        <p:spPr>
          <a:xfrm>
            <a:off x="3739481" y="4236704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BB87F25-D98C-A743-A8A7-8262673A0EE6}"/>
              </a:ext>
            </a:extLst>
          </p:cNvPr>
          <p:cNvSpPr txBox="1"/>
          <p:nvPr/>
        </p:nvSpPr>
        <p:spPr>
          <a:xfrm>
            <a:off x="5533847" y="3998149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89BA9CF-07D7-0F48-8E64-59B0435064A8}"/>
              </a:ext>
            </a:extLst>
          </p:cNvPr>
          <p:cNvSpPr/>
          <p:nvPr/>
        </p:nvSpPr>
        <p:spPr>
          <a:xfrm>
            <a:off x="1772815" y="2612571"/>
            <a:ext cx="10371340" cy="3676262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4FA8C230-FA03-4047-B629-7115DFB56EAE}"/>
              </a:ext>
            </a:extLst>
          </p:cNvPr>
          <p:cNvSpPr/>
          <p:nvPr/>
        </p:nvSpPr>
        <p:spPr>
          <a:xfrm rot="5400000">
            <a:off x="6648468" y="4161584"/>
            <a:ext cx="1586204" cy="45078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BE8E21-B011-4149-8D54-8BB0D04AD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81" y="3072264"/>
            <a:ext cx="3788125" cy="32085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DD3239-33A3-4247-96D3-3DE27515A0E0}"/>
              </a:ext>
            </a:extLst>
          </p:cNvPr>
          <p:cNvSpPr txBox="1"/>
          <p:nvPr/>
        </p:nvSpPr>
        <p:spPr>
          <a:xfrm>
            <a:off x="8388016" y="2769800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PFS post </a:t>
            </a:r>
            <a:r>
              <a:rPr lang="fr-FR" sz="1400" b="1" dirty="0" err="1"/>
              <a:t>Lorlatinib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15323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59826FA-0629-CC40-9B51-B9AFCEF87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2EBE3F-91C3-964F-BF35-38C84A40C924}"/>
              </a:ext>
            </a:extLst>
          </p:cNvPr>
          <p:cNvSpPr txBox="1"/>
          <p:nvPr/>
        </p:nvSpPr>
        <p:spPr>
          <a:xfrm>
            <a:off x="182260" y="1896849"/>
            <a:ext cx="5799439" cy="214526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• </a:t>
            </a:r>
            <a:r>
              <a:rPr lang="fr-FR" sz="2000" dirty="0">
                <a:solidFill>
                  <a:srgbClr val="7030A0"/>
                </a:solidFill>
              </a:rPr>
              <a:t>≈ 10% in </a:t>
            </a:r>
            <a:r>
              <a:rPr lang="fr-FR" sz="2000" dirty="0" err="1">
                <a:solidFill>
                  <a:srgbClr val="7030A0"/>
                </a:solidFill>
              </a:rPr>
              <a:t>Caucasian</a:t>
            </a:r>
            <a:r>
              <a:rPr lang="fr-FR" sz="2000" dirty="0">
                <a:solidFill>
                  <a:srgbClr val="7030A0"/>
                </a:solidFill>
              </a:rPr>
              <a:t>, 40% in Asian </a:t>
            </a:r>
          </a:p>
          <a:p>
            <a:r>
              <a:rPr lang="fr-FR" sz="2000" dirty="0"/>
              <a:t>• </a:t>
            </a:r>
            <a:r>
              <a:rPr lang="fr-FR" sz="2000" dirty="0" err="1">
                <a:solidFill>
                  <a:srgbClr val="7030A0"/>
                </a:solidFill>
              </a:rPr>
              <a:t>Female</a:t>
            </a:r>
            <a:r>
              <a:rPr lang="fr-FR" sz="2000" dirty="0">
                <a:solidFill>
                  <a:srgbClr val="7030A0"/>
                </a:solidFill>
              </a:rPr>
              <a:t> more </a:t>
            </a:r>
            <a:r>
              <a:rPr lang="fr-FR" sz="2000" dirty="0" err="1">
                <a:solidFill>
                  <a:srgbClr val="7030A0"/>
                </a:solidFill>
              </a:rPr>
              <a:t>frequent</a:t>
            </a:r>
            <a:endParaRPr lang="fr-FR" sz="2000" dirty="0">
              <a:solidFill>
                <a:srgbClr val="7030A0"/>
              </a:solidFill>
            </a:endParaRPr>
          </a:p>
          <a:p>
            <a:r>
              <a:rPr lang="fr-FR" sz="2000" dirty="0"/>
              <a:t>• Non or former light </a:t>
            </a:r>
            <a:r>
              <a:rPr lang="fr-FR" sz="2000" dirty="0" err="1"/>
              <a:t>smoker</a:t>
            </a:r>
            <a:endParaRPr lang="fr-FR" sz="2000" dirty="0"/>
          </a:p>
          <a:p>
            <a:r>
              <a:rPr lang="fr-FR" sz="2000" dirty="0"/>
              <a:t>• </a:t>
            </a:r>
            <a:r>
              <a:rPr lang="fr-FR" sz="2000" dirty="0" err="1"/>
              <a:t>Adenocarcinoma</a:t>
            </a:r>
            <a:endParaRPr lang="fr-FR" sz="2000" dirty="0"/>
          </a:p>
          <a:p>
            <a:r>
              <a:rPr lang="fr-FR" sz="2000" dirty="0"/>
              <a:t>• </a:t>
            </a:r>
            <a:r>
              <a:rPr lang="fr-FR" sz="2000" dirty="0" err="1"/>
              <a:t>Frequent</a:t>
            </a:r>
            <a:r>
              <a:rPr lang="fr-FR" sz="2000" dirty="0"/>
              <a:t> </a:t>
            </a:r>
            <a:r>
              <a:rPr lang="fr-FR" sz="2000" dirty="0" err="1"/>
              <a:t>brain</a:t>
            </a:r>
            <a:r>
              <a:rPr lang="fr-FR" sz="2000" dirty="0"/>
              <a:t> </a:t>
            </a:r>
            <a:r>
              <a:rPr lang="fr-FR" sz="2000" dirty="0" err="1"/>
              <a:t>metastasis</a:t>
            </a:r>
            <a:r>
              <a:rPr lang="fr-FR" sz="2000" dirty="0"/>
              <a:t> at </a:t>
            </a:r>
            <a:r>
              <a:rPr lang="fr-FR" sz="2000" dirty="0" err="1"/>
              <a:t>diagnosis</a:t>
            </a:r>
            <a:r>
              <a:rPr lang="fr-FR" sz="2000" dirty="0"/>
              <a:t> (20-30%) and at </a:t>
            </a:r>
            <a:r>
              <a:rPr lang="fr-FR" sz="2000" dirty="0" err="1"/>
              <a:t>disease</a:t>
            </a:r>
            <a:r>
              <a:rPr lang="fr-FR" sz="2000" dirty="0"/>
              <a:t> progression (35-44%)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ACC31DB-C292-AE48-BE30-F955C954FA24}"/>
              </a:ext>
            </a:extLst>
          </p:cNvPr>
          <p:cNvSpPr txBox="1"/>
          <p:nvPr/>
        </p:nvSpPr>
        <p:spPr>
          <a:xfrm>
            <a:off x="6197600" y="1896849"/>
            <a:ext cx="5812140" cy="21452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• ≈ 3-7% </a:t>
            </a:r>
            <a:r>
              <a:rPr lang="fr-FR" sz="2000" dirty="0" err="1"/>
              <a:t>general</a:t>
            </a:r>
            <a:r>
              <a:rPr lang="fr-FR" sz="2000" dirty="0"/>
              <a:t> population, </a:t>
            </a:r>
            <a:r>
              <a:rPr lang="fr-FR" sz="2000" dirty="0" err="1">
                <a:solidFill>
                  <a:schemeClr val="bg2"/>
                </a:solidFill>
              </a:rPr>
              <a:t>Caucasian</a:t>
            </a:r>
            <a:r>
              <a:rPr lang="fr-FR" sz="2000" dirty="0">
                <a:solidFill>
                  <a:schemeClr val="bg2"/>
                </a:solidFill>
              </a:rPr>
              <a:t> = Asian </a:t>
            </a:r>
          </a:p>
          <a:p>
            <a:r>
              <a:rPr lang="fr-FR" sz="2000" dirty="0"/>
              <a:t>• </a:t>
            </a:r>
            <a:r>
              <a:rPr lang="fr-FR" sz="2000" dirty="0" err="1"/>
              <a:t>Female</a:t>
            </a:r>
            <a:r>
              <a:rPr lang="fr-FR" sz="2000" dirty="0"/>
              <a:t> </a:t>
            </a:r>
            <a:r>
              <a:rPr lang="fr-FR" sz="2000" dirty="0" err="1"/>
              <a:t>equal</a:t>
            </a:r>
            <a:r>
              <a:rPr lang="fr-FR" sz="2000" dirty="0"/>
              <a:t> male; </a:t>
            </a:r>
            <a:r>
              <a:rPr lang="fr-FR" sz="2000" dirty="0" err="1">
                <a:solidFill>
                  <a:schemeClr val="bg2"/>
                </a:solidFill>
              </a:rPr>
              <a:t>younger</a:t>
            </a:r>
            <a:r>
              <a:rPr lang="fr-FR" sz="2000" dirty="0"/>
              <a:t> </a:t>
            </a:r>
          </a:p>
          <a:p>
            <a:r>
              <a:rPr lang="fr-FR" sz="2000" dirty="0"/>
              <a:t>• </a:t>
            </a:r>
            <a:r>
              <a:rPr lang="fr-FR" sz="2000" dirty="0">
                <a:solidFill>
                  <a:schemeClr val="bg2"/>
                </a:solidFill>
              </a:rPr>
              <a:t>Non </a:t>
            </a:r>
            <a:r>
              <a:rPr lang="fr-FR" sz="2000" dirty="0" err="1">
                <a:solidFill>
                  <a:schemeClr val="bg2"/>
                </a:solidFill>
              </a:rPr>
              <a:t>smoker</a:t>
            </a:r>
            <a:endParaRPr lang="fr-FR" sz="2000" dirty="0">
              <a:solidFill>
                <a:schemeClr val="bg2"/>
              </a:solidFill>
            </a:endParaRPr>
          </a:p>
          <a:p>
            <a:r>
              <a:rPr lang="fr-FR" sz="2000" dirty="0"/>
              <a:t>• </a:t>
            </a:r>
            <a:r>
              <a:rPr lang="fr-FR" sz="2000" dirty="0" err="1"/>
              <a:t>Adenocarcinoma</a:t>
            </a:r>
            <a:r>
              <a:rPr lang="fr-FR" sz="2000" dirty="0"/>
              <a:t>; </a:t>
            </a:r>
            <a:r>
              <a:rPr lang="fr-FR" sz="2000" dirty="0">
                <a:solidFill>
                  <a:schemeClr val="bg2"/>
                </a:solidFill>
              </a:rPr>
              <a:t>signet ring </a:t>
            </a:r>
            <a:r>
              <a:rPr lang="fr-FR" sz="2000" dirty="0" err="1">
                <a:solidFill>
                  <a:schemeClr val="bg2"/>
                </a:solidFill>
              </a:rPr>
              <a:t>morphology</a:t>
            </a:r>
            <a:endParaRPr lang="fr-FR" sz="2000" dirty="0"/>
          </a:p>
          <a:p>
            <a:r>
              <a:rPr lang="fr-FR" sz="2000" dirty="0"/>
              <a:t>• </a:t>
            </a:r>
            <a:r>
              <a:rPr lang="fr-FR" sz="2000" dirty="0" err="1"/>
              <a:t>Frequent</a:t>
            </a:r>
            <a:r>
              <a:rPr lang="fr-FR" sz="2000" dirty="0"/>
              <a:t> </a:t>
            </a:r>
            <a:r>
              <a:rPr lang="fr-FR" sz="2000" dirty="0" err="1"/>
              <a:t>brain</a:t>
            </a:r>
            <a:r>
              <a:rPr lang="fr-FR" sz="2000" dirty="0"/>
              <a:t> </a:t>
            </a:r>
            <a:r>
              <a:rPr lang="fr-FR" sz="2000" dirty="0" err="1"/>
              <a:t>metastastis</a:t>
            </a:r>
            <a:r>
              <a:rPr lang="fr-FR" sz="2000" dirty="0"/>
              <a:t> at </a:t>
            </a:r>
            <a:r>
              <a:rPr lang="fr-FR" sz="2000" dirty="0" err="1"/>
              <a:t>diagnosis</a:t>
            </a:r>
            <a:r>
              <a:rPr lang="fr-FR" sz="2000" dirty="0"/>
              <a:t> (15-40%) and at </a:t>
            </a:r>
            <a:r>
              <a:rPr lang="fr-FR" sz="2000" dirty="0" err="1"/>
              <a:t>disease</a:t>
            </a:r>
            <a:r>
              <a:rPr lang="fr-FR" sz="2000" dirty="0"/>
              <a:t> progression (&gt;60%)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3029A6-E1C7-4F42-8B30-3D5EC5ADB2C7}"/>
              </a:ext>
            </a:extLst>
          </p:cNvPr>
          <p:cNvSpPr txBox="1"/>
          <p:nvPr/>
        </p:nvSpPr>
        <p:spPr>
          <a:xfrm>
            <a:off x="6210151" y="4738667"/>
            <a:ext cx="5812140" cy="200906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• ≈ 0.5-2% </a:t>
            </a:r>
            <a:r>
              <a:rPr lang="fr-FR" dirty="0" err="1"/>
              <a:t>general</a:t>
            </a:r>
            <a:r>
              <a:rPr lang="fr-FR" dirty="0"/>
              <a:t> population, </a:t>
            </a:r>
            <a:r>
              <a:rPr lang="fr-FR" dirty="0" err="1"/>
              <a:t>Caucasian</a:t>
            </a:r>
            <a:r>
              <a:rPr lang="fr-FR" dirty="0"/>
              <a:t> = Asian</a:t>
            </a:r>
            <a:r>
              <a:rPr lang="fr-FR" dirty="0">
                <a:solidFill>
                  <a:schemeClr val="bg2"/>
                </a:solidFill>
              </a:rPr>
              <a:t> </a:t>
            </a:r>
          </a:p>
          <a:p>
            <a:r>
              <a:rPr lang="fr-FR" dirty="0"/>
              <a:t>• </a:t>
            </a:r>
            <a:r>
              <a:rPr lang="fr-FR" dirty="0" err="1">
                <a:solidFill>
                  <a:srgbClr val="C00000"/>
                </a:solidFill>
              </a:rPr>
              <a:t>Female</a:t>
            </a:r>
            <a:r>
              <a:rPr lang="fr-FR" dirty="0">
                <a:solidFill>
                  <a:srgbClr val="C00000"/>
                </a:solidFill>
              </a:rPr>
              <a:t> more </a:t>
            </a:r>
            <a:r>
              <a:rPr lang="fr-FR" dirty="0" err="1">
                <a:solidFill>
                  <a:srgbClr val="C00000"/>
                </a:solidFill>
              </a:rPr>
              <a:t>frequent</a:t>
            </a:r>
            <a:r>
              <a:rPr lang="fr-FR" dirty="0"/>
              <a:t>; </a:t>
            </a:r>
            <a:r>
              <a:rPr lang="fr-FR" dirty="0" err="1"/>
              <a:t>younger</a:t>
            </a:r>
            <a:r>
              <a:rPr lang="fr-FR" dirty="0"/>
              <a:t> </a:t>
            </a:r>
          </a:p>
          <a:p>
            <a:r>
              <a:rPr lang="fr-FR" dirty="0"/>
              <a:t>• </a:t>
            </a:r>
            <a:r>
              <a:rPr lang="fr-FR" dirty="0">
                <a:solidFill>
                  <a:srgbClr val="C00000"/>
                </a:solidFill>
              </a:rPr>
              <a:t>Non </a:t>
            </a:r>
            <a:r>
              <a:rPr lang="fr-FR" dirty="0" err="1">
                <a:solidFill>
                  <a:srgbClr val="C00000"/>
                </a:solidFill>
              </a:rPr>
              <a:t>smoker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/>
              <a:t>• </a:t>
            </a:r>
            <a:r>
              <a:rPr lang="fr-FR" dirty="0" err="1"/>
              <a:t>Adenocarcinoma</a:t>
            </a:r>
            <a:r>
              <a:rPr lang="fr-FR" dirty="0"/>
              <a:t>; </a:t>
            </a:r>
            <a:r>
              <a:rPr lang="fr-FR" dirty="0">
                <a:solidFill>
                  <a:srgbClr val="C00000"/>
                </a:solidFill>
              </a:rPr>
              <a:t>signet ring </a:t>
            </a:r>
            <a:r>
              <a:rPr lang="fr-FR" dirty="0" err="1">
                <a:solidFill>
                  <a:srgbClr val="C00000"/>
                </a:solidFill>
              </a:rPr>
              <a:t>morphology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/>
              <a:t>• </a:t>
            </a:r>
            <a:r>
              <a:rPr lang="fr-FR" dirty="0" err="1">
                <a:solidFill>
                  <a:srgbClr val="C00000"/>
                </a:solidFill>
              </a:rPr>
              <a:t>Pneumonic</a:t>
            </a:r>
            <a:r>
              <a:rPr lang="fr-FR" dirty="0">
                <a:solidFill>
                  <a:srgbClr val="C00000"/>
                </a:solidFill>
              </a:rPr>
              <a:t>-type; </a:t>
            </a:r>
            <a:r>
              <a:rPr lang="fr-FR" dirty="0" err="1">
                <a:solidFill>
                  <a:srgbClr val="C00000"/>
                </a:solidFill>
              </a:rPr>
              <a:t>thromboembolism</a:t>
            </a:r>
            <a:r>
              <a:rPr lang="fr-FR" dirty="0">
                <a:solidFill>
                  <a:srgbClr val="C00000"/>
                </a:solidFill>
              </a:rPr>
              <a:t>(?)</a:t>
            </a:r>
          </a:p>
          <a:p>
            <a:r>
              <a:rPr lang="fr-FR" dirty="0"/>
              <a:t>• </a:t>
            </a:r>
            <a:r>
              <a:rPr lang="fr-FR" dirty="0" err="1">
                <a:solidFill>
                  <a:srgbClr val="C00000"/>
                </a:solidFill>
              </a:rPr>
              <a:t>Less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frequent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brain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metastastis</a:t>
            </a:r>
            <a:r>
              <a:rPr lang="fr-FR" dirty="0">
                <a:solidFill>
                  <a:srgbClr val="C00000"/>
                </a:solidFill>
              </a:rPr>
              <a:t> at </a:t>
            </a:r>
            <a:r>
              <a:rPr lang="fr-FR" dirty="0" err="1">
                <a:solidFill>
                  <a:srgbClr val="C00000"/>
                </a:solidFill>
              </a:rPr>
              <a:t>diagnosis</a:t>
            </a:r>
            <a:r>
              <a:rPr lang="fr-FR" dirty="0">
                <a:solidFill>
                  <a:srgbClr val="C00000"/>
                </a:solidFill>
              </a:rPr>
              <a:t> / progression</a:t>
            </a:r>
          </a:p>
          <a:p>
            <a:r>
              <a:rPr lang="fr-FR" dirty="0"/>
              <a:t>•</a:t>
            </a:r>
            <a:r>
              <a:rPr lang="fr-FR" dirty="0">
                <a:solidFill>
                  <a:srgbClr val="C00000"/>
                </a:solidFill>
              </a:rPr>
              <a:t> </a:t>
            </a:r>
            <a:r>
              <a:rPr lang="fr-FR" dirty="0" err="1">
                <a:solidFill>
                  <a:srgbClr val="C00000"/>
                </a:solidFill>
              </a:rPr>
              <a:t>Pemetrexed</a:t>
            </a:r>
            <a:r>
              <a:rPr lang="fr-FR" dirty="0">
                <a:solidFill>
                  <a:srgbClr val="C00000"/>
                </a:solidFill>
              </a:rPr>
              <a:t> high </a:t>
            </a:r>
            <a:r>
              <a:rPr lang="fr-FR" dirty="0" err="1">
                <a:solidFill>
                  <a:srgbClr val="C00000"/>
                </a:solidFill>
              </a:rPr>
              <a:t>responsiveness</a:t>
            </a:r>
            <a:r>
              <a:rPr lang="fr-FR" dirty="0">
                <a:solidFill>
                  <a:srgbClr val="C00000"/>
                </a:solidFill>
              </a:rPr>
              <a:t>(?)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9A21D9-BCAC-8B46-AF56-87D156E003EA}"/>
              </a:ext>
            </a:extLst>
          </p:cNvPr>
          <p:cNvSpPr txBox="1"/>
          <p:nvPr/>
        </p:nvSpPr>
        <p:spPr>
          <a:xfrm>
            <a:off x="2519966" y="1409251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EGFR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7874D1-1096-0045-BB37-654886EDFCA8}"/>
              </a:ext>
            </a:extLst>
          </p:cNvPr>
          <p:cNvSpPr txBox="1"/>
          <p:nvPr/>
        </p:nvSpPr>
        <p:spPr>
          <a:xfrm>
            <a:off x="8548008" y="140925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</a:rPr>
              <a:t>ALK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128126-936F-9847-942E-570644C8E7B5}"/>
              </a:ext>
            </a:extLst>
          </p:cNvPr>
          <p:cNvSpPr txBox="1"/>
          <p:nvPr/>
        </p:nvSpPr>
        <p:spPr>
          <a:xfrm>
            <a:off x="8548007" y="4193623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ROS</a:t>
            </a:r>
            <a:r>
              <a:rPr lang="fr-FR" sz="24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548F1E-3D6D-3242-A0AD-3C171E85703B}"/>
              </a:ext>
            </a:extLst>
          </p:cNvPr>
          <p:cNvSpPr txBox="1"/>
          <p:nvPr/>
        </p:nvSpPr>
        <p:spPr>
          <a:xfrm>
            <a:off x="119063" y="4738667"/>
            <a:ext cx="5812140" cy="173664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• ≈ 0.5-3% </a:t>
            </a:r>
            <a:r>
              <a:rPr lang="fr-FR" dirty="0" err="1"/>
              <a:t>general</a:t>
            </a:r>
            <a:r>
              <a:rPr lang="fr-FR" dirty="0"/>
              <a:t> population,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Caucasian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&gt; Asian? </a:t>
            </a:r>
          </a:p>
          <a:p>
            <a:r>
              <a:rPr lang="fr-FR" dirty="0"/>
              <a:t>• 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Female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more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frequent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fr-FR" sz="1400" i="1" dirty="0" err="1">
                <a:solidFill>
                  <a:schemeClr val="accent1">
                    <a:lumMod val="50000"/>
                  </a:schemeClr>
                </a:solidFill>
              </a:rPr>
              <a:t>depending</a:t>
            </a: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</a:rPr>
              <a:t> of BRAF </a:t>
            </a:r>
            <a:r>
              <a:rPr lang="fr-FR" sz="1400" i="1" dirty="0" err="1">
                <a:solidFill>
                  <a:schemeClr val="accent1">
                    <a:lumMod val="50000"/>
                  </a:schemeClr>
                </a:solidFill>
              </a:rPr>
              <a:t>subtypes</a:t>
            </a: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fr-FR" dirty="0"/>
              <a:t>• 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Smoker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&gt; non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smoker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fr-FR" sz="1400" i="1" dirty="0" err="1">
                <a:solidFill>
                  <a:schemeClr val="accent1">
                    <a:lumMod val="50000"/>
                  </a:schemeClr>
                </a:solidFill>
              </a:rPr>
              <a:t>depending</a:t>
            </a: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</a:rPr>
              <a:t> of BRAF </a:t>
            </a:r>
            <a:r>
              <a:rPr lang="fr-FR" sz="1400" i="1" dirty="0" err="1">
                <a:solidFill>
                  <a:schemeClr val="accent1">
                    <a:lumMod val="50000"/>
                  </a:schemeClr>
                </a:solidFill>
              </a:rPr>
              <a:t>subtypes</a:t>
            </a: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fr-FR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dirty="0"/>
              <a:t>• </a:t>
            </a:r>
            <a:r>
              <a:rPr lang="fr-FR" dirty="0" err="1"/>
              <a:t>Adenocarcinoma</a:t>
            </a:r>
            <a:r>
              <a:rPr lang="fr-FR" dirty="0"/>
              <a:t>;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micropapillary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dirty="0"/>
              <a:t>•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Less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frequent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brain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metastastis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at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diagnosis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/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frequent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intrathoracic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metastasis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6FECBD-D863-8440-B097-74A0E24D332F}"/>
              </a:ext>
            </a:extLst>
          </p:cNvPr>
          <p:cNvSpPr txBox="1"/>
          <p:nvPr/>
        </p:nvSpPr>
        <p:spPr>
          <a:xfrm>
            <a:off x="2514629" y="4193622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BRAF</a:t>
            </a:r>
            <a:r>
              <a:rPr lang="fr-FR" sz="2400" b="1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1947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>
            <a:extLst>
              <a:ext uri="{FF2B5EF4-FFF2-40B4-BE49-F238E27FC236}">
                <a16:creationId xmlns:a16="http://schemas.microsoft.com/office/drawing/2014/main" id="{3A78C5C5-6B66-7547-82FA-5DB1D4EA0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24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600" b="0" i="1" dirty="0" err="1"/>
              <a:t>Gainor</a:t>
            </a:r>
            <a:r>
              <a:rPr lang="fr-FR" sz="1600" b="0" i="1" dirty="0"/>
              <a:t> JF, Cancer </a:t>
            </a:r>
            <a:r>
              <a:rPr lang="fr-FR" sz="1600" b="0" i="1" dirty="0" err="1"/>
              <a:t>Discov</a:t>
            </a:r>
            <a:r>
              <a:rPr lang="fr-FR" sz="1600" b="0" i="1" dirty="0"/>
              <a:t> 2016, </a:t>
            </a:r>
            <a:r>
              <a:rPr lang="fr-FR" sz="1600" b="0" i="1" dirty="0" err="1"/>
              <a:t>Epub</a:t>
            </a:r>
            <a:r>
              <a:rPr lang="fr-FR" sz="1600" b="0" i="1" dirty="0"/>
              <a:t> </a:t>
            </a:r>
            <a:r>
              <a:rPr lang="fr-FR" sz="1600" b="0" i="1" dirty="0" err="1"/>
              <a:t>October</a:t>
            </a:r>
            <a:r>
              <a:rPr lang="fr-FR" sz="1600" b="0" i="1" dirty="0"/>
              <a:t>;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F8C0C0-A565-BC4D-B497-E40D2C8CB760}"/>
              </a:ext>
            </a:extLst>
          </p:cNvPr>
          <p:cNvSpPr txBox="1"/>
          <p:nvPr/>
        </p:nvSpPr>
        <p:spPr>
          <a:xfrm>
            <a:off x="80899" y="2154918"/>
            <a:ext cx="543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ALK </a:t>
            </a:r>
            <a:r>
              <a:rPr lang="fr-FR" b="1" dirty="0" err="1"/>
              <a:t>dependant</a:t>
            </a:r>
            <a:r>
              <a:rPr lang="fr-FR" b="1" dirty="0"/>
              <a:t> </a:t>
            </a:r>
            <a:r>
              <a:rPr lang="fr-FR" b="1" dirty="0" err="1"/>
              <a:t>resistance</a:t>
            </a:r>
            <a:r>
              <a:rPr lang="fr-FR" b="1" dirty="0"/>
              <a:t> </a:t>
            </a:r>
            <a:r>
              <a:rPr lang="fr-FR" b="1" dirty="0" err="1"/>
              <a:t>mechanism</a:t>
            </a:r>
            <a:r>
              <a:rPr lang="fr-FR" b="1" dirty="0"/>
              <a:t> at progression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6264C58-6075-8F4D-B89E-9779EB22CA3A}"/>
              </a:ext>
            </a:extLst>
          </p:cNvPr>
          <p:cNvGrpSpPr/>
          <p:nvPr/>
        </p:nvGrpSpPr>
        <p:grpSpPr>
          <a:xfrm>
            <a:off x="7331147" y="2154918"/>
            <a:ext cx="4854369" cy="4652527"/>
            <a:chOff x="7205027" y="2154918"/>
            <a:chExt cx="4854369" cy="465252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7DA7BB-382C-914A-9F44-6579377F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5027" y="2600325"/>
              <a:ext cx="4854369" cy="420712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2C3AA4-E63A-3842-A601-B124F625A491}"/>
                </a:ext>
              </a:extLst>
            </p:cNvPr>
            <p:cNvSpPr txBox="1"/>
            <p:nvPr/>
          </p:nvSpPr>
          <p:spPr>
            <a:xfrm>
              <a:off x="7235693" y="2154918"/>
              <a:ext cx="3776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ALK-</a:t>
              </a:r>
              <a:r>
                <a:rPr lang="fr-FR" b="1" dirty="0" err="1"/>
                <a:t>ogram</a:t>
              </a:r>
              <a:r>
                <a:rPr lang="fr-FR" b="1" dirty="0"/>
                <a:t> for </a:t>
              </a:r>
              <a:r>
                <a:rPr lang="fr-FR" b="1" dirty="0" err="1"/>
                <a:t>therapeutic</a:t>
              </a:r>
              <a:r>
                <a:rPr lang="fr-FR" b="1" dirty="0"/>
                <a:t> </a:t>
              </a:r>
              <a:r>
                <a:rPr lang="fr-FR" b="1" dirty="0" err="1"/>
                <a:t>strategy</a:t>
              </a:r>
              <a:r>
                <a:rPr lang="fr-FR" b="1" dirty="0"/>
                <a:t>?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50012570-5372-8243-825C-2300CFFF7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b="10819"/>
          <a:stretch/>
        </p:blipFill>
        <p:spPr bwMode="auto">
          <a:xfrm>
            <a:off x="80899" y="3449834"/>
            <a:ext cx="6766710" cy="24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CC2A72-CA23-7545-AB75-754A9B2FFDA6}"/>
              </a:ext>
            </a:extLst>
          </p:cNvPr>
          <p:cNvSpPr txBox="1"/>
          <p:nvPr/>
        </p:nvSpPr>
        <p:spPr>
          <a:xfrm>
            <a:off x="290459" y="293155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Crizotinib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CE680F-3C9C-0941-8D1F-9C1C6A691258}"/>
              </a:ext>
            </a:extLst>
          </p:cNvPr>
          <p:cNvSpPr txBox="1"/>
          <p:nvPr/>
        </p:nvSpPr>
        <p:spPr>
          <a:xfrm>
            <a:off x="2067101" y="2899270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Ceritinib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B91D5D-5A9A-D94C-B812-2BD2FE778330}"/>
              </a:ext>
            </a:extLst>
          </p:cNvPr>
          <p:cNvSpPr txBox="1"/>
          <p:nvPr/>
        </p:nvSpPr>
        <p:spPr>
          <a:xfrm>
            <a:off x="3843743" y="286698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Alectinib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383FE6-3CDA-4A4A-8918-C0B4A6BDBF84}"/>
              </a:ext>
            </a:extLst>
          </p:cNvPr>
          <p:cNvSpPr txBox="1"/>
          <p:nvPr/>
        </p:nvSpPr>
        <p:spPr>
          <a:xfrm>
            <a:off x="5547648" y="2855488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Brigatinib</a:t>
            </a:r>
            <a:endParaRPr lang="fr-FR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DC078C8-6DEF-524F-969E-0739EEC52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354163B-E5DB-6345-98CC-A47BA2FF5772}"/>
              </a:ext>
            </a:extLst>
          </p:cNvPr>
          <p:cNvGrpSpPr/>
          <p:nvPr/>
        </p:nvGrpSpPr>
        <p:grpSpPr>
          <a:xfrm>
            <a:off x="2147096" y="2738346"/>
            <a:ext cx="8280543" cy="2962801"/>
            <a:chOff x="2020975" y="2738346"/>
            <a:chExt cx="8280543" cy="2962801"/>
          </a:xfrm>
        </p:grpSpPr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732EC152-BB0C-FF4F-8549-34B8771C34B4}"/>
                </a:ext>
              </a:extLst>
            </p:cNvPr>
            <p:cNvSpPr/>
            <p:nvPr/>
          </p:nvSpPr>
          <p:spPr>
            <a:xfrm>
              <a:off x="2020975" y="5451765"/>
              <a:ext cx="917865" cy="249382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C6146A7-E931-F849-9CD8-5812E04759D7}"/>
                </a:ext>
              </a:extLst>
            </p:cNvPr>
            <p:cNvGrpSpPr/>
            <p:nvPr/>
          </p:nvGrpSpPr>
          <p:grpSpPr>
            <a:xfrm>
              <a:off x="8790709" y="2738346"/>
              <a:ext cx="1510809" cy="1599115"/>
              <a:chOff x="8790709" y="2738346"/>
              <a:chExt cx="1510809" cy="1599115"/>
            </a:xfrm>
          </p:grpSpPr>
          <p:sp>
            <p:nvSpPr>
              <p:cNvPr id="24" name="Rectangle à coins arrondis 23">
                <a:extLst>
                  <a:ext uri="{FF2B5EF4-FFF2-40B4-BE49-F238E27FC236}">
                    <a16:creationId xmlns:a16="http://schemas.microsoft.com/office/drawing/2014/main" id="{895E173D-0124-8E45-913E-098E2AB7B3E4}"/>
                  </a:ext>
                </a:extLst>
              </p:cNvPr>
              <p:cNvSpPr/>
              <p:nvPr/>
            </p:nvSpPr>
            <p:spPr>
              <a:xfrm>
                <a:off x="8790709" y="3669474"/>
                <a:ext cx="460871" cy="667987"/>
              </a:xfrm>
              <a:prstGeom prst="roundRect">
                <a:avLst/>
              </a:prstGeom>
              <a:noFill/>
              <a:ln w="57150">
                <a:solidFill>
                  <a:srgbClr val="22FF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à coins arrondis 23">
                <a:extLst>
                  <a:ext uri="{FF2B5EF4-FFF2-40B4-BE49-F238E27FC236}">
                    <a16:creationId xmlns:a16="http://schemas.microsoft.com/office/drawing/2014/main" id="{6EF63B7C-6723-0D45-9911-0B54C4C11AAE}"/>
                  </a:ext>
                </a:extLst>
              </p:cNvPr>
              <p:cNvSpPr/>
              <p:nvPr/>
            </p:nvSpPr>
            <p:spPr>
              <a:xfrm>
                <a:off x="9840647" y="3660620"/>
                <a:ext cx="460871" cy="667987"/>
              </a:xfrm>
              <a:prstGeom prst="roundRect">
                <a:avLst/>
              </a:prstGeom>
              <a:noFill/>
              <a:ln w="57150">
                <a:solidFill>
                  <a:srgbClr val="22FF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à coins arrondis 23">
                <a:extLst>
                  <a:ext uri="{FF2B5EF4-FFF2-40B4-BE49-F238E27FC236}">
                    <a16:creationId xmlns:a16="http://schemas.microsoft.com/office/drawing/2014/main" id="{64414635-5A78-9F49-B402-BED9D82DD4DC}"/>
                  </a:ext>
                </a:extLst>
              </p:cNvPr>
              <p:cNvSpPr/>
              <p:nvPr/>
            </p:nvSpPr>
            <p:spPr>
              <a:xfrm>
                <a:off x="8795965" y="2739309"/>
                <a:ext cx="460871" cy="255304"/>
              </a:xfrm>
              <a:prstGeom prst="roundRect">
                <a:avLst/>
              </a:prstGeom>
              <a:noFill/>
              <a:ln w="57150">
                <a:solidFill>
                  <a:srgbClr val="22FF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à coins arrondis 23">
                <a:extLst>
                  <a:ext uri="{FF2B5EF4-FFF2-40B4-BE49-F238E27FC236}">
                    <a16:creationId xmlns:a16="http://schemas.microsoft.com/office/drawing/2014/main" id="{E860293D-E945-E643-A7B0-638D33DC2F96}"/>
                  </a:ext>
                </a:extLst>
              </p:cNvPr>
              <p:cNvSpPr/>
              <p:nvPr/>
            </p:nvSpPr>
            <p:spPr>
              <a:xfrm>
                <a:off x="9830136" y="2738346"/>
                <a:ext cx="460871" cy="255304"/>
              </a:xfrm>
              <a:prstGeom prst="roundRect">
                <a:avLst/>
              </a:prstGeom>
              <a:noFill/>
              <a:ln w="57150">
                <a:solidFill>
                  <a:srgbClr val="22FF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930E208-A72E-834F-BFEA-F63ED0081A66}"/>
              </a:ext>
            </a:extLst>
          </p:cNvPr>
          <p:cNvGrpSpPr/>
          <p:nvPr/>
        </p:nvGrpSpPr>
        <p:grpSpPr>
          <a:xfrm>
            <a:off x="2161190" y="4989447"/>
            <a:ext cx="8817383" cy="1797678"/>
            <a:chOff x="2035070" y="4989447"/>
            <a:chExt cx="8817383" cy="1797678"/>
          </a:xfrm>
        </p:grpSpPr>
        <p:sp>
          <p:nvSpPr>
            <p:cNvPr id="6" name="Rectangle à coins arrondis 5">
              <a:extLst>
                <a:ext uri="{FF2B5EF4-FFF2-40B4-BE49-F238E27FC236}">
                  <a16:creationId xmlns:a16="http://schemas.microsoft.com/office/drawing/2014/main" id="{4E4751C9-5E29-7941-9426-E67AFDCE3002}"/>
                </a:ext>
              </a:extLst>
            </p:cNvPr>
            <p:cNvSpPr/>
            <p:nvPr/>
          </p:nvSpPr>
          <p:spPr>
            <a:xfrm>
              <a:off x="2035070" y="5195455"/>
              <a:ext cx="819881" cy="24938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89F623F-B8E3-C94C-A99F-D4705F5D5BA5}"/>
                </a:ext>
              </a:extLst>
            </p:cNvPr>
            <p:cNvGrpSpPr/>
            <p:nvPr/>
          </p:nvGrpSpPr>
          <p:grpSpPr>
            <a:xfrm>
              <a:off x="7235986" y="4989447"/>
              <a:ext cx="3616467" cy="1797678"/>
              <a:chOff x="7235986" y="4989447"/>
              <a:chExt cx="3616467" cy="1797678"/>
            </a:xfrm>
          </p:grpSpPr>
          <p:sp>
            <p:nvSpPr>
              <p:cNvPr id="3" name="Rectangle à coins arrondis 2">
                <a:extLst>
                  <a:ext uri="{FF2B5EF4-FFF2-40B4-BE49-F238E27FC236}">
                    <a16:creationId xmlns:a16="http://schemas.microsoft.com/office/drawing/2014/main" id="{147A923A-7D46-ED49-8CAA-92DCAB98E2CC}"/>
                  </a:ext>
                </a:extLst>
              </p:cNvPr>
              <p:cNvSpPr/>
              <p:nvPr/>
            </p:nvSpPr>
            <p:spPr>
              <a:xfrm>
                <a:off x="7235986" y="4989447"/>
                <a:ext cx="3086552" cy="55659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à coins arrondis 23">
                <a:extLst>
                  <a:ext uri="{FF2B5EF4-FFF2-40B4-BE49-F238E27FC236}">
                    <a16:creationId xmlns:a16="http://schemas.microsoft.com/office/drawing/2014/main" id="{2BB1B25D-EDBA-934E-B36C-284A9EA023E8}"/>
                  </a:ext>
                </a:extLst>
              </p:cNvPr>
              <p:cNvSpPr/>
              <p:nvPr/>
            </p:nvSpPr>
            <p:spPr>
              <a:xfrm>
                <a:off x="10389312" y="4989447"/>
                <a:ext cx="460871" cy="556592"/>
              </a:xfrm>
              <a:prstGeom prst="roundRect">
                <a:avLst/>
              </a:prstGeom>
              <a:noFill/>
              <a:ln w="57150">
                <a:solidFill>
                  <a:srgbClr val="1DF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à coins arrondis 23">
                <a:extLst>
                  <a:ext uri="{FF2B5EF4-FFF2-40B4-BE49-F238E27FC236}">
                    <a16:creationId xmlns:a16="http://schemas.microsoft.com/office/drawing/2014/main" id="{522F68EF-4785-1E44-8F0A-C89F7190256A}"/>
                  </a:ext>
                </a:extLst>
              </p:cNvPr>
              <p:cNvSpPr/>
              <p:nvPr/>
            </p:nvSpPr>
            <p:spPr>
              <a:xfrm>
                <a:off x="10391582" y="6450575"/>
                <a:ext cx="460871" cy="336550"/>
              </a:xfrm>
              <a:prstGeom prst="roundRect">
                <a:avLst/>
              </a:prstGeom>
              <a:noFill/>
              <a:ln w="57150">
                <a:solidFill>
                  <a:srgbClr val="1DF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F84162E-10E3-2C44-B343-D7CC24F7B857}"/>
              </a:ext>
            </a:extLst>
          </p:cNvPr>
          <p:cNvSpPr txBox="1"/>
          <p:nvPr/>
        </p:nvSpPr>
        <p:spPr>
          <a:xfrm>
            <a:off x="248029" y="4217698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BD71F17-C5AF-CD4F-9005-DB82F366FCCE}"/>
              </a:ext>
            </a:extLst>
          </p:cNvPr>
          <p:cNvSpPr txBox="1"/>
          <p:nvPr/>
        </p:nvSpPr>
        <p:spPr>
          <a:xfrm>
            <a:off x="1974299" y="4241793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8C4D9-4D2A-AE42-8669-51BBA4AB5D4B}"/>
              </a:ext>
            </a:extLst>
          </p:cNvPr>
          <p:cNvSpPr txBox="1"/>
          <p:nvPr/>
        </p:nvSpPr>
        <p:spPr>
          <a:xfrm>
            <a:off x="3739481" y="4236704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BB87F25-D98C-A743-A8A7-8262673A0EE6}"/>
              </a:ext>
            </a:extLst>
          </p:cNvPr>
          <p:cNvSpPr txBox="1"/>
          <p:nvPr/>
        </p:nvSpPr>
        <p:spPr>
          <a:xfrm>
            <a:off x="5533847" y="3998149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F4DE4F2E-70A0-544F-98CA-E65994C29F38}"/>
              </a:ext>
            </a:extLst>
          </p:cNvPr>
          <p:cNvSpPr/>
          <p:nvPr/>
        </p:nvSpPr>
        <p:spPr>
          <a:xfrm rot="5400000">
            <a:off x="6343671" y="4161584"/>
            <a:ext cx="1586204" cy="45078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5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9F8C0C0-A565-BC4D-B497-E40D2C8CB760}"/>
              </a:ext>
            </a:extLst>
          </p:cNvPr>
          <p:cNvSpPr txBox="1"/>
          <p:nvPr/>
        </p:nvSpPr>
        <p:spPr>
          <a:xfrm>
            <a:off x="80899" y="2154918"/>
            <a:ext cx="543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ALK </a:t>
            </a:r>
            <a:r>
              <a:rPr lang="fr-FR" b="1" dirty="0" err="1"/>
              <a:t>dependant</a:t>
            </a:r>
            <a:r>
              <a:rPr lang="fr-FR" b="1" dirty="0"/>
              <a:t> </a:t>
            </a:r>
            <a:r>
              <a:rPr lang="fr-FR" b="1" dirty="0" err="1"/>
              <a:t>resistance</a:t>
            </a:r>
            <a:r>
              <a:rPr lang="fr-FR" b="1" dirty="0"/>
              <a:t> </a:t>
            </a:r>
            <a:r>
              <a:rPr lang="fr-FR" b="1" dirty="0" err="1"/>
              <a:t>mechanism</a:t>
            </a:r>
            <a:r>
              <a:rPr lang="fr-FR" b="1" dirty="0"/>
              <a:t> at progression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0012570-5372-8243-825C-2300CFFF7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b="10819"/>
          <a:stretch/>
        </p:blipFill>
        <p:spPr bwMode="auto">
          <a:xfrm>
            <a:off x="80899" y="3449834"/>
            <a:ext cx="6766710" cy="24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CC2A72-CA23-7545-AB75-754A9B2FFDA6}"/>
              </a:ext>
            </a:extLst>
          </p:cNvPr>
          <p:cNvSpPr txBox="1"/>
          <p:nvPr/>
        </p:nvSpPr>
        <p:spPr>
          <a:xfrm>
            <a:off x="290459" y="293155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Crizotinib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CE680F-3C9C-0941-8D1F-9C1C6A691258}"/>
              </a:ext>
            </a:extLst>
          </p:cNvPr>
          <p:cNvSpPr txBox="1"/>
          <p:nvPr/>
        </p:nvSpPr>
        <p:spPr>
          <a:xfrm>
            <a:off x="2067101" y="2899270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Ceritinib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B91D5D-5A9A-D94C-B812-2BD2FE778330}"/>
              </a:ext>
            </a:extLst>
          </p:cNvPr>
          <p:cNvSpPr txBox="1"/>
          <p:nvPr/>
        </p:nvSpPr>
        <p:spPr>
          <a:xfrm>
            <a:off x="3843743" y="286698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Alectinib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383FE6-3CDA-4A4A-8918-C0B4A6BDBF84}"/>
              </a:ext>
            </a:extLst>
          </p:cNvPr>
          <p:cNvSpPr txBox="1"/>
          <p:nvPr/>
        </p:nvSpPr>
        <p:spPr>
          <a:xfrm>
            <a:off x="5547648" y="2855488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Brigatinib</a:t>
            </a:r>
            <a:endParaRPr lang="fr-FR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DC078C8-6DEF-524F-969E-0739EEC52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84162E-10E3-2C44-B343-D7CC24F7B857}"/>
              </a:ext>
            </a:extLst>
          </p:cNvPr>
          <p:cNvSpPr txBox="1"/>
          <p:nvPr/>
        </p:nvSpPr>
        <p:spPr>
          <a:xfrm>
            <a:off x="248029" y="4217698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BD71F17-C5AF-CD4F-9005-DB82F366FCCE}"/>
              </a:ext>
            </a:extLst>
          </p:cNvPr>
          <p:cNvSpPr txBox="1"/>
          <p:nvPr/>
        </p:nvSpPr>
        <p:spPr>
          <a:xfrm>
            <a:off x="1974299" y="4241793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8C4D9-4D2A-AE42-8669-51BBA4AB5D4B}"/>
              </a:ext>
            </a:extLst>
          </p:cNvPr>
          <p:cNvSpPr txBox="1"/>
          <p:nvPr/>
        </p:nvSpPr>
        <p:spPr>
          <a:xfrm>
            <a:off x="3739481" y="4236704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BB87F25-D98C-A743-A8A7-8262673A0EE6}"/>
              </a:ext>
            </a:extLst>
          </p:cNvPr>
          <p:cNvSpPr txBox="1"/>
          <p:nvPr/>
        </p:nvSpPr>
        <p:spPr>
          <a:xfrm>
            <a:off x="5533847" y="3998149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WT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C6CA7C2-8F39-5B45-9E55-720AB0DF3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31" y="2024667"/>
            <a:ext cx="3867962" cy="4709182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071A350-4F66-A446-92F1-080A29CB38AF}"/>
              </a:ext>
            </a:extLst>
          </p:cNvPr>
          <p:cNvSpPr txBox="1"/>
          <p:nvPr/>
        </p:nvSpPr>
        <p:spPr>
          <a:xfrm>
            <a:off x="9012494" y="1893973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ORR, by </a:t>
            </a:r>
            <a:r>
              <a:rPr lang="fr-FR" sz="1400" dirty="0" err="1"/>
              <a:t>molecular</a:t>
            </a:r>
            <a:r>
              <a:rPr lang="fr-FR" sz="1400" dirty="0"/>
              <a:t> </a:t>
            </a:r>
            <a:r>
              <a:rPr lang="fr-FR" sz="1400" dirty="0" err="1"/>
              <a:t>alterations</a:t>
            </a:r>
            <a:endParaRPr lang="fr-FR" sz="14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218205D-0C0F-044A-9A07-290CC78931BC}"/>
              </a:ext>
            </a:extLst>
          </p:cNvPr>
          <p:cNvSpPr txBox="1"/>
          <p:nvPr/>
        </p:nvSpPr>
        <p:spPr>
          <a:xfrm>
            <a:off x="9012494" y="4315668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DOR, by </a:t>
            </a:r>
            <a:r>
              <a:rPr lang="fr-FR" sz="1400" dirty="0" err="1"/>
              <a:t>molecular</a:t>
            </a:r>
            <a:r>
              <a:rPr lang="fr-FR" sz="1400" dirty="0"/>
              <a:t> </a:t>
            </a:r>
            <a:r>
              <a:rPr lang="fr-FR" sz="1400" dirty="0" err="1"/>
              <a:t>alterations</a:t>
            </a:r>
            <a:endParaRPr lang="fr-FR" sz="1400" dirty="0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99FC60C6-6459-584D-B459-17C2033900DB}"/>
              </a:ext>
            </a:extLst>
          </p:cNvPr>
          <p:cNvSpPr/>
          <p:nvPr/>
        </p:nvSpPr>
        <p:spPr>
          <a:xfrm>
            <a:off x="8860230" y="3907062"/>
            <a:ext cx="839755" cy="3512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B22FFEDC-9393-DE4C-9C9F-40F5ED5B74DA}"/>
              </a:ext>
            </a:extLst>
          </p:cNvPr>
          <p:cNvSpPr/>
          <p:nvPr/>
        </p:nvSpPr>
        <p:spPr>
          <a:xfrm>
            <a:off x="8514998" y="5668504"/>
            <a:ext cx="488166" cy="8038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D26E764A-808C-F447-A3E7-9D4032DF7C71}"/>
              </a:ext>
            </a:extLst>
          </p:cNvPr>
          <p:cNvSpPr/>
          <p:nvPr/>
        </p:nvSpPr>
        <p:spPr>
          <a:xfrm rot="5400000">
            <a:off x="6648468" y="4161584"/>
            <a:ext cx="1586204" cy="45078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3A78C5C5-6B66-7547-82FA-5DB1D4EA0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24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600" b="0" i="1" dirty="0" err="1"/>
              <a:t>Gainor</a:t>
            </a:r>
            <a:r>
              <a:rPr lang="fr-FR" sz="1600" b="0" i="1" dirty="0"/>
              <a:t> JF, Cancer </a:t>
            </a:r>
            <a:r>
              <a:rPr lang="fr-FR" sz="1600" b="0" i="1" dirty="0" err="1"/>
              <a:t>Discov</a:t>
            </a:r>
            <a:r>
              <a:rPr lang="fr-FR" sz="1600" b="0" i="1" dirty="0"/>
              <a:t> 2016, </a:t>
            </a:r>
            <a:r>
              <a:rPr lang="fr-FR" sz="1600" b="0" i="1" dirty="0" err="1"/>
              <a:t>Epub</a:t>
            </a:r>
            <a:r>
              <a:rPr lang="fr-FR" sz="1600" b="0" i="1" dirty="0"/>
              <a:t> </a:t>
            </a:r>
            <a:r>
              <a:rPr lang="fr-FR" sz="1600" b="0" i="1" dirty="0" err="1"/>
              <a:t>October</a:t>
            </a:r>
            <a:r>
              <a:rPr lang="fr-FR" i="1" dirty="0"/>
              <a:t>; Shaw A, Lancet </a:t>
            </a:r>
            <a:r>
              <a:rPr lang="fr-FR" i="1" dirty="0" err="1"/>
              <a:t>Oncol</a:t>
            </a:r>
            <a:r>
              <a:rPr lang="fr-FR" i="1" dirty="0"/>
              <a:t> 2017, </a:t>
            </a:r>
            <a:r>
              <a:rPr lang="fr-FR" i="1" dirty="0" err="1"/>
              <a:t>Epub</a:t>
            </a:r>
            <a:r>
              <a:rPr lang="fr-FR" i="1" dirty="0"/>
              <a:t> </a:t>
            </a:r>
            <a:r>
              <a:rPr lang="fr-FR" i="1" dirty="0" err="1"/>
              <a:t>October</a:t>
            </a:r>
            <a:r>
              <a:rPr lang="fr-FR" i="1" dirty="0"/>
              <a:t> </a:t>
            </a:r>
            <a:endParaRPr lang="fr-FR" sz="1600" b="0" i="1" dirty="0"/>
          </a:p>
        </p:txBody>
      </p:sp>
    </p:spTree>
    <p:extLst>
      <p:ext uri="{BB962C8B-B14F-4D97-AF65-F5344CB8AC3E}">
        <p14:creationId xmlns:p14="http://schemas.microsoft.com/office/powerpoint/2010/main" val="4231728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èche droite 14">
            <a:extLst>
              <a:ext uri="{FF2B5EF4-FFF2-40B4-BE49-F238E27FC236}">
                <a16:creationId xmlns:a16="http://schemas.microsoft.com/office/drawing/2014/main" id="{18053B02-2635-664E-9FC0-EB776BF2B02C}"/>
              </a:ext>
            </a:extLst>
          </p:cNvPr>
          <p:cNvSpPr>
            <a:spLocks noChangeAspect="1"/>
          </p:cNvSpPr>
          <p:nvPr/>
        </p:nvSpPr>
        <p:spPr>
          <a:xfrm rot="5400000">
            <a:off x="848820" y="3878752"/>
            <a:ext cx="771534" cy="143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44C712-E72E-C24A-B50E-C8E64336B22E}"/>
              </a:ext>
            </a:extLst>
          </p:cNvPr>
          <p:cNvSpPr/>
          <p:nvPr/>
        </p:nvSpPr>
        <p:spPr>
          <a:xfrm>
            <a:off x="652135" y="2762750"/>
            <a:ext cx="1182755" cy="807146"/>
          </a:xfrm>
          <a:prstGeom prst="rect">
            <a:avLst/>
          </a:prstGeom>
          <a:solidFill>
            <a:srgbClr val="00FA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ALK</a:t>
            </a:r>
            <a:endParaRPr lang="en-US" altLang="zh-CN" b="1" i="1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Flèche droite 14">
            <a:extLst>
              <a:ext uri="{FF2B5EF4-FFF2-40B4-BE49-F238E27FC236}">
                <a16:creationId xmlns:a16="http://schemas.microsoft.com/office/drawing/2014/main" id="{C5561BCC-69DE-2E4D-8542-69BCAD68803F}"/>
              </a:ext>
            </a:extLst>
          </p:cNvPr>
          <p:cNvSpPr>
            <a:spLocks noChangeAspect="1"/>
          </p:cNvSpPr>
          <p:nvPr/>
        </p:nvSpPr>
        <p:spPr>
          <a:xfrm>
            <a:off x="3188324" y="4774041"/>
            <a:ext cx="706440" cy="6197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4F1B14A-B938-734C-9E83-524B34957C4D}"/>
              </a:ext>
            </a:extLst>
          </p:cNvPr>
          <p:cNvSpPr/>
          <p:nvPr/>
        </p:nvSpPr>
        <p:spPr>
          <a:xfrm>
            <a:off x="3907790" y="4774041"/>
            <a:ext cx="1907365" cy="5106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Treatment options</a:t>
            </a:r>
          </a:p>
        </p:txBody>
      </p:sp>
      <p:sp>
        <p:nvSpPr>
          <p:cNvPr id="39" name="Flèche droite 14">
            <a:extLst>
              <a:ext uri="{FF2B5EF4-FFF2-40B4-BE49-F238E27FC236}">
                <a16:creationId xmlns:a16="http://schemas.microsoft.com/office/drawing/2014/main" id="{5E08D46E-3FD9-A84F-B62A-96CE7F90BBEA}"/>
              </a:ext>
            </a:extLst>
          </p:cNvPr>
          <p:cNvSpPr>
            <a:spLocks noChangeAspect="1"/>
          </p:cNvSpPr>
          <p:nvPr/>
        </p:nvSpPr>
        <p:spPr>
          <a:xfrm rot="6026981">
            <a:off x="2650130" y="3923278"/>
            <a:ext cx="1813974" cy="12558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2C4DE15-9A8A-E44D-B6E9-8F2515372C6C}"/>
              </a:ext>
            </a:extLst>
          </p:cNvPr>
          <p:cNvSpPr txBox="1"/>
          <p:nvPr/>
        </p:nvSpPr>
        <p:spPr>
          <a:xfrm>
            <a:off x="1964863" y="3946084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Beyond progression</a:t>
            </a:r>
          </a:p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</a:rPr>
              <a:t>Loco-regional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</a:rPr>
              <a:t>treatment</a:t>
            </a:r>
            <a:endParaRPr lang="fr-FR" sz="1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A6BCF4-2E98-8149-B449-5693814C0D31}"/>
              </a:ext>
            </a:extLst>
          </p:cNvPr>
          <p:cNvSpPr txBox="1"/>
          <p:nvPr/>
        </p:nvSpPr>
        <p:spPr>
          <a:xfrm>
            <a:off x="421585" y="1900200"/>
            <a:ext cx="82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Option 2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rebiopsy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ctDNAfor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at progression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F65154A-980D-6544-8E5B-FE02C9BD0C11}"/>
              </a:ext>
            </a:extLst>
          </p:cNvPr>
          <p:cNvGrpSpPr/>
          <p:nvPr/>
        </p:nvGrpSpPr>
        <p:grpSpPr>
          <a:xfrm>
            <a:off x="4748912" y="2599959"/>
            <a:ext cx="6948683" cy="2671997"/>
            <a:chOff x="4748912" y="2599959"/>
            <a:chExt cx="6948683" cy="267199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7245E3D9-590E-1848-8CF3-AA64174C11E0}"/>
                </a:ext>
              </a:extLst>
            </p:cNvPr>
            <p:cNvGrpSpPr/>
            <p:nvPr/>
          </p:nvGrpSpPr>
          <p:grpSpPr>
            <a:xfrm>
              <a:off x="4748912" y="2599959"/>
              <a:ext cx="6948682" cy="2429402"/>
              <a:chOff x="4748912" y="1965475"/>
              <a:chExt cx="6948682" cy="2429402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1BF316E-886A-CD4E-A466-B7FBF8CEB2E3}"/>
                  </a:ext>
                </a:extLst>
              </p:cNvPr>
              <p:cNvSpPr txBox="1"/>
              <p:nvPr/>
            </p:nvSpPr>
            <p:spPr>
              <a:xfrm>
                <a:off x="4748912" y="1965475"/>
                <a:ext cx="2694175" cy="218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GB" altLang="ko-KR" sz="1200" b="1" dirty="0">
                    <a:solidFill>
                      <a:srgbClr val="FF8002"/>
                    </a:solidFill>
                    <a:latin typeface="Arial" panose="020B0604020202020204" pitchFamily="34" charset="0"/>
                    <a:ea typeface="굴림" pitchFamily="17" charset="-127"/>
                    <a:cs typeface="Arial" panose="020B0604020202020204" pitchFamily="34" charset="0"/>
                  </a:rPr>
                  <a:t>ALK dependent mechanism: 25%</a:t>
                </a:r>
                <a:endParaRPr lang="fr-FR" sz="1200" b="1" dirty="0">
                  <a:solidFill>
                    <a:srgbClr val="FF0000"/>
                  </a:solidFill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664C4672-8862-4647-8EC6-FA00AE49E400}"/>
                  </a:ext>
                </a:extLst>
              </p:cNvPr>
              <p:cNvGrpSpPr/>
              <p:nvPr/>
            </p:nvGrpSpPr>
            <p:grpSpPr>
              <a:xfrm>
                <a:off x="5815155" y="2602365"/>
                <a:ext cx="5882439" cy="1792512"/>
                <a:chOff x="5566680" y="2602365"/>
                <a:chExt cx="5882439" cy="1792512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05552FF-595A-5A49-8EAA-9175584ACA1D}"/>
                    </a:ext>
                  </a:extLst>
                </p:cNvPr>
                <p:cNvSpPr/>
                <p:nvPr/>
              </p:nvSpPr>
              <p:spPr>
                <a:xfrm>
                  <a:off x="7704604" y="2602365"/>
                  <a:ext cx="3744515" cy="609820"/>
                </a:xfrm>
                <a:prstGeom prst="rect">
                  <a:avLst/>
                </a:prstGeom>
                <a:solidFill>
                  <a:srgbClr val="FF8002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Arial" charset="0"/>
                      <a:cs typeface="Arial" charset="0"/>
                    </a:rPr>
                    <a:t>If </a:t>
                  </a:r>
                  <a:r>
                    <a:rPr kumimoji="0" lang="en-US" altLang="zh-CN" sz="1400" b="1" i="0" u="none" strike="noStrike" kern="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Arial" charset="0"/>
                      <a:cs typeface="Arial" charset="0"/>
                    </a:rPr>
                    <a:t>G1202R mutation: 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i="1" u="none" strike="noStrike" kern="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Arial" charset="0"/>
                      <a:cs typeface="Arial" charset="0"/>
                    </a:rPr>
                    <a:t>Lorlatinib</a:t>
                  </a:r>
                  <a:r>
                    <a:rPr lang="en-US" altLang="zh-CN" sz="1400" i="1" kern="0" dirty="0">
                      <a:solidFill>
                        <a:schemeClr val="bg1"/>
                      </a:solidFill>
                      <a:ea typeface="Arial" charset="0"/>
                      <a:cs typeface="Arial" charset="0"/>
                    </a:rPr>
                    <a:t> </a:t>
                  </a:r>
                  <a:r>
                    <a:rPr kumimoji="0" lang="en-US" altLang="zh-CN" sz="1400" i="1" u="none" strike="noStrike" kern="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Arial" charset="0"/>
                      <a:cs typeface="Arial" charset="0"/>
                    </a:rPr>
                    <a:t>Or </a:t>
                  </a:r>
                  <a:r>
                    <a:rPr kumimoji="0" lang="en-US" altLang="zh-CN" sz="1400" i="1" u="none" strike="noStrike" kern="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Arial" charset="0"/>
                      <a:cs typeface="Arial" charset="0"/>
                    </a:rPr>
                    <a:t>Tria</a:t>
                  </a:r>
                  <a:r>
                    <a:rPr lang="en-US" altLang="zh-CN" sz="1400" i="1" kern="0" dirty="0">
                      <a:solidFill>
                        <a:schemeClr val="bg1"/>
                      </a:solidFill>
                      <a:ea typeface="Arial" charset="0"/>
                      <a:cs typeface="Arial" charset="0"/>
                    </a:rPr>
                    <a:t>l</a:t>
                  </a:r>
                  <a:endParaRPr kumimoji="0" lang="en-US" altLang="zh-CN" sz="1400" i="1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endParaRPr>
                </a:p>
              </p:txBody>
            </p:sp>
            <p:cxnSp>
              <p:nvCxnSpPr>
                <p:cNvPr id="3" name="Connecteur en angle 2">
                  <a:extLst>
                    <a:ext uri="{FF2B5EF4-FFF2-40B4-BE49-F238E27FC236}">
                      <a16:creationId xmlns:a16="http://schemas.microsoft.com/office/drawing/2014/main" id="{BB396CE6-EB2C-024E-809B-52C19082478D}"/>
                    </a:ext>
                  </a:extLst>
                </p:cNvPr>
                <p:cNvCxnSpPr>
                  <a:cxnSpLocks/>
                  <a:endCxn id="33" idx="1"/>
                </p:cNvCxnSpPr>
                <p:nvPr/>
              </p:nvCxnSpPr>
              <p:spPr>
                <a:xfrm flipV="1">
                  <a:off x="5566680" y="2907275"/>
                  <a:ext cx="2137924" cy="148760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941E9C01-B2BF-A949-A79A-DF9F2E5BC30E}"/>
                </a:ext>
              </a:extLst>
            </p:cNvPr>
            <p:cNvGrpSpPr/>
            <p:nvPr/>
          </p:nvGrpSpPr>
          <p:grpSpPr>
            <a:xfrm>
              <a:off x="5815155" y="4201621"/>
              <a:ext cx="5882440" cy="1070335"/>
              <a:chOff x="5296089" y="4201621"/>
              <a:chExt cx="5882440" cy="107033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81BD56C-6249-B749-A6F1-38CA01FF4ED9}"/>
                  </a:ext>
                </a:extLst>
              </p:cNvPr>
              <p:cNvSpPr/>
              <p:nvPr/>
            </p:nvSpPr>
            <p:spPr>
              <a:xfrm>
                <a:off x="7434014" y="4201621"/>
                <a:ext cx="3744515" cy="1070335"/>
              </a:xfrm>
              <a:prstGeom prst="rect">
                <a:avLst/>
              </a:prstGeom>
              <a:solidFill>
                <a:srgbClr val="FF800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If non </a:t>
                </a:r>
                <a:r>
                  <a:rPr kumimoji="0" lang="en-US" altLang="zh-CN" sz="1400" b="1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G1202R mutation or ≥ 1 mutations: 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i="1" u="none" strike="noStrike" kern="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Lorlatinib</a:t>
                </a:r>
                <a:r>
                  <a:rPr kumimoji="0" lang="en-US" altLang="zh-CN" sz="1400" i="1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, </a:t>
                </a:r>
                <a:r>
                  <a:rPr kumimoji="0" lang="en-US" altLang="zh-CN" sz="1400" i="1" u="none" strike="noStrike" kern="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brigatinib</a:t>
                </a:r>
                <a:r>
                  <a:rPr kumimoji="0" lang="en-US" altLang="zh-CN" sz="1400" i="1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, ceritinib, </a:t>
                </a:r>
                <a:r>
                  <a:rPr kumimoji="0" lang="en-US" altLang="zh-CN" sz="1400" i="1" u="none" strike="noStrike" kern="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crizotinib</a:t>
                </a:r>
                <a:r>
                  <a:rPr kumimoji="0" lang="en-US" altLang="zh-CN" sz="1400" i="1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 depending on </a:t>
                </a:r>
                <a:r>
                  <a:rPr kumimoji="0" lang="en-US" altLang="zh-CN" sz="1400" i="1" u="none" strike="noStrike" kern="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ALKogram</a:t>
                </a:r>
                <a:r>
                  <a:rPr kumimoji="0" lang="en-US" altLang="zh-CN" sz="1400" i="1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?</a:t>
                </a:r>
              </a:p>
              <a:p>
                <a:pPr lvl="0" algn="ctr" defTabSz="457200">
                  <a:defRPr/>
                </a:pPr>
                <a:r>
                  <a:rPr lang="en-US" altLang="zh-CN" sz="1400" i="1" kern="0" dirty="0">
                    <a:solidFill>
                      <a:schemeClr val="bg1"/>
                    </a:solidFill>
                    <a:ea typeface="Arial" charset="0"/>
                    <a:cs typeface="Arial" charset="0"/>
                  </a:rPr>
                  <a:t>Or Trial</a:t>
                </a:r>
              </a:p>
            </p:txBody>
          </p:sp>
          <p:cxnSp>
            <p:nvCxnSpPr>
              <p:cNvPr id="7" name="Connecteur en angle 6">
                <a:extLst>
                  <a:ext uri="{FF2B5EF4-FFF2-40B4-BE49-F238E27FC236}">
                    <a16:creationId xmlns:a16="http://schemas.microsoft.com/office/drawing/2014/main" id="{ADBD485D-3A5B-8C46-B5D6-A5988A5EFDD5}"/>
                  </a:ext>
                </a:extLst>
              </p:cNvPr>
              <p:cNvCxnSpPr>
                <a:cxnSpLocks/>
                <a:stCxn id="41" idx="3"/>
                <a:endCxn id="34" idx="1"/>
              </p:cNvCxnSpPr>
              <p:nvPr/>
            </p:nvCxnSpPr>
            <p:spPr>
              <a:xfrm flipV="1">
                <a:off x="5296089" y="4736789"/>
                <a:ext cx="2137925" cy="29257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79C874DB-5C97-E347-BCD4-9BE069125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49890EC-DDDB-A945-B208-993C54BB7162}"/>
              </a:ext>
            </a:extLst>
          </p:cNvPr>
          <p:cNvGrpSpPr/>
          <p:nvPr/>
        </p:nvGrpSpPr>
        <p:grpSpPr>
          <a:xfrm>
            <a:off x="4642560" y="2785167"/>
            <a:ext cx="7393934" cy="3663163"/>
            <a:chOff x="4642560" y="2785167"/>
            <a:chExt cx="7393934" cy="366316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DA77723B-83D3-7041-B3D2-28E141444F22}"/>
                </a:ext>
              </a:extLst>
            </p:cNvPr>
            <p:cNvGrpSpPr/>
            <p:nvPr/>
          </p:nvGrpSpPr>
          <p:grpSpPr>
            <a:xfrm>
              <a:off x="5815155" y="5029361"/>
              <a:ext cx="6221339" cy="1418969"/>
              <a:chOff x="5286757" y="4394877"/>
              <a:chExt cx="6221339" cy="141896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4E8C72A-0E28-C747-BD06-8E472CBFD26F}"/>
                  </a:ext>
                </a:extLst>
              </p:cNvPr>
              <p:cNvSpPr/>
              <p:nvPr/>
            </p:nvSpPr>
            <p:spPr>
              <a:xfrm>
                <a:off x="7434014" y="4973768"/>
                <a:ext cx="4074082" cy="84007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If </a:t>
                </a:r>
                <a:r>
                  <a:rPr lang="en-US" altLang="zh-CN" sz="1400" b="1" kern="0" dirty="0">
                    <a:solidFill>
                      <a:schemeClr val="bg1"/>
                    </a:solidFill>
                    <a:ea typeface="Arial" charset="0"/>
                    <a:cs typeface="Arial" charset="0"/>
                  </a:rPr>
                  <a:t>loss of ALK or </a:t>
                </a: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no ALK mutation or Variant 1:</a:t>
                </a:r>
              </a:p>
              <a:p>
                <a:pPr algn="ctr" defTabSz="457200">
                  <a:defRPr/>
                </a:pPr>
                <a:r>
                  <a:rPr lang="en-US" altLang="zh-CN" sz="1400" i="1" kern="0" dirty="0">
                    <a:solidFill>
                      <a:schemeClr val="bg1"/>
                    </a:solidFill>
                    <a:ea typeface="Arial" charset="0"/>
                    <a:cs typeface="Arial" charset="0"/>
                  </a:rPr>
                  <a:t>Pemetrexed platinum doublet ± bevacizumab</a:t>
                </a:r>
              </a:p>
              <a:p>
                <a:pPr algn="ctr" defTabSz="457200">
                  <a:defRPr/>
                </a:pPr>
                <a:r>
                  <a:rPr kumimoji="0" lang="en-US" altLang="zh-CN" sz="140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Or Trial</a:t>
                </a:r>
              </a:p>
            </p:txBody>
          </p:sp>
          <p:cxnSp>
            <p:nvCxnSpPr>
              <p:cNvPr id="10" name="Connecteur en angle 9">
                <a:extLst>
                  <a:ext uri="{FF2B5EF4-FFF2-40B4-BE49-F238E27FC236}">
                    <a16:creationId xmlns:a16="http://schemas.microsoft.com/office/drawing/2014/main" id="{26D14E70-44E2-D24E-8BC0-064EDBD271DA}"/>
                  </a:ext>
                </a:extLst>
              </p:cNvPr>
              <p:cNvCxnSpPr>
                <a:cxnSpLocks/>
                <a:stCxn id="41" idx="3"/>
                <a:endCxn id="35" idx="1"/>
              </p:cNvCxnSpPr>
              <p:nvPr/>
            </p:nvCxnSpPr>
            <p:spPr>
              <a:xfrm>
                <a:off x="5286757" y="4394877"/>
                <a:ext cx="2147257" cy="998930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115C18-C290-BB4A-B277-E2167CB16035}"/>
                </a:ext>
              </a:extLst>
            </p:cNvPr>
            <p:cNvSpPr/>
            <p:nvPr/>
          </p:nvSpPr>
          <p:spPr>
            <a:xfrm>
              <a:off x="4642560" y="2785167"/>
              <a:ext cx="29489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ko-KR" sz="1200" b="1" dirty="0">
                  <a:solidFill>
                    <a:srgbClr val="FF0000"/>
                  </a:solidFill>
                  <a:latin typeface="Arial" panose="020B0604020202020204" pitchFamily="34" charset="0"/>
                  <a:ea typeface="굴림" pitchFamily="17" charset="-127"/>
                  <a:cs typeface="Arial" panose="020B0604020202020204" pitchFamily="34" charset="0"/>
                </a:rPr>
                <a:t>Non ALK dependent mechanism: 75%</a:t>
              </a:r>
              <a:endParaRPr lang="fr-FR" sz="1200" b="1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0F3753E-5D41-F345-ABDA-63610241FA1E}"/>
              </a:ext>
            </a:extLst>
          </p:cNvPr>
          <p:cNvSpPr/>
          <p:nvPr/>
        </p:nvSpPr>
        <p:spPr>
          <a:xfrm>
            <a:off x="1253828" y="4362899"/>
            <a:ext cx="1825273" cy="5106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Alectinib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87779-327A-4C43-9693-1AC33BFD58CB}"/>
              </a:ext>
            </a:extLst>
          </p:cNvPr>
          <p:cNvSpPr/>
          <p:nvPr/>
        </p:nvSpPr>
        <p:spPr>
          <a:xfrm>
            <a:off x="1260644" y="5280045"/>
            <a:ext cx="1825273" cy="5106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Brigatinib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370BA7D-B921-BA49-8681-8CF9D72029EB}"/>
              </a:ext>
            </a:extLst>
          </p:cNvPr>
          <p:cNvGrpSpPr/>
          <p:nvPr/>
        </p:nvGrpSpPr>
        <p:grpSpPr>
          <a:xfrm>
            <a:off x="2072283" y="4887977"/>
            <a:ext cx="484306" cy="392068"/>
            <a:chOff x="2072283" y="4887977"/>
            <a:chExt cx="484306" cy="392068"/>
          </a:xfrm>
        </p:grpSpPr>
        <p:sp>
          <p:nvSpPr>
            <p:cNvPr id="37" name="Flèche droite 14">
              <a:extLst>
                <a:ext uri="{FF2B5EF4-FFF2-40B4-BE49-F238E27FC236}">
                  <a16:creationId xmlns:a16="http://schemas.microsoft.com/office/drawing/2014/main" id="{8C34D938-AA93-474E-9E3C-F92FDFC7A0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964447" y="4995813"/>
              <a:ext cx="392068" cy="17639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CD2C328-023B-404C-92DF-F1E06EC97E44}"/>
                </a:ext>
              </a:extLst>
            </p:cNvPr>
            <p:cNvSpPr txBox="1"/>
            <p:nvPr/>
          </p:nvSpPr>
          <p:spPr>
            <a:xfrm>
              <a:off x="2258109" y="4918274"/>
              <a:ext cx="298480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?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5E723D2-F14E-DB4C-8898-FF66B51C3DB6}"/>
              </a:ext>
            </a:extLst>
          </p:cNvPr>
          <p:cNvSpPr/>
          <p:nvPr/>
        </p:nvSpPr>
        <p:spPr>
          <a:xfrm>
            <a:off x="2556589" y="2616518"/>
            <a:ext cx="2139340" cy="81341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Resistance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i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By plasma and tissue biopsy</a:t>
            </a:r>
            <a:r>
              <a:rPr lang="en-US" altLang="zh-CN" b="1" i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E99B2F-8A30-B046-A051-99C8ED35B745}"/>
              </a:ext>
            </a:extLst>
          </p:cNvPr>
          <p:cNvSpPr/>
          <p:nvPr/>
        </p:nvSpPr>
        <p:spPr>
          <a:xfrm>
            <a:off x="1260644" y="6192278"/>
            <a:ext cx="1825273" cy="510639"/>
          </a:xfrm>
          <a:prstGeom prst="rect">
            <a:avLst/>
          </a:prstGeom>
          <a:solidFill>
            <a:srgbClr val="FF800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Lorlatinib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EF0106-D131-6E46-A383-095E9709DCE2}"/>
              </a:ext>
            </a:extLst>
          </p:cNvPr>
          <p:cNvGrpSpPr/>
          <p:nvPr/>
        </p:nvGrpSpPr>
        <p:grpSpPr>
          <a:xfrm>
            <a:off x="3809309" y="5402762"/>
            <a:ext cx="2528113" cy="1337236"/>
            <a:chOff x="3850874" y="5319632"/>
            <a:chExt cx="2528113" cy="1337236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17728CF-1229-8241-B0EB-580303F8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874" y="5319632"/>
              <a:ext cx="2055125" cy="463871"/>
            </a:xfrm>
            <a:prstGeom prst="rect">
              <a:avLst/>
            </a:prstGeom>
          </p:spPr>
        </p:pic>
        <p:pic>
          <p:nvPicPr>
            <p:cNvPr id="42" name="Image 5" descr="RÃ©sultat de recherche d'images pour &quot;un oracle&quot;">
              <a:extLst>
                <a:ext uri="{FF2B5EF4-FFF2-40B4-BE49-F238E27FC236}">
                  <a16:creationId xmlns:a16="http://schemas.microsoft.com/office/drawing/2014/main" id="{D20A7459-A06E-7546-8B25-A9989B25D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395" y="5816790"/>
              <a:ext cx="882614" cy="840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70A34B70-6A53-954C-A91D-F3B0ECBE9B8E}"/>
                </a:ext>
              </a:extLst>
            </p:cNvPr>
            <p:cNvSpPr txBox="1"/>
            <p:nvPr/>
          </p:nvSpPr>
          <p:spPr>
            <a:xfrm>
              <a:off x="4732382" y="6052270"/>
              <a:ext cx="1646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70C0"/>
                  </a:solidFill>
                </a:rPr>
                <a:t>IFCT 1902 ORAKLE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088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84" name="Rectangle 2"/>
          <p:cNvSpPr>
            <a:spLocks noChangeArrowheads="1"/>
          </p:cNvSpPr>
          <p:nvPr/>
        </p:nvSpPr>
        <p:spPr bwMode="auto">
          <a:xfrm>
            <a:off x="-11204" y="6538349"/>
            <a:ext cx="1085199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/>
              <a:t>Shaw </a:t>
            </a:r>
            <a:r>
              <a:rPr lang="fr-FR" i="1" dirty="0" err="1"/>
              <a:t>T</a:t>
            </a:r>
            <a:r>
              <a:rPr lang="fr-FR" i="1" dirty="0"/>
              <a:t>, N </a:t>
            </a:r>
            <a:r>
              <a:rPr lang="fr-FR" i="1" dirty="0" err="1"/>
              <a:t>Engl</a:t>
            </a:r>
            <a:r>
              <a:rPr lang="fr-FR" i="1" dirty="0"/>
              <a:t> J Med 2020, 383:2019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68260D9-F708-CB41-B7ED-8AA62443D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latin typeface="Arial" pitchFamily="3" charset="0"/>
              </a:rPr>
              <a:t>Evolution des séquences thérapeutiques – algorithme pour ALK </a:t>
            </a: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FC53E70B-C729-5745-8FA5-1EFBA307B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29" y="1463290"/>
            <a:ext cx="6281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</a:rPr>
              <a:t>Crown Phase III 1</a:t>
            </a:r>
            <a:r>
              <a:rPr lang="fr-FR" b="1" baseline="30000" dirty="0">
                <a:latin typeface="+mn-lt"/>
              </a:rPr>
              <a:t>st</a:t>
            </a:r>
            <a:r>
              <a:rPr lang="fr-FR" b="1" dirty="0">
                <a:latin typeface="+mn-lt"/>
              </a:rPr>
              <a:t> line </a:t>
            </a:r>
            <a:r>
              <a:rPr lang="fr-FR" b="1" dirty="0" err="1">
                <a:latin typeface="+mn-lt"/>
              </a:rPr>
              <a:t>treatment</a:t>
            </a:r>
            <a:r>
              <a:rPr lang="fr-FR" b="1" dirty="0">
                <a:latin typeface="+mn-lt"/>
              </a:rPr>
              <a:t>, </a:t>
            </a:r>
            <a:r>
              <a:rPr lang="fr-FR" b="1" dirty="0" err="1">
                <a:latin typeface="+mn-lt"/>
              </a:rPr>
              <a:t>lorlatinib</a:t>
            </a:r>
            <a:r>
              <a:rPr lang="fr-FR" b="1" dirty="0">
                <a:latin typeface="+mn-lt"/>
              </a:rPr>
              <a:t> </a:t>
            </a:r>
            <a:r>
              <a:rPr lang="fr-FR" b="1" i="1" dirty="0">
                <a:latin typeface="+mn-lt"/>
              </a:rPr>
              <a:t>vs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crizotinib</a:t>
            </a:r>
            <a:endParaRPr lang="fr-FR" b="1" dirty="0">
              <a:latin typeface="+mn-lt"/>
            </a:endParaRPr>
          </a:p>
          <a:p>
            <a:pPr>
              <a:defRPr/>
            </a:pPr>
            <a:r>
              <a:rPr lang="fr-FR" sz="1200" i="1" dirty="0"/>
              <a:t>Advanced NSCLC, ALK by IHC central </a:t>
            </a:r>
            <a:r>
              <a:rPr lang="fr-FR" sz="1200" i="1" dirty="0" err="1"/>
              <a:t>testing</a:t>
            </a:r>
            <a:r>
              <a:rPr lang="fr-FR" sz="1200" i="1" dirty="0"/>
              <a:t>, </a:t>
            </a:r>
            <a:r>
              <a:rPr lang="fr-FR" sz="1200" i="1" dirty="0" err="1"/>
              <a:t>brain</a:t>
            </a:r>
            <a:r>
              <a:rPr lang="fr-FR" sz="1200" i="1" dirty="0"/>
              <a:t> mets 26%, no cross-over </a:t>
            </a:r>
            <a:r>
              <a:rPr lang="fr-FR" sz="1200" i="1" dirty="0" err="1"/>
              <a:t>authorized</a:t>
            </a:r>
            <a:r>
              <a:rPr lang="fr-FR" sz="1200" i="1" dirty="0"/>
              <a:t> </a:t>
            </a:r>
            <a:endParaRPr lang="fr-FR" sz="1200" dirty="0">
              <a:latin typeface="Arial Black" pitchFamily="3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7A4338-1096-7042-8B46-B7E96C46A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1" y="1986510"/>
            <a:ext cx="4348563" cy="436125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482A8B6-41D2-9C4D-A94A-071B14CF05E9}"/>
              </a:ext>
            </a:extLst>
          </p:cNvPr>
          <p:cNvSpPr txBox="1"/>
          <p:nvPr/>
        </p:nvSpPr>
        <p:spPr>
          <a:xfrm>
            <a:off x="3444624" y="4195132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Better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QoL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85E8A7-52B4-1A44-A448-1D5D423B0472}"/>
              </a:ext>
            </a:extLst>
          </p:cNvPr>
          <p:cNvSpPr/>
          <p:nvPr/>
        </p:nvSpPr>
        <p:spPr>
          <a:xfrm>
            <a:off x="1222310" y="4823927"/>
            <a:ext cx="2155372" cy="49452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37B7918-6573-9143-8D4E-CB43825DFF0F}"/>
              </a:ext>
            </a:extLst>
          </p:cNvPr>
          <p:cNvGrpSpPr/>
          <p:nvPr/>
        </p:nvGrpSpPr>
        <p:grpSpPr>
          <a:xfrm>
            <a:off x="4778581" y="2053687"/>
            <a:ext cx="3806170" cy="4792192"/>
            <a:chOff x="4778581" y="2053687"/>
            <a:chExt cx="3806170" cy="479219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17E5952-C3C9-D04A-934C-5CED87889D29}"/>
                </a:ext>
              </a:extLst>
            </p:cNvPr>
            <p:cNvGrpSpPr/>
            <p:nvPr/>
          </p:nvGrpSpPr>
          <p:grpSpPr>
            <a:xfrm>
              <a:off x="4778581" y="2053687"/>
              <a:ext cx="3806170" cy="4792192"/>
              <a:chOff x="4778581" y="2053687"/>
              <a:chExt cx="3806170" cy="4792192"/>
            </a:xfrm>
            <a:noFill/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F1C484DA-21D4-D249-84D7-24E682C78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581" y="2304544"/>
                <a:ext cx="3547122" cy="2171395"/>
              </a:xfrm>
              <a:prstGeom prst="rect">
                <a:avLst/>
              </a:prstGeom>
              <a:grpFill/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14A33776-BDC3-0F45-9FC8-44C0966CB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003" y="4773098"/>
                <a:ext cx="3314498" cy="2072781"/>
              </a:xfrm>
              <a:prstGeom prst="rect">
                <a:avLst/>
              </a:prstGeom>
              <a:grpFill/>
            </p:spPr>
          </p:pic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5C9A1D4-D36B-8B40-8D54-FA2D60A1705D}"/>
                  </a:ext>
                </a:extLst>
              </p:cNvPr>
              <p:cNvSpPr txBox="1"/>
              <p:nvPr/>
            </p:nvSpPr>
            <p:spPr>
              <a:xfrm>
                <a:off x="5310069" y="2053687"/>
                <a:ext cx="2675732" cy="27699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err="1"/>
                  <a:t>Survival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without</a:t>
                </a:r>
                <a:r>
                  <a:rPr lang="fr-FR" sz="1200" b="1" dirty="0"/>
                  <a:t> CNS progression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2BE00F-B076-FD40-8918-BF79DFD6D9E4}"/>
                  </a:ext>
                </a:extLst>
              </p:cNvPr>
              <p:cNvSpPr txBox="1"/>
              <p:nvPr/>
            </p:nvSpPr>
            <p:spPr>
              <a:xfrm>
                <a:off x="5328731" y="4542754"/>
                <a:ext cx="3256020" cy="27699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Cumulative incidence of CNS progression</a:t>
                </a:r>
              </a:p>
            </p:txBody>
          </p:sp>
        </p:grp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8901357-7E62-0F49-A59C-FBF415715B1A}"/>
                </a:ext>
              </a:extLst>
            </p:cNvPr>
            <p:cNvSpPr/>
            <p:nvPr/>
          </p:nvSpPr>
          <p:spPr>
            <a:xfrm>
              <a:off x="5328731" y="3856027"/>
              <a:ext cx="2098436" cy="300352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9829F4EB-1FBC-AF44-9A41-FE7A13671ADD}"/>
                </a:ext>
              </a:extLst>
            </p:cNvPr>
            <p:cNvSpPr/>
            <p:nvPr/>
          </p:nvSpPr>
          <p:spPr>
            <a:xfrm>
              <a:off x="5433694" y="5234118"/>
              <a:ext cx="1564264" cy="45693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FD7EB1B-303C-9C43-A332-1568D733CC6C}"/>
              </a:ext>
            </a:extLst>
          </p:cNvPr>
          <p:cNvGrpSpPr/>
          <p:nvPr/>
        </p:nvGrpSpPr>
        <p:grpSpPr>
          <a:xfrm>
            <a:off x="8411175" y="3056819"/>
            <a:ext cx="3780825" cy="2408427"/>
            <a:chOff x="8411175" y="3056819"/>
            <a:chExt cx="3780825" cy="240842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BD3BFCE-DD07-5246-AF4C-54DC2C755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8000"/>
                      </a14:imgEffect>
                      <a14:imgEffect>
                        <a14:colorTemperature colorTemp="5329"/>
                      </a14:imgEffect>
                      <a14:imgEffect>
                        <a14:saturation sat="147000"/>
                      </a14:imgEffect>
                      <a14:imgEffect>
                        <a14:brightnessContrast bright="28000" contrast="-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285" y="3307107"/>
              <a:ext cx="3720715" cy="2158139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A5569AC-D6A9-8443-B20C-9647D5DAD9E7}"/>
                </a:ext>
              </a:extLst>
            </p:cNvPr>
            <p:cNvSpPr txBox="1"/>
            <p:nvPr/>
          </p:nvSpPr>
          <p:spPr>
            <a:xfrm>
              <a:off x="8411175" y="3056819"/>
              <a:ext cx="36086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All </a:t>
              </a:r>
              <a:r>
                <a:rPr lang="fr-FR" sz="1100" b="1" dirty="0" err="1"/>
                <a:t>causality</a:t>
              </a:r>
              <a:r>
                <a:rPr lang="fr-FR" sz="1100" b="1" dirty="0"/>
                <a:t> Aes </a:t>
              </a:r>
              <a:r>
                <a:rPr lang="fr-FR" sz="1100" b="1" dirty="0" err="1"/>
                <a:t>with</a:t>
              </a:r>
              <a:r>
                <a:rPr lang="fr-FR" sz="1100" b="1" dirty="0"/>
                <a:t> ≥10% </a:t>
              </a:r>
              <a:r>
                <a:rPr lang="fr-FR" sz="1100" b="1" dirty="0" err="1"/>
                <a:t>difference</a:t>
              </a:r>
              <a:r>
                <a:rPr lang="fr-FR" sz="1100" b="1" dirty="0"/>
                <a:t> in </a:t>
              </a:r>
              <a:r>
                <a:rPr lang="fr-FR" sz="1100" b="1" dirty="0" err="1"/>
                <a:t>frequency</a:t>
              </a:r>
              <a:endParaRPr lang="fr-FR" sz="1100" b="1" dirty="0"/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6C52377E-5065-1B40-AC1B-5951C07F5161}"/>
                </a:ext>
              </a:extLst>
            </p:cNvPr>
            <p:cNvSpPr/>
            <p:nvPr/>
          </p:nvSpPr>
          <p:spPr>
            <a:xfrm>
              <a:off x="8471285" y="3469650"/>
              <a:ext cx="2277580" cy="55184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9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A23E10A-7293-9B41-95C7-6C1A8E0F3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0" y="1361119"/>
            <a:ext cx="6051695" cy="5367436"/>
          </a:xfrm>
          <a:prstGeom prst="rect">
            <a:avLst/>
          </a:prstGeom>
        </p:spPr>
      </p:pic>
      <p:sp>
        <p:nvSpPr>
          <p:cNvPr id="14" name="Rectangle 38">
            <a:extLst>
              <a:ext uri="{FF2B5EF4-FFF2-40B4-BE49-F238E27FC236}">
                <a16:creationId xmlns:a16="http://schemas.microsoft.com/office/drawing/2014/main" id="{824F516F-135E-5D4C-B65E-D80E37B89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1" y="6543830"/>
            <a:ext cx="5139342" cy="3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Planchard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Practice Guidelines ESMO 2020 </a:t>
            </a:r>
            <a:endParaRPr lang="fr-FR" i="1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3EC6647D-BF61-AC46-8035-8BD70FA33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C00000"/>
                </a:solidFill>
                <a:latin typeface="Arial" pitchFamily="3" charset="0"/>
              </a:rPr>
              <a:t>Evolution des séquences thérapeutiques – algorithme pour ROS</a:t>
            </a:r>
            <a:r>
              <a:rPr lang="fr-FR" sz="2800" dirty="0">
                <a:latin typeface="Arial" pitchFamily="3" charset="0"/>
              </a:rPr>
              <a:t>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3D7F19E-766D-5149-9A90-A1CE47ABF71B}"/>
              </a:ext>
            </a:extLst>
          </p:cNvPr>
          <p:cNvGrpSpPr/>
          <p:nvPr/>
        </p:nvGrpSpPr>
        <p:grpSpPr>
          <a:xfrm>
            <a:off x="-11575" y="5697290"/>
            <a:ext cx="4738097" cy="1107996"/>
            <a:chOff x="529264" y="1577644"/>
            <a:chExt cx="4738097" cy="110799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2FFC379-DE69-EE4B-8EAE-202F12B27B5D}"/>
                </a:ext>
              </a:extLst>
            </p:cNvPr>
            <p:cNvSpPr txBox="1"/>
            <p:nvPr/>
          </p:nvSpPr>
          <p:spPr>
            <a:xfrm>
              <a:off x="529264" y="1577644"/>
              <a:ext cx="4812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600" dirty="0">
                  <a:solidFill>
                    <a:srgbClr val="FF8002"/>
                  </a:solidFill>
                </a:rPr>
                <a:t>•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319EBA4-8F66-CF44-9414-E870167FCBD0}"/>
                </a:ext>
              </a:extLst>
            </p:cNvPr>
            <p:cNvSpPr txBox="1"/>
            <p:nvPr/>
          </p:nvSpPr>
          <p:spPr>
            <a:xfrm>
              <a:off x="890265" y="1986550"/>
              <a:ext cx="437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AURA, NEON, NOCOBFC, ONCORIF, </a:t>
              </a:r>
              <a:r>
                <a:rPr lang="fr-FR" sz="1200" b="1" dirty="0"/>
                <a:t>mais non remboursé</a:t>
              </a:r>
            </a:p>
          </p:txBody>
        </p:sp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F30770AE-21A0-2549-ABC4-092FC351C157}"/>
              </a:ext>
            </a:extLst>
          </p:cNvPr>
          <p:cNvSpPr/>
          <p:nvPr/>
        </p:nvSpPr>
        <p:spPr>
          <a:xfrm>
            <a:off x="6988144" y="4044837"/>
            <a:ext cx="1817926" cy="672123"/>
          </a:xfrm>
          <a:prstGeom prst="roundRect">
            <a:avLst/>
          </a:prstGeom>
          <a:noFill/>
          <a:ln w="3810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3C25985-D700-5D46-835D-BA49F8C965CF}"/>
              </a:ext>
            </a:extLst>
          </p:cNvPr>
          <p:cNvSpPr txBox="1"/>
          <p:nvPr/>
        </p:nvSpPr>
        <p:spPr>
          <a:xfrm>
            <a:off x="5168377" y="1771341"/>
            <a:ext cx="48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FF8002"/>
                </a:solidFill>
              </a:rPr>
              <a:t>•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D252C60-7FEF-8A43-B788-51D2B4F7BC56}"/>
              </a:ext>
            </a:extLst>
          </p:cNvPr>
          <p:cNvSpPr txBox="1"/>
          <p:nvPr/>
        </p:nvSpPr>
        <p:spPr>
          <a:xfrm flipH="1">
            <a:off x="4407730" y="2513661"/>
            <a:ext cx="101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(</a:t>
            </a:r>
            <a:r>
              <a:rPr lang="fr-FR" sz="1000" dirty="0" err="1"/>
              <a:t>ceritinib</a:t>
            </a:r>
            <a:r>
              <a:rPr lang="fr-FR" sz="1000" dirty="0"/>
              <a:t>)</a:t>
            </a:r>
          </a:p>
          <a:p>
            <a:r>
              <a:rPr lang="fr-FR" sz="1000" dirty="0"/>
              <a:t>(</a:t>
            </a:r>
            <a:r>
              <a:rPr lang="fr-FR" sz="1000" dirty="0" err="1"/>
              <a:t>brigatinib</a:t>
            </a:r>
            <a:r>
              <a:rPr lang="fr-FR" sz="1000" dirty="0"/>
              <a:t>)</a:t>
            </a:r>
          </a:p>
          <a:p>
            <a:r>
              <a:rPr lang="fr-FR" sz="1000" dirty="0"/>
              <a:t>(</a:t>
            </a:r>
            <a:r>
              <a:rPr lang="fr-FR" sz="1000" dirty="0" err="1"/>
              <a:t>cabozantinib</a:t>
            </a:r>
            <a:r>
              <a:rPr lang="fr-FR" sz="1000" dirty="0"/>
              <a:t>)</a:t>
            </a:r>
          </a:p>
        </p:txBody>
      </p:sp>
      <p:sp>
        <p:nvSpPr>
          <p:cNvPr id="33" name="Légende encadrée avec une bordure 1 32">
            <a:extLst>
              <a:ext uri="{FF2B5EF4-FFF2-40B4-BE49-F238E27FC236}">
                <a16:creationId xmlns:a16="http://schemas.microsoft.com/office/drawing/2014/main" id="{43ECC8E7-8FA7-874B-B2EA-EB3304D81E79}"/>
              </a:ext>
            </a:extLst>
          </p:cNvPr>
          <p:cNvSpPr/>
          <p:nvPr/>
        </p:nvSpPr>
        <p:spPr>
          <a:xfrm>
            <a:off x="7438207" y="2064773"/>
            <a:ext cx="2487374" cy="770330"/>
          </a:xfrm>
          <a:prstGeom prst="accentBorderCallout1">
            <a:avLst>
              <a:gd name="adj1" fmla="val 50361"/>
              <a:gd name="adj2" fmla="val -2358"/>
              <a:gd name="adj3" fmla="val 87763"/>
              <a:gd name="adj4" fmla="val -31290"/>
            </a:avLst>
          </a:prstGeom>
          <a:solidFill>
            <a:srgbClr val="FF8002"/>
          </a:solidFill>
          <a:ln w="19050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bg1"/>
                </a:solidFill>
              </a:rPr>
              <a:t>• Non approuvés par EMA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ESMO Option</a:t>
            </a:r>
          </a:p>
          <a:p>
            <a:r>
              <a:rPr lang="fr-FR" sz="1400" dirty="0">
                <a:solidFill>
                  <a:schemeClr val="bg1"/>
                </a:solidFill>
              </a:rPr>
              <a:t>• Non remboursés en France</a:t>
            </a:r>
          </a:p>
        </p:txBody>
      </p:sp>
    </p:spTree>
    <p:extLst>
      <p:ext uri="{BB962C8B-B14F-4D97-AF65-F5344CB8AC3E}">
        <p14:creationId xmlns:p14="http://schemas.microsoft.com/office/powerpoint/2010/main" val="944009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84" name="Rectangle 2"/>
          <p:cNvSpPr>
            <a:spLocks noChangeArrowheads="1"/>
          </p:cNvSpPr>
          <p:nvPr/>
        </p:nvSpPr>
        <p:spPr bwMode="auto">
          <a:xfrm>
            <a:off x="-11204" y="6538349"/>
            <a:ext cx="1085199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/>
              <a:t>Drilon</a:t>
            </a:r>
            <a:r>
              <a:rPr lang="fr-FR" i="1" dirty="0"/>
              <a:t> A, Nature </a:t>
            </a:r>
            <a:r>
              <a:rPr lang="fr-FR" i="1" dirty="0" err="1"/>
              <a:t>Rev</a:t>
            </a:r>
            <a:r>
              <a:rPr lang="fr-FR" i="1" dirty="0"/>
              <a:t> Clin </a:t>
            </a:r>
            <a:r>
              <a:rPr lang="fr-FR" i="1" dirty="0" err="1"/>
              <a:t>Oncol</a:t>
            </a:r>
            <a:r>
              <a:rPr lang="fr-FR" i="1" dirty="0"/>
              <a:t> 2021, 18:35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68260D9-F708-CB41-B7ED-8AA62443D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C00000"/>
                </a:solidFill>
                <a:latin typeface="Arial" pitchFamily="3" charset="0"/>
              </a:rPr>
              <a:t>Evolution des séquences thérapeutiques – algorithme pour ROS</a:t>
            </a:r>
            <a:r>
              <a:rPr lang="fr-FR" sz="2800" dirty="0">
                <a:latin typeface="Arial" pitchFamily="3" charset="0"/>
              </a:rPr>
              <a:t> </a:t>
            </a:r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16496C2C-EC06-504E-8D23-71E9D329F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962150"/>
            <a:ext cx="10580687" cy="457841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3CAC970-E600-C742-804D-F5B0EE63065C}"/>
              </a:ext>
            </a:extLst>
          </p:cNvPr>
          <p:cNvSpPr/>
          <p:nvPr/>
        </p:nvSpPr>
        <p:spPr>
          <a:xfrm>
            <a:off x="3715160" y="2845001"/>
            <a:ext cx="1078032" cy="172000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8E4CF31-DC3D-0044-A869-C66D59F9101A}"/>
              </a:ext>
            </a:extLst>
          </p:cNvPr>
          <p:cNvSpPr/>
          <p:nvPr/>
        </p:nvSpPr>
        <p:spPr>
          <a:xfrm>
            <a:off x="6260514" y="2845001"/>
            <a:ext cx="1078032" cy="172000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AE15A76-6A85-A649-BBAE-93FE0C4BD4AE}"/>
              </a:ext>
            </a:extLst>
          </p:cNvPr>
          <p:cNvSpPr/>
          <p:nvPr/>
        </p:nvSpPr>
        <p:spPr>
          <a:xfrm>
            <a:off x="8616216" y="4262705"/>
            <a:ext cx="838470" cy="302304"/>
          </a:xfrm>
          <a:prstGeom prst="roundRect">
            <a:avLst/>
          </a:prstGeom>
          <a:noFill/>
          <a:ln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BED1BAE-5102-E34A-9CC2-5BA658367EBE}"/>
              </a:ext>
            </a:extLst>
          </p:cNvPr>
          <p:cNvSpPr txBox="1"/>
          <p:nvPr/>
        </p:nvSpPr>
        <p:spPr>
          <a:xfrm>
            <a:off x="642224" y="1316869"/>
            <a:ext cx="10851990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crizotinib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 le standard de traitement de 1</a:t>
            </a:r>
            <a:r>
              <a:rPr lang="fr-FR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ligne des CBNPC ROS1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1F851CB-7719-3D46-896A-4AF0F00374BC}"/>
              </a:ext>
            </a:extLst>
          </p:cNvPr>
          <p:cNvGrpSpPr/>
          <p:nvPr/>
        </p:nvGrpSpPr>
        <p:grpSpPr>
          <a:xfrm>
            <a:off x="366369" y="4567505"/>
            <a:ext cx="9221667" cy="1397676"/>
            <a:chOff x="366369" y="4567505"/>
            <a:chExt cx="9221667" cy="139767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AC9DC30D-884D-C24A-9501-DF7D817BAE02}"/>
                </a:ext>
              </a:extLst>
            </p:cNvPr>
            <p:cNvSpPr/>
            <p:nvPr/>
          </p:nvSpPr>
          <p:spPr>
            <a:xfrm>
              <a:off x="8616216" y="4567505"/>
              <a:ext cx="971820" cy="30230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69C5E59-42B7-0E44-AD08-D4619F8CB271}"/>
                </a:ext>
              </a:extLst>
            </p:cNvPr>
            <p:cNvSpPr/>
            <p:nvPr/>
          </p:nvSpPr>
          <p:spPr>
            <a:xfrm>
              <a:off x="8616216" y="5662877"/>
              <a:ext cx="971820" cy="30230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7BA8C9D5-014E-7947-8C89-5884C90E2E94}"/>
                </a:ext>
              </a:extLst>
            </p:cNvPr>
            <p:cNvSpPr/>
            <p:nvPr/>
          </p:nvSpPr>
          <p:spPr>
            <a:xfrm>
              <a:off x="366369" y="4574534"/>
              <a:ext cx="462306" cy="254641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lèche vers la droite 26">
              <a:extLst>
                <a:ext uri="{FF2B5EF4-FFF2-40B4-BE49-F238E27FC236}">
                  <a16:creationId xmlns:a16="http://schemas.microsoft.com/office/drawing/2014/main" id="{876E2B89-E5EC-F34F-91DA-E599BF6017FB}"/>
                </a:ext>
              </a:extLst>
            </p:cNvPr>
            <p:cNvSpPr/>
            <p:nvPr/>
          </p:nvSpPr>
          <p:spPr>
            <a:xfrm>
              <a:off x="366369" y="5688959"/>
              <a:ext cx="462306" cy="254641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5078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79C874DB-5C97-E347-BCD4-9BE069125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C00000"/>
                </a:solidFill>
                <a:latin typeface="Arial" pitchFamily="3" charset="0"/>
              </a:rPr>
              <a:t>Evolution des séquences thérapeutiques – algorithme pour ROS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9F09CC-8FB6-544F-8C24-8EDDDD579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21" y="2310670"/>
            <a:ext cx="5510755" cy="37819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CAFD90-B4F6-D04B-91B4-362993951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2307748"/>
            <a:ext cx="3730625" cy="378491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82B567-0EA2-1943-9813-845474F91D92}"/>
              </a:ext>
            </a:extLst>
          </p:cNvPr>
          <p:cNvSpPr txBox="1"/>
          <p:nvPr/>
        </p:nvSpPr>
        <p:spPr>
          <a:xfrm>
            <a:off x="696913" y="1890081"/>
            <a:ext cx="4062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Intrasinc</a:t>
            </a:r>
            <a:r>
              <a:rPr lang="fr-FR" sz="1400" b="1" dirty="0"/>
              <a:t> </a:t>
            </a:r>
            <a:r>
              <a:rPr lang="fr-FR" sz="1400" b="1" dirty="0" err="1"/>
              <a:t>resistance</a:t>
            </a:r>
            <a:r>
              <a:rPr lang="fr-FR" sz="1400" b="1" dirty="0"/>
              <a:t> </a:t>
            </a:r>
            <a:r>
              <a:rPr lang="fr-FR" sz="1400" b="1" dirty="0" err="1"/>
              <a:t>mechanisms</a:t>
            </a:r>
            <a:r>
              <a:rPr lang="fr-FR" sz="1400" b="1" dirty="0"/>
              <a:t> to </a:t>
            </a:r>
            <a:r>
              <a:rPr lang="fr-FR" sz="1400" b="1" dirty="0" err="1"/>
              <a:t>crizotinib</a:t>
            </a:r>
            <a:endParaRPr lang="fr-FR" sz="14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A65C43A-35F0-014A-85CC-6D68082C3E3E}"/>
              </a:ext>
            </a:extLst>
          </p:cNvPr>
          <p:cNvSpPr txBox="1"/>
          <p:nvPr/>
        </p:nvSpPr>
        <p:spPr>
          <a:xfrm>
            <a:off x="5953125" y="1890081"/>
            <a:ext cx="412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Extrasinc</a:t>
            </a:r>
            <a:r>
              <a:rPr lang="fr-FR" sz="1400" b="1" dirty="0"/>
              <a:t> </a:t>
            </a:r>
            <a:r>
              <a:rPr lang="fr-FR" sz="1400" b="1" dirty="0" err="1"/>
              <a:t>resistance</a:t>
            </a:r>
            <a:r>
              <a:rPr lang="fr-FR" sz="1400" b="1" dirty="0"/>
              <a:t> </a:t>
            </a:r>
            <a:r>
              <a:rPr lang="fr-FR" sz="1400" b="1" dirty="0" err="1"/>
              <a:t>mechanisms</a:t>
            </a:r>
            <a:r>
              <a:rPr lang="fr-FR" sz="1400" b="1" dirty="0"/>
              <a:t> to </a:t>
            </a:r>
            <a:r>
              <a:rPr lang="fr-FR" sz="1400" b="1" dirty="0" err="1"/>
              <a:t>crizotinib</a:t>
            </a:r>
            <a:endParaRPr lang="fr-FR" sz="1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AF0EBA-DBEB-3B49-91EB-DBB0442BAA47}"/>
              </a:ext>
            </a:extLst>
          </p:cNvPr>
          <p:cNvSpPr txBox="1"/>
          <p:nvPr/>
        </p:nvSpPr>
        <p:spPr>
          <a:xfrm>
            <a:off x="1724025" y="598253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n=39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217BAC3-AB9F-5648-AD7A-1C36ECF35DED}"/>
              </a:ext>
            </a:extLst>
          </p:cNvPr>
          <p:cNvSpPr txBox="1"/>
          <p:nvPr/>
        </p:nvSpPr>
        <p:spPr>
          <a:xfrm>
            <a:off x="3121927" y="598253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n=12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757557-B8A7-3748-8818-2C4FABCFCA4D}"/>
              </a:ext>
            </a:extLst>
          </p:cNvPr>
          <p:cNvSpPr txBox="1"/>
          <p:nvPr/>
        </p:nvSpPr>
        <p:spPr>
          <a:xfrm>
            <a:off x="2865689" y="3618260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FFFF00"/>
                </a:solidFill>
              </a:rPr>
              <a:t>ROS1 multi-</a:t>
            </a:r>
            <a:r>
              <a:rPr lang="fr-FR" sz="1000" dirty="0" err="1">
                <a:solidFill>
                  <a:srgbClr val="FFFF00"/>
                </a:solidFill>
              </a:rPr>
              <a:t>TKIs</a:t>
            </a:r>
            <a:r>
              <a:rPr lang="fr-FR" sz="1000" dirty="0">
                <a:solidFill>
                  <a:srgbClr val="FFFF00"/>
                </a:solidFill>
              </a:rPr>
              <a:t> R</a:t>
            </a: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F32BD31F-2B33-3A42-B856-AF1F131E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04" y="6538349"/>
            <a:ext cx="12203204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/>
              <a:t>Drilon</a:t>
            </a:r>
            <a:r>
              <a:rPr lang="fr-FR" i="1" dirty="0"/>
              <a:t> A, Nature </a:t>
            </a:r>
            <a:r>
              <a:rPr lang="fr-FR" i="1" dirty="0" err="1"/>
              <a:t>Rev</a:t>
            </a:r>
            <a:r>
              <a:rPr lang="fr-FR" i="1" dirty="0"/>
              <a:t> Clin </a:t>
            </a:r>
            <a:r>
              <a:rPr lang="fr-FR" i="1" dirty="0" err="1"/>
              <a:t>Oncol</a:t>
            </a:r>
            <a:r>
              <a:rPr lang="fr-FR" i="1" dirty="0"/>
              <a:t> 2021, 18:35; </a:t>
            </a:r>
            <a:r>
              <a:rPr lang="fr-FR" i="1" dirty="0" err="1"/>
              <a:t>Gainor</a:t>
            </a:r>
            <a:r>
              <a:rPr lang="fr-FR" i="1" dirty="0"/>
              <a:t> JF, JCO </a:t>
            </a:r>
            <a:r>
              <a:rPr lang="fr-FR" i="1" dirty="0" err="1"/>
              <a:t>Prec</a:t>
            </a:r>
            <a:r>
              <a:rPr lang="fr-FR" i="1" dirty="0"/>
              <a:t> </a:t>
            </a:r>
            <a:r>
              <a:rPr lang="fr-FR" i="1" dirty="0" err="1"/>
              <a:t>Oncol</a:t>
            </a:r>
            <a:r>
              <a:rPr lang="fr-FR" i="1" dirty="0"/>
              <a:t> 2017; Mc Coach C, Clin Cancer </a:t>
            </a:r>
            <a:r>
              <a:rPr lang="fr-FR" i="1" dirty="0" err="1"/>
              <a:t>Res</a:t>
            </a:r>
            <a:r>
              <a:rPr lang="fr-FR" i="1" dirty="0"/>
              <a:t> 2018, 24:3344; </a:t>
            </a:r>
          </a:p>
        </p:txBody>
      </p:sp>
    </p:spTree>
    <p:extLst>
      <p:ext uri="{BB962C8B-B14F-4D97-AF65-F5344CB8AC3E}">
        <p14:creationId xmlns:p14="http://schemas.microsoft.com/office/powerpoint/2010/main" val="2533554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79C874DB-5C97-E347-BCD4-9BE069125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C00000"/>
                </a:solidFill>
                <a:latin typeface="Arial" pitchFamily="3" charset="0"/>
              </a:rPr>
              <a:t>Evolution des séquences thérapeutiques – algorithme pour ROS 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B73BCAD0-5E41-0F45-821B-1A31960B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04" y="6538349"/>
            <a:ext cx="12203204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/>
              <a:t>Drilon</a:t>
            </a:r>
            <a:r>
              <a:rPr lang="fr-FR" i="1" dirty="0"/>
              <a:t> A, Nature </a:t>
            </a:r>
            <a:r>
              <a:rPr lang="fr-FR" i="1" dirty="0" err="1"/>
              <a:t>Rev</a:t>
            </a:r>
            <a:r>
              <a:rPr lang="fr-FR" i="1" dirty="0"/>
              <a:t> Clin </a:t>
            </a:r>
            <a:r>
              <a:rPr lang="fr-FR" i="1" dirty="0" err="1"/>
              <a:t>Oncol</a:t>
            </a:r>
            <a:r>
              <a:rPr lang="fr-FR" i="1" dirty="0"/>
              <a:t> 2021, 18:35 </a:t>
            </a:r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1C3F9B82-E52E-B340-817A-0B4B5205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8" b="86767"/>
          <a:stretch/>
        </p:blipFill>
        <p:spPr>
          <a:xfrm>
            <a:off x="1246096" y="1703250"/>
            <a:ext cx="9633133" cy="668475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632A17-6F15-C240-A8DD-705986678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04" y="2371725"/>
            <a:ext cx="9610725" cy="4074450"/>
          </a:xfrm>
          <a:prstGeom prst="rect">
            <a:avLst/>
          </a:prstGeom>
        </p:spPr>
      </p:pic>
      <p:pic>
        <p:nvPicPr>
          <p:cNvPr id="16" name="Image 15" descr="Une image contenant table&#10;&#10;Description générée automatiquement">
            <a:extLst>
              <a:ext uri="{FF2B5EF4-FFF2-40B4-BE49-F238E27FC236}">
                <a16:creationId xmlns:a16="http://schemas.microsoft.com/office/drawing/2014/main" id="{A0098EA5-C737-E54D-ABB0-FE71EB7A2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3" b="86767"/>
          <a:stretch/>
        </p:blipFill>
        <p:spPr>
          <a:xfrm>
            <a:off x="10686656" y="1703250"/>
            <a:ext cx="192573" cy="66847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7983737-E434-8C45-AAE6-F8016E732CE6}"/>
              </a:ext>
            </a:extLst>
          </p:cNvPr>
          <p:cNvSpPr/>
          <p:nvPr/>
        </p:nvSpPr>
        <p:spPr>
          <a:xfrm>
            <a:off x="1268504" y="2689225"/>
            <a:ext cx="3932146" cy="1463675"/>
          </a:xfrm>
          <a:prstGeom prst="roundRect">
            <a:avLst>
              <a:gd name="adj" fmla="val 101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DE5F56A-FD31-6240-82A5-4122EB2BD6B9}"/>
              </a:ext>
            </a:extLst>
          </p:cNvPr>
          <p:cNvSpPr/>
          <p:nvPr/>
        </p:nvSpPr>
        <p:spPr>
          <a:xfrm>
            <a:off x="1268503" y="4171951"/>
            <a:ext cx="9610725" cy="895350"/>
          </a:xfrm>
          <a:prstGeom prst="roundRect">
            <a:avLst>
              <a:gd name="adj" fmla="val 1015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B2F23E9-2000-F24F-B611-B9F438BA0B7A}"/>
              </a:ext>
            </a:extLst>
          </p:cNvPr>
          <p:cNvGrpSpPr/>
          <p:nvPr/>
        </p:nvGrpSpPr>
        <p:grpSpPr>
          <a:xfrm>
            <a:off x="9453181" y="2697810"/>
            <a:ext cx="2716177" cy="1062187"/>
            <a:chOff x="3850874" y="5319632"/>
            <a:chExt cx="2716177" cy="106218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23A1DBD-AE84-B74D-BF44-DBC04CFBD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874" y="5319632"/>
              <a:ext cx="2055125" cy="463871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52DFD76-686A-D743-8224-4EA0B2F0D17A}"/>
                </a:ext>
              </a:extLst>
            </p:cNvPr>
            <p:cNvSpPr txBox="1"/>
            <p:nvPr/>
          </p:nvSpPr>
          <p:spPr>
            <a:xfrm>
              <a:off x="4732382" y="6104820"/>
              <a:ext cx="1834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70C0"/>
                  </a:solidFill>
                </a:rPr>
                <a:t>IFCT 2003 ALBATROS </a:t>
              </a:r>
            </a:p>
          </p:txBody>
        </p:sp>
      </p:grp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74A02F-755A-2142-9E9E-FB9851DB1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75" y="3237379"/>
            <a:ext cx="882614" cy="8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91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84" name="Rectangle 2"/>
          <p:cNvSpPr>
            <a:spLocks noChangeArrowheads="1"/>
          </p:cNvSpPr>
          <p:nvPr/>
        </p:nvSpPr>
        <p:spPr bwMode="auto">
          <a:xfrm>
            <a:off x="-11204" y="6538349"/>
            <a:ext cx="1085199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/>
              <a:t>Chen YF JTO 2016, 11:1144 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68260D9-F708-CB41-B7ED-8AA62443D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1" y="233892"/>
            <a:ext cx="11414463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rgbClr val="C00000"/>
                </a:solidFill>
                <a:latin typeface="Arial" pitchFamily="3" charset="0"/>
              </a:rPr>
              <a:t>Evolution des séquences thérapeutiques – algorithme pour ROS</a:t>
            </a:r>
            <a:r>
              <a:rPr lang="fr-FR" sz="2800" dirty="0">
                <a:latin typeface="Arial" pitchFamily="3" charset="0"/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639B15-6581-A140-89F4-CA79DA6AA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07" y="2165479"/>
            <a:ext cx="5544527" cy="420869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26358E4-67AF-8D48-8D12-D8CCBA24A61E}"/>
              </a:ext>
            </a:extLst>
          </p:cNvPr>
          <p:cNvSpPr txBox="1"/>
          <p:nvPr/>
        </p:nvSpPr>
        <p:spPr>
          <a:xfrm>
            <a:off x="7858125" y="3234267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ROS1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81C5AA0-B5AE-664D-8EDD-6BCD57F11C7F}"/>
              </a:ext>
            </a:extLst>
          </p:cNvPr>
          <p:cNvSpPr txBox="1"/>
          <p:nvPr/>
        </p:nvSpPr>
        <p:spPr>
          <a:xfrm>
            <a:off x="10503995" y="3216705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ROS1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C867FC5-186D-8547-B484-24CF0FB99932}"/>
              </a:ext>
            </a:extLst>
          </p:cNvPr>
          <p:cNvSpPr txBox="1"/>
          <p:nvPr/>
        </p:nvSpPr>
        <p:spPr>
          <a:xfrm>
            <a:off x="7737197" y="544492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ROS1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10FE44F-2E1C-4F4B-B45F-5EC93829EFD9}"/>
              </a:ext>
            </a:extLst>
          </p:cNvPr>
          <p:cNvSpPr txBox="1"/>
          <p:nvPr/>
        </p:nvSpPr>
        <p:spPr>
          <a:xfrm>
            <a:off x="10143220" y="544492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ROS1</a:t>
            </a: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A81547B7-E1A8-534B-84C4-C7A0C4840824}"/>
              </a:ext>
            </a:extLst>
          </p:cNvPr>
          <p:cNvSpPr/>
          <p:nvPr/>
        </p:nvSpPr>
        <p:spPr>
          <a:xfrm rot="5400000" flipH="1">
            <a:off x="4897493" y="3926064"/>
            <a:ext cx="1787017" cy="40342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2EC804E-0123-3C4E-8B0A-4A0BDED173EB}"/>
              </a:ext>
            </a:extLst>
          </p:cNvPr>
          <p:cNvSpPr txBox="1"/>
          <p:nvPr/>
        </p:nvSpPr>
        <p:spPr>
          <a:xfrm>
            <a:off x="5522615" y="1707676"/>
            <a:ext cx="6397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Retrospective</a:t>
            </a:r>
            <a:r>
              <a:rPr lang="fr-FR" sz="1400" b="1" dirty="0"/>
              <a:t> </a:t>
            </a:r>
            <a:r>
              <a:rPr lang="fr-FR" sz="1400" b="1" dirty="0" err="1"/>
              <a:t>cohort</a:t>
            </a:r>
            <a:r>
              <a:rPr lang="fr-FR" sz="1400" b="1" dirty="0"/>
              <a:t> of </a:t>
            </a:r>
            <a:r>
              <a:rPr lang="fr-FR" sz="1400" b="1" dirty="0" err="1"/>
              <a:t>oncogenic</a:t>
            </a:r>
            <a:r>
              <a:rPr lang="fr-FR" sz="1400" b="1" dirty="0"/>
              <a:t> </a:t>
            </a:r>
            <a:r>
              <a:rPr lang="fr-FR" sz="1400" b="1" dirty="0" err="1"/>
              <a:t>driven</a:t>
            </a:r>
            <a:r>
              <a:rPr lang="fr-FR" sz="1400" b="1" dirty="0"/>
              <a:t> NSCLC </a:t>
            </a:r>
            <a:r>
              <a:rPr lang="fr-FR" sz="1400" b="1" dirty="0" err="1"/>
              <a:t>treated</a:t>
            </a:r>
            <a:r>
              <a:rPr lang="fr-FR" sz="1400" b="1" dirty="0"/>
              <a:t> by </a:t>
            </a:r>
            <a:r>
              <a:rPr lang="fr-FR" sz="1400" b="1" dirty="0" err="1"/>
              <a:t>pemetrexed</a:t>
            </a:r>
            <a:r>
              <a:rPr lang="fr-FR" sz="1400" b="1" dirty="0"/>
              <a:t> 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F87B2B-F796-AD4D-A1F4-43077BC82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3140411"/>
            <a:ext cx="5357489" cy="19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D30C34D-1A34-C54A-BF6B-A325C621C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ROS1 conclusions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6DFE93-30A0-4046-BDA3-AD1768FC5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8" y="1184412"/>
            <a:ext cx="11468804" cy="567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9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72EBE3F-91C3-964F-BF35-38C84A40C924}"/>
              </a:ext>
            </a:extLst>
          </p:cNvPr>
          <p:cNvSpPr txBox="1"/>
          <p:nvPr/>
        </p:nvSpPr>
        <p:spPr>
          <a:xfrm>
            <a:off x="537861" y="1879222"/>
            <a:ext cx="4669139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EGFR </a:t>
            </a:r>
            <a:r>
              <a:rPr lang="fr-FR" b="1" dirty="0" err="1">
                <a:solidFill>
                  <a:srgbClr val="7030A0"/>
                </a:solidFill>
              </a:rPr>
              <a:t>gene</a:t>
            </a:r>
            <a:r>
              <a:rPr lang="fr-FR" b="1" dirty="0">
                <a:solidFill>
                  <a:srgbClr val="7030A0"/>
                </a:solidFill>
              </a:rPr>
              <a:t> tyrosine kinase </a:t>
            </a:r>
            <a:r>
              <a:rPr lang="fr-FR" b="1" dirty="0" err="1">
                <a:solidFill>
                  <a:srgbClr val="7030A0"/>
                </a:solidFill>
              </a:rPr>
              <a:t>domain</a:t>
            </a:r>
            <a:r>
              <a:rPr lang="fr-FR" b="1" dirty="0">
                <a:solidFill>
                  <a:srgbClr val="7030A0"/>
                </a:solidFill>
              </a:rPr>
              <a:t> mutations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ACC31DB-C292-AE48-BE30-F955C954FA24}"/>
              </a:ext>
            </a:extLst>
          </p:cNvPr>
          <p:cNvSpPr txBox="1"/>
          <p:nvPr/>
        </p:nvSpPr>
        <p:spPr>
          <a:xfrm>
            <a:off x="5892152" y="1879222"/>
            <a:ext cx="4839348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ALK </a:t>
            </a:r>
            <a:r>
              <a:rPr lang="fr-FR" b="1" dirty="0" err="1">
                <a:solidFill>
                  <a:schemeClr val="bg2"/>
                </a:solidFill>
              </a:rPr>
              <a:t>gene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rearrangement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with</a:t>
            </a:r>
            <a:r>
              <a:rPr lang="fr-FR" b="1" dirty="0">
                <a:solidFill>
                  <a:schemeClr val="bg2"/>
                </a:solidFill>
              </a:rPr>
              <a:t> variable </a:t>
            </a:r>
            <a:r>
              <a:rPr lang="fr-FR" b="1" dirty="0" err="1">
                <a:solidFill>
                  <a:schemeClr val="bg2"/>
                </a:solidFill>
              </a:rPr>
              <a:t>partners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70808DAD-0D57-D141-9E1C-18A3D250E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38915"/>
            <a:ext cx="7048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Leduc C, Ann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2017, 28:2715;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Lin J, J Clin Oncol 2018, 36:1199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ACEEBBE3-30C5-0A49-9CF6-D3A8197AE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36" y="2323064"/>
            <a:ext cx="1295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Mutation in a  kinase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32">
            <a:extLst>
              <a:ext uri="{FF2B5EF4-FFF2-40B4-BE49-F238E27FC236}">
                <a16:creationId xmlns:a16="http://schemas.microsoft.com/office/drawing/2014/main" id="{1D1DE272-8D67-0546-B6FA-0C7CE90BFB02}"/>
              </a:ext>
            </a:extLst>
          </p:cNvPr>
          <p:cNvGrpSpPr>
            <a:grpSpLocks/>
          </p:cNvGrpSpPr>
          <p:nvPr/>
        </p:nvGrpSpPr>
        <p:grpSpPr bwMode="auto">
          <a:xfrm>
            <a:off x="504232" y="2649295"/>
            <a:ext cx="1462028" cy="1710928"/>
            <a:chOff x="55" y="2135"/>
            <a:chExt cx="1562" cy="1916"/>
          </a:xfrm>
        </p:grpSpPr>
        <p:pic>
          <p:nvPicPr>
            <p:cNvPr id="28" name="Picture 33" descr="mut egfr">
              <a:extLst>
                <a:ext uri="{FF2B5EF4-FFF2-40B4-BE49-F238E27FC236}">
                  <a16:creationId xmlns:a16="http://schemas.microsoft.com/office/drawing/2014/main" id="{1C214476-CC06-4441-953E-0D996825E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039" r="23064" b="70784"/>
            <a:stretch>
              <a:fillRect/>
            </a:stretch>
          </p:blipFill>
          <p:spPr bwMode="auto">
            <a:xfrm>
              <a:off x="169" y="2144"/>
              <a:ext cx="1448" cy="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4" descr="mut egfr">
              <a:extLst>
                <a:ext uri="{FF2B5EF4-FFF2-40B4-BE49-F238E27FC236}">
                  <a16:creationId xmlns:a16="http://schemas.microsoft.com/office/drawing/2014/main" id="{872FFAD3-B7B0-CC4D-B795-01EA46713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877" t="67007" r="23483"/>
            <a:stretch>
              <a:fillRect/>
            </a:stretch>
          </p:blipFill>
          <p:spPr bwMode="auto">
            <a:xfrm>
              <a:off x="160" y="3072"/>
              <a:ext cx="1443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35">
              <a:extLst>
                <a:ext uri="{FF2B5EF4-FFF2-40B4-BE49-F238E27FC236}">
                  <a16:creationId xmlns:a16="http://schemas.microsoft.com/office/drawing/2014/main" id="{41912F53-6A17-0B4B-96D8-925191048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" y="2135"/>
              <a:ext cx="488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Exon 19</a:t>
              </a:r>
            </a:p>
          </p:txBody>
        </p:sp>
        <p:sp>
          <p:nvSpPr>
            <p:cNvPr id="31" name="Text Box 36">
              <a:extLst>
                <a:ext uri="{FF2B5EF4-FFF2-40B4-BE49-F238E27FC236}">
                  <a16:creationId xmlns:a16="http://schemas.microsoft.com/office/drawing/2014/main" id="{AC98677D-FEF5-0C4A-90FB-D56E50395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3064"/>
              <a:ext cx="488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Exon 21</a:t>
              </a:r>
            </a:p>
          </p:txBody>
        </p:sp>
      </p:grpSp>
      <p:sp>
        <p:nvSpPr>
          <p:cNvPr id="32" name="Text Box 30">
            <a:extLst>
              <a:ext uri="{FF2B5EF4-FFF2-40B4-BE49-F238E27FC236}">
                <a16:creationId xmlns:a16="http://schemas.microsoft.com/office/drawing/2014/main" id="{D2DF26A5-229A-494A-9F87-B575650F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58" y="4526442"/>
            <a:ext cx="1295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 gain of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BD4D39EF-89BD-AB42-BC5D-AC41B485A3C2}"/>
              </a:ext>
            </a:extLst>
          </p:cNvPr>
          <p:cNvSpPr/>
          <p:nvPr/>
        </p:nvSpPr>
        <p:spPr>
          <a:xfrm flipV="1">
            <a:off x="824262" y="4344548"/>
            <a:ext cx="907143" cy="148668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 25">
            <a:extLst>
              <a:ext uri="{FF2B5EF4-FFF2-40B4-BE49-F238E27FC236}">
                <a16:creationId xmlns:a16="http://schemas.microsoft.com/office/drawing/2014/main" id="{B95C03AA-BE87-5149-896E-252EABA5A7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41050" y="2711310"/>
            <a:ext cx="1778216" cy="1552575"/>
            <a:chOff x="2868" y="1206"/>
            <a:chExt cx="2892" cy="2683"/>
          </a:xfrm>
        </p:grpSpPr>
        <p:pic>
          <p:nvPicPr>
            <p:cNvPr id="35" name="Picture 26" descr="zlj9990991740001">
              <a:extLst>
                <a:ext uri="{FF2B5EF4-FFF2-40B4-BE49-F238E27FC236}">
                  <a16:creationId xmlns:a16="http://schemas.microsoft.com/office/drawing/2014/main" id="{4E1BC48D-31F0-E041-94C0-CFEFAA192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6000" contrast="18000"/>
            </a:blip>
            <a:srcRect/>
            <a:stretch>
              <a:fillRect/>
            </a:stretch>
          </p:blipFill>
          <p:spPr bwMode="auto">
            <a:xfrm>
              <a:off x="2876" y="1206"/>
              <a:ext cx="2884" cy="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7" descr="zlj9990990170001">
              <a:extLst>
                <a:ext uri="{FF2B5EF4-FFF2-40B4-BE49-F238E27FC236}">
                  <a16:creationId xmlns:a16="http://schemas.microsoft.com/office/drawing/2014/main" id="{38FDE135-7D73-A64F-949E-9554F9708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586" t="2229" r="33841" b="3294"/>
            <a:stretch>
              <a:fillRect/>
            </a:stretch>
          </p:blipFill>
          <p:spPr bwMode="auto">
            <a:xfrm>
              <a:off x="2868" y="2772"/>
              <a:ext cx="2884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 Box 30">
            <a:extLst>
              <a:ext uri="{FF2B5EF4-FFF2-40B4-BE49-F238E27FC236}">
                <a16:creationId xmlns:a16="http://schemas.microsoft.com/office/drawing/2014/main" id="{502CB282-91B7-CE44-9C56-F56145DFC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441" y="2326131"/>
            <a:ext cx="144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rearrangement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in a kinase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 Box 30">
            <a:extLst>
              <a:ext uri="{FF2B5EF4-FFF2-40B4-BE49-F238E27FC236}">
                <a16:creationId xmlns:a16="http://schemas.microsoft.com/office/drawing/2014/main" id="{6C5F264B-980E-6B45-BE8B-15EF9253A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866" y="4535177"/>
            <a:ext cx="1748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Permanent activation of the fusion kinase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E9597BFB-EFBC-834A-871B-D6757BFDE91F}"/>
              </a:ext>
            </a:extLst>
          </p:cNvPr>
          <p:cNvSpPr/>
          <p:nvPr/>
        </p:nvSpPr>
        <p:spPr>
          <a:xfrm flipV="1">
            <a:off x="6347339" y="4353283"/>
            <a:ext cx="907143" cy="148668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405C52-EA41-4F43-9F91-C494AD841B72}"/>
              </a:ext>
            </a:extLst>
          </p:cNvPr>
          <p:cNvGrpSpPr/>
          <p:nvPr/>
        </p:nvGrpSpPr>
        <p:grpSpPr>
          <a:xfrm>
            <a:off x="2252518" y="3152713"/>
            <a:ext cx="7509651" cy="3390992"/>
            <a:chOff x="2646218" y="3152713"/>
            <a:chExt cx="7509651" cy="339099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E30C98D-9D74-2849-B929-BA2D1F2E3FBA}"/>
                </a:ext>
              </a:extLst>
            </p:cNvPr>
            <p:cNvGrpSpPr/>
            <p:nvPr/>
          </p:nvGrpSpPr>
          <p:grpSpPr>
            <a:xfrm>
              <a:off x="3258846" y="3152713"/>
              <a:ext cx="6897023" cy="3390992"/>
              <a:chOff x="3258846" y="3152713"/>
              <a:chExt cx="6897023" cy="3390992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3FBFDC80-5280-1E41-9860-DDBA507A13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7" b="4240"/>
              <a:stretch/>
            </p:blipFill>
            <p:spPr>
              <a:xfrm>
                <a:off x="3310253" y="3570918"/>
                <a:ext cx="2787955" cy="2972787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8AF4B7C-36D8-E04D-9A32-2FAEB74F79A8}"/>
                  </a:ext>
                </a:extLst>
              </p:cNvPr>
              <p:cNvSpPr txBox="1"/>
              <p:nvPr/>
            </p:nvSpPr>
            <p:spPr>
              <a:xfrm>
                <a:off x="3258846" y="3191702"/>
                <a:ext cx="15055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/>
                  <a:t>Biomarqueurs France</a:t>
                </a:r>
              </a:p>
              <a:p>
                <a:r>
                  <a:rPr lang="fr-FR" sz="1000" i="1" dirty="0"/>
                  <a:t>(n=1837)</a:t>
                </a:r>
              </a:p>
            </p:txBody>
          </p:sp>
          <p:sp>
            <p:nvSpPr>
              <p:cNvPr id="17" name="Rectangle : coins arrondis 15">
                <a:extLst>
                  <a:ext uri="{FF2B5EF4-FFF2-40B4-BE49-F238E27FC236}">
                    <a16:creationId xmlns:a16="http://schemas.microsoft.com/office/drawing/2014/main" id="{2E2FEE12-F435-DF4D-B10A-230F82E65507}"/>
                  </a:ext>
                </a:extLst>
              </p:cNvPr>
              <p:cNvSpPr/>
              <p:nvPr/>
            </p:nvSpPr>
            <p:spPr>
              <a:xfrm>
                <a:off x="4832857" y="5115235"/>
                <a:ext cx="713325" cy="40056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r-FR" sz="1200" b="1" dirty="0">
                    <a:solidFill>
                      <a:srgbClr val="7030A0"/>
                    </a:solidFill>
                  </a:rPr>
                  <a:t>Exon 19</a:t>
                </a:r>
              </a:p>
              <a:p>
                <a:pPr algn="ctr"/>
                <a:r>
                  <a:rPr lang="fr-FR" sz="1200" b="1" dirty="0">
                    <a:solidFill>
                      <a:srgbClr val="7030A0"/>
                    </a:solidFill>
                  </a:rPr>
                  <a:t>51%</a:t>
                </a:r>
              </a:p>
            </p:txBody>
          </p:sp>
          <p:sp>
            <p:nvSpPr>
              <p:cNvPr id="18" name="Rectangle : coins arrondis 18">
                <a:extLst>
                  <a:ext uri="{FF2B5EF4-FFF2-40B4-BE49-F238E27FC236}">
                    <a16:creationId xmlns:a16="http://schemas.microsoft.com/office/drawing/2014/main" id="{28C13CFB-FACD-7B4B-BFE8-C43D32F96827}"/>
                  </a:ext>
                </a:extLst>
              </p:cNvPr>
              <p:cNvSpPr/>
              <p:nvPr/>
            </p:nvSpPr>
            <p:spPr>
              <a:xfrm>
                <a:off x="3903806" y="4734535"/>
                <a:ext cx="713325" cy="40056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r-FR" sz="1200" b="1" dirty="0">
                    <a:solidFill>
                      <a:srgbClr val="7030A0"/>
                    </a:solidFill>
                  </a:rPr>
                  <a:t>Exon 21</a:t>
                </a:r>
              </a:p>
              <a:p>
                <a:pPr algn="ctr"/>
                <a:r>
                  <a:rPr lang="fr-FR" sz="1200" b="1" dirty="0">
                    <a:solidFill>
                      <a:srgbClr val="7030A0"/>
                    </a:solidFill>
                  </a:rPr>
                  <a:t>38%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1D5EE9F-3C1F-0448-BF49-1DFA3A560957}"/>
                  </a:ext>
                </a:extLst>
              </p:cNvPr>
              <p:cNvSpPr txBox="1"/>
              <p:nvPr/>
            </p:nvSpPr>
            <p:spPr>
              <a:xfrm>
                <a:off x="9243440" y="3152713"/>
                <a:ext cx="9124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/>
                  <a:t>USA </a:t>
                </a:r>
                <a:r>
                  <a:rPr lang="fr-FR" sz="1000" b="1" dirty="0" err="1"/>
                  <a:t>Cohort</a:t>
                </a:r>
                <a:endParaRPr lang="fr-FR" sz="1000" b="1" dirty="0"/>
              </a:p>
              <a:p>
                <a:r>
                  <a:rPr lang="fr-FR" sz="1000" i="1" dirty="0"/>
                  <a:t>(n=129)</a:t>
                </a:r>
              </a:p>
            </p:txBody>
          </p:sp>
        </p:grpSp>
        <p:sp>
          <p:nvSpPr>
            <p:cNvPr id="3" name="Flèche vers la droite 2">
              <a:extLst>
                <a:ext uri="{FF2B5EF4-FFF2-40B4-BE49-F238E27FC236}">
                  <a16:creationId xmlns:a16="http://schemas.microsoft.com/office/drawing/2014/main" id="{B9C9E3C1-B270-1C43-92C5-37AA48C8884F}"/>
                </a:ext>
              </a:extLst>
            </p:cNvPr>
            <p:cNvSpPr/>
            <p:nvPr/>
          </p:nvSpPr>
          <p:spPr>
            <a:xfrm rot="2052270">
              <a:off x="2646218" y="4161008"/>
              <a:ext cx="612628" cy="379973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lèche vers la droite 39">
              <a:extLst>
                <a:ext uri="{FF2B5EF4-FFF2-40B4-BE49-F238E27FC236}">
                  <a16:creationId xmlns:a16="http://schemas.microsoft.com/office/drawing/2014/main" id="{474C1E17-A9DF-DE46-9C84-97275A9B4FF6}"/>
                </a:ext>
              </a:extLst>
            </p:cNvPr>
            <p:cNvSpPr/>
            <p:nvPr/>
          </p:nvSpPr>
          <p:spPr>
            <a:xfrm rot="2052270">
              <a:off x="8368138" y="4118854"/>
              <a:ext cx="612628" cy="379973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Rectangle 3">
            <a:extLst>
              <a:ext uri="{FF2B5EF4-FFF2-40B4-BE49-F238E27FC236}">
                <a16:creationId xmlns:a16="http://schemas.microsoft.com/office/drawing/2014/main" id="{99BE4A7A-DC94-604A-8C53-A09B82019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A0C1CE-F96B-4E48-BEF9-71CAB570B2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69" y="4638162"/>
            <a:ext cx="4365733" cy="213514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3AF8F92-A894-EB49-B0AE-02ADAFAAE862}"/>
              </a:ext>
            </a:extLst>
          </p:cNvPr>
          <p:cNvSpPr/>
          <p:nvPr/>
        </p:nvSpPr>
        <p:spPr>
          <a:xfrm>
            <a:off x="7949802" y="4638161"/>
            <a:ext cx="4174084" cy="361856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DA961911-3986-9F42-BBBA-34C6F2896A14}"/>
              </a:ext>
            </a:extLst>
          </p:cNvPr>
          <p:cNvSpPr/>
          <p:nvPr/>
        </p:nvSpPr>
        <p:spPr>
          <a:xfrm>
            <a:off x="7959530" y="5309940"/>
            <a:ext cx="4174084" cy="285451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A84F05F-B207-A646-9D35-297F092BC3FD}"/>
              </a:ext>
            </a:extLst>
          </p:cNvPr>
          <p:cNvSpPr txBox="1"/>
          <p:nvPr/>
        </p:nvSpPr>
        <p:spPr>
          <a:xfrm>
            <a:off x="859305" y="1184166"/>
            <a:ext cx="10318337" cy="578882"/>
          </a:xfrm>
          <a:prstGeom prst="roundRect">
            <a:avLst/>
          </a:prstGeom>
          <a:solidFill>
            <a:srgbClr val="FFFF00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2800" dirty="0"/>
              <a:t>Impact sur les décisions thérapeutiques : </a:t>
            </a:r>
            <a:r>
              <a:rPr lang="fr-FR" sz="2800" b="1" dirty="0">
                <a:solidFill>
                  <a:srgbClr val="C00000"/>
                </a:solidFill>
              </a:rPr>
              <a:t>oui, EGFR</a:t>
            </a:r>
            <a:r>
              <a:rPr lang="fr-FR" sz="2800" dirty="0"/>
              <a:t>; </a:t>
            </a:r>
            <a:r>
              <a:rPr lang="fr-FR" sz="2800" b="1" dirty="0">
                <a:solidFill>
                  <a:schemeClr val="bg2"/>
                </a:solidFill>
              </a:rPr>
              <a:t>non, ALK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BE8015-9AFD-0A48-9B57-D93C5F64EB81}"/>
              </a:ext>
            </a:extLst>
          </p:cNvPr>
          <p:cNvSpPr txBox="1"/>
          <p:nvPr/>
        </p:nvSpPr>
        <p:spPr>
          <a:xfrm>
            <a:off x="1682543" y="5044565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&gt;600 mutations</a:t>
            </a:r>
          </a:p>
        </p:txBody>
      </p:sp>
    </p:spTree>
    <p:extLst>
      <p:ext uri="{BB962C8B-B14F-4D97-AF65-F5344CB8AC3E}">
        <p14:creationId xmlns:p14="http://schemas.microsoft.com/office/powerpoint/2010/main" val="39526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D30C34D-1A34-C54A-BF6B-A325C621C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ROS1 conclusions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613A34-F799-BC43-A64B-2AE354E89677}"/>
              </a:ext>
            </a:extLst>
          </p:cNvPr>
          <p:cNvSpPr txBox="1"/>
          <p:nvPr/>
        </p:nvSpPr>
        <p:spPr>
          <a:xfrm>
            <a:off x="451223" y="1535505"/>
            <a:ext cx="60452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Importance de l’évaluation moléculaire initiale</a:t>
            </a:r>
            <a:r>
              <a:rPr lang="fr-FR" sz="1800" dirty="0"/>
              <a:t>           et à progression</a:t>
            </a:r>
          </a:p>
          <a:p>
            <a:r>
              <a:rPr lang="fr-FR" dirty="0"/>
              <a:t>• Exposer le malade à la meilleure stratégie de 1</a:t>
            </a:r>
            <a:r>
              <a:rPr lang="fr-FR" baseline="30000" dirty="0"/>
              <a:t>ère</a:t>
            </a:r>
            <a:r>
              <a:rPr lang="fr-FR" dirty="0"/>
              <a:t> ligne </a:t>
            </a:r>
          </a:p>
          <a:p>
            <a:r>
              <a:rPr lang="fr-FR" dirty="0"/>
              <a:t>• Anticiper la ligne suivante </a:t>
            </a:r>
          </a:p>
          <a:p>
            <a:r>
              <a:rPr lang="fr-FR" dirty="0"/>
              <a:t>• Anticiper l’inclusion dans un essai thérapeutique</a:t>
            </a:r>
          </a:p>
          <a:p>
            <a:r>
              <a:rPr lang="fr-FR" dirty="0"/>
              <a:t>• Anticiper la présentation à la RCP France Génomique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sz="1800" b="1" dirty="0"/>
              <a:t>Importance d’exposer le malade à une thérapie ciblée</a:t>
            </a:r>
          </a:p>
          <a:p>
            <a:r>
              <a:rPr lang="fr-FR" dirty="0"/>
              <a:t>• Améliorer la survie globale</a:t>
            </a:r>
          </a:p>
          <a:p>
            <a:r>
              <a:rPr lang="fr-FR" dirty="0"/>
              <a:t>• Améliorer la </a:t>
            </a:r>
            <a:r>
              <a:rPr lang="fr-FR" dirty="0" err="1"/>
              <a:t>QdV</a:t>
            </a:r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1B499B-F60B-FE48-9305-E0FF4D8D7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1" y="4801228"/>
            <a:ext cx="8219648" cy="2039503"/>
          </a:xfrm>
          <a:prstGeom prst="rect">
            <a:avLst/>
          </a:prstGeom>
        </p:spPr>
      </p:pic>
      <p:graphicFrame>
        <p:nvGraphicFramePr>
          <p:cNvPr id="9" name="Espace réservé du contenu 3">
            <a:extLst>
              <a:ext uri="{FF2B5EF4-FFF2-40B4-BE49-F238E27FC236}">
                <a16:creationId xmlns:a16="http://schemas.microsoft.com/office/drawing/2014/main" id="{37690A1A-15E2-E34C-BA16-DA06F05D6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237917"/>
              </p:ext>
            </p:extLst>
          </p:nvPr>
        </p:nvGraphicFramePr>
        <p:xfrm>
          <a:off x="6644940" y="1165644"/>
          <a:ext cx="5398587" cy="3489984"/>
        </p:xfrm>
        <a:graphic>
          <a:graphicData uri="http://schemas.openxmlformats.org/drawingml/2006/table">
            <a:tbl>
              <a:tblPr/>
              <a:tblGrid>
                <a:gridCol w="1889016">
                  <a:extLst>
                    <a:ext uri="{9D8B030D-6E8A-4147-A177-3AD203B41FA5}">
                      <a16:colId xmlns:a16="http://schemas.microsoft.com/office/drawing/2014/main" val="3425778198"/>
                    </a:ext>
                  </a:extLst>
                </a:gridCol>
                <a:gridCol w="1751394">
                  <a:extLst>
                    <a:ext uri="{9D8B030D-6E8A-4147-A177-3AD203B41FA5}">
                      <a16:colId xmlns:a16="http://schemas.microsoft.com/office/drawing/2014/main" val="2523705510"/>
                    </a:ext>
                  </a:extLst>
                </a:gridCol>
                <a:gridCol w="1758177">
                  <a:extLst>
                    <a:ext uri="{9D8B030D-6E8A-4147-A177-3AD203B41FA5}">
                      <a16:colId xmlns:a16="http://schemas.microsoft.com/office/drawing/2014/main" val="2900334624"/>
                    </a:ext>
                  </a:extLst>
                </a:gridCol>
              </a:tblGrid>
              <a:tr h="11014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Cambria" panose="02040503050406030204" pitchFamily="18" charset="0"/>
                        </a:rPr>
                        <a:t>THERAPIES CIBLEES 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571339"/>
                  </a:ext>
                </a:extLst>
              </a:tr>
              <a:tr h="130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Calibri" panose="020F0502020204030204" pitchFamily="34" charset="0"/>
                        </a:rPr>
                        <a:t>Médicament </a:t>
                      </a:r>
                      <a:endParaRPr lang="fr-FR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Calibri" panose="020F0502020204030204" pitchFamily="34" charset="0"/>
                        </a:rPr>
                        <a:t>Statut </a:t>
                      </a:r>
                      <a:endParaRPr lang="fr-FR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Calibri" panose="020F0502020204030204" pitchFamily="34" charset="0"/>
                        </a:rPr>
                        <a:t>Indication </a:t>
                      </a:r>
                      <a:endParaRPr lang="fr-FR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25466"/>
                  </a:ext>
                </a:extLst>
              </a:tr>
              <a:tr h="162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Ensartinib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 (X-396)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AAC (ex ATU Nominative)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</a:rPr>
                        <a:t>ALK </a:t>
                      </a: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en énième ligne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011276"/>
                  </a:ext>
                </a:extLst>
              </a:tr>
              <a:tr h="202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Capmatinib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Tabrecta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®)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Passage en AAP (ex ATU de cohorte)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c-MET exon 14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après L1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136493"/>
                  </a:ext>
                </a:extLst>
              </a:tr>
              <a:tr h="201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Tepotinib (Tepmetko®)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AAC (ex ATU Nominative)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c-MET exon 14 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après L1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190495"/>
                  </a:ext>
                </a:extLst>
              </a:tr>
              <a:tr h="201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Mobocertinib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 (TAK-788)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AAC (ex ATU Nominative)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EGFR exon 20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après L1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097754"/>
                  </a:ext>
                </a:extLst>
              </a:tr>
              <a:tr h="2869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Poziotinib (NOV120101)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AAC (ex ATU Nominative)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EGFR exon 20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: à justifier à l’ANSM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341342"/>
                  </a:ext>
                </a:extLst>
              </a:tr>
              <a:tr h="200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Pralsetinib (Gavreto®)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AAP (ex ATU de cohorte)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Fusion RET+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après L1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07159"/>
                  </a:ext>
                </a:extLst>
              </a:tr>
              <a:tr h="202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Selpercatinib (Retsevmo®) 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AAP post-AMM (ex Post-ATU)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Fusion RET+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après L1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53807"/>
                  </a:ext>
                </a:extLst>
              </a:tr>
              <a:tr h="2869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Repotrectinib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 (TPX-0005)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</a:rPr>
                        <a:t>AAC (ex ATU Nominative)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Pas d’indication définie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, à priori destiné aux ROS1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31012"/>
                  </a:ext>
                </a:extLst>
              </a:tr>
              <a:tr h="203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Sotorasib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Lumakras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®)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Passage </a:t>
                      </a:r>
                      <a:r>
                        <a:rPr lang="fr-FR" sz="1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enAAP</a:t>
                      </a:r>
                      <a:r>
                        <a:rPr lang="fr-FR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(ex ATU de cohorte)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Mutation KRAS G12C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après L1</a:t>
                      </a:r>
                    </a:p>
                  </a:txBody>
                  <a:tcPr marL="50794" marR="507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232884"/>
                  </a:ext>
                </a:extLst>
              </a:tr>
              <a:tr h="203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  <a:latin typeface="Calibri" panose="020F0502020204030204" pitchFamily="34" charset="0"/>
                        </a:rPr>
                        <a:t>Amivantamab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AAP (ex ATU de cohorte)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</a:rPr>
                        <a:t> EGFR exon 20</a:t>
                      </a:r>
                      <a:r>
                        <a:rPr lang="fr-FR" sz="1200" dirty="0">
                          <a:effectLst/>
                          <a:latin typeface="Calibri" panose="020F0502020204030204" pitchFamily="34" charset="0"/>
                        </a:rPr>
                        <a:t> après L1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03372"/>
                  </a:ext>
                </a:extLst>
              </a:tr>
              <a:tr h="203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Seribantumab</a:t>
                      </a: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(MM-121)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AAC (ex ATU Nominative)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Pas d’indication définie, </a:t>
                      </a: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fusion NRG1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1769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F0ACC10-CBDB-0E48-866C-6D78C9C2A182}"/>
              </a:ext>
            </a:extLst>
          </p:cNvPr>
          <p:cNvSpPr/>
          <p:nvPr/>
        </p:nvSpPr>
        <p:spPr>
          <a:xfrm>
            <a:off x="517585" y="5460521"/>
            <a:ext cx="1207698" cy="241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316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0712" y="233892"/>
            <a:ext cx="1043267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+mj-lt"/>
                <a:ea typeface="ＭＳ Ｐゴシック" pitchFamily="3" charset="-128"/>
                <a:cs typeface="ＭＳ Ｐゴシック" pitchFamily="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  <a:ea typeface="ＭＳ Ｐゴシック" pitchFamily="3" charset="-128"/>
                <a:cs typeface="ＭＳ Ｐゴシック" pitchFamily="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  <a:ea typeface="ＭＳ Ｐゴシック" pitchFamily="3" charset="-128"/>
                <a:cs typeface="ＭＳ Ｐゴシック" pitchFamily="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  <a:ea typeface="ＭＳ Ｐゴシック" pitchFamily="3" charset="-128"/>
                <a:cs typeface="ＭＳ Ｐゴシック" pitchFamily="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  <a:ea typeface="ＭＳ Ｐゴシック" pitchFamily="3" charset="-128"/>
                <a:cs typeface="ＭＳ Ｐゴシック" pitchFamily="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r>
              <a:rPr lang="fr-FR" sz="2800" kern="0" dirty="0">
                <a:latin typeface="Arial" pitchFamily="3" charset="0"/>
              </a:rPr>
              <a:t>Les CBNPC mutés EGFR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4235" r="36032" b="62304"/>
          <a:stretch/>
        </p:blipFill>
        <p:spPr>
          <a:xfrm>
            <a:off x="282448" y="1206500"/>
            <a:ext cx="3355901" cy="2104591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1512118" y="1346200"/>
            <a:ext cx="1168400" cy="1066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48 000</a:t>
            </a:r>
          </a:p>
          <a:p>
            <a:pPr algn="ctr"/>
            <a:r>
              <a:rPr lang="fr-FR" dirty="0"/>
              <a:t>CB/an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3154" y="6519446"/>
            <a:ext cx="541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Données </a:t>
            </a:r>
            <a:r>
              <a:rPr lang="fr-FR" i="1" dirty="0" err="1"/>
              <a:t>INCa</a:t>
            </a:r>
            <a:r>
              <a:rPr lang="fr-FR" i="1" dirty="0"/>
              <a:t> 2016; </a:t>
            </a:r>
            <a:r>
              <a:rPr lang="en-US" i="1" dirty="0"/>
              <a:t>Leduc C, Ann </a:t>
            </a:r>
            <a:r>
              <a:rPr lang="en-US" i="1" dirty="0" err="1"/>
              <a:t>Oncol</a:t>
            </a:r>
            <a:r>
              <a:rPr lang="en-US" i="1" dirty="0"/>
              <a:t> 2017, 28:2715</a:t>
            </a:r>
            <a:r>
              <a:rPr lang="fr-FR" i="1" dirty="0"/>
              <a:t> </a:t>
            </a:r>
          </a:p>
        </p:txBody>
      </p:sp>
      <p:sp>
        <p:nvSpPr>
          <p:cNvPr id="3" name="Flèche vers la droite 2"/>
          <p:cNvSpPr/>
          <p:nvPr/>
        </p:nvSpPr>
        <p:spPr>
          <a:xfrm>
            <a:off x="3114834" y="2720869"/>
            <a:ext cx="735271" cy="49568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r 4"/>
          <p:cNvGrpSpPr/>
          <p:nvPr/>
        </p:nvGrpSpPr>
        <p:grpSpPr>
          <a:xfrm>
            <a:off x="1088156" y="3440646"/>
            <a:ext cx="3370796" cy="3128440"/>
            <a:chOff x="1088156" y="3440646"/>
            <a:chExt cx="3370796" cy="3128440"/>
          </a:xfrm>
        </p:grpSpPr>
        <p:grpSp>
          <p:nvGrpSpPr>
            <p:cNvPr id="4" name="Grouper 3"/>
            <p:cNvGrpSpPr/>
            <p:nvPr/>
          </p:nvGrpSpPr>
          <p:grpSpPr>
            <a:xfrm>
              <a:off x="1088156" y="3440646"/>
              <a:ext cx="1951449" cy="3128440"/>
              <a:chOff x="1088156" y="3440646"/>
              <a:chExt cx="1951449" cy="3128440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1088156" y="4560963"/>
                <a:ext cx="1951449" cy="2008123"/>
                <a:chOff x="1119906" y="3472827"/>
                <a:chExt cx="1951449" cy="2008123"/>
              </a:xfrm>
            </p:grpSpPr>
            <p:sp>
              <p:nvSpPr>
                <p:cNvPr id="17" name="Rectangle à coins arrondis 16"/>
                <p:cNvSpPr/>
                <p:nvPr/>
              </p:nvSpPr>
              <p:spPr>
                <a:xfrm>
                  <a:off x="2206993" y="4551582"/>
                  <a:ext cx="523633" cy="268068"/>
                </a:xfrm>
                <a:prstGeom prst="roundRect">
                  <a:avLst/>
                </a:pr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8" name="Grouper 17"/>
                <p:cNvGrpSpPr/>
                <p:nvPr/>
              </p:nvGrpSpPr>
              <p:grpSpPr>
                <a:xfrm>
                  <a:off x="1119906" y="3472827"/>
                  <a:ext cx="1951449" cy="2008123"/>
                  <a:chOff x="1061257" y="3915821"/>
                  <a:chExt cx="1951449" cy="2008123"/>
                </a:xfrm>
              </p:grpSpPr>
              <p:pic>
                <p:nvPicPr>
                  <p:cNvPr id="22" name="Image 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528" t="28968" r="19380" b="25197"/>
                  <a:stretch/>
                </p:blipFill>
                <p:spPr>
                  <a:xfrm>
                    <a:off x="1061257" y="3915821"/>
                    <a:ext cx="1951449" cy="2008123"/>
                  </a:xfrm>
                  <a:prstGeom prst="ellipse">
                    <a:avLst/>
                  </a:prstGeom>
                  <a:ln w="38100">
                    <a:noFill/>
                  </a:ln>
                </p:spPr>
              </p:pic>
              <p:sp>
                <p:nvSpPr>
                  <p:cNvPr id="23" name="Ellipse 22"/>
                  <p:cNvSpPr/>
                  <p:nvPr/>
                </p:nvSpPr>
                <p:spPr>
                  <a:xfrm>
                    <a:off x="1061257" y="3926289"/>
                    <a:ext cx="1951449" cy="1994988"/>
                  </a:xfrm>
                  <a:prstGeom prst="ellipse">
                    <a:avLst/>
                  </a:prstGeom>
                  <a:noFill/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9" name="Rectangle à coins arrondis 18"/>
                <p:cNvSpPr/>
                <p:nvPr/>
              </p:nvSpPr>
              <p:spPr>
                <a:xfrm>
                  <a:off x="1319554" y="4150395"/>
                  <a:ext cx="621658" cy="3264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800" b="1" dirty="0">
                      <a:solidFill>
                        <a:srgbClr val="2DA101"/>
                      </a:solidFill>
                    </a:rPr>
                    <a:t>Exon 21</a:t>
                  </a:r>
                </a:p>
                <a:p>
                  <a:pPr algn="ctr"/>
                  <a:r>
                    <a:rPr lang="fr-FR" sz="800" b="1" dirty="0">
                      <a:solidFill>
                        <a:srgbClr val="2DA101"/>
                      </a:solidFill>
                    </a:rPr>
                    <a:t>38%</a:t>
                  </a:r>
                </a:p>
              </p:txBody>
            </p:sp>
            <p:sp>
              <p:nvSpPr>
                <p:cNvPr id="20" name="Rectangle à coins arrondis 19"/>
                <p:cNvSpPr/>
                <p:nvPr/>
              </p:nvSpPr>
              <p:spPr>
                <a:xfrm>
                  <a:off x="2226385" y="4493157"/>
                  <a:ext cx="621658" cy="3264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800" b="1" dirty="0">
                      <a:solidFill>
                        <a:schemeClr val="bg2"/>
                      </a:solidFill>
                    </a:rPr>
                    <a:t>Exon 19</a:t>
                  </a:r>
                </a:p>
                <a:p>
                  <a:pPr algn="ctr"/>
                  <a:r>
                    <a:rPr lang="fr-FR" sz="800" b="1" dirty="0">
                      <a:solidFill>
                        <a:schemeClr val="bg2"/>
                      </a:solidFill>
                    </a:rPr>
                    <a:t>51%</a:t>
                  </a:r>
                </a:p>
              </p:txBody>
            </p:sp>
          </p:grpSp>
          <p:pic>
            <p:nvPicPr>
              <p:cNvPr id="24" name="Picture 11" descr="LOGOcompactIFCTrvb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898" y="3440646"/>
                <a:ext cx="1425575" cy="511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1396554" y="4113784"/>
                <a:ext cx="133562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89%, exon 19/21</a:t>
                </a:r>
              </a:p>
              <a:p>
                <a:pPr algn="ctr"/>
                <a:r>
                  <a:rPr lang="fr-FR" sz="1000" i="1" dirty="0"/>
                  <a:t>(n=1837)</a:t>
                </a: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292465" y="3877693"/>
                <a:ext cx="150554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00" b="1" dirty="0">
                    <a:solidFill>
                      <a:schemeClr val="bg2"/>
                    </a:solidFill>
                  </a:rPr>
                  <a:t>Biomarqueurs France</a:t>
                </a:r>
              </a:p>
            </p:txBody>
          </p:sp>
        </p:grpSp>
        <p:sp>
          <p:nvSpPr>
            <p:cNvPr id="27" name="Flèche vers la droite 26"/>
            <p:cNvSpPr/>
            <p:nvPr/>
          </p:nvSpPr>
          <p:spPr>
            <a:xfrm rot="8770342">
              <a:off x="2976057" y="3507558"/>
              <a:ext cx="1482895" cy="495683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/>
          <a:stretch/>
        </p:blipFill>
        <p:spPr>
          <a:xfrm>
            <a:off x="4246864" y="1347532"/>
            <a:ext cx="7337307" cy="5071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6864" y="3226177"/>
            <a:ext cx="5302633" cy="3319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308749" y="3216552"/>
            <a:ext cx="1214800" cy="331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9F4A142-1EEB-C44F-A0B7-8361983CCF99}"/>
              </a:ext>
            </a:extLst>
          </p:cNvPr>
          <p:cNvGrpSpPr/>
          <p:nvPr/>
        </p:nvGrpSpPr>
        <p:grpSpPr>
          <a:xfrm>
            <a:off x="4246865" y="2974702"/>
            <a:ext cx="7276684" cy="1973181"/>
            <a:chOff x="4246865" y="2974702"/>
            <a:chExt cx="7276684" cy="197318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26B8DF9-A736-4947-ADF6-1FFD865DDDEC}"/>
                </a:ext>
              </a:extLst>
            </p:cNvPr>
            <p:cNvGrpSpPr/>
            <p:nvPr/>
          </p:nvGrpSpPr>
          <p:grpSpPr>
            <a:xfrm>
              <a:off x="4246865" y="3616531"/>
              <a:ext cx="7276684" cy="1331352"/>
              <a:chOff x="4246865" y="3616531"/>
              <a:chExt cx="7276684" cy="133135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246865" y="4615897"/>
                <a:ext cx="7276684" cy="331986"/>
              </a:xfrm>
              <a:prstGeom prst="rect">
                <a:avLst/>
              </a:prstGeom>
              <a:noFill/>
              <a:ln>
                <a:solidFill>
                  <a:srgbClr val="FF80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Flèche vers le bas 5"/>
              <p:cNvSpPr/>
              <p:nvPr/>
            </p:nvSpPr>
            <p:spPr>
              <a:xfrm>
                <a:off x="5136208" y="3616531"/>
                <a:ext cx="233464" cy="954422"/>
              </a:xfrm>
              <a:prstGeom prst="downArrow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Légende encadrée avec une bordure 1 6">
              <a:extLst>
                <a:ext uri="{FF2B5EF4-FFF2-40B4-BE49-F238E27FC236}">
                  <a16:creationId xmlns:a16="http://schemas.microsoft.com/office/drawing/2014/main" id="{17615454-27CE-104D-9B03-A40AAD9D65F1}"/>
                </a:ext>
              </a:extLst>
            </p:cNvPr>
            <p:cNvSpPr/>
            <p:nvPr/>
          </p:nvSpPr>
          <p:spPr>
            <a:xfrm>
              <a:off x="6969760" y="2974702"/>
              <a:ext cx="2505928" cy="976999"/>
            </a:xfrm>
            <a:prstGeom prst="accentBorderCallout1">
              <a:avLst>
                <a:gd name="adj1" fmla="val 64779"/>
                <a:gd name="adj2" fmla="val -2351"/>
                <a:gd name="adj3" fmla="val 158530"/>
                <a:gd name="adj4" fmla="val -21584"/>
              </a:avLst>
            </a:prstGeom>
            <a:solidFill>
              <a:srgbClr val="FF8002"/>
            </a:solidFill>
            <a:ln w="19050">
              <a:solidFill>
                <a:srgbClr val="FF8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/>
                <a:t>Common (</a:t>
              </a:r>
              <a:r>
                <a:rPr lang="fr-FR" sz="1400" dirty="0" err="1"/>
                <a:t>classic</a:t>
              </a:r>
              <a:r>
                <a:rPr lang="fr-FR" sz="1400" dirty="0"/>
                <a:t>) mutation</a:t>
              </a:r>
            </a:p>
            <a:p>
              <a:r>
                <a:rPr lang="fr-FR" sz="1400" dirty="0"/>
                <a:t>Rare mutation </a:t>
              </a:r>
            </a:p>
            <a:p>
              <a:r>
                <a:rPr lang="fr-FR" sz="1400" dirty="0" err="1"/>
                <a:t>Complex</a:t>
              </a:r>
              <a:r>
                <a:rPr lang="fr-FR" sz="1400" dirty="0"/>
                <a:t> mutation</a:t>
              </a:r>
            </a:p>
            <a:p>
              <a:r>
                <a:rPr lang="fr-FR" sz="1400" dirty="0" err="1"/>
                <a:t>Co-mutations</a:t>
              </a:r>
              <a:endParaRPr lang="fr-FR" sz="1400" dirty="0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D3C37AD-1B42-EF4F-84EB-DA477EE3AFFD}"/>
                </a:ext>
              </a:extLst>
            </p:cNvPr>
            <p:cNvSpPr txBox="1"/>
            <p:nvPr/>
          </p:nvSpPr>
          <p:spPr>
            <a:xfrm>
              <a:off x="8697435" y="4626288"/>
              <a:ext cx="2803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&gt;600 </a:t>
              </a:r>
              <a:r>
                <a:rPr lang="fr-FR" sz="1400" b="1" dirty="0" err="1"/>
                <a:t>different</a:t>
              </a:r>
              <a:r>
                <a:rPr lang="fr-FR" sz="1400" b="1" dirty="0"/>
                <a:t> EGFR mutations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>
            <a:extLst>
              <a:ext uri="{FF2B5EF4-FFF2-40B4-BE49-F238E27FC236}">
                <a16:creationId xmlns:a16="http://schemas.microsoft.com/office/drawing/2014/main" id="{30D149C9-106C-C343-B561-F912B12FA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72" y="3958345"/>
            <a:ext cx="3580579" cy="26778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36E2C4-9367-064E-9710-95A0AA6DA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9" y="2566757"/>
            <a:ext cx="4669139" cy="94793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72EBE3F-91C3-964F-BF35-38C84A40C924}"/>
              </a:ext>
            </a:extLst>
          </p:cNvPr>
          <p:cNvSpPr txBox="1"/>
          <p:nvPr/>
        </p:nvSpPr>
        <p:spPr>
          <a:xfrm>
            <a:off x="537861" y="1879222"/>
            <a:ext cx="4669139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BRAF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gene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kinase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domain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mutations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ACC31DB-C292-AE48-BE30-F955C954FA24}"/>
              </a:ext>
            </a:extLst>
          </p:cNvPr>
          <p:cNvSpPr txBox="1"/>
          <p:nvPr/>
        </p:nvSpPr>
        <p:spPr>
          <a:xfrm>
            <a:off x="6447329" y="1879222"/>
            <a:ext cx="4839348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ROS </a:t>
            </a:r>
            <a:r>
              <a:rPr lang="fr-FR" b="1" dirty="0" err="1">
                <a:solidFill>
                  <a:srgbClr val="C00000"/>
                </a:solidFill>
              </a:rPr>
              <a:t>gene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rearrangement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with</a:t>
            </a:r>
            <a:r>
              <a:rPr lang="fr-FR" b="1" dirty="0">
                <a:solidFill>
                  <a:srgbClr val="C00000"/>
                </a:solidFill>
              </a:rPr>
              <a:t> variable </a:t>
            </a:r>
            <a:r>
              <a:rPr lang="fr-FR" b="1" dirty="0" err="1">
                <a:solidFill>
                  <a:srgbClr val="C00000"/>
                </a:solidFill>
              </a:rPr>
              <a:t>partners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70808DAD-0D57-D141-9E1C-18A3D250E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38915"/>
            <a:ext cx="11723914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Dagogo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Jack, Clin Cancer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2019, 25:158; </a:t>
            </a:r>
            <a:r>
              <a:rPr lang="fr-FR" i="1" dirty="0" err="1"/>
              <a:t>Drilon</a:t>
            </a:r>
            <a:r>
              <a:rPr lang="fr-FR" i="1" dirty="0"/>
              <a:t> A, Nature </a:t>
            </a:r>
            <a:r>
              <a:rPr lang="fr-FR" i="1" dirty="0" err="1"/>
              <a:t>Rev</a:t>
            </a:r>
            <a:r>
              <a:rPr lang="fr-FR" i="1" dirty="0"/>
              <a:t> Clin </a:t>
            </a:r>
            <a:r>
              <a:rPr lang="fr-FR" i="1" dirty="0" err="1"/>
              <a:t>Oncol</a:t>
            </a:r>
            <a:r>
              <a:rPr lang="fr-FR" i="1" dirty="0"/>
              <a:t> 2021, 18:35; Zhang L, </a:t>
            </a:r>
            <a:r>
              <a:rPr lang="fr-FR" i="1" dirty="0" err="1"/>
              <a:t>Oncotarget</a:t>
            </a:r>
            <a:r>
              <a:rPr lang="fr-FR" i="1" dirty="0"/>
              <a:t> 2016, 7:75145  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ACEEBBE3-30C5-0A49-9CF6-D3A8197AE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872" y="2325847"/>
            <a:ext cx="186215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Mutation in a  kinase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1D5EE9F-3C1F-0448-BF49-1DFA3A560957}"/>
              </a:ext>
            </a:extLst>
          </p:cNvPr>
          <p:cNvSpPr txBox="1"/>
          <p:nvPr/>
        </p:nvSpPr>
        <p:spPr>
          <a:xfrm>
            <a:off x="9764143" y="4230402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China </a:t>
            </a:r>
            <a:r>
              <a:rPr lang="fr-FR" sz="1000" b="1" dirty="0" err="1"/>
              <a:t>Cohort</a:t>
            </a:r>
            <a:endParaRPr lang="fr-FR" sz="1000" b="1" dirty="0"/>
          </a:p>
          <a:p>
            <a:r>
              <a:rPr lang="fr-FR" sz="1000" i="1" dirty="0"/>
              <a:t>(n=47)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AF78CC0-6FCA-A54E-B302-7760621E2951}"/>
              </a:ext>
            </a:extLst>
          </p:cNvPr>
          <p:cNvSpPr txBox="1"/>
          <p:nvPr/>
        </p:nvSpPr>
        <p:spPr>
          <a:xfrm>
            <a:off x="4079476" y="3601779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USA </a:t>
            </a:r>
            <a:r>
              <a:rPr lang="fr-FR" sz="1000" b="1" dirty="0" err="1"/>
              <a:t>Cohort</a:t>
            </a:r>
            <a:endParaRPr lang="fr-FR" sz="1000" b="1" dirty="0"/>
          </a:p>
          <a:p>
            <a:r>
              <a:rPr lang="fr-FR" sz="1000" i="1" dirty="0"/>
              <a:t>(n=236)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B9C9E3C1-B270-1C43-92C5-37AA48C8884F}"/>
              </a:ext>
            </a:extLst>
          </p:cNvPr>
          <p:cNvSpPr/>
          <p:nvPr/>
        </p:nvSpPr>
        <p:spPr>
          <a:xfrm rot="2052270">
            <a:off x="1762659" y="4095692"/>
            <a:ext cx="612628" cy="37997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a droite 39">
            <a:extLst>
              <a:ext uri="{FF2B5EF4-FFF2-40B4-BE49-F238E27FC236}">
                <a16:creationId xmlns:a16="http://schemas.microsoft.com/office/drawing/2014/main" id="{474C1E17-A9DF-DE46-9C84-97275A9B4FF6}"/>
              </a:ext>
            </a:extLst>
          </p:cNvPr>
          <p:cNvSpPr/>
          <p:nvPr/>
        </p:nvSpPr>
        <p:spPr>
          <a:xfrm rot="2052270">
            <a:off x="7935026" y="4097297"/>
            <a:ext cx="612628" cy="37997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DFDA6752-8A53-D345-9B6F-A6852BA26A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r="-34203"/>
          <a:stretch/>
        </p:blipFill>
        <p:spPr>
          <a:xfrm>
            <a:off x="8416741" y="4711218"/>
            <a:ext cx="3276600" cy="1717894"/>
          </a:xfrm>
          <a:prstGeom prst="rect">
            <a:avLst/>
          </a:prstGeom>
          <a:ln>
            <a:noFill/>
          </a:ln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DA961911-3986-9F42-BBBA-34C6F2896A14}"/>
              </a:ext>
            </a:extLst>
          </p:cNvPr>
          <p:cNvSpPr/>
          <p:nvPr/>
        </p:nvSpPr>
        <p:spPr>
          <a:xfrm>
            <a:off x="8601472" y="4711218"/>
            <a:ext cx="2926510" cy="41492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ECEDFE1-D159-F549-A9BE-9CC2406F6EB1}"/>
              </a:ext>
            </a:extLst>
          </p:cNvPr>
          <p:cNvSpPr txBox="1"/>
          <p:nvPr/>
        </p:nvSpPr>
        <p:spPr>
          <a:xfrm>
            <a:off x="380333" y="1184166"/>
            <a:ext cx="11431334" cy="578882"/>
          </a:xfrm>
          <a:prstGeom prst="roundRect">
            <a:avLst/>
          </a:prstGeom>
          <a:solidFill>
            <a:srgbClr val="FFFF00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2800" dirty="0"/>
              <a:t>Impact sur les décisions thérapeutiques : 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oui, BRAFV600</a:t>
            </a:r>
            <a:r>
              <a:rPr lang="fr-FR" sz="2800" dirty="0"/>
              <a:t>; </a:t>
            </a:r>
            <a:r>
              <a:rPr lang="fr-FR" sz="2800" b="1" dirty="0">
                <a:solidFill>
                  <a:srgbClr val="C00000"/>
                </a:solidFill>
              </a:rPr>
              <a:t>non, ROS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B4A801-CDFE-6840-BD53-AE3DF64AD154}"/>
              </a:ext>
            </a:extLst>
          </p:cNvPr>
          <p:cNvSpPr txBox="1"/>
          <p:nvPr/>
        </p:nvSpPr>
        <p:spPr>
          <a:xfrm>
            <a:off x="10861696" y="475565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40%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BDBEFF-0154-9D45-B7C5-D096BF479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30" y="2598705"/>
            <a:ext cx="3276600" cy="971351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A160C6B7-825D-7743-B317-2501AF0BD253}"/>
              </a:ext>
            </a:extLst>
          </p:cNvPr>
          <p:cNvSpPr txBox="1"/>
          <p:nvPr/>
        </p:nvSpPr>
        <p:spPr>
          <a:xfrm>
            <a:off x="10916126" y="5146578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28%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78F3346-1183-2B40-8D32-5F1451682F74}"/>
              </a:ext>
            </a:extLst>
          </p:cNvPr>
          <p:cNvSpPr txBox="1"/>
          <p:nvPr/>
        </p:nvSpPr>
        <p:spPr>
          <a:xfrm>
            <a:off x="10927012" y="547218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17%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7AC951-AC7A-BA47-809F-C4EAC90C8DD7}"/>
              </a:ext>
            </a:extLst>
          </p:cNvPr>
          <p:cNvSpPr txBox="1"/>
          <p:nvPr/>
        </p:nvSpPr>
        <p:spPr>
          <a:xfrm>
            <a:off x="4615543" y="4926882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V600E</a:t>
            </a:r>
          </a:p>
          <a:p>
            <a:r>
              <a:rPr lang="fr-FR" dirty="0">
                <a:solidFill>
                  <a:schemeClr val="bg1"/>
                </a:solidFill>
              </a:rPr>
              <a:t>43%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BC63037-48A1-0A40-BF92-EB55D206836B}"/>
              </a:ext>
            </a:extLst>
          </p:cNvPr>
          <p:cNvSpPr txBox="1"/>
          <p:nvPr/>
        </p:nvSpPr>
        <p:spPr>
          <a:xfrm>
            <a:off x="5612215" y="5069310"/>
            <a:ext cx="1319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Never </a:t>
            </a:r>
            <a:r>
              <a:rPr lang="fr-FR" sz="1200" dirty="0" err="1"/>
              <a:t>smoker</a:t>
            </a:r>
            <a:endParaRPr lang="fr-FR" sz="1200" dirty="0"/>
          </a:p>
          <a:p>
            <a:r>
              <a:rPr lang="fr-FR" sz="1200" dirty="0"/>
              <a:t>22%</a:t>
            </a:r>
          </a:p>
          <a:p>
            <a:r>
              <a:rPr lang="fr-FR" sz="1200" dirty="0"/>
              <a:t>Brain </a:t>
            </a:r>
            <a:r>
              <a:rPr lang="fr-FR" sz="1200" dirty="0" err="1"/>
              <a:t>metastasis</a:t>
            </a:r>
            <a:endParaRPr lang="fr-FR" sz="1200" dirty="0"/>
          </a:p>
          <a:p>
            <a:r>
              <a:rPr lang="fr-FR" sz="1200" dirty="0"/>
              <a:t>9%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F9A23C59-ECEE-BD41-B4A9-52B804DCE973}"/>
              </a:ext>
            </a:extLst>
          </p:cNvPr>
          <p:cNvSpPr txBox="1"/>
          <p:nvPr/>
        </p:nvSpPr>
        <p:spPr>
          <a:xfrm>
            <a:off x="1984200" y="5077336"/>
            <a:ext cx="1319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Never </a:t>
            </a:r>
            <a:r>
              <a:rPr lang="fr-FR" sz="1200" dirty="0" err="1"/>
              <a:t>smoker</a:t>
            </a:r>
            <a:endParaRPr lang="fr-FR" sz="1200" dirty="0"/>
          </a:p>
          <a:p>
            <a:r>
              <a:rPr lang="fr-FR" sz="1200" dirty="0"/>
              <a:t>4.5%</a:t>
            </a:r>
          </a:p>
          <a:p>
            <a:r>
              <a:rPr lang="fr-FR" sz="1200" dirty="0"/>
              <a:t>Brain </a:t>
            </a:r>
            <a:r>
              <a:rPr lang="fr-FR" sz="1200" dirty="0" err="1"/>
              <a:t>metastasis</a:t>
            </a:r>
            <a:endParaRPr lang="fr-FR" sz="1200" dirty="0"/>
          </a:p>
          <a:p>
            <a:r>
              <a:rPr lang="fr-FR" sz="1200" dirty="0"/>
              <a:t>30%</a:t>
            </a: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2B61D034-3A41-9A43-BD05-374DE77FB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283FDFC3-53FD-6D48-88E8-D7EF18B3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753" y="2410278"/>
            <a:ext cx="186215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ROS1/CD74 </a:t>
            </a:r>
            <a:r>
              <a:rPr lang="fr-F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rearrangement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cancer du poumon">
            <a:extLst>
              <a:ext uri="{FF2B5EF4-FFF2-40B4-BE49-F238E27FC236}">
                <a16:creationId xmlns:a16="http://schemas.microsoft.com/office/drawing/2014/main" id="{74D5F0E1-BDB4-1246-BB86-5D22C049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48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46" y="1885591"/>
            <a:ext cx="4417348" cy="31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94D4D4-802F-FA4F-AE6C-4860546439E0}"/>
              </a:ext>
            </a:extLst>
          </p:cNvPr>
          <p:cNvSpPr/>
          <p:nvPr/>
        </p:nvSpPr>
        <p:spPr>
          <a:xfrm>
            <a:off x="3594289" y="3442240"/>
            <a:ext cx="2709523" cy="150116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8CD2E9-6414-814B-A8D8-FA4BEEC2F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77" y="4449010"/>
            <a:ext cx="2709521" cy="1501165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C824A95-F9DA-E848-89C2-3C5AA7BE61AD}"/>
              </a:ext>
            </a:extLst>
          </p:cNvPr>
          <p:cNvCxnSpPr>
            <a:stCxn id="3" idx="3"/>
            <a:endCxn id="6" idx="1"/>
          </p:cNvCxnSpPr>
          <p:nvPr/>
        </p:nvCxnSpPr>
        <p:spPr>
          <a:xfrm>
            <a:off x="6303814" y="4192824"/>
            <a:ext cx="1049463" cy="100676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2893FE3-12FB-894D-A0D9-3B6E1B71D8D9}"/>
              </a:ext>
            </a:extLst>
          </p:cNvPr>
          <p:cNvGrpSpPr/>
          <p:nvPr/>
        </p:nvGrpSpPr>
        <p:grpSpPr>
          <a:xfrm>
            <a:off x="1148013" y="1966739"/>
            <a:ext cx="9206468" cy="4789480"/>
            <a:chOff x="861009" y="1475054"/>
            <a:chExt cx="6904851" cy="359211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90F972A-13FB-E545-A643-D789EC4B862F}"/>
                </a:ext>
              </a:extLst>
            </p:cNvPr>
            <p:cNvGrpSpPr/>
            <p:nvPr/>
          </p:nvGrpSpPr>
          <p:grpSpPr>
            <a:xfrm>
              <a:off x="5390719" y="1475054"/>
              <a:ext cx="2375141" cy="1759173"/>
              <a:chOff x="5663625" y="1667905"/>
              <a:chExt cx="3166855" cy="2345564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5A48D5AC-CCD5-A54F-B3E4-416863DF3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6" t="3718" r="15021" b="29145"/>
              <a:stretch/>
            </p:blipFill>
            <p:spPr>
              <a:xfrm>
                <a:off x="5663625" y="2667458"/>
                <a:ext cx="1408713" cy="957346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A4D9ACD-BC2F-3943-BD85-4E5E899E3B97}"/>
                  </a:ext>
                </a:extLst>
              </p:cNvPr>
              <p:cNvSpPr txBox="1"/>
              <p:nvPr/>
            </p:nvSpPr>
            <p:spPr>
              <a:xfrm>
                <a:off x="5846845" y="2270237"/>
                <a:ext cx="10422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err="1"/>
                  <a:t>Genotyping</a:t>
                </a:r>
                <a:endParaRPr lang="fr-FR" sz="1200" b="1" dirty="0"/>
              </a:p>
              <a:p>
                <a:pPr algn="ctr"/>
                <a:r>
                  <a:rPr lang="fr-F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DNA, RNA </a:t>
                </a:r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EC66D28D-D20E-244A-B37E-5678FDFC19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243"/>
              <a:stretch/>
            </p:blipFill>
            <p:spPr>
              <a:xfrm>
                <a:off x="7291615" y="1667905"/>
                <a:ext cx="1538865" cy="2048780"/>
              </a:xfrm>
              <a:prstGeom prst="rect">
                <a:avLst/>
              </a:prstGeom>
            </p:spPr>
          </p:pic>
          <p:sp>
            <p:nvSpPr>
              <p:cNvPr id="30" name="Flèche vers le haut 29">
                <a:extLst>
                  <a:ext uri="{FF2B5EF4-FFF2-40B4-BE49-F238E27FC236}">
                    <a16:creationId xmlns:a16="http://schemas.microsoft.com/office/drawing/2014/main" id="{E600FAA2-85D9-954F-B30F-E908774419A2}"/>
                  </a:ext>
                </a:extLst>
              </p:cNvPr>
              <p:cNvSpPr/>
              <p:nvPr/>
            </p:nvSpPr>
            <p:spPr>
              <a:xfrm>
                <a:off x="6220687" y="3680825"/>
                <a:ext cx="290996" cy="332644"/>
              </a:xfrm>
              <a:prstGeom prst="upArrow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36F95BB-78A0-7A48-A2AC-2E289ACEA95A}"/>
                </a:ext>
              </a:extLst>
            </p:cNvPr>
            <p:cNvGrpSpPr/>
            <p:nvPr/>
          </p:nvGrpSpPr>
          <p:grpSpPr>
            <a:xfrm>
              <a:off x="861009" y="3852995"/>
              <a:ext cx="4557821" cy="1214169"/>
              <a:chOff x="-375985" y="4946071"/>
              <a:chExt cx="6077090" cy="1618892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80F01D7E-7881-D444-AC28-37D7FABE6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5872" y="5358248"/>
                <a:ext cx="1206715" cy="1206715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A12AF27-C9BE-5245-954E-9CD08E9706AB}"/>
                  </a:ext>
                </a:extLst>
              </p:cNvPr>
              <p:cNvSpPr txBox="1"/>
              <p:nvPr/>
            </p:nvSpPr>
            <p:spPr>
              <a:xfrm>
                <a:off x="4199660" y="4955952"/>
                <a:ext cx="9300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/>
                  <a:t>IHC, FISH </a:t>
                </a:r>
              </a:p>
            </p:txBody>
          </p: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3FA468CD-9EF9-BA48-9095-04407CDA0E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358"/>
              <a:stretch/>
            </p:blipFill>
            <p:spPr>
              <a:xfrm>
                <a:off x="-375985" y="4965996"/>
                <a:ext cx="1127902" cy="932119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B97322AD-24B0-2C42-8A9D-08D2710C5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0" r="15095" b="52466"/>
              <a:stretch/>
            </p:blipFill>
            <p:spPr>
              <a:xfrm>
                <a:off x="1979661" y="4946071"/>
                <a:ext cx="1152014" cy="952046"/>
              </a:xfrm>
              <a:prstGeom prst="rect">
                <a:avLst/>
              </a:prstGeom>
            </p:spPr>
          </p:pic>
          <p:sp>
            <p:nvSpPr>
              <p:cNvPr id="34" name="Flèche vers le haut 33">
                <a:extLst>
                  <a:ext uri="{FF2B5EF4-FFF2-40B4-BE49-F238E27FC236}">
                    <a16:creationId xmlns:a16="http://schemas.microsoft.com/office/drawing/2014/main" id="{FC6FF6F2-30DA-5144-B040-84E2092E7A41}"/>
                  </a:ext>
                </a:extLst>
              </p:cNvPr>
              <p:cNvSpPr/>
              <p:nvPr/>
            </p:nvSpPr>
            <p:spPr>
              <a:xfrm rot="14520241">
                <a:off x="5389285" y="5757111"/>
                <a:ext cx="290996" cy="332644"/>
              </a:xfrm>
              <a:prstGeom prst="upArrow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DC72173-FDA2-574A-9E54-1AEA4EAD4341}"/>
              </a:ext>
            </a:extLst>
          </p:cNvPr>
          <p:cNvSpPr txBox="1"/>
          <p:nvPr/>
        </p:nvSpPr>
        <p:spPr>
          <a:xfrm>
            <a:off x="7326952" y="5971419"/>
            <a:ext cx="2917786" cy="584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• ADC, </a:t>
            </a:r>
          </a:p>
          <a:p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• non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 NSCLC, </a:t>
            </a:r>
          </a:p>
          <a:p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• all NSCLC non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smokers</a:t>
            </a:r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FR" sz="10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67" b="1" dirty="0" err="1">
                <a:latin typeface="Arial" panose="020B0604020202020204" pitchFamily="34" charset="0"/>
                <a:cs typeface="Arial" panose="020B0604020202020204" pitchFamily="34" charset="0"/>
              </a:rPr>
              <a:t>SqCC</a:t>
            </a:r>
            <a:endParaRPr lang="fr-FR" sz="10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755631B-F55F-9443-9594-59733E85CF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3" y="1122957"/>
            <a:ext cx="663587" cy="9953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A57E614-97D8-FD43-8935-DC8C93B18D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 r="35881" b="11078"/>
          <a:stretch/>
        </p:blipFill>
        <p:spPr>
          <a:xfrm rot="858094">
            <a:off x="1376936" y="2829871"/>
            <a:ext cx="761680" cy="71583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FCD0599-28E4-D044-8F0B-D19BBD4731C0}"/>
              </a:ext>
            </a:extLst>
          </p:cNvPr>
          <p:cNvGrpSpPr/>
          <p:nvPr/>
        </p:nvGrpSpPr>
        <p:grpSpPr>
          <a:xfrm>
            <a:off x="2301023" y="1927806"/>
            <a:ext cx="9942711" cy="4339948"/>
            <a:chOff x="1725767" y="1445854"/>
            <a:chExt cx="7457033" cy="325496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E25D8F0-3A85-BF4A-8391-87FD6737EC7A}"/>
                </a:ext>
              </a:extLst>
            </p:cNvPr>
            <p:cNvSpPr txBox="1"/>
            <p:nvPr/>
          </p:nvSpPr>
          <p:spPr>
            <a:xfrm>
              <a:off x="7665317" y="1445854"/>
              <a:ext cx="1517483" cy="2023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00B050"/>
                  </a:solidFill>
                </a:rPr>
                <a:t>EGFR</a:t>
              </a:r>
            </a:p>
            <a:p>
              <a:r>
                <a:rPr lang="fr-FR" sz="2000" b="1" dirty="0">
                  <a:solidFill>
                    <a:srgbClr val="92D050"/>
                  </a:solidFill>
                </a:rPr>
                <a:t>ALK/ROS</a:t>
              </a:r>
            </a:p>
            <a:p>
              <a:r>
                <a:rPr lang="fr-FR" sz="2800" b="1" dirty="0">
                  <a:solidFill>
                    <a:srgbClr val="00B050"/>
                  </a:solidFill>
                </a:rPr>
                <a:t>BRAFV600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RET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METexon14/ampli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HER2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KRAS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NTRK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NRG1…</a:t>
              </a:r>
            </a:p>
            <a:p>
              <a:endParaRPr lang="fr-FR" sz="2133" dirty="0">
                <a:solidFill>
                  <a:srgbClr val="F48113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C91430C-83DD-444C-B97C-C88AECE6B59E}"/>
                </a:ext>
              </a:extLst>
            </p:cNvPr>
            <p:cNvSpPr txBox="1"/>
            <p:nvPr/>
          </p:nvSpPr>
          <p:spPr>
            <a:xfrm>
              <a:off x="3477711" y="3790379"/>
              <a:ext cx="6927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00B050"/>
                  </a:solidFill>
                </a:rPr>
                <a:t>ALK</a:t>
              </a:r>
            </a:p>
            <a:p>
              <a:r>
                <a:rPr lang="fr-FR" sz="1400" b="1" dirty="0">
                  <a:solidFill>
                    <a:srgbClr val="92D050"/>
                  </a:solidFill>
                </a:rPr>
                <a:t>ROS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7599558-C2E8-1A40-917D-84898CF15850}"/>
                </a:ext>
              </a:extLst>
            </p:cNvPr>
            <p:cNvSpPr txBox="1"/>
            <p:nvPr/>
          </p:nvSpPr>
          <p:spPr>
            <a:xfrm>
              <a:off x="1725767" y="3800568"/>
              <a:ext cx="920396" cy="9002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92D050"/>
                  </a:solidFill>
                </a:rPr>
                <a:t>ALK</a:t>
              </a:r>
            </a:p>
            <a:p>
              <a:r>
                <a:rPr lang="fr-FR" sz="2800" b="1" dirty="0">
                  <a:solidFill>
                    <a:srgbClr val="00B050"/>
                  </a:solidFill>
                </a:rPr>
                <a:t>ROS</a:t>
              </a:r>
            </a:p>
            <a:p>
              <a:r>
                <a:rPr lang="fr-FR" sz="1200" dirty="0">
                  <a:solidFill>
                    <a:schemeClr val="bg2"/>
                  </a:solidFill>
                </a:rPr>
                <a:t>(RET, NRG1)</a:t>
              </a:r>
            </a:p>
            <a:p>
              <a:r>
                <a:rPr lang="fr-FR" sz="1200" dirty="0" err="1">
                  <a:solidFill>
                    <a:schemeClr val="bg2"/>
                  </a:solidFill>
                </a:rPr>
                <a:t>METa</a:t>
              </a:r>
              <a:r>
                <a:rPr lang="fr-FR" sz="1200" dirty="0">
                  <a:solidFill>
                    <a:schemeClr val="bg2"/>
                  </a:solidFill>
                </a:rPr>
                <a:t>, HER2…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2484D3B0-8432-8244-BB05-8FD9A7DA1017}"/>
              </a:ext>
            </a:extLst>
          </p:cNvPr>
          <p:cNvSpPr txBox="1"/>
          <p:nvPr/>
        </p:nvSpPr>
        <p:spPr>
          <a:xfrm>
            <a:off x="4886036" y="1342494"/>
            <a:ext cx="9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 Black" panose="020B0604020202020204" pitchFamily="34" charset="0"/>
                <a:cs typeface="Arial Black" panose="020B0604020202020204" pitchFamily="34" charset="0"/>
              </a:rPr>
              <a:t>NSCLC</a:t>
            </a: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F9B25BE4-B5B3-AB4F-964A-D7C16EEC4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" y="6529004"/>
            <a:ext cx="118025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i="1" dirty="0"/>
              <a:t>Adapté de </a:t>
            </a:r>
            <a:r>
              <a:rPr lang="fr-FR" i="1" dirty="0" err="1"/>
              <a:t>Kalemkerian</a:t>
            </a:r>
            <a:r>
              <a:rPr lang="fr-FR" i="1" dirty="0"/>
              <a:t> GP, J Clin </a:t>
            </a:r>
            <a:r>
              <a:rPr lang="fr-FR" i="1" dirty="0" err="1"/>
              <a:t>Oncol</a:t>
            </a:r>
            <a:r>
              <a:rPr lang="fr-FR" i="1" dirty="0"/>
              <a:t> 2018, 36:911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57B19FA-3C3D-7B47-A14D-253CDF367F7B}"/>
              </a:ext>
            </a:extLst>
          </p:cNvPr>
          <p:cNvGrpSpPr/>
          <p:nvPr/>
        </p:nvGrpSpPr>
        <p:grpSpPr>
          <a:xfrm>
            <a:off x="791021" y="1140618"/>
            <a:ext cx="10247911" cy="5449981"/>
            <a:chOff x="791021" y="1140618"/>
            <a:chExt cx="10247911" cy="5449981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FD82385F-937D-7C40-B21A-552D0A6E0D70}"/>
                </a:ext>
              </a:extLst>
            </p:cNvPr>
            <p:cNvSpPr/>
            <p:nvPr/>
          </p:nvSpPr>
          <p:spPr>
            <a:xfrm>
              <a:off x="4879592" y="2332940"/>
              <a:ext cx="2377192" cy="236703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PD-L1≥50%</a:t>
              </a:r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2AC5B65E-4F72-5F4E-8FF1-34A18F40EB67}"/>
                </a:ext>
              </a:extLst>
            </p:cNvPr>
            <p:cNvGrpSpPr/>
            <p:nvPr/>
          </p:nvGrpSpPr>
          <p:grpSpPr>
            <a:xfrm>
              <a:off x="6496102" y="3804618"/>
              <a:ext cx="707897" cy="812343"/>
              <a:chOff x="6450382" y="3923490"/>
              <a:chExt cx="707897" cy="812343"/>
            </a:xfrm>
          </p:grpSpPr>
          <p:pic>
            <p:nvPicPr>
              <p:cNvPr id="46" name="Image 45" descr="Une image contenant dessin, horloge&#10;&#10;Description générée automatiquement">
                <a:extLst>
                  <a:ext uri="{FF2B5EF4-FFF2-40B4-BE49-F238E27FC236}">
                    <a16:creationId xmlns:a16="http://schemas.microsoft.com/office/drawing/2014/main" id="{3CFCE9CC-EDA0-B94A-9135-9815182F4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28" t="5856" r="12290" b="7526"/>
              <a:stretch/>
            </p:blipFill>
            <p:spPr>
              <a:xfrm>
                <a:off x="6450382" y="3923490"/>
                <a:ext cx="707897" cy="812343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9306A71-A9B3-9440-91FD-E750A2D6EB49}"/>
                  </a:ext>
                </a:extLst>
              </p:cNvPr>
              <p:cNvSpPr txBox="1"/>
              <p:nvPr/>
            </p:nvSpPr>
            <p:spPr>
              <a:xfrm>
                <a:off x="6509735" y="4362224"/>
                <a:ext cx="5934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/>
                  <a:t>Days</a:t>
                </a:r>
                <a:endParaRPr lang="fr-FR" sz="1400" dirty="0"/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3DD1AA0C-C463-5C44-A5A2-373FC32F196C}"/>
                </a:ext>
              </a:extLst>
            </p:cNvPr>
            <p:cNvGrpSpPr/>
            <p:nvPr/>
          </p:nvGrpSpPr>
          <p:grpSpPr>
            <a:xfrm>
              <a:off x="4568465" y="5778256"/>
              <a:ext cx="707897" cy="812343"/>
              <a:chOff x="6214788" y="4033758"/>
              <a:chExt cx="707897" cy="812343"/>
            </a:xfrm>
          </p:grpSpPr>
          <p:pic>
            <p:nvPicPr>
              <p:cNvPr id="44" name="Image 43" descr="Une image contenant dessin, horloge&#10;&#10;Description générée automatiquement">
                <a:extLst>
                  <a:ext uri="{FF2B5EF4-FFF2-40B4-BE49-F238E27FC236}">
                    <a16:creationId xmlns:a16="http://schemas.microsoft.com/office/drawing/2014/main" id="{F4149BC7-EEBE-EF49-941F-20337DDA6A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28" t="5856" r="12290" b="7526"/>
              <a:stretch/>
            </p:blipFill>
            <p:spPr>
              <a:xfrm>
                <a:off x="6214788" y="4033758"/>
                <a:ext cx="707897" cy="812343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C806745-4496-FA4A-A197-8FBE1967C3B0}"/>
                  </a:ext>
                </a:extLst>
              </p:cNvPr>
              <p:cNvSpPr txBox="1"/>
              <p:nvPr/>
            </p:nvSpPr>
            <p:spPr>
              <a:xfrm>
                <a:off x="6278333" y="4464962"/>
                <a:ext cx="5934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/>
                  <a:t>Days</a:t>
                </a:r>
                <a:endParaRPr lang="fr-FR" sz="1400" dirty="0"/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494BF29-2AE4-5642-926B-CF1493BF4400}"/>
                </a:ext>
              </a:extLst>
            </p:cNvPr>
            <p:cNvGrpSpPr/>
            <p:nvPr/>
          </p:nvGrpSpPr>
          <p:grpSpPr>
            <a:xfrm>
              <a:off x="791021" y="4769967"/>
              <a:ext cx="707897" cy="812343"/>
              <a:chOff x="6413806" y="4024074"/>
              <a:chExt cx="707897" cy="812343"/>
            </a:xfrm>
          </p:grpSpPr>
          <p:pic>
            <p:nvPicPr>
              <p:cNvPr id="42" name="Image 41" descr="Une image contenant dessin, horloge&#10;&#10;Description générée automatiquement">
                <a:extLst>
                  <a:ext uri="{FF2B5EF4-FFF2-40B4-BE49-F238E27FC236}">
                    <a16:creationId xmlns:a16="http://schemas.microsoft.com/office/drawing/2014/main" id="{0CD01B25-7F02-BC4E-B4CB-052622240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28" t="5856" r="12290" b="7526"/>
              <a:stretch/>
            </p:blipFill>
            <p:spPr>
              <a:xfrm>
                <a:off x="6413806" y="4024074"/>
                <a:ext cx="707897" cy="812343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F89F0E4-D0AD-FA43-BAE9-02F1B0EFE8CE}"/>
                  </a:ext>
                </a:extLst>
              </p:cNvPr>
              <p:cNvSpPr txBox="1"/>
              <p:nvPr/>
            </p:nvSpPr>
            <p:spPr>
              <a:xfrm>
                <a:off x="6431425" y="4437955"/>
                <a:ext cx="6676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err="1">
                    <a:solidFill>
                      <a:srgbClr val="FF0000"/>
                    </a:solidFill>
                  </a:rPr>
                  <a:t>Weeks</a:t>
                </a:r>
                <a:endParaRPr lang="fr-FR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CD0AF890-62D7-7B4E-AF7F-51BF5AABD1B5}"/>
                </a:ext>
              </a:extLst>
            </p:cNvPr>
            <p:cNvGrpSpPr/>
            <p:nvPr/>
          </p:nvGrpSpPr>
          <p:grpSpPr>
            <a:xfrm>
              <a:off x="10331035" y="1140618"/>
              <a:ext cx="707897" cy="812343"/>
              <a:chOff x="6322366" y="4005786"/>
              <a:chExt cx="707897" cy="812343"/>
            </a:xfrm>
          </p:grpSpPr>
          <p:pic>
            <p:nvPicPr>
              <p:cNvPr id="40" name="Image 39" descr="Une image contenant dessin, horloge&#10;&#10;Description générée automatiquement">
                <a:extLst>
                  <a:ext uri="{FF2B5EF4-FFF2-40B4-BE49-F238E27FC236}">
                    <a16:creationId xmlns:a16="http://schemas.microsoft.com/office/drawing/2014/main" id="{E33D74C6-7B5D-1745-8D18-07C062B48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28" t="5856" r="12290" b="7526"/>
              <a:stretch/>
            </p:blipFill>
            <p:spPr>
              <a:xfrm>
                <a:off x="6322366" y="4005786"/>
                <a:ext cx="707897" cy="812343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83EAF85-F943-5940-9496-BDD0BBA7C573}"/>
                  </a:ext>
                </a:extLst>
              </p:cNvPr>
              <p:cNvSpPr txBox="1"/>
              <p:nvPr/>
            </p:nvSpPr>
            <p:spPr>
              <a:xfrm>
                <a:off x="6339985" y="4428811"/>
                <a:ext cx="6676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err="1">
                    <a:solidFill>
                      <a:srgbClr val="FF0000"/>
                    </a:solidFill>
                  </a:rPr>
                  <a:t>Weeks</a:t>
                </a:r>
                <a:endParaRPr lang="fr-FR" sz="12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8" name="Rectangle 3">
            <a:extLst>
              <a:ext uri="{FF2B5EF4-FFF2-40B4-BE49-F238E27FC236}">
                <a16:creationId xmlns:a16="http://schemas.microsoft.com/office/drawing/2014/main" id="{2BD4DA66-C64D-0C46-B99F-C853E30B1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</p:spTree>
    <p:extLst>
      <p:ext uri="{BB962C8B-B14F-4D97-AF65-F5344CB8AC3E}">
        <p14:creationId xmlns:p14="http://schemas.microsoft.com/office/powerpoint/2010/main" val="18778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9B56D1C-4CB0-5049-AE95-DE3E0B3157DB}"/>
              </a:ext>
            </a:extLst>
          </p:cNvPr>
          <p:cNvGrpSpPr/>
          <p:nvPr/>
        </p:nvGrpSpPr>
        <p:grpSpPr>
          <a:xfrm>
            <a:off x="268675" y="1416933"/>
            <a:ext cx="2769029" cy="5038813"/>
            <a:chOff x="268675" y="1416933"/>
            <a:chExt cx="2769029" cy="503881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387FA44-66C2-7443-B788-C11435057244}"/>
                </a:ext>
              </a:extLst>
            </p:cNvPr>
            <p:cNvGrpSpPr/>
            <p:nvPr/>
          </p:nvGrpSpPr>
          <p:grpSpPr>
            <a:xfrm>
              <a:off x="562521" y="1416933"/>
              <a:ext cx="1183983" cy="1463031"/>
              <a:chOff x="4879592" y="2332940"/>
              <a:chExt cx="2377192" cy="2990396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4F75400-DE9C-084F-9194-6001FDED97BA}"/>
                  </a:ext>
                </a:extLst>
              </p:cNvPr>
              <p:cNvSpPr/>
              <p:nvPr/>
            </p:nvSpPr>
            <p:spPr>
              <a:xfrm>
                <a:off x="4879592" y="2332940"/>
                <a:ext cx="2377192" cy="2367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PD-L1</a:t>
                </a:r>
              </a:p>
              <a:p>
                <a:pPr algn="ctr"/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≥50%</a:t>
                </a: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715534E7-27DC-D44B-A54B-4A65450F8CAC}"/>
                  </a:ext>
                </a:extLst>
              </p:cNvPr>
              <p:cNvGrpSpPr/>
              <p:nvPr/>
            </p:nvGrpSpPr>
            <p:grpSpPr>
              <a:xfrm>
                <a:off x="6235998" y="4225674"/>
                <a:ext cx="966640" cy="1097662"/>
                <a:chOff x="6190278" y="4344546"/>
                <a:chExt cx="966640" cy="1097662"/>
              </a:xfrm>
            </p:grpSpPr>
            <p:pic>
              <p:nvPicPr>
                <p:cNvPr id="15" name="Image 14" descr="Une image contenant dessin, horloge&#10;&#10;Description générée automatiquement">
                  <a:extLst>
                    <a:ext uri="{FF2B5EF4-FFF2-40B4-BE49-F238E27FC236}">
                      <a16:creationId xmlns:a16="http://schemas.microsoft.com/office/drawing/2014/main" id="{B7381097-61A3-D943-85DA-64089BBEBF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28" t="5856" r="12290" b="7526"/>
                <a:stretch/>
              </p:blipFill>
              <p:spPr>
                <a:xfrm>
                  <a:off x="6200382" y="4344546"/>
                  <a:ext cx="956536" cy="1097662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435FFB6D-9B41-3A41-8C7A-E631847DB513}"/>
                    </a:ext>
                  </a:extLst>
                </p:cNvPr>
                <p:cNvSpPr txBox="1"/>
                <p:nvPr/>
              </p:nvSpPr>
              <p:spPr>
                <a:xfrm>
                  <a:off x="6190278" y="4848322"/>
                  <a:ext cx="956537" cy="5032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 err="1"/>
                    <a:t>Days</a:t>
                  </a:r>
                  <a:endParaRPr lang="fr-FR" sz="1000" dirty="0"/>
                </a:p>
              </p:txBody>
            </p:sp>
          </p:grp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B8C85F9-59EE-3A4B-9FF7-186C340D3A44}"/>
                </a:ext>
              </a:extLst>
            </p:cNvPr>
            <p:cNvSpPr txBox="1"/>
            <p:nvPr/>
          </p:nvSpPr>
          <p:spPr>
            <a:xfrm>
              <a:off x="454946" y="3355887"/>
              <a:ext cx="25827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FF0000"/>
                  </a:solidFill>
                </a:rPr>
                <a:t>Mucinous</a:t>
              </a:r>
              <a:r>
                <a:rPr lang="fr-FR" sz="1200" dirty="0">
                  <a:solidFill>
                    <a:srgbClr val="FF0000"/>
                  </a:solidFill>
                </a:rPr>
                <a:t>/signet ring </a:t>
              </a:r>
              <a:r>
                <a:rPr lang="fr-FR" sz="1200" dirty="0"/>
                <a:t>ADC</a:t>
              </a:r>
            </a:p>
            <a:p>
              <a:r>
                <a:rPr lang="fr-FR" sz="1200" dirty="0" err="1"/>
                <a:t>Female</a:t>
              </a:r>
              <a:endParaRPr lang="fr-FR" sz="1200" dirty="0"/>
            </a:p>
            <a:p>
              <a:r>
                <a:rPr lang="fr-FR" sz="1200" dirty="0">
                  <a:solidFill>
                    <a:srgbClr val="FF0000"/>
                  </a:solidFill>
                </a:rPr>
                <a:t>Asian</a:t>
              </a:r>
            </a:p>
            <a:p>
              <a:r>
                <a:rPr lang="fr-FR" sz="1200" dirty="0">
                  <a:solidFill>
                    <a:srgbClr val="FF0000"/>
                  </a:solidFill>
                </a:rPr>
                <a:t>Non </a:t>
              </a:r>
              <a:r>
                <a:rPr lang="fr-FR" sz="1200" dirty="0" err="1">
                  <a:solidFill>
                    <a:srgbClr val="FF0000"/>
                  </a:solidFill>
                </a:rPr>
                <a:t>smoker</a:t>
              </a:r>
              <a:r>
                <a:rPr lang="fr-FR" sz="1200" dirty="0">
                  <a:solidFill>
                    <a:srgbClr val="FF0000"/>
                  </a:solidFill>
                </a:rPr>
                <a:t>; light/former </a:t>
              </a:r>
              <a:r>
                <a:rPr lang="fr-FR" sz="1200" dirty="0" err="1">
                  <a:solidFill>
                    <a:srgbClr val="FF0000"/>
                  </a:solidFill>
                </a:rPr>
                <a:t>smoker</a:t>
              </a:r>
              <a:endParaRPr lang="fr-FR" sz="1200" dirty="0">
                <a:solidFill>
                  <a:srgbClr val="FF0000"/>
                </a:solidFill>
              </a:endParaRPr>
            </a:p>
            <a:p>
              <a:r>
                <a:rPr lang="fr-FR" sz="1200" dirty="0"/>
                <a:t>(No </a:t>
              </a:r>
              <a:r>
                <a:rPr lang="fr-FR" sz="1200" dirty="0" err="1"/>
                <a:t>need</a:t>
              </a:r>
              <a:r>
                <a:rPr lang="fr-FR" sz="1200" dirty="0"/>
                <a:t> for emergency </a:t>
              </a:r>
              <a:r>
                <a:rPr lang="fr-FR" sz="1200" dirty="0" err="1"/>
                <a:t>treatment</a:t>
              </a:r>
              <a:r>
                <a:rPr lang="fr-FR" sz="1200" dirty="0"/>
                <a:t>)</a:t>
              </a:r>
            </a:p>
          </p:txBody>
        </p:sp>
        <p:pic>
          <p:nvPicPr>
            <p:cNvPr id="4" name="Image 3" descr="Une image contenant signe, arrêt, extérieur, assis&#10;&#10;Description générée automatiquement">
              <a:extLst>
                <a:ext uri="{FF2B5EF4-FFF2-40B4-BE49-F238E27FC236}">
                  <a16:creationId xmlns:a16="http://schemas.microsoft.com/office/drawing/2014/main" id="{4DA82845-3DE6-E047-A9B8-9392588B1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76" y="4896121"/>
              <a:ext cx="1169552" cy="1169552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29E3DB5-24E9-354E-B03A-CDE2DF1A491A}"/>
                </a:ext>
              </a:extLst>
            </p:cNvPr>
            <p:cNvSpPr txBox="1"/>
            <p:nvPr/>
          </p:nvSpPr>
          <p:spPr>
            <a:xfrm>
              <a:off x="268675" y="6147969"/>
              <a:ext cx="1654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bg2"/>
                  </a:solidFill>
                </a:rPr>
                <a:t>Molecular</a:t>
              </a:r>
              <a:r>
                <a:rPr lang="fr-FR" sz="1400" b="1" dirty="0">
                  <a:solidFill>
                    <a:schemeClr val="bg2"/>
                  </a:solidFill>
                </a:rPr>
                <a:t> </a:t>
              </a:r>
              <a:r>
                <a:rPr lang="fr-FR" sz="1400" b="1" dirty="0" err="1">
                  <a:solidFill>
                    <a:schemeClr val="bg2"/>
                  </a:solidFill>
                </a:rPr>
                <a:t>testing</a:t>
              </a:r>
              <a:endParaRPr lang="fr-FR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0CD20800-ACC9-724F-9EBA-0E5E2C64FF15}"/>
                </a:ext>
              </a:extLst>
            </p:cNvPr>
            <p:cNvSpPr/>
            <p:nvPr/>
          </p:nvSpPr>
          <p:spPr>
            <a:xfrm flipV="1">
              <a:off x="774296" y="3015985"/>
              <a:ext cx="637712" cy="2276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FF979CBF-4A43-994D-98D4-F30B9164E850}"/>
                </a:ext>
              </a:extLst>
            </p:cNvPr>
            <p:cNvSpPr/>
            <p:nvPr/>
          </p:nvSpPr>
          <p:spPr>
            <a:xfrm flipV="1">
              <a:off x="774296" y="4525957"/>
              <a:ext cx="637712" cy="2276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C9B0B02-895E-0548-B3CC-0528FE5507E8}"/>
                </a:ext>
              </a:extLst>
            </p:cNvPr>
            <p:cNvSpPr txBox="1"/>
            <p:nvPr/>
          </p:nvSpPr>
          <p:spPr>
            <a:xfrm>
              <a:off x="953056" y="298363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2"/>
                  </a:solidFill>
                </a:rPr>
                <a:t>?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440728A-DE37-4543-85EB-055AD2A7DA57}"/>
                </a:ext>
              </a:extLst>
            </p:cNvPr>
            <p:cNvSpPr txBox="1"/>
            <p:nvPr/>
          </p:nvSpPr>
          <p:spPr>
            <a:xfrm>
              <a:off x="968296" y="448934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2"/>
                  </a:solidFill>
                </a:rPr>
                <a:t>?</a:t>
              </a:r>
            </a:p>
          </p:txBody>
        </p:sp>
      </p:grpSp>
      <p:sp>
        <p:nvSpPr>
          <p:cNvPr id="20" name="TextBox 58">
            <a:extLst>
              <a:ext uri="{FF2B5EF4-FFF2-40B4-BE49-F238E27FC236}">
                <a16:creationId xmlns:a16="http://schemas.microsoft.com/office/drawing/2014/main" id="{2205CCAF-A1FA-964A-87E6-A1326E75F2EF}"/>
              </a:ext>
            </a:extLst>
          </p:cNvPr>
          <p:cNvSpPr txBox="1"/>
          <p:nvPr/>
        </p:nvSpPr>
        <p:spPr>
          <a:xfrm>
            <a:off x="-3859" y="6533884"/>
            <a:ext cx="1200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altLang="en-US" i="1" dirty="0" err="1"/>
              <a:t>Berghoff</a:t>
            </a:r>
            <a:r>
              <a:rPr lang="en-GB" altLang="en-US" i="1" dirty="0"/>
              <a:t> A, ESMO Open 2019, 4:e000498; </a:t>
            </a:r>
            <a:r>
              <a:rPr lang="fr-FR" i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Gettinger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S, Clin Cancer </a:t>
            </a:r>
            <a:r>
              <a:rPr lang="fr-FR" i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2016, 22:4539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CD11BA-2AB2-684F-8043-BFD1A6C2ACA3}"/>
              </a:ext>
            </a:extLst>
          </p:cNvPr>
          <p:cNvSpPr txBox="1"/>
          <p:nvPr/>
        </p:nvSpPr>
        <p:spPr>
          <a:xfrm>
            <a:off x="4843780" y="2088952"/>
            <a:ext cx="5808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Relationship </a:t>
            </a:r>
            <a:r>
              <a:rPr lang="fr-FR" sz="12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between</a:t>
            </a:r>
            <a:r>
              <a:rPr lang="fr-FR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FR" sz="12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oncogene</a:t>
            </a:r>
            <a:r>
              <a:rPr lang="fr-FR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FR" sz="12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alteration</a:t>
            </a:r>
            <a:r>
              <a:rPr lang="fr-FR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and PD-L1 expression</a:t>
            </a:r>
          </a:p>
        </p:txBody>
      </p:sp>
      <p:pic>
        <p:nvPicPr>
          <p:cNvPr id="30" name="Image 29" descr="8.tiff">
            <a:extLst>
              <a:ext uri="{FF2B5EF4-FFF2-40B4-BE49-F238E27FC236}">
                <a16:creationId xmlns:a16="http://schemas.microsoft.com/office/drawing/2014/main" id="{A4BBDAC3-74BB-CC41-8395-2DA8F1B62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4" t="4321" r="2914" b="11610"/>
          <a:stretch/>
        </p:blipFill>
        <p:spPr>
          <a:xfrm>
            <a:off x="7226626" y="2673834"/>
            <a:ext cx="4779035" cy="295574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8B18E22-FDEB-5C4A-8951-6318C6A46075}"/>
              </a:ext>
            </a:extLst>
          </p:cNvPr>
          <p:cNvGrpSpPr/>
          <p:nvPr/>
        </p:nvGrpSpPr>
        <p:grpSpPr>
          <a:xfrm>
            <a:off x="3163044" y="2530153"/>
            <a:ext cx="3934314" cy="3769512"/>
            <a:chOff x="3507977" y="1591309"/>
            <a:chExt cx="3934314" cy="3769512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0A1554F5-CB55-5449-B2CB-99711CBDB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93027" r="34569" b="1244"/>
            <a:stretch/>
          </p:blipFill>
          <p:spPr>
            <a:xfrm rot="16200000">
              <a:off x="2600131" y="3067987"/>
              <a:ext cx="2101650" cy="28595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645D733-4C4A-AE45-B4DB-937508D32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39"/>
            <a:stretch/>
          </p:blipFill>
          <p:spPr>
            <a:xfrm>
              <a:off x="6763525" y="1591309"/>
              <a:ext cx="678766" cy="376851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4B1334A-8442-EA4A-BA70-A878F9BB1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5" r="73609"/>
            <a:stretch/>
          </p:blipFill>
          <p:spPr>
            <a:xfrm>
              <a:off x="4376313" y="1592304"/>
              <a:ext cx="1183983" cy="376851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556DC47-5540-1644-8921-62571D77B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3" r="44899" b="4926"/>
            <a:stretch/>
          </p:blipFill>
          <p:spPr>
            <a:xfrm>
              <a:off x="5558389" y="1591309"/>
              <a:ext cx="1212457" cy="3582871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D2B053C-A43D-E843-AFE7-1035FBFCC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42" t="6456" r="2430" b="84400"/>
            <a:stretch/>
          </p:blipFill>
          <p:spPr>
            <a:xfrm>
              <a:off x="5503891" y="1766056"/>
              <a:ext cx="1806105" cy="461364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598B78-66E1-774B-ADBF-BE1431806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886"/>
            <a:stretch/>
          </p:blipFill>
          <p:spPr>
            <a:xfrm>
              <a:off x="3873785" y="1591309"/>
              <a:ext cx="508549" cy="3768517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2421B842-9852-1A4F-A4EF-B73F22D51380}"/>
              </a:ext>
            </a:extLst>
          </p:cNvPr>
          <p:cNvSpPr txBox="1"/>
          <p:nvPr/>
        </p:nvSpPr>
        <p:spPr>
          <a:xfrm>
            <a:off x="4146018" y="3402709"/>
            <a:ext cx="7781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00" dirty="0"/>
              <a:t>n=10 005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D1F833-AF34-D044-AE5D-A7A4FF7F9DE4}"/>
              </a:ext>
            </a:extLst>
          </p:cNvPr>
          <p:cNvSpPr txBox="1"/>
          <p:nvPr/>
        </p:nvSpPr>
        <p:spPr>
          <a:xfrm>
            <a:off x="6357767" y="5872034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ROS pos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2BFBE37-0915-1E49-B15F-B983D8A12A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</p:spTree>
    <p:extLst>
      <p:ext uri="{BB962C8B-B14F-4D97-AF65-F5344CB8AC3E}">
        <p14:creationId xmlns:p14="http://schemas.microsoft.com/office/powerpoint/2010/main" val="180753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58">
            <a:extLst>
              <a:ext uri="{FF2B5EF4-FFF2-40B4-BE49-F238E27FC236}">
                <a16:creationId xmlns:a16="http://schemas.microsoft.com/office/drawing/2014/main" id="{54EEA412-C533-EA4F-87B2-FD301D28E8AE}"/>
              </a:ext>
            </a:extLst>
          </p:cNvPr>
          <p:cNvSpPr txBox="1"/>
          <p:nvPr/>
        </p:nvSpPr>
        <p:spPr>
          <a:xfrm>
            <a:off x="-3859" y="6509499"/>
            <a:ext cx="1200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i="1" dirty="0" err="1"/>
              <a:t>Mazières</a:t>
            </a:r>
            <a:r>
              <a:rPr lang="en-US" i="1" dirty="0"/>
              <a:t> J, Ann Oncol 2019, 30:1321; </a:t>
            </a:r>
            <a:r>
              <a:rPr lang="fr-FR" i="1" dirty="0" err="1"/>
              <a:t>Adderley</a:t>
            </a:r>
            <a:r>
              <a:rPr lang="fr-FR" i="1" dirty="0"/>
              <a:t> H, Cancer </a:t>
            </a:r>
            <a:r>
              <a:rPr lang="fr-FR" i="1" dirty="0" err="1"/>
              <a:t>Immunology</a:t>
            </a:r>
            <a:r>
              <a:rPr lang="fr-FR" i="1" dirty="0"/>
              <a:t> </a:t>
            </a:r>
            <a:r>
              <a:rPr lang="fr-FR" i="1" dirty="0" err="1"/>
              <a:t>Immunotherapy</a:t>
            </a:r>
            <a:r>
              <a:rPr lang="fr-FR" i="1" dirty="0"/>
              <a:t> 2021, 70:589</a:t>
            </a:r>
            <a:r>
              <a:rPr lang="en-US" i="1" dirty="0"/>
              <a:t> </a:t>
            </a:r>
            <a:endParaRPr lang="fr-FR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B5DA814D-8DFD-6941-856B-9D3ECBAA4F7F}"/>
              </a:ext>
            </a:extLst>
          </p:cNvPr>
          <p:cNvGrpSpPr/>
          <p:nvPr/>
        </p:nvGrpSpPr>
        <p:grpSpPr>
          <a:xfrm>
            <a:off x="268675" y="1416933"/>
            <a:ext cx="2769029" cy="5038813"/>
            <a:chOff x="268675" y="1416933"/>
            <a:chExt cx="2769029" cy="503881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52A0E0B6-C1EC-5F4F-8410-F6463D1B8364}"/>
                </a:ext>
              </a:extLst>
            </p:cNvPr>
            <p:cNvGrpSpPr/>
            <p:nvPr/>
          </p:nvGrpSpPr>
          <p:grpSpPr>
            <a:xfrm>
              <a:off x="562521" y="1416933"/>
              <a:ext cx="1183983" cy="1463031"/>
              <a:chOff x="4879592" y="2332940"/>
              <a:chExt cx="2377192" cy="2990396"/>
            </a:xfrm>
          </p:grpSpPr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4CE4B7FF-444A-7E4F-B386-FEA5DA1FC407}"/>
                  </a:ext>
                </a:extLst>
              </p:cNvPr>
              <p:cNvSpPr/>
              <p:nvPr/>
            </p:nvSpPr>
            <p:spPr>
              <a:xfrm>
                <a:off x="4879592" y="2332940"/>
                <a:ext cx="2377192" cy="2367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PD-L1</a:t>
                </a:r>
              </a:p>
              <a:p>
                <a:pPr algn="ctr"/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≥50%</a:t>
                </a:r>
              </a:p>
            </p:txBody>
          </p: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6ABECBB4-28B9-4A41-A579-25920D11B3A7}"/>
                  </a:ext>
                </a:extLst>
              </p:cNvPr>
              <p:cNvGrpSpPr/>
              <p:nvPr/>
            </p:nvGrpSpPr>
            <p:grpSpPr>
              <a:xfrm>
                <a:off x="6235998" y="4225674"/>
                <a:ext cx="966640" cy="1097662"/>
                <a:chOff x="6190278" y="4344546"/>
                <a:chExt cx="966640" cy="1097662"/>
              </a:xfrm>
            </p:grpSpPr>
            <p:pic>
              <p:nvPicPr>
                <p:cNvPr id="58" name="Image 57" descr="Une image contenant dessin, horloge&#10;&#10;Description générée automatiquement">
                  <a:extLst>
                    <a:ext uri="{FF2B5EF4-FFF2-40B4-BE49-F238E27FC236}">
                      <a16:creationId xmlns:a16="http://schemas.microsoft.com/office/drawing/2014/main" id="{408C7FFE-80D3-AA4A-8472-C62DAA48B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28" t="5856" r="12290" b="7526"/>
                <a:stretch/>
              </p:blipFill>
              <p:spPr>
                <a:xfrm>
                  <a:off x="6200382" y="4344546"/>
                  <a:ext cx="956536" cy="1097662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5C5A35BF-A251-404A-A8EE-22859AE10C13}"/>
                    </a:ext>
                  </a:extLst>
                </p:cNvPr>
                <p:cNvSpPr txBox="1"/>
                <p:nvPr/>
              </p:nvSpPr>
              <p:spPr>
                <a:xfrm>
                  <a:off x="6190278" y="4848322"/>
                  <a:ext cx="956537" cy="5032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 err="1"/>
                    <a:t>Days</a:t>
                  </a:r>
                  <a:endParaRPr lang="fr-FR" sz="1000" dirty="0"/>
                </a:p>
              </p:txBody>
            </p:sp>
          </p:grpSp>
        </p:grp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AAA4053-8ED4-5E41-9041-A7ED5AE4A3BE}"/>
                </a:ext>
              </a:extLst>
            </p:cNvPr>
            <p:cNvSpPr txBox="1"/>
            <p:nvPr/>
          </p:nvSpPr>
          <p:spPr>
            <a:xfrm>
              <a:off x="454946" y="3355887"/>
              <a:ext cx="25827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FF0000"/>
                  </a:solidFill>
                </a:rPr>
                <a:t>Mucinous</a:t>
              </a:r>
              <a:r>
                <a:rPr lang="fr-FR" sz="1200" dirty="0">
                  <a:solidFill>
                    <a:srgbClr val="FF0000"/>
                  </a:solidFill>
                </a:rPr>
                <a:t>/signet ring ADC</a:t>
              </a:r>
            </a:p>
            <a:p>
              <a:r>
                <a:rPr lang="fr-FR" sz="1200" dirty="0" err="1"/>
                <a:t>Female</a:t>
              </a:r>
              <a:endParaRPr lang="fr-FR" sz="1200" dirty="0"/>
            </a:p>
            <a:p>
              <a:r>
                <a:rPr lang="fr-FR" sz="1200" dirty="0">
                  <a:solidFill>
                    <a:srgbClr val="FF0000"/>
                  </a:solidFill>
                </a:rPr>
                <a:t>Asian</a:t>
              </a:r>
            </a:p>
            <a:p>
              <a:r>
                <a:rPr lang="fr-FR" sz="1200" dirty="0">
                  <a:solidFill>
                    <a:srgbClr val="FF0000"/>
                  </a:solidFill>
                </a:rPr>
                <a:t>Non </a:t>
              </a:r>
              <a:r>
                <a:rPr lang="fr-FR" sz="1200" dirty="0" err="1">
                  <a:solidFill>
                    <a:srgbClr val="FF0000"/>
                  </a:solidFill>
                </a:rPr>
                <a:t>smoker</a:t>
              </a:r>
              <a:r>
                <a:rPr lang="fr-FR" sz="1200" dirty="0">
                  <a:solidFill>
                    <a:srgbClr val="FF0000"/>
                  </a:solidFill>
                </a:rPr>
                <a:t>; light/former </a:t>
              </a:r>
              <a:r>
                <a:rPr lang="fr-FR" sz="1200" dirty="0" err="1">
                  <a:solidFill>
                    <a:srgbClr val="FF0000"/>
                  </a:solidFill>
                </a:rPr>
                <a:t>smoker</a:t>
              </a:r>
              <a:endParaRPr lang="fr-FR" sz="1200" dirty="0">
                <a:solidFill>
                  <a:srgbClr val="FF0000"/>
                </a:solidFill>
              </a:endParaRPr>
            </a:p>
            <a:p>
              <a:r>
                <a:rPr lang="fr-FR" sz="1200" dirty="0"/>
                <a:t>(No </a:t>
              </a:r>
              <a:r>
                <a:rPr lang="fr-FR" sz="1200" dirty="0" err="1"/>
                <a:t>need</a:t>
              </a:r>
              <a:r>
                <a:rPr lang="fr-FR" sz="1200" dirty="0"/>
                <a:t> for emergency </a:t>
              </a:r>
              <a:r>
                <a:rPr lang="fr-FR" sz="1200" dirty="0" err="1"/>
                <a:t>treatment</a:t>
              </a:r>
              <a:r>
                <a:rPr lang="fr-FR" sz="1200" dirty="0"/>
                <a:t>)</a:t>
              </a:r>
            </a:p>
          </p:txBody>
        </p:sp>
        <p:pic>
          <p:nvPicPr>
            <p:cNvPr id="50" name="Image 49" descr="Une image contenant signe, arrêt, extérieur, assis&#10;&#10;Description générée automatiquement">
              <a:extLst>
                <a:ext uri="{FF2B5EF4-FFF2-40B4-BE49-F238E27FC236}">
                  <a16:creationId xmlns:a16="http://schemas.microsoft.com/office/drawing/2014/main" id="{4B495CF1-3D13-DC4F-89FA-4B1D89624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76" y="4896121"/>
              <a:ext cx="1169552" cy="1169552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F8A533E-E030-9C4D-A75C-81C5D9B61DCB}"/>
                </a:ext>
              </a:extLst>
            </p:cNvPr>
            <p:cNvSpPr txBox="1"/>
            <p:nvPr/>
          </p:nvSpPr>
          <p:spPr>
            <a:xfrm>
              <a:off x="268675" y="6147969"/>
              <a:ext cx="1654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bg2"/>
                  </a:solidFill>
                </a:rPr>
                <a:t>Molecular</a:t>
              </a:r>
              <a:r>
                <a:rPr lang="fr-FR" sz="1400" b="1" dirty="0">
                  <a:solidFill>
                    <a:schemeClr val="bg2"/>
                  </a:solidFill>
                </a:rPr>
                <a:t> </a:t>
              </a:r>
              <a:r>
                <a:rPr lang="fr-FR" sz="1400" b="1" dirty="0" err="1">
                  <a:solidFill>
                    <a:schemeClr val="bg2"/>
                  </a:solidFill>
                </a:rPr>
                <a:t>testing</a:t>
              </a:r>
              <a:endParaRPr lang="fr-FR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ABD10FFC-E6BD-AB46-94E4-7067FE84026A}"/>
                </a:ext>
              </a:extLst>
            </p:cNvPr>
            <p:cNvSpPr/>
            <p:nvPr/>
          </p:nvSpPr>
          <p:spPr>
            <a:xfrm flipV="1">
              <a:off x="774296" y="3015985"/>
              <a:ext cx="637712" cy="2276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A20A4BF2-2280-F04F-A46E-9F8A47E4F29E}"/>
                </a:ext>
              </a:extLst>
            </p:cNvPr>
            <p:cNvSpPr/>
            <p:nvPr/>
          </p:nvSpPr>
          <p:spPr>
            <a:xfrm flipV="1">
              <a:off x="774296" y="4525957"/>
              <a:ext cx="637712" cy="2276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2EF39D69-4C3E-B24B-9B21-8C8793192838}"/>
                </a:ext>
              </a:extLst>
            </p:cNvPr>
            <p:cNvSpPr txBox="1"/>
            <p:nvPr/>
          </p:nvSpPr>
          <p:spPr>
            <a:xfrm>
              <a:off x="953056" y="298363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2"/>
                  </a:solidFill>
                </a:rPr>
                <a:t>?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325DDBB6-1196-1C42-AC4D-4CC7DAC53114}"/>
                </a:ext>
              </a:extLst>
            </p:cNvPr>
            <p:cNvSpPr txBox="1"/>
            <p:nvPr/>
          </p:nvSpPr>
          <p:spPr>
            <a:xfrm>
              <a:off x="968296" y="448934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2"/>
                  </a:solidFill>
                </a:rPr>
                <a:t>?</a:t>
              </a:r>
            </a:p>
          </p:txBody>
        </p:sp>
      </p:grp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6455C050-1163-DB4A-A296-683A3CB78D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5"/>
          <a:stretch/>
        </p:blipFill>
        <p:spPr>
          <a:xfrm>
            <a:off x="3314386" y="2380129"/>
            <a:ext cx="8086421" cy="3390065"/>
          </a:xfrm>
          <a:prstGeom prst="rect">
            <a:avLst/>
          </a:prstGeom>
        </p:spPr>
      </p:pic>
      <p:pic>
        <p:nvPicPr>
          <p:cNvPr id="24" name="Image 23" descr="Une image contenant table&#10;&#10;Description générée automatiquement">
            <a:extLst>
              <a:ext uri="{FF2B5EF4-FFF2-40B4-BE49-F238E27FC236}">
                <a16:creationId xmlns:a16="http://schemas.microsoft.com/office/drawing/2014/main" id="{0F9ABF8D-DC8E-B44F-9311-EDFB2B39AA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16"/>
          <a:stretch/>
        </p:blipFill>
        <p:spPr>
          <a:xfrm>
            <a:off x="3314386" y="1733223"/>
            <a:ext cx="8086421" cy="68149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05FB26-0FA2-D54A-94AE-AC0B45BEB322}"/>
              </a:ext>
            </a:extLst>
          </p:cNvPr>
          <p:cNvSpPr/>
          <p:nvPr/>
        </p:nvSpPr>
        <p:spPr>
          <a:xfrm>
            <a:off x="3314386" y="4354534"/>
            <a:ext cx="8086421" cy="4625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                                              ????</a:t>
            </a:r>
            <a:endParaRPr lang="fr-FR" sz="2800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26651DE-5D38-9647-8B92-143089A58A9C}"/>
              </a:ext>
            </a:extLst>
          </p:cNvPr>
          <p:cNvSpPr/>
          <p:nvPr/>
        </p:nvSpPr>
        <p:spPr>
          <a:xfrm>
            <a:off x="3314385" y="5307611"/>
            <a:ext cx="8086421" cy="4625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                                              ????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D22E3036-39D9-FA49-88DE-3A987C0D742D}"/>
              </a:ext>
            </a:extLst>
          </p:cNvPr>
          <p:cNvSpPr/>
          <p:nvPr/>
        </p:nvSpPr>
        <p:spPr>
          <a:xfrm>
            <a:off x="3314385" y="2897078"/>
            <a:ext cx="8086421" cy="46258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                                              </a:t>
            </a:r>
            <a:endParaRPr lang="fr-FR" sz="2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7174EC-BEAA-DD48-855E-B159B4115ADB}"/>
              </a:ext>
            </a:extLst>
          </p:cNvPr>
          <p:cNvSpPr txBox="1"/>
          <p:nvPr/>
        </p:nvSpPr>
        <p:spPr>
          <a:xfrm>
            <a:off x="8732482" y="2852962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Non V600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E9529442-F690-C845-A94E-D351D9FE312A}"/>
              </a:ext>
            </a:extLst>
          </p:cNvPr>
          <p:cNvSpPr/>
          <p:nvPr/>
        </p:nvSpPr>
        <p:spPr>
          <a:xfrm>
            <a:off x="3314383" y="2406584"/>
            <a:ext cx="8086421" cy="484989"/>
          </a:xfrm>
          <a:prstGeom prst="roundRect">
            <a:avLst/>
          </a:prstGeom>
          <a:noFill/>
          <a:ln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                                              </a:t>
            </a:r>
            <a:endParaRPr lang="fr-FR" sz="2800" dirty="0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8589DFB-4440-0B4E-A843-243865F2BCC4}"/>
              </a:ext>
            </a:extLst>
          </p:cNvPr>
          <p:cNvSpPr/>
          <p:nvPr/>
        </p:nvSpPr>
        <p:spPr>
          <a:xfrm>
            <a:off x="7807195" y="2419901"/>
            <a:ext cx="881743" cy="462583"/>
          </a:xfrm>
          <a:prstGeom prst="roundRect">
            <a:avLst/>
          </a:prstGeom>
          <a:noFill/>
          <a:ln w="28575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6D02C8C-FC53-F548-A8B4-73A8F6E006E2}"/>
              </a:ext>
            </a:extLst>
          </p:cNvPr>
          <p:cNvSpPr/>
          <p:nvPr/>
        </p:nvSpPr>
        <p:spPr>
          <a:xfrm>
            <a:off x="10508992" y="2421697"/>
            <a:ext cx="881743" cy="462583"/>
          </a:xfrm>
          <a:prstGeom prst="roundRect">
            <a:avLst/>
          </a:prstGeom>
          <a:noFill/>
          <a:ln w="28575">
            <a:solidFill>
              <a:srgbClr val="FF8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CA216C-A70F-0243-AA94-F61D573D2A33}"/>
              </a:ext>
            </a:extLst>
          </p:cNvPr>
          <p:cNvSpPr txBox="1"/>
          <p:nvPr/>
        </p:nvSpPr>
        <p:spPr>
          <a:xfrm>
            <a:off x="10489790" y="2380129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Non </a:t>
            </a:r>
            <a:r>
              <a:rPr lang="fr-FR" sz="1000" dirty="0" err="1"/>
              <a:t>common</a:t>
            </a:r>
            <a:endParaRPr lang="fr-FR" sz="1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4B39EC4-07AB-6E45-8122-9537EF420554}"/>
              </a:ext>
            </a:extLst>
          </p:cNvPr>
          <p:cNvSpPr txBox="1"/>
          <p:nvPr/>
        </p:nvSpPr>
        <p:spPr>
          <a:xfrm>
            <a:off x="7855021" y="2380131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Re-biopsy</a:t>
            </a:r>
            <a:r>
              <a:rPr lang="fr-FR" sz="1000" dirty="0"/>
              <a:t>?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A813394F-4B5A-0246-B335-16ED3F4EBA4D}"/>
              </a:ext>
            </a:extLst>
          </p:cNvPr>
          <p:cNvSpPr/>
          <p:nvPr/>
        </p:nvSpPr>
        <p:spPr>
          <a:xfrm>
            <a:off x="4569195" y="5849803"/>
            <a:ext cx="5674258" cy="646986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• </a:t>
            </a:r>
            <a:r>
              <a:rPr lang="fr-FR" dirty="0" err="1">
                <a:solidFill>
                  <a:schemeClr val="bg1"/>
                </a:solidFill>
              </a:rPr>
              <a:t>Increased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toxicity</a:t>
            </a:r>
            <a:r>
              <a:rPr lang="fr-FR" dirty="0">
                <a:solidFill>
                  <a:schemeClr val="bg1"/>
                </a:solidFill>
              </a:rPr>
              <a:t> of TKI and IO associations</a:t>
            </a:r>
          </a:p>
          <a:p>
            <a:r>
              <a:rPr lang="fr-FR" dirty="0">
                <a:solidFill>
                  <a:schemeClr val="bg1"/>
                </a:solidFill>
              </a:rPr>
              <a:t>• </a:t>
            </a:r>
            <a:r>
              <a:rPr lang="fr-FR" dirty="0" err="1">
                <a:solidFill>
                  <a:schemeClr val="bg1"/>
                </a:solidFill>
              </a:rPr>
              <a:t>Increased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toxicity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TKIs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after</a:t>
            </a:r>
            <a:r>
              <a:rPr lang="fr-FR" dirty="0">
                <a:solidFill>
                  <a:schemeClr val="bg1"/>
                </a:solidFill>
              </a:rPr>
              <a:t> the IO </a:t>
            </a:r>
            <a:r>
              <a:rPr lang="fr-FR" dirty="0" err="1">
                <a:solidFill>
                  <a:schemeClr val="bg1"/>
                </a:solidFill>
              </a:rPr>
              <a:t>then</a:t>
            </a:r>
            <a:r>
              <a:rPr lang="fr-FR" dirty="0">
                <a:solidFill>
                  <a:schemeClr val="bg1"/>
                </a:solidFill>
              </a:rPr>
              <a:t> TKI </a:t>
            </a:r>
            <a:r>
              <a:rPr lang="fr-FR" dirty="0" err="1">
                <a:solidFill>
                  <a:schemeClr val="bg1"/>
                </a:solidFill>
              </a:rPr>
              <a:t>sequence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5C9B4A1-3EEE-634E-8526-DC9D1446E822}"/>
              </a:ext>
            </a:extLst>
          </p:cNvPr>
          <p:cNvSpPr txBox="1"/>
          <p:nvPr/>
        </p:nvSpPr>
        <p:spPr>
          <a:xfrm>
            <a:off x="2596505" y="1240024"/>
            <a:ext cx="9459679" cy="442674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statut PD-L1 n’impacte par la séquence thérapeutique, y compris si ≥50% 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6A94DB41-0C2D-754D-BF53-49D5B25FC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223" y="233892"/>
            <a:ext cx="11740777" cy="1371600"/>
          </a:xfrm>
          <a:noFill/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  <a:latin typeface="Arial" pitchFamily="3" charset="0"/>
              </a:rPr>
              <a:t>EGFR, BRAF, ALK, ROS convergences et divergences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BF53F4E-B73C-CF43-ABC6-E148F2437C7F}"/>
              </a:ext>
            </a:extLst>
          </p:cNvPr>
          <p:cNvSpPr/>
          <p:nvPr/>
        </p:nvSpPr>
        <p:spPr>
          <a:xfrm>
            <a:off x="8708568" y="2885928"/>
            <a:ext cx="881743" cy="46258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430286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4">
      <a:dk1>
        <a:srgbClr val="000000"/>
      </a:dk1>
      <a:lt1>
        <a:srgbClr val="FFFFFF"/>
      </a:lt1>
      <a:dk2>
        <a:srgbClr val="000000"/>
      </a:dk2>
      <a:lt2>
        <a:srgbClr val="0072B0"/>
      </a:lt2>
      <a:accent1>
        <a:srgbClr val="33CCCC"/>
      </a:accent1>
      <a:accent2>
        <a:srgbClr val="EFB40F"/>
      </a:accent2>
      <a:accent3>
        <a:srgbClr val="FFFFFF"/>
      </a:accent3>
      <a:accent4>
        <a:srgbClr val="000000"/>
      </a:accent4>
      <a:accent5>
        <a:srgbClr val="ADE2E2"/>
      </a:accent5>
      <a:accent6>
        <a:srgbClr val="D9A30C"/>
      </a:accent6>
      <a:hlink>
        <a:srgbClr val="006666"/>
      </a:hlink>
      <a:folHlink>
        <a:srgbClr val="CCCCFF"/>
      </a:folHlink>
    </a:clrScheme>
    <a:fontScheme name="Pixel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72B0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4">
        <a:dk1>
          <a:srgbClr val="000000"/>
        </a:dk1>
        <a:lt1>
          <a:srgbClr val="FFFFFF"/>
        </a:lt1>
        <a:dk2>
          <a:srgbClr val="000000"/>
        </a:dk2>
        <a:lt2>
          <a:srgbClr val="0072B0"/>
        </a:lt2>
        <a:accent1>
          <a:srgbClr val="33CCCC"/>
        </a:accent1>
        <a:accent2>
          <a:srgbClr val="EFB40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D9A30C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15661</TotalTime>
  <Words>5156</Words>
  <Application>Microsoft Office PowerPoint</Application>
  <PresentationFormat>Grand écran</PresentationFormat>
  <Paragraphs>951</Paragraphs>
  <Slides>51</Slides>
  <Notes>26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1" baseType="lpstr">
      <vt:lpstr>Arial</vt:lpstr>
      <vt:lpstr>Arial Black</vt:lpstr>
      <vt:lpstr>Calibri</vt:lpstr>
      <vt:lpstr>Cambria</vt:lpstr>
      <vt:lpstr>Lucida Grande</vt:lpstr>
      <vt:lpstr>Times New Roman</vt:lpstr>
      <vt:lpstr>Webdings</vt:lpstr>
      <vt:lpstr>Wingdings</vt:lpstr>
      <vt:lpstr>Pixel</vt:lpstr>
      <vt:lpstr>Document</vt:lpstr>
      <vt:lpstr>Présentation PowerPoint</vt:lpstr>
      <vt:lpstr>Présentation PowerPoint</vt:lpstr>
      <vt:lpstr>Présentation PowerPoint</vt:lpstr>
      <vt:lpstr>EGFR, BRAF, ALK, ROS convergences et divergences</vt:lpstr>
      <vt:lpstr>EGFR, BRAF, ALK, ROS convergences et divergences</vt:lpstr>
      <vt:lpstr>EGFR, BRAF, ALK, ROS convergences et divergences</vt:lpstr>
      <vt:lpstr>EGFR, BRAF, ALK, ROS convergences et divergences</vt:lpstr>
      <vt:lpstr>EGFR, BRAF, ALK, ROS convergences et divergences</vt:lpstr>
      <vt:lpstr>EGFR, BRAF, ALK, ROS convergences et divergences</vt:lpstr>
      <vt:lpstr>EGFR, BRAF, ALK, ROS convergences et divergences</vt:lpstr>
      <vt:lpstr>EGFR, BRAF, ALK, ROS convergences et divergences</vt:lpstr>
      <vt:lpstr>EGFR, BRAF, ALK, ROS convergences et divergences</vt:lpstr>
      <vt:lpstr>EGFR et ALK convergences et divergences</vt:lpstr>
      <vt:lpstr>EGFR, BRAF, ALK, ROS convergences et divergences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Evolution des séquences thérapeutiques – algorithme pour EGFR </vt:lpstr>
      <vt:lpstr>CBNPC mutés pour l’EGFR, traiter la résistance…</vt:lpstr>
      <vt:lpstr>CBNPC mutés pour l’EGFR, retarder la résistance…</vt:lpstr>
      <vt:lpstr>Evolution des séquences thérapeutiques – algorithme pour EGFR </vt:lpstr>
      <vt:lpstr>Evolution des séquences thérapeutiques – algorithme pour EGFR </vt:lpstr>
      <vt:lpstr>Evolution des séquences thérapeutiques – algorithme pour BRAFV600 </vt:lpstr>
      <vt:lpstr>Evolution des séquences thérapeutiques – algorithme pour BRAFV600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ALK </vt:lpstr>
      <vt:lpstr>Evolution des séquences thérapeutiques – algorithme pour ROS </vt:lpstr>
      <vt:lpstr>Evolution des séquences thérapeutiques – algorithme pour ROS </vt:lpstr>
      <vt:lpstr>Evolution des séquences thérapeutiques – algorithme pour ROS </vt:lpstr>
      <vt:lpstr>Evolution des séquences thérapeutiques – algorithme pour ROS </vt:lpstr>
      <vt:lpstr>Evolution des séquences thérapeutiques – algorithme pour ROS </vt:lpstr>
      <vt:lpstr>EGFR, BRAF, ALK, ROS1 conclusions</vt:lpstr>
      <vt:lpstr>EGFR, BRAF, ALK, ROS1 conclusions</vt:lpstr>
      <vt:lpstr>Présentation PowerPoint</vt:lpstr>
    </vt:vector>
  </TitlesOfParts>
  <Company>jacques/cadranel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Prise en charge thérapeutique des CBNPC métastatiques mutés pour l’EGFR</dc:title>
  <dc:creator>jacques/cadranel</dc:creator>
  <cp:lastModifiedBy>Prestation LiveeDotCom</cp:lastModifiedBy>
  <cp:revision>525</cp:revision>
  <dcterms:created xsi:type="dcterms:W3CDTF">2016-07-01T10:54:29Z</dcterms:created>
  <dcterms:modified xsi:type="dcterms:W3CDTF">2021-11-20T15:47:54Z</dcterms:modified>
</cp:coreProperties>
</file>