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54" r:id="rId2"/>
    <p:sldId id="257" r:id="rId3"/>
    <p:sldId id="293" r:id="rId4"/>
    <p:sldId id="398" r:id="rId5"/>
    <p:sldId id="317" r:id="rId6"/>
    <p:sldId id="385" r:id="rId7"/>
    <p:sldId id="392" r:id="rId8"/>
    <p:sldId id="389" r:id="rId9"/>
    <p:sldId id="402" r:id="rId10"/>
    <p:sldId id="262" r:id="rId11"/>
    <p:sldId id="294" r:id="rId12"/>
    <p:sldId id="263" r:id="rId13"/>
    <p:sldId id="264" r:id="rId14"/>
    <p:sldId id="395" r:id="rId15"/>
    <p:sldId id="396" r:id="rId16"/>
    <p:sldId id="393" r:id="rId17"/>
    <p:sldId id="342" r:id="rId18"/>
    <p:sldId id="375" r:id="rId19"/>
    <p:sldId id="376" r:id="rId20"/>
    <p:sldId id="374" r:id="rId21"/>
    <p:sldId id="299" r:id="rId22"/>
    <p:sldId id="387" r:id="rId23"/>
    <p:sldId id="318" r:id="rId24"/>
    <p:sldId id="270" r:id="rId25"/>
    <p:sldId id="344" r:id="rId26"/>
    <p:sldId id="345" r:id="rId27"/>
    <p:sldId id="369" r:id="rId28"/>
    <p:sldId id="320" r:id="rId29"/>
    <p:sldId id="324" r:id="rId30"/>
    <p:sldId id="327" r:id="rId31"/>
    <p:sldId id="397" r:id="rId32"/>
    <p:sldId id="323" r:id="rId33"/>
    <p:sldId id="330" r:id="rId34"/>
    <p:sldId id="401" r:id="rId35"/>
    <p:sldId id="331" r:id="rId36"/>
    <p:sldId id="379" r:id="rId37"/>
    <p:sldId id="399" r:id="rId38"/>
    <p:sldId id="400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is Duchemann" initials="BD" lastIdx="0" clrIdx="0">
    <p:extLst>
      <p:ext uri="{19B8F6BF-5375-455C-9EA6-DF929625EA0E}">
        <p15:presenceInfo xmlns:p15="http://schemas.microsoft.com/office/powerpoint/2012/main" userId="20ab019fcad6a6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C48"/>
    <a:srgbClr val="C562DC"/>
    <a:srgbClr val="A66BD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72" autoAdjust="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8C579-F7B3-764A-8535-D93726ABAFE5}" type="doc">
      <dgm:prSet loTypeId="urn:microsoft.com/office/officeart/2005/8/layout/cycle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818FC6-00D4-9F45-BC9D-7FE27B9FEB1F}">
      <dgm:prSet phldrT="[Texte]"/>
      <dgm:spPr>
        <a:solidFill>
          <a:srgbClr val="E1E16B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  <a:p>
          <a:endParaRPr lang="en-US" dirty="0"/>
        </a:p>
      </dgm:t>
    </dgm:pt>
    <dgm:pt modelId="{AFA1CD88-9242-F943-A0A6-87BD0334E029}" type="parTrans" cxnId="{E21DF56E-307E-C146-A592-B49DFED7C5A2}">
      <dgm:prSet/>
      <dgm:spPr/>
      <dgm:t>
        <a:bodyPr/>
        <a:lstStyle/>
        <a:p>
          <a:endParaRPr lang="en-US"/>
        </a:p>
      </dgm:t>
    </dgm:pt>
    <dgm:pt modelId="{B9F15273-59D2-C343-ACA5-A4FF6310BD3A}" type="sibTrans" cxnId="{E21DF56E-307E-C146-A592-B49DFED7C5A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CFB5479-C593-7F46-A0A5-D0FEC1CF431B}">
      <dgm:prSet phldrT="[Texte]"/>
      <dgm:spPr>
        <a:solidFill>
          <a:srgbClr val="E49067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  <a:p>
          <a:endParaRPr lang="en-US" dirty="0"/>
        </a:p>
      </dgm:t>
    </dgm:pt>
    <dgm:pt modelId="{B6637360-C037-6640-89D1-327EE637965A}" type="parTrans" cxnId="{275876FE-C864-5A4F-9BE5-C6141C8B51DD}">
      <dgm:prSet/>
      <dgm:spPr/>
      <dgm:t>
        <a:bodyPr/>
        <a:lstStyle/>
        <a:p>
          <a:endParaRPr lang="en-US"/>
        </a:p>
      </dgm:t>
    </dgm:pt>
    <dgm:pt modelId="{5A6E4B86-211C-2447-AE02-3A7ADC74F5F4}" type="sibTrans" cxnId="{275876FE-C864-5A4F-9BE5-C6141C8B51DD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lt1"/>
            </a:solidFill>
          </a:endParaRPr>
        </a:p>
      </dgm:t>
    </dgm:pt>
    <dgm:pt modelId="{3EEB65C5-263E-C24B-AD80-7E15978EFD88}">
      <dgm:prSet phldrT="[Texte]"/>
      <dgm:spPr>
        <a:solidFill>
          <a:srgbClr val="E46865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95E08C94-631C-AC4C-BA31-30202B7E105A}" type="parTrans" cxnId="{1FE6F834-0645-F04B-BFC8-3FC22719E569}">
      <dgm:prSet/>
      <dgm:spPr/>
      <dgm:t>
        <a:bodyPr/>
        <a:lstStyle/>
        <a:p>
          <a:endParaRPr lang="en-US"/>
        </a:p>
      </dgm:t>
    </dgm:pt>
    <dgm:pt modelId="{EE02CB00-E045-C04F-8DB6-B9AB8E60B226}" type="sibTrans" cxnId="{1FE6F834-0645-F04B-BFC8-3FC22719E56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8A08487-1667-404D-896B-8609898C0115}">
      <dgm:prSet phldrT="[Texte]"/>
      <dgm:spPr>
        <a:solidFill>
          <a:srgbClr val="9070BC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0995FC6-1939-8D48-B181-288B05190D27}" type="parTrans" cxnId="{9EAC85EA-FF45-C448-9F6C-60F1528D580C}">
      <dgm:prSet/>
      <dgm:spPr/>
      <dgm:t>
        <a:bodyPr/>
        <a:lstStyle/>
        <a:p>
          <a:endParaRPr lang="en-US"/>
        </a:p>
      </dgm:t>
    </dgm:pt>
    <dgm:pt modelId="{5E9C9591-0EE0-AD41-9C45-54EADE88FBFA}" type="sibTrans" cxnId="{9EAC85EA-FF45-C448-9F6C-60F1528D580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E8BE8CC-6452-B14E-B34B-56BFBA2C9972}">
      <dgm:prSet phldrT="[Texte]"/>
      <dgm:spPr>
        <a:solidFill>
          <a:srgbClr val="B7DD6B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 dirty="0"/>
        </a:p>
      </dgm:t>
    </dgm:pt>
    <dgm:pt modelId="{948F50B9-5EB6-2342-AEBF-81435894A91F}" type="sibTrans" cxnId="{090FD414-0367-CB4A-9D02-31B57093552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07B1B93-35F3-1346-B32E-EE7DDC06063E}" type="parTrans" cxnId="{090FD414-0367-CB4A-9D02-31B57093552E}">
      <dgm:prSet/>
      <dgm:spPr/>
      <dgm:t>
        <a:bodyPr/>
        <a:lstStyle/>
        <a:p>
          <a:endParaRPr lang="en-US"/>
        </a:p>
      </dgm:t>
    </dgm:pt>
    <dgm:pt modelId="{7326B806-6F8C-0F49-BF93-BCA2714B9595}" type="pres">
      <dgm:prSet presAssocID="{C828C579-F7B3-764A-8535-D93726ABAFE5}" presName="cycle" presStyleCnt="0">
        <dgm:presLayoutVars>
          <dgm:dir/>
          <dgm:resizeHandles val="exact"/>
        </dgm:presLayoutVars>
      </dgm:prSet>
      <dgm:spPr/>
    </dgm:pt>
    <dgm:pt modelId="{B3F49463-4F9E-2941-AC21-57CAE4BCF1C5}" type="pres">
      <dgm:prSet presAssocID="{5E8BE8CC-6452-B14E-B34B-56BFBA2C9972}" presName="node" presStyleLbl="node1" presStyleIdx="0" presStyleCnt="5">
        <dgm:presLayoutVars>
          <dgm:bulletEnabled val="1"/>
        </dgm:presLayoutVars>
      </dgm:prSet>
      <dgm:spPr/>
    </dgm:pt>
    <dgm:pt modelId="{3A1812B9-CA51-3D4B-BE48-E58E2FFBF02F}" type="pres">
      <dgm:prSet presAssocID="{948F50B9-5EB6-2342-AEBF-81435894A91F}" presName="sibTrans" presStyleLbl="sibTrans2D1" presStyleIdx="0" presStyleCnt="5"/>
      <dgm:spPr/>
    </dgm:pt>
    <dgm:pt modelId="{B03E23AD-6C3C-E847-B1C1-78CE6D5BFA05}" type="pres">
      <dgm:prSet presAssocID="{948F50B9-5EB6-2342-AEBF-81435894A91F}" presName="connectorText" presStyleLbl="sibTrans2D1" presStyleIdx="0" presStyleCnt="5"/>
      <dgm:spPr/>
    </dgm:pt>
    <dgm:pt modelId="{F8AE97C3-4251-814F-8A9B-E155E910D663}" type="pres">
      <dgm:prSet presAssocID="{48818FC6-00D4-9F45-BC9D-7FE27B9FEB1F}" presName="node" presStyleLbl="node1" presStyleIdx="1" presStyleCnt="5">
        <dgm:presLayoutVars>
          <dgm:bulletEnabled val="1"/>
        </dgm:presLayoutVars>
      </dgm:prSet>
      <dgm:spPr/>
    </dgm:pt>
    <dgm:pt modelId="{19DAF01A-D231-DC4E-A6F3-8845AD5E265E}" type="pres">
      <dgm:prSet presAssocID="{B9F15273-59D2-C343-ACA5-A4FF6310BD3A}" presName="sibTrans" presStyleLbl="sibTrans2D1" presStyleIdx="1" presStyleCnt="5"/>
      <dgm:spPr/>
    </dgm:pt>
    <dgm:pt modelId="{0888D47C-A2E2-C342-BCCD-44646FBCDC2D}" type="pres">
      <dgm:prSet presAssocID="{B9F15273-59D2-C343-ACA5-A4FF6310BD3A}" presName="connectorText" presStyleLbl="sibTrans2D1" presStyleIdx="1" presStyleCnt="5"/>
      <dgm:spPr/>
    </dgm:pt>
    <dgm:pt modelId="{31C476DF-E6A0-614B-81D4-55D87393A990}" type="pres">
      <dgm:prSet presAssocID="{2CFB5479-C593-7F46-A0A5-D0FEC1CF431B}" presName="node" presStyleLbl="node1" presStyleIdx="2" presStyleCnt="5">
        <dgm:presLayoutVars>
          <dgm:bulletEnabled val="1"/>
        </dgm:presLayoutVars>
      </dgm:prSet>
      <dgm:spPr/>
    </dgm:pt>
    <dgm:pt modelId="{07F453E5-77C2-AC4D-BBD5-8EC8A2547F8E}" type="pres">
      <dgm:prSet presAssocID="{5A6E4B86-211C-2447-AE02-3A7ADC74F5F4}" presName="sibTrans" presStyleLbl="sibTrans2D1" presStyleIdx="2" presStyleCnt="5"/>
      <dgm:spPr/>
    </dgm:pt>
    <dgm:pt modelId="{8DD18F9F-8C55-F841-BBD4-F74CFB2ECA6C}" type="pres">
      <dgm:prSet presAssocID="{5A6E4B86-211C-2447-AE02-3A7ADC74F5F4}" presName="connectorText" presStyleLbl="sibTrans2D1" presStyleIdx="2" presStyleCnt="5"/>
      <dgm:spPr/>
    </dgm:pt>
    <dgm:pt modelId="{9A6AA3D3-645E-564E-B208-F775B4D2F9F6}" type="pres">
      <dgm:prSet presAssocID="{3EEB65C5-263E-C24B-AD80-7E15978EFD88}" presName="node" presStyleLbl="node1" presStyleIdx="3" presStyleCnt="5">
        <dgm:presLayoutVars>
          <dgm:bulletEnabled val="1"/>
        </dgm:presLayoutVars>
      </dgm:prSet>
      <dgm:spPr/>
    </dgm:pt>
    <dgm:pt modelId="{4E8A3DBE-4E6B-724D-997E-407D47DC3E36}" type="pres">
      <dgm:prSet presAssocID="{EE02CB00-E045-C04F-8DB6-B9AB8E60B226}" presName="sibTrans" presStyleLbl="sibTrans2D1" presStyleIdx="3" presStyleCnt="5"/>
      <dgm:spPr/>
    </dgm:pt>
    <dgm:pt modelId="{97AFC6FC-3DF1-9848-8971-231BE09C8D97}" type="pres">
      <dgm:prSet presAssocID="{EE02CB00-E045-C04F-8DB6-B9AB8E60B226}" presName="connectorText" presStyleLbl="sibTrans2D1" presStyleIdx="3" presStyleCnt="5"/>
      <dgm:spPr/>
    </dgm:pt>
    <dgm:pt modelId="{AF85934C-4E53-3F40-B7DB-16BECE1C8006}" type="pres">
      <dgm:prSet presAssocID="{18A08487-1667-404D-896B-8609898C0115}" presName="node" presStyleLbl="node1" presStyleIdx="4" presStyleCnt="5">
        <dgm:presLayoutVars>
          <dgm:bulletEnabled val="1"/>
        </dgm:presLayoutVars>
      </dgm:prSet>
      <dgm:spPr/>
    </dgm:pt>
    <dgm:pt modelId="{E462182E-DD10-CA4E-8205-96A2135950B7}" type="pres">
      <dgm:prSet presAssocID="{5E9C9591-0EE0-AD41-9C45-54EADE88FBFA}" presName="sibTrans" presStyleLbl="sibTrans2D1" presStyleIdx="4" presStyleCnt="5"/>
      <dgm:spPr/>
    </dgm:pt>
    <dgm:pt modelId="{1D8122AB-B02D-1C4F-BE80-98EAD64F0C48}" type="pres">
      <dgm:prSet presAssocID="{5E9C9591-0EE0-AD41-9C45-54EADE88FBFA}" presName="connectorText" presStyleLbl="sibTrans2D1" presStyleIdx="4" presStyleCnt="5"/>
      <dgm:spPr/>
    </dgm:pt>
  </dgm:ptLst>
  <dgm:cxnLst>
    <dgm:cxn modelId="{AF031902-8023-47E2-9627-F25875404F0D}" type="presOf" srcId="{5A6E4B86-211C-2447-AE02-3A7ADC74F5F4}" destId="{07F453E5-77C2-AC4D-BBD5-8EC8A2547F8E}" srcOrd="0" destOrd="0" presId="urn:microsoft.com/office/officeart/2005/8/layout/cycle2"/>
    <dgm:cxn modelId="{B9FCE509-C9AC-4E51-B3FF-9E1671658936}" type="presOf" srcId="{5A6E4B86-211C-2447-AE02-3A7ADC74F5F4}" destId="{8DD18F9F-8C55-F841-BBD4-F74CFB2ECA6C}" srcOrd="1" destOrd="0" presId="urn:microsoft.com/office/officeart/2005/8/layout/cycle2"/>
    <dgm:cxn modelId="{090FD414-0367-CB4A-9D02-31B57093552E}" srcId="{C828C579-F7B3-764A-8535-D93726ABAFE5}" destId="{5E8BE8CC-6452-B14E-B34B-56BFBA2C9972}" srcOrd="0" destOrd="0" parTransId="{D07B1B93-35F3-1346-B32E-EE7DDC06063E}" sibTransId="{948F50B9-5EB6-2342-AEBF-81435894A91F}"/>
    <dgm:cxn modelId="{3AC90D25-4C09-4D71-B0D5-503C0184E75B}" type="presOf" srcId="{18A08487-1667-404D-896B-8609898C0115}" destId="{AF85934C-4E53-3F40-B7DB-16BECE1C8006}" srcOrd="0" destOrd="0" presId="urn:microsoft.com/office/officeart/2005/8/layout/cycle2"/>
    <dgm:cxn modelId="{3287D033-92F5-46AE-8B40-DDF3C51B633E}" type="presOf" srcId="{EE02CB00-E045-C04F-8DB6-B9AB8E60B226}" destId="{4E8A3DBE-4E6B-724D-997E-407D47DC3E36}" srcOrd="0" destOrd="0" presId="urn:microsoft.com/office/officeart/2005/8/layout/cycle2"/>
    <dgm:cxn modelId="{1FE6F834-0645-F04B-BFC8-3FC22719E569}" srcId="{C828C579-F7B3-764A-8535-D93726ABAFE5}" destId="{3EEB65C5-263E-C24B-AD80-7E15978EFD88}" srcOrd="3" destOrd="0" parTransId="{95E08C94-631C-AC4C-BA31-30202B7E105A}" sibTransId="{EE02CB00-E045-C04F-8DB6-B9AB8E60B226}"/>
    <dgm:cxn modelId="{E9EAA44B-BB08-4C2E-A7DA-6DAE8D491725}" type="presOf" srcId="{EE02CB00-E045-C04F-8DB6-B9AB8E60B226}" destId="{97AFC6FC-3DF1-9848-8971-231BE09C8D97}" srcOrd="1" destOrd="0" presId="urn:microsoft.com/office/officeart/2005/8/layout/cycle2"/>
    <dgm:cxn modelId="{E21DF56E-307E-C146-A592-B49DFED7C5A2}" srcId="{C828C579-F7B3-764A-8535-D93726ABAFE5}" destId="{48818FC6-00D4-9F45-BC9D-7FE27B9FEB1F}" srcOrd="1" destOrd="0" parTransId="{AFA1CD88-9242-F943-A0A6-87BD0334E029}" sibTransId="{B9F15273-59D2-C343-ACA5-A4FF6310BD3A}"/>
    <dgm:cxn modelId="{5B8C9B72-D571-4817-B3A9-74FB8CCEF390}" type="presOf" srcId="{48818FC6-00D4-9F45-BC9D-7FE27B9FEB1F}" destId="{F8AE97C3-4251-814F-8A9B-E155E910D663}" srcOrd="0" destOrd="0" presId="urn:microsoft.com/office/officeart/2005/8/layout/cycle2"/>
    <dgm:cxn modelId="{6A761F78-1022-481E-A026-41A707DBD540}" type="presOf" srcId="{5E8BE8CC-6452-B14E-B34B-56BFBA2C9972}" destId="{B3F49463-4F9E-2941-AC21-57CAE4BCF1C5}" srcOrd="0" destOrd="0" presId="urn:microsoft.com/office/officeart/2005/8/layout/cycle2"/>
    <dgm:cxn modelId="{775AB87B-6EAC-426C-9A9D-96A69ECBDA87}" type="presOf" srcId="{C828C579-F7B3-764A-8535-D93726ABAFE5}" destId="{7326B806-6F8C-0F49-BF93-BCA2714B9595}" srcOrd="0" destOrd="0" presId="urn:microsoft.com/office/officeart/2005/8/layout/cycle2"/>
    <dgm:cxn modelId="{778BD683-03B9-42A6-9DC4-F9B926D408F0}" type="presOf" srcId="{5E9C9591-0EE0-AD41-9C45-54EADE88FBFA}" destId="{E462182E-DD10-CA4E-8205-96A2135950B7}" srcOrd="0" destOrd="0" presId="urn:microsoft.com/office/officeart/2005/8/layout/cycle2"/>
    <dgm:cxn modelId="{2F972A87-5322-4296-B4C0-C97275A8FAAA}" type="presOf" srcId="{948F50B9-5EB6-2342-AEBF-81435894A91F}" destId="{B03E23AD-6C3C-E847-B1C1-78CE6D5BFA05}" srcOrd="1" destOrd="0" presId="urn:microsoft.com/office/officeart/2005/8/layout/cycle2"/>
    <dgm:cxn modelId="{1836E1A8-B1B0-4037-B922-B9E3F749042D}" type="presOf" srcId="{B9F15273-59D2-C343-ACA5-A4FF6310BD3A}" destId="{0888D47C-A2E2-C342-BCCD-44646FBCDC2D}" srcOrd="1" destOrd="0" presId="urn:microsoft.com/office/officeart/2005/8/layout/cycle2"/>
    <dgm:cxn modelId="{C07552B9-3D64-498C-9B88-66AEFC4135D9}" type="presOf" srcId="{3EEB65C5-263E-C24B-AD80-7E15978EFD88}" destId="{9A6AA3D3-645E-564E-B208-F775B4D2F9F6}" srcOrd="0" destOrd="0" presId="urn:microsoft.com/office/officeart/2005/8/layout/cycle2"/>
    <dgm:cxn modelId="{F9425ADD-FA2F-4B41-922D-E72275491ECC}" type="presOf" srcId="{5E9C9591-0EE0-AD41-9C45-54EADE88FBFA}" destId="{1D8122AB-B02D-1C4F-BE80-98EAD64F0C48}" srcOrd="1" destOrd="0" presId="urn:microsoft.com/office/officeart/2005/8/layout/cycle2"/>
    <dgm:cxn modelId="{349443EA-3ECE-42A6-83C3-3940EB0A68D0}" type="presOf" srcId="{B9F15273-59D2-C343-ACA5-A4FF6310BD3A}" destId="{19DAF01A-D231-DC4E-A6F3-8845AD5E265E}" srcOrd="0" destOrd="0" presId="urn:microsoft.com/office/officeart/2005/8/layout/cycle2"/>
    <dgm:cxn modelId="{9EAC85EA-FF45-C448-9F6C-60F1528D580C}" srcId="{C828C579-F7B3-764A-8535-D93726ABAFE5}" destId="{18A08487-1667-404D-896B-8609898C0115}" srcOrd="4" destOrd="0" parTransId="{30995FC6-1939-8D48-B181-288B05190D27}" sibTransId="{5E9C9591-0EE0-AD41-9C45-54EADE88FBFA}"/>
    <dgm:cxn modelId="{992EB1F4-8381-4C32-8CA7-1D421D6028FD}" type="presOf" srcId="{2CFB5479-C593-7F46-A0A5-D0FEC1CF431B}" destId="{31C476DF-E6A0-614B-81D4-55D87393A990}" srcOrd="0" destOrd="0" presId="urn:microsoft.com/office/officeart/2005/8/layout/cycle2"/>
    <dgm:cxn modelId="{E3C0A0F6-00EF-4152-A6B8-0A6130FE58C9}" type="presOf" srcId="{948F50B9-5EB6-2342-AEBF-81435894A91F}" destId="{3A1812B9-CA51-3D4B-BE48-E58E2FFBF02F}" srcOrd="0" destOrd="0" presId="urn:microsoft.com/office/officeart/2005/8/layout/cycle2"/>
    <dgm:cxn modelId="{275876FE-C864-5A4F-9BE5-C6141C8B51DD}" srcId="{C828C579-F7B3-764A-8535-D93726ABAFE5}" destId="{2CFB5479-C593-7F46-A0A5-D0FEC1CF431B}" srcOrd="2" destOrd="0" parTransId="{B6637360-C037-6640-89D1-327EE637965A}" sibTransId="{5A6E4B86-211C-2447-AE02-3A7ADC74F5F4}"/>
    <dgm:cxn modelId="{8A1D1902-F181-43A4-A2B2-8D4CAF6D8693}" type="presParOf" srcId="{7326B806-6F8C-0F49-BF93-BCA2714B9595}" destId="{B3F49463-4F9E-2941-AC21-57CAE4BCF1C5}" srcOrd="0" destOrd="0" presId="urn:microsoft.com/office/officeart/2005/8/layout/cycle2"/>
    <dgm:cxn modelId="{AE65A89D-0E57-4BA4-823F-85818E6D2BA2}" type="presParOf" srcId="{7326B806-6F8C-0F49-BF93-BCA2714B9595}" destId="{3A1812B9-CA51-3D4B-BE48-E58E2FFBF02F}" srcOrd="1" destOrd="0" presId="urn:microsoft.com/office/officeart/2005/8/layout/cycle2"/>
    <dgm:cxn modelId="{697111BA-9F27-4B84-B67E-5DC7DFEC84CE}" type="presParOf" srcId="{3A1812B9-CA51-3D4B-BE48-E58E2FFBF02F}" destId="{B03E23AD-6C3C-E847-B1C1-78CE6D5BFA05}" srcOrd="0" destOrd="0" presId="urn:microsoft.com/office/officeart/2005/8/layout/cycle2"/>
    <dgm:cxn modelId="{DCB882E6-758E-4458-97CB-90A74C6A5CFB}" type="presParOf" srcId="{7326B806-6F8C-0F49-BF93-BCA2714B9595}" destId="{F8AE97C3-4251-814F-8A9B-E155E910D663}" srcOrd="2" destOrd="0" presId="urn:microsoft.com/office/officeart/2005/8/layout/cycle2"/>
    <dgm:cxn modelId="{54BB7CF9-681A-4214-A97E-D62ADE032CBD}" type="presParOf" srcId="{7326B806-6F8C-0F49-BF93-BCA2714B9595}" destId="{19DAF01A-D231-DC4E-A6F3-8845AD5E265E}" srcOrd="3" destOrd="0" presId="urn:microsoft.com/office/officeart/2005/8/layout/cycle2"/>
    <dgm:cxn modelId="{95762D03-C6C1-4215-9F05-99EFE77B6FF0}" type="presParOf" srcId="{19DAF01A-D231-DC4E-A6F3-8845AD5E265E}" destId="{0888D47C-A2E2-C342-BCCD-44646FBCDC2D}" srcOrd="0" destOrd="0" presId="urn:microsoft.com/office/officeart/2005/8/layout/cycle2"/>
    <dgm:cxn modelId="{DCDB4B33-57EE-42D0-BB06-FD73104A9C04}" type="presParOf" srcId="{7326B806-6F8C-0F49-BF93-BCA2714B9595}" destId="{31C476DF-E6A0-614B-81D4-55D87393A990}" srcOrd="4" destOrd="0" presId="urn:microsoft.com/office/officeart/2005/8/layout/cycle2"/>
    <dgm:cxn modelId="{542D2185-7DCE-4192-9FE1-AB97B74F16F8}" type="presParOf" srcId="{7326B806-6F8C-0F49-BF93-BCA2714B9595}" destId="{07F453E5-77C2-AC4D-BBD5-8EC8A2547F8E}" srcOrd="5" destOrd="0" presId="urn:microsoft.com/office/officeart/2005/8/layout/cycle2"/>
    <dgm:cxn modelId="{D52CD627-D28A-444D-928E-65D7FC9CBB83}" type="presParOf" srcId="{07F453E5-77C2-AC4D-BBD5-8EC8A2547F8E}" destId="{8DD18F9F-8C55-F841-BBD4-F74CFB2ECA6C}" srcOrd="0" destOrd="0" presId="urn:microsoft.com/office/officeart/2005/8/layout/cycle2"/>
    <dgm:cxn modelId="{A5353641-39D4-4D54-9C3E-46CB7B2DDCA9}" type="presParOf" srcId="{7326B806-6F8C-0F49-BF93-BCA2714B9595}" destId="{9A6AA3D3-645E-564E-B208-F775B4D2F9F6}" srcOrd="6" destOrd="0" presId="urn:microsoft.com/office/officeart/2005/8/layout/cycle2"/>
    <dgm:cxn modelId="{7959C6B9-E897-45A7-BEBE-FF5DA1DDBEE7}" type="presParOf" srcId="{7326B806-6F8C-0F49-BF93-BCA2714B9595}" destId="{4E8A3DBE-4E6B-724D-997E-407D47DC3E36}" srcOrd="7" destOrd="0" presId="urn:microsoft.com/office/officeart/2005/8/layout/cycle2"/>
    <dgm:cxn modelId="{473548EF-0526-4992-9F96-B199F241CFEB}" type="presParOf" srcId="{4E8A3DBE-4E6B-724D-997E-407D47DC3E36}" destId="{97AFC6FC-3DF1-9848-8971-231BE09C8D97}" srcOrd="0" destOrd="0" presId="urn:microsoft.com/office/officeart/2005/8/layout/cycle2"/>
    <dgm:cxn modelId="{2EB50331-9061-4756-B6DC-50D68DA08C39}" type="presParOf" srcId="{7326B806-6F8C-0F49-BF93-BCA2714B9595}" destId="{AF85934C-4E53-3F40-B7DB-16BECE1C8006}" srcOrd="8" destOrd="0" presId="urn:microsoft.com/office/officeart/2005/8/layout/cycle2"/>
    <dgm:cxn modelId="{B5E60C8E-6C53-4E3B-9F1F-ED48F90D25AD}" type="presParOf" srcId="{7326B806-6F8C-0F49-BF93-BCA2714B9595}" destId="{E462182E-DD10-CA4E-8205-96A2135950B7}" srcOrd="9" destOrd="0" presId="urn:microsoft.com/office/officeart/2005/8/layout/cycle2"/>
    <dgm:cxn modelId="{8171E499-3CA6-4992-BDD5-18D83678DD11}" type="presParOf" srcId="{E462182E-DD10-CA4E-8205-96A2135950B7}" destId="{1D8122AB-B02D-1C4F-BE80-98EAD64F0C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8C579-F7B3-764A-8535-D93726ABAFE5}" type="doc">
      <dgm:prSet loTypeId="urn:microsoft.com/office/officeart/2005/8/layout/cycle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818FC6-00D4-9F45-BC9D-7FE27B9FEB1F}">
      <dgm:prSet phldrT="[Texte]"/>
      <dgm:spPr>
        <a:solidFill>
          <a:srgbClr val="E1E16B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  <a:p>
          <a:endParaRPr lang="en-US" dirty="0"/>
        </a:p>
      </dgm:t>
    </dgm:pt>
    <dgm:pt modelId="{AFA1CD88-9242-F943-A0A6-87BD0334E029}" type="parTrans" cxnId="{E21DF56E-307E-C146-A592-B49DFED7C5A2}">
      <dgm:prSet/>
      <dgm:spPr/>
      <dgm:t>
        <a:bodyPr/>
        <a:lstStyle/>
        <a:p>
          <a:endParaRPr lang="en-US"/>
        </a:p>
      </dgm:t>
    </dgm:pt>
    <dgm:pt modelId="{B9F15273-59D2-C343-ACA5-A4FF6310BD3A}" type="sibTrans" cxnId="{E21DF56E-307E-C146-A592-B49DFED7C5A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CFB5479-C593-7F46-A0A5-D0FEC1CF431B}">
      <dgm:prSet phldrT="[Texte]"/>
      <dgm:spPr>
        <a:solidFill>
          <a:srgbClr val="E49067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  <a:p>
          <a:endParaRPr lang="en-US" dirty="0"/>
        </a:p>
      </dgm:t>
    </dgm:pt>
    <dgm:pt modelId="{B6637360-C037-6640-89D1-327EE637965A}" type="parTrans" cxnId="{275876FE-C864-5A4F-9BE5-C6141C8B51DD}">
      <dgm:prSet/>
      <dgm:spPr/>
      <dgm:t>
        <a:bodyPr/>
        <a:lstStyle/>
        <a:p>
          <a:endParaRPr lang="en-US"/>
        </a:p>
      </dgm:t>
    </dgm:pt>
    <dgm:pt modelId="{5A6E4B86-211C-2447-AE02-3A7ADC74F5F4}" type="sibTrans" cxnId="{275876FE-C864-5A4F-9BE5-C6141C8B51DD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lt1"/>
            </a:solidFill>
          </a:endParaRPr>
        </a:p>
      </dgm:t>
    </dgm:pt>
    <dgm:pt modelId="{3EEB65C5-263E-C24B-AD80-7E15978EFD88}">
      <dgm:prSet phldrT="[Texte]"/>
      <dgm:spPr>
        <a:solidFill>
          <a:srgbClr val="E46865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95E08C94-631C-AC4C-BA31-30202B7E105A}" type="parTrans" cxnId="{1FE6F834-0645-F04B-BFC8-3FC22719E569}">
      <dgm:prSet/>
      <dgm:spPr/>
      <dgm:t>
        <a:bodyPr/>
        <a:lstStyle/>
        <a:p>
          <a:endParaRPr lang="en-US"/>
        </a:p>
      </dgm:t>
    </dgm:pt>
    <dgm:pt modelId="{EE02CB00-E045-C04F-8DB6-B9AB8E60B226}" type="sibTrans" cxnId="{1FE6F834-0645-F04B-BFC8-3FC22719E56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8A08487-1667-404D-896B-8609898C0115}">
      <dgm:prSet phldrT="[Texte]"/>
      <dgm:spPr>
        <a:solidFill>
          <a:srgbClr val="9070BC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0995FC6-1939-8D48-B181-288B05190D27}" type="parTrans" cxnId="{9EAC85EA-FF45-C448-9F6C-60F1528D580C}">
      <dgm:prSet/>
      <dgm:spPr/>
      <dgm:t>
        <a:bodyPr/>
        <a:lstStyle/>
        <a:p>
          <a:endParaRPr lang="en-US"/>
        </a:p>
      </dgm:t>
    </dgm:pt>
    <dgm:pt modelId="{5E9C9591-0EE0-AD41-9C45-54EADE88FBFA}" type="sibTrans" cxnId="{9EAC85EA-FF45-C448-9F6C-60F1528D580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E8BE8CC-6452-B14E-B34B-56BFBA2C9972}">
      <dgm:prSet phldrT="[Texte]"/>
      <dgm:spPr>
        <a:solidFill>
          <a:srgbClr val="B7DD6B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 dirty="0"/>
        </a:p>
      </dgm:t>
    </dgm:pt>
    <dgm:pt modelId="{948F50B9-5EB6-2342-AEBF-81435894A91F}" type="sibTrans" cxnId="{090FD414-0367-CB4A-9D02-31B57093552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07B1B93-35F3-1346-B32E-EE7DDC06063E}" type="parTrans" cxnId="{090FD414-0367-CB4A-9D02-31B57093552E}">
      <dgm:prSet/>
      <dgm:spPr/>
      <dgm:t>
        <a:bodyPr/>
        <a:lstStyle/>
        <a:p>
          <a:endParaRPr lang="en-US"/>
        </a:p>
      </dgm:t>
    </dgm:pt>
    <dgm:pt modelId="{7326B806-6F8C-0F49-BF93-BCA2714B9595}" type="pres">
      <dgm:prSet presAssocID="{C828C579-F7B3-764A-8535-D93726ABAFE5}" presName="cycle" presStyleCnt="0">
        <dgm:presLayoutVars>
          <dgm:dir/>
          <dgm:resizeHandles val="exact"/>
        </dgm:presLayoutVars>
      </dgm:prSet>
      <dgm:spPr/>
    </dgm:pt>
    <dgm:pt modelId="{B3F49463-4F9E-2941-AC21-57CAE4BCF1C5}" type="pres">
      <dgm:prSet presAssocID="{5E8BE8CC-6452-B14E-B34B-56BFBA2C9972}" presName="node" presStyleLbl="node1" presStyleIdx="0" presStyleCnt="5">
        <dgm:presLayoutVars>
          <dgm:bulletEnabled val="1"/>
        </dgm:presLayoutVars>
      </dgm:prSet>
      <dgm:spPr/>
    </dgm:pt>
    <dgm:pt modelId="{3A1812B9-CA51-3D4B-BE48-E58E2FFBF02F}" type="pres">
      <dgm:prSet presAssocID="{948F50B9-5EB6-2342-AEBF-81435894A91F}" presName="sibTrans" presStyleLbl="sibTrans2D1" presStyleIdx="0" presStyleCnt="5"/>
      <dgm:spPr/>
    </dgm:pt>
    <dgm:pt modelId="{B03E23AD-6C3C-E847-B1C1-78CE6D5BFA05}" type="pres">
      <dgm:prSet presAssocID="{948F50B9-5EB6-2342-AEBF-81435894A91F}" presName="connectorText" presStyleLbl="sibTrans2D1" presStyleIdx="0" presStyleCnt="5"/>
      <dgm:spPr/>
    </dgm:pt>
    <dgm:pt modelId="{F8AE97C3-4251-814F-8A9B-E155E910D663}" type="pres">
      <dgm:prSet presAssocID="{48818FC6-00D4-9F45-BC9D-7FE27B9FEB1F}" presName="node" presStyleLbl="node1" presStyleIdx="1" presStyleCnt="5">
        <dgm:presLayoutVars>
          <dgm:bulletEnabled val="1"/>
        </dgm:presLayoutVars>
      </dgm:prSet>
      <dgm:spPr/>
    </dgm:pt>
    <dgm:pt modelId="{19DAF01A-D231-DC4E-A6F3-8845AD5E265E}" type="pres">
      <dgm:prSet presAssocID="{B9F15273-59D2-C343-ACA5-A4FF6310BD3A}" presName="sibTrans" presStyleLbl="sibTrans2D1" presStyleIdx="1" presStyleCnt="5"/>
      <dgm:spPr/>
    </dgm:pt>
    <dgm:pt modelId="{0888D47C-A2E2-C342-BCCD-44646FBCDC2D}" type="pres">
      <dgm:prSet presAssocID="{B9F15273-59D2-C343-ACA5-A4FF6310BD3A}" presName="connectorText" presStyleLbl="sibTrans2D1" presStyleIdx="1" presStyleCnt="5"/>
      <dgm:spPr/>
    </dgm:pt>
    <dgm:pt modelId="{31C476DF-E6A0-614B-81D4-55D87393A990}" type="pres">
      <dgm:prSet presAssocID="{2CFB5479-C593-7F46-A0A5-D0FEC1CF431B}" presName="node" presStyleLbl="node1" presStyleIdx="2" presStyleCnt="5">
        <dgm:presLayoutVars>
          <dgm:bulletEnabled val="1"/>
        </dgm:presLayoutVars>
      </dgm:prSet>
      <dgm:spPr/>
    </dgm:pt>
    <dgm:pt modelId="{07F453E5-77C2-AC4D-BBD5-8EC8A2547F8E}" type="pres">
      <dgm:prSet presAssocID="{5A6E4B86-211C-2447-AE02-3A7ADC74F5F4}" presName="sibTrans" presStyleLbl="sibTrans2D1" presStyleIdx="2" presStyleCnt="5"/>
      <dgm:spPr/>
    </dgm:pt>
    <dgm:pt modelId="{8DD18F9F-8C55-F841-BBD4-F74CFB2ECA6C}" type="pres">
      <dgm:prSet presAssocID="{5A6E4B86-211C-2447-AE02-3A7ADC74F5F4}" presName="connectorText" presStyleLbl="sibTrans2D1" presStyleIdx="2" presStyleCnt="5"/>
      <dgm:spPr/>
    </dgm:pt>
    <dgm:pt modelId="{9A6AA3D3-645E-564E-B208-F775B4D2F9F6}" type="pres">
      <dgm:prSet presAssocID="{3EEB65C5-263E-C24B-AD80-7E15978EFD88}" presName="node" presStyleLbl="node1" presStyleIdx="3" presStyleCnt="5">
        <dgm:presLayoutVars>
          <dgm:bulletEnabled val="1"/>
        </dgm:presLayoutVars>
      </dgm:prSet>
      <dgm:spPr/>
    </dgm:pt>
    <dgm:pt modelId="{4E8A3DBE-4E6B-724D-997E-407D47DC3E36}" type="pres">
      <dgm:prSet presAssocID="{EE02CB00-E045-C04F-8DB6-B9AB8E60B226}" presName="sibTrans" presStyleLbl="sibTrans2D1" presStyleIdx="3" presStyleCnt="5"/>
      <dgm:spPr/>
    </dgm:pt>
    <dgm:pt modelId="{97AFC6FC-3DF1-9848-8971-231BE09C8D97}" type="pres">
      <dgm:prSet presAssocID="{EE02CB00-E045-C04F-8DB6-B9AB8E60B226}" presName="connectorText" presStyleLbl="sibTrans2D1" presStyleIdx="3" presStyleCnt="5"/>
      <dgm:spPr/>
    </dgm:pt>
    <dgm:pt modelId="{AF85934C-4E53-3F40-B7DB-16BECE1C8006}" type="pres">
      <dgm:prSet presAssocID="{18A08487-1667-404D-896B-8609898C0115}" presName="node" presStyleLbl="node1" presStyleIdx="4" presStyleCnt="5">
        <dgm:presLayoutVars>
          <dgm:bulletEnabled val="1"/>
        </dgm:presLayoutVars>
      </dgm:prSet>
      <dgm:spPr/>
    </dgm:pt>
    <dgm:pt modelId="{E462182E-DD10-CA4E-8205-96A2135950B7}" type="pres">
      <dgm:prSet presAssocID="{5E9C9591-0EE0-AD41-9C45-54EADE88FBFA}" presName="sibTrans" presStyleLbl="sibTrans2D1" presStyleIdx="4" presStyleCnt="5"/>
      <dgm:spPr/>
    </dgm:pt>
    <dgm:pt modelId="{1D8122AB-B02D-1C4F-BE80-98EAD64F0C48}" type="pres">
      <dgm:prSet presAssocID="{5E9C9591-0EE0-AD41-9C45-54EADE88FBFA}" presName="connectorText" presStyleLbl="sibTrans2D1" presStyleIdx="4" presStyleCnt="5"/>
      <dgm:spPr/>
    </dgm:pt>
  </dgm:ptLst>
  <dgm:cxnLst>
    <dgm:cxn modelId="{AF031902-8023-47E2-9627-F25875404F0D}" type="presOf" srcId="{5A6E4B86-211C-2447-AE02-3A7ADC74F5F4}" destId="{07F453E5-77C2-AC4D-BBD5-8EC8A2547F8E}" srcOrd="0" destOrd="0" presId="urn:microsoft.com/office/officeart/2005/8/layout/cycle2"/>
    <dgm:cxn modelId="{B9FCE509-C9AC-4E51-B3FF-9E1671658936}" type="presOf" srcId="{5A6E4B86-211C-2447-AE02-3A7ADC74F5F4}" destId="{8DD18F9F-8C55-F841-BBD4-F74CFB2ECA6C}" srcOrd="1" destOrd="0" presId="urn:microsoft.com/office/officeart/2005/8/layout/cycle2"/>
    <dgm:cxn modelId="{090FD414-0367-CB4A-9D02-31B57093552E}" srcId="{C828C579-F7B3-764A-8535-D93726ABAFE5}" destId="{5E8BE8CC-6452-B14E-B34B-56BFBA2C9972}" srcOrd="0" destOrd="0" parTransId="{D07B1B93-35F3-1346-B32E-EE7DDC06063E}" sibTransId="{948F50B9-5EB6-2342-AEBF-81435894A91F}"/>
    <dgm:cxn modelId="{3AC90D25-4C09-4D71-B0D5-503C0184E75B}" type="presOf" srcId="{18A08487-1667-404D-896B-8609898C0115}" destId="{AF85934C-4E53-3F40-B7DB-16BECE1C8006}" srcOrd="0" destOrd="0" presId="urn:microsoft.com/office/officeart/2005/8/layout/cycle2"/>
    <dgm:cxn modelId="{3287D033-92F5-46AE-8B40-DDF3C51B633E}" type="presOf" srcId="{EE02CB00-E045-C04F-8DB6-B9AB8E60B226}" destId="{4E8A3DBE-4E6B-724D-997E-407D47DC3E36}" srcOrd="0" destOrd="0" presId="urn:microsoft.com/office/officeart/2005/8/layout/cycle2"/>
    <dgm:cxn modelId="{1FE6F834-0645-F04B-BFC8-3FC22719E569}" srcId="{C828C579-F7B3-764A-8535-D93726ABAFE5}" destId="{3EEB65C5-263E-C24B-AD80-7E15978EFD88}" srcOrd="3" destOrd="0" parTransId="{95E08C94-631C-AC4C-BA31-30202B7E105A}" sibTransId="{EE02CB00-E045-C04F-8DB6-B9AB8E60B226}"/>
    <dgm:cxn modelId="{E9EAA44B-BB08-4C2E-A7DA-6DAE8D491725}" type="presOf" srcId="{EE02CB00-E045-C04F-8DB6-B9AB8E60B226}" destId="{97AFC6FC-3DF1-9848-8971-231BE09C8D97}" srcOrd="1" destOrd="0" presId="urn:microsoft.com/office/officeart/2005/8/layout/cycle2"/>
    <dgm:cxn modelId="{E21DF56E-307E-C146-A592-B49DFED7C5A2}" srcId="{C828C579-F7B3-764A-8535-D93726ABAFE5}" destId="{48818FC6-00D4-9F45-BC9D-7FE27B9FEB1F}" srcOrd="1" destOrd="0" parTransId="{AFA1CD88-9242-F943-A0A6-87BD0334E029}" sibTransId="{B9F15273-59D2-C343-ACA5-A4FF6310BD3A}"/>
    <dgm:cxn modelId="{5B8C9B72-D571-4817-B3A9-74FB8CCEF390}" type="presOf" srcId="{48818FC6-00D4-9F45-BC9D-7FE27B9FEB1F}" destId="{F8AE97C3-4251-814F-8A9B-E155E910D663}" srcOrd="0" destOrd="0" presId="urn:microsoft.com/office/officeart/2005/8/layout/cycle2"/>
    <dgm:cxn modelId="{6A761F78-1022-481E-A026-41A707DBD540}" type="presOf" srcId="{5E8BE8CC-6452-B14E-B34B-56BFBA2C9972}" destId="{B3F49463-4F9E-2941-AC21-57CAE4BCF1C5}" srcOrd="0" destOrd="0" presId="urn:microsoft.com/office/officeart/2005/8/layout/cycle2"/>
    <dgm:cxn modelId="{775AB87B-6EAC-426C-9A9D-96A69ECBDA87}" type="presOf" srcId="{C828C579-F7B3-764A-8535-D93726ABAFE5}" destId="{7326B806-6F8C-0F49-BF93-BCA2714B9595}" srcOrd="0" destOrd="0" presId="urn:microsoft.com/office/officeart/2005/8/layout/cycle2"/>
    <dgm:cxn modelId="{778BD683-03B9-42A6-9DC4-F9B926D408F0}" type="presOf" srcId="{5E9C9591-0EE0-AD41-9C45-54EADE88FBFA}" destId="{E462182E-DD10-CA4E-8205-96A2135950B7}" srcOrd="0" destOrd="0" presId="urn:microsoft.com/office/officeart/2005/8/layout/cycle2"/>
    <dgm:cxn modelId="{2F972A87-5322-4296-B4C0-C97275A8FAAA}" type="presOf" srcId="{948F50B9-5EB6-2342-AEBF-81435894A91F}" destId="{B03E23AD-6C3C-E847-B1C1-78CE6D5BFA05}" srcOrd="1" destOrd="0" presId="urn:microsoft.com/office/officeart/2005/8/layout/cycle2"/>
    <dgm:cxn modelId="{1836E1A8-B1B0-4037-B922-B9E3F749042D}" type="presOf" srcId="{B9F15273-59D2-C343-ACA5-A4FF6310BD3A}" destId="{0888D47C-A2E2-C342-BCCD-44646FBCDC2D}" srcOrd="1" destOrd="0" presId="urn:microsoft.com/office/officeart/2005/8/layout/cycle2"/>
    <dgm:cxn modelId="{C07552B9-3D64-498C-9B88-66AEFC4135D9}" type="presOf" srcId="{3EEB65C5-263E-C24B-AD80-7E15978EFD88}" destId="{9A6AA3D3-645E-564E-B208-F775B4D2F9F6}" srcOrd="0" destOrd="0" presId="urn:microsoft.com/office/officeart/2005/8/layout/cycle2"/>
    <dgm:cxn modelId="{F9425ADD-FA2F-4B41-922D-E72275491ECC}" type="presOf" srcId="{5E9C9591-0EE0-AD41-9C45-54EADE88FBFA}" destId="{1D8122AB-B02D-1C4F-BE80-98EAD64F0C48}" srcOrd="1" destOrd="0" presId="urn:microsoft.com/office/officeart/2005/8/layout/cycle2"/>
    <dgm:cxn modelId="{349443EA-3ECE-42A6-83C3-3940EB0A68D0}" type="presOf" srcId="{B9F15273-59D2-C343-ACA5-A4FF6310BD3A}" destId="{19DAF01A-D231-DC4E-A6F3-8845AD5E265E}" srcOrd="0" destOrd="0" presId="urn:microsoft.com/office/officeart/2005/8/layout/cycle2"/>
    <dgm:cxn modelId="{9EAC85EA-FF45-C448-9F6C-60F1528D580C}" srcId="{C828C579-F7B3-764A-8535-D93726ABAFE5}" destId="{18A08487-1667-404D-896B-8609898C0115}" srcOrd="4" destOrd="0" parTransId="{30995FC6-1939-8D48-B181-288B05190D27}" sibTransId="{5E9C9591-0EE0-AD41-9C45-54EADE88FBFA}"/>
    <dgm:cxn modelId="{992EB1F4-8381-4C32-8CA7-1D421D6028FD}" type="presOf" srcId="{2CFB5479-C593-7F46-A0A5-D0FEC1CF431B}" destId="{31C476DF-E6A0-614B-81D4-55D87393A990}" srcOrd="0" destOrd="0" presId="urn:microsoft.com/office/officeart/2005/8/layout/cycle2"/>
    <dgm:cxn modelId="{E3C0A0F6-00EF-4152-A6B8-0A6130FE58C9}" type="presOf" srcId="{948F50B9-5EB6-2342-AEBF-81435894A91F}" destId="{3A1812B9-CA51-3D4B-BE48-E58E2FFBF02F}" srcOrd="0" destOrd="0" presId="urn:microsoft.com/office/officeart/2005/8/layout/cycle2"/>
    <dgm:cxn modelId="{275876FE-C864-5A4F-9BE5-C6141C8B51DD}" srcId="{C828C579-F7B3-764A-8535-D93726ABAFE5}" destId="{2CFB5479-C593-7F46-A0A5-D0FEC1CF431B}" srcOrd="2" destOrd="0" parTransId="{B6637360-C037-6640-89D1-327EE637965A}" sibTransId="{5A6E4B86-211C-2447-AE02-3A7ADC74F5F4}"/>
    <dgm:cxn modelId="{8A1D1902-F181-43A4-A2B2-8D4CAF6D8693}" type="presParOf" srcId="{7326B806-6F8C-0F49-BF93-BCA2714B9595}" destId="{B3F49463-4F9E-2941-AC21-57CAE4BCF1C5}" srcOrd="0" destOrd="0" presId="urn:microsoft.com/office/officeart/2005/8/layout/cycle2"/>
    <dgm:cxn modelId="{AE65A89D-0E57-4BA4-823F-85818E6D2BA2}" type="presParOf" srcId="{7326B806-6F8C-0F49-BF93-BCA2714B9595}" destId="{3A1812B9-CA51-3D4B-BE48-E58E2FFBF02F}" srcOrd="1" destOrd="0" presId="urn:microsoft.com/office/officeart/2005/8/layout/cycle2"/>
    <dgm:cxn modelId="{697111BA-9F27-4B84-B67E-5DC7DFEC84CE}" type="presParOf" srcId="{3A1812B9-CA51-3D4B-BE48-E58E2FFBF02F}" destId="{B03E23AD-6C3C-E847-B1C1-78CE6D5BFA05}" srcOrd="0" destOrd="0" presId="urn:microsoft.com/office/officeart/2005/8/layout/cycle2"/>
    <dgm:cxn modelId="{DCB882E6-758E-4458-97CB-90A74C6A5CFB}" type="presParOf" srcId="{7326B806-6F8C-0F49-BF93-BCA2714B9595}" destId="{F8AE97C3-4251-814F-8A9B-E155E910D663}" srcOrd="2" destOrd="0" presId="urn:microsoft.com/office/officeart/2005/8/layout/cycle2"/>
    <dgm:cxn modelId="{54BB7CF9-681A-4214-A97E-D62ADE032CBD}" type="presParOf" srcId="{7326B806-6F8C-0F49-BF93-BCA2714B9595}" destId="{19DAF01A-D231-DC4E-A6F3-8845AD5E265E}" srcOrd="3" destOrd="0" presId="urn:microsoft.com/office/officeart/2005/8/layout/cycle2"/>
    <dgm:cxn modelId="{95762D03-C6C1-4215-9F05-99EFE77B6FF0}" type="presParOf" srcId="{19DAF01A-D231-DC4E-A6F3-8845AD5E265E}" destId="{0888D47C-A2E2-C342-BCCD-44646FBCDC2D}" srcOrd="0" destOrd="0" presId="urn:microsoft.com/office/officeart/2005/8/layout/cycle2"/>
    <dgm:cxn modelId="{DCDB4B33-57EE-42D0-BB06-FD73104A9C04}" type="presParOf" srcId="{7326B806-6F8C-0F49-BF93-BCA2714B9595}" destId="{31C476DF-E6A0-614B-81D4-55D87393A990}" srcOrd="4" destOrd="0" presId="urn:microsoft.com/office/officeart/2005/8/layout/cycle2"/>
    <dgm:cxn modelId="{542D2185-7DCE-4192-9FE1-AB97B74F16F8}" type="presParOf" srcId="{7326B806-6F8C-0F49-BF93-BCA2714B9595}" destId="{07F453E5-77C2-AC4D-BBD5-8EC8A2547F8E}" srcOrd="5" destOrd="0" presId="urn:microsoft.com/office/officeart/2005/8/layout/cycle2"/>
    <dgm:cxn modelId="{D52CD627-D28A-444D-928E-65D7FC9CBB83}" type="presParOf" srcId="{07F453E5-77C2-AC4D-BBD5-8EC8A2547F8E}" destId="{8DD18F9F-8C55-F841-BBD4-F74CFB2ECA6C}" srcOrd="0" destOrd="0" presId="urn:microsoft.com/office/officeart/2005/8/layout/cycle2"/>
    <dgm:cxn modelId="{A5353641-39D4-4D54-9C3E-46CB7B2DDCA9}" type="presParOf" srcId="{7326B806-6F8C-0F49-BF93-BCA2714B9595}" destId="{9A6AA3D3-645E-564E-B208-F775B4D2F9F6}" srcOrd="6" destOrd="0" presId="urn:microsoft.com/office/officeart/2005/8/layout/cycle2"/>
    <dgm:cxn modelId="{7959C6B9-E897-45A7-BEBE-FF5DA1DDBEE7}" type="presParOf" srcId="{7326B806-6F8C-0F49-BF93-BCA2714B9595}" destId="{4E8A3DBE-4E6B-724D-997E-407D47DC3E36}" srcOrd="7" destOrd="0" presId="urn:microsoft.com/office/officeart/2005/8/layout/cycle2"/>
    <dgm:cxn modelId="{473548EF-0526-4992-9F96-B199F241CFEB}" type="presParOf" srcId="{4E8A3DBE-4E6B-724D-997E-407D47DC3E36}" destId="{97AFC6FC-3DF1-9848-8971-231BE09C8D97}" srcOrd="0" destOrd="0" presId="urn:microsoft.com/office/officeart/2005/8/layout/cycle2"/>
    <dgm:cxn modelId="{2EB50331-9061-4756-B6DC-50D68DA08C39}" type="presParOf" srcId="{7326B806-6F8C-0F49-BF93-BCA2714B9595}" destId="{AF85934C-4E53-3F40-B7DB-16BECE1C8006}" srcOrd="8" destOrd="0" presId="urn:microsoft.com/office/officeart/2005/8/layout/cycle2"/>
    <dgm:cxn modelId="{B5E60C8E-6C53-4E3B-9F1F-ED48F90D25AD}" type="presParOf" srcId="{7326B806-6F8C-0F49-BF93-BCA2714B9595}" destId="{E462182E-DD10-CA4E-8205-96A2135950B7}" srcOrd="9" destOrd="0" presId="urn:microsoft.com/office/officeart/2005/8/layout/cycle2"/>
    <dgm:cxn modelId="{8171E499-3CA6-4992-BDD5-18D83678DD11}" type="presParOf" srcId="{E462182E-DD10-CA4E-8205-96A2135950B7}" destId="{1D8122AB-B02D-1C4F-BE80-98EAD64F0C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28C579-F7B3-764A-8535-D93726ABAFE5}" type="doc">
      <dgm:prSet loTypeId="urn:microsoft.com/office/officeart/2005/8/layout/cycle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818FC6-00D4-9F45-BC9D-7FE27B9FEB1F}">
      <dgm:prSet phldrT="[Texte]"/>
      <dgm:spPr>
        <a:solidFill>
          <a:srgbClr val="E1E16B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  <a:p>
          <a:endParaRPr lang="en-US" dirty="0"/>
        </a:p>
      </dgm:t>
    </dgm:pt>
    <dgm:pt modelId="{AFA1CD88-9242-F943-A0A6-87BD0334E029}" type="parTrans" cxnId="{E21DF56E-307E-C146-A592-B49DFED7C5A2}">
      <dgm:prSet/>
      <dgm:spPr/>
      <dgm:t>
        <a:bodyPr/>
        <a:lstStyle/>
        <a:p>
          <a:endParaRPr lang="en-US"/>
        </a:p>
      </dgm:t>
    </dgm:pt>
    <dgm:pt modelId="{B9F15273-59D2-C343-ACA5-A4FF6310BD3A}" type="sibTrans" cxnId="{E21DF56E-307E-C146-A592-B49DFED7C5A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CFB5479-C593-7F46-A0A5-D0FEC1CF431B}">
      <dgm:prSet phldrT="[Texte]"/>
      <dgm:spPr>
        <a:solidFill>
          <a:srgbClr val="E49067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  <a:p>
          <a:endParaRPr lang="en-US" dirty="0"/>
        </a:p>
      </dgm:t>
    </dgm:pt>
    <dgm:pt modelId="{B6637360-C037-6640-89D1-327EE637965A}" type="parTrans" cxnId="{275876FE-C864-5A4F-9BE5-C6141C8B51DD}">
      <dgm:prSet/>
      <dgm:spPr/>
      <dgm:t>
        <a:bodyPr/>
        <a:lstStyle/>
        <a:p>
          <a:endParaRPr lang="en-US"/>
        </a:p>
      </dgm:t>
    </dgm:pt>
    <dgm:pt modelId="{5A6E4B86-211C-2447-AE02-3A7ADC74F5F4}" type="sibTrans" cxnId="{275876FE-C864-5A4F-9BE5-C6141C8B51DD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lt1"/>
            </a:solidFill>
          </a:endParaRPr>
        </a:p>
      </dgm:t>
    </dgm:pt>
    <dgm:pt modelId="{3EEB65C5-263E-C24B-AD80-7E15978EFD88}">
      <dgm:prSet phldrT="[Texte]"/>
      <dgm:spPr>
        <a:solidFill>
          <a:srgbClr val="E46865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95E08C94-631C-AC4C-BA31-30202B7E105A}" type="parTrans" cxnId="{1FE6F834-0645-F04B-BFC8-3FC22719E569}">
      <dgm:prSet/>
      <dgm:spPr/>
      <dgm:t>
        <a:bodyPr/>
        <a:lstStyle/>
        <a:p>
          <a:endParaRPr lang="en-US"/>
        </a:p>
      </dgm:t>
    </dgm:pt>
    <dgm:pt modelId="{EE02CB00-E045-C04F-8DB6-B9AB8E60B226}" type="sibTrans" cxnId="{1FE6F834-0645-F04B-BFC8-3FC22719E56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8A08487-1667-404D-896B-8609898C0115}">
      <dgm:prSet phldrT="[Texte]"/>
      <dgm:spPr>
        <a:solidFill>
          <a:srgbClr val="9070BC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0995FC6-1939-8D48-B181-288B05190D27}" type="parTrans" cxnId="{9EAC85EA-FF45-C448-9F6C-60F1528D580C}">
      <dgm:prSet/>
      <dgm:spPr/>
      <dgm:t>
        <a:bodyPr/>
        <a:lstStyle/>
        <a:p>
          <a:endParaRPr lang="en-US"/>
        </a:p>
      </dgm:t>
    </dgm:pt>
    <dgm:pt modelId="{5E9C9591-0EE0-AD41-9C45-54EADE88FBFA}" type="sibTrans" cxnId="{9EAC85EA-FF45-C448-9F6C-60F1528D580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E8BE8CC-6452-B14E-B34B-56BFBA2C9972}">
      <dgm:prSet phldrT="[Texte]"/>
      <dgm:spPr>
        <a:solidFill>
          <a:srgbClr val="B7DD6B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 dirty="0"/>
        </a:p>
      </dgm:t>
    </dgm:pt>
    <dgm:pt modelId="{948F50B9-5EB6-2342-AEBF-81435894A91F}" type="sibTrans" cxnId="{090FD414-0367-CB4A-9D02-31B57093552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07B1B93-35F3-1346-B32E-EE7DDC06063E}" type="parTrans" cxnId="{090FD414-0367-CB4A-9D02-31B57093552E}">
      <dgm:prSet/>
      <dgm:spPr/>
      <dgm:t>
        <a:bodyPr/>
        <a:lstStyle/>
        <a:p>
          <a:endParaRPr lang="en-US"/>
        </a:p>
      </dgm:t>
    </dgm:pt>
    <dgm:pt modelId="{7326B806-6F8C-0F49-BF93-BCA2714B9595}" type="pres">
      <dgm:prSet presAssocID="{C828C579-F7B3-764A-8535-D93726ABAFE5}" presName="cycle" presStyleCnt="0">
        <dgm:presLayoutVars>
          <dgm:dir/>
          <dgm:resizeHandles val="exact"/>
        </dgm:presLayoutVars>
      </dgm:prSet>
      <dgm:spPr/>
    </dgm:pt>
    <dgm:pt modelId="{B3F49463-4F9E-2941-AC21-57CAE4BCF1C5}" type="pres">
      <dgm:prSet presAssocID="{5E8BE8CC-6452-B14E-B34B-56BFBA2C9972}" presName="node" presStyleLbl="node1" presStyleIdx="0" presStyleCnt="5">
        <dgm:presLayoutVars>
          <dgm:bulletEnabled val="1"/>
        </dgm:presLayoutVars>
      </dgm:prSet>
      <dgm:spPr/>
    </dgm:pt>
    <dgm:pt modelId="{3A1812B9-CA51-3D4B-BE48-E58E2FFBF02F}" type="pres">
      <dgm:prSet presAssocID="{948F50B9-5EB6-2342-AEBF-81435894A91F}" presName="sibTrans" presStyleLbl="sibTrans2D1" presStyleIdx="0" presStyleCnt="5"/>
      <dgm:spPr/>
    </dgm:pt>
    <dgm:pt modelId="{B03E23AD-6C3C-E847-B1C1-78CE6D5BFA05}" type="pres">
      <dgm:prSet presAssocID="{948F50B9-5EB6-2342-AEBF-81435894A91F}" presName="connectorText" presStyleLbl="sibTrans2D1" presStyleIdx="0" presStyleCnt="5"/>
      <dgm:spPr/>
    </dgm:pt>
    <dgm:pt modelId="{F8AE97C3-4251-814F-8A9B-E155E910D663}" type="pres">
      <dgm:prSet presAssocID="{48818FC6-00D4-9F45-BC9D-7FE27B9FEB1F}" presName="node" presStyleLbl="node1" presStyleIdx="1" presStyleCnt="5">
        <dgm:presLayoutVars>
          <dgm:bulletEnabled val="1"/>
        </dgm:presLayoutVars>
      </dgm:prSet>
      <dgm:spPr/>
    </dgm:pt>
    <dgm:pt modelId="{19DAF01A-D231-DC4E-A6F3-8845AD5E265E}" type="pres">
      <dgm:prSet presAssocID="{B9F15273-59D2-C343-ACA5-A4FF6310BD3A}" presName="sibTrans" presStyleLbl="sibTrans2D1" presStyleIdx="1" presStyleCnt="5"/>
      <dgm:spPr/>
    </dgm:pt>
    <dgm:pt modelId="{0888D47C-A2E2-C342-BCCD-44646FBCDC2D}" type="pres">
      <dgm:prSet presAssocID="{B9F15273-59D2-C343-ACA5-A4FF6310BD3A}" presName="connectorText" presStyleLbl="sibTrans2D1" presStyleIdx="1" presStyleCnt="5"/>
      <dgm:spPr/>
    </dgm:pt>
    <dgm:pt modelId="{31C476DF-E6A0-614B-81D4-55D87393A990}" type="pres">
      <dgm:prSet presAssocID="{2CFB5479-C593-7F46-A0A5-D0FEC1CF431B}" presName="node" presStyleLbl="node1" presStyleIdx="2" presStyleCnt="5">
        <dgm:presLayoutVars>
          <dgm:bulletEnabled val="1"/>
        </dgm:presLayoutVars>
      </dgm:prSet>
      <dgm:spPr/>
    </dgm:pt>
    <dgm:pt modelId="{07F453E5-77C2-AC4D-BBD5-8EC8A2547F8E}" type="pres">
      <dgm:prSet presAssocID="{5A6E4B86-211C-2447-AE02-3A7ADC74F5F4}" presName="sibTrans" presStyleLbl="sibTrans2D1" presStyleIdx="2" presStyleCnt="5"/>
      <dgm:spPr/>
    </dgm:pt>
    <dgm:pt modelId="{8DD18F9F-8C55-F841-BBD4-F74CFB2ECA6C}" type="pres">
      <dgm:prSet presAssocID="{5A6E4B86-211C-2447-AE02-3A7ADC74F5F4}" presName="connectorText" presStyleLbl="sibTrans2D1" presStyleIdx="2" presStyleCnt="5"/>
      <dgm:spPr/>
    </dgm:pt>
    <dgm:pt modelId="{9A6AA3D3-645E-564E-B208-F775B4D2F9F6}" type="pres">
      <dgm:prSet presAssocID="{3EEB65C5-263E-C24B-AD80-7E15978EFD88}" presName="node" presStyleLbl="node1" presStyleIdx="3" presStyleCnt="5">
        <dgm:presLayoutVars>
          <dgm:bulletEnabled val="1"/>
        </dgm:presLayoutVars>
      </dgm:prSet>
      <dgm:spPr/>
    </dgm:pt>
    <dgm:pt modelId="{4E8A3DBE-4E6B-724D-997E-407D47DC3E36}" type="pres">
      <dgm:prSet presAssocID="{EE02CB00-E045-C04F-8DB6-B9AB8E60B226}" presName="sibTrans" presStyleLbl="sibTrans2D1" presStyleIdx="3" presStyleCnt="5"/>
      <dgm:spPr/>
    </dgm:pt>
    <dgm:pt modelId="{97AFC6FC-3DF1-9848-8971-231BE09C8D97}" type="pres">
      <dgm:prSet presAssocID="{EE02CB00-E045-C04F-8DB6-B9AB8E60B226}" presName="connectorText" presStyleLbl="sibTrans2D1" presStyleIdx="3" presStyleCnt="5"/>
      <dgm:spPr/>
    </dgm:pt>
    <dgm:pt modelId="{AF85934C-4E53-3F40-B7DB-16BECE1C8006}" type="pres">
      <dgm:prSet presAssocID="{18A08487-1667-404D-896B-8609898C0115}" presName="node" presStyleLbl="node1" presStyleIdx="4" presStyleCnt="5">
        <dgm:presLayoutVars>
          <dgm:bulletEnabled val="1"/>
        </dgm:presLayoutVars>
      </dgm:prSet>
      <dgm:spPr/>
    </dgm:pt>
    <dgm:pt modelId="{E462182E-DD10-CA4E-8205-96A2135950B7}" type="pres">
      <dgm:prSet presAssocID="{5E9C9591-0EE0-AD41-9C45-54EADE88FBFA}" presName="sibTrans" presStyleLbl="sibTrans2D1" presStyleIdx="4" presStyleCnt="5"/>
      <dgm:spPr/>
    </dgm:pt>
    <dgm:pt modelId="{1D8122AB-B02D-1C4F-BE80-98EAD64F0C48}" type="pres">
      <dgm:prSet presAssocID="{5E9C9591-0EE0-AD41-9C45-54EADE88FBFA}" presName="connectorText" presStyleLbl="sibTrans2D1" presStyleIdx="4" presStyleCnt="5"/>
      <dgm:spPr/>
    </dgm:pt>
  </dgm:ptLst>
  <dgm:cxnLst>
    <dgm:cxn modelId="{AF031902-8023-47E2-9627-F25875404F0D}" type="presOf" srcId="{5A6E4B86-211C-2447-AE02-3A7ADC74F5F4}" destId="{07F453E5-77C2-AC4D-BBD5-8EC8A2547F8E}" srcOrd="0" destOrd="0" presId="urn:microsoft.com/office/officeart/2005/8/layout/cycle2"/>
    <dgm:cxn modelId="{B9FCE509-C9AC-4E51-B3FF-9E1671658936}" type="presOf" srcId="{5A6E4B86-211C-2447-AE02-3A7ADC74F5F4}" destId="{8DD18F9F-8C55-F841-BBD4-F74CFB2ECA6C}" srcOrd="1" destOrd="0" presId="urn:microsoft.com/office/officeart/2005/8/layout/cycle2"/>
    <dgm:cxn modelId="{090FD414-0367-CB4A-9D02-31B57093552E}" srcId="{C828C579-F7B3-764A-8535-D93726ABAFE5}" destId="{5E8BE8CC-6452-B14E-B34B-56BFBA2C9972}" srcOrd="0" destOrd="0" parTransId="{D07B1B93-35F3-1346-B32E-EE7DDC06063E}" sibTransId="{948F50B9-5EB6-2342-AEBF-81435894A91F}"/>
    <dgm:cxn modelId="{3AC90D25-4C09-4D71-B0D5-503C0184E75B}" type="presOf" srcId="{18A08487-1667-404D-896B-8609898C0115}" destId="{AF85934C-4E53-3F40-B7DB-16BECE1C8006}" srcOrd="0" destOrd="0" presId="urn:microsoft.com/office/officeart/2005/8/layout/cycle2"/>
    <dgm:cxn modelId="{3287D033-92F5-46AE-8B40-DDF3C51B633E}" type="presOf" srcId="{EE02CB00-E045-C04F-8DB6-B9AB8E60B226}" destId="{4E8A3DBE-4E6B-724D-997E-407D47DC3E36}" srcOrd="0" destOrd="0" presId="urn:microsoft.com/office/officeart/2005/8/layout/cycle2"/>
    <dgm:cxn modelId="{1FE6F834-0645-F04B-BFC8-3FC22719E569}" srcId="{C828C579-F7B3-764A-8535-D93726ABAFE5}" destId="{3EEB65C5-263E-C24B-AD80-7E15978EFD88}" srcOrd="3" destOrd="0" parTransId="{95E08C94-631C-AC4C-BA31-30202B7E105A}" sibTransId="{EE02CB00-E045-C04F-8DB6-B9AB8E60B226}"/>
    <dgm:cxn modelId="{E9EAA44B-BB08-4C2E-A7DA-6DAE8D491725}" type="presOf" srcId="{EE02CB00-E045-C04F-8DB6-B9AB8E60B226}" destId="{97AFC6FC-3DF1-9848-8971-231BE09C8D97}" srcOrd="1" destOrd="0" presId="urn:microsoft.com/office/officeart/2005/8/layout/cycle2"/>
    <dgm:cxn modelId="{E21DF56E-307E-C146-A592-B49DFED7C5A2}" srcId="{C828C579-F7B3-764A-8535-D93726ABAFE5}" destId="{48818FC6-00D4-9F45-BC9D-7FE27B9FEB1F}" srcOrd="1" destOrd="0" parTransId="{AFA1CD88-9242-F943-A0A6-87BD0334E029}" sibTransId="{B9F15273-59D2-C343-ACA5-A4FF6310BD3A}"/>
    <dgm:cxn modelId="{5B8C9B72-D571-4817-B3A9-74FB8CCEF390}" type="presOf" srcId="{48818FC6-00D4-9F45-BC9D-7FE27B9FEB1F}" destId="{F8AE97C3-4251-814F-8A9B-E155E910D663}" srcOrd="0" destOrd="0" presId="urn:microsoft.com/office/officeart/2005/8/layout/cycle2"/>
    <dgm:cxn modelId="{6A761F78-1022-481E-A026-41A707DBD540}" type="presOf" srcId="{5E8BE8CC-6452-B14E-B34B-56BFBA2C9972}" destId="{B3F49463-4F9E-2941-AC21-57CAE4BCF1C5}" srcOrd="0" destOrd="0" presId="urn:microsoft.com/office/officeart/2005/8/layout/cycle2"/>
    <dgm:cxn modelId="{775AB87B-6EAC-426C-9A9D-96A69ECBDA87}" type="presOf" srcId="{C828C579-F7B3-764A-8535-D93726ABAFE5}" destId="{7326B806-6F8C-0F49-BF93-BCA2714B9595}" srcOrd="0" destOrd="0" presId="urn:microsoft.com/office/officeart/2005/8/layout/cycle2"/>
    <dgm:cxn modelId="{778BD683-03B9-42A6-9DC4-F9B926D408F0}" type="presOf" srcId="{5E9C9591-0EE0-AD41-9C45-54EADE88FBFA}" destId="{E462182E-DD10-CA4E-8205-96A2135950B7}" srcOrd="0" destOrd="0" presId="urn:microsoft.com/office/officeart/2005/8/layout/cycle2"/>
    <dgm:cxn modelId="{2F972A87-5322-4296-B4C0-C97275A8FAAA}" type="presOf" srcId="{948F50B9-5EB6-2342-AEBF-81435894A91F}" destId="{B03E23AD-6C3C-E847-B1C1-78CE6D5BFA05}" srcOrd="1" destOrd="0" presId="urn:microsoft.com/office/officeart/2005/8/layout/cycle2"/>
    <dgm:cxn modelId="{1836E1A8-B1B0-4037-B922-B9E3F749042D}" type="presOf" srcId="{B9F15273-59D2-C343-ACA5-A4FF6310BD3A}" destId="{0888D47C-A2E2-C342-BCCD-44646FBCDC2D}" srcOrd="1" destOrd="0" presId="urn:microsoft.com/office/officeart/2005/8/layout/cycle2"/>
    <dgm:cxn modelId="{C07552B9-3D64-498C-9B88-66AEFC4135D9}" type="presOf" srcId="{3EEB65C5-263E-C24B-AD80-7E15978EFD88}" destId="{9A6AA3D3-645E-564E-B208-F775B4D2F9F6}" srcOrd="0" destOrd="0" presId="urn:microsoft.com/office/officeart/2005/8/layout/cycle2"/>
    <dgm:cxn modelId="{F9425ADD-FA2F-4B41-922D-E72275491ECC}" type="presOf" srcId="{5E9C9591-0EE0-AD41-9C45-54EADE88FBFA}" destId="{1D8122AB-B02D-1C4F-BE80-98EAD64F0C48}" srcOrd="1" destOrd="0" presId="urn:microsoft.com/office/officeart/2005/8/layout/cycle2"/>
    <dgm:cxn modelId="{349443EA-3ECE-42A6-83C3-3940EB0A68D0}" type="presOf" srcId="{B9F15273-59D2-C343-ACA5-A4FF6310BD3A}" destId="{19DAF01A-D231-DC4E-A6F3-8845AD5E265E}" srcOrd="0" destOrd="0" presId="urn:microsoft.com/office/officeart/2005/8/layout/cycle2"/>
    <dgm:cxn modelId="{9EAC85EA-FF45-C448-9F6C-60F1528D580C}" srcId="{C828C579-F7B3-764A-8535-D93726ABAFE5}" destId="{18A08487-1667-404D-896B-8609898C0115}" srcOrd="4" destOrd="0" parTransId="{30995FC6-1939-8D48-B181-288B05190D27}" sibTransId="{5E9C9591-0EE0-AD41-9C45-54EADE88FBFA}"/>
    <dgm:cxn modelId="{992EB1F4-8381-4C32-8CA7-1D421D6028FD}" type="presOf" srcId="{2CFB5479-C593-7F46-A0A5-D0FEC1CF431B}" destId="{31C476DF-E6A0-614B-81D4-55D87393A990}" srcOrd="0" destOrd="0" presId="urn:microsoft.com/office/officeart/2005/8/layout/cycle2"/>
    <dgm:cxn modelId="{E3C0A0F6-00EF-4152-A6B8-0A6130FE58C9}" type="presOf" srcId="{948F50B9-5EB6-2342-AEBF-81435894A91F}" destId="{3A1812B9-CA51-3D4B-BE48-E58E2FFBF02F}" srcOrd="0" destOrd="0" presId="urn:microsoft.com/office/officeart/2005/8/layout/cycle2"/>
    <dgm:cxn modelId="{275876FE-C864-5A4F-9BE5-C6141C8B51DD}" srcId="{C828C579-F7B3-764A-8535-D93726ABAFE5}" destId="{2CFB5479-C593-7F46-A0A5-D0FEC1CF431B}" srcOrd="2" destOrd="0" parTransId="{B6637360-C037-6640-89D1-327EE637965A}" sibTransId="{5A6E4B86-211C-2447-AE02-3A7ADC74F5F4}"/>
    <dgm:cxn modelId="{8A1D1902-F181-43A4-A2B2-8D4CAF6D8693}" type="presParOf" srcId="{7326B806-6F8C-0F49-BF93-BCA2714B9595}" destId="{B3F49463-4F9E-2941-AC21-57CAE4BCF1C5}" srcOrd="0" destOrd="0" presId="urn:microsoft.com/office/officeart/2005/8/layout/cycle2"/>
    <dgm:cxn modelId="{AE65A89D-0E57-4BA4-823F-85818E6D2BA2}" type="presParOf" srcId="{7326B806-6F8C-0F49-BF93-BCA2714B9595}" destId="{3A1812B9-CA51-3D4B-BE48-E58E2FFBF02F}" srcOrd="1" destOrd="0" presId="urn:microsoft.com/office/officeart/2005/8/layout/cycle2"/>
    <dgm:cxn modelId="{697111BA-9F27-4B84-B67E-5DC7DFEC84CE}" type="presParOf" srcId="{3A1812B9-CA51-3D4B-BE48-E58E2FFBF02F}" destId="{B03E23AD-6C3C-E847-B1C1-78CE6D5BFA05}" srcOrd="0" destOrd="0" presId="urn:microsoft.com/office/officeart/2005/8/layout/cycle2"/>
    <dgm:cxn modelId="{DCB882E6-758E-4458-97CB-90A74C6A5CFB}" type="presParOf" srcId="{7326B806-6F8C-0F49-BF93-BCA2714B9595}" destId="{F8AE97C3-4251-814F-8A9B-E155E910D663}" srcOrd="2" destOrd="0" presId="urn:microsoft.com/office/officeart/2005/8/layout/cycle2"/>
    <dgm:cxn modelId="{54BB7CF9-681A-4214-A97E-D62ADE032CBD}" type="presParOf" srcId="{7326B806-6F8C-0F49-BF93-BCA2714B9595}" destId="{19DAF01A-D231-DC4E-A6F3-8845AD5E265E}" srcOrd="3" destOrd="0" presId="urn:microsoft.com/office/officeart/2005/8/layout/cycle2"/>
    <dgm:cxn modelId="{95762D03-C6C1-4215-9F05-99EFE77B6FF0}" type="presParOf" srcId="{19DAF01A-D231-DC4E-A6F3-8845AD5E265E}" destId="{0888D47C-A2E2-C342-BCCD-44646FBCDC2D}" srcOrd="0" destOrd="0" presId="urn:microsoft.com/office/officeart/2005/8/layout/cycle2"/>
    <dgm:cxn modelId="{DCDB4B33-57EE-42D0-BB06-FD73104A9C04}" type="presParOf" srcId="{7326B806-6F8C-0F49-BF93-BCA2714B9595}" destId="{31C476DF-E6A0-614B-81D4-55D87393A990}" srcOrd="4" destOrd="0" presId="urn:microsoft.com/office/officeart/2005/8/layout/cycle2"/>
    <dgm:cxn modelId="{542D2185-7DCE-4192-9FE1-AB97B74F16F8}" type="presParOf" srcId="{7326B806-6F8C-0F49-BF93-BCA2714B9595}" destId="{07F453E5-77C2-AC4D-BBD5-8EC8A2547F8E}" srcOrd="5" destOrd="0" presId="urn:microsoft.com/office/officeart/2005/8/layout/cycle2"/>
    <dgm:cxn modelId="{D52CD627-D28A-444D-928E-65D7FC9CBB83}" type="presParOf" srcId="{07F453E5-77C2-AC4D-BBD5-8EC8A2547F8E}" destId="{8DD18F9F-8C55-F841-BBD4-F74CFB2ECA6C}" srcOrd="0" destOrd="0" presId="urn:microsoft.com/office/officeart/2005/8/layout/cycle2"/>
    <dgm:cxn modelId="{A5353641-39D4-4D54-9C3E-46CB7B2DDCA9}" type="presParOf" srcId="{7326B806-6F8C-0F49-BF93-BCA2714B9595}" destId="{9A6AA3D3-645E-564E-B208-F775B4D2F9F6}" srcOrd="6" destOrd="0" presId="urn:microsoft.com/office/officeart/2005/8/layout/cycle2"/>
    <dgm:cxn modelId="{7959C6B9-E897-45A7-BEBE-FF5DA1DDBEE7}" type="presParOf" srcId="{7326B806-6F8C-0F49-BF93-BCA2714B9595}" destId="{4E8A3DBE-4E6B-724D-997E-407D47DC3E36}" srcOrd="7" destOrd="0" presId="urn:microsoft.com/office/officeart/2005/8/layout/cycle2"/>
    <dgm:cxn modelId="{473548EF-0526-4992-9F96-B199F241CFEB}" type="presParOf" srcId="{4E8A3DBE-4E6B-724D-997E-407D47DC3E36}" destId="{97AFC6FC-3DF1-9848-8971-231BE09C8D97}" srcOrd="0" destOrd="0" presId="urn:microsoft.com/office/officeart/2005/8/layout/cycle2"/>
    <dgm:cxn modelId="{2EB50331-9061-4756-B6DC-50D68DA08C39}" type="presParOf" srcId="{7326B806-6F8C-0F49-BF93-BCA2714B9595}" destId="{AF85934C-4E53-3F40-B7DB-16BECE1C8006}" srcOrd="8" destOrd="0" presId="urn:microsoft.com/office/officeart/2005/8/layout/cycle2"/>
    <dgm:cxn modelId="{B5E60C8E-6C53-4E3B-9F1F-ED48F90D25AD}" type="presParOf" srcId="{7326B806-6F8C-0F49-BF93-BCA2714B9595}" destId="{E462182E-DD10-CA4E-8205-96A2135950B7}" srcOrd="9" destOrd="0" presId="urn:microsoft.com/office/officeart/2005/8/layout/cycle2"/>
    <dgm:cxn modelId="{8171E499-3CA6-4992-BDD5-18D83678DD11}" type="presParOf" srcId="{E462182E-DD10-CA4E-8205-96A2135950B7}" destId="{1D8122AB-B02D-1C4F-BE80-98EAD64F0C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28C579-F7B3-764A-8535-D93726ABAFE5}" type="doc">
      <dgm:prSet loTypeId="urn:microsoft.com/office/officeart/2005/8/layout/cycle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818FC6-00D4-9F45-BC9D-7FE27B9FEB1F}">
      <dgm:prSet phldrT="[Texte]"/>
      <dgm:spPr>
        <a:solidFill>
          <a:srgbClr val="E1E16B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  <a:p>
          <a:endParaRPr lang="en-US" dirty="0"/>
        </a:p>
      </dgm:t>
    </dgm:pt>
    <dgm:pt modelId="{AFA1CD88-9242-F943-A0A6-87BD0334E029}" type="parTrans" cxnId="{E21DF56E-307E-C146-A592-B49DFED7C5A2}">
      <dgm:prSet/>
      <dgm:spPr/>
      <dgm:t>
        <a:bodyPr/>
        <a:lstStyle/>
        <a:p>
          <a:endParaRPr lang="en-US"/>
        </a:p>
      </dgm:t>
    </dgm:pt>
    <dgm:pt modelId="{B9F15273-59D2-C343-ACA5-A4FF6310BD3A}" type="sibTrans" cxnId="{E21DF56E-307E-C146-A592-B49DFED7C5A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CFB5479-C593-7F46-A0A5-D0FEC1CF431B}">
      <dgm:prSet phldrT="[Texte]"/>
      <dgm:spPr>
        <a:solidFill>
          <a:srgbClr val="E49067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  <a:p>
          <a:endParaRPr lang="en-US" dirty="0"/>
        </a:p>
      </dgm:t>
    </dgm:pt>
    <dgm:pt modelId="{B6637360-C037-6640-89D1-327EE637965A}" type="parTrans" cxnId="{275876FE-C864-5A4F-9BE5-C6141C8B51DD}">
      <dgm:prSet/>
      <dgm:spPr/>
      <dgm:t>
        <a:bodyPr/>
        <a:lstStyle/>
        <a:p>
          <a:endParaRPr lang="en-US"/>
        </a:p>
      </dgm:t>
    </dgm:pt>
    <dgm:pt modelId="{5A6E4B86-211C-2447-AE02-3A7ADC74F5F4}" type="sibTrans" cxnId="{275876FE-C864-5A4F-9BE5-C6141C8B51DD}">
      <dgm:prSet/>
      <dgm:spPr>
        <a:solidFill>
          <a:schemeClr val="tx1"/>
        </a:solidFill>
      </dgm:spPr>
      <dgm:t>
        <a:bodyPr/>
        <a:lstStyle/>
        <a:p>
          <a:endParaRPr lang="en-US">
            <a:solidFill>
              <a:schemeClr val="lt1"/>
            </a:solidFill>
          </a:endParaRPr>
        </a:p>
      </dgm:t>
    </dgm:pt>
    <dgm:pt modelId="{3EEB65C5-263E-C24B-AD80-7E15978EFD88}">
      <dgm:prSet phldrT="[Texte]"/>
      <dgm:spPr>
        <a:solidFill>
          <a:srgbClr val="E46865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95E08C94-631C-AC4C-BA31-30202B7E105A}" type="parTrans" cxnId="{1FE6F834-0645-F04B-BFC8-3FC22719E569}">
      <dgm:prSet/>
      <dgm:spPr/>
      <dgm:t>
        <a:bodyPr/>
        <a:lstStyle/>
        <a:p>
          <a:endParaRPr lang="en-US"/>
        </a:p>
      </dgm:t>
    </dgm:pt>
    <dgm:pt modelId="{EE02CB00-E045-C04F-8DB6-B9AB8E60B226}" type="sibTrans" cxnId="{1FE6F834-0645-F04B-BFC8-3FC22719E56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18A08487-1667-404D-896B-8609898C0115}">
      <dgm:prSet phldrT="[Texte]"/>
      <dgm:spPr>
        <a:solidFill>
          <a:srgbClr val="9070BC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0995FC6-1939-8D48-B181-288B05190D27}" type="parTrans" cxnId="{9EAC85EA-FF45-C448-9F6C-60F1528D580C}">
      <dgm:prSet/>
      <dgm:spPr/>
      <dgm:t>
        <a:bodyPr/>
        <a:lstStyle/>
        <a:p>
          <a:endParaRPr lang="en-US"/>
        </a:p>
      </dgm:t>
    </dgm:pt>
    <dgm:pt modelId="{5E9C9591-0EE0-AD41-9C45-54EADE88FBFA}" type="sibTrans" cxnId="{9EAC85EA-FF45-C448-9F6C-60F1528D580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E8BE8CC-6452-B14E-B34B-56BFBA2C9972}">
      <dgm:prSet phldrT="[Texte]"/>
      <dgm:spPr>
        <a:solidFill>
          <a:srgbClr val="B7DD6B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 dirty="0"/>
        </a:p>
      </dgm:t>
    </dgm:pt>
    <dgm:pt modelId="{948F50B9-5EB6-2342-AEBF-81435894A91F}" type="sibTrans" cxnId="{090FD414-0367-CB4A-9D02-31B57093552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07B1B93-35F3-1346-B32E-EE7DDC06063E}" type="parTrans" cxnId="{090FD414-0367-CB4A-9D02-31B57093552E}">
      <dgm:prSet/>
      <dgm:spPr/>
      <dgm:t>
        <a:bodyPr/>
        <a:lstStyle/>
        <a:p>
          <a:endParaRPr lang="en-US"/>
        </a:p>
      </dgm:t>
    </dgm:pt>
    <dgm:pt modelId="{7326B806-6F8C-0F49-BF93-BCA2714B9595}" type="pres">
      <dgm:prSet presAssocID="{C828C579-F7B3-764A-8535-D93726ABAFE5}" presName="cycle" presStyleCnt="0">
        <dgm:presLayoutVars>
          <dgm:dir/>
          <dgm:resizeHandles val="exact"/>
        </dgm:presLayoutVars>
      </dgm:prSet>
      <dgm:spPr/>
    </dgm:pt>
    <dgm:pt modelId="{B3F49463-4F9E-2941-AC21-57CAE4BCF1C5}" type="pres">
      <dgm:prSet presAssocID="{5E8BE8CC-6452-B14E-B34B-56BFBA2C9972}" presName="node" presStyleLbl="node1" presStyleIdx="0" presStyleCnt="5">
        <dgm:presLayoutVars>
          <dgm:bulletEnabled val="1"/>
        </dgm:presLayoutVars>
      </dgm:prSet>
      <dgm:spPr/>
    </dgm:pt>
    <dgm:pt modelId="{3A1812B9-CA51-3D4B-BE48-E58E2FFBF02F}" type="pres">
      <dgm:prSet presAssocID="{948F50B9-5EB6-2342-AEBF-81435894A91F}" presName="sibTrans" presStyleLbl="sibTrans2D1" presStyleIdx="0" presStyleCnt="5"/>
      <dgm:spPr/>
    </dgm:pt>
    <dgm:pt modelId="{B03E23AD-6C3C-E847-B1C1-78CE6D5BFA05}" type="pres">
      <dgm:prSet presAssocID="{948F50B9-5EB6-2342-AEBF-81435894A91F}" presName="connectorText" presStyleLbl="sibTrans2D1" presStyleIdx="0" presStyleCnt="5"/>
      <dgm:spPr/>
    </dgm:pt>
    <dgm:pt modelId="{F8AE97C3-4251-814F-8A9B-E155E910D663}" type="pres">
      <dgm:prSet presAssocID="{48818FC6-00D4-9F45-BC9D-7FE27B9FEB1F}" presName="node" presStyleLbl="node1" presStyleIdx="1" presStyleCnt="5">
        <dgm:presLayoutVars>
          <dgm:bulletEnabled val="1"/>
        </dgm:presLayoutVars>
      </dgm:prSet>
      <dgm:spPr/>
    </dgm:pt>
    <dgm:pt modelId="{19DAF01A-D231-DC4E-A6F3-8845AD5E265E}" type="pres">
      <dgm:prSet presAssocID="{B9F15273-59D2-C343-ACA5-A4FF6310BD3A}" presName="sibTrans" presStyleLbl="sibTrans2D1" presStyleIdx="1" presStyleCnt="5"/>
      <dgm:spPr/>
    </dgm:pt>
    <dgm:pt modelId="{0888D47C-A2E2-C342-BCCD-44646FBCDC2D}" type="pres">
      <dgm:prSet presAssocID="{B9F15273-59D2-C343-ACA5-A4FF6310BD3A}" presName="connectorText" presStyleLbl="sibTrans2D1" presStyleIdx="1" presStyleCnt="5"/>
      <dgm:spPr/>
    </dgm:pt>
    <dgm:pt modelId="{31C476DF-E6A0-614B-81D4-55D87393A990}" type="pres">
      <dgm:prSet presAssocID="{2CFB5479-C593-7F46-A0A5-D0FEC1CF431B}" presName="node" presStyleLbl="node1" presStyleIdx="2" presStyleCnt="5">
        <dgm:presLayoutVars>
          <dgm:bulletEnabled val="1"/>
        </dgm:presLayoutVars>
      </dgm:prSet>
      <dgm:spPr/>
    </dgm:pt>
    <dgm:pt modelId="{07F453E5-77C2-AC4D-BBD5-8EC8A2547F8E}" type="pres">
      <dgm:prSet presAssocID="{5A6E4B86-211C-2447-AE02-3A7ADC74F5F4}" presName="sibTrans" presStyleLbl="sibTrans2D1" presStyleIdx="2" presStyleCnt="5"/>
      <dgm:spPr/>
    </dgm:pt>
    <dgm:pt modelId="{8DD18F9F-8C55-F841-BBD4-F74CFB2ECA6C}" type="pres">
      <dgm:prSet presAssocID="{5A6E4B86-211C-2447-AE02-3A7ADC74F5F4}" presName="connectorText" presStyleLbl="sibTrans2D1" presStyleIdx="2" presStyleCnt="5"/>
      <dgm:spPr/>
    </dgm:pt>
    <dgm:pt modelId="{9A6AA3D3-645E-564E-B208-F775B4D2F9F6}" type="pres">
      <dgm:prSet presAssocID="{3EEB65C5-263E-C24B-AD80-7E15978EFD88}" presName="node" presStyleLbl="node1" presStyleIdx="3" presStyleCnt="5">
        <dgm:presLayoutVars>
          <dgm:bulletEnabled val="1"/>
        </dgm:presLayoutVars>
      </dgm:prSet>
      <dgm:spPr/>
    </dgm:pt>
    <dgm:pt modelId="{4E8A3DBE-4E6B-724D-997E-407D47DC3E36}" type="pres">
      <dgm:prSet presAssocID="{EE02CB00-E045-C04F-8DB6-B9AB8E60B226}" presName="sibTrans" presStyleLbl="sibTrans2D1" presStyleIdx="3" presStyleCnt="5"/>
      <dgm:spPr/>
    </dgm:pt>
    <dgm:pt modelId="{97AFC6FC-3DF1-9848-8971-231BE09C8D97}" type="pres">
      <dgm:prSet presAssocID="{EE02CB00-E045-C04F-8DB6-B9AB8E60B226}" presName="connectorText" presStyleLbl="sibTrans2D1" presStyleIdx="3" presStyleCnt="5"/>
      <dgm:spPr/>
    </dgm:pt>
    <dgm:pt modelId="{AF85934C-4E53-3F40-B7DB-16BECE1C8006}" type="pres">
      <dgm:prSet presAssocID="{18A08487-1667-404D-896B-8609898C0115}" presName="node" presStyleLbl="node1" presStyleIdx="4" presStyleCnt="5">
        <dgm:presLayoutVars>
          <dgm:bulletEnabled val="1"/>
        </dgm:presLayoutVars>
      </dgm:prSet>
      <dgm:spPr/>
    </dgm:pt>
    <dgm:pt modelId="{E462182E-DD10-CA4E-8205-96A2135950B7}" type="pres">
      <dgm:prSet presAssocID="{5E9C9591-0EE0-AD41-9C45-54EADE88FBFA}" presName="sibTrans" presStyleLbl="sibTrans2D1" presStyleIdx="4" presStyleCnt="5"/>
      <dgm:spPr/>
    </dgm:pt>
    <dgm:pt modelId="{1D8122AB-B02D-1C4F-BE80-98EAD64F0C48}" type="pres">
      <dgm:prSet presAssocID="{5E9C9591-0EE0-AD41-9C45-54EADE88FBFA}" presName="connectorText" presStyleLbl="sibTrans2D1" presStyleIdx="4" presStyleCnt="5"/>
      <dgm:spPr/>
    </dgm:pt>
  </dgm:ptLst>
  <dgm:cxnLst>
    <dgm:cxn modelId="{AF031902-8023-47E2-9627-F25875404F0D}" type="presOf" srcId="{5A6E4B86-211C-2447-AE02-3A7ADC74F5F4}" destId="{07F453E5-77C2-AC4D-BBD5-8EC8A2547F8E}" srcOrd="0" destOrd="0" presId="urn:microsoft.com/office/officeart/2005/8/layout/cycle2"/>
    <dgm:cxn modelId="{B9FCE509-C9AC-4E51-B3FF-9E1671658936}" type="presOf" srcId="{5A6E4B86-211C-2447-AE02-3A7ADC74F5F4}" destId="{8DD18F9F-8C55-F841-BBD4-F74CFB2ECA6C}" srcOrd="1" destOrd="0" presId="urn:microsoft.com/office/officeart/2005/8/layout/cycle2"/>
    <dgm:cxn modelId="{090FD414-0367-CB4A-9D02-31B57093552E}" srcId="{C828C579-F7B3-764A-8535-D93726ABAFE5}" destId="{5E8BE8CC-6452-B14E-B34B-56BFBA2C9972}" srcOrd="0" destOrd="0" parTransId="{D07B1B93-35F3-1346-B32E-EE7DDC06063E}" sibTransId="{948F50B9-5EB6-2342-AEBF-81435894A91F}"/>
    <dgm:cxn modelId="{3AC90D25-4C09-4D71-B0D5-503C0184E75B}" type="presOf" srcId="{18A08487-1667-404D-896B-8609898C0115}" destId="{AF85934C-4E53-3F40-B7DB-16BECE1C8006}" srcOrd="0" destOrd="0" presId="urn:microsoft.com/office/officeart/2005/8/layout/cycle2"/>
    <dgm:cxn modelId="{3287D033-92F5-46AE-8B40-DDF3C51B633E}" type="presOf" srcId="{EE02CB00-E045-C04F-8DB6-B9AB8E60B226}" destId="{4E8A3DBE-4E6B-724D-997E-407D47DC3E36}" srcOrd="0" destOrd="0" presId="urn:microsoft.com/office/officeart/2005/8/layout/cycle2"/>
    <dgm:cxn modelId="{1FE6F834-0645-F04B-BFC8-3FC22719E569}" srcId="{C828C579-F7B3-764A-8535-D93726ABAFE5}" destId="{3EEB65C5-263E-C24B-AD80-7E15978EFD88}" srcOrd="3" destOrd="0" parTransId="{95E08C94-631C-AC4C-BA31-30202B7E105A}" sibTransId="{EE02CB00-E045-C04F-8DB6-B9AB8E60B226}"/>
    <dgm:cxn modelId="{E9EAA44B-BB08-4C2E-A7DA-6DAE8D491725}" type="presOf" srcId="{EE02CB00-E045-C04F-8DB6-B9AB8E60B226}" destId="{97AFC6FC-3DF1-9848-8971-231BE09C8D97}" srcOrd="1" destOrd="0" presId="urn:microsoft.com/office/officeart/2005/8/layout/cycle2"/>
    <dgm:cxn modelId="{E21DF56E-307E-C146-A592-B49DFED7C5A2}" srcId="{C828C579-F7B3-764A-8535-D93726ABAFE5}" destId="{48818FC6-00D4-9F45-BC9D-7FE27B9FEB1F}" srcOrd="1" destOrd="0" parTransId="{AFA1CD88-9242-F943-A0A6-87BD0334E029}" sibTransId="{B9F15273-59D2-C343-ACA5-A4FF6310BD3A}"/>
    <dgm:cxn modelId="{5B8C9B72-D571-4817-B3A9-74FB8CCEF390}" type="presOf" srcId="{48818FC6-00D4-9F45-BC9D-7FE27B9FEB1F}" destId="{F8AE97C3-4251-814F-8A9B-E155E910D663}" srcOrd="0" destOrd="0" presId="urn:microsoft.com/office/officeart/2005/8/layout/cycle2"/>
    <dgm:cxn modelId="{6A761F78-1022-481E-A026-41A707DBD540}" type="presOf" srcId="{5E8BE8CC-6452-B14E-B34B-56BFBA2C9972}" destId="{B3F49463-4F9E-2941-AC21-57CAE4BCF1C5}" srcOrd="0" destOrd="0" presId="urn:microsoft.com/office/officeart/2005/8/layout/cycle2"/>
    <dgm:cxn modelId="{775AB87B-6EAC-426C-9A9D-96A69ECBDA87}" type="presOf" srcId="{C828C579-F7B3-764A-8535-D93726ABAFE5}" destId="{7326B806-6F8C-0F49-BF93-BCA2714B9595}" srcOrd="0" destOrd="0" presId="urn:microsoft.com/office/officeart/2005/8/layout/cycle2"/>
    <dgm:cxn modelId="{778BD683-03B9-42A6-9DC4-F9B926D408F0}" type="presOf" srcId="{5E9C9591-0EE0-AD41-9C45-54EADE88FBFA}" destId="{E462182E-DD10-CA4E-8205-96A2135950B7}" srcOrd="0" destOrd="0" presId="urn:microsoft.com/office/officeart/2005/8/layout/cycle2"/>
    <dgm:cxn modelId="{2F972A87-5322-4296-B4C0-C97275A8FAAA}" type="presOf" srcId="{948F50B9-5EB6-2342-AEBF-81435894A91F}" destId="{B03E23AD-6C3C-E847-B1C1-78CE6D5BFA05}" srcOrd="1" destOrd="0" presId="urn:microsoft.com/office/officeart/2005/8/layout/cycle2"/>
    <dgm:cxn modelId="{1836E1A8-B1B0-4037-B922-B9E3F749042D}" type="presOf" srcId="{B9F15273-59D2-C343-ACA5-A4FF6310BD3A}" destId="{0888D47C-A2E2-C342-BCCD-44646FBCDC2D}" srcOrd="1" destOrd="0" presId="urn:microsoft.com/office/officeart/2005/8/layout/cycle2"/>
    <dgm:cxn modelId="{C07552B9-3D64-498C-9B88-66AEFC4135D9}" type="presOf" srcId="{3EEB65C5-263E-C24B-AD80-7E15978EFD88}" destId="{9A6AA3D3-645E-564E-B208-F775B4D2F9F6}" srcOrd="0" destOrd="0" presId="urn:microsoft.com/office/officeart/2005/8/layout/cycle2"/>
    <dgm:cxn modelId="{F9425ADD-FA2F-4B41-922D-E72275491ECC}" type="presOf" srcId="{5E9C9591-0EE0-AD41-9C45-54EADE88FBFA}" destId="{1D8122AB-B02D-1C4F-BE80-98EAD64F0C48}" srcOrd="1" destOrd="0" presId="urn:microsoft.com/office/officeart/2005/8/layout/cycle2"/>
    <dgm:cxn modelId="{349443EA-3ECE-42A6-83C3-3940EB0A68D0}" type="presOf" srcId="{B9F15273-59D2-C343-ACA5-A4FF6310BD3A}" destId="{19DAF01A-D231-DC4E-A6F3-8845AD5E265E}" srcOrd="0" destOrd="0" presId="urn:microsoft.com/office/officeart/2005/8/layout/cycle2"/>
    <dgm:cxn modelId="{9EAC85EA-FF45-C448-9F6C-60F1528D580C}" srcId="{C828C579-F7B3-764A-8535-D93726ABAFE5}" destId="{18A08487-1667-404D-896B-8609898C0115}" srcOrd="4" destOrd="0" parTransId="{30995FC6-1939-8D48-B181-288B05190D27}" sibTransId="{5E9C9591-0EE0-AD41-9C45-54EADE88FBFA}"/>
    <dgm:cxn modelId="{992EB1F4-8381-4C32-8CA7-1D421D6028FD}" type="presOf" srcId="{2CFB5479-C593-7F46-A0A5-D0FEC1CF431B}" destId="{31C476DF-E6A0-614B-81D4-55D87393A990}" srcOrd="0" destOrd="0" presId="urn:microsoft.com/office/officeart/2005/8/layout/cycle2"/>
    <dgm:cxn modelId="{E3C0A0F6-00EF-4152-A6B8-0A6130FE58C9}" type="presOf" srcId="{948F50B9-5EB6-2342-AEBF-81435894A91F}" destId="{3A1812B9-CA51-3D4B-BE48-E58E2FFBF02F}" srcOrd="0" destOrd="0" presId="urn:microsoft.com/office/officeart/2005/8/layout/cycle2"/>
    <dgm:cxn modelId="{275876FE-C864-5A4F-9BE5-C6141C8B51DD}" srcId="{C828C579-F7B3-764A-8535-D93726ABAFE5}" destId="{2CFB5479-C593-7F46-A0A5-D0FEC1CF431B}" srcOrd="2" destOrd="0" parTransId="{B6637360-C037-6640-89D1-327EE637965A}" sibTransId="{5A6E4B86-211C-2447-AE02-3A7ADC74F5F4}"/>
    <dgm:cxn modelId="{8A1D1902-F181-43A4-A2B2-8D4CAF6D8693}" type="presParOf" srcId="{7326B806-6F8C-0F49-BF93-BCA2714B9595}" destId="{B3F49463-4F9E-2941-AC21-57CAE4BCF1C5}" srcOrd="0" destOrd="0" presId="urn:microsoft.com/office/officeart/2005/8/layout/cycle2"/>
    <dgm:cxn modelId="{AE65A89D-0E57-4BA4-823F-85818E6D2BA2}" type="presParOf" srcId="{7326B806-6F8C-0F49-BF93-BCA2714B9595}" destId="{3A1812B9-CA51-3D4B-BE48-E58E2FFBF02F}" srcOrd="1" destOrd="0" presId="urn:microsoft.com/office/officeart/2005/8/layout/cycle2"/>
    <dgm:cxn modelId="{697111BA-9F27-4B84-B67E-5DC7DFEC84CE}" type="presParOf" srcId="{3A1812B9-CA51-3D4B-BE48-E58E2FFBF02F}" destId="{B03E23AD-6C3C-E847-B1C1-78CE6D5BFA05}" srcOrd="0" destOrd="0" presId="urn:microsoft.com/office/officeart/2005/8/layout/cycle2"/>
    <dgm:cxn modelId="{DCB882E6-758E-4458-97CB-90A74C6A5CFB}" type="presParOf" srcId="{7326B806-6F8C-0F49-BF93-BCA2714B9595}" destId="{F8AE97C3-4251-814F-8A9B-E155E910D663}" srcOrd="2" destOrd="0" presId="urn:microsoft.com/office/officeart/2005/8/layout/cycle2"/>
    <dgm:cxn modelId="{54BB7CF9-681A-4214-A97E-D62ADE032CBD}" type="presParOf" srcId="{7326B806-6F8C-0F49-BF93-BCA2714B9595}" destId="{19DAF01A-D231-DC4E-A6F3-8845AD5E265E}" srcOrd="3" destOrd="0" presId="urn:microsoft.com/office/officeart/2005/8/layout/cycle2"/>
    <dgm:cxn modelId="{95762D03-C6C1-4215-9F05-99EFE77B6FF0}" type="presParOf" srcId="{19DAF01A-D231-DC4E-A6F3-8845AD5E265E}" destId="{0888D47C-A2E2-C342-BCCD-44646FBCDC2D}" srcOrd="0" destOrd="0" presId="urn:microsoft.com/office/officeart/2005/8/layout/cycle2"/>
    <dgm:cxn modelId="{DCDB4B33-57EE-42D0-BB06-FD73104A9C04}" type="presParOf" srcId="{7326B806-6F8C-0F49-BF93-BCA2714B9595}" destId="{31C476DF-E6A0-614B-81D4-55D87393A990}" srcOrd="4" destOrd="0" presId="urn:microsoft.com/office/officeart/2005/8/layout/cycle2"/>
    <dgm:cxn modelId="{542D2185-7DCE-4192-9FE1-AB97B74F16F8}" type="presParOf" srcId="{7326B806-6F8C-0F49-BF93-BCA2714B9595}" destId="{07F453E5-77C2-AC4D-BBD5-8EC8A2547F8E}" srcOrd="5" destOrd="0" presId="urn:microsoft.com/office/officeart/2005/8/layout/cycle2"/>
    <dgm:cxn modelId="{D52CD627-D28A-444D-928E-65D7FC9CBB83}" type="presParOf" srcId="{07F453E5-77C2-AC4D-BBD5-8EC8A2547F8E}" destId="{8DD18F9F-8C55-F841-BBD4-F74CFB2ECA6C}" srcOrd="0" destOrd="0" presId="urn:microsoft.com/office/officeart/2005/8/layout/cycle2"/>
    <dgm:cxn modelId="{A5353641-39D4-4D54-9C3E-46CB7B2DDCA9}" type="presParOf" srcId="{7326B806-6F8C-0F49-BF93-BCA2714B9595}" destId="{9A6AA3D3-645E-564E-B208-F775B4D2F9F6}" srcOrd="6" destOrd="0" presId="urn:microsoft.com/office/officeart/2005/8/layout/cycle2"/>
    <dgm:cxn modelId="{7959C6B9-E897-45A7-BEBE-FF5DA1DDBEE7}" type="presParOf" srcId="{7326B806-6F8C-0F49-BF93-BCA2714B9595}" destId="{4E8A3DBE-4E6B-724D-997E-407D47DC3E36}" srcOrd="7" destOrd="0" presId="urn:microsoft.com/office/officeart/2005/8/layout/cycle2"/>
    <dgm:cxn modelId="{473548EF-0526-4992-9F96-B199F241CFEB}" type="presParOf" srcId="{4E8A3DBE-4E6B-724D-997E-407D47DC3E36}" destId="{97AFC6FC-3DF1-9848-8971-231BE09C8D97}" srcOrd="0" destOrd="0" presId="urn:microsoft.com/office/officeart/2005/8/layout/cycle2"/>
    <dgm:cxn modelId="{2EB50331-9061-4756-B6DC-50D68DA08C39}" type="presParOf" srcId="{7326B806-6F8C-0F49-BF93-BCA2714B9595}" destId="{AF85934C-4E53-3F40-B7DB-16BECE1C8006}" srcOrd="8" destOrd="0" presId="urn:microsoft.com/office/officeart/2005/8/layout/cycle2"/>
    <dgm:cxn modelId="{B5E60C8E-6C53-4E3B-9F1F-ED48F90D25AD}" type="presParOf" srcId="{7326B806-6F8C-0F49-BF93-BCA2714B9595}" destId="{E462182E-DD10-CA4E-8205-96A2135950B7}" srcOrd="9" destOrd="0" presId="urn:microsoft.com/office/officeart/2005/8/layout/cycle2"/>
    <dgm:cxn modelId="{8171E499-3CA6-4992-BDD5-18D83678DD11}" type="presParOf" srcId="{E462182E-DD10-CA4E-8205-96A2135950B7}" destId="{1D8122AB-B02D-1C4F-BE80-98EAD64F0C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49463-4F9E-2941-AC21-57CAE4BCF1C5}">
      <dsp:nvSpPr>
        <dsp:cNvPr id="0" name=""/>
        <dsp:cNvSpPr/>
      </dsp:nvSpPr>
      <dsp:spPr>
        <a:xfrm>
          <a:off x="2313696" y="1063"/>
          <a:ext cx="1222545" cy="1222545"/>
        </a:xfrm>
        <a:prstGeom prst="ellipse">
          <a:avLst/>
        </a:prstGeom>
        <a:solidFill>
          <a:srgbClr val="B7DD6B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492734" y="180101"/>
        <a:ext cx="864469" cy="864469"/>
      </dsp:txXfrm>
    </dsp:sp>
    <dsp:sp modelId="{3A1812B9-CA51-3D4B-BE48-E58E2FFBF02F}">
      <dsp:nvSpPr>
        <dsp:cNvPr id="0" name=""/>
        <dsp:cNvSpPr/>
      </dsp:nvSpPr>
      <dsp:spPr>
        <a:xfrm rot="2160000">
          <a:off x="3497482" y="939865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506778" y="993777"/>
        <a:ext cx="227142" cy="247565"/>
      </dsp:txXfrm>
    </dsp:sp>
    <dsp:sp modelId="{F8AE97C3-4251-814F-8A9B-E155E910D663}">
      <dsp:nvSpPr>
        <dsp:cNvPr id="0" name=""/>
        <dsp:cNvSpPr/>
      </dsp:nvSpPr>
      <dsp:spPr>
        <a:xfrm>
          <a:off x="3798072" y="1079526"/>
          <a:ext cx="1222545" cy="1222545"/>
        </a:xfrm>
        <a:prstGeom prst="ellipse">
          <a:avLst/>
        </a:prstGeom>
        <a:solidFill>
          <a:srgbClr val="E1E16B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977110" y="1258564"/>
        <a:ext cx="864469" cy="864469"/>
      </dsp:txXfrm>
    </dsp:sp>
    <dsp:sp modelId="{19DAF01A-D231-DC4E-A6F3-8845AD5E265E}">
      <dsp:nvSpPr>
        <dsp:cNvPr id="0" name=""/>
        <dsp:cNvSpPr/>
      </dsp:nvSpPr>
      <dsp:spPr>
        <a:xfrm rot="6480000">
          <a:off x="3966447" y="2348255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030161" y="2384486"/>
        <a:ext cx="227142" cy="247565"/>
      </dsp:txXfrm>
    </dsp:sp>
    <dsp:sp modelId="{31C476DF-E6A0-614B-81D4-55D87393A990}">
      <dsp:nvSpPr>
        <dsp:cNvPr id="0" name=""/>
        <dsp:cNvSpPr/>
      </dsp:nvSpPr>
      <dsp:spPr>
        <a:xfrm>
          <a:off x="3231091" y="2824515"/>
          <a:ext cx="1222545" cy="1222545"/>
        </a:xfrm>
        <a:prstGeom prst="ellipse">
          <a:avLst/>
        </a:prstGeom>
        <a:solidFill>
          <a:srgbClr val="E49067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410129" y="3003553"/>
        <a:ext cx="864469" cy="864469"/>
      </dsp:txXfrm>
    </dsp:sp>
    <dsp:sp modelId="{07F453E5-77C2-AC4D-BBD5-8EC8A2547F8E}">
      <dsp:nvSpPr>
        <dsp:cNvPr id="0" name=""/>
        <dsp:cNvSpPr/>
      </dsp:nvSpPr>
      <dsp:spPr>
        <a:xfrm rot="10800000">
          <a:off x="2771907" y="3229483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chemeClr val="lt1"/>
            </a:solidFill>
          </a:endParaRPr>
        </a:p>
      </dsp:txBody>
      <dsp:txXfrm rot="10800000">
        <a:off x="2869254" y="3312005"/>
        <a:ext cx="227142" cy="247565"/>
      </dsp:txXfrm>
    </dsp:sp>
    <dsp:sp modelId="{9A6AA3D3-645E-564E-B208-F775B4D2F9F6}">
      <dsp:nvSpPr>
        <dsp:cNvPr id="0" name=""/>
        <dsp:cNvSpPr/>
      </dsp:nvSpPr>
      <dsp:spPr>
        <a:xfrm>
          <a:off x="1396301" y="2824515"/>
          <a:ext cx="1222545" cy="1222545"/>
        </a:xfrm>
        <a:prstGeom prst="ellipse">
          <a:avLst/>
        </a:prstGeom>
        <a:solidFill>
          <a:srgbClr val="E46865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>
        <a:off x="1575339" y="3003553"/>
        <a:ext cx="864469" cy="864469"/>
      </dsp:txXfrm>
    </dsp:sp>
    <dsp:sp modelId="{4E8A3DBE-4E6B-724D-997E-407D47DC3E36}">
      <dsp:nvSpPr>
        <dsp:cNvPr id="0" name=""/>
        <dsp:cNvSpPr/>
      </dsp:nvSpPr>
      <dsp:spPr>
        <a:xfrm rot="15120000">
          <a:off x="1564676" y="2365723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1628390" y="2494536"/>
        <a:ext cx="227142" cy="247565"/>
      </dsp:txXfrm>
    </dsp:sp>
    <dsp:sp modelId="{AF85934C-4E53-3F40-B7DB-16BECE1C8006}">
      <dsp:nvSpPr>
        <dsp:cNvPr id="0" name=""/>
        <dsp:cNvSpPr/>
      </dsp:nvSpPr>
      <dsp:spPr>
        <a:xfrm>
          <a:off x="829319" y="1079526"/>
          <a:ext cx="1222545" cy="1222545"/>
        </a:xfrm>
        <a:prstGeom prst="ellipse">
          <a:avLst/>
        </a:prstGeom>
        <a:solidFill>
          <a:srgbClr val="9070BC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>
        <a:off x="1008357" y="1258564"/>
        <a:ext cx="864469" cy="864469"/>
      </dsp:txXfrm>
    </dsp:sp>
    <dsp:sp modelId="{E462182E-DD10-CA4E-8205-96A2135950B7}">
      <dsp:nvSpPr>
        <dsp:cNvPr id="0" name=""/>
        <dsp:cNvSpPr/>
      </dsp:nvSpPr>
      <dsp:spPr>
        <a:xfrm rot="19440000">
          <a:off x="2013106" y="950661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22402" y="1061793"/>
        <a:ext cx="227142" cy="247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49463-4F9E-2941-AC21-57CAE4BCF1C5}">
      <dsp:nvSpPr>
        <dsp:cNvPr id="0" name=""/>
        <dsp:cNvSpPr/>
      </dsp:nvSpPr>
      <dsp:spPr>
        <a:xfrm>
          <a:off x="2313696" y="1063"/>
          <a:ext cx="1222545" cy="1222545"/>
        </a:xfrm>
        <a:prstGeom prst="ellipse">
          <a:avLst/>
        </a:prstGeom>
        <a:solidFill>
          <a:srgbClr val="B7DD6B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492734" y="180101"/>
        <a:ext cx="864469" cy="864469"/>
      </dsp:txXfrm>
    </dsp:sp>
    <dsp:sp modelId="{3A1812B9-CA51-3D4B-BE48-E58E2FFBF02F}">
      <dsp:nvSpPr>
        <dsp:cNvPr id="0" name=""/>
        <dsp:cNvSpPr/>
      </dsp:nvSpPr>
      <dsp:spPr>
        <a:xfrm rot="2160000">
          <a:off x="3497482" y="939865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506778" y="993777"/>
        <a:ext cx="227142" cy="247565"/>
      </dsp:txXfrm>
    </dsp:sp>
    <dsp:sp modelId="{F8AE97C3-4251-814F-8A9B-E155E910D663}">
      <dsp:nvSpPr>
        <dsp:cNvPr id="0" name=""/>
        <dsp:cNvSpPr/>
      </dsp:nvSpPr>
      <dsp:spPr>
        <a:xfrm>
          <a:off x="3798072" y="1079526"/>
          <a:ext cx="1222545" cy="1222545"/>
        </a:xfrm>
        <a:prstGeom prst="ellipse">
          <a:avLst/>
        </a:prstGeom>
        <a:solidFill>
          <a:srgbClr val="E1E16B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977110" y="1258564"/>
        <a:ext cx="864469" cy="864469"/>
      </dsp:txXfrm>
    </dsp:sp>
    <dsp:sp modelId="{19DAF01A-D231-DC4E-A6F3-8845AD5E265E}">
      <dsp:nvSpPr>
        <dsp:cNvPr id="0" name=""/>
        <dsp:cNvSpPr/>
      </dsp:nvSpPr>
      <dsp:spPr>
        <a:xfrm rot="6480000">
          <a:off x="3966447" y="2348255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030161" y="2384486"/>
        <a:ext cx="227142" cy="247565"/>
      </dsp:txXfrm>
    </dsp:sp>
    <dsp:sp modelId="{31C476DF-E6A0-614B-81D4-55D87393A990}">
      <dsp:nvSpPr>
        <dsp:cNvPr id="0" name=""/>
        <dsp:cNvSpPr/>
      </dsp:nvSpPr>
      <dsp:spPr>
        <a:xfrm>
          <a:off x="3231091" y="2824515"/>
          <a:ext cx="1222545" cy="1222545"/>
        </a:xfrm>
        <a:prstGeom prst="ellipse">
          <a:avLst/>
        </a:prstGeom>
        <a:solidFill>
          <a:srgbClr val="E49067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410129" y="3003553"/>
        <a:ext cx="864469" cy="864469"/>
      </dsp:txXfrm>
    </dsp:sp>
    <dsp:sp modelId="{07F453E5-77C2-AC4D-BBD5-8EC8A2547F8E}">
      <dsp:nvSpPr>
        <dsp:cNvPr id="0" name=""/>
        <dsp:cNvSpPr/>
      </dsp:nvSpPr>
      <dsp:spPr>
        <a:xfrm rot="10800000">
          <a:off x="2771907" y="3229483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chemeClr val="lt1"/>
            </a:solidFill>
          </a:endParaRPr>
        </a:p>
      </dsp:txBody>
      <dsp:txXfrm rot="10800000">
        <a:off x="2869254" y="3312005"/>
        <a:ext cx="227142" cy="247565"/>
      </dsp:txXfrm>
    </dsp:sp>
    <dsp:sp modelId="{9A6AA3D3-645E-564E-B208-F775B4D2F9F6}">
      <dsp:nvSpPr>
        <dsp:cNvPr id="0" name=""/>
        <dsp:cNvSpPr/>
      </dsp:nvSpPr>
      <dsp:spPr>
        <a:xfrm>
          <a:off x="1396301" y="2824515"/>
          <a:ext cx="1222545" cy="1222545"/>
        </a:xfrm>
        <a:prstGeom prst="ellipse">
          <a:avLst/>
        </a:prstGeom>
        <a:solidFill>
          <a:srgbClr val="E46865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>
        <a:off x="1575339" y="3003553"/>
        <a:ext cx="864469" cy="864469"/>
      </dsp:txXfrm>
    </dsp:sp>
    <dsp:sp modelId="{4E8A3DBE-4E6B-724D-997E-407D47DC3E36}">
      <dsp:nvSpPr>
        <dsp:cNvPr id="0" name=""/>
        <dsp:cNvSpPr/>
      </dsp:nvSpPr>
      <dsp:spPr>
        <a:xfrm rot="15120000">
          <a:off x="1564676" y="2365723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1628390" y="2494536"/>
        <a:ext cx="227142" cy="247565"/>
      </dsp:txXfrm>
    </dsp:sp>
    <dsp:sp modelId="{AF85934C-4E53-3F40-B7DB-16BECE1C8006}">
      <dsp:nvSpPr>
        <dsp:cNvPr id="0" name=""/>
        <dsp:cNvSpPr/>
      </dsp:nvSpPr>
      <dsp:spPr>
        <a:xfrm>
          <a:off x="829319" y="1079526"/>
          <a:ext cx="1222545" cy="1222545"/>
        </a:xfrm>
        <a:prstGeom prst="ellipse">
          <a:avLst/>
        </a:prstGeom>
        <a:solidFill>
          <a:srgbClr val="9070BC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>
        <a:off x="1008357" y="1258564"/>
        <a:ext cx="864469" cy="864469"/>
      </dsp:txXfrm>
    </dsp:sp>
    <dsp:sp modelId="{E462182E-DD10-CA4E-8205-96A2135950B7}">
      <dsp:nvSpPr>
        <dsp:cNvPr id="0" name=""/>
        <dsp:cNvSpPr/>
      </dsp:nvSpPr>
      <dsp:spPr>
        <a:xfrm rot="19440000">
          <a:off x="2013106" y="950661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22402" y="1061793"/>
        <a:ext cx="227142" cy="247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49463-4F9E-2941-AC21-57CAE4BCF1C5}">
      <dsp:nvSpPr>
        <dsp:cNvPr id="0" name=""/>
        <dsp:cNvSpPr/>
      </dsp:nvSpPr>
      <dsp:spPr>
        <a:xfrm>
          <a:off x="2313696" y="1063"/>
          <a:ext cx="1222545" cy="1222545"/>
        </a:xfrm>
        <a:prstGeom prst="ellipse">
          <a:avLst/>
        </a:prstGeom>
        <a:solidFill>
          <a:srgbClr val="B7DD6B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492734" y="180101"/>
        <a:ext cx="864469" cy="864469"/>
      </dsp:txXfrm>
    </dsp:sp>
    <dsp:sp modelId="{3A1812B9-CA51-3D4B-BE48-E58E2FFBF02F}">
      <dsp:nvSpPr>
        <dsp:cNvPr id="0" name=""/>
        <dsp:cNvSpPr/>
      </dsp:nvSpPr>
      <dsp:spPr>
        <a:xfrm rot="2160000">
          <a:off x="3497482" y="939865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506778" y="993777"/>
        <a:ext cx="227142" cy="247565"/>
      </dsp:txXfrm>
    </dsp:sp>
    <dsp:sp modelId="{F8AE97C3-4251-814F-8A9B-E155E910D663}">
      <dsp:nvSpPr>
        <dsp:cNvPr id="0" name=""/>
        <dsp:cNvSpPr/>
      </dsp:nvSpPr>
      <dsp:spPr>
        <a:xfrm>
          <a:off x="3798072" y="1079526"/>
          <a:ext cx="1222545" cy="1222545"/>
        </a:xfrm>
        <a:prstGeom prst="ellipse">
          <a:avLst/>
        </a:prstGeom>
        <a:solidFill>
          <a:srgbClr val="E1E16B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977110" y="1258564"/>
        <a:ext cx="864469" cy="864469"/>
      </dsp:txXfrm>
    </dsp:sp>
    <dsp:sp modelId="{19DAF01A-D231-DC4E-A6F3-8845AD5E265E}">
      <dsp:nvSpPr>
        <dsp:cNvPr id="0" name=""/>
        <dsp:cNvSpPr/>
      </dsp:nvSpPr>
      <dsp:spPr>
        <a:xfrm rot="6480000">
          <a:off x="3966447" y="2348255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030161" y="2384486"/>
        <a:ext cx="227142" cy="247565"/>
      </dsp:txXfrm>
    </dsp:sp>
    <dsp:sp modelId="{31C476DF-E6A0-614B-81D4-55D87393A990}">
      <dsp:nvSpPr>
        <dsp:cNvPr id="0" name=""/>
        <dsp:cNvSpPr/>
      </dsp:nvSpPr>
      <dsp:spPr>
        <a:xfrm>
          <a:off x="3231091" y="2824515"/>
          <a:ext cx="1222545" cy="1222545"/>
        </a:xfrm>
        <a:prstGeom prst="ellipse">
          <a:avLst/>
        </a:prstGeom>
        <a:solidFill>
          <a:srgbClr val="E49067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410129" y="3003553"/>
        <a:ext cx="864469" cy="864469"/>
      </dsp:txXfrm>
    </dsp:sp>
    <dsp:sp modelId="{07F453E5-77C2-AC4D-BBD5-8EC8A2547F8E}">
      <dsp:nvSpPr>
        <dsp:cNvPr id="0" name=""/>
        <dsp:cNvSpPr/>
      </dsp:nvSpPr>
      <dsp:spPr>
        <a:xfrm rot="10800000">
          <a:off x="2771907" y="3229483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chemeClr val="lt1"/>
            </a:solidFill>
          </a:endParaRPr>
        </a:p>
      </dsp:txBody>
      <dsp:txXfrm rot="10800000">
        <a:off x="2869254" y="3312005"/>
        <a:ext cx="227142" cy="247565"/>
      </dsp:txXfrm>
    </dsp:sp>
    <dsp:sp modelId="{9A6AA3D3-645E-564E-B208-F775B4D2F9F6}">
      <dsp:nvSpPr>
        <dsp:cNvPr id="0" name=""/>
        <dsp:cNvSpPr/>
      </dsp:nvSpPr>
      <dsp:spPr>
        <a:xfrm>
          <a:off x="1396301" y="2824515"/>
          <a:ext cx="1222545" cy="1222545"/>
        </a:xfrm>
        <a:prstGeom prst="ellipse">
          <a:avLst/>
        </a:prstGeom>
        <a:solidFill>
          <a:srgbClr val="E46865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>
        <a:off x="1575339" y="3003553"/>
        <a:ext cx="864469" cy="864469"/>
      </dsp:txXfrm>
    </dsp:sp>
    <dsp:sp modelId="{4E8A3DBE-4E6B-724D-997E-407D47DC3E36}">
      <dsp:nvSpPr>
        <dsp:cNvPr id="0" name=""/>
        <dsp:cNvSpPr/>
      </dsp:nvSpPr>
      <dsp:spPr>
        <a:xfrm rot="15120000">
          <a:off x="1564676" y="2365723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1628390" y="2494536"/>
        <a:ext cx="227142" cy="247565"/>
      </dsp:txXfrm>
    </dsp:sp>
    <dsp:sp modelId="{AF85934C-4E53-3F40-B7DB-16BECE1C8006}">
      <dsp:nvSpPr>
        <dsp:cNvPr id="0" name=""/>
        <dsp:cNvSpPr/>
      </dsp:nvSpPr>
      <dsp:spPr>
        <a:xfrm>
          <a:off x="829319" y="1079526"/>
          <a:ext cx="1222545" cy="1222545"/>
        </a:xfrm>
        <a:prstGeom prst="ellipse">
          <a:avLst/>
        </a:prstGeom>
        <a:solidFill>
          <a:srgbClr val="9070BC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>
        <a:off x="1008357" y="1258564"/>
        <a:ext cx="864469" cy="864469"/>
      </dsp:txXfrm>
    </dsp:sp>
    <dsp:sp modelId="{E462182E-DD10-CA4E-8205-96A2135950B7}">
      <dsp:nvSpPr>
        <dsp:cNvPr id="0" name=""/>
        <dsp:cNvSpPr/>
      </dsp:nvSpPr>
      <dsp:spPr>
        <a:xfrm rot="19440000">
          <a:off x="2013106" y="950661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22402" y="1061793"/>
        <a:ext cx="227142" cy="247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49463-4F9E-2941-AC21-57CAE4BCF1C5}">
      <dsp:nvSpPr>
        <dsp:cNvPr id="0" name=""/>
        <dsp:cNvSpPr/>
      </dsp:nvSpPr>
      <dsp:spPr>
        <a:xfrm>
          <a:off x="2313696" y="1063"/>
          <a:ext cx="1222545" cy="1222545"/>
        </a:xfrm>
        <a:prstGeom prst="ellipse">
          <a:avLst/>
        </a:prstGeom>
        <a:solidFill>
          <a:srgbClr val="B7DD6B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492734" y="180101"/>
        <a:ext cx="864469" cy="864469"/>
      </dsp:txXfrm>
    </dsp:sp>
    <dsp:sp modelId="{3A1812B9-CA51-3D4B-BE48-E58E2FFBF02F}">
      <dsp:nvSpPr>
        <dsp:cNvPr id="0" name=""/>
        <dsp:cNvSpPr/>
      </dsp:nvSpPr>
      <dsp:spPr>
        <a:xfrm rot="2160000">
          <a:off x="3497482" y="939865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506778" y="993777"/>
        <a:ext cx="227142" cy="247565"/>
      </dsp:txXfrm>
    </dsp:sp>
    <dsp:sp modelId="{F8AE97C3-4251-814F-8A9B-E155E910D663}">
      <dsp:nvSpPr>
        <dsp:cNvPr id="0" name=""/>
        <dsp:cNvSpPr/>
      </dsp:nvSpPr>
      <dsp:spPr>
        <a:xfrm>
          <a:off x="3798072" y="1079526"/>
          <a:ext cx="1222545" cy="1222545"/>
        </a:xfrm>
        <a:prstGeom prst="ellipse">
          <a:avLst/>
        </a:prstGeom>
        <a:solidFill>
          <a:srgbClr val="E1E16B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977110" y="1258564"/>
        <a:ext cx="864469" cy="864469"/>
      </dsp:txXfrm>
    </dsp:sp>
    <dsp:sp modelId="{19DAF01A-D231-DC4E-A6F3-8845AD5E265E}">
      <dsp:nvSpPr>
        <dsp:cNvPr id="0" name=""/>
        <dsp:cNvSpPr/>
      </dsp:nvSpPr>
      <dsp:spPr>
        <a:xfrm rot="6480000">
          <a:off x="3966447" y="2348255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030161" y="2384486"/>
        <a:ext cx="227142" cy="247565"/>
      </dsp:txXfrm>
    </dsp:sp>
    <dsp:sp modelId="{31C476DF-E6A0-614B-81D4-55D87393A990}">
      <dsp:nvSpPr>
        <dsp:cNvPr id="0" name=""/>
        <dsp:cNvSpPr/>
      </dsp:nvSpPr>
      <dsp:spPr>
        <a:xfrm>
          <a:off x="3231091" y="2824515"/>
          <a:ext cx="1222545" cy="1222545"/>
        </a:xfrm>
        <a:prstGeom prst="ellipse">
          <a:avLst/>
        </a:prstGeom>
        <a:solidFill>
          <a:srgbClr val="E49067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410129" y="3003553"/>
        <a:ext cx="864469" cy="864469"/>
      </dsp:txXfrm>
    </dsp:sp>
    <dsp:sp modelId="{07F453E5-77C2-AC4D-BBD5-8EC8A2547F8E}">
      <dsp:nvSpPr>
        <dsp:cNvPr id="0" name=""/>
        <dsp:cNvSpPr/>
      </dsp:nvSpPr>
      <dsp:spPr>
        <a:xfrm rot="10800000">
          <a:off x="2771907" y="3229483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>
            <a:solidFill>
              <a:schemeClr val="lt1"/>
            </a:solidFill>
          </a:endParaRPr>
        </a:p>
      </dsp:txBody>
      <dsp:txXfrm rot="10800000">
        <a:off x="2869254" y="3312005"/>
        <a:ext cx="227142" cy="247565"/>
      </dsp:txXfrm>
    </dsp:sp>
    <dsp:sp modelId="{9A6AA3D3-645E-564E-B208-F775B4D2F9F6}">
      <dsp:nvSpPr>
        <dsp:cNvPr id="0" name=""/>
        <dsp:cNvSpPr/>
      </dsp:nvSpPr>
      <dsp:spPr>
        <a:xfrm>
          <a:off x="1396301" y="2824515"/>
          <a:ext cx="1222545" cy="1222545"/>
        </a:xfrm>
        <a:prstGeom prst="ellipse">
          <a:avLst/>
        </a:prstGeom>
        <a:solidFill>
          <a:srgbClr val="E46865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>
        <a:off x="1575339" y="3003553"/>
        <a:ext cx="864469" cy="864469"/>
      </dsp:txXfrm>
    </dsp:sp>
    <dsp:sp modelId="{4E8A3DBE-4E6B-724D-997E-407D47DC3E36}">
      <dsp:nvSpPr>
        <dsp:cNvPr id="0" name=""/>
        <dsp:cNvSpPr/>
      </dsp:nvSpPr>
      <dsp:spPr>
        <a:xfrm rot="15120000">
          <a:off x="1564676" y="2365723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1628390" y="2494536"/>
        <a:ext cx="227142" cy="247565"/>
      </dsp:txXfrm>
    </dsp:sp>
    <dsp:sp modelId="{AF85934C-4E53-3F40-B7DB-16BECE1C8006}">
      <dsp:nvSpPr>
        <dsp:cNvPr id="0" name=""/>
        <dsp:cNvSpPr/>
      </dsp:nvSpPr>
      <dsp:spPr>
        <a:xfrm>
          <a:off x="829319" y="1079526"/>
          <a:ext cx="1222545" cy="1222545"/>
        </a:xfrm>
        <a:prstGeom prst="ellipse">
          <a:avLst/>
        </a:prstGeom>
        <a:solidFill>
          <a:srgbClr val="9070BC"/>
        </a:solidFill>
        <a:ln>
          <a:solidFill>
            <a:schemeClr val="tx2">
              <a:lumMod val="1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>
        <a:off x="1008357" y="1258564"/>
        <a:ext cx="864469" cy="864469"/>
      </dsp:txXfrm>
    </dsp:sp>
    <dsp:sp modelId="{E462182E-DD10-CA4E-8205-96A2135950B7}">
      <dsp:nvSpPr>
        <dsp:cNvPr id="0" name=""/>
        <dsp:cNvSpPr/>
      </dsp:nvSpPr>
      <dsp:spPr>
        <a:xfrm rot="19440000">
          <a:off x="2013106" y="950661"/>
          <a:ext cx="324489" cy="4126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22402" y="1061793"/>
        <a:ext cx="227142" cy="247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4CCE2-4115-45F3-919E-0DBA7FFDB3CC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5E0F-26B9-4227-BD4E-5FF2E5FB9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93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26C8-71BC-4E8D-8104-7B6B10882E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97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 révérenciel Inca thérapeutique ciblée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Ex </a:t>
            </a:r>
            <a:r>
              <a:rPr lang="fr-FR" dirty="0" err="1"/>
              <a:t>hygièno-diététique</a:t>
            </a:r>
            <a:r>
              <a:rPr lang="fr-FR" dirty="0"/>
              <a:t> ou médicamenteux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5E0F-26B9-4227-BD4E-5FF2E5FB9E1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134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 révérenciel Inca thérapeutique ciblée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Ex </a:t>
            </a:r>
            <a:r>
              <a:rPr lang="fr-FR" dirty="0" err="1"/>
              <a:t>hygièno-diététique</a:t>
            </a:r>
            <a:r>
              <a:rPr lang="fr-FR" dirty="0"/>
              <a:t> ou médicamenteux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5E0F-26B9-4227-BD4E-5FF2E5FB9E1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037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 révérenciel Inca thérapeutique ciblée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Ex </a:t>
            </a:r>
            <a:r>
              <a:rPr lang="fr-FR" dirty="0" err="1"/>
              <a:t>hygièno-diététique</a:t>
            </a:r>
            <a:r>
              <a:rPr lang="fr-FR" dirty="0"/>
              <a:t> ou médicamenteux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5E0F-26B9-4227-BD4E-5FF2E5FB9E1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0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Doit être connus par tous les pneumologues : </a:t>
            </a:r>
          </a:p>
          <a:p>
            <a:pPr lvl="1"/>
            <a:r>
              <a:rPr lang="fr-FR" dirty="0"/>
              <a:t>Toxicité pulmonaires de médicaments données dans des indication </a:t>
            </a:r>
            <a:r>
              <a:rPr lang="fr-FR" dirty="0" err="1"/>
              <a:t>extrathéorciaue</a:t>
            </a:r>
            <a:endParaRPr lang="fr-FR" dirty="0"/>
          </a:p>
          <a:p>
            <a:pPr lvl="1"/>
            <a:r>
              <a:rPr lang="fr-FR" dirty="0" err="1"/>
              <a:t>Traitment</a:t>
            </a:r>
            <a:r>
              <a:rPr lang="fr-FR" dirty="0"/>
              <a:t> des CBNPC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5E0F-26B9-4227-BD4E-5FF2E5FB9E1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234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 révérenciel Inca thérapeutique ciblée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Ex </a:t>
            </a:r>
            <a:r>
              <a:rPr lang="fr-FR" dirty="0" err="1"/>
              <a:t>hygièno-diététique</a:t>
            </a:r>
            <a:r>
              <a:rPr lang="fr-FR" dirty="0"/>
              <a:t> ou médicamenteux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5E0F-26B9-4227-BD4E-5FF2E5FB9E1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425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>
            <a:extLst>
              <a:ext uri="{FF2B5EF4-FFF2-40B4-BE49-F238E27FC236}">
                <a16:creationId xmlns:a16="http://schemas.microsoft.com/office/drawing/2014/main" id="{30F8B686-7866-410D-9640-CF4499A2AC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Espace réservé des commentaires 2">
            <a:extLst>
              <a:ext uri="{FF2B5EF4-FFF2-40B4-BE49-F238E27FC236}">
                <a16:creationId xmlns:a16="http://schemas.microsoft.com/office/drawing/2014/main" id="{FC7138F3-DD3C-4A41-BCF5-A1E3A2982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ヒラギノ角ゴ Pro W3" pitchFamily="1" charset="-128"/>
            </a:endParaRPr>
          </a:p>
        </p:txBody>
      </p:sp>
      <p:sp>
        <p:nvSpPr>
          <p:cNvPr id="107524" name="Espace réservé du numéro de diapositive 3">
            <a:extLst>
              <a:ext uri="{FF2B5EF4-FFF2-40B4-BE49-F238E27FC236}">
                <a16:creationId xmlns:a16="http://schemas.microsoft.com/office/drawing/2014/main" id="{24D77BFC-0590-4E0E-A00F-7F8B31086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9FF78BEA-02AF-4844-88E3-D98C9E1A65B7}" type="slidenum">
              <a:rPr lang="fr-FR" altLang="fr-FR" sz="1200"/>
              <a:pPr/>
              <a:t>35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7425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>
            <a:extLst>
              <a:ext uri="{FF2B5EF4-FFF2-40B4-BE49-F238E27FC236}">
                <a16:creationId xmlns:a16="http://schemas.microsoft.com/office/drawing/2014/main" id="{7BF7F805-BC6F-4EBA-883A-3CA523E5DE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>
            <a:extLst>
              <a:ext uri="{FF2B5EF4-FFF2-40B4-BE49-F238E27FC236}">
                <a16:creationId xmlns:a16="http://schemas.microsoft.com/office/drawing/2014/main" id="{62B207E7-F83F-4464-AB59-E695F173B4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29700" name="슬라이드 번호 개체 틀 3">
            <a:extLst>
              <a:ext uri="{FF2B5EF4-FFF2-40B4-BE49-F238E27FC236}">
                <a16:creationId xmlns:a16="http://schemas.microsoft.com/office/drawing/2014/main" id="{738218BA-977E-468F-B85C-D08E6B1EA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9pPr>
          </a:lstStyle>
          <a:p>
            <a:pPr latinLnBrk="0">
              <a:spcBef>
                <a:spcPct val="0"/>
              </a:spcBef>
            </a:pPr>
            <a:fld id="{2CD5E51F-0F18-410A-BAAB-153EC88DC0DB}" type="slidenum">
              <a:rPr lang="ko-KR" altLang="en-US" smtClean="0">
                <a:solidFill>
                  <a:srgbClr val="000000"/>
                </a:solidFill>
                <a:latin typeface="Gill Sans"/>
                <a:sym typeface="Gill Sans"/>
              </a:rPr>
              <a:pPr latinLnBrk="0">
                <a:spcBef>
                  <a:spcPct val="0"/>
                </a:spcBef>
              </a:pPr>
              <a:t>5</a:t>
            </a:fld>
            <a:endParaRPr lang="ko-KR" altLang="en-US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9171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>
            <a:extLst>
              <a:ext uri="{FF2B5EF4-FFF2-40B4-BE49-F238E27FC236}">
                <a16:creationId xmlns:a16="http://schemas.microsoft.com/office/drawing/2014/main" id="{6D5D7977-F775-436A-A404-C0EB9C9687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슬라이드 노트 개체 틀 2">
            <a:extLst>
              <a:ext uri="{FF2B5EF4-FFF2-40B4-BE49-F238E27FC236}">
                <a16:creationId xmlns:a16="http://schemas.microsoft.com/office/drawing/2014/main" id="{34E87DEB-1B58-44DE-A62C-E9E6BC55E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08" name="슬라이드 번호 개체 틀 3">
            <a:extLst>
              <a:ext uri="{FF2B5EF4-FFF2-40B4-BE49-F238E27FC236}">
                <a16:creationId xmlns:a16="http://schemas.microsoft.com/office/drawing/2014/main" id="{3F4BAB16-C250-494D-9A24-B2803572F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9pPr>
          </a:lstStyle>
          <a:p>
            <a:pPr latinLnBrk="0">
              <a:spcBef>
                <a:spcPct val="0"/>
              </a:spcBef>
            </a:pPr>
            <a:fld id="{57550C37-546E-49E6-B0D9-DEBC95F26A93}" type="slidenum">
              <a:rPr lang="ko-KR" altLang="en-US" smtClean="0">
                <a:solidFill>
                  <a:srgbClr val="000000"/>
                </a:solidFill>
                <a:latin typeface="Gill Sans" pitchFamily="2" charset="0"/>
              </a:rPr>
              <a:pPr latinLnBrk="0">
                <a:spcBef>
                  <a:spcPct val="0"/>
                </a:spcBef>
              </a:pPr>
              <a:t>10</a:t>
            </a:fld>
            <a:endParaRPr lang="ko-KR" altLang="en-US">
              <a:solidFill>
                <a:srgbClr val="000000"/>
              </a:solidFill>
              <a:latin typeface="Gill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8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Variabilité en fonction de l’organe, des antériorité…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0000"/>
                </a:solidFill>
              </a:rPr>
              <a:t> Yamazaki N et al. </a:t>
            </a:r>
            <a:r>
              <a:rPr lang="en-US" altLang="en-US" i="1" dirty="0">
                <a:solidFill>
                  <a:srgbClr val="FF0000"/>
                </a:solidFill>
              </a:rPr>
              <a:t>Cancer </a:t>
            </a:r>
            <a:r>
              <a:rPr lang="en-US" altLang="en-US" i="1" dirty="0" err="1">
                <a:solidFill>
                  <a:srgbClr val="FF0000"/>
                </a:solidFill>
              </a:rPr>
              <a:t>Chemother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Pharmacol</a:t>
            </a:r>
            <a:r>
              <a:rPr lang="en-US" altLang="en-US" i="1" dirty="0">
                <a:solidFill>
                  <a:srgbClr val="FF0000"/>
                </a:solidFill>
              </a:rPr>
              <a:t>. </a:t>
            </a:r>
            <a:r>
              <a:rPr lang="en-US" altLang="en-US" dirty="0">
                <a:solidFill>
                  <a:srgbClr val="FF0000"/>
                </a:solidFill>
              </a:rPr>
              <a:t>2017 Mar 11 [</a:t>
            </a:r>
            <a:r>
              <a:rPr lang="en-US" altLang="en-US" dirty="0" err="1">
                <a:solidFill>
                  <a:srgbClr val="FF0000"/>
                </a:solidFill>
              </a:rPr>
              <a:t>Epub</a:t>
            </a:r>
            <a:r>
              <a:rPr lang="en-US" altLang="en-US" dirty="0">
                <a:solidFill>
                  <a:srgbClr val="FF0000"/>
                </a:solidFill>
              </a:rPr>
              <a:t> ahead of print]. ; </a:t>
            </a:r>
            <a:r>
              <a:rPr lang="en-US" altLang="en-US" b="1" dirty="0">
                <a:solidFill>
                  <a:srgbClr val="FF0000"/>
                </a:solidFill>
              </a:rPr>
              <a:t>3. </a:t>
            </a:r>
            <a:r>
              <a:rPr lang="en-US" altLang="en-US" dirty="0" err="1">
                <a:solidFill>
                  <a:srgbClr val="FF0000"/>
                </a:solidFill>
              </a:rPr>
              <a:t>Topalian</a:t>
            </a:r>
            <a:r>
              <a:rPr lang="en-US" altLang="en-US" dirty="0">
                <a:solidFill>
                  <a:srgbClr val="FF0000"/>
                </a:solidFill>
              </a:rPr>
              <a:t> SL et al. </a:t>
            </a:r>
            <a:r>
              <a:rPr lang="en-US" altLang="en-US" i="1" dirty="0">
                <a:solidFill>
                  <a:srgbClr val="FF0000"/>
                </a:solidFill>
              </a:rPr>
              <a:t>N </a:t>
            </a:r>
            <a:r>
              <a:rPr lang="en-US" altLang="en-US" i="1" dirty="0" err="1">
                <a:solidFill>
                  <a:srgbClr val="FF0000"/>
                </a:solidFill>
              </a:rPr>
              <a:t>Engl</a:t>
            </a:r>
            <a:r>
              <a:rPr lang="en-US" altLang="en-US" i="1" dirty="0">
                <a:solidFill>
                  <a:srgbClr val="FF0000"/>
                </a:solidFill>
              </a:rPr>
              <a:t> J Med </a:t>
            </a:r>
            <a:r>
              <a:rPr lang="en-US" altLang="en-US" dirty="0">
                <a:solidFill>
                  <a:srgbClr val="FF0000"/>
                </a:solidFill>
              </a:rPr>
              <a:t>2012; 366:2443-2454. ; 4.Michot JM et al. </a:t>
            </a:r>
            <a:r>
              <a:rPr lang="en-US" altLang="en-US" i="1" dirty="0" err="1">
                <a:solidFill>
                  <a:srgbClr val="FF0000"/>
                </a:solidFill>
              </a:rPr>
              <a:t>Eur</a:t>
            </a:r>
            <a:r>
              <a:rPr lang="en-US" altLang="en-US" i="1" dirty="0">
                <a:solidFill>
                  <a:srgbClr val="FF0000"/>
                </a:solidFill>
              </a:rPr>
              <a:t> J Cancer</a:t>
            </a:r>
            <a:r>
              <a:rPr lang="en-US" altLang="en-US" dirty="0">
                <a:solidFill>
                  <a:srgbClr val="FF0000"/>
                </a:solidFill>
              </a:rPr>
              <a:t>. 2016;54:139–148.; </a:t>
            </a:r>
            <a:r>
              <a:rPr lang="en-US" altLang="en-US" b="1" dirty="0">
                <a:solidFill>
                  <a:srgbClr val="FF0000"/>
                </a:solidFill>
              </a:rPr>
              <a:t>5. </a:t>
            </a:r>
            <a:r>
              <a:rPr lang="en-US" altLang="en-US" dirty="0" err="1">
                <a:solidFill>
                  <a:srgbClr val="FF0000"/>
                </a:solidFill>
              </a:rPr>
              <a:t>Michot</a:t>
            </a:r>
            <a:r>
              <a:rPr lang="en-US" altLang="en-US" dirty="0">
                <a:solidFill>
                  <a:srgbClr val="FF0000"/>
                </a:solidFill>
              </a:rPr>
              <a:t> JM et al. </a:t>
            </a:r>
            <a:r>
              <a:rPr lang="en-US" altLang="en-US" i="1" dirty="0" err="1">
                <a:solidFill>
                  <a:srgbClr val="FF0000"/>
                </a:solidFill>
              </a:rPr>
              <a:t>Eur</a:t>
            </a:r>
            <a:r>
              <a:rPr lang="en-US" altLang="en-US" i="1" dirty="0">
                <a:solidFill>
                  <a:srgbClr val="FF0000"/>
                </a:solidFill>
              </a:rPr>
              <a:t> J Cancer</a:t>
            </a:r>
            <a:r>
              <a:rPr lang="en-US" altLang="en-US" dirty="0">
                <a:solidFill>
                  <a:srgbClr val="FF0000"/>
                </a:solidFill>
              </a:rPr>
              <a:t>. 2016;54:139–148. 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0000"/>
                </a:solidFill>
              </a:rPr>
              <a:t>Hodi FS et al. </a:t>
            </a:r>
            <a:r>
              <a:rPr lang="en-US" altLang="en-US" i="1" dirty="0">
                <a:solidFill>
                  <a:srgbClr val="FF0000"/>
                </a:solidFill>
              </a:rPr>
              <a:t>N </a:t>
            </a:r>
            <a:r>
              <a:rPr lang="en-US" altLang="en-US" i="1" dirty="0" err="1">
                <a:solidFill>
                  <a:srgbClr val="FF0000"/>
                </a:solidFill>
              </a:rPr>
              <a:t>Engl</a:t>
            </a:r>
            <a:r>
              <a:rPr lang="en-US" altLang="en-US" i="1" dirty="0">
                <a:solidFill>
                  <a:srgbClr val="FF0000"/>
                </a:solidFill>
              </a:rPr>
              <a:t> J Med </a:t>
            </a:r>
            <a:r>
              <a:rPr lang="en-US" altLang="en-US" dirty="0">
                <a:solidFill>
                  <a:srgbClr val="FF0000"/>
                </a:solidFill>
              </a:rPr>
              <a:t>2010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5E0F-26B9-4227-BD4E-5FF2E5FB9E1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24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>
            <a:extLst>
              <a:ext uri="{FF2B5EF4-FFF2-40B4-BE49-F238E27FC236}">
                <a16:creationId xmlns:a16="http://schemas.microsoft.com/office/drawing/2014/main" id="{05E5DE25-A7E1-47E2-A098-C8864D410B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슬라이드 노트 개체 틀 2">
            <a:extLst>
              <a:ext uri="{FF2B5EF4-FFF2-40B4-BE49-F238E27FC236}">
                <a16:creationId xmlns:a16="http://schemas.microsoft.com/office/drawing/2014/main" id="{0E85933E-0B3A-48BD-B0F7-C21C3D015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ko-KR"/>
          </a:p>
        </p:txBody>
      </p:sp>
      <p:sp>
        <p:nvSpPr>
          <p:cNvPr id="23556" name="슬라이드 번호 개체 틀 3">
            <a:extLst>
              <a:ext uri="{FF2B5EF4-FFF2-40B4-BE49-F238E27FC236}">
                <a16:creationId xmlns:a16="http://schemas.microsoft.com/office/drawing/2014/main" id="{558DFAFD-9220-4509-9F61-AE3F04016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9pPr>
          </a:lstStyle>
          <a:p>
            <a:pPr latinLnBrk="0">
              <a:spcBef>
                <a:spcPct val="0"/>
              </a:spcBef>
            </a:pPr>
            <a:fld id="{E122C28D-677F-42A7-853A-663329BF4B21}" type="slidenum">
              <a:rPr lang="ko-KR" altLang="en-US" smtClean="0">
                <a:solidFill>
                  <a:srgbClr val="000000"/>
                </a:solidFill>
                <a:latin typeface="Gill Sans" pitchFamily="2" charset="0"/>
              </a:rPr>
              <a:pPr latinLnBrk="0">
                <a:spcBef>
                  <a:spcPct val="0"/>
                </a:spcBef>
              </a:pPr>
              <a:t>12</a:t>
            </a:fld>
            <a:endParaRPr lang="ko-KR" altLang="en-US">
              <a:solidFill>
                <a:srgbClr val="000000"/>
              </a:solidFill>
              <a:latin typeface="Gill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1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>
            <a:extLst>
              <a:ext uri="{FF2B5EF4-FFF2-40B4-BE49-F238E27FC236}">
                <a16:creationId xmlns:a16="http://schemas.microsoft.com/office/drawing/2014/main" id="{6A8E3162-14D2-4123-BE2D-496A24115B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>
            <a:extLst>
              <a:ext uri="{FF2B5EF4-FFF2-40B4-BE49-F238E27FC236}">
                <a16:creationId xmlns:a16="http://schemas.microsoft.com/office/drawing/2014/main" id="{33215A76-6274-4F8C-8E11-86F87EC779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04" name="슬라이드 번호 개체 틀 3">
            <a:extLst>
              <a:ext uri="{FF2B5EF4-FFF2-40B4-BE49-F238E27FC236}">
                <a16:creationId xmlns:a16="http://schemas.microsoft.com/office/drawing/2014/main" id="{1ED5D729-53A0-49D3-A9CD-305748400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algun Gothic" panose="020B0503020000020004" pitchFamily="34" charset="-127"/>
              </a:defRPr>
            </a:lvl9pPr>
          </a:lstStyle>
          <a:p>
            <a:pPr latinLnBrk="0">
              <a:spcBef>
                <a:spcPct val="0"/>
              </a:spcBef>
            </a:pPr>
            <a:fld id="{13A8CC48-854F-4116-B010-470C03627E73}" type="slidenum">
              <a:rPr lang="ko-KR" altLang="en-US" smtClean="0">
                <a:solidFill>
                  <a:srgbClr val="000000"/>
                </a:solidFill>
                <a:latin typeface="Gill Sans" pitchFamily="2" charset="0"/>
              </a:rPr>
              <a:pPr latinLnBrk="0">
                <a:spcBef>
                  <a:spcPct val="0"/>
                </a:spcBef>
              </a:pPr>
              <a:t>13</a:t>
            </a:fld>
            <a:endParaRPr lang="ko-KR" altLang="en-US">
              <a:solidFill>
                <a:srgbClr val="000000"/>
              </a:solidFill>
              <a:latin typeface="Gill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6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>
            <a:extLst>
              <a:ext uri="{FF2B5EF4-FFF2-40B4-BE49-F238E27FC236}">
                <a16:creationId xmlns:a16="http://schemas.microsoft.com/office/drawing/2014/main" id="{6F83FB8F-A5A5-4799-B70F-7178C63DB8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55F4361-4AF2-4B4A-8978-0A1940AC6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latin typeface="+mn-lt"/>
                <a:ea typeface="+mn-ea"/>
                <a:cs typeface="+mn-cs"/>
              </a:rPr>
              <a:t>Kinetics</a:t>
            </a:r>
            <a:r>
              <a:rPr lang="fr-FR" dirty="0">
                <a:latin typeface="+mn-lt"/>
                <a:ea typeface="+mn-ea"/>
                <a:cs typeface="+mn-cs"/>
              </a:rPr>
              <a:t> of </a:t>
            </a:r>
            <a:r>
              <a:rPr lang="fr-FR" dirty="0" err="1">
                <a:latin typeface="+mn-lt"/>
                <a:ea typeface="+mn-ea"/>
                <a:cs typeface="+mn-cs"/>
              </a:rPr>
              <a:t>onset</a:t>
            </a:r>
            <a:r>
              <a:rPr lang="fr-FR" dirty="0">
                <a:latin typeface="+mn-lt"/>
                <a:ea typeface="+mn-ea"/>
                <a:cs typeface="+mn-cs"/>
              </a:rPr>
              <a:t> and </a:t>
            </a:r>
            <a:r>
              <a:rPr lang="fr-FR" dirty="0" err="1">
                <a:latin typeface="+mn-lt"/>
                <a:ea typeface="+mn-ea"/>
                <a:cs typeface="+mn-cs"/>
              </a:rPr>
              <a:t>resolution</a:t>
            </a:r>
            <a:r>
              <a:rPr lang="fr-FR" dirty="0">
                <a:latin typeface="+mn-lt"/>
                <a:ea typeface="+mn-ea"/>
                <a:cs typeface="+mn-cs"/>
              </a:rPr>
              <a:t> of anti-PD1 </a:t>
            </a:r>
            <a:r>
              <a:rPr lang="fr-FR" dirty="0" err="1">
                <a:latin typeface="+mn-lt"/>
                <a:ea typeface="+mn-ea"/>
                <a:cs typeface="+mn-cs"/>
              </a:rPr>
              <a:t>irAEs</a:t>
            </a:r>
            <a:endParaRPr lang="fr-FR" dirty="0">
              <a:latin typeface="+mn-lt"/>
              <a:ea typeface="+mn-ea"/>
              <a:cs typeface="+mn-cs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(A)</a:t>
            </a:r>
            <a:r>
              <a:rPr lang="fr-FR" dirty="0" err="1">
                <a:latin typeface="+mn-lt"/>
                <a:ea typeface="+mn-ea"/>
                <a:cs typeface="+mn-cs"/>
              </a:rPr>
              <a:t>mostcommon</a:t>
            </a:r>
            <a:r>
              <a:rPr lang="fr-FR" dirty="0">
                <a:latin typeface="+mn-lt"/>
                <a:ea typeface="+mn-ea"/>
                <a:cs typeface="+mn-cs"/>
              </a:rPr>
              <a:t>($10%)and(B)</a:t>
            </a:r>
            <a:r>
              <a:rPr lang="fr-FR" dirty="0" err="1">
                <a:latin typeface="+mn-lt"/>
                <a:ea typeface="+mn-ea"/>
                <a:cs typeface="+mn-cs"/>
              </a:rPr>
              <a:t>less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common</a:t>
            </a:r>
            <a:r>
              <a:rPr lang="fr-FR" dirty="0">
                <a:latin typeface="+mn-lt"/>
                <a:ea typeface="+mn-ea"/>
                <a:cs typeface="+mn-cs"/>
              </a:rPr>
              <a:t> (, 10%) </a:t>
            </a:r>
            <a:r>
              <a:rPr lang="fr-FR" dirty="0" err="1">
                <a:latin typeface="+mn-lt"/>
                <a:ea typeface="+mn-ea"/>
                <a:cs typeface="+mn-cs"/>
              </a:rPr>
              <a:t>treatment-related</a:t>
            </a:r>
            <a:r>
              <a:rPr lang="fr-FR" dirty="0">
                <a:latin typeface="+mn-lt"/>
                <a:ea typeface="+mn-ea"/>
                <a:cs typeface="+mn-cs"/>
              </a:rPr>
              <a:t> select adverse </a:t>
            </a:r>
            <a:r>
              <a:rPr lang="fr-FR" dirty="0" err="1">
                <a:latin typeface="+mn-lt"/>
                <a:ea typeface="+mn-ea"/>
                <a:cs typeface="+mn-cs"/>
              </a:rPr>
              <a:t>events</a:t>
            </a:r>
            <a:r>
              <a:rPr lang="fr-FR" dirty="0">
                <a:latin typeface="+mn-lt"/>
                <a:ea typeface="+mn-ea"/>
                <a:cs typeface="+mn-cs"/>
              </a:rPr>
              <a:t> (</a:t>
            </a:r>
            <a:r>
              <a:rPr lang="fr-FR" dirty="0" err="1">
                <a:latin typeface="+mn-lt"/>
                <a:ea typeface="+mn-ea"/>
                <a:cs typeface="+mn-cs"/>
              </a:rPr>
              <a:t>AEs</a:t>
            </a:r>
            <a:r>
              <a:rPr lang="fr-FR" dirty="0">
                <a:latin typeface="+mn-lt"/>
                <a:ea typeface="+mn-ea"/>
                <a:cs typeface="+mn-cs"/>
              </a:rPr>
              <a:t>) of </a:t>
            </a:r>
            <a:r>
              <a:rPr lang="fr-FR" dirty="0" err="1">
                <a:latin typeface="+mn-lt"/>
                <a:ea typeface="+mn-ea"/>
                <a:cs typeface="+mn-cs"/>
              </a:rPr>
              <a:t>any</a:t>
            </a:r>
            <a:r>
              <a:rPr lang="fr-FR" dirty="0">
                <a:latin typeface="+mn-lt"/>
                <a:ea typeface="+mn-ea"/>
                <a:cs typeface="+mn-cs"/>
              </a:rPr>
              <a:t> grade. The </a:t>
            </a:r>
            <a:r>
              <a:rPr lang="fr-FR" dirty="0" err="1">
                <a:latin typeface="+mn-lt"/>
                <a:ea typeface="+mn-ea"/>
                <a:cs typeface="+mn-cs"/>
              </a:rPr>
              <a:t>beginning</a:t>
            </a:r>
            <a:r>
              <a:rPr lang="fr-FR" dirty="0">
                <a:latin typeface="+mn-lt"/>
                <a:ea typeface="+mn-ea"/>
                <a:cs typeface="+mn-cs"/>
              </a:rPr>
              <a:t> and end of </a:t>
            </a:r>
            <a:r>
              <a:rPr lang="fr-FR" dirty="0" err="1">
                <a:latin typeface="+mn-lt"/>
                <a:ea typeface="+mn-ea"/>
                <a:cs typeface="+mn-cs"/>
              </a:rPr>
              <a:t>each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curve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represent</a:t>
            </a:r>
            <a:r>
              <a:rPr lang="fr-FR" dirty="0">
                <a:latin typeface="+mn-lt"/>
                <a:ea typeface="+mn-ea"/>
                <a:cs typeface="+mn-cs"/>
              </a:rPr>
              <a:t> the </a:t>
            </a:r>
            <a:r>
              <a:rPr lang="fr-FR" dirty="0" err="1">
                <a:latin typeface="+mn-lt"/>
                <a:ea typeface="+mn-ea"/>
                <a:cs typeface="+mn-cs"/>
              </a:rPr>
              <a:t>median</a:t>
            </a:r>
            <a:r>
              <a:rPr lang="fr-FR" dirty="0">
                <a:latin typeface="+mn-lt"/>
                <a:ea typeface="+mn-ea"/>
                <a:cs typeface="+mn-cs"/>
              </a:rPr>
              <a:t> time to </a:t>
            </a:r>
            <a:r>
              <a:rPr lang="fr-FR" dirty="0" err="1">
                <a:latin typeface="+mn-lt"/>
                <a:ea typeface="+mn-ea"/>
                <a:cs typeface="+mn-cs"/>
              </a:rPr>
              <a:t>onset</a:t>
            </a:r>
            <a:r>
              <a:rPr lang="fr-FR" dirty="0">
                <a:latin typeface="+mn-lt"/>
                <a:ea typeface="+mn-ea"/>
                <a:cs typeface="+mn-cs"/>
              </a:rPr>
              <a:t> and </a:t>
            </a:r>
            <a:r>
              <a:rPr lang="fr-FR" dirty="0" err="1">
                <a:latin typeface="+mn-lt"/>
                <a:ea typeface="+mn-ea"/>
                <a:cs typeface="+mn-cs"/>
              </a:rPr>
              <a:t>median</a:t>
            </a:r>
            <a:r>
              <a:rPr lang="fr-FR" dirty="0">
                <a:latin typeface="+mn-lt"/>
                <a:ea typeface="+mn-ea"/>
                <a:cs typeface="+mn-cs"/>
              </a:rPr>
              <a:t> time to </a:t>
            </a:r>
            <a:r>
              <a:rPr lang="fr-FR" dirty="0" err="1">
                <a:latin typeface="+mn-lt"/>
                <a:ea typeface="+mn-ea"/>
                <a:cs typeface="+mn-cs"/>
              </a:rPr>
              <a:t>resolution</a:t>
            </a:r>
            <a:r>
              <a:rPr lang="fr-FR" dirty="0">
                <a:latin typeface="+mn-lt"/>
                <a:ea typeface="+mn-ea"/>
                <a:cs typeface="+mn-cs"/>
              </a:rPr>
              <a:t>, </a:t>
            </a:r>
            <a:r>
              <a:rPr lang="fr-FR" dirty="0" err="1">
                <a:latin typeface="+mn-lt"/>
                <a:ea typeface="+mn-ea"/>
                <a:cs typeface="+mn-cs"/>
              </a:rPr>
              <a:t>respectively</a:t>
            </a:r>
            <a:r>
              <a:rPr lang="fr-FR" dirty="0">
                <a:latin typeface="+mn-lt"/>
                <a:ea typeface="+mn-ea"/>
                <a:cs typeface="+mn-cs"/>
              </a:rPr>
              <a:t>. The </a:t>
            </a:r>
            <a:r>
              <a:rPr lang="fr-FR" dirty="0" err="1">
                <a:latin typeface="+mn-lt"/>
                <a:ea typeface="+mn-ea"/>
                <a:cs typeface="+mn-cs"/>
              </a:rPr>
              <a:t>peak</a:t>
            </a:r>
            <a:r>
              <a:rPr lang="fr-FR" dirty="0">
                <a:latin typeface="+mn-lt"/>
                <a:ea typeface="+mn-ea"/>
                <a:cs typeface="+mn-cs"/>
              </a:rPr>
              <a:t> of </a:t>
            </a:r>
            <a:r>
              <a:rPr lang="fr-FR" dirty="0" err="1">
                <a:latin typeface="+mn-lt"/>
                <a:ea typeface="+mn-ea"/>
                <a:cs typeface="+mn-cs"/>
              </a:rPr>
              <a:t>each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curve</a:t>
            </a:r>
            <a:r>
              <a:rPr lang="fr-FR" dirty="0">
                <a:latin typeface="+mn-lt"/>
                <a:ea typeface="+mn-ea"/>
                <a:cs typeface="+mn-cs"/>
              </a:rPr>
              <a:t> shows the proportion of patients </a:t>
            </a:r>
            <a:r>
              <a:rPr lang="fr-FR" dirty="0" err="1">
                <a:latin typeface="+mn-lt"/>
                <a:ea typeface="+mn-ea"/>
                <a:cs typeface="+mn-cs"/>
              </a:rPr>
              <a:t>who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developed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that</a:t>
            </a:r>
            <a:r>
              <a:rPr lang="fr-FR" dirty="0">
                <a:latin typeface="+mn-lt"/>
                <a:ea typeface="+mn-ea"/>
                <a:cs typeface="+mn-cs"/>
              </a:rPr>
              <a:t> AE, and the </a:t>
            </a:r>
            <a:r>
              <a:rPr lang="fr-FR" dirty="0" err="1">
                <a:latin typeface="+mn-lt"/>
                <a:ea typeface="+mn-ea"/>
                <a:cs typeface="+mn-cs"/>
              </a:rPr>
              <a:t>tail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represents</a:t>
            </a:r>
            <a:r>
              <a:rPr lang="fr-FR" dirty="0">
                <a:latin typeface="+mn-lt"/>
                <a:ea typeface="+mn-ea"/>
                <a:cs typeface="+mn-cs"/>
              </a:rPr>
              <a:t> the proportion of patients </a:t>
            </a:r>
            <a:r>
              <a:rPr lang="fr-FR" dirty="0" err="1">
                <a:latin typeface="+mn-lt"/>
                <a:ea typeface="+mn-ea"/>
                <a:cs typeface="+mn-cs"/>
              </a:rPr>
              <a:t>whose</a:t>
            </a:r>
            <a:r>
              <a:rPr lang="fr-FR" dirty="0">
                <a:latin typeface="+mn-lt"/>
                <a:ea typeface="+mn-ea"/>
                <a:cs typeface="+mn-cs"/>
              </a:rPr>
              <a:t> AE </a:t>
            </a:r>
            <a:r>
              <a:rPr lang="fr-FR" dirty="0" err="1">
                <a:latin typeface="+mn-lt"/>
                <a:ea typeface="+mn-ea"/>
                <a:cs typeface="+mn-cs"/>
              </a:rPr>
              <a:t>did</a:t>
            </a:r>
            <a:r>
              <a:rPr lang="fr-FR" dirty="0">
                <a:latin typeface="+mn-lt"/>
                <a:ea typeface="+mn-ea"/>
                <a:cs typeface="+mn-cs"/>
              </a:rPr>
              <a:t> not </a:t>
            </a:r>
            <a:r>
              <a:rPr lang="fr-FR" dirty="0" err="1">
                <a:latin typeface="+mn-lt"/>
                <a:ea typeface="+mn-ea"/>
                <a:cs typeface="+mn-cs"/>
              </a:rPr>
              <a:t>resolve</a:t>
            </a:r>
            <a:r>
              <a:rPr lang="fr-FR" dirty="0">
                <a:latin typeface="+mn-lt"/>
                <a:ea typeface="+mn-ea"/>
                <a:cs typeface="+mn-cs"/>
              </a:rPr>
              <a:t>. </a:t>
            </a:r>
            <a:endParaRPr lang="fr-FR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Possible </a:t>
            </a:r>
            <a:r>
              <a:rPr lang="en-US" b="1" dirty="0" err="1"/>
              <a:t>apres</a:t>
            </a:r>
            <a:r>
              <a:rPr lang="en-US" b="1" dirty="0"/>
              <a:t> fin du </a:t>
            </a:r>
            <a:r>
              <a:rPr lang="en-US" b="1" dirty="0" err="1"/>
              <a:t>traitement</a:t>
            </a:r>
            <a:endParaRPr lang="en-US" b="1" dirty="0"/>
          </a:p>
        </p:txBody>
      </p:sp>
      <p:sp>
        <p:nvSpPr>
          <p:cNvPr id="101380" name="Espace réservé du numéro de diapositive 3">
            <a:extLst>
              <a:ext uri="{FF2B5EF4-FFF2-40B4-BE49-F238E27FC236}">
                <a16:creationId xmlns:a16="http://schemas.microsoft.com/office/drawing/2014/main" id="{CB1F8DE2-06A1-417E-85FA-E8F29BD3D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51495AF2-876A-4CAB-A4A8-C799484C938D}" type="slidenum">
              <a:rPr lang="en-US" altLang="fr-FR" sz="1200"/>
              <a:pPr/>
              <a:t>14</a:t>
            </a:fld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64993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>
            <a:extLst>
              <a:ext uri="{FF2B5EF4-FFF2-40B4-BE49-F238E27FC236}">
                <a16:creationId xmlns:a16="http://schemas.microsoft.com/office/drawing/2014/main" id="{6F83FB8F-A5A5-4799-B70F-7178C63DB8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55F4361-4AF2-4B4A-8978-0A1940AC6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latin typeface="+mn-lt"/>
                <a:ea typeface="+mn-ea"/>
                <a:cs typeface="+mn-cs"/>
              </a:rPr>
              <a:t>Kinetics</a:t>
            </a:r>
            <a:r>
              <a:rPr lang="fr-FR" dirty="0">
                <a:latin typeface="+mn-lt"/>
                <a:ea typeface="+mn-ea"/>
                <a:cs typeface="+mn-cs"/>
              </a:rPr>
              <a:t> of </a:t>
            </a:r>
            <a:r>
              <a:rPr lang="fr-FR" dirty="0" err="1">
                <a:latin typeface="+mn-lt"/>
                <a:ea typeface="+mn-ea"/>
                <a:cs typeface="+mn-cs"/>
              </a:rPr>
              <a:t>onset</a:t>
            </a:r>
            <a:r>
              <a:rPr lang="fr-FR" dirty="0">
                <a:latin typeface="+mn-lt"/>
                <a:ea typeface="+mn-ea"/>
                <a:cs typeface="+mn-cs"/>
              </a:rPr>
              <a:t> and </a:t>
            </a:r>
            <a:r>
              <a:rPr lang="fr-FR" dirty="0" err="1">
                <a:latin typeface="+mn-lt"/>
                <a:ea typeface="+mn-ea"/>
                <a:cs typeface="+mn-cs"/>
              </a:rPr>
              <a:t>resolution</a:t>
            </a:r>
            <a:r>
              <a:rPr lang="fr-FR" dirty="0">
                <a:latin typeface="+mn-lt"/>
                <a:ea typeface="+mn-ea"/>
                <a:cs typeface="+mn-cs"/>
              </a:rPr>
              <a:t> of anti-PD1 </a:t>
            </a:r>
            <a:r>
              <a:rPr lang="fr-FR" dirty="0" err="1">
                <a:latin typeface="+mn-lt"/>
                <a:ea typeface="+mn-ea"/>
                <a:cs typeface="+mn-cs"/>
              </a:rPr>
              <a:t>irAEs</a:t>
            </a:r>
            <a:endParaRPr lang="fr-FR" dirty="0">
              <a:latin typeface="+mn-lt"/>
              <a:ea typeface="+mn-ea"/>
              <a:cs typeface="+mn-cs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ea typeface="+mn-ea"/>
                <a:cs typeface="+mn-cs"/>
              </a:rPr>
              <a:t>(A)</a:t>
            </a:r>
            <a:r>
              <a:rPr lang="fr-FR" dirty="0" err="1">
                <a:latin typeface="+mn-lt"/>
                <a:ea typeface="+mn-ea"/>
                <a:cs typeface="+mn-cs"/>
              </a:rPr>
              <a:t>mostcommon</a:t>
            </a:r>
            <a:r>
              <a:rPr lang="fr-FR" dirty="0">
                <a:latin typeface="+mn-lt"/>
                <a:ea typeface="+mn-ea"/>
                <a:cs typeface="+mn-cs"/>
              </a:rPr>
              <a:t>($10%)and(B)</a:t>
            </a:r>
            <a:r>
              <a:rPr lang="fr-FR" dirty="0" err="1">
                <a:latin typeface="+mn-lt"/>
                <a:ea typeface="+mn-ea"/>
                <a:cs typeface="+mn-cs"/>
              </a:rPr>
              <a:t>less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common</a:t>
            </a:r>
            <a:r>
              <a:rPr lang="fr-FR" dirty="0">
                <a:latin typeface="+mn-lt"/>
                <a:ea typeface="+mn-ea"/>
                <a:cs typeface="+mn-cs"/>
              </a:rPr>
              <a:t> (, 10%) </a:t>
            </a:r>
            <a:r>
              <a:rPr lang="fr-FR" dirty="0" err="1">
                <a:latin typeface="+mn-lt"/>
                <a:ea typeface="+mn-ea"/>
                <a:cs typeface="+mn-cs"/>
              </a:rPr>
              <a:t>treatment-related</a:t>
            </a:r>
            <a:r>
              <a:rPr lang="fr-FR" dirty="0">
                <a:latin typeface="+mn-lt"/>
                <a:ea typeface="+mn-ea"/>
                <a:cs typeface="+mn-cs"/>
              </a:rPr>
              <a:t> select adverse </a:t>
            </a:r>
            <a:r>
              <a:rPr lang="fr-FR" dirty="0" err="1">
                <a:latin typeface="+mn-lt"/>
                <a:ea typeface="+mn-ea"/>
                <a:cs typeface="+mn-cs"/>
              </a:rPr>
              <a:t>events</a:t>
            </a:r>
            <a:r>
              <a:rPr lang="fr-FR" dirty="0">
                <a:latin typeface="+mn-lt"/>
                <a:ea typeface="+mn-ea"/>
                <a:cs typeface="+mn-cs"/>
              </a:rPr>
              <a:t> (</a:t>
            </a:r>
            <a:r>
              <a:rPr lang="fr-FR" dirty="0" err="1">
                <a:latin typeface="+mn-lt"/>
                <a:ea typeface="+mn-ea"/>
                <a:cs typeface="+mn-cs"/>
              </a:rPr>
              <a:t>AEs</a:t>
            </a:r>
            <a:r>
              <a:rPr lang="fr-FR" dirty="0">
                <a:latin typeface="+mn-lt"/>
                <a:ea typeface="+mn-ea"/>
                <a:cs typeface="+mn-cs"/>
              </a:rPr>
              <a:t>) of </a:t>
            </a:r>
            <a:r>
              <a:rPr lang="fr-FR" dirty="0" err="1">
                <a:latin typeface="+mn-lt"/>
                <a:ea typeface="+mn-ea"/>
                <a:cs typeface="+mn-cs"/>
              </a:rPr>
              <a:t>any</a:t>
            </a:r>
            <a:r>
              <a:rPr lang="fr-FR" dirty="0">
                <a:latin typeface="+mn-lt"/>
                <a:ea typeface="+mn-ea"/>
                <a:cs typeface="+mn-cs"/>
              </a:rPr>
              <a:t> grade. The </a:t>
            </a:r>
            <a:r>
              <a:rPr lang="fr-FR" dirty="0" err="1">
                <a:latin typeface="+mn-lt"/>
                <a:ea typeface="+mn-ea"/>
                <a:cs typeface="+mn-cs"/>
              </a:rPr>
              <a:t>beginning</a:t>
            </a:r>
            <a:r>
              <a:rPr lang="fr-FR" dirty="0">
                <a:latin typeface="+mn-lt"/>
                <a:ea typeface="+mn-ea"/>
                <a:cs typeface="+mn-cs"/>
              </a:rPr>
              <a:t> and end of </a:t>
            </a:r>
            <a:r>
              <a:rPr lang="fr-FR" dirty="0" err="1">
                <a:latin typeface="+mn-lt"/>
                <a:ea typeface="+mn-ea"/>
                <a:cs typeface="+mn-cs"/>
              </a:rPr>
              <a:t>each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curve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represent</a:t>
            </a:r>
            <a:r>
              <a:rPr lang="fr-FR" dirty="0">
                <a:latin typeface="+mn-lt"/>
                <a:ea typeface="+mn-ea"/>
                <a:cs typeface="+mn-cs"/>
              </a:rPr>
              <a:t> the </a:t>
            </a:r>
            <a:r>
              <a:rPr lang="fr-FR" dirty="0" err="1">
                <a:latin typeface="+mn-lt"/>
                <a:ea typeface="+mn-ea"/>
                <a:cs typeface="+mn-cs"/>
              </a:rPr>
              <a:t>median</a:t>
            </a:r>
            <a:r>
              <a:rPr lang="fr-FR" dirty="0">
                <a:latin typeface="+mn-lt"/>
                <a:ea typeface="+mn-ea"/>
                <a:cs typeface="+mn-cs"/>
              </a:rPr>
              <a:t> time to </a:t>
            </a:r>
            <a:r>
              <a:rPr lang="fr-FR" dirty="0" err="1">
                <a:latin typeface="+mn-lt"/>
                <a:ea typeface="+mn-ea"/>
                <a:cs typeface="+mn-cs"/>
              </a:rPr>
              <a:t>onset</a:t>
            </a:r>
            <a:r>
              <a:rPr lang="fr-FR" dirty="0">
                <a:latin typeface="+mn-lt"/>
                <a:ea typeface="+mn-ea"/>
                <a:cs typeface="+mn-cs"/>
              </a:rPr>
              <a:t> and </a:t>
            </a:r>
            <a:r>
              <a:rPr lang="fr-FR" dirty="0" err="1">
                <a:latin typeface="+mn-lt"/>
                <a:ea typeface="+mn-ea"/>
                <a:cs typeface="+mn-cs"/>
              </a:rPr>
              <a:t>median</a:t>
            </a:r>
            <a:r>
              <a:rPr lang="fr-FR" dirty="0">
                <a:latin typeface="+mn-lt"/>
                <a:ea typeface="+mn-ea"/>
                <a:cs typeface="+mn-cs"/>
              </a:rPr>
              <a:t> time to </a:t>
            </a:r>
            <a:r>
              <a:rPr lang="fr-FR" dirty="0" err="1">
                <a:latin typeface="+mn-lt"/>
                <a:ea typeface="+mn-ea"/>
                <a:cs typeface="+mn-cs"/>
              </a:rPr>
              <a:t>resolution</a:t>
            </a:r>
            <a:r>
              <a:rPr lang="fr-FR" dirty="0">
                <a:latin typeface="+mn-lt"/>
                <a:ea typeface="+mn-ea"/>
                <a:cs typeface="+mn-cs"/>
              </a:rPr>
              <a:t>, </a:t>
            </a:r>
            <a:r>
              <a:rPr lang="fr-FR" dirty="0" err="1">
                <a:latin typeface="+mn-lt"/>
                <a:ea typeface="+mn-ea"/>
                <a:cs typeface="+mn-cs"/>
              </a:rPr>
              <a:t>respectively</a:t>
            </a:r>
            <a:r>
              <a:rPr lang="fr-FR" dirty="0">
                <a:latin typeface="+mn-lt"/>
                <a:ea typeface="+mn-ea"/>
                <a:cs typeface="+mn-cs"/>
              </a:rPr>
              <a:t>. The </a:t>
            </a:r>
            <a:r>
              <a:rPr lang="fr-FR" dirty="0" err="1">
                <a:latin typeface="+mn-lt"/>
                <a:ea typeface="+mn-ea"/>
                <a:cs typeface="+mn-cs"/>
              </a:rPr>
              <a:t>peak</a:t>
            </a:r>
            <a:r>
              <a:rPr lang="fr-FR" dirty="0">
                <a:latin typeface="+mn-lt"/>
                <a:ea typeface="+mn-ea"/>
                <a:cs typeface="+mn-cs"/>
              </a:rPr>
              <a:t> of </a:t>
            </a:r>
            <a:r>
              <a:rPr lang="fr-FR" dirty="0" err="1">
                <a:latin typeface="+mn-lt"/>
                <a:ea typeface="+mn-ea"/>
                <a:cs typeface="+mn-cs"/>
              </a:rPr>
              <a:t>each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curve</a:t>
            </a:r>
            <a:r>
              <a:rPr lang="fr-FR" dirty="0">
                <a:latin typeface="+mn-lt"/>
                <a:ea typeface="+mn-ea"/>
                <a:cs typeface="+mn-cs"/>
              </a:rPr>
              <a:t> shows the proportion of patients </a:t>
            </a:r>
            <a:r>
              <a:rPr lang="fr-FR" dirty="0" err="1">
                <a:latin typeface="+mn-lt"/>
                <a:ea typeface="+mn-ea"/>
                <a:cs typeface="+mn-cs"/>
              </a:rPr>
              <a:t>who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developed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that</a:t>
            </a:r>
            <a:r>
              <a:rPr lang="fr-FR" dirty="0">
                <a:latin typeface="+mn-lt"/>
                <a:ea typeface="+mn-ea"/>
                <a:cs typeface="+mn-cs"/>
              </a:rPr>
              <a:t> AE, and the </a:t>
            </a:r>
            <a:r>
              <a:rPr lang="fr-FR" dirty="0" err="1">
                <a:latin typeface="+mn-lt"/>
                <a:ea typeface="+mn-ea"/>
                <a:cs typeface="+mn-cs"/>
              </a:rPr>
              <a:t>tail</a:t>
            </a:r>
            <a:r>
              <a:rPr lang="fr-FR" dirty="0"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latin typeface="+mn-lt"/>
                <a:ea typeface="+mn-ea"/>
                <a:cs typeface="+mn-cs"/>
              </a:rPr>
              <a:t>represents</a:t>
            </a:r>
            <a:r>
              <a:rPr lang="fr-FR" dirty="0">
                <a:latin typeface="+mn-lt"/>
                <a:ea typeface="+mn-ea"/>
                <a:cs typeface="+mn-cs"/>
              </a:rPr>
              <a:t> the proportion of patients </a:t>
            </a:r>
            <a:r>
              <a:rPr lang="fr-FR" dirty="0" err="1">
                <a:latin typeface="+mn-lt"/>
                <a:ea typeface="+mn-ea"/>
                <a:cs typeface="+mn-cs"/>
              </a:rPr>
              <a:t>whose</a:t>
            </a:r>
            <a:r>
              <a:rPr lang="fr-FR" dirty="0">
                <a:latin typeface="+mn-lt"/>
                <a:ea typeface="+mn-ea"/>
                <a:cs typeface="+mn-cs"/>
              </a:rPr>
              <a:t> AE </a:t>
            </a:r>
            <a:r>
              <a:rPr lang="fr-FR" dirty="0" err="1">
                <a:latin typeface="+mn-lt"/>
                <a:ea typeface="+mn-ea"/>
                <a:cs typeface="+mn-cs"/>
              </a:rPr>
              <a:t>did</a:t>
            </a:r>
            <a:r>
              <a:rPr lang="fr-FR" dirty="0">
                <a:latin typeface="+mn-lt"/>
                <a:ea typeface="+mn-ea"/>
                <a:cs typeface="+mn-cs"/>
              </a:rPr>
              <a:t> not </a:t>
            </a:r>
            <a:r>
              <a:rPr lang="fr-FR" dirty="0" err="1">
                <a:latin typeface="+mn-lt"/>
                <a:ea typeface="+mn-ea"/>
                <a:cs typeface="+mn-cs"/>
              </a:rPr>
              <a:t>resolve</a:t>
            </a:r>
            <a:r>
              <a:rPr lang="fr-FR" dirty="0">
                <a:latin typeface="+mn-lt"/>
                <a:ea typeface="+mn-ea"/>
                <a:cs typeface="+mn-cs"/>
              </a:rPr>
              <a:t>. </a:t>
            </a:r>
            <a:endParaRPr lang="fr-FR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Possible </a:t>
            </a:r>
            <a:r>
              <a:rPr lang="en-US" b="1" dirty="0" err="1"/>
              <a:t>apres</a:t>
            </a:r>
            <a:r>
              <a:rPr lang="en-US" b="1" dirty="0"/>
              <a:t> fin du </a:t>
            </a:r>
            <a:r>
              <a:rPr lang="en-US" b="1" dirty="0" err="1"/>
              <a:t>traitement</a:t>
            </a:r>
            <a:endParaRPr lang="en-US" b="1" dirty="0"/>
          </a:p>
        </p:txBody>
      </p:sp>
      <p:sp>
        <p:nvSpPr>
          <p:cNvPr id="101380" name="Espace réservé du numéro de diapositive 3">
            <a:extLst>
              <a:ext uri="{FF2B5EF4-FFF2-40B4-BE49-F238E27FC236}">
                <a16:creationId xmlns:a16="http://schemas.microsoft.com/office/drawing/2014/main" id="{CB1F8DE2-06A1-417E-85FA-E8F29BD3D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51495AF2-876A-4CAB-A4A8-C799484C938D}" type="slidenum">
              <a:rPr lang="en-US" altLang="fr-FR" sz="1200"/>
              <a:pPr/>
              <a:t>15</a:t>
            </a:fld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068564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 révérenciel Inca thérapeutique ciblée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Ex </a:t>
            </a:r>
            <a:r>
              <a:rPr lang="fr-FR" dirty="0" err="1"/>
              <a:t>hygièno-diététique</a:t>
            </a:r>
            <a:r>
              <a:rPr lang="fr-FR" dirty="0"/>
              <a:t> ou médicamenteux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5E0F-26B9-4227-BD4E-5FF2E5FB9E1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26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A225F-38EF-4239-946C-88E88D91A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7AD722-6085-4A9D-9962-D3259E708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CD89DD-7A69-4897-A192-02C24F89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0EC721-4470-4ED0-B10D-10F82322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DF5FDB-7F03-43EC-9B7D-0A5F6628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93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04B21-2C8C-4248-94F9-BAE1CE62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0047A9-5BB4-46FD-A2F2-68FF0B539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8C71F5-E70B-47B3-AC48-154C51F9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0FD1E8-4D87-4B02-A834-4257BB90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374F63-9AA4-4883-BA60-73E982F2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63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2B0FBFB-52AF-4A22-AFFC-9B0022B51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A24481-0947-4D01-983B-15F90A67E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219AA8-649B-4D0E-BFD5-60F71063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23FFDD-EBCC-4424-A1C2-C6F35BBB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D5EFFD-9E49-4822-91A6-A246127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36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9547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152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30AF63-3F87-4477-8035-6076E602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9487C5-0E23-4208-9363-EC625E612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A46504-149E-4DAA-981B-77220CCA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92620D-1695-4E26-AABE-B8243C46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B482A-1A9B-4BC6-B587-7642896A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37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65625-FBC2-4E71-A0E0-B3485FAD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112191-BA0F-46A2-AAF4-B3DC2CA02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AD103-E62A-4842-A144-912A6625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6E4E53-1473-4466-8DF5-EB4A3438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F70D0-958F-46CF-841D-838929CA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44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EE2D1-3344-4944-8149-5616A092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8FF60-F4A5-466B-9737-3E8199D94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3FA2CF-D35C-4933-AB79-022670B79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6DC21E-F865-4774-95DC-5B86F563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04D7D2-522A-4981-A798-30F0972D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DE4628-A73A-4C69-AF73-8C7EC892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5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FF187-36CD-48F5-9BDE-CE3BB667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83B4A6-F334-4508-80B5-128043DDE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1E683E-D2E3-487B-81B2-5A75E1A65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73D388-6422-46EB-9180-F1029B67D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5EDAA3-696A-48B1-9BE2-E10BCDF57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39CF47-B470-4B0E-B492-0D5566F7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FD8237-DD93-4E07-A723-6B1734BA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320A2B-B612-41CB-8BE3-4B5B09E2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55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D5679-581B-44AC-851B-6777C4AC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AE8EF0-CE29-4A06-99A6-0C0D6F6D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EDE0-E91F-483D-A14D-9285E701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7CC96D-0B2A-4A10-8062-A2DC4FD6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08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155499-A975-4AA6-BDEC-30ABA22B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25508B-65DC-4A10-AA9D-7D1B7494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4DFDAD-3547-4D84-A26E-04225C8E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79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D0453-CAFE-403B-9AA0-76591170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144164-9AE4-4489-9782-AA7D69E89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6A0735-03C8-4370-BBE7-D92CED4A8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60AC2A-F3BA-4443-B272-D41B3228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D5EA57-454C-44B8-95C4-3767A784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8E5166-B03D-44F5-AB97-C5A8CFB0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4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6123C-9EFF-468D-ABDB-7D94368F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C58FB7-4D8D-4BF8-BC7F-D32B1B489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9F9361-10FD-4552-A71B-468F4F97E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90B995-10BD-419B-BD0E-1A52464C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B84CEF-2FE3-4181-9A76-A32A326F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3741CD-8BA6-4E5F-B54F-7658196B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74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84CD65-9DF7-49EC-A0AD-C65173D1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60D07D-99DB-4733-8691-9099E4896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D38392-FFC9-40DF-BA6E-7F8A77E97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F435-2037-4F55-94C2-A778E4888D52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605A2F-27E4-47EA-847F-2CA52F5C9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A4CBE-EAAC-4594-92B0-84F7DA9FB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F83F7-A027-4DAC-AB76-365FA2E6FE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00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Ioos\Bureau\porte.jpg">
            <a:extLst>
              <a:ext uri="{FF2B5EF4-FFF2-40B4-BE49-F238E27FC236}">
                <a16:creationId xmlns:a16="http://schemas.microsoft.com/office/drawing/2014/main" id="{163F23C0-41B3-4D9C-8D8B-B52BADB7E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44" y="149769"/>
            <a:ext cx="8760668" cy="657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235956F-9699-428F-9BCB-A61567A87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9" y="2777489"/>
            <a:ext cx="9144000" cy="2242185"/>
          </a:xfrm>
          <a:solidFill>
            <a:schemeClr val="lt1">
              <a:alpha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4000" dirty="0"/>
              <a:t>Gestion des toxicités spécifiques des immunothérapies antitumorales</a:t>
            </a:r>
            <a:br>
              <a:rPr lang="fr-FR" sz="4000" dirty="0"/>
            </a:br>
            <a:endParaRPr lang="fr-FR" sz="4000" dirty="0"/>
          </a:p>
        </p:txBody>
      </p:sp>
      <p:grpSp>
        <p:nvGrpSpPr>
          <p:cNvPr id="6" name="Grouper 2">
            <a:extLst>
              <a:ext uri="{FF2B5EF4-FFF2-40B4-BE49-F238E27FC236}">
                <a16:creationId xmlns:a16="http://schemas.microsoft.com/office/drawing/2014/main" id="{F63A9A01-F93C-4EAE-8DEE-3CF046F18362}"/>
              </a:ext>
            </a:extLst>
          </p:cNvPr>
          <p:cNvGrpSpPr>
            <a:grpSpLocks/>
          </p:cNvGrpSpPr>
          <p:nvPr/>
        </p:nvGrpSpPr>
        <p:grpSpPr bwMode="auto">
          <a:xfrm>
            <a:off x="8755423" y="23264"/>
            <a:ext cx="1934189" cy="1271229"/>
            <a:chOff x="6537913" y="4343400"/>
            <a:chExt cx="2160000" cy="1504728"/>
          </a:xfrm>
        </p:grpSpPr>
        <p:pic>
          <p:nvPicPr>
            <p:cNvPr id="7" name="Image 18" descr="AP-HP-logo.png">
              <a:extLst>
                <a:ext uri="{FF2B5EF4-FFF2-40B4-BE49-F238E27FC236}">
                  <a16:creationId xmlns:a16="http://schemas.microsoft.com/office/drawing/2014/main" id="{6220DCD4-3441-45EF-A46B-CBAE91C75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913" y="4343400"/>
              <a:ext cx="216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20" descr="oiseaux.gif">
              <a:extLst>
                <a:ext uri="{FF2B5EF4-FFF2-40B4-BE49-F238E27FC236}">
                  <a16:creationId xmlns:a16="http://schemas.microsoft.com/office/drawing/2014/main" id="{4676213A-DC7E-4D03-AC7E-5C1FFBB2B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913" y="5125672"/>
              <a:ext cx="2160000" cy="72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3F91478-C017-48E9-91F2-6505ED7A1867}"/>
              </a:ext>
            </a:extLst>
          </p:cNvPr>
          <p:cNvSpPr/>
          <p:nvPr/>
        </p:nvSpPr>
        <p:spPr>
          <a:xfrm>
            <a:off x="3604333" y="6031123"/>
            <a:ext cx="7250533" cy="67710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/>
              <a:t>Boris Duchemann, Unité d’oncologie Thoracique, HUPSSD Avicenne</a:t>
            </a:r>
          </a:p>
          <a:p>
            <a:r>
              <a:rPr lang="en-US" dirty="0"/>
              <a:t>L.I.O. UMS CNRS 3655 &amp; INSERM US23 Gustave </a:t>
            </a:r>
            <a:r>
              <a:rPr lang="en-US" dirty="0" err="1"/>
              <a:t>Roussy</a:t>
            </a:r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F3432D5-87CF-4C91-A76C-1C25AF3153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235" b="82066"/>
          <a:stretch/>
        </p:blipFill>
        <p:spPr>
          <a:xfrm>
            <a:off x="0" y="74884"/>
            <a:ext cx="4547467" cy="1167990"/>
          </a:xfrm>
          <a:prstGeom prst="rect">
            <a:avLst/>
          </a:prstGeom>
        </p:spPr>
      </p:pic>
      <p:pic>
        <p:nvPicPr>
          <p:cNvPr id="1026" name="Picture 2" descr="Université Sorbonne Paris Nord - UP13 - 5 campus, Formation initiale,  continue - Pole enseignement, Recherche">
            <a:extLst>
              <a:ext uri="{FF2B5EF4-FFF2-40B4-BE49-F238E27FC236}">
                <a16:creationId xmlns:a16="http://schemas.microsoft.com/office/drawing/2014/main" id="{1EBFA4D7-34E5-41C9-860C-75A116B5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34" y="74884"/>
            <a:ext cx="2465687" cy="11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그룹 2">
            <a:extLst>
              <a:ext uri="{FF2B5EF4-FFF2-40B4-BE49-F238E27FC236}">
                <a16:creationId xmlns:a16="http://schemas.microsoft.com/office/drawing/2014/main" id="{398EA313-6DAA-4668-96BF-BFA7A9B6601E}"/>
              </a:ext>
            </a:extLst>
          </p:cNvPr>
          <p:cNvGrpSpPr>
            <a:grpSpLocks/>
          </p:cNvGrpSpPr>
          <p:nvPr/>
        </p:nvGrpSpPr>
        <p:grpSpPr bwMode="auto">
          <a:xfrm>
            <a:off x="814918" y="1600313"/>
            <a:ext cx="10272183" cy="3708400"/>
            <a:chOff x="467543" y="1527873"/>
            <a:chExt cx="7921338" cy="2997161"/>
          </a:xfrm>
        </p:grpSpPr>
        <p:pic>
          <p:nvPicPr>
            <p:cNvPr id="20485" name="Picture 3">
              <a:extLst>
                <a:ext uri="{FF2B5EF4-FFF2-40B4-BE49-F238E27FC236}">
                  <a16:creationId xmlns:a16="http://schemas.microsoft.com/office/drawing/2014/main" id="{FCF17CA3-9834-48B7-8CB6-175B75BB8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465" y="1599881"/>
              <a:ext cx="3744416" cy="292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4">
              <a:extLst>
                <a:ext uri="{FF2B5EF4-FFF2-40B4-BE49-F238E27FC236}">
                  <a16:creationId xmlns:a16="http://schemas.microsoft.com/office/drawing/2014/main" id="{08D4259F-1806-4561-B195-A303C4699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1923678"/>
              <a:ext cx="3513187" cy="2277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직사각형 1">
              <a:extLst>
                <a:ext uri="{FF2B5EF4-FFF2-40B4-BE49-F238E27FC236}">
                  <a16:creationId xmlns:a16="http://schemas.microsoft.com/office/drawing/2014/main" id="{0BEDCF89-4B7B-47C5-A81C-79B84E4ED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92" y="1995686"/>
              <a:ext cx="216024" cy="14401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9pPr>
            </a:lstStyle>
            <a:p>
              <a:pPr eaLnBrk="1" hangingPunct="1"/>
              <a:endParaRPr lang="ko-KR" altLang="en-US" sz="1600"/>
            </a:p>
          </p:txBody>
        </p:sp>
        <p:sp>
          <p:nvSpPr>
            <p:cNvPr id="20488" name="직사각형 5">
              <a:extLst>
                <a:ext uri="{FF2B5EF4-FFF2-40B4-BE49-F238E27FC236}">
                  <a16:creationId xmlns:a16="http://schemas.microsoft.com/office/drawing/2014/main" id="{35D3CA42-048A-43CD-B6D6-A62C5249F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6136" y="1527873"/>
              <a:ext cx="216024" cy="14401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9pPr>
            </a:lstStyle>
            <a:p>
              <a:pPr eaLnBrk="1" hangingPunct="1"/>
              <a:endParaRPr lang="ko-KR" altLang="en-US" sz="1600"/>
            </a:p>
          </p:txBody>
        </p:sp>
      </p:grpSp>
      <p:sp>
        <p:nvSpPr>
          <p:cNvPr id="20483" name="직사각형 3">
            <a:extLst>
              <a:ext uri="{FF2B5EF4-FFF2-40B4-BE49-F238E27FC236}">
                <a16:creationId xmlns:a16="http://schemas.microsoft.com/office/drawing/2014/main" id="{68A82729-8572-4211-9646-80D6BC02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907" y="5694980"/>
            <a:ext cx="988906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ko-KR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toxicité</a:t>
            </a:r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qu’avec</a:t>
            </a:r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ko-KR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chimiothérapie</a:t>
            </a:r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altLang="ko-KR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toxicités</a:t>
            </a:r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differentes</a:t>
            </a:r>
            <a:endParaRPr lang="ko-KR" altLang="en-US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직사각형 7">
            <a:extLst>
              <a:ext uri="{FF2B5EF4-FFF2-40B4-BE49-F238E27FC236}">
                <a16:creationId xmlns:a16="http://schemas.microsoft.com/office/drawing/2014/main" id="{330FB22F-75A6-4490-9902-AB19DDECF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5609" y="6448331"/>
            <a:ext cx="3816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r>
              <a:rPr lang="da-DK" altLang="ko-KR" sz="18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Lancet 2016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06FD3FD-7672-4973-9DEF-53DB38965CD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u="sng" dirty="0"/>
              <a:t>Immune related Advers </a:t>
            </a:r>
            <a:r>
              <a:rPr lang="fr-FR" sz="2800" u="sng" dirty="0" err="1"/>
              <a:t>events</a:t>
            </a:r>
            <a:r>
              <a:rPr lang="fr-FR" sz="2800" u="sng" dirty="0"/>
              <a:t> (</a:t>
            </a:r>
            <a:r>
              <a:rPr lang="fr-FR" sz="2800" u="sng" dirty="0" err="1"/>
              <a:t>IrAEs</a:t>
            </a:r>
            <a:r>
              <a:rPr lang="fr-FR" sz="2800" u="sng" dirty="0"/>
              <a:t>) : quelle fréquence, quel profil?</a:t>
            </a:r>
          </a:p>
        </p:txBody>
      </p:sp>
    </p:spTree>
    <p:extLst>
      <p:ext uri="{BB962C8B-B14F-4D97-AF65-F5344CB8AC3E}">
        <p14:creationId xmlns:p14="http://schemas.microsoft.com/office/powerpoint/2010/main" val="38064223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6365F-1760-431C-8194-4A9A6064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/>
              <a:t>Mais dépends des drogues et des associations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D822C5-8F46-41F9-BC80-A11028C07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9895442-481B-42FB-9F27-6F60DF8C9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28538"/>
              </p:ext>
            </p:extLst>
          </p:nvPr>
        </p:nvGraphicFramePr>
        <p:xfrm>
          <a:off x="591207" y="2015875"/>
          <a:ext cx="6271232" cy="326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616">
                  <a:extLst>
                    <a:ext uri="{9D8B030D-6E8A-4147-A177-3AD203B41FA5}">
                      <a16:colId xmlns:a16="http://schemas.microsoft.com/office/drawing/2014/main" val="3746049602"/>
                    </a:ext>
                  </a:extLst>
                </a:gridCol>
                <a:gridCol w="3135616">
                  <a:extLst>
                    <a:ext uri="{9D8B030D-6E8A-4147-A177-3AD203B41FA5}">
                      <a16:colId xmlns:a16="http://schemas.microsoft.com/office/drawing/2014/main" val="2739658798"/>
                    </a:ext>
                  </a:extLst>
                </a:gridCol>
              </a:tblGrid>
              <a:tr h="653268">
                <a:tc>
                  <a:txBody>
                    <a:bodyPr/>
                    <a:lstStyle/>
                    <a:p>
                      <a:r>
                        <a:rPr lang="fr-FR" dirty="0"/>
                        <a:t>Drogues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Grade 3-4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505228"/>
                  </a:ext>
                </a:extLst>
              </a:tr>
              <a:tr h="653268">
                <a:tc>
                  <a:txBody>
                    <a:bodyPr/>
                    <a:lstStyle/>
                    <a:p>
                      <a:r>
                        <a:rPr lang="fr-FR" dirty="0"/>
                        <a:t>CTLA4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244106"/>
                  </a:ext>
                </a:extLst>
              </a:tr>
              <a:tr h="653268">
                <a:tc>
                  <a:txBody>
                    <a:bodyPr/>
                    <a:lstStyle/>
                    <a:p>
                      <a:r>
                        <a:rPr lang="fr-FR" dirty="0"/>
                        <a:t>PD1/PDL1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561176"/>
                  </a:ext>
                </a:extLst>
              </a:tr>
              <a:tr h="653268">
                <a:tc>
                  <a:txBody>
                    <a:bodyPr/>
                    <a:lstStyle/>
                    <a:p>
                      <a:r>
                        <a:rPr lang="fr-FR" dirty="0"/>
                        <a:t>Combo CTLA-4/PD-(L)1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39,6%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361863"/>
                  </a:ext>
                </a:extLst>
              </a:tr>
              <a:tr h="653268">
                <a:tc>
                  <a:txBody>
                    <a:bodyPr/>
                    <a:lstStyle/>
                    <a:p>
                      <a:r>
                        <a:rPr lang="fr-FR" i="1" dirty="0"/>
                        <a:t>+Chimiothérapie doublet platine / PD-1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err="1"/>
                        <a:t>Env</a:t>
                      </a:r>
                      <a:r>
                        <a:rPr lang="fr-FR" i="1" dirty="0"/>
                        <a:t> 50% (Additive)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99667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7E8D938-0708-4369-AB57-889B7FDE06BA}"/>
              </a:ext>
            </a:extLst>
          </p:cNvPr>
          <p:cNvSpPr/>
          <p:nvPr/>
        </p:nvSpPr>
        <p:spPr>
          <a:xfrm>
            <a:off x="8543244" y="6488668"/>
            <a:ext cx="364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Ghisoni ERJ 2021,</a:t>
            </a:r>
            <a:r>
              <a:rPr lang="fr-FR" altLang="fr-FR" i="1" dirty="0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 Larkin NEJM 2015.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C2033C-4DEE-442C-875B-073D8D4E290B}"/>
              </a:ext>
            </a:extLst>
          </p:cNvPr>
          <p:cNvSpPr txBox="1"/>
          <p:nvPr/>
        </p:nvSpPr>
        <p:spPr>
          <a:xfrm>
            <a:off x="7155442" y="2047464"/>
            <a:ext cx="484020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Possiblement sous estimé</a:t>
            </a:r>
          </a:p>
          <a:p>
            <a:endParaRPr lang="fr-FR" sz="2000" dirty="0"/>
          </a:p>
          <a:p>
            <a:r>
              <a:rPr lang="fr-FR" sz="2000" dirty="0"/>
              <a:t>Apparition parfois après l’arrêt du traitement</a:t>
            </a:r>
          </a:p>
          <a:p>
            <a:endParaRPr lang="fr-FR" sz="2000" b="1" dirty="0"/>
          </a:p>
          <a:p>
            <a:r>
              <a:rPr lang="en-US" sz="2000" b="0" i="1" dirty="0">
                <a:solidFill>
                  <a:srgbClr val="2E2E2E"/>
                </a:solidFill>
                <a:effectLst/>
                <a:latin typeface="NexusSerif"/>
              </a:rPr>
              <a:t>Incidence cumulative </a:t>
            </a:r>
            <a:r>
              <a:rPr lang="en-US" sz="2000" b="0" i="0" dirty="0">
                <a:solidFill>
                  <a:srgbClr val="2E2E2E"/>
                </a:solidFill>
                <a:effectLst/>
                <a:latin typeface="NexusSerif"/>
              </a:rPr>
              <a:t>des </a:t>
            </a:r>
            <a:r>
              <a:rPr lang="en-US" sz="2000" b="0" i="0" dirty="0" err="1">
                <a:solidFill>
                  <a:srgbClr val="2E2E2E"/>
                </a:solidFill>
                <a:effectLst/>
                <a:latin typeface="NexusSerif"/>
              </a:rPr>
              <a:t>toxicités</a:t>
            </a:r>
            <a:r>
              <a:rPr lang="en-US" sz="2000" b="0" i="0" dirty="0">
                <a:solidFill>
                  <a:srgbClr val="2E2E2E"/>
                </a:solidFill>
                <a:effectLst/>
                <a:latin typeface="NexusSerif"/>
              </a:rPr>
              <a:t> de grade 2 et + à 6 </a:t>
            </a:r>
            <a:r>
              <a:rPr lang="en-US" sz="2000" b="0" i="0" dirty="0" err="1">
                <a:solidFill>
                  <a:srgbClr val="2E2E2E"/>
                </a:solidFill>
                <a:effectLst/>
                <a:latin typeface="NexusSerif"/>
              </a:rPr>
              <a:t>mois</a:t>
            </a:r>
            <a:r>
              <a:rPr lang="en-US" sz="2000" b="0" i="0" dirty="0">
                <a:solidFill>
                  <a:srgbClr val="2E2E2E"/>
                </a:solidFill>
                <a:effectLst/>
                <a:latin typeface="NexusSerif"/>
              </a:rPr>
              <a:t> = 42.8%, 1an = 51%, 2ans = 57.3%</a:t>
            </a:r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16D7C-4928-432E-A42D-0549ADF048BA}"/>
              </a:ext>
            </a:extLst>
          </p:cNvPr>
          <p:cNvSpPr/>
          <p:nvPr/>
        </p:nvSpPr>
        <p:spPr>
          <a:xfrm>
            <a:off x="11995646" y="20619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864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D9657A7B-7327-48F8-AF25-7B8B3C1E8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4" y="1410511"/>
            <a:ext cx="10894423" cy="470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직사각형 4">
            <a:extLst>
              <a:ext uri="{FF2B5EF4-FFF2-40B4-BE49-F238E27FC236}">
                <a16:creationId xmlns:a16="http://schemas.microsoft.com/office/drawing/2014/main" id="{6B418852-E4E0-4F81-8B40-D3161508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02" y="698936"/>
            <a:ext cx="103674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ko-KR" sz="3200" u="sng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Toxicités</a:t>
            </a:r>
            <a:r>
              <a:rPr lang="en-US" altLang="ko-KR" sz="32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les plus </a:t>
            </a:r>
            <a:r>
              <a:rPr lang="en-US" altLang="ko-KR" sz="3200" u="sng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fréquentes</a:t>
            </a:r>
            <a:endParaRPr lang="ko-KR" altLang="en-US" sz="3200" u="sn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3" name="직사각형 6">
            <a:extLst>
              <a:ext uri="{FF2B5EF4-FFF2-40B4-BE49-F238E27FC236}">
                <a16:creationId xmlns:a16="http://schemas.microsoft.com/office/drawing/2014/main" id="{DC61EAA0-A568-434B-8B67-D46FF1FC7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971" y="6110013"/>
            <a:ext cx="10105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pPr eaLnBrk="1" hangingPunct="1"/>
            <a:r>
              <a:rPr lang="en-US" altLang="ko-KR" sz="1600" dirty="0"/>
              <a:t>CA-184-002, KEYNOTE-001, KEYNOTE-001 (randomized cohorts), KEYNOTE-002 , KEYNOTE-006, CheckMate-037, CheckMate-066 , CheckMate-067, and CheckMate-069 .</a:t>
            </a:r>
            <a:endParaRPr lang="ko-KR" altLang="en-US" sz="1600" dirty="0"/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F8A10EF3-43F1-445C-A52C-FCC100085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30857" y="2097423"/>
            <a:ext cx="103674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Digestifs</a:t>
            </a:r>
            <a:endParaRPr lang="ko-KR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4">
            <a:extLst>
              <a:ext uri="{FF2B5EF4-FFF2-40B4-BE49-F238E27FC236}">
                <a16:creationId xmlns:a16="http://schemas.microsoft.com/office/drawing/2014/main" id="{51DD6F0C-D55E-4E9B-B7F2-AFB3243E3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604" y="2707196"/>
            <a:ext cx="103674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ko-KR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Cutané</a:t>
            </a:r>
            <a:endParaRPr lang="ko-KR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4">
            <a:extLst>
              <a:ext uri="{FF2B5EF4-FFF2-40B4-BE49-F238E27FC236}">
                <a16:creationId xmlns:a16="http://schemas.microsoft.com/office/drawing/2014/main" id="{5FABE839-3DCF-4151-AB80-72908761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3810" y="2707196"/>
            <a:ext cx="103674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ko-KR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Généraux</a:t>
            </a:r>
            <a:endParaRPr lang="ko-KR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5">
            <a:extLst>
              <a:ext uri="{FF2B5EF4-FFF2-40B4-BE49-F238E27FC236}">
                <a16:creationId xmlns:a16="http://schemas.microsoft.com/office/drawing/2014/main" id="{CB8F29EA-B460-4FEA-86F8-7887781CC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2124" y="6397530"/>
            <a:ext cx="3373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r>
              <a:rPr lang="da-DK" altLang="ko-KR" sz="18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Boutros C Nat Rev Clin Oncol 2016</a:t>
            </a:r>
          </a:p>
        </p:txBody>
      </p:sp>
    </p:spTree>
    <p:extLst>
      <p:ext uri="{BB962C8B-B14F-4D97-AF65-F5344CB8AC3E}">
        <p14:creationId xmlns:p14="http://schemas.microsoft.com/office/powerpoint/2010/main" val="4794550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086A0CAB-BA7D-47C5-86F0-DF1B6650E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9" y="1683545"/>
            <a:ext cx="10480973" cy="445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직사각형 6">
            <a:extLst>
              <a:ext uri="{FF2B5EF4-FFF2-40B4-BE49-F238E27FC236}">
                <a16:creationId xmlns:a16="http://schemas.microsoft.com/office/drawing/2014/main" id="{72358CB6-9098-45AC-830A-87020F32B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092" y="613894"/>
            <a:ext cx="979381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ko-KR" sz="3200" u="sng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Toxicités</a:t>
            </a:r>
            <a:r>
              <a:rPr lang="en-US" altLang="ko-KR" sz="32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3200" u="sng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spécifiques</a:t>
            </a:r>
            <a:r>
              <a:rPr lang="en-US" altLang="ko-KR" sz="32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function du type </a:t>
            </a:r>
            <a:r>
              <a:rPr lang="en-US" altLang="ko-KR" sz="3200" u="sng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d’ICB</a:t>
            </a:r>
            <a:endParaRPr lang="ko-KR" altLang="en-US" sz="3200" u="sn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0" name="직사각형 5">
            <a:extLst>
              <a:ext uri="{FF2B5EF4-FFF2-40B4-BE49-F238E27FC236}">
                <a16:creationId xmlns:a16="http://schemas.microsoft.com/office/drawing/2014/main" id="{AB909F6B-BC15-4400-B4A4-A78243BD7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2124" y="6397530"/>
            <a:ext cx="3373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r>
              <a:rPr lang="da-DK" altLang="ko-KR" sz="18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Boutros C Nat Rev Clin Oncol 2016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07ABA5-8123-455F-900B-3198EAA94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8629" y="3429000"/>
            <a:ext cx="103674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Digestifs</a:t>
            </a:r>
            <a:endParaRPr lang="ko-KR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CBA0C05B-DE59-416B-82B0-8D5373503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777" y="3445118"/>
            <a:ext cx="103674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ko-KR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Endocrinien</a:t>
            </a:r>
            <a:endParaRPr lang="ko-KR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4">
            <a:extLst>
              <a:ext uri="{FF2B5EF4-FFF2-40B4-BE49-F238E27FC236}">
                <a16:creationId xmlns:a16="http://schemas.microsoft.com/office/drawing/2014/main" id="{9ACE2B93-0949-4E04-917A-1574E10F6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994" y="3412882"/>
            <a:ext cx="1036743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pitchFamily="2" charset="0"/>
                <a:ea typeface="Heiti SC Light" pitchFamily="2" charset="-122"/>
                <a:sym typeface="Gill Sans" pitchFamily="2" charset="0"/>
              </a:defRPr>
            </a:lvl9pPr>
          </a:lstStyle>
          <a:p>
            <a:pPr algn="ctr" eaLnBrk="1" hangingPunct="1"/>
            <a:r>
              <a:rPr lang="en-US" altLang="ko-KR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Pulmonaire</a:t>
            </a:r>
            <a:endParaRPr lang="ko-KR" altLang="en-US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047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Shape 421">
            <a:extLst>
              <a:ext uri="{FF2B5EF4-FFF2-40B4-BE49-F238E27FC236}">
                <a16:creationId xmlns:a16="http://schemas.microsoft.com/office/drawing/2014/main" id="{D6B7F760-42F4-4808-ADC4-E8347ACB5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27" y="465259"/>
            <a:ext cx="1130030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fr-FR" altLang="fr-FR" sz="3200" u="sng" dirty="0">
                <a:latin typeface="+mj-lt"/>
                <a:ea typeface="+mj-ea"/>
                <a:cs typeface="+mj-cs"/>
                <a:sym typeface="Gill Sans" pitchFamily="2" charset="0"/>
              </a:rPr>
              <a:t>Cinétique d’apparition et d’évolution des </a:t>
            </a:r>
            <a:r>
              <a:rPr lang="fr-FR" altLang="fr-FR" sz="3200" u="sng" dirty="0" err="1">
                <a:latin typeface="+mj-lt"/>
                <a:ea typeface="+mj-ea"/>
                <a:cs typeface="+mj-cs"/>
                <a:sym typeface="Gill Sans" pitchFamily="2" charset="0"/>
              </a:rPr>
              <a:t>IrAEs</a:t>
            </a:r>
            <a:r>
              <a:rPr lang="fr-FR" altLang="fr-FR" sz="3200" u="sng" dirty="0">
                <a:latin typeface="+mj-lt"/>
                <a:ea typeface="+mj-ea"/>
                <a:cs typeface="+mj-cs"/>
                <a:sym typeface="Gill Sans" pitchFamily="2" charset="0"/>
              </a:rPr>
              <a:t> aux immunothérapies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4A0496-D1EB-43F0-AC83-88D37CB49E47}"/>
              </a:ext>
            </a:extLst>
          </p:cNvPr>
          <p:cNvSpPr txBox="1"/>
          <p:nvPr/>
        </p:nvSpPr>
        <p:spPr>
          <a:xfrm>
            <a:off x="8526162" y="6456061"/>
            <a:ext cx="354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Martins Nat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Review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 Clin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Oncol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 2019</a:t>
            </a:r>
          </a:p>
        </p:txBody>
      </p:sp>
      <p:pic>
        <p:nvPicPr>
          <p:cNvPr id="5" name="Picture 4" descr="Adverse effects of immune-checkpoint inhibitors: epidemiology, management  and surveillance | Nature Reviews Clinical Oncology">
            <a:extLst>
              <a:ext uri="{FF2B5EF4-FFF2-40B4-BE49-F238E27FC236}">
                <a16:creationId xmlns:a16="http://schemas.microsoft.com/office/drawing/2014/main" id="{9B013346-96C7-43A3-AD60-3A0B8C7FB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/>
          <a:stretch/>
        </p:blipFill>
        <p:spPr bwMode="auto">
          <a:xfrm>
            <a:off x="683211" y="1352701"/>
            <a:ext cx="4998158" cy="51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A770C15-2409-4C09-B6AC-41034733367F}"/>
              </a:ext>
            </a:extLst>
          </p:cNvPr>
          <p:cNvSpPr txBox="1"/>
          <p:nvPr/>
        </p:nvSpPr>
        <p:spPr>
          <a:xfrm>
            <a:off x="2607276" y="5505299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PD-(L)1</a:t>
            </a:r>
          </a:p>
        </p:txBody>
      </p:sp>
    </p:spTree>
    <p:extLst>
      <p:ext uri="{BB962C8B-B14F-4D97-AF65-F5344CB8AC3E}">
        <p14:creationId xmlns:p14="http://schemas.microsoft.com/office/powerpoint/2010/main" val="181826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Shape 421">
            <a:extLst>
              <a:ext uri="{FF2B5EF4-FFF2-40B4-BE49-F238E27FC236}">
                <a16:creationId xmlns:a16="http://schemas.microsoft.com/office/drawing/2014/main" id="{D6B7F760-42F4-4808-ADC4-E8347ACB5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65" y="465259"/>
            <a:ext cx="11291070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fr-FR" altLang="fr-FR" sz="3200" u="sng" dirty="0">
                <a:latin typeface="+mj-lt"/>
                <a:ea typeface="+mj-ea"/>
                <a:cs typeface="+mj-cs"/>
              </a:rPr>
              <a:t>Cinétique d’apparition et d’évolution des </a:t>
            </a:r>
            <a:r>
              <a:rPr lang="fr-FR" altLang="fr-FR" sz="3200" u="sng" dirty="0" err="1">
                <a:latin typeface="+mj-lt"/>
                <a:ea typeface="+mj-ea"/>
                <a:cs typeface="+mj-cs"/>
              </a:rPr>
              <a:t>IrAEs</a:t>
            </a:r>
            <a:r>
              <a:rPr lang="fr-FR" altLang="fr-FR" sz="3200" u="sng" dirty="0">
                <a:latin typeface="+mj-lt"/>
                <a:ea typeface="+mj-ea"/>
                <a:cs typeface="+mj-cs"/>
              </a:rPr>
              <a:t> aux immunothérapies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4A0496-D1EB-43F0-AC83-88D37CB49E47}"/>
              </a:ext>
            </a:extLst>
          </p:cNvPr>
          <p:cNvSpPr txBox="1"/>
          <p:nvPr/>
        </p:nvSpPr>
        <p:spPr>
          <a:xfrm>
            <a:off x="8526162" y="6456061"/>
            <a:ext cx="354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Martins Nat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Review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Clin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Oncol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2019</a:t>
            </a:r>
          </a:p>
        </p:txBody>
      </p:sp>
      <p:pic>
        <p:nvPicPr>
          <p:cNvPr id="14" name="Picture 4" descr="Adverse effects of immune-checkpoint inhibitors: epidemiology, management  and surveillance | Nature Reviews Clinical Oncology">
            <a:extLst>
              <a:ext uri="{FF2B5EF4-FFF2-40B4-BE49-F238E27FC236}">
                <a16:creationId xmlns:a16="http://schemas.microsoft.com/office/drawing/2014/main" id="{C3990C65-5440-4C78-921E-91FD5B2E6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1"/>
          <a:stretch/>
        </p:blipFill>
        <p:spPr bwMode="auto">
          <a:xfrm>
            <a:off x="6889043" y="1056138"/>
            <a:ext cx="4998158" cy="51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dverse effects of immune-checkpoint inhibitors: epidemiology, management  and surveillance | Nature Reviews Clinical Oncology">
            <a:extLst>
              <a:ext uri="{FF2B5EF4-FFF2-40B4-BE49-F238E27FC236}">
                <a16:creationId xmlns:a16="http://schemas.microsoft.com/office/drawing/2014/main" id="{9B013346-96C7-43A3-AD60-3A0B8C7FB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/>
          <a:stretch/>
        </p:blipFill>
        <p:spPr bwMode="auto">
          <a:xfrm>
            <a:off x="683211" y="1352701"/>
            <a:ext cx="4998158" cy="51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99EA16-445C-4D6C-9B7C-833DEB055689}"/>
              </a:ext>
            </a:extLst>
          </p:cNvPr>
          <p:cNvSpPr txBox="1"/>
          <p:nvPr/>
        </p:nvSpPr>
        <p:spPr>
          <a:xfrm>
            <a:off x="2607276" y="5505299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PD-(L)1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2D8B70-1DB4-4932-8CA9-EE6B4F3D9853}"/>
              </a:ext>
            </a:extLst>
          </p:cNvPr>
          <p:cNvSpPr txBox="1"/>
          <p:nvPr/>
        </p:nvSpPr>
        <p:spPr>
          <a:xfrm>
            <a:off x="9603034" y="1001313"/>
            <a:ext cx="1353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CTLA4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97FE59-5F4F-4973-BF8F-9A8B9F2C55E7}"/>
              </a:ext>
            </a:extLst>
          </p:cNvPr>
          <p:cNvSpPr txBox="1"/>
          <p:nvPr/>
        </p:nvSpPr>
        <p:spPr>
          <a:xfrm>
            <a:off x="9742014" y="3607818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/>
              <a:t>Both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4763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09129C8-7100-4D05-88E6-CFC2B4E9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84" y="0"/>
            <a:ext cx="901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D3D37A8-A731-4DA7-A09F-75456A099040}"/>
              </a:ext>
            </a:extLst>
          </p:cNvPr>
          <p:cNvSpPr txBox="1"/>
          <p:nvPr/>
        </p:nvSpPr>
        <p:spPr>
          <a:xfrm>
            <a:off x="8164726" y="648866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Lemiale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annals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of intensive care 2019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976E97-4BE4-42CE-AE30-0BE53EC01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58" y="0"/>
            <a:ext cx="3552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2ADB092C-E4DF-4150-87BF-689A9930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18" y="1461413"/>
            <a:ext cx="1448183" cy="332398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marL="0" lvl="1" indent="0"/>
            <a:r>
              <a:rPr lang="fr-FR" altLang="fr-FR" sz="1400" b="1" dirty="0" err="1"/>
              <a:t>Guilain</a:t>
            </a:r>
            <a:r>
              <a:rPr lang="fr-FR" altLang="fr-FR" sz="1400" b="1" dirty="0"/>
              <a:t> barré </a:t>
            </a:r>
          </a:p>
          <a:p>
            <a:pPr marL="0" lvl="1" indent="0"/>
            <a:r>
              <a:rPr lang="fr-FR" altLang="fr-FR" sz="1400" b="1" dirty="0"/>
              <a:t>Encéphalite </a:t>
            </a:r>
            <a:r>
              <a:rPr lang="fr-FR" altLang="fr-FR" sz="1400" b="1" dirty="0" err="1"/>
              <a:t>Myelite</a:t>
            </a:r>
            <a:endParaRPr lang="fr-FR" altLang="fr-FR" sz="1400" b="1" dirty="0"/>
          </a:p>
          <a:p>
            <a:pPr marL="0" indent="0"/>
            <a:endParaRPr lang="fr-FR" altLang="fr-FR" sz="1400" b="1" dirty="0"/>
          </a:p>
          <a:p>
            <a:pPr marL="0" indent="0"/>
            <a:endParaRPr lang="fr-FR" altLang="fr-FR" sz="1400" b="1" dirty="0"/>
          </a:p>
          <a:p>
            <a:pPr marL="0" indent="0"/>
            <a:r>
              <a:rPr lang="fr-FR" altLang="fr-FR" sz="1400" b="1" dirty="0"/>
              <a:t>Insuffisance surrénale</a:t>
            </a:r>
          </a:p>
          <a:p>
            <a:pPr marL="0" indent="0"/>
            <a:endParaRPr lang="fr-FR" altLang="fr-FR" sz="1400" b="1" dirty="0"/>
          </a:p>
          <a:p>
            <a:pPr marL="0" indent="0"/>
            <a:r>
              <a:rPr lang="fr-FR" altLang="fr-FR" sz="1400" b="1" dirty="0"/>
              <a:t>Hépatite aigue</a:t>
            </a:r>
          </a:p>
          <a:p>
            <a:pPr marL="0" indent="0"/>
            <a:endParaRPr lang="fr-FR" altLang="fr-FR" sz="1400" b="1" dirty="0"/>
          </a:p>
          <a:p>
            <a:pPr marL="0" indent="0"/>
            <a:r>
              <a:rPr lang="fr-FR" altLang="fr-FR" sz="1400" b="1" dirty="0"/>
              <a:t>Diabète fulminant</a:t>
            </a:r>
          </a:p>
          <a:p>
            <a:pPr marL="0" indent="0"/>
            <a:endParaRPr lang="fr-FR" altLang="fr-FR" sz="1400" b="1" dirty="0"/>
          </a:p>
          <a:p>
            <a:pPr marL="0" indent="0"/>
            <a:endParaRPr lang="fr-FR" altLang="fr-FR" sz="1400" b="1" dirty="0"/>
          </a:p>
          <a:p>
            <a:pPr marL="0" indent="0"/>
            <a:r>
              <a:rPr lang="fr-FR" altLang="fr-FR" sz="1400" b="1" dirty="0"/>
              <a:t>Colite</a:t>
            </a: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94504F5F-916A-48FB-BBD1-662B655DA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418" y="1892300"/>
            <a:ext cx="1771023" cy="310854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marL="0" lvl="1" indent="0"/>
            <a:r>
              <a:rPr lang="fr-FR" altLang="fr-FR" sz="1400" b="1" dirty="0"/>
              <a:t>Myocardite</a:t>
            </a:r>
          </a:p>
          <a:p>
            <a:pPr marL="0" lvl="1" indent="0"/>
            <a:endParaRPr lang="fr-FR" altLang="fr-FR" sz="1400" b="1" dirty="0"/>
          </a:p>
          <a:p>
            <a:pPr marL="0" lvl="1" indent="0"/>
            <a:r>
              <a:rPr lang="fr-FR" altLang="fr-FR" sz="1400" b="1" dirty="0"/>
              <a:t>PID</a:t>
            </a:r>
          </a:p>
          <a:p>
            <a:pPr marL="0" lvl="1" indent="0"/>
            <a:endParaRPr lang="fr-FR" altLang="fr-FR" sz="1400" b="1" dirty="0"/>
          </a:p>
          <a:p>
            <a:pPr marL="0" lvl="1" indent="0"/>
            <a:r>
              <a:rPr lang="fr-FR" altLang="fr-FR" sz="1400" b="1" dirty="0"/>
              <a:t>IRA sur néphrite</a:t>
            </a:r>
          </a:p>
          <a:p>
            <a:pPr marL="0" lvl="1" indent="0"/>
            <a:endParaRPr lang="fr-FR" altLang="fr-FR" sz="1400" b="1" dirty="0"/>
          </a:p>
          <a:p>
            <a:pPr marL="0" lvl="1" indent="0"/>
            <a:endParaRPr lang="fr-FR" altLang="fr-FR" sz="1400" b="1" dirty="0"/>
          </a:p>
          <a:p>
            <a:pPr marL="0" lvl="1" indent="0"/>
            <a:endParaRPr lang="fr-FR" altLang="fr-FR" sz="1400" b="1" dirty="0"/>
          </a:p>
          <a:p>
            <a:pPr marL="0" lvl="1" indent="0"/>
            <a:r>
              <a:rPr lang="fr-FR" altLang="fr-FR" sz="1400" b="1" dirty="0"/>
              <a:t>Pancytopénie</a:t>
            </a:r>
          </a:p>
          <a:p>
            <a:pPr marL="0" lvl="1" indent="0"/>
            <a:endParaRPr lang="fr-FR" altLang="fr-FR" sz="1400" b="1" dirty="0"/>
          </a:p>
          <a:p>
            <a:pPr marL="0" lvl="1" indent="0"/>
            <a:endParaRPr lang="fr-FR" altLang="fr-FR" sz="1400" b="1" dirty="0"/>
          </a:p>
          <a:p>
            <a:pPr marL="0" lvl="1" indent="0"/>
            <a:endParaRPr lang="fr-FR" altLang="fr-FR" sz="1400" b="1" dirty="0"/>
          </a:p>
          <a:p>
            <a:pPr marL="0" lvl="1" indent="0"/>
            <a:endParaRPr lang="fr-FR" altLang="fr-FR" sz="1400" b="1" dirty="0"/>
          </a:p>
          <a:p>
            <a:pPr marL="0" lvl="1" indent="0"/>
            <a:r>
              <a:rPr lang="fr-FR" altLang="fr-FR" sz="1400" b="1" dirty="0"/>
              <a:t>Cutanée DRESS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E819DA-0FBF-44BC-A2D5-C56BD5458678}"/>
              </a:ext>
            </a:extLst>
          </p:cNvPr>
          <p:cNvSpPr txBox="1"/>
          <p:nvPr/>
        </p:nvSpPr>
        <p:spPr>
          <a:xfrm>
            <a:off x="5318383" y="6165502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PD-(L)1</a:t>
            </a:r>
          </a:p>
        </p:txBody>
      </p:sp>
    </p:spTree>
    <p:extLst>
      <p:ext uri="{BB962C8B-B14F-4D97-AF65-F5344CB8AC3E}">
        <p14:creationId xmlns:p14="http://schemas.microsoft.com/office/powerpoint/2010/main" val="40764328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7">
            <a:extLst>
              <a:ext uri="{FF2B5EF4-FFF2-40B4-BE49-F238E27FC236}">
                <a16:creationId xmlns:a16="http://schemas.microsoft.com/office/drawing/2014/main" id="{29672065-0993-44B2-A294-037E5DFE8A22}"/>
              </a:ext>
            </a:extLst>
          </p:cNvPr>
          <p:cNvGrpSpPr>
            <a:grpSpLocks/>
          </p:cNvGrpSpPr>
          <p:nvPr/>
        </p:nvGrpSpPr>
        <p:grpSpPr bwMode="auto">
          <a:xfrm>
            <a:off x="3884543" y="2129820"/>
            <a:ext cx="5849938" cy="4048125"/>
            <a:chOff x="1660322" y="827550"/>
            <a:chExt cx="5606645" cy="5232728"/>
          </a:xfrm>
        </p:grpSpPr>
        <p:graphicFrame>
          <p:nvGraphicFramePr>
            <p:cNvPr id="6" name="Diagramme 5">
              <a:extLst>
                <a:ext uri="{FF2B5EF4-FFF2-40B4-BE49-F238E27FC236}">
                  <a16:creationId xmlns:a16="http://schemas.microsoft.com/office/drawing/2014/main" id="{32853318-6327-4B44-8125-68E73749CAD1}"/>
                </a:ext>
              </a:extLst>
            </p:cNvPr>
            <p:cNvGraphicFramePr/>
            <p:nvPr/>
          </p:nvGraphicFramePr>
          <p:xfrm>
            <a:off x="1660322" y="827550"/>
            <a:ext cx="5606645" cy="52327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ZoneTexte 7">
              <a:extLst>
                <a:ext uri="{FF2B5EF4-FFF2-40B4-BE49-F238E27FC236}">
                  <a16:creationId xmlns:a16="http://schemas.microsoft.com/office/drawing/2014/main" id="{BBAFB6FA-CF57-4215-8894-2EE4B3B9F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714" y="1390685"/>
              <a:ext cx="1078913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Prevent</a:t>
              </a:r>
            </a:p>
          </p:txBody>
        </p:sp>
        <p:sp>
          <p:nvSpPr>
            <p:cNvPr id="8" name="ZoneTexte 8">
              <a:extLst>
                <a:ext uri="{FF2B5EF4-FFF2-40B4-BE49-F238E27FC236}">
                  <a16:creationId xmlns:a16="http://schemas.microsoft.com/office/drawing/2014/main" id="{384B1A68-BE08-495D-80AE-C7ECC8E5F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508" y="2798656"/>
              <a:ext cx="1364697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Anticipate</a:t>
              </a:r>
            </a:p>
          </p:txBody>
        </p:sp>
        <p:sp>
          <p:nvSpPr>
            <p:cNvPr id="9" name="ZoneTexte 9">
              <a:extLst>
                <a:ext uri="{FF2B5EF4-FFF2-40B4-BE49-F238E27FC236}">
                  <a16:creationId xmlns:a16="http://schemas.microsoft.com/office/drawing/2014/main" id="{FDE1F82B-EC44-4ED0-BF21-5D7D4D3CF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1518" y="5006820"/>
              <a:ext cx="928338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Detect</a:t>
              </a:r>
            </a:p>
          </p:txBody>
        </p:sp>
        <p:sp>
          <p:nvSpPr>
            <p:cNvPr id="10" name="ZoneTexte 10">
              <a:extLst>
                <a:ext uri="{FF2B5EF4-FFF2-40B4-BE49-F238E27FC236}">
                  <a16:creationId xmlns:a16="http://schemas.microsoft.com/office/drawing/2014/main" id="{5FBC096B-E0E1-4C76-9220-1EE11B053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533" y="5022038"/>
              <a:ext cx="764181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Treat</a:t>
              </a:r>
            </a:p>
          </p:txBody>
        </p:sp>
        <p:sp>
          <p:nvSpPr>
            <p:cNvPr id="11" name="ZoneTexte 11">
              <a:extLst>
                <a:ext uri="{FF2B5EF4-FFF2-40B4-BE49-F238E27FC236}">
                  <a16:creationId xmlns:a16="http://schemas.microsoft.com/office/drawing/2014/main" id="{159A62B0-FF4C-4547-8285-DA27A9DC3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47" y="2779800"/>
              <a:ext cx="1077376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Monitor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9C9BDB3-7B5D-43BC-BF9F-A2A60DCA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Généralités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27411-B1FC-4E5A-A310-6BED92F9A0F1}"/>
              </a:ext>
            </a:extLst>
          </p:cNvPr>
          <p:cNvSpPr/>
          <p:nvPr/>
        </p:nvSpPr>
        <p:spPr>
          <a:xfrm>
            <a:off x="8495880" y="1310153"/>
            <a:ext cx="343688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1) Evaluation initiale (terrain à risque de complication)</a:t>
            </a:r>
          </a:p>
          <a:p>
            <a:r>
              <a:rPr lang="fr-FR" dirty="0"/>
              <a:t>2) Mesures préventives</a:t>
            </a:r>
          </a:p>
          <a:p>
            <a:r>
              <a:rPr lang="fr-FR" dirty="0"/>
              <a:t>3) Education (carnet de suivit, référentiel, correspondant)</a:t>
            </a:r>
            <a:endParaRPr lang="en-US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B3C6FF14-3267-42CB-AB66-0AF7B2CF0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619" y="6516081"/>
            <a:ext cx="8532812" cy="34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fr-FR" sz="1800" i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Champiat</a:t>
            </a:r>
            <a:r>
              <a:rPr lang="en-US" altLang="fr-FR" sz="18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Annals of Oncology, 2015</a:t>
            </a:r>
          </a:p>
        </p:txBody>
      </p:sp>
    </p:spTree>
    <p:extLst>
      <p:ext uri="{BB962C8B-B14F-4D97-AF65-F5344CB8AC3E}">
        <p14:creationId xmlns:p14="http://schemas.microsoft.com/office/powerpoint/2010/main" val="241700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7">
            <a:extLst>
              <a:ext uri="{FF2B5EF4-FFF2-40B4-BE49-F238E27FC236}">
                <a16:creationId xmlns:a16="http://schemas.microsoft.com/office/drawing/2014/main" id="{29672065-0993-44B2-A294-037E5DFE8A22}"/>
              </a:ext>
            </a:extLst>
          </p:cNvPr>
          <p:cNvGrpSpPr>
            <a:grpSpLocks/>
          </p:cNvGrpSpPr>
          <p:nvPr/>
        </p:nvGrpSpPr>
        <p:grpSpPr bwMode="auto">
          <a:xfrm>
            <a:off x="3884543" y="2129820"/>
            <a:ext cx="5849938" cy="4048125"/>
            <a:chOff x="1660322" y="827550"/>
            <a:chExt cx="5606645" cy="5232728"/>
          </a:xfrm>
        </p:grpSpPr>
        <p:graphicFrame>
          <p:nvGraphicFramePr>
            <p:cNvPr id="6" name="Diagramme 5">
              <a:extLst>
                <a:ext uri="{FF2B5EF4-FFF2-40B4-BE49-F238E27FC236}">
                  <a16:creationId xmlns:a16="http://schemas.microsoft.com/office/drawing/2014/main" id="{32853318-6327-4B44-8125-68E73749CAD1}"/>
                </a:ext>
              </a:extLst>
            </p:cNvPr>
            <p:cNvGraphicFramePr/>
            <p:nvPr/>
          </p:nvGraphicFramePr>
          <p:xfrm>
            <a:off x="1660322" y="827550"/>
            <a:ext cx="5606645" cy="52327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ZoneTexte 7">
              <a:extLst>
                <a:ext uri="{FF2B5EF4-FFF2-40B4-BE49-F238E27FC236}">
                  <a16:creationId xmlns:a16="http://schemas.microsoft.com/office/drawing/2014/main" id="{BBAFB6FA-CF57-4215-8894-2EE4B3B9F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714" y="1390685"/>
              <a:ext cx="1078913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Prevent</a:t>
              </a:r>
            </a:p>
          </p:txBody>
        </p:sp>
        <p:sp>
          <p:nvSpPr>
            <p:cNvPr id="8" name="ZoneTexte 8">
              <a:extLst>
                <a:ext uri="{FF2B5EF4-FFF2-40B4-BE49-F238E27FC236}">
                  <a16:creationId xmlns:a16="http://schemas.microsoft.com/office/drawing/2014/main" id="{384B1A68-BE08-495D-80AE-C7ECC8E5F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508" y="2798656"/>
              <a:ext cx="1364697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Anticipate</a:t>
              </a:r>
            </a:p>
          </p:txBody>
        </p:sp>
        <p:sp>
          <p:nvSpPr>
            <p:cNvPr id="9" name="ZoneTexte 9">
              <a:extLst>
                <a:ext uri="{FF2B5EF4-FFF2-40B4-BE49-F238E27FC236}">
                  <a16:creationId xmlns:a16="http://schemas.microsoft.com/office/drawing/2014/main" id="{FDE1F82B-EC44-4ED0-BF21-5D7D4D3CF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1518" y="5006820"/>
              <a:ext cx="928338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Detect</a:t>
              </a:r>
            </a:p>
          </p:txBody>
        </p:sp>
        <p:sp>
          <p:nvSpPr>
            <p:cNvPr id="10" name="ZoneTexte 10">
              <a:extLst>
                <a:ext uri="{FF2B5EF4-FFF2-40B4-BE49-F238E27FC236}">
                  <a16:creationId xmlns:a16="http://schemas.microsoft.com/office/drawing/2014/main" id="{5FBC096B-E0E1-4C76-9220-1EE11B053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533" y="5022038"/>
              <a:ext cx="764181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Treat</a:t>
              </a:r>
            </a:p>
          </p:txBody>
        </p:sp>
        <p:sp>
          <p:nvSpPr>
            <p:cNvPr id="11" name="ZoneTexte 11">
              <a:extLst>
                <a:ext uri="{FF2B5EF4-FFF2-40B4-BE49-F238E27FC236}">
                  <a16:creationId xmlns:a16="http://schemas.microsoft.com/office/drawing/2014/main" id="{159A62B0-FF4C-4547-8285-DA27A9DC3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47" y="2779800"/>
              <a:ext cx="1077376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Monitor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9C9BDB3-7B5D-43BC-BF9F-A2A60DCA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Généralités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CD289394-EAFE-4E2A-88F0-4CF59F60C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619" y="6516081"/>
            <a:ext cx="8532812" cy="34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fr-FR" sz="1800" i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Champiat</a:t>
            </a:r>
            <a:r>
              <a:rPr lang="en-US" altLang="fr-FR" sz="18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Annals of Oncology, 2015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27411-B1FC-4E5A-A310-6BED92F9A0F1}"/>
              </a:ext>
            </a:extLst>
          </p:cNvPr>
          <p:cNvSpPr/>
          <p:nvPr/>
        </p:nvSpPr>
        <p:spPr>
          <a:xfrm>
            <a:off x="8495880" y="1310153"/>
            <a:ext cx="343688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1) Evaluation initiale (terrain à risque de complication)</a:t>
            </a:r>
          </a:p>
          <a:p>
            <a:r>
              <a:rPr lang="fr-FR" dirty="0"/>
              <a:t>2) Mesures préventives</a:t>
            </a:r>
          </a:p>
          <a:p>
            <a:r>
              <a:rPr lang="fr-FR" dirty="0"/>
              <a:t>3) Education (carnet de suivit, référentiel, correspondant)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B2107-CD13-4E9C-AF6A-478D54111D2A}"/>
              </a:ext>
            </a:extLst>
          </p:cNvPr>
          <p:cNvSpPr/>
          <p:nvPr/>
        </p:nvSpPr>
        <p:spPr>
          <a:xfrm>
            <a:off x="9340604" y="3394013"/>
            <a:ext cx="26389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4) Connaitre les profils de toxicités, leur cinétique </a:t>
            </a:r>
          </a:p>
        </p:txBody>
      </p:sp>
    </p:spTree>
    <p:extLst>
      <p:ext uri="{BB962C8B-B14F-4D97-AF65-F5344CB8AC3E}">
        <p14:creationId xmlns:p14="http://schemas.microsoft.com/office/powerpoint/2010/main" val="1376876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7">
            <a:extLst>
              <a:ext uri="{FF2B5EF4-FFF2-40B4-BE49-F238E27FC236}">
                <a16:creationId xmlns:a16="http://schemas.microsoft.com/office/drawing/2014/main" id="{29672065-0993-44B2-A294-037E5DFE8A22}"/>
              </a:ext>
            </a:extLst>
          </p:cNvPr>
          <p:cNvGrpSpPr>
            <a:grpSpLocks/>
          </p:cNvGrpSpPr>
          <p:nvPr/>
        </p:nvGrpSpPr>
        <p:grpSpPr bwMode="auto">
          <a:xfrm>
            <a:off x="3884543" y="2129820"/>
            <a:ext cx="5849938" cy="4048125"/>
            <a:chOff x="1660322" y="827550"/>
            <a:chExt cx="5606645" cy="5232728"/>
          </a:xfrm>
        </p:grpSpPr>
        <p:graphicFrame>
          <p:nvGraphicFramePr>
            <p:cNvPr id="6" name="Diagramme 5">
              <a:extLst>
                <a:ext uri="{FF2B5EF4-FFF2-40B4-BE49-F238E27FC236}">
                  <a16:creationId xmlns:a16="http://schemas.microsoft.com/office/drawing/2014/main" id="{32853318-6327-4B44-8125-68E73749CAD1}"/>
                </a:ext>
              </a:extLst>
            </p:cNvPr>
            <p:cNvGraphicFramePr/>
            <p:nvPr/>
          </p:nvGraphicFramePr>
          <p:xfrm>
            <a:off x="1660322" y="827550"/>
            <a:ext cx="5606645" cy="52327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ZoneTexte 7">
              <a:extLst>
                <a:ext uri="{FF2B5EF4-FFF2-40B4-BE49-F238E27FC236}">
                  <a16:creationId xmlns:a16="http://schemas.microsoft.com/office/drawing/2014/main" id="{BBAFB6FA-CF57-4215-8894-2EE4B3B9F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714" y="1390685"/>
              <a:ext cx="1078913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Prevent</a:t>
              </a:r>
            </a:p>
          </p:txBody>
        </p:sp>
        <p:sp>
          <p:nvSpPr>
            <p:cNvPr id="8" name="ZoneTexte 8">
              <a:extLst>
                <a:ext uri="{FF2B5EF4-FFF2-40B4-BE49-F238E27FC236}">
                  <a16:creationId xmlns:a16="http://schemas.microsoft.com/office/drawing/2014/main" id="{384B1A68-BE08-495D-80AE-C7ECC8E5F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508" y="2798656"/>
              <a:ext cx="1364697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Anticipate</a:t>
              </a:r>
            </a:p>
          </p:txBody>
        </p:sp>
        <p:sp>
          <p:nvSpPr>
            <p:cNvPr id="9" name="ZoneTexte 9">
              <a:extLst>
                <a:ext uri="{FF2B5EF4-FFF2-40B4-BE49-F238E27FC236}">
                  <a16:creationId xmlns:a16="http://schemas.microsoft.com/office/drawing/2014/main" id="{FDE1F82B-EC44-4ED0-BF21-5D7D4D3CF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1518" y="5006820"/>
              <a:ext cx="928338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Detect</a:t>
              </a:r>
            </a:p>
          </p:txBody>
        </p:sp>
        <p:sp>
          <p:nvSpPr>
            <p:cNvPr id="10" name="ZoneTexte 10">
              <a:extLst>
                <a:ext uri="{FF2B5EF4-FFF2-40B4-BE49-F238E27FC236}">
                  <a16:creationId xmlns:a16="http://schemas.microsoft.com/office/drawing/2014/main" id="{5FBC096B-E0E1-4C76-9220-1EE11B053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533" y="5022038"/>
              <a:ext cx="764181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Treat</a:t>
              </a:r>
            </a:p>
          </p:txBody>
        </p:sp>
        <p:sp>
          <p:nvSpPr>
            <p:cNvPr id="11" name="ZoneTexte 11">
              <a:extLst>
                <a:ext uri="{FF2B5EF4-FFF2-40B4-BE49-F238E27FC236}">
                  <a16:creationId xmlns:a16="http://schemas.microsoft.com/office/drawing/2014/main" id="{159A62B0-FF4C-4547-8285-DA27A9DC3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47" y="2779800"/>
              <a:ext cx="1077376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Monitor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9C9BDB3-7B5D-43BC-BF9F-A2A60DCA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Généralités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27411-B1FC-4E5A-A310-6BED92F9A0F1}"/>
              </a:ext>
            </a:extLst>
          </p:cNvPr>
          <p:cNvSpPr/>
          <p:nvPr/>
        </p:nvSpPr>
        <p:spPr>
          <a:xfrm>
            <a:off x="8495880" y="1310153"/>
            <a:ext cx="343688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1) Evaluation initiale (terrain à risque de complication)</a:t>
            </a:r>
          </a:p>
          <a:p>
            <a:r>
              <a:rPr lang="fr-FR" dirty="0"/>
              <a:t>2) Mesures préventives</a:t>
            </a:r>
          </a:p>
          <a:p>
            <a:r>
              <a:rPr lang="fr-FR" dirty="0"/>
              <a:t>3) Education (carnet de suivit, référentiel, correspondant)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B2107-CD13-4E9C-AF6A-478D54111D2A}"/>
              </a:ext>
            </a:extLst>
          </p:cNvPr>
          <p:cNvSpPr/>
          <p:nvPr/>
        </p:nvSpPr>
        <p:spPr>
          <a:xfrm>
            <a:off x="9340604" y="3394013"/>
            <a:ext cx="26389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4) Connaitre les profils de toxicités, leur cinétique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4EB849-21AA-4D88-A85A-68E1222B303B}"/>
              </a:ext>
            </a:extLst>
          </p:cNvPr>
          <p:cNvSpPr/>
          <p:nvPr/>
        </p:nvSpPr>
        <p:spPr>
          <a:xfrm>
            <a:off x="8666947" y="4686199"/>
            <a:ext cx="3355729" cy="14568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dirty="0"/>
              <a:t>5) </a:t>
            </a:r>
            <a:r>
              <a:rPr lang="fr-FR" sz="2000" dirty="0"/>
              <a:t>Diagnostic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exclusions des diagnostic différentiels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niveau de gravité (CTCAE)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D700E-E7B0-45EE-A10F-3D6775559B54}"/>
              </a:ext>
            </a:extLst>
          </p:cNvPr>
          <p:cNvSpPr/>
          <p:nvPr/>
        </p:nvSpPr>
        <p:spPr>
          <a:xfrm>
            <a:off x="1268717" y="5362971"/>
            <a:ext cx="3209943" cy="646331"/>
          </a:xfrm>
          <a:prstGeom prst="rect">
            <a:avLst/>
          </a:prstGeom>
          <a:solidFill>
            <a:srgbClr val="D65C4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/>
              <a:t>6) Traitement spécifique en fonction du niveau de gravité 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AB1074A0-0624-4336-A75D-E59A2CCAF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619" y="6516081"/>
            <a:ext cx="8532812" cy="34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fr-FR" sz="1800" i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Champiat</a:t>
            </a:r>
            <a:r>
              <a:rPr lang="en-US" altLang="fr-FR" sz="18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Annals of Oncology, 2015</a:t>
            </a:r>
          </a:p>
        </p:txBody>
      </p:sp>
    </p:spTree>
    <p:extLst>
      <p:ext uri="{BB962C8B-B14F-4D97-AF65-F5344CB8AC3E}">
        <p14:creationId xmlns:p14="http://schemas.microsoft.com/office/powerpoint/2010/main" val="359828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54EBB2-D41C-44B3-BEE5-7C8E0CB8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Conflits d’intérêts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0E91C-8083-4040-86B0-25008CFC9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Non-financial support from Roche,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xyvie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Pfizer, Astra Zeneca</a:t>
            </a:r>
          </a:p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Personnal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fees from MSD, BMS,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Chiesi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11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17">
            <a:extLst>
              <a:ext uri="{FF2B5EF4-FFF2-40B4-BE49-F238E27FC236}">
                <a16:creationId xmlns:a16="http://schemas.microsoft.com/office/drawing/2014/main" id="{29672065-0993-44B2-A294-037E5DFE8A22}"/>
              </a:ext>
            </a:extLst>
          </p:cNvPr>
          <p:cNvGrpSpPr>
            <a:grpSpLocks/>
          </p:cNvGrpSpPr>
          <p:nvPr/>
        </p:nvGrpSpPr>
        <p:grpSpPr bwMode="auto">
          <a:xfrm>
            <a:off x="3884543" y="2129820"/>
            <a:ext cx="5849938" cy="4048125"/>
            <a:chOff x="1660322" y="827550"/>
            <a:chExt cx="5606645" cy="5232728"/>
          </a:xfrm>
        </p:grpSpPr>
        <p:graphicFrame>
          <p:nvGraphicFramePr>
            <p:cNvPr id="6" name="Diagramme 5">
              <a:extLst>
                <a:ext uri="{FF2B5EF4-FFF2-40B4-BE49-F238E27FC236}">
                  <a16:creationId xmlns:a16="http://schemas.microsoft.com/office/drawing/2014/main" id="{32853318-6327-4B44-8125-68E73749CAD1}"/>
                </a:ext>
              </a:extLst>
            </p:cNvPr>
            <p:cNvGraphicFramePr/>
            <p:nvPr/>
          </p:nvGraphicFramePr>
          <p:xfrm>
            <a:off x="1660322" y="827550"/>
            <a:ext cx="5606645" cy="52327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ZoneTexte 7">
              <a:extLst>
                <a:ext uri="{FF2B5EF4-FFF2-40B4-BE49-F238E27FC236}">
                  <a16:creationId xmlns:a16="http://schemas.microsoft.com/office/drawing/2014/main" id="{BBAFB6FA-CF57-4215-8894-2EE4B3B9F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714" y="1390685"/>
              <a:ext cx="1078913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Prevent</a:t>
              </a:r>
            </a:p>
          </p:txBody>
        </p:sp>
        <p:sp>
          <p:nvSpPr>
            <p:cNvPr id="8" name="ZoneTexte 8">
              <a:extLst>
                <a:ext uri="{FF2B5EF4-FFF2-40B4-BE49-F238E27FC236}">
                  <a16:creationId xmlns:a16="http://schemas.microsoft.com/office/drawing/2014/main" id="{384B1A68-BE08-495D-80AE-C7ECC8E5F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508" y="2798656"/>
              <a:ext cx="1364697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Anticipate</a:t>
              </a:r>
            </a:p>
          </p:txBody>
        </p:sp>
        <p:sp>
          <p:nvSpPr>
            <p:cNvPr id="9" name="ZoneTexte 9">
              <a:extLst>
                <a:ext uri="{FF2B5EF4-FFF2-40B4-BE49-F238E27FC236}">
                  <a16:creationId xmlns:a16="http://schemas.microsoft.com/office/drawing/2014/main" id="{FDE1F82B-EC44-4ED0-BF21-5D7D4D3CF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1518" y="5006820"/>
              <a:ext cx="928338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Detect</a:t>
              </a:r>
            </a:p>
          </p:txBody>
        </p:sp>
        <p:sp>
          <p:nvSpPr>
            <p:cNvPr id="10" name="ZoneTexte 10">
              <a:extLst>
                <a:ext uri="{FF2B5EF4-FFF2-40B4-BE49-F238E27FC236}">
                  <a16:creationId xmlns:a16="http://schemas.microsoft.com/office/drawing/2014/main" id="{5FBC096B-E0E1-4C76-9220-1EE11B053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533" y="5022038"/>
              <a:ext cx="764181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Treat</a:t>
              </a:r>
            </a:p>
          </p:txBody>
        </p:sp>
        <p:sp>
          <p:nvSpPr>
            <p:cNvPr id="11" name="ZoneTexte 11">
              <a:extLst>
                <a:ext uri="{FF2B5EF4-FFF2-40B4-BE49-F238E27FC236}">
                  <a16:creationId xmlns:a16="http://schemas.microsoft.com/office/drawing/2014/main" id="{159A62B0-FF4C-4547-8285-DA27A9DC3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47" y="2779800"/>
              <a:ext cx="1077376" cy="51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r>
                <a:rPr lang="en-US" altLang="fr-FR" sz="2000" b="1">
                  <a:solidFill>
                    <a:srgbClr val="002060"/>
                  </a:solidFill>
                  <a:cs typeface="Arial" panose="020B0604020202020204" pitchFamily="34" charset="0"/>
                </a:rPr>
                <a:t>Monitor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4ED366B-171B-4C45-AB66-436CED146E87}"/>
              </a:ext>
            </a:extLst>
          </p:cNvPr>
          <p:cNvSpPr/>
          <p:nvPr/>
        </p:nvSpPr>
        <p:spPr>
          <a:xfrm>
            <a:off x="6292060" y="3934537"/>
            <a:ext cx="112573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b="1" dirty="0"/>
              <a:t>Référentiel</a:t>
            </a:r>
          </a:p>
          <a:p>
            <a:pPr algn="ctr"/>
            <a:r>
              <a:rPr lang="fr-FR" sz="1600" b="1" dirty="0"/>
              <a:t>Filière</a:t>
            </a:r>
          </a:p>
          <a:p>
            <a:pPr algn="ctr"/>
            <a:r>
              <a:rPr lang="fr-FR" sz="1600" b="1" dirty="0"/>
              <a:t>RCP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C9BDB3-7B5D-43BC-BF9F-A2A60DCA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Généralités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27411-B1FC-4E5A-A310-6BED92F9A0F1}"/>
              </a:ext>
            </a:extLst>
          </p:cNvPr>
          <p:cNvSpPr/>
          <p:nvPr/>
        </p:nvSpPr>
        <p:spPr>
          <a:xfrm>
            <a:off x="8495880" y="1310153"/>
            <a:ext cx="343688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1) Evaluation initiale (terrain à risque de complication)</a:t>
            </a:r>
          </a:p>
          <a:p>
            <a:r>
              <a:rPr lang="fr-FR" dirty="0"/>
              <a:t>2) Mesures préventives</a:t>
            </a:r>
          </a:p>
          <a:p>
            <a:r>
              <a:rPr lang="fr-FR" dirty="0"/>
              <a:t>3) Education (carnet de suivit, référentiel, correspondant)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3B2107-CD13-4E9C-AF6A-478D54111D2A}"/>
              </a:ext>
            </a:extLst>
          </p:cNvPr>
          <p:cNvSpPr/>
          <p:nvPr/>
        </p:nvSpPr>
        <p:spPr>
          <a:xfrm>
            <a:off x="9340604" y="3394013"/>
            <a:ext cx="26389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4) Connaitre les profils de toxicités, leur cinétique 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6D7EDF19-0837-4D92-AE99-79D018B62F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583376"/>
            <a:ext cx="3250626" cy="1071324"/>
          </a:xfrm>
          <a:prstGeom prst="rect">
            <a:avLst/>
          </a:prstGeom>
          <a:solidFill>
            <a:srgbClr val="A66B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7) discussion  autour du bénéfice risque du traitement anticancéreux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4EB849-21AA-4D88-A85A-68E1222B303B}"/>
              </a:ext>
            </a:extLst>
          </p:cNvPr>
          <p:cNvSpPr/>
          <p:nvPr/>
        </p:nvSpPr>
        <p:spPr>
          <a:xfrm>
            <a:off x="8666947" y="4686199"/>
            <a:ext cx="3355729" cy="14568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dirty="0"/>
              <a:t>5) </a:t>
            </a:r>
            <a:r>
              <a:rPr lang="fr-FR" sz="2000" dirty="0"/>
              <a:t>Diagnostic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exclusions des diagnostic différentiels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2000" dirty="0"/>
              <a:t>niveau de gravité (CTCAE)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4D700E-E7B0-45EE-A10F-3D6775559B54}"/>
              </a:ext>
            </a:extLst>
          </p:cNvPr>
          <p:cNvSpPr/>
          <p:nvPr/>
        </p:nvSpPr>
        <p:spPr>
          <a:xfrm>
            <a:off x="1268717" y="5362971"/>
            <a:ext cx="3209943" cy="646331"/>
          </a:xfrm>
          <a:prstGeom prst="rect">
            <a:avLst/>
          </a:prstGeom>
          <a:solidFill>
            <a:srgbClr val="D65C4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/>
              <a:t>6) Traitement spécifique en fonction du niveau de gravité 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1E3AABEC-F5CD-40FE-A3B1-70C27FF9F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619" y="6516081"/>
            <a:ext cx="8532812" cy="34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fr-FR" sz="1800" i="1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Champiat</a:t>
            </a:r>
            <a:r>
              <a:rPr lang="en-US" altLang="fr-FR" sz="18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Annals of Oncology, 2015</a:t>
            </a:r>
          </a:p>
        </p:txBody>
      </p:sp>
    </p:spTree>
    <p:extLst>
      <p:ext uri="{BB962C8B-B14F-4D97-AF65-F5344CB8AC3E}">
        <p14:creationId xmlns:p14="http://schemas.microsoft.com/office/powerpoint/2010/main" val="3132203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79098-8DD0-4D6D-8B67-E10EFB67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/>
              <a:t>Prévenir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C252C-1077-4FA1-9385-004BC613F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Prévenir les patients, leurs médecins traitants de la nécessité de </a:t>
            </a:r>
            <a:r>
              <a:rPr lang="fr-FR" b="1" dirty="0"/>
              <a:t>communiquer toute apparition de nouveaux symptômes </a:t>
            </a:r>
            <a:r>
              <a:rPr lang="fr-FR" dirty="0"/>
              <a:t>ou toutes aggravations de symptômes préexistants</a:t>
            </a:r>
          </a:p>
          <a:p>
            <a:endParaRPr lang="fr-FR" dirty="0"/>
          </a:p>
          <a:p>
            <a:r>
              <a:rPr lang="fr-FR" b="1" dirty="0"/>
              <a:t>Formation de toute l’Equipe </a:t>
            </a:r>
            <a:r>
              <a:rPr lang="fr-FR" dirty="0"/>
              <a:t>(principales atteintes et diversité) et implications des autres spécialistes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Reconnaissance et traitement précoce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433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F597-3070-4435-99D7-D8750A04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u="sng" dirty="0"/>
              <a:t>Facteurs favorisants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108DA0-9C49-45BD-9960-F534F56EE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>
                <a:latin typeface="AdvPSA183"/>
              </a:rPr>
              <a:t>Lié</a:t>
            </a:r>
            <a:r>
              <a:rPr lang="en-US" sz="2400" b="1" dirty="0">
                <a:latin typeface="AdvPSA183"/>
              </a:rPr>
              <a:t> à la </a:t>
            </a:r>
            <a:r>
              <a:rPr lang="en-US" sz="2400" b="1" dirty="0" err="1">
                <a:latin typeface="AdvPSA183"/>
              </a:rPr>
              <a:t>maladie</a:t>
            </a:r>
            <a:r>
              <a:rPr lang="en-US" sz="2400" b="1" dirty="0">
                <a:latin typeface="AdvPSA183"/>
              </a:rPr>
              <a:t> ? </a:t>
            </a:r>
          </a:p>
          <a:p>
            <a:pPr lvl="1"/>
            <a:r>
              <a:rPr lang="en-US" sz="2000" dirty="0">
                <a:latin typeface="AdvPSA183"/>
              </a:rPr>
              <a:t>Ex : </a:t>
            </a:r>
            <a:r>
              <a:rPr lang="en-US" sz="2000" b="0" i="0" u="none" strike="noStrike" baseline="0" dirty="0">
                <a:latin typeface="AdvPSA183"/>
              </a:rPr>
              <a:t>Plus de </a:t>
            </a:r>
            <a:r>
              <a:rPr lang="en-US" sz="2000" b="0" i="0" u="none" strike="noStrike" baseline="0" dirty="0" err="1">
                <a:latin typeface="AdvPSA183"/>
              </a:rPr>
              <a:t>toxicités</a:t>
            </a:r>
            <a:r>
              <a:rPr lang="en-US" sz="2000" b="0" i="0" u="none" strike="noStrike" baseline="0" dirty="0">
                <a:latin typeface="AdvPSA183"/>
              </a:rPr>
              <a:t> </a:t>
            </a:r>
            <a:r>
              <a:rPr lang="en-US" sz="2000" b="0" i="0" u="none" strike="noStrike" baseline="0" dirty="0" err="1">
                <a:latin typeface="AdvPSA183"/>
              </a:rPr>
              <a:t>pulmonaires</a:t>
            </a:r>
            <a:r>
              <a:rPr lang="en-US" sz="2000" b="0" i="0" u="none" strike="noStrike" baseline="0" dirty="0">
                <a:latin typeface="AdvPSA183"/>
              </a:rPr>
              <a:t> en </a:t>
            </a:r>
            <a:r>
              <a:rPr lang="en-US" sz="2000" b="0" i="0" u="none" strike="noStrike" baseline="0" dirty="0" err="1">
                <a:latin typeface="AdvPSA183"/>
              </a:rPr>
              <a:t>cas</a:t>
            </a:r>
            <a:r>
              <a:rPr lang="en-US" sz="2000" b="0" i="0" u="none" strike="noStrike" baseline="0" dirty="0">
                <a:latin typeface="AdvPSA183"/>
              </a:rPr>
              <a:t> de CBNPC &gt; MM</a:t>
            </a:r>
            <a:r>
              <a:rPr lang="en-US" sz="2000" b="0" i="0" u="none" strike="noStrike" baseline="30000" dirty="0">
                <a:latin typeface="AdvPSA183"/>
              </a:rPr>
              <a:t>1</a:t>
            </a:r>
            <a:endParaRPr lang="en-US" sz="2000" dirty="0">
              <a:latin typeface="AdvPSA183"/>
            </a:endParaRPr>
          </a:p>
          <a:p>
            <a:pPr lvl="1"/>
            <a:endParaRPr lang="en-US" sz="2400" b="0" i="0" u="none" strike="noStrike" baseline="0" dirty="0">
              <a:latin typeface="AdvPSA183"/>
            </a:endParaRPr>
          </a:p>
          <a:p>
            <a:pPr algn="l"/>
            <a:r>
              <a:rPr lang="en-US" sz="2400" b="1" dirty="0">
                <a:latin typeface="AdvPSA183"/>
              </a:rPr>
              <a:t>Terrain </a:t>
            </a:r>
            <a:r>
              <a:rPr lang="en-US" sz="2400" b="1" dirty="0" err="1">
                <a:latin typeface="AdvPSA183"/>
              </a:rPr>
              <a:t>favorisant</a:t>
            </a:r>
            <a:r>
              <a:rPr lang="en-US" sz="2400" b="1" dirty="0">
                <a:latin typeface="AdvPSA183"/>
              </a:rPr>
              <a:t> ? : </a:t>
            </a:r>
          </a:p>
          <a:p>
            <a:pPr lvl="1"/>
            <a:r>
              <a:rPr lang="en-US" sz="1800" dirty="0" err="1">
                <a:latin typeface="AdvPSA183"/>
              </a:rPr>
              <a:t>Exemple</a:t>
            </a:r>
            <a:r>
              <a:rPr lang="en-US" sz="1800" dirty="0">
                <a:latin typeface="AdvPSA183"/>
              </a:rPr>
              <a:t> des MAI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US" sz="1800" dirty="0">
                <a:latin typeface="AdvPSA183"/>
              </a:rPr>
              <a:t> 13%)</a:t>
            </a:r>
            <a:r>
              <a:rPr lang="en-US" sz="1800" baseline="30000" dirty="0">
                <a:latin typeface="AdvPSA183"/>
              </a:rPr>
              <a:t>3</a:t>
            </a:r>
            <a:r>
              <a:rPr lang="en-US" sz="1800" dirty="0">
                <a:latin typeface="AdvPSA183"/>
              </a:rPr>
              <a:t> et PIDs (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US" sz="1800" dirty="0">
                <a:latin typeface="AdvPSA183"/>
              </a:rPr>
              <a:t> 5%) avec un </a:t>
            </a:r>
            <a:r>
              <a:rPr lang="en-US" sz="1800" dirty="0" err="1">
                <a:latin typeface="AdvPSA183"/>
              </a:rPr>
              <a:t>risque</a:t>
            </a:r>
            <a:r>
              <a:rPr lang="en-US" sz="1800" dirty="0">
                <a:latin typeface="AdvPSA183"/>
              </a:rPr>
              <a:t> accrue </a:t>
            </a:r>
            <a:r>
              <a:rPr lang="en-US" sz="1800" dirty="0" err="1">
                <a:latin typeface="AdvPSA183"/>
              </a:rPr>
              <a:t>d’exacerbation</a:t>
            </a:r>
            <a:r>
              <a:rPr lang="en-US" sz="1800" dirty="0">
                <a:latin typeface="AdvPSA183"/>
              </a:rPr>
              <a:t> et </a:t>
            </a:r>
            <a:r>
              <a:rPr lang="en-US" sz="1800" dirty="0" err="1">
                <a:latin typeface="AdvPSA183"/>
              </a:rPr>
              <a:t>d’autre</a:t>
            </a:r>
            <a:r>
              <a:rPr lang="en-US" sz="1800" dirty="0">
                <a:latin typeface="AdvPSA183"/>
              </a:rPr>
              <a:t> </a:t>
            </a:r>
            <a:r>
              <a:rPr lang="en-US" sz="1800" dirty="0" err="1">
                <a:latin typeface="AdvPSA183"/>
              </a:rPr>
              <a:t>IrAEs</a:t>
            </a:r>
            <a:r>
              <a:rPr lang="en-US" sz="1800" dirty="0">
                <a:latin typeface="AdvPSA183"/>
              </a:rPr>
              <a:t> </a:t>
            </a:r>
            <a:endParaRPr lang="en-US" sz="1800" b="0" i="0" u="none" strike="noStrike" baseline="0" dirty="0">
              <a:latin typeface="AdvPSA183"/>
            </a:endParaRPr>
          </a:p>
          <a:p>
            <a:pPr lvl="1"/>
            <a:r>
              <a:rPr lang="en-US" sz="1800" dirty="0" err="1">
                <a:latin typeface="AdvPSA183"/>
              </a:rPr>
              <a:t>Génétique</a:t>
            </a:r>
            <a:r>
              <a:rPr lang="en-US" sz="1800" dirty="0">
                <a:latin typeface="AdvPSA183"/>
              </a:rPr>
              <a:t> ? Association HLA</a:t>
            </a:r>
            <a:r>
              <a:rPr lang="en-US" sz="1800" baseline="30000" dirty="0">
                <a:latin typeface="AdvPSA183"/>
              </a:rPr>
              <a:t>4</a:t>
            </a:r>
            <a:endParaRPr lang="en-US" sz="1800" dirty="0">
              <a:latin typeface="AdvPSA183"/>
            </a:endParaRPr>
          </a:p>
          <a:p>
            <a:pPr lvl="1"/>
            <a:endParaRPr lang="en-US" sz="1800" dirty="0">
              <a:latin typeface="AdvPSA183"/>
            </a:endParaRPr>
          </a:p>
          <a:p>
            <a:pPr algn="l"/>
            <a:r>
              <a:rPr lang="en-US" sz="2400" b="1" dirty="0" err="1">
                <a:latin typeface="AdvPSA183"/>
              </a:rPr>
              <a:t>Liés</a:t>
            </a:r>
            <a:r>
              <a:rPr lang="en-US" sz="2400" b="1" dirty="0">
                <a:latin typeface="AdvPSA183"/>
              </a:rPr>
              <a:t> aux </a:t>
            </a:r>
            <a:r>
              <a:rPr lang="en-US" sz="2400" b="1" dirty="0" err="1">
                <a:latin typeface="AdvPSA183"/>
              </a:rPr>
              <a:t>thérapeutiques</a:t>
            </a:r>
            <a:r>
              <a:rPr lang="en-US" sz="2400" b="1" dirty="0">
                <a:latin typeface="AdvPSA183"/>
              </a:rPr>
              <a:t> ? </a:t>
            </a:r>
          </a:p>
          <a:p>
            <a:pPr lvl="1"/>
            <a:r>
              <a:rPr lang="en-US" sz="1800" dirty="0" err="1">
                <a:latin typeface="AdvPSA183"/>
              </a:rPr>
              <a:t>Profils</a:t>
            </a:r>
            <a:r>
              <a:rPr lang="en-US" sz="1800" dirty="0">
                <a:latin typeface="AdvPSA183"/>
              </a:rPr>
              <a:t> </a:t>
            </a:r>
            <a:r>
              <a:rPr lang="en-US" sz="1800" dirty="0" err="1">
                <a:latin typeface="AdvPSA183"/>
              </a:rPr>
              <a:t>toxictés</a:t>
            </a:r>
            <a:r>
              <a:rPr lang="en-US" sz="1800" dirty="0">
                <a:latin typeface="AdvPSA183"/>
              </a:rPr>
              <a:t> en function des immunotherapies, </a:t>
            </a:r>
          </a:p>
          <a:p>
            <a:pPr lvl="1"/>
            <a:r>
              <a:rPr lang="en-US" sz="1800" dirty="0">
                <a:latin typeface="AdvPSA183"/>
              </a:rPr>
              <a:t>Plus de </a:t>
            </a:r>
            <a:r>
              <a:rPr lang="en-US" sz="1800" dirty="0" err="1">
                <a:latin typeface="AdvPSA183"/>
              </a:rPr>
              <a:t>toxicités</a:t>
            </a:r>
            <a:r>
              <a:rPr lang="en-US" sz="1800" dirty="0">
                <a:latin typeface="AdvPSA183"/>
              </a:rPr>
              <a:t> en </a:t>
            </a:r>
            <a:r>
              <a:rPr lang="en-US" sz="1800" dirty="0" err="1">
                <a:latin typeface="AdvPSA183"/>
              </a:rPr>
              <a:t>cas</a:t>
            </a:r>
            <a:r>
              <a:rPr lang="en-US" sz="1800" dirty="0">
                <a:latin typeface="AdvPSA183"/>
              </a:rPr>
              <a:t> </a:t>
            </a:r>
            <a:r>
              <a:rPr lang="en-US" sz="1800" dirty="0" err="1">
                <a:latin typeface="AdvPSA183"/>
              </a:rPr>
              <a:t>d’association</a:t>
            </a:r>
            <a:endParaRPr lang="en-US" sz="1800" dirty="0">
              <a:latin typeface="AdvPSA183"/>
            </a:endParaRPr>
          </a:p>
          <a:p>
            <a:pPr lvl="1"/>
            <a:r>
              <a:rPr lang="en-US" sz="1800" dirty="0" err="1">
                <a:latin typeface="AdvPSA183"/>
              </a:rPr>
              <a:t>Liés</a:t>
            </a:r>
            <a:r>
              <a:rPr lang="en-US" sz="1800" dirty="0">
                <a:latin typeface="AdvPSA183"/>
              </a:rPr>
              <a:t> aux sequences </a:t>
            </a:r>
            <a:r>
              <a:rPr lang="en-US" sz="1800" dirty="0" err="1">
                <a:latin typeface="AdvPSA183"/>
              </a:rPr>
              <a:t>thérapeutiques</a:t>
            </a:r>
            <a:r>
              <a:rPr lang="en-US" sz="1800" dirty="0">
                <a:latin typeface="AdvPSA183"/>
              </a:rPr>
              <a:t> ?</a:t>
            </a:r>
          </a:p>
          <a:p>
            <a:pPr algn="l"/>
            <a:endParaRPr lang="en-US" sz="1800" dirty="0">
              <a:latin typeface="AdvPSA183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15ADBC-D094-4467-9A48-BF0BF4985D22}"/>
              </a:ext>
            </a:extLst>
          </p:cNvPr>
          <p:cNvSpPr txBox="1"/>
          <p:nvPr/>
        </p:nvSpPr>
        <p:spPr>
          <a:xfrm>
            <a:off x="7138096" y="6488668"/>
            <a:ext cx="7638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baseline="30000" dirty="0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1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Schneider JCO 2021, </a:t>
            </a:r>
            <a:r>
              <a:rPr lang="fr-FR" i="1" baseline="30000" dirty="0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2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Betof CTR 2016, </a:t>
            </a:r>
            <a:r>
              <a:rPr lang="fr-FR" i="1" baseline="30000" dirty="0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3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sym typeface="Gill Sans" pitchFamily="2" charset="0"/>
              </a:rPr>
              <a:t>Capelli 2019</a:t>
            </a:r>
          </a:p>
        </p:txBody>
      </p:sp>
    </p:spTree>
    <p:extLst>
      <p:ext uri="{BB962C8B-B14F-4D97-AF65-F5344CB8AC3E}">
        <p14:creationId xmlns:p14="http://schemas.microsoft.com/office/powerpoint/2010/main" val="234267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33B17E0A-E993-4A5C-B7C4-4C7352A88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r="9103"/>
          <a:stretch/>
        </p:blipFill>
        <p:spPr bwMode="auto">
          <a:xfrm>
            <a:off x="455141" y="1484149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C9BDB3-7B5D-43BC-BF9F-A2A60DCA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u="sng" dirty="0"/>
              <a:t>Organisation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643BECF5-5BDF-4B65-B87F-FDECC52B9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sz="2000" dirty="0"/>
              <a:t>Correspondants organisés et formé pour contact rapide</a:t>
            </a:r>
          </a:p>
          <a:p>
            <a:endParaRPr lang="fr-FR" sz="2000" dirty="0"/>
          </a:p>
          <a:p>
            <a:r>
              <a:rPr lang="fr-FR" sz="2000" dirty="0"/>
              <a:t>Outils référentiels ESMO/ASCO/</a:t>
            </a:r>
            <a:r>
              <a:rPr lang="fr-FR" sz="2000" dirty="0" err="1"/>
              <a:t>Nationnal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RCP locale/régionale </a:t>
            </a:r>
          </a:p>
          <a:p>
            <a:pPr lvl="1"/>
            <a:r>
              <a:rPr lang="fr-FR" sz="2000" dirty="0"/>
              <a:t>Introduction chez population a risque, </a:t>
            </a:r>
            <a:r>
              <a:rPr lang="fr-FR" sz="2000" dirty="0" err="1"/>
              <a:t>ré-introduction</a:t>
            </a:r>
            <a:r>
              <a:rPr lang="fr-FR" sz="2000" dirty="0"/>
              <a:t>, présentation rare</a:t>
            </a:r>
          </a:p>
          <a:p>
            <a:endParaRPr lang="fr-FR" sz="2000" dirty="0"/>
          </a:p>
          <a:p>
            <a:r>
              <a:rPr lang="fr-FR" sz="2000" dirty="0"/>
              <a:t>Déclaration </a:t>
            </a:r>
            <a:r>
              <a:rPr lang="fr-FR" sz="2000" dirty="0" err="1"/>
              <a:t>Pharmaco-vigilance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36F920-A346-41CE-8187-2A24F56FE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976" r="11989" b="39476"/>
          <a:stretch/>
        </p:blipFill>
        <p:spPr>
          <a:xfrm>
            <a:off x="455141" y="3874280"/>
            <a:ext cx="6438200" cy="19894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81B06AF-1F2E-413D-9E75-B8D9840B4C45}"/>
              </a:ext>
            </a:extLst>
          </p:cNvPr>
          <p:cNvSpPr txBox="1"/>
          <p:nvPr/>
        </p:nvSpPr>
        <p:spPr>
          <a:xfrm>
            <a:off x="7503352" y="6427197"/>
            <a:ext cx="465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Hannen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Annals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oncol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2017, Schneider JCO 2021</a:t>
            </a:r>
          </a:p>
        </p:txBody>
      </p:sp>
    </p:spTree>
    <p:extLst>
      <p:ext uri="{BB962C8B-B14F-4D97-AF65-F5344CB8AC3E}">
        <p14:creationId xmlns:p14="http://schemas.microsoft.com/office/powerpoint/2010/main" val="116912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B2BEA-010B-4437-9F55-872D830B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/>
              <a:t>Bilan initial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39CFD2-0191-4865-AB97-FAD0E5ED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835" y="2218199"/>
            <a:ext cx="9070428" cy="7043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/>
            <a:r>
              <a:rPr lang="fr-FR" dirty="0"/>
              <a:t>PS, constante, MAI ou symptomatologie préexistante, </a:t>
            </a:r>
            <a:r>
              <a:rPr lang="fr-FR" dirty="0" err="1"/>
              <a:t>ttt</a:t>
            </a:r>
            <a:r>
              <a:rPr lang="fr-FR" dirty="0"/>
              <a:t> en particulier stéroïdes et 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19F532-000E-445D-9D43-BC754187E1B9}"/>
              </a:ext>
            </a:extLst>
          </p:cNvPr>
          <p:cNvSpPr/>
          <p:nvPr/>
        </p:nvSpPr>
        <p:spPr>
          <a:xfrm>
            <a:off x="1450870" y="4009678"/>
            <a:ext cx="249613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ECG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NFS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BH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LDH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Iono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glycémie à jeun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8895B622-949A-42DF-ABA1-4A2DDF2B234C}"/>
              </a:ext>
            </a:extLst>
          </p:cNvPr>
          <p:cNvSpPr/>
          <p:nvPr/>
        </p:nvSpPr>
        <p:spPr>
          <a:xfrm>
            <a:off x="10350063" y="3827819"/>
            <a:ext cx="189187" cy="1121779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0F1A3-3735-4FD3-BA31-D44DD3168695}"/>
              </a:ext>
            </a:extLst>
          </p:cNvPr>
          <p:cNvSpPr/>
          <p:nvPr/>
        </p:nvSpPr>
        <p:spPr>
          <a:xfrm>
            <a:off x="10534367" y="4148862"/>
            <a:ext cx="73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cycles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3D0644-400B-4B2D-B864-D3D3D75F1DF0}"/>
              </a:ext>
            </a:extLst>
          </p:cNvPr>
          <p:cNvSpPr/>
          <p:nvPr/>
        </p:nvSpPr>
        <p:spPr>
          <a:xfrm>
            <a:off x="838200" y="1694188"/>
            <a:ext cx="190949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dk1"/>
                </a:solidFill>
              </a:rPr>
              <a:t>Clinique 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3274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917440-531D-44CD-A20A-FD2707714A6B}"/>
              </a:ext>
            </a:extLst>
          </p:cNvPr>
          <p:cNvSpPr/>
          <p:nvPr/>
        </p:nvSpPr>
        <p:spPr>
          <a:xfrm>
            <a:off x="1873835" y="3705634"/>
            <a:ext cx="5646316" cy="2971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3B2BEA-010B-4437-9F55-872D830B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/>
              <a:t>Bilan initial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39CFD2-0191-4865-AB97-FAD0E5ED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835" y="2218199"/>
            <a:ext cx="9070428" cy="7043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/>
            <a:r>
              <a:rPr lang="fr-FR" dirty="0"/>
              <a:t>PS, constante, MAI ou symptomatologie préexistante, </a:t>
            </a:r>
            <a:r>
              <a:rPr lang="fr-FR" dirty="0" err="1"/>
              <a:t>ttt</a:t>
            </a:r>
            <a:r>
              <a:rPr lang="fr-FR" dirty="0"/>
              <a:t> en particulier stéroïdes et 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19F532-000E-445D-9D43-BC754187E1B9}"/>
              </a:ext>
            </a:extLst>
          </p:cNvPr>
          <p:cNvSpPr/>
          <p:nvPr/>
        </p:nvSpPr>
        <p:spPr>
          <a:xfrm>
            <a:off x="1450870" y="4009678"/>
            <a:ext cx="249613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ECG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NFS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BH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LDH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Iono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glycémie à jeun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DB96BB-F911-4B90-BC1F-694D38060370}"/>
              </a:ext>
            </a:extLst>
          </p:cNvPr>
          <p:cNvSpPr/>
          <p:nvPr/>
        </p:nvSpPr>
        <p:spPr>
          <a:xfrm>
            <a:off x="716192" y="4465136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Baseline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859077-D6F6-4222-82E7-2A98BF26D3BB}"/>
              </a:ext>
            </a:extLst>
          </p:cNvPr>
          <p:cNvSpPr/>
          <p:nvPr/>
        </p:nvSpPr>
        <p:spPr>
          <a:xfrm>
            <a:off x="3412828" y="4009678"/>
            <a:ext cx="6096000" cy="2395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Proteinurie</a:t>
            </a:r>
            <a:endParaRPr lang="fr-FR" sz="2000" dirty="0">
              <a:solidFill>
                <a:schemeClr val="bg1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TSH, T3, T4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VIH, VHB, VHC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>
                    <a:lumMod val="65000"/>
                  </a:schemeClr>
                </a:solidFill>
              </a:rPr>
              <a:t>Quantiferon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ANA, TPO Ab, Tg Ab, TRAK Ab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ACTH Cortisol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84449C-02D5-4CC3-8D6D-6E6EA6EEEACD}"/>
              </a:ext>
            </a:extLst>
          </p:cNvPr>
          <p:cNvSpPr/>
          <p:nvPr/>
        </p:nvSpPr>
        <p:spPr>
          <a:xfrm>
            <a:off x="838200" y="3101602"/>
            <a:ext cx="2360903" cy="99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dk1"/>
                </a:solidFill>
              </a:rPr>
              <a:t>  Paraclinique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dk1"/>
              </a:solidFill>
            </a:endParaRP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8895B622-949A-42DF-ABA1-4A2DDF2B234C}"/>
              </a:ext>
            </a:extLst>
          </p:cNvPr>
          <p:cNvSpPr/>
          <p:nvPr/>
        </p:nvSpPr>
        <p:spPr>
          <a:xfrm>
            <a:off x="10350063" y="3827819"/>
            <a:ext cx="189187" cy="1121779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0F1A3-3735-4FD3-BA31-D44DD3168695}"/>
              </a:ext>
            </a:extLst>
          </p:cNvPr>
          <p:cNvSpPr/>
          <p:nvPr/>
        </p:nvSpPr>
        <p:spPr>
          <a:xfrm>
            <a:off x="10534367" y="4148862"/>
            <a:ext cx="73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cycles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3D0644-400B-4B2D-B864-D3D3D75F1DF0}"/>
              </a:ext>
            </a:extLst>
          </p:cNvPr>
          <p:cNvSpPr/>
          <p:nvPr/>
        </p:nvSpPr>
        <p:spPr>
          <a:xfrm>
            <a:off x="838200" y="1694188"/>
            <a:ext cx="190949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dk1"/>
                </a:solidFill>
              </a:rPr>
              <a:t>Clinique 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403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917440-531D-44CD-A20A-FD2707714A6B}"/>
              </a:ext>
            </a:extLst>
          </p:cNvPr>
          <p:cNvSpPr/>
          <p:nvPr/>
        </p:nvSpPr>
        <p:spPr>
          <a:xfrm>
            <a:off x="1873835" y="3705634"/>
            <a:ext cx="5646316" cy="2971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3B2BEA-010B-4437-9F55-872D830B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/>
              <a:t>Bilan initial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39CFD2-0191-4865-AB97-FAD0E5ED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835" y="2218199"/>
            <a:ext cx="9070428" cy="7043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/>
            <a:r>
              <a:rPr lang="fr-FR" dirty="0"/>
              <a:t>PS, constante, MAI ou symptomatologie préexistante, </a:t>
            </a:r>
            <a:r>
              <a:rPr lang="fr-FR" dirty="0" err="1"/>
              <a:t>ttt</a:t>
            </a:r>
            <a:r>
              <a:rPr lang="fr-FR" dirty="0"/>
              <a:t> en particulier </a:t>
            </a:r>
            <a:r>
              <a:rPr lang="fr-FR" dirty="0" err="1"/>
              <a:t>steroides</a:t>
            </a:r>
            <a:r>
              <a:rPr lang="fr-FR" dirty="0"/>
              <a:t> et IS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BA0E53E-EE21-4A35-B325-BA933F47D906}"/>
              </a:ext>
            </a:extLst>
          </p:cNvPr>
          <p:cNvSpPr txBox="1"/>
          <p:nvPr/>
        </p:nvSpPr>
        <p:spPr>
          <a:xfrm>
            <a:off x="8035929" y="4465136"/>
            <a:ext cx="134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Surveillance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B2B71F-9182-4523-8328-ABE86DC2C36E}"/>
              </a:ext>
            </a:extLst>
          </p:cNvPr>
          <p:cNvSpPr/>
          <p:nvPr/>
        </p:nvSpPr>
        <p:spPr>
          <a:xfrm>
            <a:off x="9444339" y="3772639"/>
            <a:ext cx="220773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/>
              <a:t>NFS</a:t>
            </a:r>
          </a:p>
          <a:p>
            <a:r>
              <a:rPr lang="fr-FR" dirty="0"/>
              <a:t>BH</a:t>
            </a:r>
          </a:p>
          <a:p>
            <a:r>
              <a:rPr lang="fr-FR" dirty="0"/>
              <a:t>LDH</a:t>
            </a:r>
          </a:p>
          <a:p>
            <a:r>
              <a:rPr lang="fr-FR" dirty="0"/>
              <a:t>Iono</a:t>
            </a:r>
          </a:p>
          <a:p>
            <a:endParaRPr lang="fr-FR" dirty="0"/>
          </a:p>
          <a:p>
            <a:r>
              <a:rPr lang="fr-FR" dirty="0"/>
              <a:t>TSH /2-3 cycles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19F532-000E-445D-9D43-BC754187E1B9}"/>
              </a:ext>
            </a:extLst>
          </p:cNvPr>
          <p:cNvSpPr/>
          <p:nvPr/>
        </p:nvSpPr>
        <p:spPr>
          <a:xfrm>
            <a:off x="1450870" y="4009678"/>
            <a:ext cx="249613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ECG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NFS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BH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LDH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Iono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glycémie à jeun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DB96BB-F911-4B90-BC1F-694D38060370}"/>
              </a:ext>
            </a:extLst>
          </p:cNvPr>
          <p:cNvSpPr/>
          <p:nvPr/>
        </p:nvSpPr>
        <p:spPr>
          <a:xfrm>
            <a:off x="716192" y="4465136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Baseline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859077-D6F6-4222-82E7-2A98BF26D3BB}"/>
              </a:ext>
            </a:extLst>
          </p:cNvPr>
          <p:cNvSpPr/>
          <p:nvPr/>
        </p:nvSpPr>
        <p:spPr>
          <a:xfrm>
            <a:off x="3412828" y="4009678"/>
            <a:ext cx="6096000" cy="2395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</a:rPr>
              <a:t>Proteinurie</a:t>
            </a:r>
            <a:endParaRPr lang="fr-FR" sz="2000" dirty="0">
              <a:solidFill>
                <a:schemeClr val="bg1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TSH, T3, T4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VIH, VHB, VHC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>
                    <a:lumMod val="65000"/>
                  </a:schemeClr>
                </a:solidFill>
              </a:rPr>
              <a:t>Quantiferon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ANA, TPO Ab, Tg Ab, TRAK Ab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ACTH Cortisol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84449C-02D5-4CC3-8D6D-6E6EA6EEEACD}"/>
              </a:ext>
            </a:extLst>
          </p:cNvPr>
          <p:cNvSpPr/>
          <p:nvPr/>
        </p:nvSpPr>
        <p:spPr>
          <a:xfrm>
            <a:off x="838200" y="3101602"/>
            <a:ext cx="2360903" cy="99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dk1"/>
                </a:solidFill>
              </a:rPr>
              <a:t>  Paraclinique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dk1"/>
              </a:solidFill>
            </a:endParaRP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8895B622-949A-42DF-ABA1-4A2DDF2B234C}"/>
              </a:ext>
            </a:extLst>
          </p:cNvPr>
          <p:cNvSpPr/>
          <p:nvPr/>
        </p:nvSpPr>
        <p:spPr>
          <a:xfrm>
            <a:off x="10350063" y="3827819"/>
            <a:ext cx="189187" cy="1121779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0F1A3-3735-4FD3-BA31-D44DD3168695}"/>
              </a:ext>
            </a:extLst>
          </p:cNvPr>
          <p:cNvSpPr/>
          <p:nvPr/>
        </p:nvSpPr>
        <p:spPr>
          <a:xfrm>
            <a:off x="10534367" y="4148862"/>
            <a:ext cx="73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cycles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3D0644-400B-4B2D-B864-D3D3D75F1DF0}"/>
              </a:ext>
            </a:extLst>
          </p:cNvPr>
          <p:cNvSpPr/>
          <p:nvPr/>
        </p:nvSpPr>
        <p:spPr>
          <a:xfrm>
            <a:off x="838200" y="1694188"/>
            <a:ext cx="190949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dk1"/>
                </a:solidFill>
              </a:rPr>
              <a:t>Clinique 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967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8261B-FB82-465A-99C3-EB55B811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/>
              <a:t>Principes généraux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055B9-4308-44E1-BCA8-652A146C4ACC}"/>
              </a:ext>
            </a:extLst>
          </p:cNvPr>
          <p:cNvSpPr/>
          <p:nvPr/>
        </p:nvSpPr>
        <p:spPr>
          <a:xfrm>
            <a:off x="2991942" y="5414211"/>
            <a:ext cx="9023684" cy="633892"/>
          </a:xfrm>
          <a:prstGeom prst="rect">
            <a:avLst/>
          </a:prstGeom>
          <a:gradFill>
            <a:gsLst>
              <a:gs pos="0">
                <a:srgbClr val="FFFF00"/>
              </a:gs>
              <a:gs pos="34000">
                <a:schemeClr val="accent4">
                  <a:lumMod val="60000"/>
                  <a:lumOff val="40000"/>
                </a:schemeClr>
              </a:gs>
              <a:gs pos="68000">
                <a:srgbClr val="FFC000"/>
              </a:gs>
              <a:gs pos="100000">
                <a:srgbClr val="FF0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1		2		3		4</a:t>
            </a:r>
          </a:p>
          <a:p>
            <a:pPr algn="ctr"/>
            <a:r>
              <a:rPr lang="fr-FR" sz="2000" dirty="0"/>
              <a:t>CTCAE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FDFAFE-EDED-45EF-8064-BFA5440A5773}"/>
              </a:ext>
            </a:extLst>
          </p:cNvPr>
          <p:cNvSpPr/>
          <p:nvPr/>
        </p:nvSpPr>
        <p:spPr>
          <a:xfrm>
            <a:off x="2991942" y="4833261"/>
            <a:ext cx="9023684" cy="46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Traitement Symptomatique et rapprochement de la surveillance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6A556-47F4-44FB-9F2B-77383E1DD518}"/>
              </a:ext>
            </a:extLst>
          </p:cNvPr>
          <p:cNvSpPr/>
          <p:nvPr/>
        </p:nvSpPr>
        <p:spPr>
          <a:xfrm>
            <a:off x="2991942" y="4256946"/>
            <a:ext cx="9023684" cy="49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Ambulatoire 			Hospitalisation	USI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92EAA0-F60C-421A-B3EE-EA926018846A}"/>
              </a:ext>
            </a:extLst>
          </p:cNvPr>
          <p:cNvSpPr/>
          <p:nvPr/>
        </p:nvSpPr>
        <p:spPr>
          <a:xfrm>
            <a:off x="6503100" y="3699358"/>
            <a:ext cx="5512526" cy="44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Suspension 		Arrêt possiblement définitif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448DB-2A98-4090-810A-1255435A5EC9}"/>
              </a:ext>
            </a:extLst>
          </p:cNvPr>
          <p:cNvSpPr/>
          <p:nvPr/>
        </p:nvSpPr>
        <p:spPr>
          <a:xfrm>
            <a:off x="6516163" y="3092416"/>
            <a:ext cx="5512526" cy="495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Discuter CS orale 	IV    +/- autres IS + mesure associées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86E198-A4F7-4F03-9F44-F9C603FE68EB}"/>
              </a:ext>
            </a:extLst>
          </p:cNvPr>
          <p:cNvSpPr/>
          <p:nvPr/>
        </p:nvSpPr>
        <p:spPr>
          <a:xfrm>
            <a:off x="7430562" y="2529581"/>
            <a:ext cx="4585063" cy="4792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Exploration spécialisée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20B37B-058B-4942-A15C-E6693BB72E18}"/>
              </a:ext>
            </a:extLst>
          </p:cNvPr>
          <p:cNvSpPr txBox="1"/>
          <p:nvPr/>
        </p:nvSpPr>
        <p:spPr>
          <a:xfrm>
            <a:off x="236308" y="5546491"/>
            <a:ext cx="2262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Evaluation gravité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A0F105-F357-4FEA-852B-9125F3076169}"/>
              </a:ext>
            </a:extLst>
          </p:cNvPr>
          <p:cNvSpPr txBox="1"/>
          <p:nvPr/>
        </p:nvSpPr>
        <p:spPr>
          <a:xfrm>
            <a:off x="236307" y="4314362"/>
            <a:ext cx="279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Lieu de prise en charge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2C9D307-C8B4-4152-AF74-A3B00A117671}"/>
              </a:ext>
            </a:extLst>
          </p:cNvPr>
          <p:cNvSpPr txBox="1"/>
          <p:nvPr/>
        </p:nvSpPr>
        <p:spPr>
          <a:xfrm>
            <a:off x="236307" y="3697297"/>
            <a:ext cx="170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Poursuite ICI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3F291EE-6F18-4D5B-A05B-8E3B0E9C8196}"/>
              </a:ext>
            </a:extLst>
          </p:cNvPr>
          <p:cNvSpPr txBox="1"/>
          <p:nvPr/>
        </p:nvSpPr>
        <p:spPr>
          <a:xfrm>
            <a:off x="236306" y="2961529"/>
            <a:ext cx="1526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Traitement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C84B430-657C-40B8-8D01-E4AC687016BF}"/>
              </a:ext>
            </a:extLst>
          </p:cNvPr>
          <p:cNvSpPr txBox="1"/>
          <p:nvPr/>
        </p:nvSpPr>
        <p:spPr>
          <a:xfrm>
            <a:off x="236305" y="2531937"/>
            <a:ext cx="1879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Avis spécialisé ?</a:t>
            </a:r>
          </a:p>
        </p:txBody>
      </p:sp>
    </p:spTree>
    <p:extLst>
      <p:ext uri="{BB962C8B-B14F-4D97-AF65-F5344CB8AC3E}">
        <p14:creationId xmlns:p14="http://schemas.microsoft.com/office/powerpoint/2010/main" val="2328969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796B4F-88F1-4203-BE59-8BA75AD48374}"/>
              </a:ext>
            </a:extLst>
          </p:cNvPr>
          <p:cNvSpPr/>
          <p:nvPr/>
        </p:nvSpPr>
        <p:spPr>
          <a:xfrm>
            <a:off x="4628467" y="146593"/>
            <a:ext cx="3223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Dermatologique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679C2-05E7-4460-9E3A-3A49916C633C}"/>
              </a:ext>
            </a:extLst>
          </p:cNvPr>
          <p:cNvSpPr/>
          <p:nvPr/>
        </p:nvSpPr>
        <p:spPr>
          <a:xfrm>
            <a:off x="8116390" y="64313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Belum, European Journal of Cancer 2016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0FB919-2366-47A3-9E03-DB3E38FFE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18" y="1062591"/>
            <a:ext cx="2201100" cy="2281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8D62046-0AD7-43E4-9661-972F84DD0CAE}"/>
              </a:ext>
            </a:extLst>
          </p:cNvPr>
          <p:cNvSpPr txBox="1"/>
          <p:nvPr/>
        </p:nvSpPr>
        <p:spPr>
          <a:xfrm>
            <a:off x="496388" y="3344091"/>
            <a:ext cx="18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Rash grade 2 et 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D4F468-CEA5-4C08-92AA-7C362A9A395E}"/>
              </a:ext>
            </a:extLst>
          </p:cNvPr>
          <p:cNvSpPr txBox="1"/>
          <p:nvPr/>
        </p:nvSpPr>
        <p:spPr>
          <a:xfrm>
            <a:off x="9125297" y="1338710"/>
            <a:ext cx="2558073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/>
              <a:t>Signe gravité</a:t>
            </a:r>
          </a:p>
          <a:p>
            <a:endParaRPr lang="fr-FR" sz="2400" dirty="0"/>
          </a:p>
          <a:p>
            <a:r>
              <a:rPr lang="fr-FR" sz="2400" dirty="0"/>
              <a:t>Signe généraux</a:t>
            </a:r>
          </a:p>
          <a:p>
            <a:r>
              <a:rPr lang="fr-FR" sz="2400" dirty="0"/>
              <a:t>Bulles décollement</a:t>
            </a:r>
          </a:p>
          <a:p>
            <a:r>
              <a:rPr lang="fr-FR" sz="2400" dirty="0" err="1"/>
              <a:t>Ulceration</a:t>
            </a:r>
            <a:endParaRPr lang="fr-FR" sz="2400" dirty="0"/>
          </a:p>
          <a:p>
            <a:r>
              <a:rPr lang="fr-FR" sz="2400" dirty="0"/>
              <a:t>DRESS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D5220E-1ADF-44A5-A27D-7136C39C3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21" y="3760058"/>
            <a:ext cx="2201100" cy="267125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C0C1905-2F45-40EF-887A-9C5861C9F089}"/>
              </a:ext>
            </a:extLst>
          </p:cNvPr>
          <p:cNvSpPr txBox="1"/>
          <p:nvPr/>
        </p:nvSpPr>
        <p:spPr>
          <a:xfrm>
            <a:off x="5692775" y="1338710"/>
            <a:ext cx="2948965" cy="22159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Diagnostic différentiel</a:t>
            </a:r>
          </a:p>
          <a:p>
            <a:endParaRPr lang="fr-FR" sz="2400" dirty="0"/>
          </a:p>
          <a:p>
            <a:r>
              <a:rPr lang="fr-FR" sz="2400" dirty="0"/>
              <a:t>Infection </a:t>
            </a:r>
          </a:p>
          <a:p>
            <a:r>
              <a:rPr lang="fr-FR" sz="2400" dirty="0"/>
              <a:t>Autre médicament</a:t>
            </a:r>
            <a:endParaRPr lang="fr-FR" dirty="0"/>
          </a:p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6BB604-A670-4A40-9208-C4F0581D6529}"/>
              </a:ext>
            </a:extLst>
          </p:cNvPr>
          <p:cNvSpPr/>
          <p:nvPr/>
        </p:nvSpPr>
        <p:spPr>
          <a:xfrm>
            <a:off x="2983921" y="5330007"/>
            <a:ext cx="9023684" cy="633892"/>
          </a:xfrm>
          <a:prstGeom prst="rect">
            <a:avLst/>
          </a:prstGeom>
          <a:gradFill>
            <a:gsLst>
              <a:gs pos="0">
                <a:srgbClr val="FFFF00"/>
              </a:gs>
              <a:gs pos="34000">
                <a:schemeClr val="accent4">
                  <a:lumMod val="60000"/>
                  <a:lumOff val="40000"/>
                </a:schemeClr>
              </a:gs>
              <a:gs pos="68000">
                <a:srgbClr val="FFC000"/>
              </a:gs>
              <a:gs pos="100000">
                <a:srgbClr val="FF0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1		2		3		4</a:t>
            </a:r>
          </a:p>
          <a:p>
            <a:pPr algn="ctr"/>
            <a:r>
              <a:rPr lang="fr-FR" sz="2000" dirty="0"/>
              <a:t>CTCAE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31477A7-5C32-49C5-9A9A-66B1124F5D83}"/>
              </a:ext>
            </a:extLst>
          </p:cNvPr>
          <p:cNvSpPr txBox="1"/>
          <p:nvPr/>
        </p:nvSpPr>
        <p:spPr>
          <a:xfrm>
            <a:off x="4119125" y="4806570"/>
            <a:ext cx="12116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Emolliants</a:t>
            </a:r>
            <a:r>
              <a:rPr lang="fr-FR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91F7543-57BC-4188-9E2E-893B9EA29BD5}"/>
              </a:ext>
            </a:extLst>
          </p:cNvPr>
          <p:cNvSpPr txBox="1"/>
          <p:nvPr/>
        </p:nvSpPr>
        <p:spPr>
          <a:xfrm>
            <a:off x="5372998" y="4626354"/>
            <a:ext cx="19986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Corticoides</a:t>
            </a:r>
            <a:r>
              <a:rPr lang="fr-FR" dirty="0"/>
              <a:t> locaux  </a:t>
            </a:r>
          </a:p>
          <a:p>
            <a:r>
              <a:rPr lang="fr-FR" dirty="0"/>
              <a:t>antihistaminique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C7D2A3F-92DB-43E3-9B76-C68DCEA8193D}"/>
              </a:ext>
            </a:extLst>
          </p:cNvPr>
          <p:cNvSpPr txBox="1"/>
          <p:nvPr/>
        </p:nvSpPr>
        <p:spPr>
          <a:xfrm>
            <a:off x="7517535" y="4606623"/>
            <a:ext cx="1760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Corticoide</a:t>
            </a:r>
            <a:r>
              <a:rPr lang="fr-FR" dirty="0"/>
              <a:t> Oraux</a:t>
            </a:r>
          </a:p>
          <a:p>
            <a:r>
              <a:rPr lang="fr-FR" dirty="0"/>
              <a:t>Suspension ICI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3BDB9DA-531E-498F-A40D-5CD2DFA5471E}"/>
              </a:ext>
            </a:extLst>
          </p:cNvPr>
          <p:cNvSpPr txBox="1"/>
          <p:nvPr/>
        </p:nvSpPr>
        <p:spPr>
          <a:xfrm>
            <a:off x="3533209" y="1326010"/>
            <a:ext cx="1839789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Présentation</a:t>
            </a:r>
          </a:p>
          <a:p>
            <a:endParaRPr lang="fr-FR" sz="2400" dirty="0"/>
          </a:p>
          <a:p>
            <a:r>
              <a:rPr lang="fr-FR" sz="2400" dirty="0"/>
              <a:t>Rash</a:t>
            </a:r>
          </a:p>
          <a:p>
            <a:r>
              <a:rPr lang="fr-FR" sz="2400" dirty="0"/>
              <a:t>Prurit </a:t>
            </a:r>
          </a:p>
          <a:p>
            <a:r>
              <a:rPr lang="fr-FR" sz="2400" dirty="0"/>
              <a:t>Vitiligo</a:t>
            </a:r>
          </a:p>
          <a:p>
            <a:endParaRPr lang="fr-FR" sz="2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DE107E-FB43-4601-9B36-268448438429}"/>
              </a:ext>
            </a:extLst>
          </p:cNvPr>
          <p:cNvSpPr txBox="1"/>
          <p:nvPr/>
        </p:nvSpPr>
        <p:spPr>
          <a:xfrm>
            <a:off x="9571713" y="4580187"/>
            <a:ext cx="13898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Corticoide</a:t>
            </a:r>
            <a:r>
              <a:rPr lang="fr-FR" dirty="0"/>
              <a:t> IV</a:t>
            </a:r>
          </a:p>
        </p:txBody>
      </p:sp>
    </p:spTree>
    <p:extLst>
      <p:ext uri="{BB962C8B-B14F-4D97-AF65-F5344CB8AC3E}">
        <p14:creationId xmlns:p14="http://schemas.microsoft.com/office/powerpoint/2010/main" val="5953834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41CAD50-6248-46E9-A0A9-197ED0AE70CC}"/>
              </a:ext>
            </a:extLst>
          </p:cNvPr>
          <p:cNvSpPr/>
          <p:nvPr/>
        </p:nvSpPr>
        <p:spPr>
          <a:xfrm>
            <a:off x="4733911" y="265994"/>
            <a:ext cx="243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Respiratoire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D4F468-CEA5-4C08-92AA-7C362A9A395E}"/>
              </a:ext>
            </a:extLst>
          </p:cNvPr>
          <p:cNvSpPr txBox="1"/>
          <p:nvPr/>
        </p:nvSpPr>
        <p:spPr>
          <a:xfrm>
            <a:off x="9537701" y="1537063"/>
            <a:ext cx="2439282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Signe gravité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Détresse </a:t>
            </a:r>
            <a:r>
              <a:rPr lang="fr-FR" dirty="0" err="1"/>
              <a:t>repsiratoire</a:t>
            </a:r>
            <a:endParaRPr lang="fr-FR" dirty="0"/>
          </a:p>
          <a:p>
            <a:endParaRPr lang="fr-FR" dirty="0"/>
          </a:p>
          <a:p>
            <a:r>
              <a:rPr lang="fr-FR" dirty="0"/>
              <a:t>Risque Vital+++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0C1905-2F45-40EF-887A-9C5861C9F089}"/>
              </a:ext>
            </a:extLst>
          </p:cNvPr>
          <p:cNvSpPr txBox="1"/>
          <p:nvPr/>
        </p:nvSpPr>
        <p:spPr>
          <a:xfrm>
            <a:off x="3594707" y="1501393"/>
            <a:ext cx="2292551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/>
              <a:t>Diagnostic différentiel</a:t>
            </a:r>
          </a:p>
          <a:p>
            <a:endParaRPr lang="fr-FR" dirty="0"/>
          </a:p>
          <a:p>
            <a:r>
              <a:rPr lang="fr-FR" dirty="0"/>
              <a:t>Infection </a:t>
            </a:r>
          </a:p>
          <a:p>
            <a:r>
              <a:rPr lang="fr-FR" dirty="0"/>
              <a:t>Progression</a:t>
            </a:r>
          </a:p>
          <a:p>
            <a:r>
              <a:rPr lang="fr-FR" dirty="0"/>
              <a:t>ICG</a:t>
            </a:r>
          </a:p>
          <a:p>
            <a:endParaRPr lang="fr-FR" dirty="0"/>
          </a:p>
          <a:p>
            <a:r>
              <a:rPr lang="fr-FR" dirty="0"/>
              <a:t>EP</a:t>
            </a:r>
          </a:p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6BB604-A670-4A40-9208-C4F0581D6529}"/>
              </a:ext>
            </a:extLst>
          </p:cNvPr>
          <p:cNvSpPr/>
          <p:nvPr/>
        </p:nvSpPr>
        <p:spPr>
          <a:xfrm>
            <a:off x="2983921" y="5330007"/>
            <a:ext cx="9023684" cy="633892"/>
          </a:xfrm>
          <a:prstGeom prst="rect">
            <a:avLst/>
          </a:prstGeom>
          <a:gradFill>
            <a:gsLst>
              <a:gs pos="0">
                <a:srgbClr val="FFFF00"/>
              </a:gs>
              <a:gs pos="34000">
                <a:schemeClr val="accent4">
                  <a:lumMod val="60000"/>
                  <a:lumOff val="40000"/>
                </a:schemeClr>
              </a:gs>
              <a:gs pos="68000">
                <a:srgbClr val="FFC000"/>
              </a:gs>
              <a:gs pos="100000">
                <a:srgbClr val="FF0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1		2		3		4</a:t>
            </a:r>
          </a:p>
          <a:p>
            <a:pPr algn="ctr"/>
            <a:r>
              <a:rPr lang="fr-FR" sz="2000" dirty="0"/>
              <a:t>CTCAE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31477A7-5C32-49C5-9A9A-66B1124F5D83}"/>
              </a:ext>
            </a:extLst>
          </p:cNvPr>
          <p:cNvSpPr txBox="1"/>
          <p:nvPr/>
        </p:nvSpPr>
        <p:spPr>
          <a:xfrm>
            <a:off x="3173180" y="4899726"/>
            <a:ext cx="16016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Surveillance++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91F7543-57BC-4188-9E2E-893B9EA29BD5}"/>
              </a:ext>
            </a:extLst>
          </p:cNvPr>
          <p:cNvSpPr txBox="1"/>
          <p:nvPr/>
        </p:nvSpPr>
        <p:spPr>
          <a:xfrm>
            <a:off x="5339128" y="4855373"/>
            <a:ext cx="22053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Corticoide</a:t>
            </a:r>
            <a:r>
              <a:rPr lang="fr-FR" dirty="0"/>
              <a:t> PO +/- ATB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C7D2A3F-92DB-43E3-9B76-C68DCEA8193D}"/>
              </a:ext>
            </a:extLst>
          </p:cNvPr>
          <p:cNvSpPr txBox="1"/>
          <p:nvPr/>
        </p:nvSpPr>
        <p:spPr>
          <a:xfrm>
            <a:off x="7682594" y="4658569"/>
            <a:ext cx="15490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Corticoide</a:t>
            </a:r>
            <a:r>
              <a:rPr lang="fr-FR" dirty="0"/>
              <a:t> IV </a:t>
            </a:r>
          </a:p>
          <a:p>
            <a:r>
              <a:rPr lang="fr-FR" dirty="0"/>
              <a:t>Solu 2-4mg/kg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3BDB9DA-531E-498F-A40D-5CD2DFA5471E}"/>
              </a:ext>
            </a:extLst>
          </p:cNvPr>
          <p:cNvSpPr txBox="1"/>
          <p:nvPr/>
        </p:nvSpPr>
        <p:spPr>
          <a:xfrm>
            <a:off x="641426" y="1502610"/>
            <a:ext cx="2758384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/>
              <a:t>Apparition ou Aggravation </a:t>
            </a:r>
          </a:p>
          <a:p>
            <a:endParaRPr lang="fr-FR" dirty="0"/>
          </a:p>
          <a:p>
            <a:r>
              <a:rPr lang="fr-FR" dirty="0"/>
              <a:t>Dyspnée</a:t>
            </a:r>
          </a:p>
          <a:p>
            <a:r>
              <a:rPr lang="fr-FR" dirty="0"/>
              <a:t>Toux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DE107E-FB43-4601-9B36-268448438429}"/>
              </a:ext>
            </a:extLst>
          </p:cNvPr>
          <p:cNvSpPr txBox="1"/>
          <p:nvPr/>
        </p:nvSpPr>
        <p:spPr>
          <a:xfrm>
            <a:off x="9416831" y="4642642"/>
            <a:ext cx="25907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err="1"/>
              <a:t>Corticoide</a:t>
            </a:r>
            <a:r>
              <a:rPr lang="fr-FR" dirty="0"/>
              <a:t> IV</a:t>
            </a:r>
          </a:p>
          <a:p>
            <a:r>
              <a:rPr lang="fr-FR" dirty="0"/>
              <a:t>+/- infliximab/EDX/MMF?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B5C16CF-0F9E-45E6-A88D-DEBD89A18D73}"/>
              </a:ext>
            </a:extLst>
          </p:cNvPr>
          <p:cNvSpPr txBox="1"/>
          <p:nvPr/>
        </p:nvSpPr>
        <p:spPr>
          <a:xfrm>
            <a:off x="6096000" y="1501393"/>
            <a:ext cx="3029297" cy="2585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Examen complémentaires</a:t>
            </a:r>
          </a:p>
          <a:p>
            <a:endParaRPr lang="fr-FR" dirty="0"/>
          </a:p>
          <a:p>
            <a:r>
              <a:rPr lang="fr-FR" dirty="0"/>
              <a:t>ECG/BNP/</a:t>
            </a:r>
            <a:r>
              <a:rPr lang="fr-FR" dirty="0" err="1"/>
              <a:t>Tropo</a:t>
            </a:r>
            <a:endParaRPr lang="fr-FR" dirty="0"/>
          </a:p>
          <a:p>
            <a:r>
              <a:rPr lang="fr-FR" dirty="0"/>
              <a:t>Infectieux non invasif</a:t>
            </a:r>
          </a:p>
          <a:p>
            <a:r>
              <a:rPr lang="fr-FR" dirty="0"/>
              <a:t>Scanner injecté</a:t>
            </a:r>
          </a:p>
          <a:p>
            <a:endParaRPr lang="fr-FR" dirty="0"/>
          </a:p>
          <a:p>
            <a:r>
              <a:rPr lang="fr-FR" dirty="0"/>
              <a:t>EFR + GDS</a:t>
            </a:r>
          </a:p>
          <a:p>
            <a:endParaRPr lang="fr-FR" dirty="0"/>
          </a:p>
          <a:p>
            <a:r>
              <a:rPr lang="fr-FR" dirty="0"/>
              <a:t>Fibroscopie + LBA à discuter </a:t>
            </a:r>
          </a:p>
        </p:txBody>
      </p:sp>
      <p:pic>
        <p:nvPicPr>
          <p:cNvPr id="20" name="Picture 8" descr="DAVIDPembro07">
            <a:extLst>
              <a:ext uri="{FF2B5EF4-FFF2-40B4-BE49-F238E27FC236}">
                <a16:creationId xmlns:a16="http://schemas.microsoft.com/office/drawing/2014/main" id="{AE8EFC3A-B9C5-4B3C-9753-91B1AB35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t="15553" r="16788" b="15553"/>
          <a:stretch>
            <a:fillRect/>
          </a:stretch>
        </p:blipFill>
        <p:spPr bwMode="auto">
          <a:xfrm>
            <a:off x="796409" y="3082255"/>
            <a:ext cx="2608865" cy="16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F3836BA-02DE-4697-BC70-1B061BA2DF8C}"/>
              </a:ext>
            </a:extLst>
          </p:cNvPr>
          <p:cNvSpPr txBox="1"/>
          <p:nvPr/>
        </p:nvSpPr>
        <p:spPr>
          <a:xfrm>
            <a:off x="3750733" y="4273363"/>
            <a:ext cx="22005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Suspension ICI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5232B-69C2-4D06-90D4-E0C176CEB539}"/>
              </a:ext>
            </a:extLst>
          </p:cNvPr>
          <p:cNvSpPr/>
          <p:nvPr/>
        </p:nvSpPr>
        <p:spPr>
          <a:xfrm>
            <a:off x="3173180" y="5984531"/>
            <a:ext cx="1712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Asymptomatique</a:t>
            </a: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sym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VD radio+++</a:t>
            </a: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&lt;25%</a:t>
            </a:r>
            <a:endParaRPr lang="fr-F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E27E58-EA85-47F8-A712-4BCEB67A99F7}"/>
              </a:ext>
            </a:extLst>
          </p:cNvPr>
          <p:cNvSpPr/>
          <p:nvPr/>
        </p:nvSpPr>
        <p:spPr>
          <a:xfrm>
            <a:off x="5329308" y="5948646"/>
            <a:ext cx="2353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Symptomatique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sans 0</a:t>
            </a:r>
            <a:r>
              <a:rPr lang="en-US" altLang="en-US" sz="1600" baseline="30000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2</a:t>
            </a:r>
            <a:endParaRPr lang="fr-FR" sz="1600" baseline="30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1EAF24-DD30-42FB-81C4-BF293B18B9CF}"/>
              </a:ext>
            </a:extLst>
          </p:cNvPr>
          <p:cNvSpPr/>
          <p:nvPr/>
        </p:nvSpPr>
        <p:spPr>
          <a:xfrm>
            <a:off x="8107608" y="5962577"/>
            <a:ext cx="3219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0</a:t>
            </a:r>
            <a:r>
              <a:rPr lang="en-US" altLang="en-US" sz="1600" baseline="30000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---------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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détresse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</a:t>
            </a:r>
            <a:r>
              <a:rPr lang="en-US" altLang="en-US" sz="1600" dirty="0" err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respiratoire</a:t>
            </a:r>
            <a:endParaRPr lang="fr-FR" sz="16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3C0B73E-5CD9-4D60-8FB1-BA2055CFD437}"/>
              </a:ext>
            </a:extLst>
          </p:cNvPr>
          <p:cNvSpPr txBox="1"/>
          <p:nvPr/>
        </p:nvSpPr>
        <p:spPr>
          <a:xfrm>
            <a:off x="7900483" y="4268101"/>
            <a:ext cx="9578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Arrêt ICI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CC1DC9B-1DD9-46EB-8FC1-0BEDC07C73D6}"/>
              </a:ext>
            </a:extLst>
          </p:cNvPr>
          <p:cNvSpPr txBox="1"/>
          <p:nvPr/>
        </p:nvSpPr>
        <p:spPr>
          <a:xfrm>
            <a:off x="165486" y="5314136"/>
            <a:ext cx="287771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2-3% PD1/PDL1</a:t>
            </a:r>
          </a:p>
          <a:p>
            <a:r>
              <a:rPr lang="fr-FR" dirty="0"/>
              <a:t>Médiane 8mois (0,5-30mois)</a:t>
            </a:r>
          </a:p>
          <a:p>
            <a:endParaRPr lang="fr-FR" dirty="0"/>
          </a:p>
          <a:p>
            <a:r>
              <a:rPr lang="fr-FR" dirty="0"/>
              <a:t>Forme fréquente : PO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A07EF5-B382-400E-9197-4EBF7AB135FC}"/>
              </a:ext>
            </a:extLst>
          </p:cNvPr>
          <p:cNvSpPr txBox="1"/>
          <p:nvPr/>
        </p:nvSpPr>
        <p:spPr>
          <a:xfrm>
            <a:off x="4576137" y="6456535"/>
            <a:ext cx="54777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Si pas d’amélioration en 48 considérer comme grade sup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1EE2AB-FB30-46AC-A152-9916DD895F55}"/>
              </a:ext>
            </a:extLst>
          </p:cNvPr>
          <p:cNvSpPr txBox="1"/>
          <p:nvPr/>
        </p:nvSpPr>
        <p:spPr>
          <a:xfrm>
            <a:off x="9855200" y="4172115"/>
            <a:ext cx="20462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Durée CS : 4-6 </a:t>
            </a:r>
            <a:r>
              <a:rPr lang="fr-FR" dirty="0" err="1">
                <a:solidFill>
                  <a:srgbClr val="FF0000"/>
                </a:solidFill>
              </a:rPr>
              <a:t>sem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5" name="Picture 4" descr="Résultat de recherche d'images pour &quot;panneau attention danger&quot;">
            <a:extLst>
              <a:ext uri="{FF2B5EF4-FFF2-40B4-BE49-F238E27FC236}">
                <a16:creationId xmlns:a16="http://schemas.microsoft.com/office/drawing/2014/main" id="{68B740CE-E1B9-42D3-8CF5-B360674C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937" y="210199"/>
            <a:ext cx="1124561" cy="9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DB48F21-F400-46CE-8AC2-42D1CACE7CE0}"/>
              </a:ext>
            </a:extLst>
          </p:cNvPr>
          <p:cNvSpPr txBox="1"/>
          <p:nvPr/>
        </p:nvSpPr>
        <p:spPr>
          <a:xfrm>
            <a:off x="10428753" y="6514465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Naidoo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JIC 2020</a:t>
            </a:r>
          </a:p>
        </p:txBody>
      </p:sp>
    </p:spTree>
    <p:extLst>
      <p:ext uri="{BB962C8B-B14F-4D97-AF65-F5344CB8AC3E}">
        <p14:creationId xmlns:p14="http://schemas.microsoft.com/office/powerpoint/2010/main" val="26204834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79098-8DD0-4D6D-8B67-E10EFB67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Toxicités des immunothérapies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C252C-1077-4FA1-9385-004BC613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4055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Doivent être connues par tous les pneumologues :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Dans le cadre du traitement des CBNPC</a:t>
            </a:r>
          </a:p>
          <a:p>
            <a:pPr lvl="1"/>
            <a:r>
              <a:rPr lang="fr-FR" dirty="0"/>
              <a:t>Pour les toxicités pulmonaires de médicaments données dans des indications extra-thoraciques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864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/>
              <a:t>Pattern radiologique variés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51158"/>
          <a:stretch/>
        </p:blipFill>
        <p:spPr>
          <a:xfrm>
            <a:off x="117987" y="1915216"/>
            <a:ext cx="6209751" cy="41387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48822"/>
          <a:stretch/>
        </p:blipFill>
        <p:spPr>
          <a:xfrm>
            <a:off x="6173279" y="2004807"/>
            <a:ext cx="6018721" cy="420329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4763" y="1690688"/>
            <a:ext cx="6975987" cy="2719080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409678" y="1545441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N = 13/20 (65%)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07023" y="6337550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Nishino CCR 2016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89325" y="4431567"/>
            <a:ext cx="1358266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Grade moyen 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29009" y="2266433"/>
            <a:ext cx="1408072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Grade moyen 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03503" y="5177801"/>
            <a:ext cx="1373911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Grade moyen 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03502" y="2266433"/>
            <a:ext cx="1373912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Grade moyen 2</a:t>
            </a:r>
          </a:p>
        </p:txBody>
      </p:sp>
    </p:spTree>
    <p:extLst>
      <p:ext uri="{BB962C8B-B14F-4D97-AF65-F5344CB8AC3E}">
        <p14:creationId xmlns:p14="http://schemas.microsoft.com/office/powerpoint/2010/main" val="3874147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12EBD-1A31-4566-9F6D-33AA4C2A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u="sng" dirty="0"/>
              <a:t>Focus : toxicités pulmonaires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6FE39-056D-4ECC-B258-7508B3E7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80% de réponse sous CS</a:t>
            </a:r>
          </a:p>
          <a:p>
            <a:r>
              <a:rPr lang="fr-FR" dirty="0"/>
              <a:t>Si pas d’amélioration à 48h Intensification par IS +/- (infliximab/EDX/MMF)</a:t>
            </a:r>
          </a:p>
          <a:p>
            <a:r>
              <a:rPr lang="fr-FR" dirty="0"/>
              <a:t>Nb: Possible granulomatose avec lésions ganglionnaire et micronodulaire avec une diagnostique différentiel de progression</a:t>
            </a:r>
          </a:p>
          <a:p>
            <a:endParaRPr lang="fr-FR" dirty="0"/>
          </a:p>
          <a:p>
            <a:r>
              <a:rPr lang="fr-FR" dirty="0"/>
              <a:t>Forme chronique qq %, PO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2780D5-0FDF-4ABC-9AB7-82D2CF2EB9D5}"/>
              </a:ext>
            </a:extLst>
          </p:cNvPr>
          <p:cNvSpPr txBox="1"/>
          <p:nvPr/>
        </p:nvSpPr>
        <p:spPr>
          <a:xfrm>
            <a:off x="7152864" y="6311900"/>
            <a:ext cx="503913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>
              <a:defRPr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err="1"/>
              <a:t>Beattle</a:t>
            </a:r>
            <a:r>
              <a:rPr lang="fr-FR" dirty="0"/>
              <a:t> JIC 2021, </a:t>
            </a:r>
            <a:r>
              <a:rPr lang="fr-FR" dirty="0" err="1"/>
              <a:t>Balaj</a:t>
            </a:r>
            <a:r>
              <a:rPr lang="fr-FR" dirty="0"/>
              <a:t> JIC 2021, Schneider JCO 2021</a:t>
            </a:r>
          </a:p>
        </p:txBody>
      </p:sp>
    </p:spTree>
    <p:extLst>
      <p:ext uri="{BB962C8B-B14F-4D97-AF65-F5344CB8AC3E}">
        <p14:creationId xmlns:p14="http://schemas.microsoft.com/office/powerpoint/2010/main" val="1156579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43BB0F-8C04-47FD-BE51-C7045D57DF79}"/>
              </a:ext>
            </a:extLst>
          </p:cNvPr>
          <p:cNvSpPr/>
          <p:nvPr/>
        </p:nvSpPr>
        <p:spPr>
          <a:xfrm>
            <a:off x="110823" y="2046011"/>
            <a:ext cx="2660030" cy="4219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96B4F-88F1-4203-BE59-8BA75AD48374}"/>
              </a:ext>
            </a:extLst>
          </p:cNvPr>
          <p:cNvSpPr/>
          <p:nvPr/>
        </p:nvSpPr>
        <p:spPr>
          <a:xfrm>
            <a:off x="4863210" y="135209"/>
            <a:ext cx="2132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Hépatique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D4F468-CEA5-4C08-92AA-7C362A9A395E}"/>
              </a:ext>
            </a:extLst>
          </p:cNvPr>
          <p:cNvSpPr txBox="1"/>
          <p:nvPr/>
        </p:nvSpPr>
        <p:spPr>
          <a:xfrm>
            <a:off x="9259945" y="1477800"/>
            <a:ext cx="2651900" cy="25853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Signe gravité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Signe généraux T</a:t>
            </a:r>
          </a:p>
          <a:p>
            <a:r>
              <a:rPr lang="fr-FR" dirty="0"/>
              <a:t>Insuffisance hépatocellulaire  </a:t>
            </a:r>
          </a:p>
          <a:p>
            <a:pPr marL="285750" indent="-285750">
              <a:buFontTx/>
              <a:buChar char="-"/>
            </a:pPr>
            <a:r>
              <a:rPr lang="fr-FR" dirty="0"/>
              <a:t>coagulopathie  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encophaliplahtue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0C1905-2F45-40EF-887A-9C5861C9F089}"/>
              </a:ext>
            </a:extLst>
          </p:cNvPr>
          <p:cNvSpPr txBox="1"/>
          <p:nvPr/>
        </p:nvSpPr>
        <p:spPr>
          <a:xfrm>
            <a:off x="3360294" y="1501689"/>
            <a:ext cx="2430305" cy="2585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Diagnostic différentiel</a:t>
            </a:r>
          </a:p>
          <a:p>
            <a:endParaRPr lang="fr-FR" dirty="0"/>
          </a:p>
          <a:p>
            <a:r>
              <a:rPr lang="fr-FR" dirty="0" err="1"/>
              <a:t>Inféction</a:t>
            </a:r>
            <a:r>
              <a:rPr lang="fr-FR" dirty="0"/>
              <a:t> dont hépatite virale</a:t>
            </a:r>
          </a:p>
          <a:p>
            <a:r>
              <a:rPr lang="fr-FR" dirty="0"/>
              <a:t>HAA </a:t>
            </a:r>
          </a:p>
          <a:p>
            <a:r>
              <a:rPr lang="fr-FR" dirty="0"/>
              <a:t>Alcool</a:t>
            </a:r>
          </a:p>
          <a:p>
            <a:r>
              <a:rPr lang="fr-FR" dirty="0"/>
              <a:t>Autre médicament / </a:t>
            </a:r>
            <a:r>
              <a:rPr lang="fr-FR" dirty="0" err="1"/>
              <a:t>triatement</a:t>
            </a:r>
            <a:r>
              <a:rPr lang="fr-FR" dirty="0"/>
              <a:t> alternatif </a:t>
            </a:r>
          </a:p>
          <a:p>
            <a:r>
              <a:rPr lang="fr-FR" dirty="0"/>
              <a:t>Progression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6BB604-A670-4A40-9208-C4F0581D6529}"/>
              </a:ext>
            </a:extLst>
          </p:cNvPr>
          <p:cNvSpPr/>
          <p:nvPr/>
        </p:nvSpPr>
        <p:spPr>
          <a:xfrm>
            <a:off x="2983921" y="5643275"/>
            <a:ext cx="9023684" cy="633892"/>
          </a:xfrm>
          <a:prstGeom prst="rect">
            <a:avLst/>
          </a:prstGeom>
          <a:gradFill>
            <a:gsLst>
              <a:gs pos="0">
                <a:srgbClr val="FFFF00"/>
              </a:gs>
              <a:gs pos="34000">
                <a:schemeClr val="accent4">
                  <a:lumMod val="60000"/>
                  <a:lumOff val="40000"/>
                </a:schemeClr>
              </a:gs>
              <a:gs pos="68000">
                <a:srgbClr val="FFC000"/>
              </a:gs>
              <a:gs pos="100000">
                <a:srgbClr val="FF0000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1		2		3		4</a:t>
            </a:r>
          </a:p>
          <a:p>
            <a:pPr algn="ctr"/>
            <a:r>
              <a:rPr lang="fr-FR" sz="2000" dirty="0"/>
              <a:t>CTCAE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90419F-642D-4BD7-AB0F-45DC33A24894}"/>
              </a:ext>
            </a:extLst>
          </p:cNvPr>
          <p:cNvSpPr txBox="1"/>
          <p:nvPr/>
        </p:nvSpPr>
        <p:spPr>
          <a:xfrm>
            <a:off x="714344" y="1598023"/>
            <a:ext cx="149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GRADE CTCAE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3C7539-BABF-4ADF-90C9-D8DB63F2CF0D}"/>
              </a:ext>
            </a:extLst>
          </p:cNvPr>
          <p:cNvSpPr txBox="1"/>
          <p:nvPr/>
        </p:nvSpPr>
        <p:spPr>
          <a:xfrm>
            <a:off x="5817112" y="4693190"/>
            <a:ext cx="224484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Suspension ICI</a:t>
            </a:r>
          </a:p>
          <a:p>
            <a:r>
              <a:rPr lang="fr-FR" dirty="0"/>
              <a:t>si persistant CS PO</a:t>
            </a:r>
          </a:p>
          <a:p>
            <a:r>
              <a:rPr lang="fr-FR" dirty="0"/>
              <a:t>Avis hépato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5540419-DC22-4D46-A65B-76F1151D902F}"/>
              </a:ext>
            </a:extLst>
          </p:cNvPr>
          <p:cNvSpPr txBox="1"/>
          <p:nvPr/>
        </p:nvSpPr>
        <p:spPr>
          <a:xfrm>
            <a:off x="8099151" y="4678132"/>
            <a:ext cx="326563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Arrêt ICI 		</a:t>
            </a:r>
          </a:p>
          <a:p>
            <a:r>
              <a:rPr lang="fr-FR" dirty="0" err="1"/>
              <a:t>Corticoide</a:t>
            </a:r>
            <a:r>
              <a:rPr lang="fr-FR" dirty="0"/>
              <a:t> IV </a:t>
            </a:r>
          </a:p>
          <a:p>
            <a:r>
              <a:rPr lang="fr-FR" dirty="0"/>
              <a:t>+/- MMF si pas de </a:t>
            </a:r>
            <a:r>
              <a:rPr lang="fr-FR" dirty="0" err="1"/>
              <a:t>rpeonse</a:t>
            </a:r>
            <a:r>
              <a:rPr lang="fr-FR" dirty="0"/>
              <a:t> à 72h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F8D9DE7-8EA1-4EBE-AD1D-E7A93B0C5495}"/>
              </a:ext>
            </a:extLst>
          </p:cNvPr>
          <p:cNvSpPr txBox="1"/>
          <p:nvPr/>
        </p:nvSpPr>
        <p:spPr>
          <a:xfrm>
            <a:off x="6067408" y="1482581"/>
            <a:ext cx="2915721" cy="2585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Examens complémentaires</a:t>
            </a:r>
          </a:p>
          <a:p>
            <a:endParaRPr lang="fr-FR" dirty="0"/>
          </a:p>
          <a:p>
            <a:r>
              <a:rPr lang="fr-FR" dirty="0"/>
              <a:t>Imagerie hépatique</a:t>
            </a:r>
          </a:p>
          <a:p>
            <a:endParaRPr lang="fr-FR" dirty="0"/>
          </a:p>
          <a:p>
            <a:r>
              <a:rPr lang="fr-FR" dirty="0"/>
              <a:t>Sérologie hépatite virale+ CMV et auto-immune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ED4735-D5CA-4395-9002-927E8C5137CE}"/>
              </a:ext>
            </a:extLst>
          </p:cNvPr>
          <p:cNvSpPr/>
          <p:nvPr/>
        </p:nvSpPr>
        <p:spPr>
          <a:xfrm>
            <a:off x="110822" y="2087639"/>
            <a:ext cx="2701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4B4B4B"/>
                </a:solidFill>
                <a:latin typeface="Arial" panose="020B0604020202020204" pitchFamily="34" charset="0"/>
              </a:rPr>
              <a:t> Grade 1 - ASAT ou ALAT &gt; 1 et &lt; 3 x LSN et/ou bilirubine totale &gt;1 à 1,5 x LSN </a:t>
            </a:r>
            <a:endParaRPr lang="fr-FR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22760F-0E70-40BB-932B-39AD700D009D}"/>
              </a:ext>
            </a:extLst>
          </p:cNvPr>
          <p:cNvSpPr/>
          <p:nvPr/>
        </p:nvSpPr>
        <p:spPr>
          <a:xfrm>
            <a:off x="110822" y="3297413"/>
            <a:ext cx="2554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4B4B4B"/>
                </a:solidFill>
                <a:latin typeface="Arial" panose="020B0604020202020204" pitchFamily="34" charset="0"/>
              </a:rPr>
              <a:t>Grade 2 - ASAT ou ALAT &gt; 3 à 5 x LSN et/ou bilirubine totale &gt;1,5 à 3 x LSN</a:t>
            </a:r>
            <a:r>
              <a:rPr lang="fr-FR" dirty="0">
                <a:solidFill>
                  <a:srgbClr val="4B4B4B"/>
                </a:solidFill>
                <a:latin typeface="Arial" panose="020B0604020202020204" pitchFamily="34" charset="0"/>
              </a:rPr>
              <a:t> 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98902AB-1F99-47C2-BE5A-6874580CECD4}"/>
              </a:ext>
            </a:extLst>
          </p:cNvPr>
          <p:cNvSpPr txBox="1"/>
          <p:nvPr/>
        </p:nvSpPr>
        <p:spPr>
          <a:xfrm>
            <a:off x="3857923" y="5068756"/>
            <a:ext cx="16304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Surveillance /3j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89C44-E7CD-4859-B7EF-80307EB29D22}"/>
              </a:ext>
            </a:extLst>
          </p:cNvPr>
          <p:cNvSpPr/>
          <p:nvPr/>
        </p:nvSpPr>
        <p:spPr>
          <a:xfrm>
            <a:off x="110822" y="4491079"/>
            <a:ext cx="2490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4B4B4B"/>
                </a:solidFill>
                <a:latin typeface="Arial" panose="020B0604020202020204" pitchFamily="34" charset="0"/>
              </a:rPr>
              <a:t>Grade 3 - ASAT ou ALAT &gt; 5 x LSN et/ou bilirubine totale &gt; 3 x LSN </a:t>
            </a:r>
          </a:p>
          <a:p>
            <a:endParaRPr lang="fr-FR" sz="1600" dirty="0">
              <a:solidFill>
                <a:srgbClr val="4B4B4B"/>
              </a:solidFill>
              <a:latin typeface="Arial" panose="020B0604020202020204" pitchFamily="34" charset="0"/>
            </a:endParaRPr>
          </a:p>
          <a:p>
            <a:r>
              <a:rPr lang="fr-FR" sz="1600" dirty="0">
                <a:solidFill>
                  <a:srgbClr val="4B4B4B"/>
                </a:solidFill>
                <a:latin typeface="Arial" panose="020B0604020202020204" pitchFamily="34" charset="0"/>
              </a:rPr>
              <a:t>Grade 4 – ASAT ou ALAT &gt; 20 LSN et/ou </a:t>
            </a:r>
            <a:r>
              <a:rPr lang="fr-FR" sz="1600" dirty="0" err="1">
                <a:solidFill>
                  <a:srgbClr val="4B4B4B"/>
                </a:solidFill>
                <a:latin typeface="Arial" panose="020B0604020202020204" pitchFamily="34" charset="0"/>
              </a:rPr>
              <a:t>Billi</a:t>
            </a:r>
            <a:r>
              <a:rPr lang="fr-FR" sz="1600" dirty="0">
                <a:solidFill>
                  <a:srgbClr val="4B4B4B"/>
                </a:solidFill>
                <a:latin typeface="Arial" panose="020B0604020202020204" pitchFamily="34" charset="0"/>
              </a:rPr>
              <a:t> &gt;10 LSN</a:t>
            </a:r>
            <a:endParaRPr lang="fr-FR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2D1909C-2B92-45E7-81D0-51C2A2A875E7}"/>
              </a:ext>
            </a:extLst>
          </p:cNvPr>
          <p:cNvSpPr txBox="1"/>
          <p:nvPr/>
        </p:nvSpPr>
        <p:spPr>
          <a:xfrm>
            <a:off x="9562776" y="6318980"/>
            <a:ext cx="20462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Durée CS : 4-6 </a:t>
            </a:r>
            <a:r>
              <a:rPr lang="fr-FR" dirty="0" err="1">
                <a:solidFill>
                  <a:srgbClr val="FF0000"/>
                </a:solidFill>
              </a:rPr>
              <a:t>sem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8759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796B4F-88F1-4203-BE59-8BA75AD48374}"/>
              </a:ext>
            </a:extLst>
          </p:cNvPr>
          <p:cNvSpPr/>
          <p:nvPr/>
        </p:nvSpPr>
        <p:spPr>
          <a:xfrm>
            <a:off x="4863210" y="135209"/>
            <a:ext cx="1824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Thyroïde</a:t>
            </a:r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0F377A59-22CE-4521-96CF-B4BBB1DC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9" y="1191610"/>
            <a:ext cx="1651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altLang="fr-FR" sz="1800" b="1" dirty="0"/>
              <a:t>TSH </a:t>
            </a:r>
            <a:r>
              <a:rPr lang="en-US" altLang="fr-FR" sz="1800" b="1" dirty="0" err="1"/>
              <a:t>Elevée</a:t>
            </a:r>
            <a:endParaRPr lang="en-US" altLang="fr-FR" sz="1800" b="1" dirty="0"/>
          </a:p>
          <a:p>
            <a:pPr algn="ctr"/>
            <a:endParaRPr lang="en-US" altLang="fr-FR" sz="1800" b="1" dirty="0"/>
          </a:p>
          <a:p>
            <a:pPr algn="ctr"/>
            <a:r>
              <a:rPr lang="en-US" altLang="fr-FR" sz="1800" dirty="0"/>
              <a:t>FT4 </a:t>
            </a:r>
            <a:r>
              <a:rPr lang="en-US" altLang="fr-FR" sz="1800" dirty="0" err="1"/>
              <a:t>basse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ou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normale</a:t>
            </a:r>
            <a:endParaRPr lang="en-US" altLang="fr-FR" sz="1800" dirty="0"/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6D7AB7F4-F141-42F2-8D1C-8D1DDD7DD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379" y="1188791"/>
            <a:ext cx="1651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altLang="fr-FR" sz="1800" b="1" dirty="0"/>
              <a:t>TSH Basse</a:t>
            </a:r>
          </a:p>
          <a:p>
            <a:pPr algn="ctr"/>
            <a:endParaRPr lang="en-US" altLang="fr-FR" sz="1800" b="1" dirty="0"/>
          </a:p>
          <a:p>
            <a:pPr algn="ctr"/>
            <a:r>
              <a:rPr lang="en-US" altLang="fr-FR" sz="1800" dirty="0"/>
              <a:t>FT4 </a:t>
            </a:r>
            <a:r>
              <a:rPr lang="en-US" altLang="fr-FR" sz="1800" dirty="0" err="1"/>
              <a:t>élevée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ou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normale</a:t>
            </a:r>
            <a:endParaRPr lang="en-US" altLang="fr-FR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485F78-492C-48BB-B0F6-EF41D7477C5B}"/>
              </a:ext>
            </a:extLst>
          </p:cNvPr>
          <p:cNvSpPr txBox="1"/>
          <p:nvPr/>
        </p:nvSpPr>
        <p:spPr>
          <a:xfrm>
            <a:off x="8964734" y="1564969"/>
            <a:ext cx="23863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Attention si Basse </a:t>
            </a:r>
          </a:p>
          <a:p>
            <a:r>
              <a:rPr lang="fr-FR" dirty="0"/>
              <a:t>Recherche </a:t>
            </a:r>
            <a:r>
              <a:rPr lang="fr-FR" b="1" dirty="0" err="1"/>
              <a:t>hypophysite</a:t>
            </a:r>
            <a:endParaRPr lang="fr-FR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8FB40B8-55E3-4C5B-A807-1C9BB9CF012A}"/>
              </a:ext>
            </a:extLst>
          </p:cNvPr>
          <p:cNvSpPr txBox="1"/>
          <p:nvPr/>
        </p:nvSpPr>
        <p:spPr>
          <a:xfrm>
            <a:off x="4835921" y="1927365"/>
            <a:ext cx="136967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T3-T4-TSH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59E71FA-8CC6-4FBF-B5F8-F48EDADD5974}"/>
              </a:ext>
            </a:extLst>
          </p:cNvPr>
          <p:cNvSpPr txBox="1"/>
          <p:nvPr/>
        </p:nvSpPr>
        <p:spPr>
          <a:xfrm>
            <a:off x="1107083" y="3561180"/>
            <a:ext cx="333178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fr-FR" dirty="0"/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ECG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Echo </a:t>
            </a:r>
            <a:r>
              <a:rPr lang="fr-FR" dirty="0" err="1"/>
              <a:t>thyroidienne</a:t>
            </a:r>
            <a:endParaRPr lang="fr-FR" dirty="0"/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Anticorps : TPO, TG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E790B-8D97-4BD0-BCA2-D3776F952643}"/>
              </a:ext>
            </a:extLst>
          </p:cNvPr>
          <p:cNvSpPr/>
          <p:nvPr/>
        </p:nvSpPr>
        <p:spPr>
          <a:xfrm>
            <a:off x="6608379" y="3705999"/>
            <a:ext cx="2849113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/>
              <a:t>+anti-TSH </a:t>
            </a:r>
            <a:r>
              <a:rPr lang="fr-FR" b="1" dirty="0" err="1"/>
              <a:t>Receptor</a:t>
            </a:r>
            <a:endParaRPr lang="fr-FR" b="1" dirty="0"/>
          </a:p>
          <a:p>
            <a:r>
              <a:rPr lang="fr-FR" b="1" dirty="0"/>
              <a:t>+ scintigraphie </a:t>
            </a:r>
            <a:r>
              <a:rPr lang="fr-FR" b="1" dirty="0" err="1"/>
              <a:t>thyroidienne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B600D82-15E2-47AC-BA8F-CD9F7A4FA64D}"/>
              </a:ext>
            </a:extLst>
          </p:cNvPr>
          <p:cNvSpPr txBox="1"/>
          <p:nvPr/>
        </p:nvSpPr>
        <p:spPr>
          <a:xfrm>
            <a:off x="1107083" y="5361415"/>
            <a:ext cx="33317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Supplémentation si symptomatique ou TSH &gt;10 </a:t>
            </a:r>
          </a:p>
          <a:p>
            <a:r>
              <a:rPr lang="fr-FR" dirty="0"/>
              <a:t>Poursuite ICI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3610881-6F98-4FB2-80D0-CE0138A64CF8}"/>
              </a:ext>
            </a:extLst>
          </p:cNvPr>
          <p:cNvSpPr txBox="1"/>
          <p:nvPr/>
        </p:nvSpPr>
        <p:spPr>
          <a:xfrm>
            <a:off x="7053735" y="5222915"/>
            <a:ext cx="419319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Bbloquant</a:t>
            </a:r>
            <a:r>
              <a:rPr lang="fr-FR" dirty="0"/>
              <a:t> si symptomatique</a:t>
            </a:r>
          </a:p>
          <a:p>
            <a:r>
              <a:rPr lang="fr-FR" dirty="0" err="1"/>
              <a:t>Carbimazole</a:t>
            </a:r>
            <a:r>
              <a:rPr lang="fr-FR" dirty="0"/>
              <a:t> si anti TSH</a:t>
            </a:r>
          </a:p>
          <a:p>
            <a:r>
              <a:rPr lang="fr-FR" dirty="0"/>
              <a:t>CS 0.5mg/kg si douloureux</a:t>
            </a:r>
          </a:p>
          <a:p>
            <a:r>
              <a:rPr lang="fr-FR" dirty="0"/>
              <a:t>Poursuite  ICI lorsque </a:t>
            </a:r>
            <a:r>
              <a:rPr lang="fr-FR" dirty="0" err="1"/>
              <a:t>symptome</a:t>
            </a:r>
            <a:r>
              <a:rPr lang="fr-FR" dirty="0"/>
              <a:t> </a:t>
            </a:r>
            <a:r>
              <a:rPr lang="fr-FR" dirty="0" err="1"/>
              <a:t>controlé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67C5AD0-D765-4A89-B4BF-228E85B26C92}"/>
              </a:ext>
            </a:extLst>
          </p:cNvPr>
          <p:cNvSpPr txBox="1"/>
          <p:nvPr/>
        </p:nvSpPr>
        <p:spPr>
          <a:xfrm>
            <a:off x="9795479" y="3525934"/>
            <a:ext cx="175267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Attention si retentissement cardiaque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FB8FC4-29DE-4F21-A2B3-6CBE43BC919B}"/>
              </a:ext>
            </a:extLst>
          </p:cNvPr>
          <p:cNvSpPr txBox="1"/>
          <p:nvPr/>
        </p:nvSpPr>
        <p:spPr>
          <a:xfrm>
            <a:off x="4863210" y="3504188"/>
            <a:ext cx="162430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/>
              <a:t>Endoc</a:t>
            </a:r>
            <a:r>
              <a:rPr lang="fr-FR" b="1" dirty="0"/>
              <a:t> surtout si</a:t>
            </a:r>
          </a:p>
          <a:p>
            <a:endParaRPr lang="fr-FR" dirty="0"/>
          </a:p>
          <a:p>
            <a:r>
              <a:rPr lang="fr-FR" b="1" dirty="0"/>
              <a:t>Hypo :</a:t>
            </a:r>
          </a:p>
          <a:p>
            <a:r>
              <a:rPr lang="fr-FR" dirty="0"/>
              <a:t>FRCV </a:t>
            </a:r>
          </a:p>
          <a:p>
            <a:r>
              <a:rPr lang="fr-FR" dirty="0"/>
              <a:t>Ou </a:t>
            </a:r>
            <a:r>
              <a:rPr lang="fr-FR" dirty="0" err="1"/>
              <a:t>Ac</a:t>
            </a:r>
            <a:r>
              <a:rPr lang="fr-FR" dirty="0"/>
              <a:t> positif</a:t>
            </a:r>
          </a:p>
          <a:p>
            <a:r>
              <a:rPr lang="fr-FR" dirty="0"/>
              <a:t>Ou anomalie radiologique</a:t>
            </a:r>
          </a:p>
          <a:p>
            <a:endParaRPr lang="fr-FR" dirty="0"/>
          </a:p>
          <a:p>
            <a:r>
              <a:rPr lang="fr-FR" b="1" dirty="0"/>
              <a:t>Hyper :</a:t>
            </a:r>
            <a:r>
              <a:rPr lang="fr-FR" dirty="0"/>
              <a:t> </a:t>
            </a:r>
          </a:p>
          <a:p>
            <a:r>
              <a:rPr lang="fr-FR" dirty="0"/>
              <a:t>Plus précoces</a:t>
            </a:r>
          </a:p>
        </p:txBody>
      </p:sp>
      <p:pic>
        <p:nvPicPr>
          <p:cNvPr id="13" name="Picture 4" descr="Résultat de recherche d'images pour &quot;panneau attention danger&quot;">
            <a:extLst>
              <a:ext uri="{FF2B5EF4-FFF2-40B4-BE49-F238E27FC236}">
                <a16:creationId xmlns:a16="http://schemas.microsoft.com/office/drawing/2014/main" id="{2EFA97DB-E5C2-4792-B787-B9B6FD0A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94" y="2257467"/>
            <a:ext cx="1124561" cy="9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6610FE-C08E-4F19-A8A6-3B914214AFD1}"/>
              </a:ext>
            </a:extLst>
          </p:cNvPr>
          <p:cNvSpPr/>
          <p:nvPr/>
        </p:nvSpPr>
        <p:spPr>
          <a:xfrm>
            <a:off x="1655714" y="3090956"/>
            <a:ext cx="20091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err="1"/>
              <a:t>Hypothyroidie</a:t>
            </a:r>
            <a:endParaRPr lang="fr-FR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889107-3E70-4A16-B3AC-540FA4B1E9C2}"/>
              </a:ext>
            </a:extLst>
          </p:cNvPr>
          <p:cNvSpPr/>
          <p:nvPr/>
        </p:nvSpPr>
        <p:spPr>
          <a:xfrm>
            <a:off x="6972710" y="3244334"/>
            <a:ext cx="21085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err="1"/>
              <a:t>Hyperthyroidie</a:t>
            </a:r>
            <a:endParaRPr lang="fr-FR" sz="2400" b="1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0752656-DD28-4ED9-9532-F3EE119B15E4}"/>
              </a:ext>
            </a:extLst>
          </p:cNvPr>
          <p:cNvCxnSpPr>
            <a:stCxn id="14" idx="2"/>
            <a:endCxn id="3" idx="0"/>
          </p:cNvCxnSpPr>
          <p:nvPr/>
        </p:nvCxnSpPr>
        <p:spPr>
          <a:xfrm flipH="1">
            <a:off x="2660284" y="2391760"/>
            <a:ext cx="832215" cy="699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3A51D21-AF75-42F1-9867-979629C5D050}"/>
              </a:ext>
            </a:extLst>
          </p:cNvPr>
          <p:cNvCxnSpPr>
            <a:stCxn id="17" idx="2"/>
            <a:endCxn id="15" idx="0"/>
          </p:cNvCxnSpPr>
          <p:nvPr/>
        </p:nvCxnSpPr>
        <p:spPr>
          <a:xfrm>
            <a:off x="7433879" y="2388941"/>
            <a:ext cx="593094" cy="855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7A9915B-B2D9-4FF1-A2A2-078770FBA415}"/>
              </a:ext>
            </a:extLst>
          </p:cNvPr>
          <p:cNvCxnSpPr>
            <a:stCxn id="17" idx="3"/>
            <a:endCxn id="4" idx="1"/>
          </p:cNvCxnSpPr>
          <p:nvPr/>
        </p:nvCxnSpPr>
        <p:spPr>
          <a:xfrm>
            <a:off x="8259379" y="1788866"/>
            <a:ext cx="705355" cy="9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02453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796B4F-88F1-4203-BE59-8BA75AD48374}"/>
              </a:ext>
            </a:extLst>
          </p:cNvPr>
          <p:cNvSpPr/>
          <p:nvPr/>
        </p:nvSpPr>
        <p:spPr>
          <a:xfrm>
            <a:off x="4863210" y="135209"/>
            <a:ext cx="1824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Thyroïde</a:t>
            </a:r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0F377A59-22CE-4521-96CF-B4BBB1DC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9" y="1191610"/>
            <a:ext cx="1651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altLang="fr-FR" sz="1800" b="1" dirty="0"/>
              <a:t>TSH </a:t>
            </a:r>
            <a:r>
              <a:rPr lang="en-US" altLang="fr-FR" sz="1800" b="1" dirty="0" err="1"/>
              <a:t>Elevée</a:t>
            </a:r>
            <a:endParaRPr lang="en-US" altLang="fr-FR" sz="1800" b="1" dirty="0"/>
          </a:p>
          <a:p>
            <a:pPr algn="ctr"/>
            <a:endParaRPr lang="en-US" altLang="fr-FR" sz="1800" b="1" dirty="0"/>
          </a:p>
          <a:p>
            <a:pPr algn="ctr"/>
            <a:r>
              <a:rPr lang="en-US" altLang="fr-FR" sz="1800" dirty="0"/>
              <a:t>FT4 </a:t>
            </a:r>
            <a:r>
              <a:rPr lang="en-US" altLang="fr-FR" sz="1800" dirty="0" err="1"/>
              <a:t>basse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ou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normale</a:t>
            </a:r>
            <a:endParaRPr lang="en-US" altLang="fr-FR" sz="1800" dirty="0"/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6D7AB7F4-F141-42F2-8D1C-8D1DDD7DD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379" y="1188791"/>
            <a:ext cx="1651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altLang="fr-FR" sz="1800" b="1" dirty="0"/>
              <a:t>TSH Basse</a:t>
            </a:r>
          </a:p>
          <a:p>
            <a:pPr algn="ctr"/>
            <a:endParaRPr lang="en-US" altLang="fr-FR" sz="1800" b="1" dirty="0"/>
          </a:p>
          <a:p>
            <a:pPr algn="ctr"/>
            <a:r>
              <a:rPr lang="en-US" altLang="fr-FR" sz="1800" dirty="0"/>
              <a:t>FT4 </a:t>
            </a:r>
            <a:r>
              <a:rPr lang="en-US" altLang="fr-FR" sz="1800" dirty="0" err="1"/>
              <a:t>élevée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ou</a:t>
            </a:r>
            <a:r>
              <a:rPr lang="en-US" altLang="fr-FR" sz="1800" dirty="0"/>
              <a:t> </a:t>
            </a:r>
            <a:r>
              <a:rPr lang="en-US" altLang="fr-FR" sz="1800" dirty="0" err="1"/>
              <a:t>normale</a:t>
            </a:r>
            <a:endParaRPr lang="en-US" altLang="fr-FR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485F78-492C-48BB-B0F6-EF41D7477C5B}"/>
              </a:ext>
            </a:extLst>
          </p:cNvPr>
          <p:cNvSpPr txBox="1"/>
          <p:nvPr/>
        </p:nvSpPr>
        <p:spPr>
          <a:xfrm>
            <a:off x="8964734" y="1564969"/>
            <a:ext cx="23863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Attention si Basse </a:t>
            </a:r>
          </a:p>
          <a:p>
            <a:r>
              <a:rPr lang="fr-FR" dirty="0"/>
              <a:t>Recherche </a:t>
            </a:r>
            <a:r>
              <a:rPr lang="fr-FR" b="1" dirty="0" err="1"/>
              <a:t>hypophysite</a:t>
            </a:r>
            <a:endParaRPr lang="fr-FR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8FB40B8-55E3-4C5B-A807-1C9BB9CF012A}"/>
              </a:ext>
            </a:extLst>
          </p:cNvPr>
          <p:cNvSpPr txBox="1"/>
          <p:nvPr/>
        </p:nvSpPr>
        <p:spPr>
          <a:xfrm>
            <a:off x="4835921" y="1927365"/>
            <a:ext cx="136967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T3-T4-TSH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59E71FA-8CC6-4FBF-B5F8-F48EDADD5974}"/>
              </a:ext>
            </a:extLst>
          </p:cNvPr>
          <p:cNvSpPr txBox="1"/>
          <p:nvPr/>
        </p:nvSpPr>
        <p:spPr>
          <a:xfrm>
            <a:off x="1107083" y="3561180"/>
            <a:ext cx="333178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fr-FR" dirty="0"/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ECG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Echo </a:t>
            </a:r>
            <a:r>
              <a:rPr lang="fr-FR" dirty="0" err="1"/>
              <a:t>thyroidienne</a:t>
            </a:r>
            <a:endParaRPr lang="fr-FR" dirty="0"/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Anticorps : TPO, TG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E790B-8D97-4BD0-BCA2-D3776F952643}"/>
              </a:ext>
            </a:extLst>
          </p:cNvPr>
          <p:cNvSpPr/>
          <p:nvPr/>
        </p:nvSpPr>
        <p:spPr>
          <a:xfrm>
            <a:off x="6608379" y="3705999"/>
            <a:ext cx="2849113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/>
              <a:t>+anti-TSH </a:t>
            </a:r>
            <a:r>
              <a:rPr lang="fr-FR" b="1" dirty="0" err="1"/>
              <a:t>Receptor</a:t>
            </a:r>
            <a:endParaRPr lang="fr-FR" b="1" dirty="0"/>
          </a:p>
          <a:p>
            <a:r>
              <a:rPr lang="fr-FR" b="1" dirty="0"/>
              <a:t>+ scintigraphie </a:t>
            </a:r>
            <a:r>
              <a:rPr lang="fr-FR" b="1" dirty="0" err="1"/>
              <a:t>thyroidienne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B600D82-15E2-47AC-BA8F-CD9F7A4FA64D}"/>
              </a:ext>
            </a:extLst>
          </p:cNvPr>
          <p:cNvSpPr txBox="1"/>
          <p:nvPr/>
        </p:nvSpPr>
        <p:spPr>
          <a:xfrm>
            <a:off x="1107083" y="5361415"/>
            <a:ext cx="33317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Supplémentation si symptomatique ou TSH &gt;10 </a:t>
            </a:r>
          </a:p>
          <a:p>
            <a:r>
              <a:rPr lang="fr-FR" dirty="0"/>
              <a:t>Poursuite ICI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3610881-6F98-4FB2-80D0-CE0138A64CF8}"/>
              </a:ext>
            </a:extLst>
          </p:cNvPr>
          <p:cNvSpPr txBox="1"/>
          <p:nvPr/>
        </p:nvSpPr>
        <p:spPr>
          <a:xfrm>
            <a:off x="7053735" y="5222915"/>
            <a:ext cx="419319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Bbloquant</a:t>
            </a:r>
            <a:r>
              <a:rPr lang="fr-FR" dirty="0"/>
              <a:t> si symptomatique</a:t>
            </a:r>
          </a:p>
          <a:p>
            <a:r>
              <a:rPr lang="fr-FR" dirty="0" err="1"/>
              <a:t>Carbimazole</a:t>
            </a:r>
            <a:r>
              <a:rPr lang="fr-FR" dirty="0"/>
              <a:t> si anti TSH</a:t>
            </a:r>
          </a:p>
          <a:p>
            <a:r>
              <a:rPr lang="fr-FR" dirty="0"/>
              <a:t>CS 0.5mg/kg si douloureux</a:t>
            </a:r>
          </a:p>
          <a:p>
            <a:r>
              <a:rPr lang="fr-FR" dirty="0"/>
              <a:t>Poursuite  ICI lorsque </a:t>
            </a:r>
            <a:r>
              <a:rPr lang="fr-FR" dirty="0" err="1"/>
              <a:t>symptome</a:t>
            </a:r>
            <a:r>
              <a:rPr lang="fr-FR" dirty="0"/>
              <a:t> </a:t>
            </a:r>
            <a:r>
              <a:rPr lang="fr-FR" dirty="0" err="1"/>
              <a:t>controlé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67C5AD0-D765-4A89-B4BF-228E85B26C92}"/>
              </a:ext>
            </a:extLst>
          </p:cNvPr>
          <p:cNvSpPr txBox="1"/>
          <p:nvPr/>
        </p:nvSpPr>
        <p:spPr>
          <a:xfrm>
            <a:off x="9795479" y="3525934"/>
            <a:ext cx="175267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Attention si retentissement cardiaque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FB8FC4-29DE-4F21-A2B3-6CBE43BC919B}"/>
              </a:ext>
            </a:extLst>
          </p:cNvPr>
          <p:cNvSpPr txBox="1"/>
          <p:nvPr/>
        </p:nvSpPr>
        <p:spPr>
          <a:xfrm>
            <a:off x="4863210" y="3504188"/>
            <a:ext cx="162430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/>
              <a:t>Endoc</a:t>
            </a:r>
            <a:r>
              <a:rPr lang="fr-FR" b="1" dirty="0"/>
              <a:t> surtout si</a:t>
            </a:r>
          </a:p>
          <a:p>
            <a:endParaRPr lang="fr-FR" dirty="0"/>
          </a:p>
          <a:p>
            <a:r>
              <a:rPr lang="fr-FR" b="1" dirty="0"/>
              <a:t>Hypo :</a:t>
            </a:r>
          </a:p>
          <a:p>
            <a:r>
              <a:rPr lang="fr-FR" dirty="0"/>
              <a:t>FRCV </a:t>
            </a:r>
          </a:p>
          <a:p>
            <a:r>
              <a:rPr lang="fr-FR" dirty="0"/>
              <a:t>Ou </a:t>
            </a:r>
            <a:r>
              <a:rPr lang="fr-FR" dirty="0" err="1"/>
              <a:t>Ac</a:t>
            </a:r>
            <a:r>
              <a:rPr lang="fr-FR" dirty="0"/>
              <a:t> positif</a:t>
            </a:r>
          </a:p>
          <a:p>
            <a:r>
              <a:rPr lang="fr-FR" dirty="0"/>
              <a:t>Ou anomalie radiologique</a:t>
            </a:r>
          </a:p>
          <a:p>
            <a:endParaRPr lang="fr-FR" dirty="0"/>
          </a:p>
          <a:p>
            <a:r>
              <a:rPr lang="fr-FR" b="1" dirty="0"/>
              <a:t>Hyper :</a:t>
            </a:r>
            <a:r>
              <a:rPr lang="fr-FR" dirty="0"/>
              <a:t> </a:t>
            </a:r>
          </a:p>
          <a:p>
            <a:r>
              <a:rPr lang="fr-FR" dirty="0"/>
              <a:t>Plus précoces</a:t>
            </a:r>
          </a:p>
        </p:txBody>
      </p:sp>
      <p:pic>
        <p:nvPicPr>
          <p:cNvPr id="13" name="Picture 4" descr="Résultat de recherche d'images pour &quot;panneau attention danger&quot;">
            <a:extLst>
              <a:ext uri="{FF2B5EF4-FFF2-40B4-BE49-F238E27FC236}">
                <a16:creationId xmlns:a16="http://schemas.microsoft.com/office/drawing/2014/main" id="{2EFA97DB-E5C2-4792-B787-B9B6FD0A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94" y="2257467"/>
            <a:ext cx="1124561" cy="9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6610FE-C08E-4F19-A8A6-3B914214AFD1}"/>
              </a:ext>
            </a:extLst>
          </p:cNvPr>
          <p:cNvSpPr/>
          <p:nvPr/>
        </p:nvSpPr>
        <p:spPr>
          <a:xfrm>
            <a:off x="1655714" y="3090956"/>
            <a:ext cx="20091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err="1"/>
              <a:t>Hypothyroidie</a:t>
            </a:r>
            <a:endParaRPr lang="fr-FR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889107-3E70-4A16-B3AC-540FA4B1E9C2}"/>
              </a:ext>
            </a:extLst>
          </p:cNvPr>
          <p:cNvSpPr/>
          <p:nvPr/>
        </p:nvSpPr>
        <p:spPr>
          <a:xfrm>
            <a:off x="6972710" y="3244334"/>
            <a:ext cx="21085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 err="1"/>
              <a:t>Hyperthyroidie</a:t>
            </a:r>
            <a:endParaRPr lang="fr-FR" sz="2400" b="1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0752656-DD28-4ED9-9532-F3EE119B15E4}"/>
              </a:ext>
            </a:extLst>
          </p:cNvPr>
          <p:cNvCxnSpPr>
            <a:stCxn id="14" idx="2"/>
            <a:endCxn id="3" idx="0"/>
          </p:cNvCxnSpPr>
          <p:nvPr/>
        </p:nvCxnSpPr>
        <p:spPr>
          <a:xfrm flipH="1">
            <a:off x="2660284" y="2391760"/>
            <a:ext cx="832215" cy="699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3A51D21-AF75-42F1-9867-979629C5D050}"/>
              </a:ext>
            </a:extLst>
          </p:cNvPr>
          <p:cNvCxnSpPr>
            <a:stCxn id="17" idx="2"/>
            <a:endCxn id="15" idx="0"/>
          </p:cNvCxnSpPr>
          <p:nvPr/>
        </p:nvCxnSpPr>
        <p:spPr>
          <a:xfrm>
            <a:off x="7433879" y="2388941"/>
            <a:ext cx="593094" cy="855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7A9915B-B2D9-4FF1-A2A2-078770FBA415}"/>
              </a:ext>
            </a:extLst>
          </p:cNvPr>
          <p:cNvCxnSpPr>
            <a:stCxn id="17" idx="3"/>
            <a:endCxn id="4" idx="1"/>
          </p:cNvCxnSpPr>
          <p:nvPr/>
        </p:nvCxnSpPr>
        <p:spPr>
          <a:xfrm>
            <a:off x="8259379" y="1788866"/>
            <a:ext cx="705355" cy="9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 : en arc 15">
            <a:extLst>
              <a:ext uri="{FF2B5EF4-FFF2-40B4-BE49-F238E27FC236}">
                <a16:creationId xmlns:a16="http://schemas.microsoft.com/office/drawing/2014/main" id="{DB20DE91-CDE8-45F3-9A6E-D56403E7B6D3}"/>
              </a:ext>
            </a:extLst>
          </p:cNvPr>
          <p:cNvSpPr/>
          <p:nvPr/>
        </p:nvSpPr>
        <p:spPr>
          <a:xfrm rot="10800000">
            <a:off x="3999675" y="3602273"/>
            <a:ext cx="3351369" cy="283414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256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7">
            <a:extLst>
              <a:ext uri="{FF2B5EF4-FFF2-40B4-BE49-F238E27FC236}">
                <a16:creationId xmlns:a16="http://schemas.microsoft.com/office/drawing/2014/main" id="{C62BF13A-BEC3-4BD2-8867-3E014D279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892" y="148167"/>
            <a:ext cx="1538215" cy="64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12" tIns="42856" rIns="85712" bIns="4285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altLang="fr-FR" sz="3600" dirty="0">
                <a:latin typeface="+mn-lt"/>
                <a:ea typeface="+mn-ea"/>
              </a:rPr>
              <a:t>Fatigue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E86807-BB28-4A4B-B801-C71067C3837B}"/>
              </a:ext>
            </a:extLst>
          </p:cNvPr>
          <p:cNvSpPr txBox="1"/>
          <p:nvPr/>
        </p:nvSpPr>
        <p:spPr>
          <a:xfrm>
            <a:off x="220585" y="2349460"/>
            <a:ext cx="2368886" cy="267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Isolée ?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Dyspnée ?</a:t>
            </a:r>
          </a:p>
          <a:p>
            <a:pPr algn="ctr"/>
            <a:r>
              <a:rPr lang="fr-FR" sz="2400" dirty="0"/>
              <a:t>Trouble digestif ?</a:t>
            </a:r>
          </a:p>
          <a:p>
            <a:pPr algn="ctr"/>
            <a:r>
              <a:rPr lang="fr-FR" sz="2400" dirty="0"/>
              <a:t>Confusion ?</a:t>
            </a:r>
          </a:p>
          <a:p>
            <a:pPr algn="ctr"/>
            <a:r>
              <a:rPr lang="fr-FR" sz="2400" dirty="0"/>
              <a:t>Douleur musculaire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0C931-C4AA-4FDE-B7B3-B4333E2EFE84}"/>
              </a:ext>
            </a:extLst>
          </p:cNvPr>
          <p:cNvSpPr/>
          <p:nvPr/>
        </p:nvSpPr>
        <p:spPr>
          <a:xfrm>
            <a:off x="2922689" y="2366686"/>
            <a:ext cx="2522998" cy="2585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/>
              <a:t>Bilan minimum :</a:t>
            </a:r>
          </a:p>
          <a:p>
            <a:endParaRPr lang="fr-FR" dirty="0"/>
          </a:p>
          <a:p>
            <a:r>
              <a:rPr lang="fr-FR" dirty="0"/>
              <a:t>NFS</a:t>
            </a:r>
          </a:p>
          <a:p>
            <a:r>
              <a:rPr lang="fr-FR" dirty="0"/>
              <a:t>Iono urée </a:t>
            </a:r>
            <a:r>
              <a:rPr lang="fr-FR" dirty="0" err="1"/>
              <a:t>Creat</a:t>
            </a:r>
            <a:r>
              <a:rPr lang="fr-FR" dirty="0"/>
              <a:t> calcémie</a:t>
            </a:r>
          </a:p>
          <a:p>
            <a:r>
              <a:rPr lang="fr-FR" dirty="0"/>
              <a:t>Glycémie</a:t>
            </a:r>
          </a:p>
          <a:p>
            <a:r>
              <a:rPr lang="fr-FR" dirty="0"/>
              <a:t>Bilan hépatique</a:t>
            </a:r>
          </a:p>
          <a:p>
            <a:r>
              <a:rPr lang="fr-FR" dirty="0"/>
              <a:t>CPK</a:t>
            </a:r>
          </a:p>
          <a:p>
            <a:r>
              <a:rPr lang="fr-FR" dirty="0"/>
              <a:t>TSH </a:t>
            </a:r>
          </a:p>
          <a:p>
            <a:r>
              <a:rPr lang="fr-FR" dirty="0"/>
              <a:t>Cortisol 8H</a:t>
            </a:r>
          </a:p>
        </p:txBody>
      </p:sp>
      <p:pic>
        <p:nvPicPr>
          <p:cNvPr id="8" name="Picture 4" descr="Résultat de recherche d'images pour &quot;panneau attention danger&quot;">
            <a:extLst>
              <a:ext uri="{FF2B5EF4-FFF2-40B4-BE49-F238E27FC236}">
                <a16:creationId xmlns:a16="http://schemas.microsoft.com/office/drawing/2014/main" id="{D626CC67-79BD-48FC-8ECB-667A3A77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86" y="2934184"/>
            <a:ext cx="1124561" cy="98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1">
            <a:extLst>
              <a:ext uri="{FF2B5EF4-FFF2-40B4-BE49-F238E27FC236}">
                <a16:creationId xmlns:a16="http://schemas.microsoft.com/office/drawing/2014/main" id="{E6F9E137-4209-4AD5-8D25-BA2F5B97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547" y="2349460"/>
            <a:ext cx="4129616" cy="2349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/>
            <a:r>
              <a:rPr lang="fr-FR" altLang="fr-FR" sz="2667" b="1" dirty="0"/>
              <a:t>Insuffisance surrénale aigue </a:t>
            </a:r>
          </a:p>
          <a:p>
            <a:pPr algn="ctr"/>
            <a:r>
              <a:rPr lang="fr-FR" altLang="fr-FR" sz="1867" dirty="0"/>
              <a:t>Fatigue, douleur abdominale, vomissement, hypoglycémie, hyponatrémie</a:t>
            </a:r>
          </a:p>
          <a:p>
            <a:pPr algn="ctr"/>
            <a:endParaRPr lang="fr-FR" altLang="fr-FR" sz="1867" dirty="0"/>
          </a:p>
          <a:p>
            <a:pPr algn="ctr"/>
            <a:r>
              <a:rPr lang="fr-FR" altLang="fr-FR" sz="1867" b="1" dirty="0"/>
              <a:t>Traiter au moindre doute</a:t>
            </a:r>
          </a:p>
        </p:txBody>
      </p:sp>
    </p:spTree>
    <p:extLst>
      <p:ext uri="{BB962C8B-B14F-4D97-AF65-F5344CB8AC3E}">
        <p14:creationId xmlns:p14="http://schemas.microsoft.com/office/powerpoint/2010/main" val="3684220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997D7B-3543-4735-B03D-7EFA63DE7719}"/>
              </a:ext>
            </a:extLst>
          </p:cNvPr>
          <p:cNvSpPr/>
          <p:nvPr/>
        </p:nvSpPr>
        <p:spPr>
          <a:xfrm>
            <a:off x="205587" y="1671783"/>
            <a:ext cx="7029834" cy="738909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930" y="246793"/>
            <a:ext cx="6586491" cy="1676603"/>
          </a:xfrm>
        </p:spPr>
        <p:txBody>
          <a:bodyPr>
            <a:normAutofit/>
          </a:bodyPr>
          <a:lstStyle/>
          <a:p>
            <a:r>
              <a:rPr lang="fr-FR" sz="3200" u="sng" dirty="0"/>
              <a:t>Peut-on reprendre un ICI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587" y="1781507"/>
            <a:ext cx="7118849" cy="446952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/>
              <a:t>CI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toxicité</a:t>
            </a:r>
            <a:r>
              <a:rPr lang="en-US" b="1" dirty="0"/>
              <a:t> </a:t>
            </a:r>
            <a:r>
              <a:rPr lang="en-US" b="1" dirty="0" err="1"/>
              <a:t>mettant</a:t>
            </a:r>
            <a:r>
              <a:rPr lang="en-US" b="1" dirty="0"/>
              <a:t> en jeu le prognostic vital en particulier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atteinte</a:t>
            </a:r>
            <a:r>
              <a:rPr lang="en-US" b="1" dirty="0"/>
              <a:t> </a:t>
            </a:r>
            <a:r>
              <a:rPr lang="en-US" b="1" dirty="0" err="1"/>
              <a:t>cardiaque</a:t>
            </a:r>
            <a:r>
              <a:rPr lang="en-US" b="1" dirty="0"/>
              <a:t>, </a:t>
            </a:r>
            <a:r>
              <a:rPr lang="en-US" b="1" dirty="0" err="1"/>
              <a:t>pulmonaire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neurologique</a:t>
            </a:r>
            <a:r>
              <a:rPr lang="en-US" b="1" dirty="0"/>
              <a:t> (Grade III/IV)</a:t>
            </a:r>
            <a:endParaRPr lang="en-US" sz="2100" b="1" dirty="0"/>
          </a:p>
          <a:p>
            <a:endParaRPr lang="en-US" i="1" dirty="0"/>
          </a:p>
          <a:p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général</a:t>
            </a:r>
            <a:endParaRPr lang="en-US" i="1" dirty="0"/>
          </a:p>
          <a:p>
            <a:r>
              <a:rPr lang="en-US" sz="2100" dirty="0"/>
              <a:t>38 patients </a:t>
            </a:r>
            <a:r>
              <a:rPr lang="en-US" sz="2100" dirty="0" err="1"/>
              <a:t>retraité</a:t>
            </a:r>
            <a:r>
              <a:rPr lang="en-US" sz="2100" dirty="0"/>
              <a:t> 50% sans </a:t>
            </a:r>
            <a:r>
              <a:rPr lang="en-US" sz="2100" dirty="0" err="1"/>
              <a:t>récidive</a:t>
            </a:r>
            <a:r>
              <a:rPr lang="en-US" sz="2100" dirty="0"/>
              <a:t>, </a:t>
            </a:r>
            <a:r>
              <a:rPr lang="en-US" sz="2100" i="1" dirty="0"/>
              <a:t>24% recurrence et 26% un </a:t>
            </a:r>
            <a:r>
              <a:rPr lang="en-US" sz="2100" i="1" dirty="0" err="1"/>
              <a:t>autre</a:t>
            </a:r>
            <a:r>
              <a:rPr lang="en-US" sz="2100" i="1" dirty="0"/>
              <a:t> </a:t>
            </a:r>
            <a:r>
              <a:rPr lang="en-US" sz="2100" i="1" dirty="0" err="1"/>
              <a:t>événement</a:t>
            </a:r>
            <a:r>
              <a:rPr lang="en-US" sz="2100" dirty="0"/>
              <a:t>. 2 </a:t>
            </a:r>
            <a:r>
              <a:rPr lang="en-US" sz="2100" dirty="0" err="1"/>
              <a:t>décès</a:t>
            </a:r>
            <a:endParaRPr lang="fr-FR" sz="2100" dirty="0"/>
          </a:p>
          <a:p>
            <a:pPr marL="0" indent="0">
              <a:buNone/>
            </a:pPr>
            <a:endParaRPr lang="fr-FR" i="1" dirty="0"/>
          </a:p>
          <a:p>
            <a:r>
              <a:rPr lang="fr-FR" i="1" dirty="0"/>
              <a:t>Pneumopathie</a:t>
            </a:r>
          </a:p>
          <a:p>
            <a:pPr marL="0" indent="0">
              <a:buNone/>
            </a:pPr>
            <a:r>
              <a:rPr lang="fr-FR" sz="2600" u="sng" dirty="0"/>
              <a:t>Possible si pas grade 3-4 et retour grade 1</a:t>
            </a:r>
          </a:p>
          <a:p>
            <a:r>
              <a:rPr lang="fr-FR" sz="2400" u="sng" dirty="0" err="1"/>
              <a:t>Gettinger</a:t>
            </a:r>
            <a:r>
              <a:rPr lang="fr-FR" sz="2400" dirty="0"/>
              <a:t> : N=9 rechute dans 5 (56%), 1 décès</a:t>
            </a:r>
          </a:p>
          <a:p>
            <a:r>
              <a:rPr lang="fr-FR" sz="2400" u="sng" dirty="0"/>
              <a:t>Nishino</a:t>
            </a:r>
            <a:r>
              <a:rPr lang="fr-FR" sz="2400" dirty="0"/>
              <a:t> : N=7 (mono et bithérapie) rechute dans 2 (29%)</a:t>
            </a:r>
          </a:p>
          <a:p>
            <a:r>
              <a:rPr lang="fr-FR" sz="2400" u="sng" dirty="0"/>
              <a:t>Delaunay</a:t>
            </a:r>
            <a:r>
              <a:rPr lang="fr-FR" sz="2400" dirty="0"/>
              <a:t> : N=10 (/64 grade I/II) rechute dans 3 pas de décès G&lt;3. </a:t>
            </a:r>
          </a:p>
          <a:p>
            <a:pPr lvl="1"/>
            <a:r>
              <a:rPr lang="fr-FR" sz="2000" dirty="0"/>
              <a:t>3 avec prophylaxie </a:t>
            </a:r>
            <a:r>
              <a:rPr lang="fr-FR" sz="2000" dirty="0" err="1"/>
              <a:t>stéroide</a:t>
            </a:r>
            <a:r>
              <a:rPr lang="fr-FR" sz="2000" dirty="0"/>
              <a:t> dont un ayant rechuté</a:t>
            </a:r>
          </a:p>
          <a:p>
            <a:r>
              <a:rPr lang="fr-FR" sz="2400" u="sng" dirty="0" err="1"/>
              <a:t>Gounant</a:t>
            </a:r>
            <a:r>
              <a:rPr lang="fr-FR" sz="2400" dirty="0"/>
              <a:t> : Récidive à l’arrêt des CS/durée lié à la durée de vie ? </a:t>
            </a:r>
          </a:p>
          <a:p>
            <a:endParaRPr lang="fr-FR" sz="2400" dirty="0"/>
          </a:p>
          <a:p>
            <a:endParaRPr lang="fr-FR" dirty="0"/>
          </a:p>
          <a:p>
            <a:endParaRPr lang="fr-FR" i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2B19F7-10A0-4056-B253-3CEDD62C32ED}"/>
              </a:ext>
            </a:extLst>
          </p:cNvPr>
          <p:cNvSpPr/>
          <p:nvPr/>
        </p:nvSpPr>
        <p:spPr>
          <a:xfrm>
            <a:off x="3765011" y="6426541"/>
            <a:ext cx="9431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Santini FC,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Cancer Immunol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Res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2018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66E4133-42DC-405F-82AE-560E97F9C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" r="-1" b="10815"/>
          <a:stretch/>
        </p:blipFill>
        <p:spPr bwMode="auto">
          <a:xfrm>
            <a:off x="7556409" y="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725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8B719-E34B-4C54-98A3-914CD68A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/>
              <a:t>Doit-on reprendre un ICI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B8F0E5-E12C-4F94-BCAC-CBCE8DE62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36" y="1618379"/>
            <a:ext cx="5538952" cy="4351338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En </a:t>
            </a:r>
            <a:r>
              <a:rPr lang="en-US" sz="2400" dirty="0" err="1"/>
              <a:t>cas</a:t>
            </a:r>
            <a:r>
              <a:rPr lang="en-US" sz="2400" dirty="0"/>
              <a:t> de </a:t>
            </a:r>
            <a:r>
              <a:rPr lang="fr-FR" sz="2400" dirty="0"/>
              <a:t>toxicité</a:t>
            </a:r>
            <a:r>
              <a:rPr lang="en-US" sz="2400" dirty="0"/>
              <a:t> le prognostic </a:t>
            </a:r>
            <a:r>
              <a:rPr lang="en-US" sz="2400" dirty="0" err="1"/>
              <a:t>est</a:t>
            </a:r>
            <a:r>
              <a:rPr lang="en-US" sz="2400" dirty="0"/>
              <a:t>-il different ? </a:t>
            </a:r>
          </a:p>
          <a:p>
            <a:r>
              <a:rPr lang="en-US" sz="2400" dirty="0" err="1"/>
              <a:t>Exemple</a:t>
            </a:r>
            <a:r>
              <a:rPr lang="en-US" sz="2400" dirty="0"/>
              <a:t> dans le MM (</a:t>
            </a:r>
            <a:r>
              <a:rPr lang="en-US" sz="2400" dirty="0" err="1"/>
              <a:t>Nivolumab+IPI</a:t>
            </a:r>
            <a:r>
              <a:rPr lang="en-US" sz="2400" dirty="0"/>
              <a:t>) </a:t>
            </a:r>
          </a:p>
          <a:p>
            <a:r>
              <a:rPr lang="en-US" sz="2400" dirty="0"/>
              <a:t>N = 409. </a:t>
            </a:r>
            <a:r>
              <a:rPr lang="en-US" sz="2400" dirty="0" err="1"/>
              <a:t>Arrêt</a:t>
            </a:r>
            <a:r>
              <a:rPr lang="en-US" sz="2400" dirty="0"/>
              <a:t> pour </a:t>
            </a:r>
            <a:r>
              <a:rPr lang="en-US" sz="2400" dirty="0" err="1"/>
              <a:t>toxicité</a:t>
            </a:r>
            <a:r>
              <a:rPr lang="en-US" sz="2400" dirty="0"/>
              <a:t> (n = 96)</a:t>
            </a:r>
          </a:p>
          <a:p>
            <a:r>
              <a:rPr lang="en-US" sz="2400" dirty="0" err="1"/>
              <a:t>Taux</a:t>
            </a:r>
            <a:r>
              <a:rPr lang="en-US" sz="2400" dirty="0"/>
              <a:t> de </a:t>
            </a:r>
            <a:r>
              <a:rPr lang="en-US" sz="2400" dirty="0" err="1"/>
              <a:t>réponse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Groupe </a:t>
            </a:r>
            <a:r>
              <a:rPr lang="en-US" sz="2000" dirty="0" err="1"/>
              <a:t>toxicité</a:t>
            </a:r>
            <a:r>
              <a:rPr lang="en-US" sz="2000" dirty="0"/>
              <a:t> 58.3% </a:t>
            </a:r>
          </a:p>
          <a:p>
            <a:pPr lvl="1"/>
            <a:r>
              <a:rPr lang="en-US" sz="2000" dirty="0"/>
              <a:t>Groupe sans </a:t>
            </a:r>
            <a:r>
              <a:rPr lang="en-US" sz="2000" dirty="0" err="1"/>
              <a:t>toxicité</a:t>
            </a:r>
            <a:r>
              <a:rPr lang="en-US" sz="2000" dirty="0"/>
              <a:t> 50.2%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8698D4-65DB-44E6-B028-E940BD259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056" y="1358715"/>
            <a:ext cx="5053879" cy="4870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602855-D941-4730-A613-2E2B258C53EA}"/>
              </a:ext>
            </a:extLst>
          </p:cNvPr>
          <p:cNvSpPr/>
          <p:nvPr/>
        </p:nvSpPr>
        <p:spPr>
          <a:xfrm>
            <a:off x="9578650" y="1593811"/>
            <a:ext cx="2151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PFS = 8.4 discontinued / </a:t>
            </a:r>
          </a:p>
          <a:p>
            <a:r>
              <a:rPr lang="en-US" sz="1400" dirty="0"/>
              <a:t> months ( P = .97). </a:t>
            </a:r>
            <a:endParaRPr lang="fr-FR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BCDF9-0FE8-45E8-83E1-0591EA2C8267}"/>
              </a:ext>
            </a:extLst>
          </p:cNvPr>
          <p:cNvSpPr/>
          <p:nvPr/>
        </p:nvSpPr>
        <p:spPr>
          <a:xfrm>
            <a:off x="10271377" y="3865429"/>
            <a:ext cx="1324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OS non </a:t>
            </a:r>
            <a:r>
              <a:rPr lang="en-US" sz="1400" dirty="0" err="1"/>
              <a:t>atteinte</a:t>
            </a:r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BE0C4A-13FB-4140-821F-6871350519C9}"/>
              </a:ext>
            </a:extLst>
          </p:cNvPr>
          <p:cNvSpPr txBox="1"/>
          <p:nvPr/>
        </p:nvSpPr>
        <p:spPr>
          <a:xfrm>
            <a:off x="9833563" y="6457249"/>
            <a:ext cx="2295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chemeClr val="bg1">
                    <a:lumMod val="50000"/>
                  </a:schemeClr>
                </a:solidFill>
              </a:rPr>
              <a:t>Schadendorf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 JCO 2017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4265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12EBD-1A31-4566-9F6D-33AA4C2A0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u="sng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6FE39-056D-4ECC-B258-7508B3E7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861"/>
            <a:ext cx="10515600" cy="435133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dirty="0"/>
              <a:t>Nouveaux profils de toxicités extrêmement </a:t>
            </a:r>
            <a:r>
              <a:rPr lang="fr-FR" i="1" dirty="0"/>
              <a:t>variés</a:t>
            </a:r>
          </a:p>
          <a:p>
            <a:r>
              <a:rPr lang="fr-FR" dirty="0"/>
              <a:t>Bien toléré en monothérapie mais avec la nécessité d’une </a:t>
            </a:r>
            <a:r>
              <a:rPr lang="fr-FR" i="1" dirty="0"/>
              <a:t>organisation</a:t>
            </a:r>
            <a:r>
              <a:rPr lang="fr-FR" dirty="0"/>
              <a:t> en amont</a:t>
            </a:r>
          </a:p>
          <a:p>
            <a:endParaRPr lang="fr-FR" dirty="0"/>
          </a:p>
          <a:p>
            <a:r>
              <a:rPr lang="fr-FR" dirty="0"/>
              <a:t>Enjeux : </a:t>
            </a:r>
          </a:p>
          <a:p>
            <a:pPr lvl="1"/>
            <a:r>
              <a:rPr lang="fr-FR" dirty="0"/>
              <a:t>Nombre d’associations et d’indication en augmentation</a:t>
            </a:r>
          </a:p>
          <a:p>
            <a:pPr lvl="1"/>
            <a:r>
              <a:rPr lang="fr-FR" dirty="0"/>
              <a:t>Enjeu de certaines toxicités pulmonaires potentiellement limitante</a:t>
            </a:r>
          </a:p>
          <a:p>
            <a:pPr lvl="1"/>
            <a:r>
              <a:rPr lang="fr-FR" dirty="0"/>
              <a:t>Nécessité d’évaluer le bénéfice/risque</a:t>
            </a:r>
          </a:p>
          <a:p>
            <a:pPr marL="457200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</a:t>
            </a:r>
            <a:r>
              <a:rPr lang="fr-FR" i="1" dirty="0"/>
              <a:t>essais cliniques dédiés </a:t>
            </a:r>
            <a:r>
              <a:rPr lang="fr-FR" dirty="0"/>
              <a:t>pour des biomarqueurs et la gestions des </a:t>
            </a:r>
            <a:r>
              <a:rPr lang="fr-FR" dirty="0" err="1"/>
              <a:t>IrAEs</a:t>
            </a:r>
            <a:r>
              <a:rPr lang="fr-FR" dirty="0"/>
              <a:t> ainsi que dans les populations à risque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27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79098-8DD0-4D6D-8B67-E10EFB67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Toxicités des immunothérapies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C252C-1077-4FA1-9385-004BC613F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Quels mécanismes impliqués ?</a:t>
            </a:r>
          </a:p>
          <a:p>
            <a:pPr lvl="1"/>
            <a:r>
              <a:rPr lang="fr-FR" dirty="0"/>
              <a:t>Cellules impliquées dans les toxicités</a:t>
            </a:r>
          </a:p>
          <a:p>
            <a:pPr lvl="1"/>
            <a:r>
              <a:rPr lang="fr-FR" dirty="0"/>
              <a:t>Mécanismes</a:t>
            </a:r>
          </a:p>
          <a:p>
            <a:endParaRPr lang="fr-FR" dirty="0"/>
          </a:p>
          <a:p>
            <a:r>
              <a:rPr lang="fr-FR" dirty="0"/>
              <a:t>Quels profils de toxicité ?</a:t>
            </a:r>
          </a:p>
          <a:p>
            <a:pPr lvl="1"/>
            <a:r>
              <a:rPr lang="fr-FR" dirty="0"/>
              <a:t>Fréquence</a:t>
            </a:r>
          </a:p>
          <a:p>
            <a:pPr lvl="1"/>
            <a:r>
              <a:rPr lang="fr-FR" dirty="0"/>
              <a:t>Type de toxicité</a:t>
            </a:r>
          </a:p>
          <a:p>
            <a:pPr lvl="1"/>
            <a:r>
              <a:rPr lang="fr-FR" dirty="0"/>
              <a:t>Cinétique d’apparition</a:t>
            </a:r>
          </a:p>
          <a:p>
            <a:pPr lvl="1"/>
            <a:r>
              <a:rPr lang="fr-FR" dirty="0"/>
              <a:t>Facteurs favorisants 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Quelle prise en charge ?</a:t>
            </a:r>
          </a:p>
          <a:p>
            <a:pPr lvl="1"/>
            <a:r>
              <a:rPr lang="fr-FR" dirty="0"/>
              <a:t>Principe</a:t>
            </a:r>
          </a:p>
          <a:p>
            <a:pPr lvl="1"/>
            <a:r>
              <a:rPr lang="fr-FR" dirty="0"/>
              <a:t>Situation particulière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5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번호 개체 틀 3">
            <a:extLst>
              <a:ext uri="{FF2B5EF4-FFF2-40B4-BE49-F238E27FC236}">
                <a16:creationId xmlns:a16="http://schemas.microsoft.com/office/drawing/2014/main" id="{1BCC671C-3DE7-4A28-A362-F48B4FA2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1pPr>
            <a:lvl2pPr marL="990575" indent="-380990">
              <a:defRPr sz="16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2pPr>
            <a:lvl3pPr marL="1523962" indent="-304792">
              <a:defRPr sz="16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3pPr>
            <a:lvl4pPr marL="2133547" indent="-304792">
              <a:defRPr sz="16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4pPr>
            <a:lvl5pPr marL="2743131" indent="-304792">
              <a:defRPr sz="16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9pPr>
          </a:lstStyle>
          <a:p>
            <a:fld id="{B80EB461-F24B-44DE-821D-6358273DF2DD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28675" name="Picture 4" descr="nrrheum.2016.131-f1.jpg">
            <a:extLst>
              <a:ext uri="{FF2B5EF4-FFF2-40B4-BE49-F238E27FC236}">
                <a16:creationId xmlns:a16="http://schemas.microsoft.com/office/drawing/2014/main" id="{26ACB5C7-056B-4C56-BDE9-08F48DCF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72" y="1790142"/>
            <a:ext cx="8924055" cy="4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직사각형 2">
            <a:extLst>
              <a:ext uri="{FF2B5EF4-FFF2-40B4-BE49-F238E27FC236}">
                <a16:creationId xmlns:a16="http://schemas.microsoft.com/office/drawing/2014/main" id="{B29EAF89-1AE6-47F8-8D0A-03B7A791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5634" y="5954185"/>
            <a:ext cx="2002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9pPr>
          </a:lstStyle>
          <a:p>
            <a:pPr algn="r" eaLnBrk="1" hangingPunct="1"/>
            <a:r>
              <a:rPr lang="en-US" altLang="ko-KR" sz="1600" b="1"/>
              <a:t>van der Vlist, M. et al. </a:t>
            </a:r>
            <a:r>
              <a:rPr lang="en-GB" altLang="ko-KR" sz="1600" b="1"/>
              <a:t>(2016)</a:t>
            </a:r>
            <a:endParaRPr lang="ko-KR" altLang="en-US" sz="1600" b="1"/>
          </a:p>
        </p:txBody>
      </p:sp>
      <p:sp>
        <p:nvSpPr>
          <p:cNvPr id="28677" name="직사각형 5">
            <a:extLst>
              <a:ext uri="{FF2B5EF4-FFF2-40B4-BE49-F238E27FC236}">
                <a16:creationId xmlns:a16="http://schemas.microsoft.com/office/drawing/2014/main" id="{A0344341-709A-4270-8FB2-6E3F00C3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41" y="719666"/>
            <a:ext cx="976418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Heiti SC Light" pitchFamily="2" charset="-122"/>
                <a:sym typeface="Gill San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ko-KR" sz="28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balance </a:t>
            </a:r>
            <a:r>
              <a:rPr lang="en-US" altLang="ko-KR" sz="2800" u="sng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immunitaire</a:t>
            </a:r>
            <a:r>
              <a:rPr lang="en-US" altLang="ko-KR" sz="28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: impact des Immune Checkpoint blockers</a:t>
            </a:r>
            <a:endParaRPr lang="ko-KR" altLang="en-US" sz="2800" u="sn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157E2A-B4FA-4AA7-811C-48034EB1CFE0}"/>
              </a:ext>
            </a:extLst>
          </p:cNvPr>
          <p:cNvSpPr/>
          <p:nvPr/>
        </p:nvSpPr>
        <p:spPr>
          <a:xfrm>
            <a:off x="4424155" y="6246572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Cancer versus auto-</a:t>
            </a:r>
            <a:r>
              <a:rPr lang="en-US" altLang="ko-KR" b="1" dirty="0" err="1">
                <a:latin typeface="Arial" panose="020B0604020202020204" pitchFamily="34" charset="0"/>
                <a:cs typeface="Arial" panose="020B0604020202020204" pitchFamily="34" charset="0"/>
              </a:rPr>
              <a:t>immunité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9858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C0FC63B-0339-4BCB-A08F-9104A0A17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56"/>
          <a:stretch/>
        </p:blipFill>
        <p:spPr>
          <a:xfrm>
            <a:off x="2215032" y="1164601"/>
            <a:ext cx="7671121" cy="9429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FACF2F-67C2-4644-AD96-C42853FF7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37" r="68026" b="1704"/>
          <a:stretch/>
        </p:blipFill>
        <p:spPr>
          <a:xfrm>
            <a:off x="2215033" y="2238131"/>
            <a:ext cx="2452782" cy="452845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0FDCBA7-DB66-48F1-B62D-D0974E64234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/>
              <a:t>Quelles cellules immunitaires impliquées ?</a:t>
            </a:r>
          </a:p>
        </p:txBody>
      </p:sp>
    </p:spTree>
    <p:extLst>
      <p:ext uri="{BB962C8B-B14F-4D97-AF65-F5344CB8AC3E}">
        <p14:creationId xmlns:p14="http://schemas.microsoft.com/office/powerpoint/2010/main" val="199448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E96363-8E9B-45E9-81E1-E9AEE3E11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32" y="1164601"/>
            <a:ext cx="7671121" cy="56992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0FC63B-0339-4BCB-A08F-9104A0A17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56"/>
          <a:stretch/>
        </p:blipFill>
        <p:spPr>
          <a:xfrm>
            <a:off x="2215032" y="1164601"/>
            <a:ext cx="7671121" cy="9429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FACF2F-67C2-4644-AD96-C42853FF7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37" r="68026" b="1704"/>
          <a:stretch/>
        </p:blipFill>
        <p:spPr>
          <a:xfrm>
            <a:off x="2215033" y="2238131"/>
            <a:ext cx="2452782" cy="452845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C150743-160B-4BFA-8291-ECB25A7AB56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/>
              <a:t>Quelles cellules immunitaires impliquées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BBACEF-302C-485B-AB56-27A6D32CB2B2}"/>
              </a:ext>
            </a:extLst>
          </p:cNvPr>
          <p:cNvSpPr txBox="1"/>
          <p:nvPr/>
        </p:nvSpPr>
        <p:spPr>
          <a:xfrm>
            <a:off x="10206181" y="6469907"/>
            <a:ext cx="173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Morad Cell 2021</a:t>
            </a:r>
          </a:p>
        </p:txBody>
      </p:sp>
    </p:spTree>
    <p:extLst>
      <p:ext uri="{BB962C8B-B14F-4D97-AF65-F5344CB8AC3E}">
        <p14:creationId xmlns:p14="http://schemas.microsoft.com/office/powerpoint/2010/main" val="134717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1381F2-7E2D-4C63-BB22-A2E95701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33" y="1085396"/>
            <a:ext cx="4139325" cy="5694226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A3C7A57-0183-4B52-9B40-3C7F9D4A3179}"/>
              </a:ext>
            </a:extLst>
          </p:cNvPr>
          <p:cNvSpPr txBox="1">
            <a:spLocks/>
          </p:cNvSpPr>
          <p:nvPr/>
        </p:nvSpPr>
        <p:spPr>
          <a:xfrm>
            <a:off x="8142837" y="1593357"/>
            <a:ext cx="3141617" cy="590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Cible antigénique commune Tumeur/organe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AA6F427-5473-4BCC-ACED-B5E7D418343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u="sng" dirty="0">
                <a:sym typeface="Gill Sans"/>
              </a:rPr>
              <a:t>Quels mécanismes pour les toxicités 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EC5998-614E-4559-95E6-D34D16567548}"/>
              </a:ext>
            </a:extLst>
          </p:cNvPr>
          <p:cNvSpPr txBox="1"/>
          <p:nvPr/>
        </p:nvSpPr>
        <p:spPr>
          <a:xfrm>
            <a:off x="764570" y="4718867"/>
            <a:ext cx="272756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Fixation sur Ag présent à l’état physiologique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64E4A0-709A-408B-8A2F-015859BFB948}"/>
              </a:ext>
            </a:extLst>
          </p:cNvPr>
          <p:cNvSpPr txBox="1"/>
          <p:nvPr/>
        </p:nvSpPr>
        <p:spPr>
          <a:xfrm>
            <a:off x="764570" y="1640199"/>
            <a:ext cx="291044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Activation anticorps </a:t>
            </a:r>
            <a:r>
              <a:rPr lang="fr-FR" dirty="0" err="1"/>
              <a:t>pré-existant</a:t>
            </a:r>
            <a:r>
              <a:rPr lang="fr-FR" dirty="0"/>
              <a:t> / Perte de tolérance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5A96F20-46D3-402A-8740-4E17F8A2A463}"/>
              </a:ext>
            </a:extLst>
          </p:cNvPr>
          <p:cNvSpPr txBox="1"/>
          <p:nvPr/>
        </p:nvSpPr>
        <p:spPr>
          <a:xfrm>
            <a:off x="8142837" y="3173864"/>
            <a:ext cx="314161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Relargage cytokinique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8DB4BD-C1D3-402F-AFAA-1DAC337BD5A9}"/>
              </a:ext>
            </a:extLst>
          </p:cNvPr>
          <p:cNvSpPr txBox="1"/>
          <p:nvPr/>
        </p:nvSpPr>
        <p:spPr>
          <a:xfrm>
            <a:off x="10206181" y="6469907"/>
            <a:ext cx="173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</a:rPr>
              <a:t>Morad Cell 2021</a:t>
            </a:r>
          </a:p>
        </p:txBody>
      </p:sp>
    </p:spTree>
    <p:extLst>
      <p:ext uri="{BB962C8B-B14F-4D97-AF65-F5344CB8AC3E}">
        <p14:creationId xmlns:p14="http://schemas.microsoft.com/office/powerpoint/2010/main" val="56122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79098-8DD0-4D6D-8B67-E10EFB67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Toxicités des immunothérapies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C252C-1077-4FA1-9385-004BC613F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Quels mécanismes impliqués ?</a:t>
            </a:r>
          </a:p>
          <a:p>
            <a:pPr lvl="1"/>
            <a:r>
              <a:rPr lang="fr-FR" dirty="0"/>
              <a:t>Cellules impliquées dans les toxicités</a:t>
            </a:r>
          </a:p>
          <a:p>
            <a:pPr lvl="1"/>
            <a:r>
              <a:rPr lang="fr-FR" dirty="0"/>
              <a:t>Mécanismes</a:t>
            </a:r>
          </a:p>
          <a:p>
            <a:endParaRPr lang="fr-FR" dirty="0"/>
          </a:p>
          <a:p>
            <a:r>
              <a:rPr lang="fr-FR" dirty="0"/>
              <a:t>Quels profils de toxicité ?</a:t>
            </a:r>
          </a:p>
          <a:p>
            <a:pPr lvl="1"/>
            <a:r>
              <a:rPr lang="fr-FR" dirty="0"/>
              <a:t>Fréquence</a:t>
            </a:r>
          </a:p>
          <a:p>
            <a:pPr lvl="1"/>
            <a:r>
              <a:rPr lang="fr-FR" dirty="0"/>
              <a:t>Type de toxicité</a:t>
            </a:r>
          </a:p>
          <a:p>
            <a:pPr lvl="1"/>
            <a:r>
              <a:rPr lang="fr-FR" dirty="0"/>
              <a:t>Cinétique d’apparition</a:t>
            </a:r>
          </a:p>
          <a:p>
            <a:pPr lvl="1"/>
            <a:r>
              <a:rPr lang="fr-FR" dirty="0"/>
              <a:t>Facteurs favorisants 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Quelle prise en charge ?</a:t>
            </a:r>
          </a:p>
          <a:p>
            <a:pPr lvl="1"/>
            <a:r>
              <a:rPr lang="fr-FR" dirty="0"/>
              <a:t>Principe</a:t>
            </a:r>
          </a:p>
          <a:p>
            <a:pPr lvl="1"/>
            <a:r>
              <a:rPr lang="fr-FR" dirty="0"/>
              <a:t>Situation particulière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61333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29691</TotalTime>
  <Words>2317</Words>
  <Application>Microsoft Office PowerPoint</Application>
  <PresentationFormat>Grand écran</PresentationFormat>
  <Paragraphs>590</Paragraphs>
  <Slides>38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6" baseType="lpstr">
      <vt:lpstr>AdvPSA183</vt:lpstr>
      <vt:lpstr>Arial</vt:lpstr>
      <vt:lpstr>Calibri</vt:lpstr>
      <vt:lpstr>Calibri Light</vt:lpstr>
      <vt:lpstr>Gill Sans</vt:lpstr>
      <vt:lpstr>NexusSerif</vt:lpstr>
      <vt:lpstr>Times New Roman</vt:lpstr>
      <vt:lpstr>Thème Office</vt:lpstr>
      <vt:lpstr>Gestion des toxicités spécifiques des immunothérapies antitumorales </vt:lpstr>
      <vt:lpstr>Conflits d’intérêts</vt:lpstr>
      <vt:lpstr>Toxicités des immunothérapies</vt:lpstr>
      <vt:lpstr>Toxicités des immunothérapies</vt:lpstr>
      <vt:lpstr>Présentation PowerPoint</vt:lpstr>
      <vt:lpstr>Présentation PowerPoint</vt:lpstr>
      <vt:lpstr>Présentation PowerPoint</vt:lpstr>
      <vt:lpstr>Présentation PowerPoint</vt:lpstr>
      <vt:lpstr>Toxicités des immunothérapies</vt:lpstr>
      <vt:lpstr>Présentation PowerPoint</vt:lpstr>
      <vt:lpstr>Mais dépends des drogues et des associations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Généralités</vt:lpstr>
      <vt:lpstr>Généralités</vt:lpstr>
      <vt:lpstr>Généralités</vt:lpstr>
      <vt:lpstr>Généralités</vt:lpstr>
      <vt:lpstr>Prévenir</vt:lpstr>
      <vt:lpstr>Facteurs favorisants</vt:lpstr>
      <vt:lpstr>Organisation</vt:lpstr>
      <vt:lpstr>Bilan initial</vt:lpstr>
      <vt:lpstr>Bilan initial</vt:lpstr>
      <vt:lpstr>Bilan initial</vt:lpstr>
      <vt:lpstr>Principes généraux </vt:lpstr>
      <vt:lpstr>Présentation PowerPoint</vt:lpstr>
      <vt:lpstr>Présentation PowerPoint</vt:lpstr>
      <vt:lpstr>Pattern radiologique variés</vt:lpstr>
      <vt:lpstr>Focus : toxicités pulmonaires </vt:lpstr>
      <vt:lpstr>Présentation PowerPoint</vt:lpstr>
      <vt:lpstr>Présentation PowerPoint</vt:lpstr>
      <vt:lpstr>Présentation PowerPoint</vt:lpstr>
      <vt:lpstr>Présentation PowerPoint</vt:lpstr>
      <vt:lpstr>Peut-on reprendre un ICI ?</vt:lpstr>
      <vt:lpstr>Doit-on reprendre un ICI 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Boris Duchemann</dc:creator>
  <cp:lastModifiedBy>Boris Duchemann</cp:lastModifiedBy>
  <cp:revision>414</cp:revision>
  <dcterms:created xsi:type="dcterms:W3CDTF">2017-12-18T22:20:28Z</dcterms:created>
  <dcterms:modified xsi:type="dcterms:W3CDTF">2021-11-19T17:44:14Z</dcterms:modified>
</cp:coreProperties>
</file>