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9" r:id="rId2"/>
    <p:sldId id="267" r:id="rId3"/>
    <p:sldId id="1881839364" r:id="rId4"/>
    <p:sldId id="1881839385" r:id="rId5"/>
    <p:sldId id="1582" r:id="rId6"/>
    <p:sldId id="1881839366" r:id="rId7"/>
    <p:sldId id="1881839386" r:id="rId8"/>
    <p:sldId id="1881839384" r:id="rId9"/>
    <p:sldId id="1881839363" r:id="rId10"/>
    <p:sldId id="1881839387" r:id="rId11"/>
    <p:sldId id="1881839355" r:id="rId12"/>
    <p:sldId id="1881839382" r:id="rId13"/>
    <p:sldId id="1575" r:id="rId14"/>
    <p:sldId id="1576" r:id="rId15"/>
    <p:sldId id="1577" r:id="rId16"/>
    <p:sldId id="1578" r:id="rId17"/>
    <p:sldId id="1557" r:id="rId18"/>
    <p:sldId id="1881839394" r:id="rId19"/>
    <p:sldId id="1581" r:id="rId20"/>
    <p:sldId id="1881839360" r:id="rId21"/>
    <p:sldId id="1881839361" r:id="rId22"/>
    <p:sldId id="1881839399" r:id="rId23"/>
    <p:sldId id="1580" r:id="rId24"/>
    <p:sldId id="1583" r:id="rId25"/>
    <p:sldId id="1881839390" r:id="rId26"/>
    <p:sldId id="1579" r:id="rId27"/>
    <p:sldId id="1881839391" r:id="rId28"/>
    <p:sldId id="1881839392" r:id="rId29"/>
    <p:sldId id="1881839393" r:id="rId30"/>
    <p:sldId id="1586" r:id="rId31"/>
    <p:sldId id="1881839395" r:id="rId32"/>
    <p:sldId id="1587" r:id="rId33"/>
    <p:sldId id="1881839397" r:id="rId34"/>
    <p:sldId id="1881839356" r:id="rId35"/>
    <p:sldId id="1881839400" r:id="rId36"/>
    <p:sldId id="1881839359" r:id="rId37"/>
    <p:sldId id="1881839358" r:id="rId38"/>
    <p:sldId id="1881839396" r:id="rId39"/>
    <p:sldId id="1881839401" r:id="rId40"/>
    <p:sldId id="1881839402" r:id="rId41"/>
    <p:sldId id="1881839403" r:id="rId42"/>
    <p:sldId id="1563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émence Martin" initials="CM" lastIdx="1" clrIdx="0">
    <p:extLst>
      <p:ext uri="{19B8F6BF-5375-455C-9EA6-DF929625EA0E}">
        <p15:presenceInfo xmlns:p15="http://schemas.microsoft.com/office/powerpoint/2012/main" userId="c3608a0d5c5161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156"/>
    <a:srgbClr val="4472C4"/>
    <a:srgbClr val="3E8A84"/>
    <a:srgbClr val="17D06E"/>
    <a:srgbClr val="F1541B"/>
    <a:srgbClr val="D09C96"/>
    <a:srgbClr val="F9E9D0"/>
    <a:srgbClr val="2F4159"/>
    <a:srgbClr val="866D4E"/>
    <a:srgbClr val="006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9"/>
    <p:restoredTop sz="94665"/>
  </p:normalViewPr>
  <p:slideViewPr>
    <p:cSldViewPr snapToGrid="0">
      <p:cViewPr varScale="1">
        <p:scale>
          <a:sx n="107" d="100"/>
          <a:sy n="107" d="100"/>
        </p:scale>
        <p:origin x="11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CB06F-B1B1-2B4F-9F26-8F07C448F95F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73E1079-9346-5442-9719-27A9AC230248}">
      <dgm:prSet phldrT="[Texte]"/>
      <dgm:spPr>
        <a:solidFill>
          <a:srgbClr val="C00000"/>
        </a:solidFill>
      </dgm:spPr>
      <dgm:t>
        <a:bodyPr/>
        <a:lstStyle/>
        <a:p>
          <a:r>
            <a:rPr lang="fr-FR" b="1" dirty="0"/>
            <a:t>Infection chronique</a:t>
          </a:r>
        </a:p>
      </dgm:t>
    </dgm:pt>
    <dgm:pt modelId="{003B0EDA-5D91-6641-9E91-4694DE84E513}" type="parTrans" cxnId="{E83BCE25-29F3-D745-B5AD-A2D8AB7FD7A1}">
      <dgm:prSet/>
      <dgm:spPr/>
      <dgm:t>
        <a:bodyPr/>
        <a:lstStyle/>
        <a:p>
          <a:endParaRPr lang="fr-FR"/>
        </a:p>
      </dgm:t>
    </dgm:pt>
    <dgm:pt modelId="{1EAC6955-FEFE-FA42-B7F6-5CB82A9A0053}" type="sibTrans" cxnId="{E83BCE25-29F3-D745-B5AD-A2D8AB7FD7A1}">
      <dgm:prSet/>
      <dgm:spPr/>
      <dgm:t>
        <a:bodyPr/>
        <a:lstStyle/>
        <a:p>
          <a:endParaRPr lang="fr-FR"/>
        </a:p>
      </dgm:t>
    </dgm:pt>
    <dgm:pt modelId="{A8945EF7-829F-934D-A957-18020AF69C21}">
      <dgm:prSet phldrT="[Texte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sz="1800" b="1" dirty="0"/>
            <a:t>Inflammation bronchique PNN</a:t>
          </a:r>
        </a:p>
      </dgm:t>
    </dgm:pt>
    <dgm:pt modelId="{7A86CC91-89B0-B748-84D1-24D41DADF111}" type="parTrans" cxnId="{8E1A1336-526C-7647-B97D-8967D814C9B4}">
      <dgm:prSet/>
      <dgm:spPr/>
      <dgm:t>
        <a:bodyPr/>
        <a:lstStyle/>
        <a:p>
          <a:endParaRPr lang="fr-FR"/>
        </a:p>
      </dgm:t>
    </dgm:pt>
    <dgm:pt modelId="{188ADCE5-3E48-6D4A-A9D1-146988BC6AF4}" type="sibTrans" cxnId="{8E1A1336-526C-7647-B97D-8967D814C9B4}">
      <dgm:prSet/>
      <dgm:spPr/>
      <dgm:t>
        <a:bodyPr/>
        <a:lstStyle/>
        <a:p>
          <a:endParaRPr lang="fr-FR"/>
        </a:p>
      </dgm:t>
    </dgm:pt>
    <dgm:pt modelId="{7033DE0A-4B28-EF40-B704-ABA7440EA313}">
      <dgm:prSet phldrT="[Texte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sz="1800" b="1" dirty="0"/>
            <a:t>Expectorations purulentes</a:t>
          </a:r>
        </a:p>
      </dgm:t>
    </dgm:pt>
    <dgm:pt modelId="{EC15A964-4587-BD45-AD44-017924961CA4}" type="parTrans" cxnId="{1EBE8BDC-A89D-154E-B8D2-249478A7AA6D}">
      <dgm:prSet/>
      <dgm:spPr/>
      <dgm:t>
        <a:bodyPr/>
        <a:lstStyle/>
        <a:p>
          <a:endParaRPr lang="fr-FR"/>
        </a:p>
      </dgm:t>
    </dgm:pt>
    <dgm:pt modelId="{B1191C67-0245-7E48-B698-CA212B85B20D}" type="sibTrans" cxnId="{1EBE8BDC-A89D-154E-B8D2-249478A7AA6D}">
      <dgm:prSet/>
      <dgm:spPr/>
      <dgm:t>
        <a:bodyPr/>
        <a:lstStyle/>
        <a:p>
          <a:endParaRPr lang="fr-FR"/>
        </a:p>
      </dgm:t>
    </dgm:pt>
    <dgm:pt modelId="{2FFDE754-B0B8-334E-97A5-FFB5601A3CBF}">
      <dgm:prSet phldrT="[Texte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sz="1800" b="1" dirty="0"/>
            <a:t>Déclin du VEMS</a:t>
          </a:r>
        </a:p>
      </dgm:t>
    </dgm:pt>
    <dgm:pt modelId="{FDA545B3-48DC-934F-A302-8BB7FED649E1}" type="parTrans" cxnId="{CEAC907A-7A06-EE4B-AA94-0684B62EF444}">
      <dgm:prSet/>
      <dgm:spPr/>
      <dgm:t>
        <a:bodyPr/>
        <a:lstStyle/>
        <a:p>
          <a:endParaRPr lang="fr-FR"/>
        </a:p>
      </dgm:t>
    </dgm:pt>
    <dgm:pt modelId="{7AB53F58-6D2D-074E-8FDC-A5B68BEB61C8}" type="sibTrans" cxnId="{CEAC907A-7A06-EE4B-AA94-0684B62EF444}">
      <dgm:prSet/>
      <dgm:spPr/>
      <dgm:t>
        <a:bodyPr/>
        <a:lstStyle/>
        <a:p>
          <a:endParaRPr lang="fr-FR"/>
        </a:p>
      </dgm:t>
    </dgm:pt>
    <dgm:pt modelId="{A40711F8-7445-2C48-BCBB-FA5E5B2CAA7F}">
      <dgm:prSet phldrT="[Texte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sz="1800" b="1" dirty="0"/>
            <a:t>Qualité de vie</a:t>
          </a:r>
        </a:p>
      </dgm:t>
    </dgm:pt>
    <dgm:pt modelId="{5010D0B5-D748-0B49-B8E3-59568EF0A75E}" type="parTrans" cxnId="{52D69EDD-853A-9149-9552-3EC629FBED3F}">
      <dgm:prSet/>
      <dgm:spPr/>
      <dgm:t>
        <a:bodyPr/>
        <a:lstStyle/>
        <a:p>
          <a:endParaRPr lang="fr-FR"/>
        </a:p>
      </dgm:t>
    </dgm:pt>
    <dgm:pt modelId="{33ED322C-2F94-AF48-93A8-F5359D2DCEAA}" type="sibTrans" cxnId="{52D69EDD-853A-9149-9552-3EC629FBED3F}">
      <dgm:prSet/>
      <dgm:spPr/>
      <dgm:t>
        <a:bodyPr/>
        <a:lstStyle/>
        <a:p>
          <a:endParaRPr lang="fr-FR"/>
        </a:p>
      </dgm:t>
    </dgm:pt>
    <dgm:pt modelId="{F35D776E-D01D-9F42-8290-538F541BA43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sz="1800" b="1" dirty="0"/>
            <a:t>Mortalité</a:t>
          </a:r>
        </a:p>
      </dgm:t>
    </dgm:pt>
    <dgm:pt modelId="{1F4061FE-6950-C441-84C4-C28DF020A1D7}" type="parTrans" cxnId="{6EB4C513-F65B-1E43-BF79-D6D121C33223}">
      <dgm:prSet/>
      <dgm:spPr/>
      <dgm:t>
        <a:bodyPr/>
        <a:lstStyle/>
        <a:p>
          <a:endParaRPr lang="fr-FR"/>
        </a:p>
      </dgm:t>
    </dgm:pt>
    <dgm:pt modelId="{32D04007-66FB-AC4C-9F7C-4B52D5AB2B7D}" type="sibTrans" cxnId="{6EB4C513-F65B-1E43-BF79-D6D121C33223}">
      <dgm:prSet/>
      <dgm:spPr/>
      <dgm:t>
        <a:bodyPr/>
        <a:lstStyle/>
        <a:p>
          <a:endParaRPr lang="fr-FR"/>
        </a:p>
      </dgm:t>
    </dgm:pt>
    <dgm:pt modelId="{A6F33066-E957-714B-93B7-82F25F0F9D9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FR" sz="1800" b="1" dirty="0"/>
            <a:t>Exacerbations</a:t>
          </a:r>
        </a:p>
      </dgm:t>
    </dgm:pt>
    <dgm:pt modelId="{C2F6FD50-852C-9945-9BE7-23568A531D7D}" type="parTrans" cxnId="{7F08D9F6-AE5D-8246-B9DB-7057ACD9691B}">
      <dgm:prSet/>
      <dgm:spPr/>
      <dgm:t>
        <a:bodyPr/>
        <a:lstStyle/>
        <a:p>
          <a:endParaRPr lang="fr-FR"/>
        </a:p>
      </dgm:t>
    </dgm:pt>
    <dgm:pt modelId="{158DE782-4A5A-F848-8574-9BC4EA768B63}" type="sibTrans" cxnId="{7F08D9F6-AE5D-8246-B9DB-7057ACD9691B}">
      <dgm:prSet/>
      <dgm:spPr/>
      <dgm:t>
        <a:bodyPr/>
        <a:lstStyle/>
        <a:p>
          <a:endParaRPr lang="fr-FR"/>
        </a:p>
      </dgm:t>
    </dgm:pt>
    <dgm:pt modelId="{DF07693D-CAEB-4746-BDFB-0B54867256E9}" type="pres">
      <dgm:prSet presAssocID="{E9FCB06F-B1B1-2B4F-9F26-8F07C448F95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208C17-29C3-6141-ADF3-044FC7B29C57}" type="pres">
      <dgm:prSet presAssocID="{173E1079-9346-5442-9719-27A9AC230248}" presName="centerShape" presStyleLbl="node0" presStyleIdx="0" presStyleCnt="1" custScaleX="118242" custScaleY="124727"/>
      <dgm:spPr/>
    </dgm:pt>
    <dgm:pt modelId="{E5E1AB31-D8F5-EF4D-861B-270A8F3C88BF}" type="pres">
      <dgm:prSet presAssocID="{7A86CC91-89B0-B748-84D1-24D41DADF111}" presName="parTrans" presStyleLbl="sibTrans2D1" presStyleIdx="0" presStyleCnt="6"/>
      <dgm:spPr/>
    </dgm:pt>
    <dgm:pt modelId="{7301FB4F-8ED8-804C-BA2B-551174ED27E9}" type="pres">
      <dgm:prSet presAssocID="{7A86CC91-89B0-B748-84D1-24D41DADF111}" presName="connectorText" presStyleLbl="sibTrans2D1" presStyleIdx="0" presStyleCnt="6"/>
      <dgm:spPr/>
    </dgm:pt>
    <dgm:pt modelId="{7AE01A0F-7EB9-6044-9CF1-5D2856CE573D}" type="pres">
      <dgm:prSet presAssocID="{A8945EF7-829F-934D-A957-18020AF69C21}" presName="node" presStyleLbl="node1" presStyleIdx="0" presStyleCnt="6" custScaleX="137839" custScaleY="109804">
        <dgm:presLayoutVars>
          <dgm:bulletEnabled val="1"/>
        </dgm:presLayoutVars>
      </dgm:prSet>
      <dgm:spPr/>
    </dgm:pt>
    <dgm:pt modelId="{2CB2C599-F707-E34E-ABC4-D67CBF7D9822}" type="pres">
      <dgm:prSet presAssocID="{EC15A964-4587-BD45-AD44-017924961CA4}" presName="parTrans" presStyleLbl="sibTrans2D1" presStyleIdx="1" presStyleCnt="6"/>
      <dgm:spPr/>
    </dgm:pt>
    <dgm:pt modelId="{0770CC94-6D85-FD48-A611-E5D62E668E1C}" type="pres">
      <dgm:prSet presAssocID="{EC15A964-4587-BD45-AD44-017924961CA4}" presName="connectorText" presStyleLbl="sibTrans2D1" presStyleIdx="1" presStyleCnt="6"/>
      <dgm:spPr/>
    </dgm:pt>
    <dgm:pt modelId="{6C27E1AA-4E61-524A-A20F-41A3D1EE7331}" type="pres">
      <dgm:prSet presAssocID="{7033DE0A-4B28-EF40-B704-ABA7440EA313}" presName="node" presStyleLbl="node1" presStyleIdx="1" presStyleCnt="6" custScaleX="137839" custScaleY="109804">
        <dgm:presLayoutVars>
          <dgm:bulletEnabled val="1"/>
        </dgm:presLayoutVars>
      </dgm:prSet>
      <dgm:spPr/>
    </dgm:pt>
    <dgm:pt modelId="{B774BD6B-9F02-394F-9657-5736C6B118FA}" type="pres">
      <dgm:prSet presAssocID="{FDA545B3-48DC-934F-A302-8BB7FED649E1}" presName="parTrans" presStyleLbl="sibTrans2D1" presStyleIdx="2" presStyleCnt="6"/>
      <dgm:spPr/>
    </dgm:pt>
    <dgm:pt modelId="{0E783775-559A-F84A-95FE-4C3DC98A661B}" type="pres">
      <dgm:prSet presAssocID="{FDA545B3-48DC-934F-A302-8BB7FED649E1}" presName="connectorText" presStyleLbl="sibTrans2D1" presStyleIdx="2" presStyleCnt="6"/>
      <dgm:spPr/>
    </dgm:pt>
    <dgm:pt modelId="{8F68B631-2023-244D-80FB-7516F151D8DF}" type="pres">
      <dgm:prSet presAssocID="{2FFDE754-B0B8-334E-97A5-FFB5601A3CBF}" presName="node" presStyleLbl="node1" presStyleIdx="2" presStyleCnt="6" custScaleX="137839" custScaleY="109804">
        <dgm:presLayoutVars>
          <dgm:bulletEnabled val="1"/>
        </dgm:presLayoutVars>
      </dgm:prSet>
      <dgm:spPr/>
    </dgm:pt>
    <dgm:pt modelId="{6D535C36-9A8F-8B4C-AFB6-B4DB14007848}" type="pres">
      <dgm:prSet presAssocID="{5010D0B5-D748-0B49-B8E3-59568EF0A75E}" presName="parTrans" presStyleLbl="sibTrans2D1" presStyleIdx="3" presStyleCnt="6"/>
      <dgm:spPr/>
    </dgm:pt>
    <dgm:pt modelId="{1699D2C3-6B8F-D34C-A03D-D852B145AD5D}" type="pres">
      <dgm:prSet presAssocID="{5010D0B5-D748-0B49-B8E3-59568EF0A75E}" presName="connectorText" presStyleLbl="sibTrans2D1" presStyleIdx="3" presStyleCnt="6"/>
      <dgm:spPr/>
    </dgm:pt>
    <dgm:pt modelId="{1883E7B6-66E4-EE48-AE9E-FAF05D128B4E}" type="pres">
      <dgm:prSet presAssocID="{A40711F8-7445-2C48-BCBB-FA5E5B2CAA7F}" presName="node" presStyleLbl="node1" presStyleIdx="3" presStyleCnt="6" custScaleX="137839" custScaleY="109804">
        <dgm:presLayoutVars>
          <dgm:bulletEnabled val="1"/>
        </dgm:presLayoutVars>
      </dgm:prSet>
      <dgm:spPr/>
    </dgm:pt>
    <dgm:pt modelId="{3776C789-04AF-514F-8C4B-F4D38B277CE0}" type="pres">
      <dgm:prSet presAssocID="{1F4061FE-6950-C441-84C4-C28DF020A1D7}" presName="parTrans" presStyleLbl="sibTrans2D1" presStyleIdx="4" presStyleCnt="6"/>
      <dgm:spPr/>
    </dgm:pt>
    <dgm:pt modelId="{D4039432-92F3-2643-8F4A-0AAB8C83024C}" type="pres">
      <dgm:prSet presAssocID="{1F4061FE-6950-C441-84C4-C28DF020A1D7}" presName="connectorText" presStyleLbl="sibTrans2D1" presStyleIdx="4" presStyleCnt="6"/>
      <dgm:spPr/>
    </dgm:pt>
    <dgm:pt modelId="{BAC766B1-2E8F-AE4F-A3CC-B1E03B345480}" type="pres">
      <dgm:prSet presAssocID="{F35D776E-D01D-9F42-8290-538F541BA436}" presName="node" presStyleLbl="node1" presStyleIdx="4" presStyleCnt="6" custScaleX="137839" custScaleY="109804">
        <dgm:presLayoutVars>
          <dgm:bulletEnabled val="1"/>
        </dgm:presLayoutVars>
      </dgm:prSet>
      <dgm:spPr/>
    </dgm:pt>
    <dgm:pt modelId="{119BCF1D-DB80-E047-AE12-03A4E1DBA8E9}" type="pres">
      <dgm:prSet presAssocID="{C2F6FD50-852C-9945-9BE7-23568A531D7D}" presName="parTrans" presStyleLbl="sibTrans2D1" presStyleIdx="5" presStyleCnt="6"/>
      <dgm:spPr/>
    </dgm:pt>
    <dgm:pt modelId="{30A1EC75-171A-8349-ADAD-2BDE89EBA909}" type="pres">
      <dgm:prSet presAssocID="{C2F6FD50-852C-9945-9BE7-23568A531D7D}" presName="connectorText" presStyleLbl="sibTrans2D1" presStyleIdx="5" presStyleCnt="6"/>
      <dgm:spPr/>
    </dgm:pt>
    <dgm:pt modelId="{879DB4A7-DBAD-4942-BF07-6F35BB5B910C}" type="pres">
      <dgm:prSet presAssocID="{A6F33066-E957-714B-93B7-82F25F0F9D94}" presName="node" presStyleLbl="node1" presStyleIdx="5" presStyleCnt="6" custScaleX="137839" custScaleY="109804">
        <dgm:presLayoutVars>
          <dgm:bulletEnabled val="1"/>
        </dgm:presLayoutVars>
      </dgm:prSet>
      <dgm:spPr/>
    </dgm:pt>
  </dgm:ptLst>
  <dgm:cxnLst>
    <dgm:cxn modelId="{C7FB1E09-8C3D-8D49-B454-6E973FBF15FC}" type="presOf" srcId="{F35D776E-D01D-9F42-8290-538F541BA436}" destId="{BAC766B1-2E8F-AE4F-A3CC-B1E03B345480}" srcOrd="0" destOrd="0" presId="urn:microsoft.com/office/officeart/2005/8/layout/radial5"/>
    <dgm:cxn modelId="{68DD980E-7204-DD46-82E5-20D69CB0067A}" type="presOf" srcId="{EC15A964-4587-BD45-AD44-017924961CA4}" destId="{2CB2C599-F707-E34E-ABC4-D67CBF7D9822}" srcOrd="0" destOrd="0" presId="urn:microsoft.com/office/officeart/2005/8/layout/radial5"/>
    <dgm:cxn modelId="{6EB4C513-F65B-1E43-BF79-D6D121C33223}" srcId="{173E1079-9346-5442-9719-27A9AC230248}" destId="{F35D776E-D01D-9F42-8290-538F541BA436}" srcOrd="4" destOrd="0" parTransId="{1F4061FE-6950-C441-84C4-C28DF020A1D7}" sibTransId="{32D04007-66FB-AC4C-9F7C-4B52D5AB2B7D}"/>
    <dgm:cxn modelId="{55FF4514-7842-B14B-9731-AF6AAA0B4028}" type="presOf" srcId="{A8945EF7-829F-934D-A957-18020AF69C21}" destId="{7AE01A0F-7EB9-6044-9CF1-5D2856CE573D}" srcOrd="0" destOrd="0" presId="urn:microsoft.com/office/officeart/2005/8/layout/radial5"/>
    <dgm:cxn modelId="{79FD8423-D0F6-7B48-BF49-2490520D4D05}" type="presOf" srcId="{A6F33066-E957-714B-93B7-82F25F0F9D94}" destId="{879DB4A7-DBAD-4942-BF07-6F35BB5B910C}" srcOrd="0" destOrd="0" presId="urn:microsoft.com/office/officeart/2005/8/layout/radial5"/>
    <dgm:cxn modelId="{E83BCE25-29F3-D745-B5AD-A2D8AB7FD7A1}" srcId="{E9FCB06F-B1B1-2B4F-9F26-8F07C448F95F}" destId="{173E1079-9346-5442-9719-27A9AC230248}" srcOrd="0" destOrd="0" parTransId="{003B0EDA-5D91-6641-9E91-4694DE84E513}" sibTransId="{1EAC6955-FEFE-FA42-B7F6-5CB82A9A0053}"/>
    <dgm:cxn modelId="{F1DCBA29-57AA-E046-BF72-695A49F27C5B}" type="presOf" srcId="{C2F6FD50-852C-9945-9BE7-23568A531D7D}" destId="{119BCF1D-DB80-E047-AE12-03A4E1DBA8E9}" srcOrd="0" destOrd="0" presId="urn:microsoft.com/office/officeart/2005/8/layout/radial5"/>
    <dgm:cxn modelId="{01A2DE30-78FB-4C47-B9D1-EF580CCA4479}" type="presOf" srcId="{5010D0B5-D748-0B49-B8E3-59568EF0A75E}" destId="{6D535C36-9A8F-8B4C-AFB6-B4DB14007848}" srcOrd="0" destOrd="0" presId="urn:microsoft.com/office/officeart/2005/8/layout/radial5"/>
    <dgm:cxn modelId="{8E1A1336-526C-7647-B97D-8967D814C9B4}" srcId="{173E1079-9346-5442-9719-27A9AC230248}" destId="{A8945EF7-829F-934D-A957-18020AF69C21}" srcOrd="0" destOrd="0" parTransId="{7A86CC91-89B0-B748-84D1-24D41DADF111}" sibTransId="{188ADCE5-3E48-6D4A-A9D1-146988BC6AF4}"/>
    <dgm:cxn modelId="{26304943-776E-8E47-9C31-3E2FEDAD1740}" type="presOf" srcId="{EC15A964-4587-BD45-AD44-017924961CA4}" destId="{0770CC94-6D85-FD48-A611-E5D62E668E1C}" srcOrd="1" destOrd="0" presId="urn:microsoft.com/office/officeart/2005/8/layout/radial5"/>
    <dgm:cxn modelId="{3F2EC247-F84D-7F49-A928-2894657E50F5}" type="presOf" srcId="{FDA545B3-48DC-934F-A302-8BB7FED649E1}" destId="{B774BD6B-9F02-394F-9657-5736C6B118FA}" srcOrd="0" destOrd="0" presId="urn:microsoft.com/office/officeart/2005/8/layout/radial5"/>
    <dgm:cxn modelId="{7F20CF4E-9305-C440-9C3D-4945FFCEC69C}" type="presOf" srcId="{7A86CC91-89B0-B748-84D1-24D41DADF111}" destId="{7301FB4F-8ED8-804C-BA2B-551174ED27E9}" srcOrd="1" destOrd="0" presId="urn:microsoft.com/office/officeart/2005/8/layout/radial5"/>
    <dgm:cxn modelId="{036D9A4F-9532-2D49-823B-8C7675AEB624}" type="presOf" srcId="{C2F6FD50-852C-9945-9BE7-23568A531D7D}" destId="{30A1EC75-171A-8349-ADAD-2BDE89EBA909}" srcOrd="1" destOrd="0" presId="urn:microsoft.com/office/officeart/2005/8/layout/radial5"/>
    <dgm:cxn modelId="{6E25785C-FFD0-8146-A440-28031BA6244D}" type="presOf" srcId="{2FFDE754-B0B8-334E-97A5-FFB5601A3CBF}" destId="{8F68B631-2023-244D-80FB-7516F151D8DF}" srcOrd="0" destOrd="0" presId="urn:microsoft.com/office/officeart/2005/8/layout/radial5"/>
    <dgm:cxn modelId="{B9767D69-61E7-8E43-8CDD-500E4EE4010F}" type="presOf" srcId="{1F4061FE-6950-C441-84C4-C28DF020A1D7}" destId="{3776C789-04AF-514F-8C4B-F4D38B277CE0}" srcOrd="0" destOrd="0" presId="urn:microsoft.com/office/officeart/2005/8/layout/radial5"/>
    <dgm:cxn modelId="{FF439779-F34F-3F43-BFD2-3C8192302EA4}" type="presOf" srcId="{7A86CC91-89B0-B748-84D1-24D41DADF111}" destId="{E5E1AB31-D8F5-EF4D-861B-270A8F3C88BF}" srcOrd="0" destOrd="0" presId="urn:microsoft.com/office/officeart/2005/8/layout/radial5"/>
    <dgm:cxn modelId="{CEAC907A-7A06-EE4B-AA94-0684B62EF444}" srcId="{173E1079-9346-5442-9719-27A9AC230248}" destId="{2FFDE754-B0B8-334E-97A5-FFB5601A3CBF}" srcOrd="2" destOrd="0" parTransId="{FDA545B3-48DC-934F-A302-8BB7FED649E1}" sibTransId="{7AB53F58-6D2D-074E-8FDC-A5B68BEB61C8}"/>
    <dgm:cxn modelId="{4F02F588-4C73-4049-B861-10F3BB92E689}" type="presOf" srcId="{A40711F8-7445-2C48-BCBB-FA5E5B2CAA7F}" destId="{1883E7B6-66E4-EE48-AE9E-FAF05D128B4E}" srcOrd="0" destOrd="0" presId="urn:microsoft.com/office/officeart/2005/8/layout/radial5"/>
    <dgm:cxn modelId="{F93A44A2-D19B-FE40-8E82-D8F3C6E1B754}" type="presOf" srcId="{5010D0B5-D748-0B49-B8E3-59568EF0A75E}" destId="{1699D2C3-6B8F-D34C-A03D-D852B145AD5D}" srcOrd="1" destOrd="0" presId="urn:microsoft.com/office/officeart/2005/8/layout/radial5"/>
    <dgm:cxn modelId="{94B844B1-8C60-D944-AAD8-3C6864210EB5}" type="presOf" srcId="{173E1079-9346-5442-9719-27A9AC230248}" destId="{DE208C17-29C3-6141-ADF3-044FC7B29C57}" srcOrd="0" destOrd="0" presId="urn:microsoft.com/office/officeart/2005/8/layout/radial5"/>
    <dgm:cxn modelId="{FB9698B9-9036-104F-B817-6D18E6931C58}" type="presOf" srcId="{E9FCB06F-B1B1-2B4F-9F26-8F07C448F95F}" destId="{DF07693D-CAEB-4746-BDFB-0B54867256E9}" srcOrd="0" destOrd="0" presId="urn:microsoft.com/office/officeart/2005/8/layout/radial5"/>
    <dgm:cxn modelId="{B377C0D5-4FF2-3447-9B6F-847B1465B354}" type="presOf" srcId="{FDA545B3-48DC-934F-A302-8BB7FED649E1}" destId="{0E783775-559A-F84A-95FE-4C3DC98A661B}" srcOrd="1" destOrd="0" presId="urn:microsoft.com/office/officeart/2005/8/layout/radial5"/>
    <dgm:cxn modelId="{1EBE8BDC-A89D-154E-B8D2-249478A7AA6D}" srcId="{173E1079-9346-5442-9719-27A9AC230248}" destId="{7033DE0A-4B28-EF40-B704-ABA7440EA313}" srcOrd="1" destOrd="0" parTransId="{EC15A964-4587-BD45-AD44-017924961CA4}" sibTransId="{B1191C67-0245-7E48-B698-CA212B85B20D}"/>
    <dgm:cxn modelId="{52D69EDD-853A-9149-9552-3EC629FBED3F}" srcId="{173E1079-9346-5442-9719-27A9AC230248}" destId="{A40711F8-7445-2C48-BCBB-FA5E5B2CAA7F}" srcOrd="3" destOrd="0" parTransId="{5010D0B5-D748-0B49-B8E3-59568EF0A75E}" sibTransId="{33ED322C-2F94-AF48-93A8-F5359D2DCEAA}"/>
    <dgm:cxn modelId="{7F08D9F6-AE5D-8246-B9DB-7057ACD9691B}" srcId="{173E1079-9346-5442-9719-27A9AC230248}" destId="{A6F33066-E957-714B-93B7-82F25F0F9D94}" srcOrd="5" destOrd="0" parTransId="{C2F6FD50-852C-9945-9BE7-23568A531D7D}" sibTransId="{158DE782-4A5A-F848-8574-9BC4EA768B63}"/>
    <dgm:cxn modelId="{9D536DF8-FFC6-DA47-B50C-10E84CFC01D6}" type="presOf" srcId="{7033DE0A-4B28-EF40-B704-ABA7440EA313}" destId="{6C27E1AA-4E61-524A-A20F-41A3D1EE7331}" srcOrd="0" destOrd="0" presId="urn:microsoft.com/office/officeart/2005/8/layout/radial5"/>
    <dgm:cxn modelId="{59FEAEF8-FB38-CA4C-AECF-0CA670BBC7C9}" type="presOf" srcId="{1F4061FE-6950-C441-84C4-C28DF020A1D7}" destId="{D4039432-92F3-2643-8F4A-0AAB8C83024C}" srcOrd="1" destOrd="0" presId="urn:microsoft.com/office/officeart/2005/8/layout/radial5"/>
    <dgm:cxn modelId="{A34AA3D2-761A-9D43-B137-C5F3AB2B2BA3}" type="presParOf" srcId="{DF07693D-CAEB-4746-BDFB-0B54867256E9}" destId="{DE208C17-29C3-6141-ADF3-044FC7B29C57}" srcOrd="0" destOrd="0" presId="urn:microsoft.com/office/officeart/2005/8/layout/radial5"/>
    <dgm:cxn modelId="{D88F47E8-D461-604B-8EEA-2BE560BC0CF9}" type="presParOf" srcId="{DF07693D-CAEB-4746-BDFB-0B54867256E9}" destId="{E5E1AB31-D8F5-EF4D-861B-270A8F3C88BF}" srcOrd="1" destOrd="0" presId="urn:microsoft.com/office/officeart/2005/8/layout/radial5"/>
    <dgm:cxn modelId="{5027DB99-9587-2D45-8794-41DED3B7DFAD}" type="presParOf" srcId="{E5E1AB31-D8F5-EF4D-861B-270A8F3C88BF}" destId="{7301FB4F-8ED8-804C-BA2B-551174ED27E9}" srcOrd="0" destOrd="0" presId="urn:microsoft.com/office/officeart/2005/8/layout/radial5"/>
    <dgm:cxn modelId="{A0A06CE7-7017-9543-A924-5713C0777688}" type="presParOf" srcId="{DF07693D-CAEB-4746-BDFB-0B54867256E9}" destId="{7AE01A0F-7EB9-6044-9CF1-5D2856CE573D}" srcOrd="2" destOrd="0" presId="urn:microsoft.com/office/officeart/2005/8/layout/radial5"/>
    <dgm:cxn modelId="{52DB4D48-FC6A-504E-9449-C23C951E43A4}" type="presParOf" srcId="{DF07693D-CAEB-4746-BDFB-0B54867256E9}" destId="{2CB2C599-F707-E34E-ABC4-D67CBF7D9822}" srcOrd="3" destOrd="0" presId="urn:microsoft.com/office/officeart/2005/8/layout/radial5"/>
    <dgm:cxn modelId="{F5422E42-4F96-D648-A5C6-1E7EBD4DC433}" type="presParOf" srcId="{2CB2C599-F707-E34E-ABC4-D67CBF7D9822}" destId="{0770CC94-6D85-FD48-A611-E5D62E668E1C}" srcOrd="0" destOrd="0" presId="urn:microsoft.com/office/officeart/2005/8/layout/radial5"/>
    <dgm:cxn modelId="{4B6476A7-E746-C84C-8505-815F54E284CA}" type="presParOf" srcId="{DF07693D-CAEB-4746-BDFB-0B54867256E9}" destId="{6C27E1AA-4E61-524A-A20F-41A3D1EE7331}" srcOrd="4" destOrd="0" presId="urn:microsoft.com/office/officeart/2005/8/layout/radial5"/>
    <dgm:cxn modelId="{C306828E-6B89-EE4E-A315-001428D18869}" type="presParOf" srcId="{DF07693D-CAEB-4746-BDFB-0B54867256E9}" destId="{B774BD6B-9F02-394F-9657-5736C6B118FA}" srcOrd="5" destOrd="0" presId="urn:microsoft.com/office/officeart/2005/8/layout/radial5"/>
    <dgm:cxn modelId="{0AAFC2B3-B9E0-6342-944B-CCC986142AD8}" type="presParOf" srcId="{B774BD6B-9F02-394F-9657-5736C6B118FA}" destId="{0E783775-559A-F84A-95FE-4C3DC98A661B}" srcOrd="0" destOrd="0" presId="urn:microsoft.com/office/officeart/2005/8/layout/radial5"/>
    <dgm:cxn modelId="{3BF98163-542D-174D-A0C8-6D66FCD0F5DB}" type="presParOf" srcId="{DF07693D-CAEB-4746-BDFB-0B54867256E9}" destId="{8F68B631-2023-244D-80FB-7516F151D8DF}" srcOrd="6" destOrd="0" presId="urn:microsoft.com/office/officeart/2005/8/layout/radial5"/>
    <dgm:cxn modelId="{FA2770E1-3C72-F44C-8330-0847B648F004}" type="presParOf" srcId="{DF07693D-CAEB-4746-BDFB-0B54867256E9}" destId="{6D535C36-9A8F-8B4C-AFB6-B4DB14007848}" srcOrd="7" destOrd="0" presId="urn:microsoft.com/office/officeart/2005/8/layout/radial5"/>
    <dgm:cxn modelId="{E87062E0-CDDB-604D-AA34-AF7BD5D2AEFA}" type="presParOf" srcId="{6D535C36-9A8F-8B4C-AFB6-B4DB14007848}" destId="{1699D2C3-6B8F-D34C-A03D-D852B145AD5D}" srcOrd="0" destOrd="0" presId="urn:microsoft.com/office/officeart/2005/8/layout/radial5"/>
    <dgm:cxn modelId="{D2653C14-EEA0-8346-B801-A402722E6047}" type="presParOf" srcId="{DF07693D-CAEB-4746-BDFB-0B54867256E9}" destId="{1883E7B6-66E4-EE48-AE9E-FAF05D128B4E}" srcOrd="8" destOrd="0" presId="urn:microsoft.com/office/officeart/2005/8/layout/radial5"/>
    <dgm:cxn modelId="{84BE0899-9FFA-5D42-869A-E3119F5EA4D9}" type="presParOf" srcId="{DF07693D-CAEB-4746-BDFB-0B54867256E9}" destId="{3776C789-04AF-514F-8C4B-F4D38B277CE0}" srcOrd="9" destOrd="0" presId="urn:microsoft.com/office/officeart/2005/8/layout/radial5"/>
    <dgm:cxn modelId="{6AE2D150-0D6A-0C41-B177-4EA764D5827D}" type="presParOf" srcId="{3776C789-04AF-514F-8C4B-F4D38B277CE0}" destId="{D4039432-92F3-2643-8F4A-0AAB8C83024C}" srcOrd="0" destOrd="0" presId="urn:microsoft.com/office/officeart/2005/8/layout/radial5"/>
    <dgm:cxn modelId="{A96136C9-BC5E-5142-A49E-00AA707C5FC5}" type="presParOf" srcId="{DF07693D-CAEB-4746-BDFB-0B54867256E9}" destId="{BAC766B1-2E8F-AE4F-A3CC-B1E03B345480}" srcOrd="10" destOrd="0" presId="urn:microsoft.com/office/officeart/2005/8/layout/radial5"/>
    <dgm:cxn modelId="{FB806985-ED04-4044-A537-C7E20892542E}" type="presParOf" srcId="{DF07693D-CAEB-4746-BDFB-0B54867256E9}" destId="{119BCF1D-DB80-E047-AE12-03A4E1DBA8E9}" srcOrd="11" destOrd="0" presId="urn:microsoft.com/office/officeart/2005/8/layout/radial5"/>
    <dgm:cxn modelId="{EC7E6F59-56CF-F34D-AF1B-3D8A04111816}" type="presParOf" srcId="{119BCF1D-DB80-E047-AE12-03A4E1DBA8E9}" destId="{30A1EC75-171A-8349-ADAD-2BDE89EBA909}" srcOrd="0" destOrd="0" presId="urn:microsoft.com/office/officeart/2005/8/layout/radial5"/>
    <dgm:cxn modelId="{4E14B8E6-034D-D04A-A30F-ED888B6D89AA}" type="presParOf" srcId="{DF07693D-CAEB-4746-BDFB-0B54867256E9}" destId="{879DB4A7-DBAD-4942-BF07-6F35BB5B910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08C17-29C3-6141-ADF3-044FC7B29C57}">
      <dsp:nvSpPr>
        <dsp:cNvPr id="0" name=""/>
        <dsp:cNvSpPr/>
      </dsp:nvSpPr>
      <dsp:spPr>
        <a:xfrm>
          <a:off x="3552497" y="1928942"/>
          <a:ext cx="1783252" cy="188105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Infection chronique</a:t>
          </a:r>
        </a:p>
      </dsp:txBody>
      <dsp:txXfrm>
        <a:off x="3813648" y="2204416"/>
        <a:ext cx="1260950" cy="1330107"/>
      </dsp:txXfrm>
    </dsp:sp>
    <dsp:sp modelId="{E5E1AB31-D8F5-EF4D-861B-270A8F3C88BF}">
      <dsp:nvSpPr>
        <dsp:cNvPr id="0" name=""/>
        <dsp:cNvSpPr/>
      </dsp:nvSpPr>
      <dsp:spPr>
        <a:xfrm rot="16200000">
          <a:off x="4353370" y="1506462"/>
          <a:ext cx="181507" cy="512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4380596" y="1636241"/>
        <a:ext cx="127055" cy="307660"/>
      </dsp:txXfrm>
    </dsp:sp>
    <dsp:sp modelId="{7AE01A0F-7EB9-6044-9CF1-5D2856CE573D}">
      <dsp:nvSpPr>
        <dsp:cNvPr id="0" name=""/>
        <dsp:cNvSpPr/>
      </dsp:nvSpPr>
      <dsp:spPr>
        <a:xfrm>
          <a:off x="3404722" y="-69519"/>
          <a:ext cx="2078802" cy="165599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Inflammation bronchique PNN</a:t>
          </a:r>
        </a:p>
      </dsp:txBody>
      <dsp:txXfrm>
        <a:off x="3709156" y="172996"/>
        <a:ext cx="1469934" cy="1170965"/>
      </dsp:txXfrm>
    </dsp:sp>
    <dsp:sp modelId="{2CB2C599-F707-E34E-ABC4-D67CBF7D9822}">
      <dsp:nvSpPr>
        <dsp:cNvPr id="0" name=""/>
        <dsp:cNvSpPr/>
      </dsp:nvSpPr>
      <dsp:spPr>
        <a:xfrm rot="19800000">
          <a:off x="5262854" y="2104276"/>
          <a:ext cx="125109" cy="512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5265368" y="2216212"/>
        <a:ext cx="87576" cy="307660"/>
      </dsp:txXfrm>
    </dsp:sp>
    <dsp:sp modelId="{6C27E1AA-4E61-524A-A20F-41A3D1EE7331}">
      <dsp:nvSpPr>
        <dsp:cNvPr id="0" name=""/>
        <dsp:cNvSpPr/>
      </dsp:nvSpPr>
      <dsp:spPr>
        <a:xfrm>
          <a:off x="5232896" y="985976"/>
          <a:ext cx="2078802" cy="165599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Expectorations purulentes</a:t>
          </a:r>
        </a:p>
      </dsp:txBody>
      <dsp:txXfrm>
        <a:off x="5537330" y="1228491"/>
        <a:ext cx="1469934" cy="1170965"/>
      </dsp:txXfrm>
    </dsp:sp>
    <dsp:sp modelId="{B774BD6B-9F02-394F-9657-5736C6B118FA}">
      <dsp:nvSpPr>
        <dsp:cNvPr id="0" name=""/>
        <dsp:cNvSpPr/>
      </dsp:nvSpPr>
      <dsp:spPr>
        <a:xfrm rot="1800000">
          <a:off x="5262854" y="3121897"/>
          <a:ext cx="125109" cy="512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5265368" y="3215067"/>
        <a:ext cx="87576" cy="307660"/>
      </dsp:txXfrm>
    </dsp:sp>
    <dsp:sp modelId="{8F68B631-2023-244D-80FB-7516F151D8DF}">
      <dsp:nvSpPr>
        <dsp:cNvPr id="0" name=""/>
        <dsp:cNvSpPr/>
      </dsp:nvSpPr>
      <dsp:spPr>
        <a:xfrm>
          <a:off x="5232896" y="3096969"/>
          <a:ext cx="2078802" cy="165599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Déclin du VEMS</a:t>
          </a:r>
        </a:p>
      </dsp:txBody>
      <dsp:txXfrm>
        <a:off x="5537330" y="3339484"/>
        <a:ext cx="1469934" cy="1170965"/>
      </dsp:txXfrm>
    </dsp:sp>
    <dsp:sp modelId="{6D535C36-9A8F-8B4C-AFB6-B4DB14007848}">
      <dsp:nvSpPr>
        <dsp:cNvPr id="0" name=""/>
        <dsp:cNvSpPr/>
      </dsp:nvSpPr>
      <dsp:spPr>
        <a:xfrm rot="5400000">
          <a:off x="4353370" y="3719711"/>
          <a:ext cx="181507" cy="512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>
        <a:off x="4380596" y="3795038"/>
        <a:ext cx="127055" cy="307660"/>
      </dsp:txXfrm>
    </dsp:sp>
    <dsp:sp modelId="{1883E7B6-66E4-EE48-AE9E-FAF05D128B4E}">
      <dsp:nvSpPr>
        <dsp:cNvPr id="0" name=""/>
        <dsp:cNvSpPr/>
      </dsp:nvSpPr>
      <dsp:spPr>
        <a:xfrm>
          <a:off x="3404722" y="4152465"/>
          <a:ext cx="2078802" cy="165599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Qualité de vie</a:t>
          </a:r>
        </a:p>
      </dsp:txBody>
      <dsp:txXfrm>
        <a:off x="3709156" y="4394980"/>
        <a:ext cx="1469934" cy="1170965"/>
      </dsp:txXfrm>
    </dsp:sp>
    <dsp:sp modelId="{3776C789-04AF-514F-8C4B-F4D38B277CE0}">
      <dsp:nvSpPr>
        <dsp:cNvPr id="0" name=""/>
        <dsp:cNvSpPr/>
      </dsp:nvSpPr>
      <dsp:spPr>
        <a:xfrm rot="9000000">
          <a:off x="3500284" y="3121897"/>
          <a:ext cx="125109" cy="512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 rot="10800000">
        <a:off x="3535303" y="3215067"/>
        <a:ext cx="87576" cy="307660"/>
      </dsp:txXfrm>
    </dsp:sp>
    <dsp:sp modelId="{BAC766B1-2E8F-AE4F-A3CC-B1E03B345480}">
      <dsp:nvSpPr>
        <dsp:cNvPr id="0" name=""/>
        <dsp:cNvSpPr/>
      </dsp:nvSpPr>
      <dsp:spPr>
        <a:xfrm>
          <a:off x="1576549" y="3096969"/>
          <a:ext cx="2078802" cy="165599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Mortalité</a:t>
          </a:r>
        </a:p>
      </dsp:txBody>
      <dsp:txXfrm>
        <a:off x="1880983" y="3339484"/>
        <a:ext cx="1469934" cy="1170965"/>
      </dsp:txXfrm>
    </dsp:sp>
    <dsp:sp modelId="{119BCF1D-DB80-E047-AE12-03A4E1DBA8E9}">
      <dsp:nvSpPr>
        <dsp:cNvPr id="0" name=""/>
        <dsp:cNvSpPr/>
      </dsp:nvSpPr>
      <dsp:spPr>
        <a:xfrm rot="12600000">
          <a:off x="3500284" y="2104276"/>
          <a:ext cx="125109" cy="512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/>
        </a:p>
      </dsp:txBody>
      <dsp:txXfrm rot="10800000">
        <a:off x="3535303" y="2216212"/>
        <a:ext cx="87576" cy="307660"/>
      </dsp:txXfrm>
    </dsp:sp>
    <dsp:sp modelId="{879DB4A7-DBAD-4942-BF07-6F35BB5B910C}">
      <dsp:nvSpPr>
        <dsp:cNvPr id="0" name=""/>
        <dsp:cNvSpPr/>
      </dsp:nvSpPr>
      <dsp:spPr>
        <a:xfrm>
          <a:off x="1576549" y="985976"/>
          <a:ext cx="2078802" cy="165599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Exacerbations</a:t>
          </a:r>
        </a:p>
      </dsp:txBody>
      <dsp:txXfrm>
        <a:off x="1880983" y="1228491"/>
        <a:ext cx="1469934" cy="1170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89CFD-FC46-D640-96D0-F28F727F7617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51A0-BF17-4C4D-AFBC-2F082E6A5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14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705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955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</a:t>
            </a:r>
            <a:r>
              <a:rPr lang="fr-FR" baseline="0" dirty="0"/>
              <a:t> cercle vicieux historique implique une agression initiale: le tabagisme, une affection respiratoire sévère pendant l’enfance</a:t>
            </a:r>
            <a:r>
              <a:rPr lang="is-IS" baseline="0" dirty="0"/>
              <a:t>… qui conduit à une anomalie de la réponse immunitaire locale puis à la colonisation bactérienne bronchique qui elle-même induit une réponse inflammatoire et immunitaire inadaptée, des lésions lésion pulmonaires et à la progression de la BPCO. Cette hypothèse reposait sur le postulat que les bronches saines étaient normalement stériles.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76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</a:t>
            </a:r>
            <a:r>
              <a:rPr lang="fr-FR" baseline="0" dirty="0"/>
              <a:t> cercle vicieux historique implique une agression initiale: le tabagisme, une affection respiratoire sévère pendant l’enfance</a:t>
            </a:r>
            <a:r>
              <a:rPr lang="is-IS" baseline="0" dirty="0"/>
              <a:t>… qui conduit à une anomalie de la réponse immunitaire locale puis à la colonisation bactérienne bronchique qui elle-même induit une réponse inflammatoire et immunitaire inadaptée, des lésions lésion pulmonaires et à la progression de la BPCO. Cette hypothèse reposait sur le postulat que les bronches saines étaient normalement stériles.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18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</a:t>
            </a:r>
            <a:r>
              <a:rPr lang="fr-FR" baseline="0" dirty="0"/>
              <a:t> cercle vicieux historique implique une agression initiale: le tabagisme, une affection respiratoire sévère pendant l’enfance</a:t>
            </a:r>
            <a:r>
              <a:rPr lang="is-IS" baseline="0" dirty="0"/>
              <a:t>… qui conduit à une anomalie de la réponse immunitaire locale puis à la colonisation bactérienne bronchique qui elle-même induit une réponse inflammatoire et immunitaire inadaptée, des lésions lésion pulmonaires et à la progression de la BPCO. Cette hypothèse reposait sur le postulat que les bronches saines étaient normalement stériles.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401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</a:t>
            </a:r>
            <a:r>
              <a:rPr lang="fr-FR" baseline="0" dirty="0"/>
              <a:t> cercle vicieux historique implique une agression initiale: le tabagisme, une affection respiratoire sévère pendant l’enfance</a:t>
            </a:r>
            <a:r>
              <a:rPr lang="is-IS" baseline="0" dirty="0"/>
              <a:t>… qui conduit à une anomalie de la réponse immunitaire locale puis à la colonisation bactérienne bronchique qui elle-même induit une réponse inflammatoire et immunitaire inadaptée, des lésions lésion pulmonaires et à la progression de la BPCO. Cette hypothèse reposait sur le postulat que les bronches saines étaient normalement stériles.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91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15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93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720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51A0-BF17-4C4D-AFBC-2F082E6A501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103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49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22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518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016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731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183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164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429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411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8543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467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51A0-BF17-4C4D-AFBC-2F082E6A501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371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853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50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19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069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06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E4452-1C5F-4301-851B-5B334774AAF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893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257F8-CBFE-C24E-86B8-C8268C59036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17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35003-F812-B5F2-8287-57F78BB87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738C30-B255-0B7C-CCC9-65F29135B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FD916A-7972-8154-51E2-DF381960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3046FA-4260-3479-73B0-4A17B685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F5E528-28C1-6240-0BBB-D4BA80AF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87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15E07-9EFF-AE47-5817-290F857F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770752-52A1-C04A-1899-5BD3237C9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429826-3AFD-7DF6-75F1-19BBF198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DA7A0F-4625-AF5C-40A3-08414AA4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74828A-40B5-66E9-07C6-2B6B32F1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82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5613F6-15EE-ED8B-5157-D3302B879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00712A-F83F-B3D7-385D-BA0251211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6794E3-97BF-22F4-DB88-61ACCFEB9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9A2C8E-1F87-B002-52ED-F49175F7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50CF6-B55B-8B88-C70D-38609C20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16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4E3AC-2B79-FE0A-AFE9-391D53EA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FF41F4-A390-4AEA-0B4E-A3AD08504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CA519C-56CC-6E5E-B6D8-2335289C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DB98B6-5FED-743F-FC60-3665BF10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B97F54-D6B2-98DD-6DCD-15D30B774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07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3BA15-FBE2-60C9-D020-4EBBF0AA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CB672C-681A-A592-2248-8707502CD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D37985-D88D-45B9-7BE8-C974E0C3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DEDE0E-3142-556F-7F37-4B896BA7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2A54BF-8E1A-D265-4B61-4165DE12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9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B1DE76-6EF3-5255-F708-FE39A732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5ACE8D-C910-AD50-D8B2-35D2C001B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CD4DDC-F9EA-3816-7740-F74D589F6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98F5E9-10AC-79DA-529A-793C0510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782496-64F7-36F1-0AB0-1B15E997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74147A-0412-CB76-3D24-0F2ADCCE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26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23758-9170-7104-3638-C320A22C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C7D785-A2F7-767F-4CFC-E12265E41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34402A-0D2B-9205-D66F-ED4EC3121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BC0CB8-7A0E-4020-D8FF-A34BD50D5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D2FD01A-B179-E9AD-E926-6757C5A8F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BCC3FD9-CE66-030E-1B24-C1F93C8B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802344-D7A4-35B6-99DF-6572DED6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80726E-D669-2274-A0C2-68101AB9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32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22BF3-3594-07C2-2771-A0754DEC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6F3AD0-92EE-D0BE-C9D4-6A866711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8C467D-4236-C5C0-A72B-B9188F07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091CCB-D8E3-9C9C-935D-1C2BDD9F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63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AEBA173-0E3D-0F79-712F-86F1B559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086EB9-E030-F812-824D-867EE1AC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81D75C-B142-3A23-9CE9-8F2C6202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43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6B1BE-18A4-CD06-C13E-C997C7DB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CF673A-0A41-0A17-71A2-CE0D419CE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133A84-1F3E-31DF-2D63-325011D6F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698BCF-7A04-695D-29BD-1C26F58F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4F15B7-BB29-F082-E4E6-79C8DE76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D8AE84-0521-D631-5AE0-81CBFD9F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17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34869C-DBBF-DC39-8C6E-7366A756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43DFB1-6E05-865E-B340-15A3FAE9D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29FF4F-3644-6142-C8A8-5502B892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444EFC-7B17-F3AB-65DF-EC18F69F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6F33DA-74D6-BA8B-AC73-26FDE90A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578FED-8F87-5BB5-5376-7E0DFF71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40EF0F0-F549-E7F2-73CB-5068543A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7BE9E2-C7E9-4945-9A4B-F7F9B6F4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A91C7-F6C7-2801-931D-8E05A5EF8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46D50-3F4B-2245-83E3-809386ACE6B3}" type="datetimeFigureOut">
              <a:rPr lang="fr-FR" smtClean="0"/>
              <a:t>23/03/2024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F89D9E-FD8C-ABBD-C1CD-638651209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67E364-282E-33AF-BB4B-C70208BA4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066AF-1271-C142-81AF-458DB8DBF6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4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mp"/><Relationship Id="rId4" Type="http://schemas.openxmlformats.org/officeDocument/2006/relationships/image" Target="../media/image18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tm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1E9A61-2F11-FE46-BA29-F444A274FCEB}"/>
              </a:ext>
            </a:extLst>
          </p:cNvPr>
          <p:cNvSpPr txBox="1"/>
          <p:nvPr/>
        </p:nvSpPr>
        <p:spPr>
          <a:xfrm>
            <a:off x="3788965" y="457611"/>
            <a:ext cx="831574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6600" b="1" dirty="0">
              <a:solidFill>
                <a:srgbClr val="C00000"/>
              </a:solidFill>
            </a:endParaRPr>
          </a:p>
          <a:p>
            <a:pPr algn="ctr"/>
            <a:r>
              <a:rPr lang="fr-FR" sz="6600" b="1" dirty="0">
                <a:solidFill>
                  <a:srgbClr val="C00000"/>
                </a:solidFill>
              </a:rPr>
              <a:t>Infections et BPCO</a:t>
            </a:r>
          </a:p>
          <a:p>
            <a:pPr algn="ctr"/>
            <a:r>
              <a:rPr lang="fr-FR" sz="2800" b="1" i="1" dirty="0">
                <a:solidFill>
                  <a:srgbClr val="C00000"/>
                </a:solidFill>
              </a:rPr>
              <a:t>Pseudomonas aeruginosa, </a:t>
            </a:r>
          </a:p>
          <a:p>
            <a:pPr algn="ctr"/>
            <a:r>
              <a:rPr lang="fr-FR" sz="2800" b="1" i="1" dirty="0">
                <a:solidFill>
                  <a:srgbClr val="C00000"/>
                </a:solidFill>
              </a:rPr>
              <a:t>Mycobactéries non tuberculeuses, Aspergillus</a:t>
            </a:r>
            <a:br>
              <a:rPr lang="fr-FR" sz="6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32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fr-FR" sz="11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fr-FR" sz="3200" dirty="0">
              <a:solidFill>
                <a:srgbClr val="002060"/>
              </a:solidFill>
            </a:endParaRPr>
          </a:p>
          <a:p>
            <a:pPr algn="ctr"/>
            <a:endParaRPr lang="fr-FR" sz="3200" dirty="0">
              <a:solidFill>
                <a:srgbClr val="002060"/>
              </a:solidFill>
            </a:endParaRPr>
          </a:p>
          <a:p>
            <a:pPr algn="ctr"/>
            <a:r>
              <a:rPr lang="fr-FR" sz="2800" b="1" dirty="0">
                <a:solidFill>
                  <a:srgbClr val="002060"/>
                </a:solidFill>
              </a:rPr>
              <a:t>Dr Lucile Regard</a:t>
            </a:r>
          </a:p>
          <a:p>
            <a:pPr algn="ctr"/>
            <a:r>
              <a:rPr lang="fr-FR" sz="2800" b="1" dirty="0">
                <a:solidFill>
                  <a:srgbClr val="002060"/>
                </a:solidFill>
              </a:rPr>
              <a:t>Hôpital Cochin - Paris</a:t>
            </a:r>
          </a:p>
        </p:txBody>
      </p:sp>
      <p:pic>
        <p:nvPicPr>
          <p:cNvPr id="9" name="Image 19">
            <a:extLst>
              <a:ext uri="{FF2B5EF4-FFF2-40B4-BE49-F238E27FC236}">
                <a16:creationId xmlns:a16="http://schemas.microsoft.com/office/drawing/2014/main" id="{C3BD0507-A1C4-974C-BEF2-795706372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638" y="5928916"/>
            <a:ext cx="984641" cy="65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49C67A-2F14-A243-85B4-8A997D58F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54" y="5860891"/>
            <a:ext cx="1457847" cy="719924"/>
          </a:xfrm>
          <a:prstGeom prst="rect">
            <a:avLst/>
          </a:prstGeom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B0F03BC9-3ADF-4B4F-9BF1-0969B167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037" y="6043421"/>
            <a:ext cx="1663856" cy="53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nstitut Cochin — Wikipédia">
            <a:extLst>
              <a:ext uri="{FF2B5EF4-FFF2-40B4-BE49-F238E27FC236}">
                <a16:creationId xmlns:a16="http://schemas.microsoft.com/office/drawing/2014/main" id="{9B243A8B-8201-F94F-A0FE-78652A69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1331" y="5675516"/>
            <a:ext cx="1307116" cy="9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E4A6DA-B794-2D4F-B7B4-9207BE9D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717" y="5922065"/>
            <a:ext cx="1430180" cy="6587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9A18A4-78F3-FF41-872F-C88B25E44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27" y="2026964"/>
            <a:ext cx="3382219" cy="27552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A2303D-D2DB-6E4C-95C2-8D14DE920D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54" y="201310"/>
            <a:ext cx="3422792" cy="13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1AA2DD-5A94-6F41-A6F0-4E1D662D1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215" y="1331141"/>
            <a:ext cx="8177569" cy="495308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BCC8D40-6D34-E640-9065-835C6AE1A54F}"/>
              </a:ext>
            </a:extLst>
          </p:cNvPr>
          <p:cNvSpPr txBox="1"/>
          <p:nvPr/>
        </p:nvSpPr>
        <p:spPr>
          <a:xfrm>
            <a:off x="3938337" y="4444422"/>
            <a:ext cx="948973" cy="734735"/>
          </a:xfrm>
          <a:prstGeom prst="irregularSeal1">
            <a:avLst/>
          </a:prstGeom>
          <a:solidFill>
            <a:srgbClr val="99015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BPCO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332D0DF-88A9-4448-8BA7-7CFEBD50513F}"/>
              </a:ext>
            </a:extLst>
          </p:cNvPr>
          <p:cNvSpPr txBox="1"/>
          <p:nvPr/>
        </p:nvSpPr>
        <p:spPr>
          <a:xfrm>
            <a:off x="6418529" y="2808868"/>
            <a:ext cx="948973" cy="734735"/>
          </a:xfrm>
          <a:prstGeom prst="irregularSeal1">
            <a:avLst/>
          </a:prstGeom>
          <a:solidFill>
            <a:srgbClr val="99015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BPCO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161FCFF-77EB-0B40-90C1-D97FC6F23A9A}"/>
              </a:ext>
            </a:extLst>
          </p:cNvPr>
          <p:cNvSpPr txBox="1"/>
          <p:nvPr/>
        </p:nvSpPr>
        <p:spPr>
          <a:xfrm>
            <a:off x="6587073" y="4444421"/>
            <a:ext cx="948973" cy="734735"/>
          </a:xfrm>
          <a:prstGeom prst="irregularSeal1">
            <a:avLst/>
          </a:prstGeom>
          <a:solidFill>
            <a:srgbClr val="99015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BPCO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358AF7-B6E5-EE4F-8553-21E2FBDF3065}"/>
              </a:ext>
            </a:extLst>
          </p:cNvPr>
          <p:cNvSpPr txBox="1"/>
          <p:nvPr/>
        </p:nvSpPr>
        <p:spPr>
          <a:xfrm>
            <a:off x="9356549" y="2808868"/>
            <a:ext cx="948973" cy="734735"/>
          </a:xfrm>
          <a:prstGeom prst="irregularSeal1">
            <a:avLst/>
          </a:prstGeom>
          <a:solidFill>
            <a:srgbClr val="99015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BPCO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9C968694-891E-C64E-B8C0-1C0D75BA738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: pathogénicité</a:t>
            </a:r>
            <a:endParaRPr lang="fr-FR" sz="4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1B36BC-783C-784F-992B-560A7AAF8333}"/>
              </a:ext>
            </a:extLst>
          </p:cNvPr>
          <p:cNvSpPr txBox="1"/>
          <p:nvPr/>
        </p:nvSpPr>
        <p:spPr>
          <a:xfrm>
            <a:off x="9984828" y="6522292"/>
            <a:ext cx="4656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Muggeo</a:t>
            </a:r>
            <a:r>
              <a:rPr lang="fr-FR" sz="1100" dirty="0"/>
              <a:t> et al, </a:t>
            </a:r>
            <a:r>
              <a:rPr lang="fr-FR" sz="1100" dirty="0" err="1"/>
              <a:t>Plos</a:t>
            </a:r>
            <a:r>
              <a:rPr lang="fr-FR" sz="1100" dirty="0"/>
              <a:t> </a:t>
            </a:r>
            <a:r>
              <a:rPr lang="fr-FR" sz="1100" dirty="0" err="1"/>
              <a:t>Pathogens</a:t>
            </a:r>
            <a:r>
              <a:rPr lang="fr-FR" sz="1100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3358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–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Facteurs de risque d’acquisition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C057130-5C2D-8D4D-BA8E-4AFAA3CEE8D2}"/>
              </a:ext>
            </a:extLst>
          </p:cNvPr>
          <p:cNvSpPr txBox="1"/>
          <p:nvPr/>
        </p:nvSpPr>
        <p:spPr>
          <a:xfrm>
            <a:off x="6096000" y="65886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b="0" i="0" u="none" strike="noStrike" dirty="0">
                <a:effectLst/>
                <a:latin typeface="BlinkMacSystemFont"/>
              </a:rPr>
              <a:t> Martinez-Garcia COPD 2021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D4E8F37-0469-F04B-B2F9-C2368C2BD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1004"/>
            <a:ext cx="7772400" cy="66096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8569D1E-9149-684F-B195-0BE5E8E86388}"/>
              </a:ext>
            </a:extLst>
          </p:cNvPr>
          <p:cNvSpPr txBox="1"/>
          <p:nvPr/>
        </p:nvSpPr>
        <p:spPr>
          <a:xfrm>
            <a:off x="10158880" y="1000251"/>
            <a:ext cx="1928017" cy="1464231"/>
          </a:xfrm>
          <a:prstGeom prst="round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201 patients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suivi de 6 ans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Etude prospective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2 centres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Analyse post-Hoc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4B21B9-1F47-4D4F-8350-F8B626DE2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7" y="1932021"/>
            <a:ext cx="6511540" cy="42060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089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–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Facteurs de risque d’acquisition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C057130-5C2D-8D4D-BA8E-4AFAA3CEE8D2}"/>
              </a:ext>
            </a:extLst>
          </p:cNvPr>
          <p:cNvSpPr txBox="1"/>
          <p:nvPr/>
        </p:nvSpPr>
        <p:spPr>
          <a:xfrm>
            <a:off x="6096000" y="658861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b="0" i="0" u="none" strike="noStrike" dirty="0">
                <a:effectLst/>
                <a:latin typeface="BlinkMacSystemFont"/>
              </a:rPr>
              <a:t> Martinez-Garcia et al COPD 2021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D4E8F37-0469-F04B-B2F9-C2368C2BD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1004"/>
            <a:ext cx="7772400" cy="66096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8569D1E-9149-684F-B195-0BE5E8E86388}"/>
              </a:ext>
            </a:extLst>
          </p:cNvPr>
          <p:cNvSpPr txBox="1"/>
          <p:nvPr/>
        </p:nvSpPr>
        <p:spPr>
          <a:xfrm>
            <a:off x="9801528" y="945285"/>
            <a:ext cx="1928017" cy="1464231"/>
          </a:xfrm>
          <a:prstGeom prst="round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201 patients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Suivi 6 ans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Etude prospective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2 centres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Analyse post-Hoc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630210-1214-C643-9C25-EBD186052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700" y="2549216"/>
            <a:ext cx="5340349" cy="17600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4B21B9-1F47-4D4F-8350-F8B626DE2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7" y="1932021"/>
            <a:ext cx="6511540" cy="42060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2CD987-0A99-BA42-8A59-887C7E598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00" y="4759813"/>
            <a:ext cx="5575300" cy="1549400"/>
          </a:xfrm>
          <a:prstGeom prst="rect">
            <a:avLst/>
          </a:prstGeom>
        </p:spPr>
      </p:pic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1A8C1B50-6024-914C-9D2B-EBD27F208D1F}"/>
              </a:ext>
            </a:extLst>
          </p:cNvPr>
          <p:cNvSpPr/>
          <p:nvPr/>
        </p:nvSpPr>
        <p:spPr>
          <a:xfrm>
            <a:off x="6695090" y="3227497"/>
            <a:ext cx="4424855" cy="1008172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F76C8D53-47F6-DE4E-95D8-37E44DB16877}"/>
              </a:ext>
            </a:extLst>
          </p:cNvPr>
          <p:cNvSpPr/>
          <p:nvPr/>
        </p:nvSpPr>
        <p:spPr>
          <a:xfrm>
            <a:off x="6695089" y="5490228"/>
            <a:ext cx="4519449" cy="818985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3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avec flèche 9"/>
          <p:cNvCxnSpPr>
            <a:stCxn id="38" idx="3"/>
            <a:endCxn id="40" idx="1"/>
          </p:cNvCxnSpPr>
          <p:nvPr/>
        </p:nvCxnSpPr>
        <p:spPr>
          <a:xfrm>
            <a:off x="5621764" y="2656772"/>
            <a:ext cx="1471551" cy="986783"/>
          </a:xfrm>
          <a:prstGeom prst="straightConnector1">
            <a:avLst/>
          </a:prstGeom>
          <a:ln>
            <a:solidFill>
              <a:srgbClr val="9C0B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7093315" y="2650975"/>
            <a:ext cx="4792424" cy="1985159"/>
          </a:xfrm>
          <a:prstGeom prst="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990156"/>
                </a:solidFill>
              </a:rPr>
              <a:t>≥ 10</a:t>
            </a:r>
            <a:r>
              <a:rPr lang="fr-FR" sz="1600" baseline="30000" dirty="0">
                <a:solidFill>
                  <a:srgbClr val="990156"/>
                </a:solidFill>
              </a:rPr>
              <a:t>3 </a:t>
            </a:r>
            <a:r>
              <a:rPr lang="fr-FR" sz="1600" dirty="0">
                <a:solidFill>
                  <a:srgbClr val="990156"/>
                </a:solidFill>
              </a:rPr>
              <a:t>CFU</a:t>
            </a:r>
          </a:p>
          <a:p>
            <a:pPr>
              <a:lnSpc>
                <a:spcPct val="150000"/>
              </a:lnSpc>
            </a:pPr>
            <a:r>
              <a:rPr lang="fr-FR" sz="1600" i="1" dirty="0">
                <a:solidFill>
                  <a:srgbClr val="990156"/>
                </a:solidFill>
              </a:rPr>
              <a:t>Haemophilus influenzae, Streptococcus  </a:t>
            </a:r>
            <a:r>
              <a:rPr lang="fr-FR" sz="1600" i="1" dirty="0" err="1">
                <a:solidFill>
                  <a:srgbClr val="990156"/>
                </a:solidFill>
              </a:rPr>
              <a:t>pneumoniae</a:t>
            </a:r>
            <a:r>
              <a:rPr lang="fr-FR" sz="1600" i="1" dirty="0">
                <a:solidFill>
                  <a:srgbClr val="990156"/>
                </a:solidFill>
              </a:rPr>
              <a:t>, </a:t>
            </a:r>
            <a:r>
              <a:rPr lang="fr-FR" sz="1600" i="1" dirty="0" err="1">
                <a:solidFill>
                  <a:srgbClr val="990156"/>
                </a:solidFill>
              </a:rPr>
              <a:t>Moraxella</a:t>
            </a:r>
            <a:r>
              <a:rPr lang="fr-FR" sz="1600" i="1" dirty="0">
                <a:solidFill>
                  <a:srgbClr val="990156"/>
                </a:solidFill>
              </a:rPr>
              <a:t> </a:t>
            </a:r>
            <a:r>
              <a:rPr lang="fr-FR" sz="1600" i="1" dirty="0" err="1">
                <a:solidFill>
                  <a:srgbClr val="990156"/>
                </a:solidFill>
              </a:rPr>
              <a:t>catarrhalis</a:t>
            </a:r>
            <a:r>
              <a:rPr lang="fr-FR" sz="1600" i="1" dirty="0">
                <a:solidFill>
                  <a:srgbClr val="990156"/>
                </a:solidFill>
              </a:rPr>
              <a:t>,  Haemophilus </a:t>
            </a:r>
            <a:r>
              <a:rPr lang="fr-FR" sz="1600" i="1" dirty="0" err="1">
                <a:solidFill>
                  <a:srgbClr val="990156"/>
                </a:solidFill>
              </a:rPr>
              <a:t>parainfluenzae</a:t>
            </a:r>
            <a:r>
              <a:rPr lang="fr-FR" sz="1600" i="1" dirty="0">
                <a:solidFill>
                  <a:srgbClr val="990156"/>
                </a:solidFill>
              </a:rPr>
              <a:t>, Staphylococcus  aureus, </a:t>
            </a:r>
            <a:r>
              <a:rPr lang="fr-FR" b="1" i="1" dirty="0">
                <a:solidFill>
                  <a:srgbClr val="990156"/>
                </a:solidFill>
              </a:rPr>
              <a:t>Pseudomonas aeruginosa</a:t>
            </a:r>
            <a:r>
              <a:rPr lang="fr-FR" sz="1600" i="1" dirty="0">
                <a:solidFill>
                  <a:srgbClr val="990156"/>
                </a:solidFill>
              </a:rPr>
              <a:t>, </a:t>
            </a:r>
            <a:r>
              <a:rPr lang="fr-FR" sz="1600" i="1" dirty="0" err="1">
                <a:solidFill>
                  <a:srgbClr val="990156"/>
                </a:solidFill>
              </a:rPr>
              <a:t>Klebsiella</a:t>
            </a:r>
            <a:r>
              <a:rPr lang="fr-FR" sz="1600" i="1" dirty="0">
                <a:solidFill>
                  <a:srgbClr val="990156"/>
                </a:solidFill>
              </a:rPr>
              <a:t>  </a:t>
            </a:r>
            <a:r>
              <a:rPr lang="fr-FR" sz="1600" i="1" dirty="0" err="1">
                <a:solidFill>
                  <a:srgbClr val="990156"/>
                </a:solidFill>
              </a:rPr>
              <a:t>pneumoniae</a:t>
            </a:r>
            <a:r>
              <a:rPr lang="fr-FR" sz="1600" dirty="0">
                <a:solidFill>
                  <a:srgbClr val="990156"/>
                </a:solidFill>
              </a:rPr>
              <a:t>, et autre bacilles gram négatifs.</a:t>
            </a:r>
          </a:p>
        </p:txBody>
      </p:sp>
      <p:cxnSp>
        <p:nvCxnSpPr>
          <p:cNvPr id="41" name="Connecteur droit avec flèche 40"/>
          <p:cNvCxnSpPr>
            <a:stCxn id="8" idx="3"/>
            <a:endCxn id="44" idx="1"/>
          </p:cNvCxnSpPr>
          <p:nvPr/>
        </p:nvCxnSpPr>
        <p:spPr>
          <a:xfrm>
            <a:off x="5517931" y="3086863"/>
            <a:ext cx="1757855" cy="2217028"/>
          </a:xfrm>
          <a:prstGeom prst="straightConnector1">
            <a:avLst/>
          </a:prstGeom>
          <a:ln>
            <a:solidFill>
              <a:srgbClr val="9C0B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7275786" y="4865309"/>
            <a:ext cx="4522519" cy="877163"/>
          </a:xfrm>
          <a:prstGeom prst="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990156"/>
                </a:solidFill>
              </a:rPr>
              <a:t>Infection chronique :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990156"/>
                </a:solidFill>
              </a:rPr>
              <a:t>≥ 3 ECBC positifs pour le même germe en un an</a:t>
            </a:r>
          </a:p>
        </p:txBody>
      </p:sp>
      <p:pic>
        <p:nvPicPr>
          <p:cNvPr id="45" name="Image 4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25" y="1140645"/>
            <a:ext cx="9821646" cy="1362265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6787055" y="6596390"/>
            <a:ext cx="5404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Martinez-Garcia et al. Ann Am </a:t>
            </a:r>
            <a:r>
              <a:rPr lang="en-US" sz="1100" dirty="0" err="1"/>
              <a:t>Thorac</a:t>
            </a:r>
            <a:r>
              <a:rPr lang="en-US" sz="1100" dirty="0"/>
              <a:t> </a:t>
            </a:r>
            <a:r>
              <a:rPr lang="en-US" sz="1100" dirty="0" err="1"/>
              <a:t>Soc</a:t>
            </a:r>
            <a:r>
              <a:rPr lang="en-US" sz="1100" dirty="0"/>
              <a:t> 2022</a:t>
            </a:r>
          </a:p>
        </p:txBody>
      </p:sp>
      <p:grpSp>
        <p:nvGrpSpPr>
          <p:cNvPr id="59" name="Groupe 58"/>
          <p:cNvGrpSpPr/>
          <p:nvPr/>
        </p:nvGrpSpPr>
        <p:grpSpPr>
          <a:xfrm>
            <a:off x="70654" y="2810660"/>
            <a:ext cx="5546211" cy="3565552"/>
            <a:chOff x="101202" y="2988222"/>
            <a:chExt cx="4375554" cy="2860786"/>
          </a:xfrm>
        </p:grpSpPr>
        <p:pic>
          <p:nvPicPr>
            <p:cNvPr id="60" name="Image 59" descr="Capture d’écran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593"/>
            <a:stretch/>
          </p:blipFill>
          <p:spPr>
            <a:xfrm>
              <a:off x="101202" y="2988222"/>
              <a:ext cx="4375554" cy="2860786"/>
            </a:xfrm>
            <a:prstGeom prst="rect">
              <a:avLst/>
            </a:prstGeom>
          </p:spPr>
        </p:pic>
        <p:sp>
          <p:nvSpPr>
            <p:cNvPr id="62" name="ZoneTexte 61"/>
            <p:cNvSpPr txBox="1"/>
            <p:nvPr/>
          </p:nvSpPr>
          <p:spPr>
            <a:xfrm>
              <a:off x="2640724" y="3043402"/>
              <a:ext cx="1056289" cy="333484"/>
            </a:xfrm>
            <a:prstGeom prst="rect">
              <a:avLst/>
            </a:prstGeom>
            <a:solidFill>
              <a:srgbClr val="E3E4E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Pas d’infection </a:t>
              </a:r>
            </a:p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chronique n = 48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3547241" y="3043402"/>
              <a:ext cx="905866" cy="333484"/>
            </a:xfrm>
            <a:prstGeom prst="rect">
              <a:avLst/>
            </a:prstGeom>
            <a:solidFill>
              <a:srgbClr val="E3E4E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Infection</a:t>
              </a:r>
            </a:p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chronique n = 66</a:t>
              </a:r>
            </a:p>
          </p:txBody>
        </p:sp>
      </p:grpSp>
      <p:sp>
        <p:nvSpPr>
          <p:cNvPr id="71" name="ZoneTexte 70"/>
          <p:cNvSpPr txBox="1"/>
          <p:nvPr/>
        </p:nvSpPr>
        <p:spPr>
          <a:xfrm>
            <a:off x="2139528" y="2880159"/>
            <a:ext cx="1254266" cy="415498"/>
          </a:xfrm>
          <a:prstGeom prst="rect">
            <a:avLst/>
          </a:prstGeom>
          <a:solidFill>
            <a:srgbClr val="E3E4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cs typeface="Arial" panose="020B0604020202020204" pitchFamily="34" charset="0"/>
              </a:rPr>
              <a:t>Pas de pathogène</a:t>
            </a:r>
          </a:p>
          <a:p>
            <a:pPr algn="ctr"/>
            <a:r>
              <a:rPr lang="fr-FR" sz="1050" b="1" dirty="0">
                <a:cs typeface="Arial" panose="020B0604020202020204" pitchFamily="34" charset="0"/>
              </a:rPr>
              <a:t>isolé n = 87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87426A-B951-9B46-2960-92380FC0612D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– </a:t>
            </a:r>
            <a:r>
              <a:rPr lang="fr-FR" i="0" dirty="0"/>
              <a:t>Déclin du VEMS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169681" y="1023862"/>
            <a:ext cx="1894733" cy="1293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201 patients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suivi de 6 ans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prospective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2 centres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Analyse post-Hoc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2844" y="2918145"/>
            <a:ext cx="975087" cy="337435"/>
          </a:xfrm>
          <a:prstGeom prst="rect">
            <a:avLst/>
          </a:prstGeom>
          <a:noFill/>
          <a:ln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3425764" y="2502883"/>
            <a:ext cx="2196000" cy="307777"/>
          </a:xfrm>
          <a:prstGeom prst="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  <a:cs typeface="Arial" panose="020B0604020202020204" pitchFamily="34" charset="0"/>
              </a:rPr>
              <a:t>Pathogène isolé dans ECBC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0748AA-F943-9748-9693-ED602CB8E9D0}"/>
              </a:ext>
            </a:extLst>
          </p:cNvPr>
          <p:cNvSpPr/>
          <p:nvPr/>
        </p:nvSpPr>
        <p:spPr>
          <a:xfrm>
            <a:off x="101200" y="4554583"/>
            <a:ext cx="5382300" cy="169278"/>
          </a:xfrm>
          <a:prstGeom prst="rect">
            <a:avLst/>
          </a:prstGeom>
          <a:solidFill>
            <a:srgbClr val="990156">
              <a:alpha val="40000"/>
            </a:srgbClr>
          </a:solidFill>
          <a:ln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09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/>
          <p:cNvGrpSpPr/>
          <p:nvPr/>
        </p:nvGrpSpPr>
        <p:grpSpPr>
          <a:xfrm>
            <a:off x="101201" y="2807884"/>
            <a:ext cx="5546211" cy="3565552"/>
            <a:chOff x="101202" y="2988222"/>
            <a:chExt cx="4375554" cy="2860786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593"/>
            <a:stretch/>
          </p:blipFill>
          <p:spPr>
            <a:xfrm>
              <a:off x="101202" y="2988222"/>
              <a:ext cx="4375554" cy="2860786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1709293" y="3046211"/>
              <a:ext cx="989524" cy="333371"/>
            </a:xfrm>
            <a:prstGeom prst="rect">
              <a:avLst/>
            </a:prstGeom>
            <a:solidFill>
              <a:srgbClr val="E3E4E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Pas de pathogène</a:t>
              </a:r>
            </a:p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isolé n = 87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640724" y="3043402"/>
              <a:ext cx="1056289" cy="333484"/>
            </a:xfrm>
            <a:prstGeom prst="rect">
              <a:avLst/>
            </a:prstGeom>
            <a:solidFill>
              <a:srgbClr val="E3E4E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Pas d’infection </a:t>
              </a:r>
            </a:p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chronique n = 48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547241" y="3043402"/>
              <a:ext cx="905866" cy="333484"/>
            </a:xfrm>
            <a:prstGeom prst="rect">
              <a:avLst/>
            </a:prstGeom>
            <a:solidFill>
              <a:srgbClr val="E3E4E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Infection</a:t>
              </a:r>
            </a:p>
            <a:p>
              <a:pPr algn="ctr"/>
              <a:r>
                <a:rPr lang="fr-FR" sz="1050" b="1" dirty="0">
                  <a:cs typeface="Arial" panose="020B0604020202020204" pitchFamily="34" charset="0"/>
                </a:rPr>
                <a:t>chronique n = 66</a:t>
              </a:r>
            </a:p>
          </p:txBody>
        </p:sp>
      </p:grpSp>
      <p:pic>
        <p:nvPicPr>
          <p:cNvPr id="45" name="Image 44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25" y="1140645"/>
            <a:ext cx="9821646" cy="1362265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3425764" y="2795270"/>
            <a:ext cx="2196000" cy="0"/>
          </a:xfrm>
          <a:prstGeom prst="line">
            <a:avLst/>
          </a:prstGeom>
          <a:ln w="28575">
            <a:solidFill>
              <a:srgbClr val="9C0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425764" y="2502883"/>
            <a:ext cx="2196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  <a:cs typeface="Arial" panose="020B0604020202020204" pitchFamily="34" charset="0"/>
              </a:rPr>
              <a:t>Pathogène isolé dans ECBC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647412" y="2629859"/>
            <a:ext cx="6544588" cy="3478019"/>
            <a:chOff x="5647412" y="2629859"/>
            <a:chExt cx="6544588" cy="3478019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7412" y="2629859"/>
              <a:ext cx="6544588" cy="347801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92111" y="4763127"/>
              <a:ext cx="17640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126788" y="4747510"/>
              <a:ext cx="14926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/>
                <a:t>Absence de pathogène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52436" y="4898178"/>
              <a:ext cx="19825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>
                  <a:solidFill>
                    <a:srgbClr val="F1541B"/>
                  </a:solidFill>
                </a:rPr>
                <a:t>Pathogène isolé non chronique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152436" y="5025127"/>
              <a:ext cx="19825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>
                  <a:solidFill>
                    <a:srgbClr val="006CB8"/>
                  </a:solidFill>
                </a:rPr>
                <a:t>Infection chronique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53953" y="4755602"/>
              <a:ext cx="2102157" cy="55561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6B9FDACB-6238-C997-7244-8CE69683F1D4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– </a:t>
            </a:r>
            <a:r>
              <a:rPr lang="fr-FR" i="0" dirty="0"/>
              <a:t>Déclin du VEMS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200" y="4554583"/>
            <a:ext cx="5382300" cy="169278"/>
          </a:xfrm>
          <a:prstGeom prst="rect">
            <a:avLst/>
          </a:prstGeom>
          <a:solidFill>
            <a:srgbClr val="990156">
              <a:alpha val="40000"/>
            </a:srgbClr>
          </a:solidFill>
          <a:ln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EA4752B-C445-7344-8430-6176CF9996DF}"/>
              </a:ext>
            </a:extLst>
          </p:cNvPr>
          <p:cNvSpPr txBox="1"/>
          <p:nvPr/>
        </p:nvSpPr>
        <p:spPr>
          <a:xfrm>
            <a:off x="6787055" y="6596390"/>
            <a:ext cx="5404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Martinez-Garcia et al. Ann Am </a:t>
            </a:r>
            <a:r>
              <a:rPr lang="en-US" sz="1100" dirty="0" err="1"/>
              <a:t>Thorac</a:t>
            </a:r>
            <a:r>
              <a:rPr lang="en-US" sz="1100" dirty="0"/>
              <a:t> </a:t>
            </a:r>
            <a:r>
              <a:rPr lang="en-US" sz="1100" dirty="0" err="1"/>
              <a:t>Soc</a:t>
            </a:r>
            <a:r>
              <a:rPr lang="en-US" sz="1100" dirty="0"/>
              <a:t> 2022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2FA5229-B439-0C4E-BD27-5F3721AAC7AF}"/>
              </a:ext>
            </a:extLst>
          </p:cNvPr>
          <p:cNvSpPr txBox="1"/>
          <p:nvPr/>
        </p:nvSpPr>
        <p:spPr>
          <a:xfrm>
            <a:off x="9991006" y="1212281"/>
            <a:ext cx="1894733" cy="1293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201 patients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suivi de 6 ans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prospective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2 centres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Analyse post-Hoc</a:t>
            </a:r>
          </a:p>
        </p:txBody>
      </p:sp>
    </p:spTree>
    <p:extLst>
      <p:ext uri="{BB962C8B-B14F-4D97-AF65-F5344CB8AC3E}">
        <p14:creationId xmlns:p14="http://schemas.microsoft.com/office/powerpoint/2010/main" val="2599699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119" y="2609415"/>
            <a:ext cx="6493974" cy="3564000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744787FF-C52F-7947-A4EC-EA422873E651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– </a:t>
            </a:r>
            <a:r>
              <a:rPr lang="fr-FR" i="0" dirty="0"/>
              <a:t>Déclin du VEMS</a:t>
            </a:r>
          </a:p>
        </p:txBody>
      </p:sp>
      <p:pic>
        <p:nvPicPr>
          <p:cNvPr id="45" name="Image 44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25" y="1140645"/>
            <a:ext cx="9821646" cy="1362265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4" y="2810660"/>
            <a:ext cx="5444238" cy="356000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138636" y="2876658"/>
            <a:ext cx="1454607" cy="415498"/>
          </a:xfrm>
          <a:prstGeom prst="rect">
            <a:avLst/>
          </a:prstGeom>
          <a:solidFill>
            <a:srgbClr val="E3E4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cs typeface="Arial" panose="020B0604020202020204" pitchFamily="34" charset="0"/>
              </a:rPr>
              <a:t>Pathogène autre que </a:t>
            </a:r>
          </a:p>
          <a:p>
            <a:pPr algn="ctr"/>
            <a:r>
              <a:rPr lang="fr-FR" sz="1050" b="1" i="1" dirty="0">
                <a:cs typeface="Arial" panose="020B0604020202020204" pitchFamily="34" charset="0"/>
              </a:rPr>
              <a:t>P. aeruginosa </a:t>
            </a:r>
            <a:r>
              <a:rPr lang="fr-FR" sz="1050" b="1" dirty="0">
                <a:cs typeface="Arial" panose="020B0604020202020204" pitchFamily="34" charset="0"/>
              </a:rPr>
              <a:t>n = 46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048882" y="2876658"/>
            <a:ext cx="1213787" cy="415498"/>
          </a:xfrm>
          <a:prstGeom prst="rect">
            <a:avLst/>
          </a:prstGeom>
          <a:solidFill>
            <a:srgbClr val="E3E4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cs typeface="Arial" panose="020B0604020202020204" pitchFamily="34" charset="0"/>
              </a:rPr>
              <a:t>Pas de pathogène</a:t>
            </a:r>
          </a:p>
          <a:p>
            <a:pPr algn="ctr"/>
            <a:r>
              <a:rPr lang="fr-FR" sz="1050" b="1" dirty="0">
                <a:cs typeface="Arial" panose="020B0604020202020204" pitchFamily="34" charset="0"/>
              </a:rPr>
              <a:t>isolé n = 87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469210" y="2876658"/>
            <a:ext cx="1148226" cy="415498"/>
          </a:xfrm>
          <a:prstGeom prst="rect">
            <a:avLst/>
          </a:prstGeom>
          <a:solidFill>
            <a:srgbClr val="E3E4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0" b="1" i="1" dirty="0">
                <a:cs typeface="Arial" panose="020B0604020202020204" pitchFamily="34" charset="0"/>
              </a:rPr>
              <a:t>P. Aeruginosa</a:t>
            </a:r>
            <a:endParaRPr lang="fr-FR" sz="1050" b="1" dirty="0">
              <a:cs typeface="Arial" panose="020B0604020202020204" pitchFamily="34" charset="0"/>
            </a:endParaRPr>
          </a:p>
          <a:p>
            <a:pPr algn="ctr"/>
            <a:r>
              <a:rPr lang="fr-FR" sz="1050" b="1" dirty="0">
                <a:cs typeface="Arial" panose="020B0604020202020204" pitchFamily="34" charset="0"/>
              </a:rPr>
              <a:t>≥ 1 fois</a:t>
            </a:r>
            <a:r>
              <a:rPr lang="fr-FR" sz="1050" b="1" i="1" dirty="0">
                <a:cs typeface="Arial" panose="020B0604020202020204" pitchFamily="34" charset="0"/>
              </a:rPr>
              <a:t> </a:t>
            </a:r>
            <a:r>
              <a:rPr lang="fr-FR" sz="1050" b="1" dirty="0">
                <a:cs typeface="Arial" panose="020B0604020202020204" pitchFamily="34" charset="0"/>
              </a:rPr>
              <a:t>n = 68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51651" y="4763127"/>
            <a:ext cx="1764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086328" y="4747510"/>
            <a:ext cx="14926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Absence de pathogène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111975" y="4898178"/>
            <a:ext cx="2076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F1541B"/>
                </a:solidFill>
              </a:rPr>
              <a:t>Pathogène isolé non </a:t>
            </a:r>
            <a:r>
              <a:rPr lang="fr-FR" sz="1000" b="1" i="1" dirty="0">
                <a:solidFill>
                  <a:srgbClr val="F1541B"/>
                </a:solidFill>
              </a:rPr>
              <a:t>P. aeruginosa</a:t>
            </a:r>
            <a:endParaRPr lang="fr-FR" sz="1000" b="1" dirty="0">
              <a:solidFill>
                <a:srgbClr val="F1541B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111976" y="5025127"/>
            <a:ext cx="19825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i="1" dirty="0">
                <a:solidFill>
                  <a:srgbClr val="006CB8"/>
                </a:solidFill>
              </a:rPr>
              <a:t>P. aeruginosa</a:t>
            </a:r>
            <a:r>
              <a:rPr lang="fr-FR" sz="1050" b="1" dirty="0">
                <a:solidFill>
                  <a:srgbClr val="006CB8"/>
                </a:solidFill>
              </a:rPr>
              <a:t> ≥ 1 fois</a:t>
            </a:r>
            <a:endParaRPr lang="fr-FR" sz="1050" b="1" i="1" dirty="0">
              <a:solidFill>
                <a:srgbClr val="006CB8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21585" y="4755602"/>
            <a:ext cx="2272941" cy="5556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593243" y="2876658"/>
            <a:ext cx="893157" cy="415498"/>
          </a:xfrm>
          <a:prstGeom prst="rect">
            <a:avLst/>
          </a:prstGeom>
          <a:solidFill>
            <a:srgbClr val="17D06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03173" y="4555378"/>
            <a:ext cx="5169320" cy="192132"/>
          </a:xfrm>
          <a:prstGeom prst="rect">
            <a:avLst/>
          </a:prstGeom>
          <a:solidFill>
            <a:srgbClr val="17D06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31F02A-BC01-B445-9E8C-E5D9D6D2B88E}"/>
              </a:ext>
            </a:extLst>
          </p:cNvPr>
          <p:cNvSpPr txBox="1"/>
          <p:nvPr/>
        </p:nvSpPr>
        <p:spPr>
          <a:xfrm>
            <a:off x="6787055" y="6596390"/>
            <a:ext cx="5404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Martinez-Garcia et al. Ann Am </a:t>
            </a:r>
            <a:r>
              <a:rPr lang="en-US" sz="1100" dirty="0" err="1"/>
              <a:t>Thorac</a:t>
            </a:r>
            <a:r>
              <a:rPr lang="en-US" sz="1100" dirty="0"/>
              <a:t> </a:t>
            </a:r>
            <a:r>
              <a:rPr lang="en-US" sz="1100" dirty="0" err="1"/>
              <a:t>Soc</a:t>
            </a:r>
            <a:r>
              <a:rPr lang="en-US" sz="1100" dirty="0"/>
              <a:t> 2022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F4007C-395A-2249-9591-22903EC7657C}"/>
              </a:ext>
            </a:extLst>
          </p:cNvPr>
          <p:cNvSpPr txBox="1"/>
          <p:nvPr/>
        </p:nvSpPr>
        <p:spPr>
          <a:xfrm>
            <a:off x="9991006" y="1212281"/>
            <a:ext cx="1894733" cy="1293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201 patients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suivi de 6 ans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prospective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2 centres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Analyse post-Hoc</a:t>
            </a:r>
          </a:p>
        </p:txBody>
      </p:sp>
    </p:spTree>
    <p:extLst>
      <p:ext uri="{BB962C8B-B14F-4D97-AF65-F5344CB8AC3E}">
        <p14:creationId xmlns:p14="http://schemas.microsoft.com/office/powerpoint/2010/main" val="1232258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25" y="1140645"/>
            <a:ext cx="9821646" cy="1362265"/>
          </a:xfrm>
          <a:prstGeom prst="rect">
            <a:avLst/>
          </a:prstGeom>
        </p:spPr>
      </p:pic>
      <p:pic>
        <p:nvPicPr>
          <p:cNvPr id="2" name="Image 1" descr="Capture d’écra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124" y="3171272"/>
            <a:ext cx="7464893" cy="2514825"/>
          </a:xfrm>
          <a:prstGeom prst="rect">
            <a:avLst/>
          </a:prstGeom>
          <a:ln w="19050">
            <a:solidFill>
              <a:srgbClr val="990156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014123" y="4587780"/>
            <a:ext cx="7464893" cy="245920"/>
          </a:xfrm>
          <a:prstGeom prst="rect">
            <a:avLst/>
          </a:prstGeom>
          <a:solidFill>
            <a:srgbClr val="9C0B5C">
              <a:alpha val="37000"/>
            </a:srgbClr>
          </a:solidFill>
          <a:ln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484E842-DB4C-E26C-6C87-419081BA7635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</a:t>
            </a:r>
            <a:r>
              <a:rPr lang="fr-FR" dirty="0" err="1"/>
              <a:t>aeruginosa</a:t>
            </a:r>
            <a:r>
              <a:rPr lang="fr-FR" dirty="0"/>
              <a:t> – </a:t>
            </a:r>
            <a:r>
              <a:rPr lang="fr-FR" i="0" dirty="0"/>
              <a:t>Déclin du VEMS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4122" y="4369601"/>
            <a:ext cx="7464894" cy="218180"/>
          </a:xfrm>
          <a:prstGeom prst="rect">
            <a:avLst/>
          </a:prstGeom>
          <a:solidFill>
            <a:srgbClr val="17D06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E5BADB-0352-9D40-B712-8AB7BFD1CBBC}"/>
              </a:ext>
            </a:extLst>
          </p:cNvPr>
          <p:cNvSpPr txBox="1"/>
          <p:nvPr/>
        </p:nvSpPr>
        <p:spPr>
          <a:xfrm>
            <a:off x="6787055" y="6596390"/>
            <a:ext cx="5404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Martinez-Garcia et al. Ann Am </a:t>
            </a:r>
            <a:r>
              <a:rPr lang="en-US" sz="1100" dirty="0" err="1"/>
              <a:t>Thorac</a:t>
            </a:r>
            <a:r>
              <a:rPr lang="en-US" sz="1100" dirty="0"/>
              <a:t> </a:t>
            </a:r>
            <a:r>
              <a:rPr lang="en-US" sz="1100" dirty="0" err="1"/>
              <a:t>Soc</a:t>
            </a:r>
            <a:r>
              <a:rPr lang="en-US" sz="1100" dirty="0"/>
              <a:t> 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49B27D-203C-1349-9259-7D84BF851193}"/>
              </a:ext>
            </a:extLst>
          </p:cNvPr>
          <p:cNvSpPr txBox="1"/>
          <p:nvPr/>
        </p:nvSpPr>
        <p:spPr>
          <a:xfrm>
            <a:off x="9991006" y="1212281"/>
            <a:ext cx="1894733" cy="1293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201 patients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suivi de 6 ans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prospective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2 centres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Analyse post-Hoc</a:t>
            </a:r>
          </a:p>
        </p:txBody>
      </p:sp>
    </p:spTree>
    <p:extLst>
      <p:ext uri="{BB962C8B-B14F-4D97-AF65-F5344CB8AC3E}">
        <p14:creationId xmlns:p14="http://schemas.microsoft.com/office/powerpoint/2010/main" val="73507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44787FF-C52F-7947-A4EC-EA422873E651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</a:t>
            </a:r>
            <a:r>
              <a:rPr lang="fr-FR" dirty="0" err="1"/>
              <a:t>aeruginosa</a:t>
            </a:r>
            <a:r>
              <a:rPr lang="fr-FR" dirty="0"/>
              <a:t> – </a:t>
            </a:r>
            <a:r>
              <a:rPr lang="fr-FR" i="0" dirty="0"/>
              <a:t>Exacerbations et mortalité</a:t>
            </a:r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060" y="2354220"/>
            <a:ext cx="7104889" cy="4157941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43000"/>
            <a:ext cx="10055894" cy="128506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04162" y="4634261"/>
            <a:ext cx="5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990156"/>
                </a:solidFill>
              </a:rPr>
              <a:t>4%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3222" y="3004572"/>
            <a:ext cx="3374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90156"/>
                </a:solidFill>
              </a:rPr>
              <a:t>Plus âgés</a:t>
            </a:r>
          </a:p>
          <a:p>
            <a:r>
              <a:rPr lang="fr-FR" b="1" dirty="0">
                <a:solidFill>
                  <a:srgbClr val="990156"/>
                </a:solidFill>
              </a:rPr>
              <a:t>Plus symptomatiques</a:t>
            </a:r>
          </a:p>
          <a:p>
            <a:r>
              <a:rPr lang="fr-FR" b="1" dirty="0">
                <a:solidFill>
                  <a:srgbClr val="990156"/>
                </a:solidFill>
              </a:rPr>
              <a:t>VEMS plus bas</a:t>
            </a:r>
          </a:p>
          <a:p>
            <a:r>
              <a:rPr lang="fr-FR" b="1" dirty="0">
                <a:solidFill>
                  <a:srgbClr val="990156"/>
                </a:solidFill>
              </a:rPr>
              <a:t>Plus exposés au tabac</a:t>
            </a:r>
          </a:p>
          <a:p>
            <a:r>
              <a:rPr lang="fr-FR" b="1" dirty="0">
                <a:solidFill>
                  <a:srgbClr val="990156"/>
                </a:solidFill>
              </a:rPr>
              <a:t>Plus « traités » CSI et BD</a:t>
            </a:r>
          </a:p>
          <a:p>
            <a:r>
              <a:rPr lang="fr-FR" b="1" dirty="0">
                <a:solidFill>
                  <a:srgbClr val="990156"/>
                </a:solidFill>
              </a:rPr>
              <a:t>Plus souvent hospitalisés (M-12)</a:t>
            </a:r>
          </a:p>
          <a:p>
            <a:r>
              <a:rPr lang="fr-FR" b="1" dirty="0">
                <a:solidFill>
                  <a:srgbClr val="990156"/>
                </a:solidFill>
              </a:rPr>
              <a:t>Plus « asthme » 21% vs 14%</a:t>
            </a:r>
          </a:p>
          <a:p>
            <a:r>
              <a:rPr lang="fr-FR" b="1" dirty="0">
                <a:solidFill>
                  <a:srgbClr val="990156"/>
                </a:solidFill>
              </a:rPr>
              <a:t>Plus « DDB » 4% vs 1%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0B33E-FDA4-FFCE-6D14-B40ABF46B2E9}"/>
              </a:ext>
            </a:extLst>
          </p:cNvPr>
          <p:cNvSpPr/>
          <p:nvPr/>
        </p:nvSpPr>
        <p:spPr>
          <a:xfrm>
            <a:off x="4821936" y="6591980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J </a:t>
            </a:r>
            <a:r>
              <a:rPr lang="fr-FR" sz="1200" dirty="0" err="1"/>
              <a:t>Eklöf</a:t>
            </a:r>
            <a:r>
              <a:rPr lang="fr-FR" sz="1200" dirty="0"/>
              <a:t> et al., Clin </a:t>
            </a:r>
            <a:r>
              <a:rPr lang="fr-FR" sz="1200" dirty="0" err="1"/>
              <a:t>Microbiol</a:t>
            </a:r>
            <a:r>
              <a:rPr lang="fr-FR" sz="1200" dirty="0"/>
              <a:t> Infect 2020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E3A96A-BA6B-BB45-95DF-3EE12E08DBC3}"/>
              </a:ext>
            </a:extLst>
          </p:cNvPr>
          <p:cNvSpPr txBox="1"/>
          <p:nvPr/>
        </p:nvSpPr>
        <p:spPr>
          <a:xfrm>
            <a:off x="10018924" y="1015309"/>
            <a:ext cx="1894733" cy="8172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prospective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Multicentrique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Suivi 7 ans</a:t>
            </a:r>
          </a:p>
        </p:txBody>
      </p:sp>
    </p:spTree>
    <p:extLst>
      <p:ext uri="{BB962C8B-B14F-4D97-AF65-F5344CB8AC3E}">
        <p14:creationId xmlns:p14="http://schemas.microsoft.com/office/powerpoint/2010/main" val="1986449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55" y="2286000"/>
            <a:ext cx="4663440" cy="3515796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53116"/>
            <a:ext cx="9511862" cy="12155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39112" y="3417636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990156"/>
                </a:solidFill>
              </a:rPr>
              <a:t>Hospitalisations pour exacerbations</a:t>
            </a: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766" y="2505265"/>
            <a:ext cx="4676745" cy="338744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500443" y="2675126"/>
            <a:ext cx="2614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990156"/>
                </a:solidFill>
              </a:rPr>
              <a:t>Décès toute cause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76982" y="2612535"/>
            <a:ext cx="158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50000"/>
                  </a:schemeClr>
                </a:solidFill>
              </a:rPr>
              <a:t>PA positifs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72700" y="3954183"/>
            <a:ext cx="158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PA négatifs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018924" y="2992093"/>
            <a:ext cx="158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50000"/>
                  </a:schemeClr>
                </a:solidFill>
              </a:rPr>
              <a:t>PA positifs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114642" y="4333741"/>
            <a:ext cx="158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PA négatifs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37C8682-E159-EAC6-DE18-E56251A2A3A5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– </a:t>
            </a:r>
            <a:r>
              <a:rPr lang="fr-FR" i="0" dirty="0"/>
              <a:t>Exacerbations et mortalité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50B33E-FDA4-FFCE-6D14-B40ABF46B2E9}"/>
              </a:ext>
            </a:extLst>
          </p:cNvPr>
          <p:cNvSpPr/>
          <p:nvPr/>
        </p:nvSpPr>
        <p:spPr>
          <a:xfrm>
            <a:off x="4821936" y="6591980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J </a:t>
            </a:r>
            <a:r>
              <a:rPr lang="fr-FR" sz="1200" dirty="0" err="1"/>
              <a:t>Eklöf</a:t>
            </a:r>
            <a:r>
              <a:rPr lang="fr-FR" sz="1200" dirty="0"/>
              <a:t> et al., Clin </a:t>
            </a:r>
            <a:r>
              <a:rPr lang="fr-FR" sz="1200" dirty="0" err="1"/>
              <a:t>Microbiol</a:t>
            </a:r>
            <a:r>
              <a:rPr lang="fr-FR" sz="1200" dirty="0"/>
              <a:t> Infect 2020</a:t>
            </a:r>
          </a:p>
        </p:txBody>
      </p:sp>
      <p:pic>
        <p:nvPicPr>
          <p:cNvPr id="19" name="Image 18" descr="Capture d’écran">
            <a:extLst>
              <a:ext uri="{FF2B5EF4-FFF2-40B4-BE49-F238E27FC236}">
                <a16:creationId xmlns:a16="http://schemas.microsoft.com/office/drawing/2014/main" id="{25F53184-2E96-3A44-8C3A-E182CA9C3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55" y="2438400"/>
            <a:ext cx="4663440" cy="35157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3144276-DE66-1248-9DA1-4D289C95C7C8}"/>
              </a:ext>
            </a:extLst>
          </p:cNvPr>
          <p:cNvSpPr txBox="1"/>
          <p:nvPr/>
        </p:nvSpPr>
        <p:spPr>
          <a:xfrm>
            <a:off x="2191512" y="3570036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990156"/>
                </a:solidFill>
              </a:rPr>
              <a:t>Hospitalisations pour exacerbations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01DE874-42D9-C748-B1FC-A7B07A7DB61F}"/>
              </a:ext>
            </a:extLst>
          </p:cNvPr>
          <p:cNvSpPr txBox="1"/>
          <p:nvPr/>
        </p:nvSpPr>
        <p:spPr>
          <a:xfrm>
            <a:off x="4329382" y="2764935"/>
            <a:ext cx="158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50000"/>
                  </a:schemeClr>
                </a:solidFill>
              </a:rPr>
              <a:t>PA positifs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9EB8F4F-8B48-7040-B0BD-FAB8E493184F}"/>
              </a:ext>
            </a:extLst>
          </p:cNvPr>
          <p:cNvSpPr txBox="1"/>
          <p:nvPr/>
        </p:nvSpPr>
        <p:spPr>
          <a:xfrm>
            <a:off x="4425100" y="4106583"/>
            <a:ext cx="158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PA négatifs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D71D089-BC91-7A41-9435-60DB7BAA0029}"/>
              </a:ext>
            </a:extLst>
          </p:cNvPr>
          <p:cNvSpPr txBox="1"/>
          <p:nvPr/>
        </p:nvSpPr>
        <p:spPr>
          <a:xfrm>
            <a:off x="10018924" y="1015309"/>
            <a:ext cx="1894733" cy="8172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prospective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Multicentrique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Suivi 7 ans</a:t>
            </a:r>
          </a:p>
        </p:txBody>
      </p:sp>
    </p:spTree>
    <p:extLst>
      <p:ext uri="{BB962C8B-B14F-4D97-AF65-F5344CB8AC3E}">
        <p14:creationId xmlns:p14="http://schemas.microsoft.com/office/powerpoint/2010/main" val="333895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C598C2C-539D-8D47-9C97-D4A00BC0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71" y="3991241"/>
            <a:ext cx="6596803" cy="28667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788EFE-1A0C-A88E-49E8-2527FBF6C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59532"/>
            <a:ext cx="5159073" cy="4387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EA44128-D482-12A5-F9E9-82BC8AEC81DD}"/>
              </a:ext>
            </a:extLst>
          </p:cNvPr>
          <p:cNvSpPr txBox="1"/>
          <p:nvPr/>
        </p:nvSpPr>
        <p:spPr>
          <a:xfrm>
            <a:off x="-3752193" y="471877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0" i="0" u="none" strike="noStrike" dirty="0">
                <a:effectLst/>
                <a:latin typeface="BlinkMacSystemFont"/>
              </a:rPr>
              <a:t> Martinez-Garcia et al., COPD 2021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6A80AC00-594E-27EF-6B3F-E47FF437E2AC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– </a:t>
            </a:r>
            <a:r>
              <a:rPr lang="fr-FR" i="0" dirty="0"/>
              <a:t>Mortalité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46627" y="938230"/>
            <a:ext cx="1702676" cy="1322152"/>
          </a:xfrm>
          <a:prstGeom prst="round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C00000"/>
                </a:solidFill>
              </a:defRPr>
            </a:lvl1pPr>
          </a:lstStyle>
          <a:p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201 patients</a:t>
            </a:r>
          </a:p>
          <a:p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suivi de 6 ans</a:t>
            </a:r>
          </a:p>
          <a:p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Etude prospective</a:t>
            </a:r>
          </a:p>
          <a:p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2 centres</a:t>
            </a:r>
          </a:p>
          <a:p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Analyse post-Hoc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49691" y="3483342"/>
            <a:ext cx="712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/>
              <a:t>P = 0,0001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0" y="1599306"/>
            <a:ext cx="5846627" cy="2918422"/>
            <a:chOff x="1773763" y="1871597"/>
            <a:chExt cx="7873321" cy="427917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EF3CA61-B45D-9FCC-608C-BAE3698F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3763" y="1871597"/>
              <a:ext cx="7873321" cy="4279172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3537871" y="3257005"/>
              <a:ext cx="16516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4472C4"/>
                  </a:solidFill>
                </a:rPr>
                <a:t>Absence de PA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898673" y="3732855"/>
              <a:ext cx="16516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4472C4"/>
                  </a:solidFill>
                </a:rPr>
                <a:t>Absence de PA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712025" y="3880378"/>
              <a:ext cx="16516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17D06E"/>
                  </a:solidFill>
                </a:rPr>
                <a:t>PA une fois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231290" y="4517994"/>
              <a:ext cx="16516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17D06E"/>
                  </a:solidFill>
                </a:rPr>
                <a:t>PA chronique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7ED9F4B-0A7A-5046-B540-A7D26D7A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854" y="2341095"/>
            <a:ext cx="5497557" cy="161326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527A13F-1AF2-9041-AA39-36EDE2518059}"/>
              </a:ext>
            </a:extLst>
          </p:cNvPr>
          <p:cNvSpPr txBox="1"/>
          <p:nvPr/>
        </p:nvSpPr>
        <p:spPr>
          <a:xfrm>
            <a:off x="6063374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0" i="0" u="none" strike="noStrike" dirty="0">
                <a:effectLst/>
                <a:latin typeface="BlinkMacSystemFont"/>
              </a:rPr>
              <a:t> Martinez-Garcia et al., Int J COPD, 2022</a:t>
            </a:r>
          </a:p>
        </p:txBody>
      </p:sp>
    </p:spTree>
    <p:extLst>
      <p:ext uri="{BB962C8B-B14F-4D97-AF65-F5344CB8AC3E}">
        <p14:creationId xmlns:p14="http://schemas.microsoft.com/office/powerpoint/2010/main" val="331019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767255" y="1722101"/>
            <a:ext cx="10405242" cy="251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Lucida Grande"/>
              <a:buChar char="-"/>
            </a:pPr>
            <a:r>
              <a:rPr lang="fr-FR" sz="1867" dirty="0">
                <a:latin typeface="Roboto Bold"/>
                <a:cs typeface="Roboto Bold"/>
              </a:rPr>
              <a:t>Liens d’intérêt : </a:t>
            </a:r>
            <a:r>
              <a:rPr lang="fr-FR" sz="1867" dirty="0" err="1">
                <a:latin typeface="Roboto Bold"/>
                <a:cs typeface="Roboto Bold"/>
              </a:rPr>
              <a:t>AztraZeneca</a:t>
            </a:r>
            <a:r>
              <a:rPr lang="fr-FR" sz="1867" dirty="0">
                <a:latin typeface="Roboto Bold"/>
                <a:cs typeface="Roboto Bold"/>
              </a:rPr>
              <a:t>, </a:t>
            </a:r>
            <a:r>
              <a:rPr lang="fr-FR" sz="1867" dirty="0" err="1">
                <a:latin typeface="Roboto Bold"/>
                <a:cs typeface="Roboto Bold"/>
              </a:rPr>
              <a:t>Chiesi</a:t>
            </a:r>
            <a:endParaRPr lang="fr-FR" sz="1867" dirty="0">
              <a:latin typeface="Roboto Bold"/>
              <a:cs typeface="Roboto Bold"/>
            </a:endParaRPr>
          </a:p>
          <a:p>
            <a:endParaRPr lang="fr-FR" sz="2400" dirty="0"/>
          </a:p>
          <a:p>
            <a:pPr marL="380990" lvl="0" indent="-380990">
              <a:buFont typeface="Lucida Grande"/>
              <a:buChar char="-"/>
            </a:pPr>
            <a:r>
              <a:rPr lang="fr-FR" sz="1867" dirty="0">
                <a:solidFill>
                  <a:prstClr val="black"/>
                </a:solidFill>
                <a:latin typeface="Roboto Bold"/>
                <a:cs typeface="Roboto Bold"/>
              </a:rPr>
              <a:t>Liens d’intérêt en relation avec la présentation : Aucun</a:t>
            </a:r>
            <a:endParaRPr lang="fr-FR" sz="1867" dirty="0">
              <a:solidFill>
                <a:prstClr val="black"/>
              </a:solidFill>
              <a:latin typeface="Franklin Gothic Medium"/>
              <a:cs typeface="Franklin Gothic Medium"/>
            </a:endParaRPr>
          </a:p>
          <a:p>
            <a:endParaRPr lang="fr-FR" sz="2400" dirty="0"/>
          </a:p>
          <a:p>
            <a:r>
              <a:rPr lang="fr-FR" sz="2400" dirty="0"/>
              <a:t> 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250795" y="3263518"/>
            <a:ext cx="75114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67" dirty="0">
              <a:latin typeface="Franklin Gothic Medium"/>
              <a:cs typeface="Franklin Gothic Medium"/>
            </a:endParaRPr>
          </a:p>
          <a:p>
            <a:r>
              <a:rPr lang="fr-FR" sz="1867" dirty="0">
                <a:latin typeface="Franklin Gothic Medium"/>
                <a:cs typeface="Franklin Gothic Medium"/>
              </a:rPr>
              <a:t>    </a:t>
            </a:r>
          </a:p>
          <a:p>
            <a:endParaRPr lang="fr-FR" sz="1867" dirty="0">
              <a:latin typeface="Franklin Gothic Medium"/>
              <a:cs typeface="Franklin Gothic Medium"/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CB67FA4A-B539-AB4C-98D1-C3397B344FD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Liens d’intérêt</a:t>
            </a:r>
            <a:endParaRPr lang="fr-FR" sz="40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576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–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Prise en charge</a:t>
            </a:r>
            <a:endParaRPr lang="fr-FR" sz="4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1F6539-F346-2D4D-AB4B-107CD542F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28" y="2091623"/>
            <a:ext cx="8623744" cy="4562354"/>
          </a:xfrm>
          <a:prstGeom prst="rect">
            <a:avLst/>
          </a:prstGeom>
          <a:solidFill>
            <a:srgbClr val="990156"/>
          </a:solidFill>
        </p:spPr>
      </p:pic>
      <p:pic>
        <p:nvPicPr>
          <p:cNvPr id="10" name="Image 9" descr="Capture d’écran">
            <a:extLst>
              <a:ext uri="{FF2B5EF4-FFF2-40B4-BE49-F238E27FC236}">
                <a16:creationId xmlns:a16="http://schemas.microsoft.com/office/drawing/2014/main" id="{C6D60FDB-291B-FE40-BBC5-D3D7C97E5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46"/>
          <a:stretch/>
        </p:blipFill>
        <p:spPr>
          <a:xfrm>
            <a:off x="187044" y="1082140"/>
            <a:ext cx="6417119" cy="799214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328FB88-E656-354C-9924-EF5115577D74}"/>
              </a:ext>
            </a:extLst>
          </p:cNvPr>
          <p:cNvCxnSpPr>
            <a:cxnSpLocks/>
          </p:cNvCxnSpPr>
          <p:nvPr/>
        </p:nvCxnSpPr>
        <p:spPr>
          <a:xfrm flipV="1">
            <a:off x="8781314" y="1908077"/>
            <a:ext cx="1043578" cy="271179"/>
          </a:xfrm>
          <a:prstGeom prst="straightConnector1">
            <a:avLst/>
          </a:prstGeom>
          <a:ln w="12700">
            <a:solidFill>
              <a:srgbClr val="9901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2A0B0CA3-CF16-EC4B-BBC1-8DDF6C0974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302" y="1164677"/>
            <a:ext cx="4522698" cy="597191"/>
          </a:xfrm>
          <a:prstGeom prst="rect">
            <a:avLst/>
          </a:prstGeom>
          <a:ln w="19050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60E149-1AAC-324B-AB8F-C0BAA48A3F53}"/>
              </a:ext>
            </a:extLst>
          </p:cNvPr>
          <p:cNvSpPr/>
          <p:nvPr/>
        </p:nvSpPr>
        <p:spPr>
          <a:xfrm>
            <a:off x="4880930" y="6578904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Martinez-Garcia M A., Int J COPD 2022</a:t>
            </a: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779343F4-072D-214E-8D64-3B7D0FB130E4}"/>
              </a:ext>
            </a:extLst>
          </p:cNvPr>
          <p:cNvSpPr/>
          <p:nvPr/>
        </p:nvSpPr>
        <p:spPr>
          <a:xfrm>
            <a:off x="6138041" y="2091623"/>
            <a:ext cx="1807780" cy="4666529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A57C42B2-C968-FD40-8785-2E8C219AE225}"/>
              </a:ext>
            </a:extLst>
          </p:cNvPr>
          <p:cNvSpPr/>
          <p:nvPr/>
        </p:nvSpPr>
        <p:spPr>
          <a:xfrm>
            <a:off x="7546428" y="1073894"/>
            <a:ext cx="4645572" cy="778758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980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–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Prise en charge</a:t>
            </a:r>
          </a:p>
        </p:txBody>
      </p:sp>
      <p:pic>
        <p:nvPicPr>
          <p:cNvPr id="10" name="Image 9" descr="Capture d’écran">
            <a:extLst>
              <a:ext uri="{FF2B5EF4-FFF2-40B4-BE49-F238E27FC236}">
                <a16:creationId xmlns:a16="http://schemas.microsoft.com/office/drawing/2014/main" id="{C6D60FDB-291B-FE40-BBC5-D3D7C97E5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46"/>
          <a:stretch/>
        </p:blipFill>
        <p:spPr>
          <a:xfrm>
            <a:off x="2993297" y="1082140"/>
            <a:ext cx="6417119" cy="799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5C626E-CEE3-D949-BE85-0F16DFD57206}"/>
              </a:ext>
            </a:extLst>
          </p:cNvPr>
          <p:cNvSpPr/>
          <p:nvPr/>
        </p:nvSpPr>
        <p:spPr>
          <a:xfrm>
            <a:off x="4821936" y="6581001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Martinez-Garcia M A., Int J COPD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93DD1C-FAE1-544B-A4D9-3D591E2BA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619" y="2091623"/>
            <a:ext cx="5026473" cy="43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71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–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Prise en charge</a:t>
            </a:r>
          </a:p>
        </p:txBody>
      </p:sp>
      <p:pic>
        <p:nvPicPr>
          <p:cNvPr id="10" name="Image 9" descr="Capture d’écran">
            <a:extLst>
              <a:ext uri="{FF2B5EF4-FFF2-40B4-BE49-F238E27FC236}">
                <a16:creationId xmlns:a16="http://schemas.microsoft.com/office/drawing/2014/main" id="{C6D60FDB-291B-FE40-BBC5-D3D7C97E5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46"/>
          <a:stretch/>
        </p:blipFill>
        <p:spPr>
          <a:xfrm>
            <a:off x="2993297" y="1082140"/>
            <a:ext cx="6417119" cy="799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5C626E-CEE3-D949-BE85-0F16DFD57206}"/>
              </a:ext>
            </a:extLst>
          </p:cNvPr>
          <p:cNvSpPr/>
          <p:nvPr/>
        </p:nvSpPr>
        <p:spPr>
          <a:xfrm>
            <a:off x="4821936" y="6581001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Martinez-Garcia M A., Int J COPD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93DD1C-FAE1-544B-A4D9-3D591E2BA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619" y="2091623"/>
            <a:ext cx="5026473" cy="4353023"/>
          </a:xfrm>
          <a:prstGeom prst="rect">
            <a:avLst/>
          </a:prstGeom>
        </p:spPr>
      </p:pic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23947BD2-9520-714C-A940-580A9CEB2E4C}"/>
              </a:ext>
            </a:extLst>
          </p:cNvPr>
          <p:cNvSpPr/>
          <p:nvPr/>
        </p:nvSpPr>
        <p:spPr>
          <a:xfrm>
            <a:off x="3783724" y="3531477"/>
            <a:ext cx="3853229" cy="977462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407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AF1F335-194A-65F2-9EE0-8CC66C4003C1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– </a:t>
            </a:r>
            <a:r>
              <a:rPr lang="fr-FR" i="0" dirty="0"/>
              <a:t>Azithromycine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4338B4-5638-0960-7F82-62A54369F1E1}"/>
              </a:ext>
            </a:extLst>
          </p:cNvPr>
          <p:cNvSpPr txBox="1"/>
          <p:nvPr/>
        </p:nvSpPr>
        <p:spPr>
          <a:xfrm>
            <a:off x="546538" y="1009101"/>
            <a:ext cx="11195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990156"/>
                </a:solidFill>
              </a:rPr>
              <a:t>	Efficacité démontrée </a:t>
            </a:r>
            <a:r>
              <a:rPr lang="fr-FR" sz="2400" dirty="0">
                <a:solidFill>
                  <a:srgbClr val="990156"/>
                </a:solidFill>
              </a:rPr>
              <a:t>chez les patients </a:t>
            </a:r>
            <a:r>
              <a:rPr lang="fr-FR" sz="2400" b="1" dirty="0">
                <a:solidFill>
                  <a:srgbClr val="990156"/>
                </a:solidFill>
              </a:rPr>
              <a:t>BPCO sévères exacerbateurs fréquents</a:t>
            </a:r>
            <a:endParaRPr lang="fr-FR" sz="2400" b="1" i="1" dirty="0">
              <a:solidFill>
                <a:srgbClr val="990156"/>
              </a:solidFill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7E420EB-053E-24C1-378A-146AE1B7E905}"/>
              </a:ext>
            </a:extLst>
          </p:cNvPr>
          <p:cNvGrpSpPr/>
          <p:nvPr/>
        </p:nvGrpSpPr>
        <p:grpSpPr>
          <a:xfrm>
            <a:off x="3054365" y="2438887"/>
            <a:ext cx="5049274" cy="4419113"/>
            <a:chOff x="153424" y="2217775"/>
            <a:chExt cx="5049274" cy="4419113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1A42633-6B88-805F-01EF-BDA9A33C1D96}"/>
                </a:ext>
              </a:extLst>
            </p:cNvPr>
            <p:cNvGrpSpPr/>
            <p:nvPr/>
          </p:nvGrpSpPr>
          <p:grpSpPr>
            <a:xfrm>
              <a:off x="811161" y="2217775"/>
              <a:ext cx="4391537" cy="4419113"/>
              <a:chOff x="811161" y="2217775"/>
              <a:chExt cx="4391537" cy="4419113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144D367-75C0-D5AB-BDC4-A84288AC3A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5198" y="2659550"/>
                <a:ext cx="4127500" cy="3977338"/>
              </a:xfrm>
              <a:prstGeom prst="rect">
                <a:avLst/>
              </a:prstGeom>
            </p:spPr>
          </p:pic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31F9EE92-F01D-0C93-ADDD-E3578040A834}"/>
                  </a:ext>
                </a:extLst>
              </p:cNvPr>
              <p:cNvGrpSpPr/>
              <p:nvPr/>
            </p:nvGrpSpPr>
            <p:grpSpPr>
              <a:xfrm>
                <a:off x="811161" y="2217775"/>
                <a:ext cx="3406878" cy="1790336"/>
                <a:chOff x="811161" y="2217775"/>
                <a:chExt cx="3406878" cy="1790336"/>
              </a:xfrm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786AC606-9954-DC59-B7D9-54630BE17AAB}"/>
                    </a:ext>
                  </a:extLst>
                </p:cNvPr>
                <p:cNvSpPr txBox="1"/>
                <p:nvPr/>
              </p:nvSpPr>
              <p:spPr>
                <a:xfrm>
                  <a:off x="1887793" y="2217775"/>
                  <a:ext cx="23302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2F4159"/>
                      </a:solidFill>
                    </a:rPr>
                    <a:t>EXACERBATIONS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7B5FAEF-88B3-BF58-6F60-33E884F3D746}"/>
                    </a:ext>
                  </a:extLst>
                </p:cNvPr>
                <p:cNvSpPr/>
                <p:nvPr/>
              </p:nvSpPr>
              <p:spPr>
                <a:xfrm>
                  <a:off x="1260987" y="2580968"/>
                  <a:ext cx="1076632" cy="582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F517DE1-1EBB-2083-BAA4-13F4724601EC}"/>
                    </a:ext>
                  </a:extLst>
                </p:cNvPr>
                <p:cNvSpPr/>
                <p:nvPr/>
              </p:nvSpPr>
              <p:spPr>
                <a:xfrm>
                  <a:off x="811161" y="2982596"/>
                  <a:ext cx="1076632" cy="582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Rectangle : coins arrondis 17">
                  <a:extLst>
                    <a:ext uri="{FF2B5EF4-FFF2-40B4-BE49-F238E27FC236}">
                      <a16:creationId xmlns:a16="http://schemas.microsoft.com/office/drawing/2014/main" id="{B18425E4-0CCE-1A5A-FBE6-A3F227D91636}"/>
                    </a:ext>
                  </a:extLst>
                </p:cNvPr>
                <p:cNvSpPr/>
                <p:nvPr/>
              </p:nvSpPr>
              <p:spPr>
                <a:xfrm>
                  <a:off x="2337619" y="2659550"/>
                  <a:ext cx="1489587" cy="431536"/>
                </a:xfrm>
                <a:prstGeom prst="roundRect">
                  <a:avLst/>
                </a:prstGeom>
                <a:solidFill>
                  <a:srgbClr val="F9E9D0"/>
                </a:solidFill>
                <a:ln>
                  <a:solidFill>
                    <a:srgbClr val="F9E9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b="1" dirty="0">
                      <a:solidFill>
                        <a:srgbClr val="2F4159"/>
                      </a:solidFill>
                    </a:rPr>
                    <a:t>LABA or LAMA</a:t>
                  </a:r>
                </a:p>
              </p:txBody>
            </p:sp>
            <p:sp>
              <p:nvSpPr>
                <p:cNvPr id="19" name="Rectangle : coins arrondis 18">
                  <a:extLst>
                    <a:ext uri="{FF2B5EF4-FFF2-40B4-BE49-F238E27FC236}">
                      <a16:creationId xmlns:a16="http://schemas.microsoft.com/office/drawing/2014/main" id="{8D9D4ABD-CA4F-9421-8EF6-9D4C7F594673}"/>
                    </a:ext>
                  </a:extLst>
                </p:cNvPr>
                <p:cNvSpPr/>
                <p:nvPr/>
              </p:nvSpPr>
              <p:spPr>
                <a:xfrm>
                  <a:off x="1230056" y="3576575"/>
                  <a:ext cx="1489587" cy="431536"/>
                </a:xfrm>
                <a:prstGeom prst="roundRect">
                  <a:avLst/>
                </a:prstGeom>
                <a:solidFill>
                  <a:srgbClr val="F9E9D0"/>
                </a:solidFill>
                <a:ln>
                  <a:solidFill>
                    <a:srgbClr val="F9E9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b="1" dirty="0">
                      <a:solidFill>
                        <a:srgbClr val="2F4159"/>
                      </a:solidFill>
                    </a:rPr>
                    <a:t>LABA + LAMA*</a:t>
                  </a: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E3C0F6-386F-9537-180C-B3288A03770D}"/>
                </a:ext>
              </a:extLst>
            </p:cNvPr>
            <p:cNvSpPr/>
            <p:nvPr/>
          </p:nvSpPr>
          <p:spPr>
            <a:xfrm>
              <a:off x="153424" y="3499973"/>
              <a:ext cx="1076632" cy="582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0610BAFF-A91C-DB7F-93FF-1C0574864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46" y="2623553"/>
            <a:ext cx="3239060" cy="1097532"/>
          </a:xfrm>
          <a:prstGeom prst="rect">
            <a:avLst/>
          </a:prstGeom>
        </p:spPr>
      </p:pic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D75175C2-C7CF-15A3-5AA5-3425393952D6}"/>
              </a:ext>
            </a:extLst>
          </p:cNvPr>
          <p:cNvSpPr/>
          <p:nvPr/>
        </p:nvSpPr>
        <p:spPr>
          <a:xfrm rot="10800000">
            <a:off x="8103639" y="6201583"/>
            <a:ext cx="930343" cy="213852"/>
          </a:xfrm>
          <a:prstGeom prst="rightArrow">
            <a:avLst/>
          </a:prstGeom>
          <a:solidFill>
            <a:srgbClr val="990156"/>
          </a:solidFill>
          <a:ln>
            <a:solidFill>
              <a:srgbClr val="9901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A5877A4-A405-7C4D-6E69-94069DE40E63}"/>
              </a:ext>
            </a:extLst>
          </p:cNvPr>
          <p:cNvSpPr txBox="1"/>
          <p:nvPr/>
        </p:nvSpPr>
        <p:spPr>
          <a:xfrm>
            <a:off x="9033982" y="6123843"/>
            <a:ext cx="367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990156"/>
                </a:solidFill>
              </a:rPr>
              <a:t>Pas de notion de </a:t>
            </a:r>
            <a:r>
              <a:rPr lang="fr-FR" i="1" dirty="0">
                <a:solidFill>
                  <a:srgbClr val="990156"/>
                </a:solidFill>
              </a:rPr>
              <a:t>P. aeruginosa</a:t>
            </a:r>
            <a:endParaRPr lang="fr-FR" dirty="0">
              <a:solidFill>
                <a:srgbClr val="990156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F9F319-BC07-3755-76E4-050DB1184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002" y="1515271"/>
            <a:ext cx="6413301" cy="6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59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449" y="3778728"/>
            <a:ext cx="4975840" cy="252691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AF1F335-194A-65F2-9EE0-8CC66C4003C1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– </a:t>
            </a:r>
            <a:r>
              <a:rPr lang="fr-FR" i="0" dirty="0"/>
              <a:t>Antibiothérapie inhalée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0A7C58-D189-4FD9-EAE3-C9D3710DC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2" y="950856"/>
            <a:ext cx="6656775" cy="3479429"/>
          </a:xfrm>
          <a:prstGeom prst="rect">
            <a:avLst/>
          </a:prstGeom>
        </p:spPr>
      </p:pic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F588CE83-02F2-5319-960F-C5D9FD887060}"/>
              </a:ext>
            </a:extLst>
          </p:cNvPr>
          <p:cNvSpPr/>
          <p:nvPr/>
        </p:nvSpPr>
        <p:spPr>
          <a:xfrm>
            <a:off x="6744747" y="3038063"/>
            <a:ext cx="221241" cy="276792"/>
          </a:xfrm>
          <a:prstGeom prst="rightArrow">
            <a:avLst/>
          </a:prstGeom>
          <a:solidFill>
            <a:srgbClr val="990156"/>
          </a:solidFill>
          <a:ln>
            <a:solidFill>
              <a:srgbClr val="9901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32E436-7AC0-2373-5401-FFA31DACDADD}"/>
              </a:ext>
            </a:extLst>
          </p:cNvPr>
          <p:cNvSpPr/>
          <p:nvPr/>
        </p:nvSpPr>
        <p:spPr>
          <a:xfrm>
            <a:off x="4880930" y="6578904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Brennan et al. Respiratory </a:t>
            </a:r>
            <a:r>
              <a:rPr lang="fr-FR" sz="1200" dirty="0" err="1"/>
              <a:t>Research</a:t>
            </a:r>
            <a:r>
              <a:rPr lang="fr-FR" sz="1200" dirty="0"/>
              <a:t> 2022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636162" y="2175583"/>
            <a:ext cx="576000" cy="0"/>
          </a:xfrm>
          <a:prstGeom prst="line">
            <a:avLst/>
          </a:prstGeom>
          <a:ln w="28575">
            <a:solidFill>
              <a:srgbClr val="17D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417737" y="2579653"/>
            <a:ext cx="360000" cy="0"/>
          </a:xfrm>
          <a:prstGeom prst="line">
            <a:avLst/>
          </a:prstGeom>
          <a:ln w="28575">
            <a:solidFill>
              <a:srgbClr val="17D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4308660" y="2982324"/>
            <a:ext cx="576000" cy="0"/>
          </a:xfrm>
          <a:prstGeom prst="line">
            <a:avLst/>
          </a:prstGeom>
          <a:ln w="28575">
            <a:solidFill>
              <a:srgbClr val="17D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832863" y="3957822"/>
            <a:ext cx="29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17D06E"/>
                </a:solidFill>
              </a:rPr>
              <a:t>?</a:t>
            </a:r>
            <a:endParaRPr lang="fr-FR" b="1" dirty="0">
              <a:solidFill>
                <a:srgbClr val="17D06E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5323747" y="1940691"/>
            <a:ext cx="1147895" cy="1398"/>
          </a:xfrm>
          <a:prstGeom prst="line">
            <a:avLst/>
          </a:prstGeom>
          <a:ln w="28575">
            <a:solidFill>
              <a:srgbClr val="17D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5126478" y="2319432"/>
            <a:ext cx="1080000" cy="1398"/>
          </a:xfrm>
          <a:prstGeom prst="line">
            <a:avLst/>
          </a:prstGeom>
          <a:ln w="28575">
            <a:solidFill>
              <a:srgbClr val="17D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5122129" y="2864359"/>
            <a:ext cx="1188000" cy="1398"/>
          </a:xfrm>
          <a:prstGeom prst="line">
            <a:avLst/>
          </a:prstGeom>
          <a:ln w="28575">
            <a:solidFill>
              <a:srgbClr val="17D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Capture d’écra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72"/>
          <a:stretch/>
        </p:blipFill>
        <p:spPr>
          <a:xfrm>
            <a:off x="6863292" y="1643211"/>
            <a:ext cx="5265951" cy="22793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88246" y="1642251"/>
            <a:ext cx="5216044" cy="4663394"/>
          </a:xfrm>
          <a:prstGeom prst="rect">
            <a:avLst/>
          </a:prstGeom>
          <a:noFill/>
          <a:ln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77741" y="2616908"/>
            <a:ext cx="6656775" cy="1119102"/>
          </a:xfrm>
          <a:prstGeom prst="rect">
            <a:avLst/>
          </a:prstGeom>
          <a:noFill/>
          <a:ln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880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–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Prise en charge</a:t>
            </a:r>
          </a:p>
        </p:txBody>
      </p:sp>
      <p:pic>
        <p:nvPicPr>
          <p:cNvPr id="10" name="Image 9" descr="Capture d’écran">
            <a:extLst>
              <a:ext uri="{FF2B5EF4-FFF2-40B4-BE49-F238E27FC236}">
                <a16:creationId xmlns:a16="http://schemas.microsoft.com/office/drawing/2014/main" id="{C6D60FDB-291B-FE40-BBC5-D3D7C97E5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746"/>
          <a:stretch/>
        </p:blipFill>
        <p:spPr>
          <a:xfrm>
            <a:off x="187044" y="1082140"/>
            <a:ext cx="6417119" cy="799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5C626E-CEE3-D949-BE85-0F16DFD57206}"/>
              </a:ext>
            </a:extLst>
          </p:cNvPr>
          <p:cNvSpPr/>
          <p:nvPr/>
        </p:nvSpPr>
        <p:spPr>
          <a:xfrm>
            <a:off x="-2518353" y="6581001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Martinez-Garcia M A., Int J COPD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93DD1C-FAE1-544B-A4D9-3D591E2BA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66" y="2091623"/>
            <a:ext cx="5026473" cy="4353023"/>
          </a:xfrm>
          <a:prstGeom prst="rect">
            <a:avLst/>
          </a:prstGeom>
        </p:spPr>
      </p:pic>
      <p:pic>
        <p:nvPicPr>
          <p:cNvPr id="13" name="Image 12" descr="Capture d’écran">
            <a:extLst>
              <a:ext uri="{FF2B5EF4-FFF2-40B4-BE49-F238E27FC236}">
                <a16:creationId xmlns:a16="http://schemas.microsoft.com/office/drawing/2014/main" id="{E5A8F8A5-5231-6B42-A4E5-8D92A1999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839" y="3112413"/>
            <a:ext cx="5703135" cy="1960942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CDD63939-FB93-B243-B38A-709F66668085}"/>
              </a:ext>
            </a:extLst>
          </p:cNvPr>
          <p:cNvSpPr/>
          <p:nvPr/>
        </p:nvSpPr>
        <p:spPr>
          <a:xfrm>
            <a:off x="5644055" y="2911366"/>
            <a:ext cx="6243145" cy="2259724"/>
          </a:xfrm>
          <a:prstGeom prst="roundRect">
            <a:avLst/>
          </a:prstGeom>
          <a:noFill/>
          <a:ln w="5715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562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929" y="3942006"/>
            <a:ext cx="4074084" cy="28364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21936" y="6581001"/>
            <a:ext cx="737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b="1" dirty="0" err="1"/>
              <a:t>J.Eklöf</a:t>
            </a:r>
            <a:r>
              <a:rPr lang="fr-FR" sz="1200" b="1" dirty="0"/>
              <a:t> et al. Thorax 2022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4445"/>
            <a:ext cx="6417913" cy="1143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C0361DB-7D8B-6274-5748-83B72E401273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86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Pseudomonas aeruginosa </a:t>
            </a:r>
            <a:r>
              <a:rPr lang="fr-FR" i="0" dirty="0"/>
              <a:t>et CSI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309F43-A605-FABD-230D-ADEF707D6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42" y="2456172"/>
            <a:ext cx="5574323" cy="4401827"/>
          </a:xfrm>
          <a:prstGeom prst="rect">
            <a:avLst/>
          </a:prstGeom>
        </p:spPr>
      </p:pic>
      <p:pic>
        <p:nvPicPr>
          <p:cNvPr id="8" name="Image 7" descr="Capture d’écran">
            <a:extLst>
              <a:ext uri="{FF2B5EF4-FFF2-40B4-BE49-F238E27FC236}">
                <a16:creationId xmlns:a16="http://schemas.microsoft.com/office/drawing/2014/main" id="{F9C06FBA-33CD-F5AD-BD33-54060D2FE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929" y="1178494"/>
            <a:ext cx="4074084" cy="27635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A149D3-B9B2-B369-1B87-ED7B667BE5F4}"/>
              </a:ext>
            </a:extLst>
          </p:cNvPr>
          <p:cNvSpPr/>
          <p:nvPr/>
        </p:nvSpPr>
        <p:spPr>
          <a:xfrm>
            <a:off x="10121653" y="1255990"/>
            <a:ext cx="1716344" cy="169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chemeClr val="accent4">
                    <a:lumMod val="50000"/>
                  </a:schemeClr>
                </a:solidFill>
              </a:rPr>
              <a:t>&gt;800 µg eq. budésonide/j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0E7310-1F95-4553-2438-5A8E4A1CA9E5}"/>
              </a:ext>
            </a:extLst>
          </p:cNvPr>
          <p:cNvSpPr/>
          <p:nvPr/>
        </p:nvSpPr>
        <p:spPr>
          <a:xfrm>
            <a:off x="10118316" y="2734308"/>
            <a:ext cx="1983657" cy="169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rgbClr val="F1541B"/>
                </a:solidFill>
              </a:rPr>
              <a:t>&lt; 400 µg eq. budésonide/j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32A4DA-E499-CAFF-AD5A-265C22A3FFE2}"/>
              </a:ext>
            </a:extLst>
          </p:cNvPr>
          <p:cNvSpPr/>
          <p:nvPr/>
        </p:nvSpPr>
        <p:spPr>
          <a:xfrm>
            <a:off x="10086975" y="2207891"/>
            <a:ext cx="1999327" cy="130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rgbClr val="3E8A84"/>
                </a:solidFill>
              </a:rPr>
              <a:t>400 - 800 µg eq. budésonide/j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889FC5-F7AB-076E-34A4-BEA4F20C1973}"/>
              </a:ext>
            </a:extLst>
          </p:cNvPr>
          <p:cNvSpPr/>
          <p:nvPr/>
        </p:nvSpPr>
        <p:spPr>
          <a:xfrm>
            <a:off x="10102646" y="3049525"/>
            <a:ext cx="1747684" cy="169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rgbClr val="4472C4"/>
                </a:solidFill>
              </a:rPr>
              <a:t>Pas de traitement par CSI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98DD62-5202-ED2C-888F-84C4F8CA9748}"/>
              </a:ext>
            </a:extLst>
          </p:cNvPr>
          <p:cNvSpPr/>
          <p:nvPr/>
        </p:nvSpPr>
        <p:spPr>
          <a:xfrm>
            <a:off x="10118316" y="4042869"/>
            <a:ext cx="1716344" cy="169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rgbClr val="F1541B"/>
                </a:solidFill>
              </a:rPr>
              <a:t>&gt;800 µg eq. budésonide/j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1B93BA-6D40-910D-2D4A-FE945A78EC39}"/>
              </a:ext>
            </a:extLst>
          </p:cNvPr>
          <p:cNvSpPr/>
          <p:nvPr/>
        </p:nvSpPr>
        <p:spPr>
          <a:xfrm>
            <a:off x="10118316" y="5258494"/>
            <a:ext cx="1983657" cy="169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dirty="0">
                <a:solidFill>
                  <a:srgbClr val="4472C4"/>
                </a:solidFill>
              </a:rPr>
              <a:t>0 à &lt; 800 µg eq. budésonide/j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00045" y="1287227"/>
            <a:ext cx="2892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Prélèvements positifs pour </a:t>
            </a:r>
            <a:r>
              <a:rPr lang="fr-FR" sz="1200" b="1" i="1" dirty="0"/>
              <a:t>P. aeruginosa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588558" y="4074106"/>
            <a:ext cx="2892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Prélèvements positifs pour </a:t>
            </a:r>
            <a:r>
              <a:rPr lang="fr-FR" sz="1200" b="1" i="1" dirty="0"/>
              <a:t>P. aeruginosa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780930" y="2375688"/>
            <a:ext cx="1894733" cy="8172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Suivi de 7 ans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prospective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multicentrique</a:t>
            </a:r>
          </a:p>
        </p:txBody>
      </p:sp>
    </p:spTree>
    <p:extLst>
      <p:ext uri="{BB962C8B-B14F-4D97-AF65-F5344CB8AC3E}">
        <p14:creationId xmlns:p14="http://schemas.microsoft.com/office/powerpoint/2010/main" val="1362846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F18650A-A4FD-A444-F483-554CDBE9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4000"/>
            <a:ext cx="5538952" cy="111835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B05EA39-4636-9098-94D9-36614C309E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4142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Mycobactéries Non Tuberculeuses et BPCO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C7A71-94BF-AC87-F362-9A5C58352464}"/>
              </a:ext>
            </a:extLst>
          </p:cNvPr>
          <p:cNvSpPr txBox="1"/>
          <p:nvPr/>
        </p:nvSpPr>
        <p:spPr>
          <a:xfrm>
            <a:off x="5982930" y="6611779"/>
            <a:ext cx="62090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effectLst/>
                <a:latin typeface="URWPalladioL"/>
              </a:rPr>
              <a:t>Loebinger</a:t>
            </a:r>
            <a:r>
              <a:rPr lang="fr-FR" sz="1000" dirty="0">
                <a:effectLst/>
                <a:latin typeface="URWPalladioL"/>
              </a:rPr>
              <a:t> MR et al., </a:t>
            </a:r>
            <a:r>
              <a:rPr lang="fr-FR" sz="1000" dirty="0" err="1">
                <a:effectLst/>
                <a:latin typeface="URWPalladioL"/>
              </a:rPr>
              <a:t>Chest</a:t>
            </a:r>
            <a:r>
              <a:rPr lang="fr-FR" sz="1000" dirty="0">
                <a:effectLst/>
                <a:latin typeface="URWPalladioL"/>
              </a:rPr>
              <a:t>. 2023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47B8D7-9D3A-1E23-38DB-DE07AC26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1" y="2219835"/>
            <a:ext cx="8639305" cy="415020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F590408-1ED4-4949-8D5F-FBCAFAD2579D}"/>
              </a:ext>
            </a:extLst>
          </p:cNvPr>
          <p:cNvSpPr txBox="1"/>
          <p:nvPr/>
        </p:nvSpPr>
        <p:spPr>
          <a:xfrm>
            <a:off x="5318236" y="1249530"/>
            <a:ext cx="588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990156"/>
                </a:solidFill>
              </a:rPr>
              <a:t>BPCO = FDR d’infection à MNT</a:t>
            </a:r>
            <a:endParaRPr lang="fr-FR" sz="3200" b="1" i="1" dirty="0">
              <a:solidFill>
                <a:srgbClr val="990156"/>
              </a:solidFill>
            </a:endParaRP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8E8CE115-4A14-7C4D-B628-3FFFFE7A0CBF}"/>
              </a:ext>
            </a:extLst>
          </p:cNvPr>
          <p:cNvSpPr/>
          <p:nvPr/>
        </p:nvSpPr>
        <p:spPr>
          <a:xfrm>
            <a:off x="7038753" y="5641474"/>
            <a:ext cx="1419876" cy="355290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931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B05EA39-4636-9098-94D9-36614C309E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4142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MNT et BPCO – Incidence et prévalence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C7A71-94BF-AC87-F362-9A5C58352464}"/>
              </a:ext>
            </a:extLst>
          </p:cNvPr>
          <p:cNvSpPr txBox="1"/>
          <p:nvPr/>
        </p:nvSpPr>
        <p:spPr>
          <a:xfrm>
            <a:off x="5982930" y="6611779"/>
            <a:ext cx="62090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latin typeface="URWPalladioL"/>
              </a:rPr>
              <a:t>Pyarali</a:t>
            </a:r>
            <a:r>
              <a:rPr lang="fr-FR" sz="1000" dirty="0">
                <a:latin typeface="URWPalladioL"/>
              </a:rPr>
              <a:t> et al, Front. Med 2018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E7AB8C-3A59-A64F-8BEE-427D2071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192" y="1324224"/>
            <a:ext cx="9603876" cy="49504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D1C8206-4003-C944-B4C0-4407F331AEFE}"/>
              </a:ext>
            </a:extLst>
          </p:cNvPr>
          <p:cNvSpPr txBox="1"/>
          <p:nvPr/>
        </p:nvSpPr>
        <p:spPr>
          <a:xfrm>
            <a:off x="155247" y="1038778"/>
            <a:ext cx="2249213" cy="1191816"/>
          </a:xfrm>
          <a:prstGeom prst="roundRect">
            <a:avLst/>
          </a:prstGeom>
          <a:noFill/>
          <a:ln w="57150">
            <a:solidFill>
              <a:srgbClr val="99015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2001 - 2015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Vétérans (US)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Infection MNT + BPCO (codage)</a:t>
            </a:r>
          </a:p>
        </p:txBody>
      </p:sp>
    </p:spTree>
    <p:extLst>
      <p:ext uri="{BB962C8B-B14F-4D97-AF65-F5344CB8AC3E}">
        <p14:creationId xmlns:p14="http://schemas.microsoft.com/office/powerpoint/2010/main" val="3053062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B05EA39-4636-9098-94D9-36614C309E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4142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MNT et BPCO – Mortalité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C7A71-94BF-AC87-F362-9A5C58352464}"/>
              </a:ext>
            </a:extLst>
          </p:cNvPr>
          <p:cNvSpPr txBox="1"/>
          <p:nvPr/>
        </p:nvSpPr>
        <p:spPr>
          <a:xfrm>
            <a:off x="5982930" y="6611779"/>
            <a:ext cx="62090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latin typeface="URWPalladioL"/>
              </a:rPr>
              <a:t>Pyarali</a:t>
            </a:r>
            <a:r>
              <a:rPr lang="fr-FR" sz="1000" dirty="0">
                <a:latin typeface="URWPalladioL"/>
              </a:rPr>
              <a:t> et al, Front. Med 2018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1C8206-4003-C944-B4C0-4407F331AEFE}"/>
              </a:ext>
            </a:extLst>
          </p:cNvPr>
          <p:cNvSpPr txBox="1"/>
          <p:nvPr/>
        </p:nvSpPr>
        <p:spPr>
          <a:xfrm>
            <a:off x="155247" y="1038778"/>
            <a:ext cx="2249213" cy="1191816"/>
          </a:xfrm>
          <a:prstGeom prst="roundRect">
            <a:avLst/>
          </a:prstGeom>
          <a:noFill/>
          <a:ln w="57150">
            <a:solidFill>
              <a:srgbClr val="99015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2001 - 2015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Vétérans (US)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Infection MNT + BPCO (codage)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AEFE34-6028-C746-A396-929C4F117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082" y="864000"/>
            <a:ext cx="3900839" cy="59278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D68B73-E354-0445-89C8-12F53D326522}"/>
              </a:ext>
            </a:extLst>
          </p:cNvPr>
          <p:cNvSpPr txBox="1"/>
          <p:nvPr/>
        </p:nvSpPr>
        <p:spPr>
          <a:xfrm>
            <a:off x="3812899" y="2693050"/>
            <a:ext cx="4059204" cy="374571"/>
          </a:xfrm>
          <a:prstGeom prst="roundRect">
            <a:avLst/>
          </a:prstGeom>
          <a:noFill/>
          <a:ln w="57150">
            <a:solidFill>
              <a:srgbClr val="99015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C00000"/>
                </a:solidFill>
              </a:defRPr>
            </a:lvl1pPr>
          </a:lstStyle>
          <a:p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E68949-E150-A848-8FAB-C93E2A750645}"/>
              </a:ext>
            </a:extLst>
          </p:cNvPr>
          <p:cNvSpPr txBox="1"/>
          <p:nvPr/>
        </p:nvSpPr>
        <p:spPr>
          <a:xfrm>
            <a:off x="9280542" y="2505764"/>
            <a:ext cx="1744809" cy="578882"/>
          </a:xfrm>
          <a:prstGeom prst="roundRect">
            <a:avLst/>
          </a:prstGeom>
          <a:noFill/>
          <a:ln w="57150">
            <a:solidFill>
              <a:srgbClr val="99015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C00000"/>
                </a:solidFill>
              </a:defRPr>
            </a:lvl1pPr>
          </a:lstStyle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HR 1,43</a:t>
            </a:r>
          </a:p>
        </p:txBody>
      </p:sp>
    </p:spTree>
    <p:extLst>
      <p:ext uri="{BB962C8B-B14F-4D97-AF65-F5344CB8AC3E}">
        <p14:creationId xmlns:p14="http://schemas.microsoft.com/office/powerpoint/2010/main" val="275249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20"/>
          <a:stretch/>
        </p:blipFill>
        <p:spPr>
          <a:xfrm>
            <a:off x="2094104" y="1315440"/>
            <a:ext cx="7856648" cy="45270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472563" y="6637133"/>
            <a:ext cx="2762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Sethi</a:t>
            </a:r>
            <a:r>
              <a:rPr lang="en-US" sz="1100" dirty="0"/>
              <a:t> et al, NEJM, 2008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7844E7C5-4C12-4B4F-B75D-99FF444AF26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Infection bronchique chronique dans la BPCO</a:t>
            </a:r>
          </a:p>
        </p:txBody>
      </p:sp>
    </p:spTree>
    <p:extLst>
      <p:ext uri="{BB962C8B-B14F-4D97-AF65-F5344CB8AC3E}">
        <p14:creationId xmlns:p14="http://schemas.microsoft.com/office/powerpoint/2010/main" val="2385540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F18650A-A4FD-A444-F483-554CDBE9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000"/>
            <a:ext cx="4908331" cy="99103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B05EA39-4636-9098-94D9-36614C309E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4142" cy="86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Mycobactéries Non Tuberculeuses et BPCO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C7A71-94BF-AC87-F362-9A5C58352464}"/>
              </a:ext>
            </a:extLst>
          </p:cNvPr>
          <p:cNvSpPr txBox="1"/>
          <p:nvPr/>
        </p:nvSpPr>
        <p:spPr>
          <a:xfrm>
            <a:off x="5982930" y="6611779"/>
            <a:ext cx="62090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effectLst/>
                <a:latin typeface="URWPalladioL"/>
              </a:rPr>
              <a:t>Loebinger</a:t>
            </a:r>
            <a:r>
              <a:rPr lang="fr-FR" sz="1000" dirty="0">
                <a:effectLst/>
                <a:latin typeface="URWPalladioL"/>
              </a:rPr>
              <a:t> MR et al., </a:t>
            </a:r>
            <a:r>
              <a:rPr lang="fr-FR" sz="1000" dirty="0" err="1">
                <a:effectLst/>
                <a:latin typeface="URWPalladioL"/>
              </a:rPr>
              <a:t>Chest</a:t>
            </a:r>
            <a:r>
              <a:rPr lang="fr-FR" sz="1000" dirty="0">
                <a:effectLst/>
                <a:latin typeface="URWPalladioL"/>
              </a:rPr>
              <a:t>. 2023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74BB6A-DA21-6087-F40D-ABD7081B6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74" y="1855030"/>
            <a:ext cx="7972048" cy="26073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FEC845-CDDA-0E8B-DCD0-51429E6D5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669" y="4499520"/>
            <a:ext cx="7956331" cy="211226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6B193A6C-DBAA-E344-B654-CCFEF2F623FB}"/>
              </a:ext>
            </a:extLst>
          </p:cNvPr>
          <p:cNvSpPr/>
          <p:nvPr/>
        </p:nvSpPr>
        <p:spPr>
          <a:xfrm>
            <a:off x="4782207" y="3796190"/>
            <a:ext cx="902423" cy="318977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144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Aspergillus et BPCO</a:t>
            </a:r>
            <a:endParaRPr lang="fr-FR" sz="40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BCCEBA9-378C-C84E-8C9D-8822DE2CE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366" y="1214384"/>
            <a:ext cx="6566567" cy="510731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FB6D3E2-DB4F-AB4D-A8CF-BE611DBD693A}"/>
              </a:ext>
            </a:extLst>
          </p:cNvPr>
          <p:cNvSpPr txBox="1"/>
          <p:nvPr/>
        </p:nvSpPr>
        <p:spPr>
          <a:xfrm>
            <a:off x="6704874" y="2054226"/>
            <a:ext cx="1103096" cy="734735"/>
          </a:xfrm>
          <a:prstGeom prst="irregularSeal1">
            <a:avLst/>
          </a:prstGeom>
          <a:solidFill>
            <a:srgbClr val="99015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BPCO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64999E-297F-B24A-AE30-486914DA4912}"/>
              </a:ext>
            </a:extLst>
          </p:cNvPr>
          <p:cNvSpPr txBox="1"/>
          <p:nvPr/>
        </p:nvSpPr>
        <p:spPr>
          <a:xfrm>
            <a:off x="4676191" y="2692179"/>
            <a:ext cx="1103096" cy="734735"/>
          </a:xfrm>
          <a:prstGeom prst="irregularSeal1">
            <a:avLst/>
          </a:prstGeom>
          <a:solidFill>
            <a:srgbClr val="99015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BPCO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391C47F-9C04-8F45-8CE6-E24880D84311}"/>
              </a:ext>
            </a:extLst>
          </p:cNvPr>
          <p:cNvSpPr txBox="1"/>
          <p:nvPr/>
        </p:nvSpPr>
        <p:spPr>
          <a:xfrm>
            <a:off x="3186224" y="3228914"/>
            <a:ext cx="756000" cy="396000"/>
          </a:xfrm>
          <a:prstGeom prst="irregularSeal1">
            <a:avLst/>
          </a:prstGeom>
          <a:solidFill>
            <a:srgbClr val="99015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BPCO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1DD1C4-2BB8-4C4A-9407-52001487C26C}"/>
              </a:ext>
            </a:extLst>
          </p:cNvPr>
          <p:cNvSpPr txBox="1"/>
          <p:nvPr/>
        </p:nvSpPr>
        <p:spPr>
          <a:xfrm>
            <a:off x="5982930" y="6611779"/>
            <a:ext cx="62090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effectLst/>
                <a:latin typeface="URWPalladioL"/>
              </a:rPr>
              <a:t>Otu</a:t>
            </a:r>
            <a:r>
              <a:rPr lang="fr-FR" sz="1000" dirty="0">
                <a:effectLst/>
                <a:latin typeface="URWPalladioL"/>
              </a:rPr>
              <a:t> et al., Infection 2022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53111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014069" y="4453759"/>
            <a:ext cx="71890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P &lt;0,05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8060" y="1051080"/>
            <a:ext cx="1783791" cy="8172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350 patients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rétrospective</a:t>
            </a:r>
          </a:p>
          <a:p>
            <a:pPr algn="ctr"/>
            <a:r>
              <a:rPr lang="fr-FR" sz="1400" b="1" dirty="0" err="1">
                <a:solidFill>
                  <a:srgbClr val="990156"/>
                </a:solidFill>
              </a:rPr>
              <a:t>monocentrique</a:t>
            </a:r>
            <a:endParaRPr lang="fr-FR" sz="1400" b="1" dirty="0">
              <a:solidFill>
                <a:srgbClr val="990156"/>
              </a:solidFill>
            </a:endParaRP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EDD155F3-FF78-F14A-8B90-82AE087B5FB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Sensibilisation aspergillaire et BPCO</a:t>
            </a:r>
            <a:endParaRPr lang="fr-FR" sz="40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E785FB-25A5-1E42-98C7-6AC55E8DB0C1}"/>
              </a:ext>
            </a:extLst>
          </p:cNvPr>
          <p:cNvSpPr txBox="1"/>
          <p:nvPr/>
        </p:nvSpPr>
        <p:spPr>
          <a:xfrm>
            <a:off x="10117207" y="6179219"/>
            <a:ext cx="19846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sz="1050" dirty="0"/>
            </a:br>
            <a:endParaRPr lang="fr-FR" sz="1050" dirty="0"/>
          </a:p>
          <a:p>
            <a:r>
              <a:rPr lang="fr-FR" sz="1050" dirty="0"/>
              <a:t> </a:t>
            </a:r>
            <a:r>
              <a:rPr lang="fr-FR" sz="1050" dirty="0" err="1"/>
              <a:t>Everaerts</a:t>
            </a:r>
            <a:r>
              <a:rPr lang="fr-FR" sz="1050" dirty="0"/>
              <a:t> et al, Int J COPD 2017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D03080-D486-8B46-BD00-23316D2E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82" y="2402676"/>
            <a:ext cx="10201791" cy="410216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C3E4E63-25C9-6645-9E08-A3E45B22329A}"/>
              </a:ext>
            </a:extLst>
          </p:cNvPr>
          <p:cNvSpPr txBox="1"/>
          <p:nvPr/>
        </p:nvSpPr>
        <p:spPr>
          <a:xfrm>
            <a:off x="4270743" y="1255829"/>
            <a:ext cx="3650514" cy="919401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90156"/>
                </a:solidFill>
              </a:rPr>
              <a:t>Prévalence 18% vs 4% (fumeurs contrôles)</a:t>
            </a:r>
          </a:p>
        </p:txBody>
      </p:sp>
    </p:spTree>
    <p:extLst>
      <p:ext uri="{BB962C8B-B14F-4D97-AF65-F5344CB8AC3E}">
        <p14:creationId xmlns:p14="http://schemas.microsoft.com/office/powerpoint/2010/main" val="3121666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99822" y="4453759"/>
            <a:ext cx="71890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P &lt;0,05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0139" y="984121"/>
            <a:ext cx="1783791" cy="8172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90156"/>
                </a:solidFill>
              </a:rPr>
              <a:t>350 patients</a:t>
            </a:r>
          </a:p>
          <a:p>
            <a:pPr algn="ctr"/>
            <a:r>
              <a:rPr lang="fr-FR" sz="1400" b="1" dirty="0">
                <a:solidFill>
                  <a:srgbClr val="990156"/>
                </a:solidFill>
              </a:rPr>
              <a:t>Etude rétrospective</a:t>
            </a:r>
          </a:p>
          <a:p>
            <a:pPr algn="ctr"/>
            <a:r>
              <a:rPr lang="fr-FR" sz="1400" b="1" dirty="0" err="1">
                <a:solidFill>
                  <a:srgbClr val="990156"/>
                </a:solidFill>
              </a:rPr>
              <a:t>monocentrique</a:t>
            </a:r>
            <a:endParaRPr lang="fr-FR" sz="1400" b="1" dirty="0">
              <a:solidFill>
                <a:srgbClr val="990156"/>
              </a:solidFill>
            </a:endParaRP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EDD155F3-FF78-F14A-8B90-82AE087B5FB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Sensibilisation aspergillaire et BPCO</a:t>
            </a:r>
            <a:endParaRPr lang="fr-FR" sz="40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E785FB-25A5-1E42-98C7-6AC55E8DB0C1}"/>
              </a:ext>
            </a:extLst>
          </p:cNvPr>
          <p:cNvSpPr txBox="1"/>
          <p:nvPr/>
        </p:nvSpPr>
        <p:spPr>
          <a:xfrm>
            <a:off x="10117207" y="6179219"/>
            <a:ext cx="19846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sz="1050" dirty="0"/>
            </a:br>
            <a:endParaRPr lang="fr-FR" sz="1050" dirty="0"/>
          </a:p>
          <a:p>
            <a:r>
              <a:rPr lang="fr-FR" sz="1050" dirty="0"/>
              <a:t> </a:t>
            </a:r>
            <a:r>
              <a:rPr lang="fr-FR" sz="1050" dirty="0" err="1"/>
              <a:t>Everaerts</a:t>
            </a:r>
            <a:r>
              <a:rPr lang="fr-FR" sz="1050" dirty="0"/>
              <a:t> et al, Int J COPD 2017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F3F0EE3-AC03-6747-BE20-E3B10B814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24" y="2080637"/>
            <a:ext cx="7633291" cy="46756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76F6E2C-6447-6345-8D49-184863F66067}"/>
              </a:ext>
            </a:extLst>
          </p:cNvPr>
          <p:cNvSpPr txBox="1"/>
          <p:nvPr/>
        </p:nvSpPr>
        <p:spPr>
          <a:xfrm>
            <a:off x="407806" y="5117273"/>
            <a:ext cx="6702700" cy="374571"/>
          </a:xfrm>
          <a:prstGeom prst="roundRect">
            <a:avLst/>
          </a:prstGeom>
          <a:noFill/>
          <a:ln w="57150">
            <a:solidFill>
              <a:srgbClr val="99015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C00000"/>
                </a:solidFill>
              </a:defRPr>
            </a:lvl1pPr>
          </a:lstStyle>
          <a:p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CD8BFD-5FCD-0A4F-83BB-C460696CD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992" y="2439134"/>
            <a:ext cx="4914900" cy="24003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D227283-39BA-1E4F-8584-732FC256D1FD}"/>
              </a:ext>
            </a:extLst>
          </p:cNvPr>
          <p:cNvSpPr txBox="1"/>
          <p:nvPr/>
        </p:nvSpPr>
        <p:spPr>
          <a:xfrm>
            <a:off x="9569302" y="2417863"/>
            <a:ext cx="1818168" cy="374571"/>
          </a:xfrm>
          <a:prstGeom prst="roundRect">
            <a:avLst/>
          </a:prstGeom>
          <a:noFill/>
          <a:ln w="57150">
            <a:solidFill>
              <a:srgbClr val="990156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600" b="1">
                <a:solidFill>
                  <a:srgbClr val="C00000"/>
                </a:solidFill>
              </a:defRPr>
            </a:lvl1pPr>
          </a:lstStyle>
          <a:p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14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Sensibilisation aspergillaire et exacerbations</a:t>
            </a:r>
            <a:endParaRPr lang="fr-FR" sz="40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DBD44B3-42A8-044A-B612-CBB5D365D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2" y="871871"/>
            <a:ext cx="9293287" cy="9342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5ABBC5-39FE-5A44-8C2C-F34252D8A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646" y="2241767"/>
            <a:ext cx="7793702" cy="311850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E08B63-DA5D-8349-AB92-0CAD0E43B85A}"/>
              </a:ext>
            </a:extLst>
          </p:cNvPr>
          <p:cNvSpPr txBox="1"/>
          <p:nvPr/>
        </p:nvSpPr>
        <p:spPr>
          <a:xfrm>
            <a:off x="10163151" y="1023455"/>
            <a:ext cx="1783791" cy="715089"/>
          </a:xfrm>
          <a:prstGeom prst="round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614 patients</a:t>
            </a:r>
          </a:p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Etude prospective</a:t>
            </a:r>
          </a:p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multicentrique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75FFEA-3338-2441-94C1-B046B9525ADE}"/>
              </a:ext>
            </a:extLst>
          </p:cNvPr>
          <p:cNvSpPr txBox="1"/>
          <p:nvPr/>
        </p:nvSpPr>
        <p:spPr>
          <a:xfrm>
            <a:off x="5979242" y="6550223"/>
            <a:ext cx="6212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Tiew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PY et al.,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cabc3928.I"/>
              </a:rPr>
              <a:t>Eur</a:t>
            </a:r>
            <a:r>
              <a:rPr lang="fr-FR" sz="1400" dirty="0">
                <a:solidFill>
                  <a:srgbClr val="211E1E"/>
                </a:solidFill>
                <a:effectLst/>
                <a:latin typeface="AdvTTcabc3928.I"/>
              </a:rPr>
              <a:t>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cabc3928.I"/>
              </a:rPr>
              <a:t>Respir</a:t>
            </a:r>
            <a:r>
              <a:rPr lang="fr-FR" sz="1400" dirty="0">
                <a:solidFill>
                  <a:srgbClr val="211E1E"/>
                </a:solidFill>
                <a:effectLst/>
                <a:latin typeface="AdvTTcabc3928.I"/>
              </a:rPr>
              <a:t> J 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2023</a:t>
            </a:r>
            <a:endParaRPr lang="fr-FR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2642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Sensibilisation aspergillaire et exacerbations</a:t>
            </a:r>
            <a:endParaRPr lang="fr-FR" sz="4000" b="1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DBD44B3-42A8-044A-B612-CBB5D365D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2" y="871871"/>
            <a:ext cx="9293287" cy="9342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E08B63-DA5D-8349-AB92-0CAD0E43B85A}"/>
              </a:ext>
            </a:extLst>
          </p:cNvPr>
          <p:cNvSpPr txBox="1"/>
          <p:nvPr/>
        </p:nvSpPr>
        <p:spPr>
          <a:xfrm>
            <a:off x="10163151" y="1023455"/>
            <a:ext cx="1783791" cy="715089"/>
          </a:xfrm>
          <a:prstGeom prst="roundRect">
            <a:avLst/>
          </a:prstGeom>
          <a:noFill/>
          <a:ln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614 patients</a:t>
            </a:r>
          </a:p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Etude prospective</a:t>
            </a:r>
          </a:p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multicentrique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75FFEA-3338-2441-94C1-B046B9525ADE}"/>
              </a:ext>
            </a:extLst>
          </p:cNvPr>
          <p:cNvSpPr txBox="1"/>
          <p:nvPr/>
        </p:nvSpPr>
        <p:spPr>
          <a:xfrm>
            <a:off x="5979242" y="6550223"/>
            <a:ext cx="6212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 err="1">
                <a:solidFill>
                  <a:srgbClr val="211E1E"/>
                </a:solidFill>
                <a:effectLst/>
                <a:latin typeface="AdvTT7e2c4963"/>
              </a:rPr>
              <a:t>Tiew</a:t>
            </a:r>
            <a:r>
              <a:rPr lang="fr-FR" sz="1200" dirty="0">
                <a:solidFill>
                  <a:srgbClr val="211E1E"/>
                </a:solidFill>
                <a:effectLst/>
                <a:latin typeface="AdvTT7e2c4963"/>
              </a:rPr>
              <a:t> PY et al., </a:t>
            </a:r>
            <a:r>
              <a:rPr lang="fr-FR" sz="1200" dirty="0" err="1">
                <a:solidFill>
                  <a:srgbClr val="211E1E"/>
                </a:solidFill>
                <a:effectLst/>
                <a:latin typeface="AdvTTcabc3928.I"/>
              </a:rPr>
              <a:t>Eur</a:t>
            </a:r>
            <a:r>
              <a:rPr lang="fr-FR" sz="1200" dirty="0">
                <a:solidFill>
                  <a:srgbClr val="211E1E"/>
                </a:solidFill>
                <a:effectLst/>
                <a:latin typeface="AdvTTcabc3928.I"/>
              </a:rPr>
              <a:t> </a:t>
            </a:r>
            <a:r>
              <a:rPr lang="fr-FR" sz="1200" dirty="0" err="1">
                <a:solidFill>
                  <a:srgbClr val="211E1E"/>
                </a:solidFill>
                <a:effectLst/>
                <a:latin typeface="AdvTTcabc3928.I"/>
              </a:rPr>
              <a:t>Respir</a:t>
            </a:r>
            <a:r>
              <a:rPr lang="fr-FR" sz="1200" dirty="0">
                <a:solidFill>
                  <a:srgbClr val="211E1E"/>
                </a:solidFill>
                <a:effectLst/>
                <a:latin typeface="AdvTTcabc3928.I"/>
              </a:rPr>
              <a:t> J </a:t>
            </a:r>
            <a:r>
              <a:rPr lang="fr-FR" sz="1200" dirty="0">
                <a:solidFill>
                  <a:srgbClr val="211E1E"/>
                </a:solidFill>
                <a:effectLst/>
                <a:latin typeface="AdvTT7e2c4963"/>
              </a:rPr>
              <a:t>2023</a:t>
            </a:r>
            <a:endParaRPr lang="fr-FR" sz="1200" dirty="0">
              <a:effectLst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B08245-E643-BC49-A1F6-8C36235A0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5338"/>
            <a:ext cx="6839184" cy="2514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C2223-991D-A74E-8335-537513EF4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618" y="2375338"/>
            <a:ext cx="5082410" cy="391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27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sym typeface="Wingdings" pitchFamily="2" charset="2"/>
              </a:rPr>
              <a:t>ABPA et BPCO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C1BC1E3-BBF8-3B48-83B3-89ADF8C45E11}"/>
              </a:ext>
            </a:extLst>
          </p:cNvPr>
          <p:cNvSpPr txBox="1"/>
          <p:nvPr/>
        </p:nvSpPr>
        <p:spPr>
          <a:xfrm>
            <a:off x="3994443" y="6055437"/>
            <a:ext cx="3857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Mais parfois pas tous présents 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F3EACB-17D1-1F47-B7DC-18B8AAAE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22" y="2776253"/>
            <a:ext cx="8033337" cy="36792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636DD1-4B32-3C47-8970-0ADFB3E2DDCC}"/>
              </a:ext>
            </a:extLst>
          </p:cNvPr>
          <p:cNvSpPr txBox="1"/>
          <p:nvPr/>
        </p:nvSpPr>
        <p:spPr>
          <a:xfrm>
            <a:off x="3707291" y="1490581"/>
            <a:ext cx="4777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6">
                    <a:lumMod val="50000"/>
                  </a:schemeClr>
                </a:solidFill>
              </a:rPr>
              <a:t>Critères diagnostiques</a:t>
            </a: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D906B5F2-7C40-9F4D-96FF-EC1B8C4327D9}"/>
              </a:ext>
            </a:extLst>
          </p:cNvPr>
          <p:cNvSpPr/>
          <p:nvPr/>
        </p:nvSpPr>
        <p:spPr>
          <a:xfrm>
            <a:off x="2043116" y="4369283"/>
            <a:ext cx="7896642" cy="515761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7D6EC8B6-18A2-274F-8E9D-FDB6348D7415}"/>
              </a:ext>
            </a:extLst>
          </p:cNvPr>
          <p:cNvSpPr/>
          <p:nvPr/>
        </p:nvSpPr>
        <p:spPr>
          <a:xfrm>
            <a:off x="1936941" y="5113561"/>
            <a:ext cx="8002817" cy="1244710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9AE6B9-349E-D347-85BE-958EC38F05C5}"/>
              </a:ext>
            </a:extLst>
          </p:cNvPr>
          <p:cNvSpPr txBox="1"/>
          <p:nvPr/>
        </p:nvSpPr>
        <p:spPr>
          <a:xfrm>
            <a:off x="10393654" y="6179100"/>
            <a:ext cx="19846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sz="1050" dirty="0"/>
            </a:br>
            <a:endParaRPr lang="fr-FR" sz="1050" dirty="0"/>
          </a:p>
          <a:p>
            <a:r>
              <a:rPr lang="fr-FR" sz="1050" dirty="0" err="1"/>
              <a:t>Agarwal</a:t>
            </a:r>
            <a:r>
              <a:rPr lang="fr-FR" sz="1050" dirty="0"/>
              <a:t> et al, </a:t>
            </a:r>
            <a:r>
              <a:rPr lang="fr-FR" sz="1050" dirty="0" err="1"/>
              <a:t>Eur</a:t>
            </a:r>
            <a:r>
              <a:rPr lang="fr-FR" sz="1050" dirty="0"/>
              <a:t> </a:t>
            </a:r>
            <a:r>
              <a:rPr lang="fr-FR" sz="1050" dirty="0" err="1"/>
              <a:t>Resp</a:t>
            </a:r>
            <a:r>
              <a:rPr lang="fr-FR" sz="1050" dirty="0"/>
              <a:t> J 2024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79EE6E7-C3BB-2141-BB02-BDA6C44B5C60}"/>
              </a:ext>
            </a:extLst>
          </p:cNvPr>
          <p:cNvCxnSpPr>
            <a:cxnSpLocks/>
          </p:cNvCxnSpPr>
          <p:nvPr/>
        </p:nvCxnSpPr>
        <p:spPr>
          <a:xfrm>
            <a:off x="7889358" y="3848987"/>
            <a:ext cx="17224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6AEBD68-737A-E945-928F-3A8CE9B7D047}"/>
              </a:ext>
            </a:extLst>
          </p:cNvPr>
          <p:cNvCxnSpPr>
            <a:cxnSpLocks/>
          </p:cNvCxnSpPr>
          <p:nvPr/>
        </p:nvCxnSpPr>
        <p:spPr>
          <a:xfrm>
            <a:off x="2147923" y="4065182"/>
            <a:ext cx="1137537" cy="70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2AEA050-0D9B-314A-986B-ED39E5299E3A}"/>
              </a:ext>
            </a:extLst>
          </p:cNvPr>
          <p:cNvSpPr txBox="1"/>
          <p:nvPr/>
        </p:nvSpPr>
        <p:spPr>
          <a:xfrm>
            <a:off x="175145" y="562665"/>
            <a:ext cx="2956450" cy="2333863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ISHAM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</a:rPr>
              <a:t>DELPHI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72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sym typeface="Wingdings" pitchFamily="2" charset="2"/>
              </a:rPr>
              <a:t>ABPA et BPCO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EE03FB-53C3-A24C-9384-145F8119AD40}"/>
              </a:ext>
            </a:extLst>
          </p:cNvPr>
          <p:cNvSpPr txBox="1"/>
          <p:nvPr/>
        </p:nvSpPr>
        <p:spPr>
          <a:xfrm>
            <a:off x="693683" y="1546086"/>
            <a:ext cx="465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Importance des DDB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A91796B-FDB3-0344-BFC6-BE6226B02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16" y="4294220"/>
            <a:ext cx="4202657" cy="257426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6EA7DFD-430F-1D4D-9BC2-9D78846214CF}"/>
              </a:ext>
            </a:extLst>
          </p:cNvPr>
          <p:cNvSpPr txBox="1"/>
          <p:nvPr/>
        </p:nvSpPr>
        <p:spPr>
          <a:xfrm>
            <a:off x="4036462" y="854968"/>
            <a:ext cx="465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Rare : prévalence 1-5%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F28E448-C61F-F14C-A8F2-5532039C4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54" y="1994369"/>
            <a:ext cx="5577193" cy="260122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208A8BA-C3A0-5645-847F-A6974DBC22F6}"/>
              </a:ext>
            </a:extLst>
          </p:cNvPr>
          <p:cNvSpPr txBox="1"/>
          <p:nvPr/>
        </p:nvSpPr>
        <p:spPr>
          <a:xfrm>
            <a:off x="-147868" y="6527171"/>
            <a:ext cx="6212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Tiew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PY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Chest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2022</a:t>
            </a:r>
            <a:endParaRPr lang="fr-FR" sz="1400" dirty="0">
              <a:effectLst/>
            </a:endParaRPr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30B37C7A-A501-1C46-BC78-3CE7F8DEA29B}"/>
              </a:ext>
            </a:extLst>
          </p:cNvPr>
          <p:cNvSpPr/>
          <p:nvPr/>
        </p:nvSpPr>
        <p:spPr>
          <a:xfrm>
            <a:off x="467054" y="2914842"/>
            <a:ext cx="5577193" cy="52036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96332D4-8AFB-3943-B4BC-51CC83E9B5E4}"/>
              </a:ext>
            </a:extLst>
          </p:cNvPr>
          <p:cNvSpPr txBox="1"/>
          <p:nvPr/>
        </p:nvSpPr>
        <p:spPr>
          <a:xfrm>
            <a:off x="5727760" y="6424645"/>
            <a:ext cx="6212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Ehret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Rev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Mal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Respir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2019</a:t>
            </a:r>
            <a:endParaRPr lang="fr-FR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7848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sym typeface="Wingdings" pitchFamily="2" charset="2"/>
              </a:rPr>
              <a:t>BPCO et ABPA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12B0F7-F972-1B4B-9732-0B35722E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352" y="1326472"/>
            <a:ext cx="3963166" cy="23918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658736-4615-6748-AAAE-F0D6D6BF96EB}"/>
              </a:ext>
            </a:extLst>
          </p:cNvPr>
          <p:cNvSpPr txBox="1"/>
          <p:nvPr/>
        </p:nvSpPr>
        <p:spPr>
          <a:xfrm>
            <a:off x="8177049" y="914505"/>
            <a:ext cx="385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Association ABPA et BPCO : mortalité augmentée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EE03FB-53C3-A24C-9384-145F8119AD40}"/>
              </a:ext>
            </a:extLst>
          </p:cNvPr>
          <p:cNvSpPr txBox="1"/>
          <p:nvPr/>
        </p:nvSpPr>
        <p:spPr>
          <a:xfrm>
            <a:off x="693683" y="1344062"/>
            <a:ext cx="465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Importance du phénotype BE-COPD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A91796B-FDB3-0344-BFC6-BE6226B02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16" y="4294220"/>
            <a:ext cx="4202657" cy="25742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28E448-C61F-F14C-A8F2-5532039C4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54" y="1792345"/>
            <a:ext cx="5577193" cy="260122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208A8BA-C3A0-5645-847F-A6974DBC22F6}"/>
              </a:ext>
            </a:extLst>
          </p:cNvPr>
          <p:cNvSpPr txBox="1"/>
          <p:nvPr/>
        </p:nvSpPr>
        <p:spPr>
          <a:xfrm>
            <a:off x="-147868" y="6527171"/>
            <a:ext cx="6212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Tiew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PY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Chest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2022</a:t>
            </a:r>
            <a:endParaRPr lang="fr-FR" sz="1400" dirty="0">
              <a:effectLst/>
            </a:endParaRPr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30B37C7A-A501-1C46-BC78-3CE7F8DEA29B}"/>
              </a:ext>
            </a:extLst>
          </p:cNvPr>
          <p:cNvSpPr/>
          <p:nvPr/>
        </p:nvSpPr>
        <p:spPr>
          <a:xfrm>
            <a:off x="467054" y="2712818"/>
            <a:ext cx="5577193" cy="52036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7BE63BF-10B2-CA40-80D8-C23C7152CB62}"/>
              </a:ext>
            </a:extLst>
          </p:cNvPr>
          <p:cNvSpPr txBox="1"/>
          <p:nvPr/>
        </p:nvSpPr>
        <p:spPr>
          <a:xfrm>
            <a:off x="5916180" y="3542223"/>
            <a:ext cx="62127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dirty="0" err="1">
                <a:solidFill>
                  <a:srgbClr val="211E1E"/>
                </a:solidFill>
                <a:latin typeface="AdvTT7e2c4963"/>
              </a:rPr>
              <a:t>Za</a:t>
            </a:r>
            <a:r>
              <a:rPr lang="fr-FR" sz="1100" dirty="0" err="1">
                <a:solidFill>
                  <a:srgbClr val="211E1E"/>
                </a:solidFill>
                <a:effectLst/>
                <a:latin typeface="AdvTT7e2c4963"/>
              </a:rPr>
              <a:t>ng</a:t>
            </a:r>
            <a:r>
              <a:rPr lang="fr-FR" sz="1100" dirty="0">
                <a:solidFill>
                  <a:srgbClr val="211E1E"/>
                </a:solidFill>
                <a:effectLst/>
                <a:latin typeface="AdvTT7e2c4963"/>
              </a:rPr>
              <a:t> J </a:t>
            </a:r>
            <a:r>
              <a:rPr lang="fr-FR" sz="1100" dirty="0" err="1">
                <a:solidFill>
                  <a:srgbClr val="211E1E"/>
                </a:solidFill>
                <a:effectLst/>
                <a:latin typeface="AdvTT7e2c4963"/>
              </a:rPr>
              <a:t>Asthma</a:t>
            </a:r>
            <a:r>
              <a:rPr lang="fr-FR" sz="1100" dirty="0">
                <a:solidFill>
                  <a:srgbClr val="211E1E"/>
                </a:solidFill>
                <a:effectLst/>
                <a:latin typeface="AdvTT7e2c4963"/>
              </a:rPr>
              <a:t> and </a:t>
            </a:r>
            <a:r>
              <a:rPr lang="fr-FR" sz="1100" dirty="0" err="1">
                <a:solidFill>
                  <a:srgbClr val="211E1E"/>
                </a:solidFill>
                <a:effectLst/>
                <a:latin typeface="AdvTT7e2c4963"/>
              </a:rPr>
              <a:t>Allergy</a:t>
            </a:r>
            <a:r>
              <a:rPr lang="fr-FR" sz="1100" dirty="0">
                <a:solidFill>
                  <a:srgbClr val="211E1E"/>
                </a:solidFill>
                <a:effectLst/>
                <a:latin typeface="AdvTT7e2c4963"/>
              </a:rPr>
              <a:t> 2022 </a:t>
            </a:r>
            <a:endParaRPr lang="fr-FR" sz="1100" dirty="0">
              <a:effectLst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DB9CF94-3B0E-9340-9D8F-B41AC7BD4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247" y="3795493"/>
            <a:ext cx="6139385" cy="249991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96332D4-8AFB-3943-B4BC-51CC83E9B5E4}"/>
              </a:ext>
            </a:extLst>
          </p:cNvPr>
          <p:cNvSpPr txBox="1"/>
          <p:nvPr/>
        </p:nvSpPr>
        <p:spPr>
          <a:xfrm>
            <a:off x="5727760" y="6424645"/>
            <a:ext cx="6212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Ehret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Rev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Mal </a:t>
            </a:r>
            <a:r>
              <a:rPr lang="fr-FR" sz="1400" dirty="0" err="1">
                <a:solidFill>
                  <a:srgbClr val="211E1E"/>
                </a:solidFill>
                <a:effectLst/>
                <a:latin typeface="AdvTT7e2c4963"/>
              </a:rPr>
              <a:t>Respir</a:t>
            </a:r>
            <a:r>
              <a:rPr lang="fr-FR" sz="1400" dirty="0">
                <a:solidFill>
                  <a:srgbClr val="211E1E"/>
                </a:solidFill>
                <a:effectLst/>
                <a:latin typeface="AdvTT7e2c4963"/>
              </a:rPr>
              <a:t> 2019</a:t>
            </a:r>
            <a:endParaRPr lang="fr-FR" sz="1400" dirty="0">
              <a:effectLst/>
            </a:endParaRPr>
          </a:p>
        </p:txBody>
      </p:sp>
      <p:sp>
        <p:nvSpPr>
          <p:cNvPr id="26" name="Rectangle à coins arrondis 25">
            <a:extLst>
              <a:ext uri="{FF2B5EF4-FFF2-40B4-BE49-F238E27FC236}">
                <a16:creationId xmlns:a16="http://schemas.microsoft.com/office/drawing/2014/main" id="{AA81ACFE-5577-904C-BFFB-D0FFC39F4CAB}"/>
              </a:ext>
            </a:extLst>
          </p:cNvPr>
          <p:cNvSpPr/>
          <p:nvPr/>
        </p:nvSpPr>
        <p:spPr>
          <a:xfrm>
            <a:off x="5969876" y="5939486"/>
            <a:ext cx="6159062" cy="3141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A5BCB87-EAE3-C042-A977-0253196F1DAB}"/>
              </a:ext>
            </a:extLst>
          </p:cNvPr>
          <p:cNvSpPr txBox="1"/>
          <p:nvPr/>
        </p:nvSpPr>
        <p:spPr>
          <a:xfrm>
            <a:off x="4036462" y="854968"/>
            <a:ext cx="465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Rare : prévalence 1-5%</a:t>
            </a:r>
          </a:p>
        </p:txBody>
      </p:sp>
    </p:spTree>
    <p:extLst>
      <p:ext uri="{BB962C8B-B14F-4D97-AF65-F5344CB8AC3E}">
        <p14:creationId xmlns:p14="http://schemas.microsoft.com/office/powerpoint/2010/main" val="1249121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sym typeface="Wingdings" pitchFamily="2" charset="2"/>
              </a:rPr>
              <a:t>Colonisation aspergillaire et BPCO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4646B7-03AA-F342-866E-E9B0AECC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27" y="1191826"/>
            <a:ext cx="8942332" cy="546647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83DFA6-875E-2E48-8336-778AC5C529C8}"/>
              </a:ext>
            </a:extLst>
          </p:cNvPr>
          <p:cNvSpPr txBox="1"/>
          <p:nvPr/>
        </p:nvSpPr>
        <p:spPr>
          <a:xfrm>
            <a:off x="5979242" y="6550223"/>
            <a:ext cx="6212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Bafhadel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et al, </a:t>
            </a:r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Eur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</a:t>
            </a:r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Resp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J 2013</a:t>
            </a:r>
            <a:endParaRPr lang="fr-FR" sz="1200" dirty="0">
              <a:effectLst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5C466C0-BB83-C048-83D8-6D0D0253CFB2}"/>
              </a:ext>
            </a:extLst>
          </p:cNvPr>
          <p:cNvSpPr txBox="1"/>
          <p:nvPr/>
        </p:nvSpPr>
        <p:spPr>
          <a:xfrm>
            <a:off x="115261" y="949335"/>
            <a:ext cx="1783791" cy="715089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Prévalence 36,7%</a:t>
            </a:r>
          </a:p>
        </p:txBody>
      </p:sp>
    </p:spTree>
    <p:extLst>
      <p:ext uri="{BB962C8B-B14F-4D97-AF65-F5344CB8AC3E}">
        <p14:creationId xmlns:p14="http://schemas.microsoft.com/office/powerpoint/2010/main" val="1989038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B466303D-BBF8-4945-8C11-B0A3B9157CA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Infection bronchique chronique dans la BPCO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3653032-FACC-2E47-9F3C-50B69E7A8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04857"/>
              </p:ext>
            </p:extLst>
          </p:nvPr>
        </p:nvGraphicFramePr>
        <p:xfrm>
          <a:off x="1548524" y="950893"/>
          <a:ext cx="8888248" cy="573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5133554D-AFF0-4247-9004-7455077B3E00}"/>
              </a:ext>
            </a:extLst>
          </p:cNvPr>
          <p:cNvSpPr txBox="1"/>
          <p:nvPr/>
        </p:nvSpPr>
        <p:spPr>
          <a:xfrm>
            <a:off x="340442" y="6572174"/>
            <a:ext cx="11860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De la Rosa </a:t>
            </a:r>
            <a:r>
              <a:rPr lang="fr-F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Carrillon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Arch </a:t>
            </a:r>
            <a:r>
              <a:rPr lang="fr-FR" sz="11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Bronchoneumol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99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sym typeface="Wingdings" pitchFamily="2" charset="2"/>
              </a:rPr>
              <a:t>Colonisation aspergillaire et BPCO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4646B7-03AA-F342-866E-E9B0AECC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27" y="1191826"/>
            <a:ext cx="8942332" cy="546647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83DFA6-875E-2E48-8336-778AC5C529C8}"/>
              </a:ext>
            </a:extLst>
          </p:cNvPr>
          <p:cNvSpPr txBox="1"/>
          <p:nvPr/>
        </p:nvSpPr>
        <p:spPr>
          <a:xfrm>
            <a:off x="5979242" y="6550223"/>
            <a:ext cx="6212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Bafhadel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et al, </a:t>
            </a:r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Eur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</a:t>
            </a:r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Resp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J 2013</a:t>
            </a:r>
            <a:endParaRPr lang="fr-FR" sz="1200" dirty="0">
              <a:effectLst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5C466C0-BB83-C048-83D8-6D0D0253CFB2}"/>
              </a:ext>
            </a:extLst>
          </p:cNvPr>
          <p:cNvSpPr txBox="1"/>
          <p:nvPr/>
        </p:nvSpPr>
        <p:spPr>
          <a:xfrm>
            <a:off x="115261" y="949335"/>
            <a:ext cx="1783791" cy="715089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Prévalence 36,7%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7E56151-6672-2945-B2B8-8D8B9EFB83AB}"/>
              </a:ext>
            </a:extLst>
          </p:cNvPr>
          <p:cNvSpPr txBox="1"/>
          <p:nvPr/>
        </p:nvSpPr>
        <p:spPr>
          <a:xfrm>
            <a:off x="1378827" y="3720752"/>
            <a:ext cx="9026414" cy="324000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33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CDE466D-7B89-D548-9984-0ED794B93A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sym typeface="Wingdings" pitchFamily="2" charset="2"/>
              </a:rPr>
              <a:t>Colonisation aspergillaire et BPCO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F83DFA6-875E-2E48-8336-778AC5C529C8}"/>
              </a:ext>
            </a:extLst>
          </p:cNvPr>
          <p:cNvSpPr txBox="1"/>
          <p:nvPr/>
        </p:nvSpPr>
        <p:spPr>
          <a:xfrm>
            <a:off x="5979242" y="6550223"/>
            <a:ext cx="6212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rgbClr val="211E1E"/>
                </a:solidFill>
                <a:latin typeface="AdvTT7e2c4963"/>
              </a:rPr>
              <a:t>Huerta et al, </a:t>
            </a:r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Resp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</a:t>
            </a:r>
            <a:r>
              <a:rPr lang="fr-FR" sz="1200" dirty="0" err="1">
                <a:solidFill>
                  <a:srgbClr val="211E1E"/>
                </a:solidFill>
                <a:latin typeface="AdvTT7e2c4963"/>
              </a:rPr>
              <a:t>Res</a:t>
            </a:r>
            <a:r>
              <a:rPr lang="fr-FR" sz="1200" dirty="0">
                <a:solidFill>
                  <a:srgbClr val="211E1E"/>
                </a:solidFill>
                <a:latin typeface="AdvTT7e2c4963"/>
              </a:rPr>
              <a:t> 2018</a:t>
            </a:r>
            <a:endParaRPr lang="fr-FR" sz="1200" dirty="0">
              <a:effectLst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D8D00A-FF43-384F-9A2E-ABD0EA172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58" y="1337819"/>
            <a:ext cx="4526477" cy="438330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5C466C0-BB83-C048-83D8-6D0D0253CFB2}"/>
              </a:ext>
            </a:extLst>
          </p:cNvPr>
          <p:cNvSpPr txBox="1"/>
          <p:nvPr/>
        </p:nvSpPr>
        <p:spPr>
          <a:xfrm>
            <a:off x="1208336" y="6083152"/>
            <a:ext cx="2007829" cy="408623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Prévalence 16,7 %</a:t>
            </a: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0FB56319-2CCF-EC4C-BEC2-CC6AC64A6D00}"/>
              </a:ext>
            </a:extLst>
          </p:cNvPr>
          <p:cNvSpPr/>
          <p:nvPr/>
        </p:nvSpPr>
        <p:spPr>
          <a:xfrm>
            <a:off x="6404347" y="6083152"/>
            <a:ext cx="2232163" cy="525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F14D0D-976E-074D-A0DE-07E66AFFF19F}"/>
              </a:ext>
            </a:extLst>
          </p:cNvPr>
          <p:cNvSpPr txBox="1"/>
          <p:nvPr/>
        </p:nvSpPr>
        <p:spPr>
          <a:xfrm>
            <a:off x="7285477" y="5490288"/>
            <a:ext cx="890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1 an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2C0F34-1BE5-774D-8448-671D07EE02AE}"/>
              </a:ext>
            </a:extLst>
          </p:cNvPr>
          <p:cNvSpPr txBox="1"/>
          <p:nvPr/>
        </p:nvSpPr>
        <p:spPr>
          <a:xfrm>
            <a:off x="9360581" y="6046776"/>
            <a:ext cx="2007829" cy="408623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Prévalence 14,4 %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43F3DF5-5F15-A04B-B750-507CF24D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536" y="2281046"/>
            <a:ext cx="6619947" cy="243809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88B7269-1E1B-F44C-9929-7228CE58E733}"/>
              </a:ext>
            </a:extLst>
          </p:cNvPr>
          <p:cNvSpPr txBox="1"/>
          <p:nvPr/>
        </p:nvSpPr>
        <p:spPr>
          <a:xfrm>
            <a:off x="7520428" y="1075986"/>
            <a:ext cx="2007829" cy="919401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FDR d’acquisition</a:t>
            </a:r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8A6CFF46-372F-A74C-81DB-E3F283D169A8}"/>
              </a:ext>
            </a:extLst>
          </p:cNvPr>
          <p:cNvSpPr/>
          <p:nvPr/>
        </p:nvSpPr>
        <p:spPr>
          <a:xfrm>
            <a:off x="5326536" y="2916281"/>
            <a:ext cx="6722512" cy="247334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1292651B-F513-0642-B125-78B4CD069BB2}"/>
              </a:ext>
            </a:extLst>
          </p:cNvPr>
          <p:cNvSpPr/>
          <p:nvPr/>
        </p:nvSpPr>
        <p:spPr>
          <a:xfrm>
            <a:off x="5326536" y="3664557"/>
            <a:ext cx="6722512" cy="247334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E4C1C2DA-806E-0F4A-B3E9-1ABFFDFE06B7}"/>
              </a:ext>
            </a:extLst>
          </p:cNvPr>
          <p:cNvSpPr/>
          <p:nvPr/>
        </p:nvSpPr>
        <p:spPr>
          <a:xfrm>
            <a:off x="5326536" y="4091731"/>
            <a:ext cx="6722512" cy="399515"/>
          </a:xfrm>
          <a:prstGeom prst="roundRect">
            <a:avLst/>
          </a:prstGeom>
          <a:noFill/>
          <a:ln w="38100">
            <a:solidFill>
              <a:srgbClr val="990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753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B05EA39-4636-9098-94D9-36614C309EC8}"/>
              </a:ext>
            </a:extLst>
          </p:cNvPr>
          <p:cNvSpPr txBox="1">
            <a:spLocks/>
          </p:cNvSpPr>
          <p:nvPr/>
        </p:nvSpPr>
        <p:spPr>
          <a:xfrm>
            <a:off x="-2142" y="0"/>
            <a:ext cx="12194142" cy="75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Conclusions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4C0D1E-2CD4-47F2-E5DD-D79E40F74EB8}"/>
              </a:ext>
            </a:extLst>
          </p:cNvPr>
          <p:cNvSpPr txBox="1"/>
          <p:nvPr/>
        </p:nvSpPr>
        <p:spPr>
          <a:xfrm>
            <a:off x="105697" y="756000"/>
            <a:ext cx="12086303" cy="584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accent1">
                    <a:lumMod val="50000"/>
                  </a:schemeClr>
                </a:solidFill>
              </a:rPr>
              <a:t>Pseudomonas aeruginosa</a:t>
            </a:r>
          </a:p>
          <a:p>
            <a:pPr>
              <a:spcAft>
                <a:spcPts val="200"/>
              </a:spcAft>
            </a:pPr>
            <a:r>
              <a:rPr lang="fr-FR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A rechercher ++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: BPCO sévère, exacerbations répétées</a:t>
            </a:r>
            <a:endParaRPr lang="fr-FR" i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fr-FR" i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Primo-infection :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Eradication?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Oui probablement mais pas de protocole défini pour la BPCO</a:t>
            </a:r>
          </a:p>
          <a:p>
            <a:pPr>
              <a:spcAft>
                <a:spcPts val="200"/>
              </a:spcAft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Traitement de la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surinfection symptomatique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Oui,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bithérapie IV ? Durée de traitement ?</a:t>
            </a:r>
          </a:p>
          <a:p>
            <a:pPr>
              <a:spcAft>
                <a:spcPts val="200"/>
              </a:spcAft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Infection chronique : </a:t>
            </a:r>
          </a:p>
          <a:p>
            <a:pPr>
              <a:spcAft>
                <a:spcPts val="200"/>
              </a:spcAft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Azithromycine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– oui si pas de contre-indication et après recherche de MNT</a:t>
            </a:r>
          </a:p>
          <a:p>
            <a:pPr>
              <a:spcAft>
                <a:spcPts val="200"/>
              </a:spcAft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Antibiothérapie inhalée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– probablement (données parcellaires mais concordantes)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	Dans tous les cas :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Rediscuter de l’indication de la corticothérapie inhalée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si prescrite</a:t>
            </a:r>
          </a:p>
          <a:p>
            <a:endParaRPr lang="fr-FR" i="1" dirty="0"/>
          </a:p>
          <a:p>
            <a:r>
              <a:rPr lang="fr-FR" sz="2400" b="1" i="1" dirty="0">
                <a:solidFill>
                  <a:schemeClr val="accent4">
                    <a:lumMod val="50000"/>
                  </a:schemeClr>
                </a:solidFill>
              </a:rPr>
              <a:t>Mycobactéries atypiques</a:t>
            </a:r>
          </a:p>
          <a:p>
            <a:pPr>
              <a:spcAft>
                <a:spcPts val="600"/>
              </a:spcAft>
            </a:pPr>
            <a:r>
              <a:rPr lang="fr-FR" i="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La BPCO est un facteur de risque tout comme …. les 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</a:rPr>
              <a:t>corticoïdes inhalés : indication à respecter</a:t>
            </a:r>
          </a:p>
          <a:p>
            <a:pPr>
              <a:spcAft>
                <a:spcPts val="600"/>
              </a:spcAft>
            </a:pPr>
            <a:r>
              <a:rPr lang="fr-FR" i="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A 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</a:rPr>
              <a:t>rechercher systématiquement 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avant traitement par 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</a:rPr>
              <a:t>macrolide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au long cours et en cas d’exacerbations répétées</a:t>
            </a:r>
          </a:p>
          <a:p>
            <a:endParaRPr lang="fr-FR" i="1" dirty="0"/>
          </a:p>
          <a:p>
            <a:r>
              <a:rPr lang="fr-FR" sz="2400" b="1" i="1" dirty="0">
                <a:solidFill>
                  <a:schemeClr val="accent6">
                    <a:lumMod val="50000"/>
                  </a:schemeClr>
                </a:solidFill>
              </a:rPr>
              <a:t>Aspergillus fumigatus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Sensibilisation aspergillaire fréquente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, associée aux exacerbations : cible thérapeutique ?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ABPA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: BPCO = terrain favorisant, rôle des DBB,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impact sur l’évolution de la maladie 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r>
              <a:rPr lang="fr-FR" i="1" dirty="0"/>
              <a:t>	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Colonisation :</a:t>
            </a:r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 rôle dans l’évolutivité de la maladie non démontré</a:t>
            </a:r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76098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7BB0B0-3011-E2D4-3715-24B2DA91D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43" y="2878281"/>
            <a:ext cx="5716950" cy="35711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102213-4173-E736-0E3A-BA5383B91FD9}"/>
              </a:ext>
            </a:extLst>
          </p:cNvPr>
          <p:cNvSpPr txBox="1"/>
          <p:nvPr/>
        </p:nvSpPr>
        <p:spPr>
          <a:xfrm>
            <a:off x="340442" y="6435541"/>
            <a:ext cx="118601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 err="1"/>
              <a:t>Sethi</a:t>
            </a:r>
            <a:r>
              <a:rPr lang="en-US" sz="1100" dirty="0"/>
              <a:t> et al, NEJM, 2008</a:t>
            </a:r>
          </a:p>
          <a:p>
            <a:pPr algn="r"/>
            <a:r>
              <a:rPr lang="fr-FR" sz="11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Armitage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fr-FR" sz="11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Biomedicines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332" y="1660303"/>
            <a:ext cx="4744112" cy="44869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079828" y="6147204"/>
            <a:ext cx="297494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Corrélation faible R² = 0,136, p=0,014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535184" y="898370"/>
            <a:ext cx="4540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Méta analyse - 36 études de 1976 à 2019</a:t>
            </a:r>
          </a:p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BPCO à l’état stable</a:t>
            </a:r>
          </a:p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Types de prélèvements variables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A99D8A5B-1BD8-EB4F-8E3B-C15FBB0FC7F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Infection bronchique chronique dans la BPCO</a:t>
            </a:r>
            <a:endParaRPr lang="fr-FR" sz="40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6F7FD1-42C9-B44F-9653-74EAE13011FD}"/>
              </a:ext>
            </a:extLst>
          </p:cNvPr>
          <p:cNvSpPr txBox="1"/>
          <p:nvPr/>
        </p:nvSpPr>
        <p:spPr>
          <a:xfrm>
            <a:off x="1541587" y="2227269"/>
            <a:ext cx="3198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Prévalence PPM : 41%</a:t>
            </a:r>
          </a:p>
        </p:txBody>
      </p:sp>
    </p:spTree>
    <p:extLst>
      <p:ext uri="{BB962C8B-B14F-4D97-AF65-F5344CB8AC3E}">
        <p14:creationId xmlns:p14="http://schemas.microsoft.com/office/powerpoint/2010/main" val="28085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id="{AFABBF03-F13F-A54E-8DBE-9A116946219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Infection bronchique chronique dans la BPCO : définition ?</a:t>
            </a:r>
            <a:endParaRPr lang="fr-FR" sz="40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CA2E46-1D94-184A-A417-7A3CDBE3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647" y="1006763"/>
            <a:ext cx="9080500" cy="21717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41E9FD1-211C-DD4B-8C63-CFAF51CF127B}"/>
              </a:ext>
            </a:extLst>
          </p:cNvPr>
          <p:cNvSpPr txBox="1"/>
          <p:nvPr/>
        </p:nvSpPr>
        <p:spPr>
          <a:xfrm>
            <a:off x="340442" y="6572174"/>
            <a:ext cx="11860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De la Rosa </a:t>
            </a:r>
            <a:r>
              <a:rPr lang="fr-F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Carrillon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Arch </a:t>
            </a:r>
            <a:r>
              <a:rPr lang="fr-FR" sz="11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Bronchoneumol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FD3D45-F412-894E-9EEE-5ACFF726E8F9}"/>
              </a:ext>
            </a:extLst>
          </p:cNvPr>
          <p:cNvSpPr txBox="1"/>
          <p:nvPr/>
        </p:nvSpPr>
        <p:spPr>
          <a:xfrm>
            <a:off x="217675" y="1006763"/>
            <a:ext cx="2956450" cy="2333863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Consensus d’experts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6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id="{AFABBF03-F13F-A54E-8DBE-9A116946219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Infection bronchique chronique dans la BPCO : définition ?</a:t>
            </a:r>
            <a:endParaRPr lang="fr-FR" sz="40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CA2E46-1D94-184A-A417-7A3CDBE3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647" y="1006763"/>
            <a:ext cx="9080500" cy="21717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41E9FD1-211C-DD4B-8C63-CFAF51CF127B}"/>
              </a:ext>
            </a:extLst>
          </p:cNvPr>
          <p:cNvSpPr txBox="1"/>
          <p:nvPr/>
        </p:nvSpPr>
        <p:spPr>
          <a:xfrm>
            <a:off x="340442" y="6572174"/>
            <a:ext cx="11860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De la Rosa </a:t>
            </a:r>
            <a:r>
              <a:rPr lang="fr-F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Carrillon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Arch </a:t>
            </a:r>
            <a:r>
              <a:rPr lang="fr-FR" sz="11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Bronchoneumol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FD3D45-F412-894E-9EEE-5ACFF726E8F9}"/>
              </a:ext>
            </a:extLst>
          </p:cNvPr>
          <p:cNvSpPr txBox="1"/>
          <p:nvPr/>
        </p:nvSpPr>
        <p:spPr>
          <a:xfrm>
            <a:off x="217675" y="1006763"/>
            <a:ext cx="2956450" cy="2333863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Consensus d’experts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623F24-C239-1549-9278-7FB1A75AC265}"/>
              </a:ext>
            </a:extLst>
          </p:cNvPr>
          <p:cNvSpPr txBox="1"/>
          <p:nvPr/>
        </p:nvSpPr>
        <p:spPr>
          <a:xfrm>
            <a:off x="956440" y="3609244"/>
            <a:ext cx="10962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>
                <a:solidFill>
                  <a:schemeClr val="accent4">
                    <a:lumMod val="50000"/>
                  </a:schemeClr>
                </a:solidFill>
              </a:rPr>
              <a:t>A l’état stable</a:t>
            </a:r>
          </a:p>
          <a:p>
            <a:endParaRPr lang="fr-FR" sz="2800" b="1" dirty="0">
              <a:solidFill>
                <a:srgbClr val="C00000"/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Primo-infection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 : isolement d’un PPM pour la première fois, à l’état stable</a:t>
            </a:r>
          </a:p>
          <a:p>
            <a:endParaRPr lang="fr-FR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Infection bronchique chronique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: au moins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3 prélèvements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positifs, à 1 mois d’intervalle minimum,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sur une période d’un an</a:t>
            </a:r>
          </a:p>
        </p:txBody>
      </p:sp>
    </p:spTree>
    <p:extLst>
      <p:ext uri="{BB962C8B-B14F-4D97-AF65-F5344CB8AC3E}">
        <p14:creationId xmlns:p14="http://schemas.microsoft.com/office/powerpoint/2010/main" val="2620535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7BB0B0-3011-E2D4-3715-24B2DA91D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21" y="2545307"/>
            <a:ext cx="5716950" cy="35711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102213-4173-E736-0E3A-BA5383B91FD9}"/>
              </a:ext>
            </a:extLst>
          </p:cNvPr>
          <p:cNvSpPr txBox="1"/>
          <p:nvPr/>
        </p:nvSpPr>
        <p:spPr>
          <a:xfrm>
            <a:off x="340442" y="6572174"/>
            <a:ext cx="11860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1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Armitage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fr-FR" sz="11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Biomedicines</a:t>
            </a:r>
            <a:r>
              <a:rPr lang="fr-FR" sz="11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266498" y="4535862"/>
            <a:ext cx="665447" cy="340937"/>
          </a:xfrm>
          <a:prstGeom prst="rightArrow">
            <a:avLst/>
          </a:prstGeom>
          <a:solidFill>
            <a:srgbClr val="17D06E"/>
          </a:solidFill>
          <a:ln>
            <a:solidFill>
              <a:srgbClr val="17D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6" name="ZoneTexte 5"/>
          <p:cNvSpPr txBox="1"/>
          <p:nvPr/>
        </p:nvSpPr>
        <p:spPr>
          <a:xfrm>
            <a:off x="-73573" y="4876799"/>
            <a:ext cx="129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17D06E"/>
                </a:solidFill>
              </a:rPr>
              <a:t>27 études</a:t>
            </a:r>
          </a:p>
          <a:p>
            <a:pPr algn="ctr"/>
            <a:r>
              <a:rPr lang="fr-FR" b="1" dirty="0">
                <a:solidFill>
                  <a:srgbClr val="17D06E"/>
                </a:solidFill>
              </a:rPr>
              <a:t>4 à 40%</a:t>
            </a: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255047FC-321E-1042-BF4C-08C8685DAE9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BPCO : rôle de </a:t>
            </a:r>
            <a:r>
              <a:rPr lang="fr-FR" sz="4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BE53C2-740B-6142-9B0B-4D44CC5A4F52}"/>
              </a:ext>
            </a:extLst>
          </p:cNvPr>
          <p:cNvSpPr txBox="1"/>
          <p:nvPr/>
        </p:nvSpPr>
        <p:spPr>
          <a:xfrm>
            <a:off x="1126549" y="1073956"/>
            <a:ext cx="4540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Méta analyse - 36 études de 1976 à 2019</a:t>
            </a:r>
          </a:p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BPCO à l’état stable</a:t>
            </a:r>
          </a:p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Types de prélèvements variables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66CF809-23F5-4F48-B140-A75A22C73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357" y="1198825"/>
            <a:ext cx="5250806" cy="5046395"/>
          </a:xfrm>
          <a:prstGeom prst="rect">
            <a:avLst/>
          </a:prstGeom>
        </p:spPr>
      </p:pic>
      <p:grpSp>
        <p:nvGrpSpPr>
          <p:cNvPr id="15" name="Grouper 10">
            <a:extLst>
              <a:ext uri="{FF2B5EF4-FFF2-40B4-BE49-F238E27FC236}">
                <a16:creationId xmlns:a16="http://schemas.microsoft.com/office/drawing/2014/main" id="{FFADA887-1383-E94B-92D1-CD22676A4E6E}"/>
              </a:ext>
            </a:extLst>
          </p:cNvPr>
          <p:cNvGrpSpPr/>
          <p:nvPr/>
        </p:nvGrpSpPr>
        <p:grpSpPr>
          <a:xfrm>
            <a:off x="6568967" y="2287589"/>
            <a:ext cx="5302196" cy="403706"/>
            <a:chOff x="848272" y="2957931"/>
            <a:chExt cx="5845223" cy="285542"/>
          </a:xfrm>
        </p:grpSpPr>
        <p:sp>
          <p:nvSpPr>
            <p:cNvPr id="16" name="Rectangle à coins arrondis 15">
              <a:extLst>
                <a:ext uri="{FF2B5EF4-FFF2-40B4-BE49-F238E27FC236}">
                  <a16:creationId xmlns:a16="http://schemas.microsoft.com/office/drawing/2014/main" id="{0C485F44-D819-2747-AB9E-65212C1B609C}"/>
                </a:ext>
              </a:extLst>
            </p:cNvPr>
            <p:cNvSpPr/>
            <p:nvPr/>
          </p:nvSpPr>
          <p:spPr>
            <a:xfrm>
              <a:off x="848272" y="2957931"/>
              <a:ext cx="5845223" cy="285542"/>
            </a:xfrm>
            <a:prstGeom prst="roundRect">
              <a:avLst/>
            </a:prstGeom>
            <a:noFill/>
            <a:ln w="28575" cmpd="sng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3CF58217-FFCC-B84C-821E-A67F8FF5E706}"/>
                </a:ext>
              </a:extLst>
            </p:cNvPr>
            <p:cNvCxnSpPr/>
            <p:nvPr/>
          </p:nvCxnSpPr>
          <p:spPr>
            <a:xfrm>
              <a:off x="4837317" y="3116320"/>
              <a:ext cx="14759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667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1AA2DD-5A94-6F41-A6F0-4E1D662D1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215" y="1261118"/>
            <a:ext cx="8177569" cy="4953085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AFABBF03-F13F-A54E-8DBE-9A116946219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718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Pseudomonas aeruginosa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: pathogénicité</a:t>
            </a:r>
            <a:endParaRPr lang="fr-FR" sz="40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56180C-0FBC-D543-BBBD-14813A4F4554}"/>
              </a:ext>
            </a:extLst>
          </p:cNvPr>
          <p:cNvSpPr txBox="1"/>
          <p:nvPr/>
        </p:nvSpPr>
        <p:spPr>
          <a:xfrm>
            <a:off x="9984828" y="6522292"/>
            <a:ext cx="4656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Muggeo</a:t>
            </a:r>
            <a:r>
              <a:rPr lang="fr-FR" sz="1100" dirty="0"/>
              <a:t> et al, </a:t>
            </a:r>
            <a:r>
              <a:rPr lang="fr-FR" sz="1100" dirty="0" err="1"/>
              <a:t>Plos</a:t>
            </a:r>
            <a:r>
              <a:rPr lang="fr-FR" sz="1100" dirty="0"/>
              <a:t> </a:t>
            </a:r>
            <a:r>
              <a:rPr lang="fr-FR" sz="1100" dirty="0" err="1"/>
              <a:t>Pathogens</a:t>
            </a:r>
            <a:r>
              <a:rPr lang="fr-FR" sz="1100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4720021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5003</TotalTime>
  <Words>1711</Words>
  <Application>Microsoft Macintosh PowerPoint</Application>
  <PresentationFormat>Grand écran</PresentationFormat>
  <Paragraphs>331</Paragraphs>
  <Slides>42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4" baseType="lpstr">
      <vt:lpstr>AdvTT7e2c4963</vt:lpstr>
      <vt:lpstr>AdvTTcabc3928.I</vt:lpstr>
      <vt:lpstr>Arial</vt:lpstr>
      <vt:lpstr>BlinkMacSystemFont</vt:lpstr>
      <vt:lpstr>Calibri</vt:lpstr>
      <vt:lpstr>Calibri Light</vt:lpstr>
      <vt:lpstr>Franklin Gothic Medium</vt:lpstr>
      <vt:lpstr>Lucida Grande</vt:lpstr>
      <vt:lpstr>Roboto Bold</vt:lpstr>
      <vt:lpstr>URWPalladioL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Clémence Martin</dc:creator>
  <cp:lastModifiedBy>Lucile Regard</cp:lastModifiedBy>
  <cp:revision>122</cp:revision>
  <dcterms:created xsi:type="dcterms:W3CDTF">2023-12-14T04:14:18Z</dcterms:created>
  <dcterms:modified xsi:type="dcterms:W3CDTF">2024-03-23T12:14:36Z</dcterms:modified>
</cp:coreProperties>
</file>