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4"/>
  </p:notesMasterIdLst>
  <p:sldIdLst>
    <p:sldId id="1171" r:id="rId2"/>
    <p:sldId id="1040" r:id="rId3"/>
    <p:sldId id="1041" r:id="rId4"/>
    <p:sldId id="1179" r:id="rId5"/>
    <p:sldId id="1219" r:id="rId6"/>
    <p:sldId id="1208" r:id="rId7"/>
    <p:sldId id="1181" r:id="rId8"/>
    <p:sldId id="1182" r:id="rId9"/>
    <p:sldId id="1180" r:id="rId10"/>
    <p:sldId id="1185" r:id="rId11"/>
    <p:sldId id="1187" r:id="rId12"/>
    <p:sldId id="1188" r:id="rId13"/>
    <p:sldId id="1209" r:id="rId14"/>
    <p:sldId id="1207" r:id="rId15"/>
    <p:sldId id="1184" r:id="rId16"/>
    <p:sldId id="1183" r:id="rId17"/>
    <p:sldId id="1186" r:id="rId18"/>
    <p:sldId id="1190" r:id="rId19"/>
    <p:sldId id="1220" r:id="rId20"/>
    <p:sldId id="1178" r:id="rId21"/>
    <p:sldId id="1210" r:id="rId22"/>
    <p:sldId id="1198" r:id="rId23"/>
    <p:sldId id="1044" r:id="rId24"/>
    <p:sldId id="1189" r:id="rId25"/>
    <p:sldId id="1221" r:id="rId26"/>
    <p:sldId id="1199" r:id="rId27"/>
    <p:sldId id="269" r:id="rId28"/>
    <p:sldId id="1211" r:id="rId29"/>
    <p:sldId id="1212" r:id="rId30"/>
    <p:sldId id="1204" r:id="rId31"/>
    <p:sldId id="1205" r:id="rId32"/>
    <p:sldId id="1191" r:id="rId33"/>
    <p:sldId id="1215" r:id="rId34"/>
    <p:sldId id="669" r:id="rId35"/>
    <p:sldId id="1193" r:id="rId36"/>
    <p:sldId id="1194" r:id="rId37"/>
    <p:sldId id="1195" r:id="rId38"/>
    <p:sldId id="1214" r:id="rId39"/>
    <p:sldId id="273" r:id="rId40"/>
    <p:sldId id="1045" r:id="rId41"/>
    <p:sldId id="304" r:id="rId42"/>
    <p:sldId id="1046" r:id="rId43"/>
    <p:sldId id="1216" r:id="rId44"/>
    <p:sldId id="1196" r:id="rId45"/>
    <p:sldId id="1223" r:id="rId46"/>
    <p:sldId id="1217" r:id="rId47"/>
    <p:sldId id="1197" r:id="rId48"/>
    <p:sldId id="1048" r:id="rId49"/>
    <p:sldId id="1206" r:id="rId50"/>
    <p:sldId id="1218" r:id="rId51"/>
    <p:sldId id="1224" r:id="rId52"/>
    <p:sldId id="1222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Gueçamburu" initials="MG" lastIdx="1" clrIdx="0">
    <p:extLst>
      <p:ext uri="{19B8F6BF-5375-455C-9EA6-DF929625EA0E}">
        <p15:presenceInfo xmlns:p15="http://schemas.microsoft.com/office/powerpoint/2012/main" userId="a3f63675c6617e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56C"/>
    <a:srgbClr val="BD582C"/>
    <a:srgbClr val="58B6C0"/>
    <a:srgbClr val="349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8" autoAdjust="0"/>
    <p:restoredTop sz="87293" autoAdjust="0"/>
  </p:normalViewPr>
  <p:slideViewPr>
    <p:cSldViewPr snapToGrid="0">
      <p:cViewPr varScale="1">
        <p:scale>
          <a:sx n="96" d="100"/>
          <a:sy n="96" d="100"/>
        </p:scale>
        <p:origin x="11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C6A4B4-207F-4FD3-B72D-951C0D521EAA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E1DBF33E-81D5-4DF6-AEE1-48BFCEE00B3D}">
      <dgm:prSet phldrT="[Texte]"/>
      <dgm:spPr/>
      <dgm:t>
        <a:bodyPr/>
        <a:lstStyle/>
        <a:p>
          <a:r>
            <a:rPr lang="fr-FR" dirty="0"/>
            <a:t>Caractéristiques</a:t>
          </a:r>
        </a:p>
      </dgm:t>
    </dgm:pt>
    <dgm:pt modelId="{346A0F07-4963-41D2-9F0B-C97E532F33D7}" type="parTrans" cxnId="{1C4533BC-D8C4-48AC-AAED-EBCAF55358BA}">
      <dgm:prSet/>
      <dgm:spPr/>
      <dgm:t>
        <a:bodyPr/>
        <a:lstStyle/>
        <a:p>
          <a:endParaRPr lang="fr-FR"/>
        </a:p>
      </dgm:t>
    </dgm:pt>
    <dgm:pt modelId="{F4D7BC8A-FA53-4ACA-86DF-E22899EF7D7F}" type="sibTrans" cxnId="{1C4533BC-D8C4-48AC-AAED-EBCAF55358BA}">
      <dgm:prSet/>
      <dgm:spPr/>
      <dgm:t>
        <a:bodyPr/>
        <a:lstStyle/>
        <a:p>
          <a:endParaRPr lang="fr-FR"/>
        </a:p>
      </dgm:t>
    </dgm:pt>
    <dgm:pt modelId="{F077F1D2-3338-487E-8742-978BEBC01C85}">
      <dgm:prSet phldrT="[Texte]" custT="1"/>
      <dgm:spPr/>
      <dgm:t>
        <a:bodyPr/>
        <a:lstStyle/>
        <a:p>
          <a:r>
            <a:rPr lang="en-US" sz="1050" dirty="0">
              <a:latin typeface="ScalaLancetPro"/>
            </a:rPr>
            <a:t>40-85 </a:t>
          </a:r>
          <a:r>
            <a:rPr lang="en-US" sz="1050" dirty="0" err="1">
              <a:latin typeface="ScalaLancetPro"/>
            </a:rPr>
            <a:t>ans</a:t>
          </a:r>
          <a:r>
            <a:rPr lang="en-US" sz="1050" dirty="0">
              <a:latin typeface="ScalaLancetPro"/>
            </a:rPr>
            <a:t>, </a:t>
          </a:r>
          <a:r>
            <a:rPr lang="en-US" sz="1050" dirty="0" err="1">
              <a:latin typeface="ScalaLancetPro"/>
            </a:rPr>
            <a:t>fumeurs</a:t>
          </a:r>
          <a:r>
            <a:rPr lang="en-US" sz="1050" dirty="0">
              <a:latin typeface="ScalaLancetPro"/>
            </a:rPr>
            <a:t>, BPCO≥1 an </a:t>
          </a:r>
          <a:endParaRPr lang="fr-FR" sz="1050" dirty="0"/>
        </a:p>
      </dgm:t>
    </dgm:pt>
    <dgm:pt modelId="{60745813-7D4C-4321-83AB-7B045DFBDB1F}" type="parTrans" cxnId="{479EFCDB-09EC-4F07-AD35-202BA026E24C}">
      <dgm:prSet/>
      <dgm:spPr/>
      <dgm:t>
        <a:bodyPr/>
        <a:lstStyle/>
        <a:p>
          <a:endParaRPr lang="fr-FR"/>
        </a:p>
      </dgm:t>
    </dgm:pt>
    <dgm:pt modelId="{68F20EB8-9D2C-4744-9113-5CF763F39E84}" type="sibTrans" cxnId="{479EFCDB-09EC-4F07-AD35-202BA026E24C}">
      <dgm:prSet/>
      <dgm:spPr/>
      <dgm:t>
        <a:bodyPr/>
        <a:lstStyle/>
        <a:p>
          <a:endParaRPr lang="fr-FR"/>
        </a:p>
      </dgm:t>
    </dgm:pt>
    <dgm:pt modelId="{A6588D7A-692D-438F-8211-08E62D10A377}">
      <dgm:prSet phldrT="[Texte]"/>
      <dgm:spPr/>
      <dgm:t>
        <a:bodyPr/>
        <a:lstStyle/>
        <a:p>
          <a:r>
            <a:rPr lang="fr-FR" dirty="0"/>
            <a:t>Intervention</a:t>
          </a:r>
        </a:p>
      </dgm:t>
    </dgm:pt>
    <dgm:pt modelId="{4B528E28-F605-4876-88B8-8572C129468E}" type="parTrans" cxnId="{899BF62E-9DC7-4269-A244-6B67523FF9FD}">
      <dgm:prSet/>
      <dgm:spPr/>
      <dgm:t>
        <a:bodyPr/>
        <a:lstStyle/>
        <a:p>
          <a:endParaRPr lang="fr-FR"/>
        </a:p>
      </dgm:t>
    </dgm:pt>
    <dgm:pt modelId="{2A864B0C-DDE1-4DB6-B762-56E5DB3F0426}" type="sibTrans" cxnId="{899BF62E-9DC7-4269-A244-6B67523FF9FD}">
      <dgm:prSet/>
      <dgm:spPr/>
      <dgm:t>
        <a:bodyPr/>
        <a:lstStyle/>
        <a:p>
          <a:endParaRPr lang="fr-FR"/>
        </a:p>
      </dgm:t>
    </dgm:pt>
    <dgm:pt modelId="{0758D034-9F89-4CF3-AA26-6BC4BB236330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50" dirty="0" err="1">
              <a:latin typeface="ScalaLancetPro"/>
            </a:rPr>
            <a:t>Benralizumab</a:t>
          </a:r>
          <a:r>
            <a:rPr lang="en-US" sz="1050" dirty="0">
              <a:latin typeface="ScalaLancetPro"/>
            </a:rPr>
            <a:t> 100 mg </a:t>
          </a:r>
          <a:r>
            <a:rPr lang="en-US" sz="1050" i="1" dirty="0">
              <a:latin typeface="ScalaLancetPro"/>
            </a:rPr>
            <a:t>vs</a:t>
          </a:r>
          <a:r>
            <a:rPr lang="en-US" sz="1050" dirty="0">
              <a:latin typeface="ScalaLancetPro"/>
            </a:rPr>
            <a:t> placebo </a:t>
          </a:r>
          <a:endParaRPr lang="fr-FR" sz="1050" dirty="0"/>
        </a:p>
      </dgm:t>
    </dgm:pt>
    <dgm:pt modelId="{9647B3A7-A3D8-4163-948F-1022FE927EC9}" type="parTrans" cxnId="{510FFDC2-DFDF-401B-BC34-DBD45EC54B19}">
      <dgm:prSet/>
      <dgm:spPr/>
      <dgm:t>
        <a:bodyPr/>
        <a:lstStyle/>
        <a:p>
          <a:endParaRPr lang="fr-FR"/>
        </a:p>
      </dgm:t>
    </dgm:pt>
    <dgm:pt modelId="{5CB462E4-ACA1-4B43-AD68-F45A82B0B296}" type="sibTrans" cxnId="{510FFDC2-DFDF-401B-BC34-DBD45EC54B19}">
      <dgm:prSet/>
      <dgm:spPr/>
      <dgm:t>
        <a:bodyPr/>
        <a:lstStyle/>
        <a:p>
          <a:endParaRPr lang="fr-FR"/>
        </a:p>
      </dgm:t>
    </dgm:pt>
    <dgm:pt modelId="{99E5F97B-AEFB-486F-9989-ED8AD1CE7865}">
      <dgm:prSet phldrT="[Texte]"/>
      <dgm:spPr/>
      <dgm:t>
        <a:bodyPr/>
        <a:lstStyle/>
        <a:p>
          <a:r>
            <a:rPr lang="fr-FR" dirty="0"/>
            <a:t>Objectifs</a:t>
          </a:r>
        </a:p>
      </dgm:t>
    </dgm:pt>
    <dgm:pt modelId="{029B872D-F325-4263-AFD7-18F9DABACA64}" type="parTrans" cxnId="{DAD5BA1D-2F86-4636-8AE6-4385BF98CDF1}">
      <dgm:prSet/>
      <dgm:spPr/>
      <dgm:t>
        <a:bodyPr/>
        <a:lstStyle/>
        <a:p>
          <a:endParaRPr lang="fr-FR"/>
        </a:p>
      </dgm:t>
    </dgm:pt>
    <dgm:pt modelId="{818117C6-3B9F-4787-A218-889371CDB05E}" type="sibTrans" cxnId="{DAD5BA1D-2F86-4636-8AE6-4385BF98CDF1}">
      <dgm:prSet/>
      <dgm:spPr/>
      <dgm:t>
        <a:bodyPr/>
        <a:lstStyle/>
        <a:p>
          <a:endParaRPr lang="fr-FR"/>
        </a:p>
      </dgm:t>
    </dgm:pt>
    <dgm:pt modelId="{4CD9CFB1-B10C-4D76-B700-237FC93BC755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ScalaLancetPro"/>
            </a:rPr>
            <a:t>principal : exacerbations </a:t>
          </a:r>
          <a:r>
            <a:rPr lang="en-US" dirty="0" err="1">
              <a:latin typeface="ScalaLancetPro"/>
            </a:rPr>
            <a:t>modérées</a:t>
          </a:r>
          <a:r>
            <a:rPr lang="en-US" dirty="0">
              <a:latin typeface="ScalaLancetPro"/>
            </a:rPr>
            <a:t> à </a:t>
          </a:r>
          <a:r>
            <a:rPr lang="en-US" dirty="0" err="1">
              <a:latin typeface="ScalaLancetPro"/>
            </a:rPr>
            <a:t>sévères</a:t>
          </a:r>
          <a:r>
            <a:rPr lang="en-US" dirty="0">
              <a:latin typeface="ScalaLancetPro"/>
            </a:rPr>
            <a:t> à S56</a:t>
          </a:r>
          <a:endParaRPr lang="fr-FR" dirty="0"/>
        </a:p>
      </dgm:t>
    </dgm:pt>
    <dgm:pt modelId="{A213F05D-E466-4778-B367-6BCA5F5FF434}" type="parTrans" cxnId="{C67C348C-94D4-4C40-9E76-FCC866925F94}">
      <dgm:prSet/>
      <dgm:spPr/>
      <dgm:t>
        <a:bodyPr/>
        <a:lstStyle/>
        <a:p>
          <a:endParaRPr lang="fr-FR"/>
        </a:p>
      </dgm:t>
    </dgm:pt>
    <dgm:pt modelId="{BFD548CF-FA76-47F2-B253-5392CE370844}" type="sibTrans" cxnId="{C67C348C-94D4-4C40-9E76-FCC866925F94}">
      <dgm:prSet/>
      <dgm:spPr/>
      <dgm:t>
        <a:bodyPr/>
        <a:lstStyle/>
        <a:p>
          <a:endParaRPr lang="fr-FR"/>
        </a:p>
      </dgm:t>
    </dgm:pt>
    <dgm:pt modelId="{715F554F-519A-4B96-B213-A2860356308D}">
      <dgm:prSet custT="1"/>
      <dgm:spPr/>
      <dgm:t>
        <a:bodyPr/>
        <a:lstStyle/>
        <a:p>
          <a:r>
            <a:rPr lang="en-US" sz="1050" dirty="0">
              <a:latin typeface="ScalaLancetPro"/>
            </a:rPr>
            <a:t>eosinophile </a:t>
          </a:r>
          <a:r>
            <a:rPr lang="en-US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≥</a:t>
          </a:r>
          <a:r>
            <a:rPr lang="en-US" sz="1050" dirty="0">
              <a:latin typeface="ScalaLancetPro"/>
            </a:rPr>
            <a:t> 3% dans les expectorations</a:t>
          </a:r>
        </a:p>
      </dgm:t>
    </dgm:pt>
    <dgm:pt modelId="{960A96D2-5E29-4CA3-8C70-1B0ABA127572}" type="parTrans" cxnId="{1D131802-D247-444F-AC25-56A1F061C7AF}">
      <dgm:prSet/>
      <dgm:spPr/>
      <dgm:t>
        <a:bodyPr/>
        <a:lstStyle/>
        <a:p>
          <a:endParaRPr lang="fr-FR"/>
        </a:p>
      </dgm:t>
    </dgm:pt>
    <dgm:pt modelId="{04447CCC-B151-4252-A037-9102ADA59D0E}" type="sibTrans" cxnId="{1D131802-D247-444F-AC25-56A1F061C7AF}">
      <dgm:prSet/>
      <dgm:spPr/>
      <dgm:t>
        <a:bodyPr/>
        <a:lstStyle/>
        <a:p>
          <a:endParaRPr lang="fr-FR"/>
        </a:p>
      </dgm:t>
    </dgm:pt>
    <dgm:pt modelId="{EAD1A1E1-EE8F-4110-AAAF-CF122160B992}">
      <dgm:prSet custT="1"/>
      <dgm:spPr/>
      <dgm:t>
        <a:bodyPr/>
        <a:lstStyle/>
        <a:p>
          <a:r>
            <a:rPr lang="en-US" sz="1050" dirty="0">
              <a:latin typeface="ScalaLancetPro"/>
            </a:rPr>
            <a:t>1 injection/4 </a:t>
          </a:r>
          <a:r>
            <a:rPr lang="en-US" sz="1050" dirty="0" err="1">
              <a:latin typeface="ScalaLancetPro"/>
            </a:rPr>
            <a:t>semaines</a:t>
          </a:r>
          <a:r>
            <a:rPr lang="en-US" sz="1050" dirty="0">
              <a:latin typeface="ScalaLancetPro"/>
            </a:rPr>
            <a:t> pendant 48 sem.</a:t>
          </a:r>
        </a:p>
      </dgm:t>
    </dgm:pt>
    <dgm:pt modelId="{1C2E091B-3BD1-4F71-AAA7-98AA36D9A56D}" type="parTrans" cxnId="{EED9F755-E3B8-494F-9161-FE3E6003EA6C}">
      <dgm:prSet/>
      <dgm:spPr/>
      <dgm:t>
        <a:bodyPr/>
        <a:lstStyle/>
        <a:p>
          <a:endParaRPr lang="fr-FR"/>
        </a:p>
      </dgm:t>
    </dgm:pt>
    <dgm:pt modelId="{3FF8706F-DB00-4E6F-9C0C-DC1E6F571FC4}" type="sibTrans" cxnId="{EED9F755-E3B8-494F-9161-FE3E6003EA6C}">
      <dgm:prSet/>
      <dgm:spPr/>
      <dgm:t>
        <a:bodyPr/>
        <a:lstStyle/>
        <a:p>
          <a:endParaRPr lang="fr-FR"/>
        </a:p>
      </dgm:t>
    </dgm:pt>
    <dgm:pt modelId="{3C68B15E-E1A7-4917-92EA-369153C51A25}">
      <dgm:prSet/>
      <dgm:spPr/>
      <dgm:t>
        <a:bodyPr/>
        <a:lstStyle/>
        <a:p>
          <a:r>
            <a:rPr lang="en-US" dirty="0" err="1">
              <a:latin typeface="ScalaLancetPro"/>
            </a:rPr>
            <a:t>secondaire</a:t>
          </a:r>
          <a:r>
            <a:rPr lang="en-US" dirty="0">
              <a:latin typeface="ScalaLancetPro"/>
            </a:rPr>
            <a:t> : SGRQ, </a:t>
          </a:r>
          <a:r>
            <a:rPr lang="en-US" dirty="0" err="1">
              <a:latin typeface="ScalaLancetPro"/>
            </a:rPr>
            <a:t>symptômes</a:t>
          </a:r>
          <a:r>
            <a:rPr lang="en-US" dirty="0">
              <a:latin typeface="ScalaLancetPro"/>
            </a:rPr>
            <a:t>, VEMS </a:t>
          </a:r>
          <a:r>
            <a:rPr lang="en-US" dirty="0" err="1">
              <a:latin typeface="ScalaLancetPro"/>
            </a:rPr>
            <a:t>etc</a:t>
          </a:r>
          <a:endParaRPr lang="fr-FR" dirty="0"/>
        </a:p>
      </dgm:t>
    </dgm:pt>
    <dgm:pt modelId="{23AE4F22-1D6A-4DC3-845B-CEC54CA71000}" type="parTrans" cxnId="{2941A71D-9895-4ABA-ADDE-53F7BE01F1AF}">
      <dgm:prSet/>
      <dgm:spPr/>
      <dgm:t>
        <a:bodyPr/>
        <a:lstStyle/>
        <a:p>
          <a:endParaRPr lang="fr-FR"/>
        </a:p>
      </dgm:t>
    </dgm:pt>
    <dgm:pt modelId="{E754F9D0-889D-4FF4-A7F2-9F999C9C54D7}" type="sibTrans" cxnId="{2941A71D-9895-4ABA-ADDE-53F7BE01F1AF}">
      <dgm:prSet/>
      <dgm:spPr/>
      <dgm:t>
        <a:bodyPr/>
        <a:lstStyle/>
        <a:p>
          <a:endParaRPr lang="fr-FR"/>
        </a:p>
      </dgm:t>
    </dgm:pt>
    <dgm:pt modelId="{665BA3E5-2925-4EEF-9A9B-1BAEB50BB32C}">
      <dgm:prSet custT="1"/>
      <dgm:spPr/>
      <dgm:t>
        <a:bodyPr/>
        <a:lstStyle/>
        <a:p>
          <a:r>
            <a:rPr lang="en-US" sz="1050" dirty="0">
              <a:latin typeface="ScalaLancetPro"/>
            </a:rPr>
            <a:t>VEMS 2</a:t>
          </a:r>
          <a:r>
            <a:rPr lang="fr-FR" sz="1050" dirty="0">
              <a:latin typeface="ScalaLancetPro"/>
            </a:rPr>
            <a:t>0% - 80%</a:t>
          </a:r>
          <a:endParaRPr lang="en-US" sz="1050" dirty="0">
            <a:latin typeface="ScalaLancetPro"/>
          </a:endParaRPr>
        </a:p>
      </dgm:t>
    </dgm:pt>
    <dgm:pt modelId="{40654331-27CA-4BF3-9C75-18F1F4852CAF}" type="parTrans" cxnId="{3597C162-2DDB-4D4C-889D-83AEC4B4333B}">
      <dgm:prSet/>
      <dgm:spPr/>
      <dgm:t>
        <a:bodyPr/>
        <a:lstStyle/>
        <a:p>
          <a:endParaRPr lang="fr-FR"/>
        </a:p>
      </dgm:t>
    </dgm:pt>
    <dgm:pt modelId="{D6F90EFB-CF81-4B86-805A-3C0B50B82A8D}" type="sibTrans" cxnId="{3597C162-2DDB-4D4C-889D-83AEC4B4333B}">
      <dgm:prSet/>
      <dgm:spPr/>
      <dgm:t>
        <a:bodyPr/>
        <a:lstStyle/>
        <a:p>
          <a:endParaRPr lang="fr-FR"/>
        </a:p>
      </dgm:t>
    </dgm:pt>
    <dgm:pt modelId="{8A951A55-D407-47D9-8153-1572BA275669}">
      <dgm:prSet custT="1"/>
      <dgm:spPr/>
      <dgm:t>
        <a:bodyPr/>
        <a:lstStyle/>
        <a:p>
          <a:r>
            <a:rPr lang="en-US" sz="1050" b="0" i="0" dirty="0"/>
            <a:t>≥ 1 exacerbation </a:t>
          </a:r>
          <a:r>
            <a:rPr lang="en-US" sz="1050" b="0" i="0" dirty="0" err="1"/>
            <a:t>modérée</a:t>
          </a:r>
          <a:r>
            <a:rPr lang="en-US" sz="1050" b="0" i="0" dirty="0"/>
            <a:t> à </a:t>
          </a:r>
          <a:r>
            <a:rPr lang="en-US" sz="1050" b="0" i="0" dirty="0" err="1"/>
            <a:t>sévère</a:t>
          </a:r>
          <a:r>
            <a:rPr lang="en-US" sz="1050" b="0" i="0" dirty="0"/>
            <a:t> dans </a:t>
          </a:r>
          <a:r>
            <a:rPr lang="en-US" sz="1050" b="0" i="0" dirty="0" err="1"/>
            <a:t>l’année</a:t>
          </a:r>
          <a:endParaRPr lang="en-US" sz="1050" dirty="0">
            <a:latin typeface="ScalaLancetPro"/>
          </a:endParaRPr>
        </a:p>
      </dgm:t>
    </dgm:pt>
    <dgm:pt modelId="{A95A8D40-8BA0-4C81-901D-BA01973D2E08}" type="parTrans" cxnId="{88C29549-D99E-4535-8CF0-9D481099F932}">
      <dgm:prSet/>
      <dgm:spPr/>
      <dgm:t>
        <a:bodyPr/>
        <a:lstStyle/>
        <a:p>
          <a:endParaRPr lang="fr-FR"/>
        </a:p>
      </dgm:t>
    </dgm:pt>
    <dgm:pt modelId="{E7ABFE46-0382-454B-8744-573DC098CB05}" type="sibTrans" cxnId="{88C29549-D99E-4535-8CF0-9D481099F932}">
      <dgm:prSet/>
      <dgm:spPr/>
      <dgm:t>
        <a:bodyPr/>
        <a:lstStyle/>
        <a:p>
          <a:endParaRPr lang="fr-FR"/>
        </a:p>
      </dgm:t>
    </dgm:pt>
    <dgm:pt modelId="{76BCE640-90A8-41BF-8F13-DF900D52386C}">
      <dgm:prSet custT="1"/>
      <dgm:spPr/>
      <dgm:t>
        <a:bodyPr/>
        <a:lstStyle/>
        <a:p>
          <a:r>
            <a:rPr lang="fr-FR" sz="1050" dirty="0">
              <a:latin typeface="Calibri" panose="020F0502020204030204" pitchFamily="34" charset="0"/>
              <a:cs typeface="Calibri" panose="020F0502020204030204" pitchFamily="34" charset="0"/>
            </a:rPr>
            <a:t>Stratifiés sur Eos &lt; 150 </a:t>
          </a:r>
          <a:r>
            <a:rPr lang="fr-FR" sz="1050" i="1" dirty="0">
              <a:latin typeface="Calibri" panose="020F0502020204030204" pitchFamily="34" charset="0"/>
              <a:cs typeface="Calibri" panose="020F0502020204030204" pitchFamily="34" charset="0"/>
            </a:rPr>
            <a:t>vs</a:t>
          </a:r>
          <a:r>
            <a:rPr lang="fr-FR" sz="1050" dirty="0">
              <a:latin typeface="Calibri" panose="020F0502020204030204" pitchFamily="34" charset="0"/>
              <a:cs typeface="Calibri" panose="020F0502020204030204" pitchFamily="34" charset="0"/>
            </a:rPr>
            <a:t> ≥ 150/µL</a:t>
          </a:r>
          <a:endParaRPr lang="en-US" sz="1050" dirty="0">
            <a:latin typeface="ScalaLancetPro"/>
          </a:endParaRPr>
        </a:p>
      </dgm:t>
    </dgm:pt>
    <dgm:pt modelId="{FBA7129A-C29A-4F18-B8E9-C32960027D56}" type="parTrans" cxnId="{AA277C56-0BB8-452C-AABD-0168153D85FD}">
      <dgm:prSet/>
      <dgm:spPr/>
      <dgm:t>
        <a:bodyPr/>
        <a:lstStyle/>
        <a:p>
          <a:endParaRPr lang="fr-FR"/>
        </a:p>
      </dgm:t>
    </dgm:pt>
    <dgm:pt modelId="{CC123CA8-6350-403A-AE8F-1CC2818BC743}" type="sibTrans" cxnId="{AA277C56-0BB8-452C-AABD-0168153D85FD}">
      <dgm:prSet/>
      <dgm:spPr/>
      <dgm:t>
        <a:bodyPr/>
        <a:lstStyle/>
        <a:p>
          <a:endParaRPr lang="fr-FR"/>
        </a:p>
      </dgm:t>
    </dgm:pt>
    <dgm:pt modelId="{647123B4-4052-457F-B9D8-E0C8F486D2C7}" type="pres">
      <dgm:prSet presAssocID="{53C6A4B4-207F-4FD3-B72D-951C0D521EAA}" presName="Name0" presStyleCnt="0">
        <dgm:presLayoutVars>
          <dgm:dir/>
          <dgm:animLvl val="lvl"/>
          <dgm:resizeHandles val="exact"/>
        </dgm:presLayoutVars>
      </dgm:prSet>
      <dgm:spPr/>
    </dgm:pt>
    <dgm:pt modelId="{A8C37740-2A06-4EA4-B6DD-915509B47B09}" type="pres">
      <dgm:prSet presAssocID="{E1DBF33E-81D5-4DF6-AEE1-48BFCEE00B3D}" presName="linNode" presStyleCnt="0"/>
      <dgm:spPr/>
    </dgm:pt>
    <dgm:pt modelId="{2EC19432-1371-4765-B8E1-E4FAB04BD891}" type="pres">
      <dgm:prSet presAssocID="{E1DBF33E-81D5-4DF6-AEE1-48BFCEE00B3D}" presName="parentText" presStyleLbl="node1" presStyleIdx="0" presStyleCnt="3" custScaleX="63146">
        <dgm:presLayoutVars>
          <dgm:chMax val="1"/>
          <dgm:bulletEnabled val="1"/>
        </dgm:presLayoutVars>
      </dgm:prSet>
      <dgm:spPr/>
    </dgm:pt>
    <dgm:pt modelId="{9A85D832-813C-4A22-ADEA-EEB9AA87DEA2}" type="pres">
      <dgm:prSet presAssocID="{E1DBF33E-81D5-4DF6-AEE1-48BFCEE00B3D}" presName="descendantText" presStyleLbl="alignAccFollowNode1" presStyleIdx="0" presStyleCnt="3" custScaleX="109589" custScaleY="133722">
        <dgm:presLayoutVars>
          <dgm:bulletEnabled val="1"/>
        </dgm:presLayoutVars>
      </dgm:prSet>
      <dgm:spPr/>
    </dgm:pt>
    <dgm:pt modelId="{7A9521C4-1281-458D-9A38-10A5F3CB160A}" type="pres">
      <dgm:prSet presAssocID="{F4D7BC8A-FA53-4ACA-86DF-E22899EF7D7F}" presName="sp" presStyleCnt="0"/>
      <dgm:spPr/>
    </dgm:pt>
    <dgm:pt modelId="{69F01427-BA21-4D03-AC0D-A1EA30DDBA9B}" type="pres">
      <dgm:prSet presAssocID="{A6588D7A-692D-438F-8211-08E62D10A377}" presName="linNode" presStyleCnt="0"/>
      <dgm:spPr/>
    </dgm:pt>
    <dgm:pt modelId="{F2BD0067-77F9-4F93-9F9B-77102FEB3C4F}" type="pres">
      <dgm:prSet presAssocID="{A6588D7A-692D-438F-8211-08E62D10A377}" presName="parentText" presStyleLbl="node1" presStyleIdx="1" presStyleCnt="3" custScaleX="87789">
        <dgm:presLayoutVars>
          <dgm:chMax val="1"/>
          <dgm:bulletEnabled val="1"/>
        </dgm:presLayoutVars>
      </dgm:prSet>
      <dgm:spPr/>
    </dgm:pt>
    <dgm:pt modelId="{39CDFA88-4711-4C36-8A09-EF313EFD1A4B}" type="pres">
      <dgm:prSet presAssocID="{A6588D7A-692D-438F-8211-08E62D10A377}" presName="descendantText" presStyleLbl="alignAccFollowNode1" presStyleIdx="1" presStyleCnt="3" custScaleY="98487">
        <dgm:presLayoutVars>
          <dgm:bulletEnabled val="1"/>
        </dgm:presLayoutVars>
      </dgm:prSet>
      <dgm:spPr/>
    </dgm:pt>
    <dgm:pt modelId="{8ED79D49-072D-4FF4-BD2D-3AB249857528}" type="pres">
      <dgm:prSet presAssocID="{2A864B0C-DDE1-4DB6-B762-56E5DB3F0426}" presName="sp" presStyleCnt="0"/>
      <dgm:spPr/>
    </dgm:pt>
    <dgm:pt modelId="{C8986E42-465D-4AE2-A036-C81833AFADDE}" type="pres">
      <dgm:prSet presAssocID="{99E5F97B-AEFB-486F-9989-ED8AD1CE7865}" presName="linNode" presStyleCnt="0"/>
      <dgm:spPr/>
    </dgm:pt>
    <dgm:pt modelId="{33A00539-A213-406F-AFB0-692BAC1BC419}" type="pres">
      <dgm:prSet presAssocID="{99E5F97B-AEFB-486F-9989-ED8AD1CE786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FC75706-8157-4CD1-8D79-421EB1E4773E}" type="pres">
      <dgm:prSet presAssocID="{99E5F97B-AEFB-486F-9989-ED8AD1CE786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22C6E00-D77E-45DD-90EE-996418B95706}" type="presOf" srcId="{665BA3E5-2925-4EEF-9A9B-1BAEB50BB32C}" destId="{9A85D832-813C-4A22-ADEA-EEB9AA87DEA2}" srcOrd="0" destOrd="3" presId="urn:microsoft.com/office/officeart/2005/8/layout/vList5"/>
    <dgm:cxn modelId="{49A77C00-2F48-4BDC-837C-C0E19EC4E092}" type="presOf" srcId="{EAD1A1E1-EE8F-4110-AAAF-CF122160B992}" destId="{39CDFA88-4711-4C36-8A09-EF313EFD1A4B}" srcOrd="0" destOrd="1" presId="urn:microsoft.com/office/officeart/2005/8/layout/vList5"/>
    <dgm:cxn modelId="{1D131802-D247-444F-AC25-56A1F061C7AF}" srcId="{E1DBF33E-81D5-4DF6-AEE1-48BFCEE00B3D}" destId="{715F554F-519A-4B96-B213-A2860356308D}" srcOrd="1" destOrd="0" parTransId="{960A96D2-5E29-4CA3-8C70-1B0ABA127572}" sibTransId="{04447CCC-B151-4252-A037-9102ADA59D0E}"/>
    <dgm:cxn modelId="{29AD8F03-ED7D-47A9-96C7-BD6D9D61C5EA}" type="presOf" srcId="{53C6A4B4-207F-4FD3-B72D-951C0D521EAA}" destId="{647123B4-4052-457F-B9D8-E0C8F486D2C7}" srcOrd="0" destOrd="0" presId="urn:microsoft.com/office/officeart/2005/8/layout/vList5"/>
    <dgm:cxn modelId="{6E1AAF0B-D7EB-4981-AEE2-8670E53E0A18}" type="presOf" srcId="{0758D034-9F89-4CF3-AA26-6BC4BB236330}" destId="{39CDFA88-4711-4C36-8A09-EF313EFD1A4B}" srcOrd="0" destOrd="0" presId="urn:microsoft.com/office/officeart/2005/8/layout/vList5"/>
    <dgm:cxn modelId="{2941A71D-9895-4ABA-ADDE-53F7BE01F1AF}" srcId="{99E5F97B-AEFB-486F-9989-ED8AD1CE7865}" destId="{3C68B15E-E1A7-4917-92EA-369153C51A25}" srcOrd="1" destOrd="0" parTransId="{23AE4F22-1D6A-4DC3-845B-CEC54CA71000}" sibTransId="{E754F9D0-889D-4FF4-A7F2-9F999C9C54D7}"/>
    <dgm:cxn modelId="{DAD5BA1D-2F86-4636-8AE6-4385BF98CDF1}" srcId="{53C6A4B4-207F-4FD3-B72D-951C0D521EAA}" destId="{99E5F97B-AEFB-486F-9989-ED8AD1CE7865}" srcOrd="2" destOrd="0" parTransId="{029B872D-F325-4263-AFD7-18F9DABACA64}" sibTransId="{818117C6-3B9F-4787-A218-889371CDB05E}"/>
    <dgm:cxn modelId="{92C2E42D-5003-481C-B354-E4222411950F}" type="presOf" srcId="{3C68B15E-E1A7-4917-92EA-369153C51A25}" destId="{8FC75706-8157-4CD1-8D79-421EB1E4773E}" srcOrd="0" destOrd="1" presId="urn:microsoft.com/office/officeart/2005/8/layout/vList5"/>
    <dgm:cxn modelId="{899BF62E-9DC7-4269-A244-6B67523FF9FD}" srcId="{53C6A4B4-207F-4FD3-B72D-951C0D521EAA}" destId="{A6588D7A-692D-438F-8211-08E62D10A377}" srcOrd="1" destOrd="0" parTransId="{4B528E28-F605-4876-88B8-8572C129468E}" sibTransId="{2A864B0C-DDE1-4DB6-B762-56E5DB3F0426}"/>
    <dgm:cxn modelId="{739F0841-0F7F-4E3F-B715-47C9C5D679D7}" type="presOf" srcId="{A6588D7A-692D-438F-8211-08E62D10A377}" destId="{F2BD0067-77F9-4F93-9F9B-77102FEB3C4F}" srcOrd="0" destOrd="0" presId="urn:microsoft.com/office/officeart/2005/8/layout/vList5"/>
    <dgm:cxn modelId="{3597C162-2DDB-4D4C-889D-83AEC4B4333B}" srcId="{E1DBF33E-81D5-4DF6-AEE1-48BFCEE00B3D}" destId="{665BA3E5-2925-4EEF-9A9B-1BAEB50BB32C}" srcOrd="3" destOrd="0" parTransId="{40654331-27CA-4BF3-9C75-18F1F4852CAF}" sibTransId="{D6F90EFB-CF81-4B86-805A-3C0B50B82A8D}"/>
    <dgm:cxn modelId="{88C29549-D99E-4535-8CF0-9D481099F932}" srcId="{E1DBF33E-81D5-4DF6-AEE1-48BFCEE00B3D}" destId="{8A951A55-D407-47D9-8153-1572BA275669}" srcOrd="2" destOrd="0" parTransId="{A95A8D40-8BA0-4C81-901D-BA01973D2E08}" sibTransId="{E7ABFE46-0382-454B-8744-573DC098CB05}"/>
    <dgm:cxn modelId="{DB27044D-66A1-4A4F-9125-4480EB70798F}" type="presOf" srcId="{8A951A55-D407-47D9-8153-1572BA275669}" destId="{9A85D832-813C-4A22-ADEA-EEB9AA87DEA2}" srcOrd="0" destOrd="2" presId="urn:microsoft.com/office/officeart/2005/8/layout/vList5"/>
    <dgm:cxn modelId="{EED9F755-E3B8-494F-9161-FE3E6003EA6C}" srcId="{A6588D7A-692D-438F-8211-08E62D10A377}" destId="{EAD1A1E1-EE8F-4110-AAAF-CF122160B992}" srcOrd="1" destOrd="0" parTransId="{1C2E091B-3BD1-4F71-AAA7-98AA36D9A56D}" sibTransId="{3FF8706F-DB00-4E6F-9C0C-DC1E6F571FC4}"/>
    <dgm:cxn modelId="{AA277C56-0BB8-452C-AABD-0168153D85FD}" srcId="{E1DBF33E-81D5-4DF6-AEE1-48BFCEE00B3D}" destId="{76BCE640-90A8-41BF-8F13-DF900D52386C}" srcOrd="4" destOrd="0" parTransId="{FBA7129A-C29A-4F18-B8E9-C32960027D56}" sibTransId="{CC123CA8-6350-403A-AE8F-1CC2818BC743}"/>
    <dgm:cxn modelId="{4F17535A-E6B4-4B6B-B7E4-C4E2EAB1C1AC}" type="presOf" srcId="{4CD9CFB1-B10C-4D76-B700-237FC93BC755}" destId="{8FC75706-8157-4CD1-8D79-421EB1E4773E}" srcOrd="0" destOrd="0" presId="urn:microsoft.com/office/officeart/2005/8/layout/vList5"/>
    <dgm:cxn modelId="{D3C23184-D119-4E19-969A-03338D2C7AFB}" type="presOf" srcId="{E1DBF33E-81D5-4DF6-AEE1-48BFCEE00B3D}" destId="{2EC19432-1371-4765-B8E1-E4FAB04BD891}" srcOrd="0" destOrd="0" presId="urn:microsoft.com/office/officeart/2005/8/layout/vList5"/>
    <dgm:cxn modelId="{C67C348C-94D4-4C40-9E76-FCC866925F94}" srcId="{99E5F97B-AEFB-486F-9989-ED8AD1CE7865}" destId="{4CD9CFB1-B10C-4D76-B700-237FC93BC755}" srcOrd="0" destOrd="0" parTransId="{A213F05D-E466-4778-B367-6BCA5F5FF434}" sibTransId="{BFD548CF-FA76-47F2-B253-5392CE370844}"/>
    <dgm:cxn modelId="{1380E59F-93A0-4759-9EA2-E949D751A54C}" type="presOf" srcId="{76BCE640-90A8-41BF-8F13-DF900D52386C}" destId="{9A85D832-813C-4A22-ADEA-EEB9AA87DEA2}" srcOrd="0" destOrd="4" presId="urn:microsoft.com/office/officeart/2005/8/layout/vList5"/>
    <dgm:cxn modelId="{F6471FA1-FA44-4608-9378-A024074303D2}" type="presOf" srcId="{715F554F-519A-4B96-B213-A2860356308D}" destId="{9A85D832-813C-4A22-ADEA-EEB9AA87DEA2}" srcOrd="0" destOrd="1" presId="urn:microsoft.com/office/officeart/2005/8/layout/vList5"/>
    <dgm:cxn modelId="{30657AA9-099B-4ADD-B8B0-59C1B29C73B6}" type="presOf" srcId="{F077F1D2-3338-487E-8742-978BEBC01C85}" destId="{9A85D832-813C-4A22-ADEA-EEB9AA87DEA2}" srcOrd="0" destOrd="0" presId="urn:microsoft.com/office/officeart/2005/8/layout/vList5"/>
    <dgm:cxn modelId="{1C4533BC-D8C4-48AC-AAED-EBCAF55358BA}" srcId="{53C6A4B4-207F-4FD3-B72D-951C0D521EAA}" destId="{E1DBF33E-81D5-4DF6-AEE1-48BFCEE00B3D}" srcOrd="0" destOrd="0" parTransId="{346A0F07-4963-41D2-9F0B-C97E532F33D7}" sibTransId="{F4D7BC8A-FA53-4ACA-86DF-E22899EF7D7F}"/>
    <dgm:cxn modelId="{510FFDC2-DFDF-401B-BC34-DBD45EC54B19}" srcId="{A6588D7A-692D-438F-8211-08E62D10A377}" destId="{0758D034-9F89-4CF3-AA26-6BC4BB236330}" srcOrd="0" destOrd="0" parTransId="{9647B3A7-A3D8-4163-948F-1022FE927EC9}" sibTransId="{5CB462E4-ACA1-4B43-AD68-F45A82B0B296}"/>
    <dgm:cxn modelId="{479EFCDB-09EC-4F07-AD35-202BA026E24C}" srcId="{E1DBF33E-81D5-4DF6-AEE1-48BFCEE00B3D}" destId="{F077F1D2-3338-487E-8742-978BEBC01C85}" srcOrd="0" destOrd="0" parTransId="{60745813-7D4C-4321-83AB-7B045DFBDB1F}" sibTransId="{68F20EB8-9D2C-4744-9113-5CF763F39E84}"/>
    <dgm:cxn modelId="{1182DEF9-570F-431D-8033-821AC87F3104}" type="presOf" srcId="{99E5F97B-AEFB-486F-9989-ED8AD1CE7865}" destId="{33A00539-A213-406F-AFB0-692BAC1BC419}" srcOrd="0" destOrd="0" presId="urn:microsoft.com/office/officeart/2005/8/layout/vList5"/>
    <dgm:cxn modelId="{A801BB2A-4457-49AE-9AF5-AE440E7C0466}" type="presParOf" srcId="{647123B4-4052-457F-B9D8-E0C8F486D2C7}" destId="{A8C37740-2A06-4EA4-B6DD-915509B47B09}" srcOrd="0" destOrd="0" presId="urn:microsoft.com/office/officeart/2005/8/layout/vList5"/>
    <dgm:cxn modelId="{0F39E022-92E2-4D55-92D5-2D6587F1D079}" type="presParOf" srcId="{A8C37740-2A06-4EA4-B6DD-915509B47B09}" destId="{2EC19432-1371-4765-B8E1-E4FAB04BD891}" srcOrd="0" destOrd="0" presId="urn:microsoft.com/office/officeart/2005/8/layout/vList5"/>
    <dgm:cxn modelId="{6CD82A83-1F27-4AA7-AC69-2C60612751E9}" type="presParOf" srcId="{A8C37740-2A06-4EA4-B6DD-915509B47B09}" destId="{9A85D832-813C-4A22-ADEA-EEB9AA87DEA2}" srcOrd="1" destOrd="0" presId="urn:microsoft.com/office/officeart/2005/8/layout/vList5"/>
    <dgm:cxn modelId="{03C88303-A053-412B-B018-5FE7416EFDA5}" type="presParOf" srcId="{647123B4-4052-457F-B9D8-E0C8F486D2C7}" destId="{7A9521C4-1281-458D-9A38-10A5F3CB160A}" srcOrd="1" destOrd="0" presId="urn:microsoft.com/office/officeart/2005/8/layout/vList5"/>
    <dgm:cxn modelId="{F5B04AAC-F439-4801-84C0-62CC3B315F6D}" type="presParOf" srcId="{647123B4-4052-457F-B9D8-E0C8F486D2C7}" destId="{69F01427-BA21-4D03-AC0D-A1EA30DDBA9B}" srcOrd="2" destOrd="0" presId="urn:microsoft.com/office/officeart/2005/8/layout/vList5"/>
    <dgm:cxn modelId="{BC1F612E-CE53-426E-AEFE-1508ABD10337}" type="presParOf" srcId="{69F01427-BA21-4D03-AC0D-A1EA30DDBA9B}" destId="{F2BD0067-77F9-4F93-9F9B-77102FEB3C4F}" srcOrd="0" destOrd="0" presId="urn:microsoft.com/office/officeart/2005/8/layout/vList5"/>
    <dgm:cxn modelId="{BFE640C4-C163-428C-96FF-931F673BA39B}" type="presParOf" srcId="{69F01427-BA21-4D03-AC0D-A1EA30DDBA9B}" destId="{39CDFA88-4711-4C36-8A09-EF313EFD1A4B}" srcOrd="1" destOrd="0" presId="urn:microsoft.com/office/officeart/2005/8/layout/vList5"/>
    <dgm:cxn modelId="{8FEB1F85-186E-4E89-8800-4B075D8B2F24}" type="presParOf" srcId="{647123B4-4052-457F-B9D8-E0C8F486D2C7}" destId="{8ED79D49-072D-4FF4-BD2D-3AB249857528}" srcOrd="3" destOrd="0" presId="urn:microsoft.com/office/officeart/2005/8/layout/vList5"/>
    <dgm:cxn modelId="{1F4A2D0C-0F37-450F-AD1D-87A8611F6507}" type="presParOf" srcId="{647123B4-4052-457F-B9D8-E0C8F486D2C7}" destId="{C8986E42-465D-4AE2-A036-C81833AFADDE}" srcOrd="4" destOrd="0" presId="urn:microsoft.com/office/officeart/2005/8/layout/vList5"/>
    <dgm:cxn modelId="{15C4B3D5-C70B-41F8-8256-A00B9E55EA52}" type="presParOf" srcId="{C8986E42-465D-4AE2-A036-C81833AFADDE}" destId="{33A00539-A213-406F-AFB0-692BAC1BC419}" srcOrd="0" destOrd="0" presId="urn:microsoft.com/office/officeart/2005/8/layout/vList5"/>
    <dgm:cxn modelId="{0C7172B9-A034-4A9E-ADF8-405B4A52F38B}" type="presParOf" srcId="{C8986E42-465D-4AE2-A036-C81833AFADDE}" destId="{8FC75706-8157-4CD1-8D79-421EB1E477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C6A4B4-207F-4FD3-B72D-951C0D521EAA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E1DBF33E-81D5-4DF6-AEE1-48BFCEE00B3D}">
      <dgm:prSet phldrT="[Texte]"/>
      <dgm:spPr/>
      <dgm:t>
        <a:bodyPr/>
        <a:lstStyle/>
        <a:p>
          <a:r>
            <a:rPr lang="fr-FR" dirty="0"/>
            <a:t>Caractéristiques</a:t>
          </a:r>
        </a:p>
      </dgm:t>
    </dgm:pt>
    <dgm:pt modelId="{346A0F07-4963-41D2-9F0B-C97E532F33D7}" type="parTrans" cxnId="{1C4533BC-D8C4-48AC-AAED-EBCAF55358BA}">
      <dgm:prSet/>
      <dgm:spPr/>
      <dgm:t>
        <a:bodyPr/>
        <a:lstStyle/>
        <a:p>
          <a:endParaRPr lang="fr-FR"/>
        </a:p>
      </dgm:t>
    </dgm:pt>
    <dgm:pt modelId="{F4D7BC8A-FA53-4ACA-86DF-E22899EF7D7F}" type="sibTrans" cxnId="{1C4533BC-D8C4-48AC-AAED-EBCAF55358BA}">
      <dgm:prSet/>
      <dgm:spPr/>
      <dgm:t>
        <a:bodyPr/>
        <a:lstStyle/>
        <a:p>
          <a:endParaRPr lang="fr-FR"/>
        </a:p>
      </dgm:t>
    </dgm:pt>
    <dgm:pt modelId="{F077F1D2-3338-487E-8742-978BEBC01C85}">
      <dgm:prSet phldrT="[Texte]" custT="1"/>
      <dgm:spPr/>
      <dgm:t>
        <a:bodyPr/>
        <a:lstStyle/>
        <a:p>
          <a:r>
            <a:rPr lang="en-US" sz="1050" dirty="0">
              <a:latin typeface="+mn-lt"/>
            </a:rPr>
            <a:t>40-80 </a:t>
          </a:r>
          <a:r>
            <a:rPr lang="en-US" sz="1050" dirty="0" err="1">
              <a:latin typeface="+mn-lt"/>
            </a:rPr>
            <a:t>ans</a:t>
          </a:r>
          <a:r>
            <a:rPr lang="en-US" sz="1050" dirty="0">
              <a:latin typeface="+mn-lt"/>
            </a:rPr>
            <a:t>, </a:t>
          </a:r>
          <a:r>
            <a:rPr lang="en-US" sz="1050" dirty="0" err="1">
              <a:latin typeface="+mn-lt"/>
            </a:rPr>
            <a:t>fumeurs</a:t>
          </a:r>
          <a:r>
            <a:rPr lang="en-US" sz="1050" dirty="0">
              <a:latin typeface="+mn-lt"/>
            </a:rPr>
            <a:t> 10PA, BPCO≥1 an </a:t>
          </a:r>
          <a:endParaRPr lang="fr-FR" sz="1050" dirty="0">
            <a:latin typeface="+mn-lt"/>
          </a:endParaRPr>
        </a:p>
      </dgm:t>
    </dgm:pt>
    <dgm:pt modelId="{60745813-7D4C-4321-83AB-7B045DFBDB1F}" type="parTrans" cxnId="{479EFCDB-09EC-4F07-AD35-202BA026E24C}">
      <dgm:prSet/>
      <dgm:spPr/>
      <dgm:t>
        <a:bodyPr/>
        <a:lstStyle/>
        <a:p>
          <a:endParaRPr lang="fr-FR"/>
        </a:p>
      </dgm:t>
    </dgm:pt>
    <dgm:pt modelId="{68F20EB8-9D2C-4744-9113-5CF763F39E84}" type="sibTrans" cxnId="{479EFCDB-09EC-4F07-AD35-202BA026E24C}">
      <dgm:prSet/>
      <dgm:spPr/>
      <dgm:t>
        <a:bodyPr/>
        <a:lstStyle/>
        <a:p>
          <a:endParaRPr lang="fr-FR"/>
        </a:p>
      </dgm:t>
    </dgm:pt>
    <dgm:pt modelId="{A6588D7A-692D-438F-8211-08E62D10A377}">
      <dgm:prSet phldrT="[Texte]"/>
      <dgm:spPr/>
      <dgm:t>
        <a:bodyPr/>
        <a:lstStyle/>
        <a:p>
          <a:r>
            <a:rPr lang="fr-FR" dirty="0"/>
            <a:t>Intervention</a:t>
          </a:r>
        </a:p>
      </dgm:t>
    </dgm:pt>
    <dgm:pt modelId="{4B528E28-F605-4876-88B8-8572C129468E}" type="parTrans" cxnId="{899BF62E-9DC7-4269-A244-6B67523FF9FD}">
      <dgm:prSet/>
      <dgm:spPr/>
      <dgm:t>
        <a:bodyPr/>
        <a:lstStyle/>
        <a:p>
          <a:endParaRPr lang="fr-FR"/>
        </a:p>
      </dgm:t>
    </dgm:pt>
    <dgm:pt modelId="{2A864B0C-DDE1-4DB6-B762-56E5DB3F0426}" type="sibTrans" cxnId="{899BF62E-9DC7-4269-A244-6B67523FF9FD}">
      <dgm:prSet/>
      <dgm:spPr/>
      <dgm:t>
        <a:bodyPr/>
        <a:lstStyle/>
        <a:p>
          <a:endParaRPr lang="fr-FR"/>
        </a:p>
      </dgm:t>
    </dgm:pt>
    <dgm:pt modelId="{0758D034-9F89-4CF3-AA26-6BC4BB236330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50" dirty="0">
              <a:latin typeface="+mn-lt"/>
            </a:rPr>
            <a:t>Dupilumab 300 mg </a:t>
          </a:r>
          <a:r>
            <a:rPr lang="en-US" sz="1050" i="1" dirty="0">
              <a:latin typeface="+mn-lt"/>
            </a:rPr>
            <a:t>versus</a:t>
          </a:r>
          <a:r>
            <a:rPr lang="en-US" sz="1050" dirty="0">
              <a:latin typeface="+mn-lt"/>
            </a:rPr>
            <a:t> placebo </a:t>
          </a:r>
          <a:endParaRPr lang="fr-FR" sz="1050" dirty="0">
            <a:latin typeface="+mn-lt"/>
          </a:endParaRPr>
        </a:p>
      </dgm:t>
    </dgm:pt>
    <dgm:pt modelId="{9647B3A7-A3D8-4163-948F-1022FE927EC9}" type="parTrans" cxnId="{510FFDC2-DFDF-401B-BC34-DBD45EC54B19}">
      <dgm:prSet/>
      <dgm:spPr/>
      <dgm:t>
        <a:bodyPr/>
        <a:lstStyle/>
        <a:p>
          <a:endParaRPr lang="fr-FR"/>
        </a:p>
      </dgm:t>
    </dgm:pt>
    <dgm:pt modelId="{5CB462E4-ACA1-4B43-AD68-F45A82B0B296}" type="sibTrans" cxnId="{510FFDC2-DFDF-401B-BC34-DBD45EC54B19}">
      <dgm:prSet/>
      <dgm:spPr/>
      <dgm:t>
        <a:bodyPr/>
        <a:lstStyle/>
        <a:p>
          <a:endParaRPr lang="fr-FR"/>
        </a:p>
      </dgm:t>
    </dgm:pt>
    <dgm:pt modelId="{99E5F97B-AEFB-486F-9989-ED8AD1CE7865}">
      <dgm:prSet phldrT="[Texte]"/>
      <dgm:spPr/>
      <dgm:t>
        <a:bodyPr/>
        <a:lstStyle/>
        <a:p>
          <a:r>
            <a:rPr lang="fr-FR" dirty="0"/>
            <a:t>Objectifs</a:t>
          </a:r>
        </a:p>
      </dgm:t>
    </dgm:pt>
    <dgm:pt modelId="{029B872D-F325-4263-AFD7-18F9DABACA64}" type="parTrans" cxnId="{DAD5BA1D-2F86-4636-8AE6-4385BF98CDF1}">
      <dgm:prSet/>
      <dgm:spPr/>
      <dgm:t>
        <a:bodyPr/>
        <a:lstStyle/>
        <a:p>
          <a:endParaRPr lang="fr-FR"/>
        </a:p>
      </dgm:t>
    </dgm:pt>
    <dgm:pt modelId="{818117C6-3B9F-4787-A218-889371CDB05E}" type="sibTrans" cxnId="{DAD5BA1D-2F86-4636-8AE6-4385BF98CDF1}">
      <dgm:prSet/>
      <dgm:spPr/>
      <dgm:t>
        <a:bodyPr/>
        <a:lstStyle/>
        <a:p>
          <a:endParaRPr lang="fr-FR"/>
        </a:p>
      </dgm:t>
    </dgm:pt>
    <dgm:pt modelId="{4CD9CFB1-B10C-4D76-B700-237FC93BC755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50" dirty="0">
              <a:latin typeface="+mn-lt"/>
            </a:rPr>
            <a:t>principal : </a:t>
          </a:r>
          <a:r>
            <a:rPr lang="en-US" sz="1050" dirty="0" err="1">
              <a:latin typeface="+mn-lt"/>
            </a:rPr>
            <a:t>taux</a:t>
          </a:r>
          <a:r>
            <a:rPr lang="en-US" sz="1050" dirty="0">
              <a:latin typeface="+mn-lt"/>
            </a:rPr>
            <a:t> exacerbations </a:t>
          </a:r>
          <a:r>
            <a:rPr lang="en-US" sz="1050" dirty="0" err="1">
              <a:latin typeface="+mn-lt"/>
            </a:rPr>
            <a:t>modérées</a:t>
          </a:r>
          <a:r>
            <a:rPr lang="en-US" sz="1050" dirty="0">
              <a:latin typeface="+mn-lt"/>
            </a:rPr>
            <a:t> à </a:t>
          </a:r>
          <a:r>
            <a:rPr lang="en-US" sz="1050" dirty="0" err="1">
              <a:latin typeface="+mn-lt"/>
            </a:rPr>
            <a:t>sévères</a:t>
          </a:r>
          <a:endParaRPr lang="fr-FR" sz="1050" dirty="0">
            <a:latin typeface="+mn-lt"/>
          </a:endParaRPr>
        </a:p>
      </dgm:t>
    </dgm:pt>
    <dgm:pt modelId="{A213F05D-E466-4778-B367-6BCA5F5FF434}" type="parTrans" cxnId="{C67C348C-94D4-4C40-9E76-FCC866925F94}">
      <dgm:prSet/>
      <dgm:spPr/>
      <dgm:t>
        <a:bodyPr/>
        <a:lstStyle/>
        <a:p>
          <a:endParaRPr lang="fr-FR"/>
        </a:p>
      </dgm:t>
    </dgm:pt>
    <dgm:pt modelId="{BFD548CF-FA76-47F2-B253-5392CE370844}" type="sibTrans" cxnId="{C67C348C-94D4-4C40-9E76-FCC866925F94}">
      <dgm:prSet/>
      <dgm:spPr/>
      <dgm:t>
        <a:bodyPr/>
        <a:lstStyle/>
        <a:p>
          <a:endParaRPr lang="fr-FR"/>
        </a:p>
      </dgm:t>
    </dgm:pt>
    <dgm:pt modelId="{715F554F-519A-4B96-B213-A2860356308D}">
      <dgm:prSet custT="1"/>
      <dgm:spPr/>
      <dgm:t>
        <a:bodyPr/>
        <a:lstStyle/>
        <a:p>
          <a:r>
            <a:rPr lang="en-US" sz="1050" dirty="0">
              <a:latin typeface="+mn-lt"/>
            </a:rPr>
            <a:t>Triple </a:t>
          </a:r>
          <a:r>
            <a:rPr lang="en-US" sz="1050" dirty="0" err="1">
              <a:latin typeface="+mn-lt"/>
            </a:rPr>
            <a:t>thérapie</a:t>
          </a:r>
          <a:r>
            <a:rPr lang="en-US" sz="1050" dirty="0">
              <a:latin typeface="+mn-lt"/>
            </a:rPr>
            <a:t> </a:t>
          </a:r>
          <a:r>
            <a:rPr lang="en-US" sz="1050" dirty="0" err="1">
              <a:latin typeface="+mn-lt"/>
            </a:rPr>
            <a:t>inhalée</a:t>
          </a:r>
          <a:endParaRPr lang="en-US" sz="1050" dirty="0">
            <a:latin typeface="+mn-lt"/>
          </a:endParaRPr>
        </a:p>
      </dgm:t>
    </dgm:pt>
    <dgm:pt modelId="{960A96D2-5E29-4CA3-8C70-1B0ABA127572}" type="parTrans" cxnId="{1D131802-D247-444F-AC25-56A1F061C7AF}">
      <dgm:prSet/>
      <dgm:spPr/>
      <dgm:t>
        <a:bodyPr/>
        <a:lstStyle/>
        <a:p>
          <a:endParaRPr lang="fr-FR"/>
        </a:p>
      </dgm:t>
    </dgm:pt>
    <dgm:pt modelId="{04447CCC-B151-4252-A037-9102ADA59D0E}" type="sibTrans" cxnId="{1D131802-D247-444F-AC25-56A1F061C7AF}">
      <dgm:prSet/>
      <dgm:spPr/>
      <dgm:t>
        <a:bodyPr/>
        <a:lstStyle/>
        <a:p>
          <a:endParaRPr lang="fr-FR"/>
        </a:p>
      </dgm:t>
    </dgm:pt>
    <dgm:pt modelId="{EAD1A1E1-EE8F-4110-AAAF-CF122160B992}">
      <dgm:prSet custT="1"/>
      <dgm:spPr/>
      <dgm:t>
        <a:bodyPr/>
        <a:lstStyle/>
        <a:p>
          <a:r>
            <a:rPr lang="en-US" sz="1050" dirty="0">
              <a:latin typeface="+mn-lt"/>
            </a:rPr>
            <a:t>1 injection/2 </a:t>
          </a:r>
          <a:r>
            <a:rPr lang="en-US" sz="1050" dirty="0" err="1">
              <a:latin typeface="+mn-lt"/>
            </a:rPr>
            <a:t>semaines</a:t>
          </a:r>
          <a:r>
            <a:rPr lang="en-US" sz="1050" dirty="0">
              <a:latin typeface="+mn-lt"/>
            </a:rPr>
            <a:t> pendant 52 </a:t>
          </a:r>
          <a:r>
            <a:rPr lang="en-US" sz="1050" dirty="0" err="1">
              <a:latin typeface="+mn-lt"/>
            </a:rPr>
            <a:t>semaines</a:t>
          </a:r>
          <a:endParaRPr lang="en-US" sz="1050" dirty="0">
            <a:latin typeface="+mn-lt"/>
          </a:endParaRPr>
        </a:p>
      </dgm:t>
    </dgm:pt>
    <dgm:pt modelId="{1C2E091B-3BD1-4F71-AAA7-98AA36D9A56D}" type="parTrans" cxnId="{EED9F755-E3B8-494F-9161-FE3E6003EA6C}">
      <dgm:prSet/>
      <dgm:spPr/>
      <dgm:t>
        <a:bodyPr/>
        <a:lstStyle/>
        <a:p>
          <a:endParaRPr lang="fr-FR"/>
        </a:p>
      </dgm:t>
    </dgm:pt>
    <dgm:pt modelId="{3FF8706F-DB00-4E6F-9C0C-DC1E6F571FC4}" type="sibTrans" cxnId="{EED9F755-E3B8-494F-9161-FE3E6003EA6C}">
      <dgm:prSet/>
      <dgm:spPr/>
      <dgm:t>
        <a:bodyPr/>
        <a:lstStyle/>
        <a:p>
          <a:endParaRPr lang="fr-FR"/>
        </a:p>
      </dgm:t>
    </dgm:pt>
    <dgm:pt modelId="{665BA3E5-2925-4EEF-9A9B-1BAEB50BB32C}">
      <dgm:prSet custT="1"/>
      <dgm:spPr/>
      <dgm:t>
        <a:bodyPr/>
        <a:lstStyle/>
        <a:p>
          <a:r>
            <a:rPr lang="en-US" sz="1050" dirty="0">
              <a:latin typeface="+mn-lt"/>
            </a:rPr>
            <a:t>VEMS 30</a:t>
          </a:r>
          <a:r>
            <a:rPr lang="fr-FR" sz="1050" dirty="0">
              <a:latin typeface="+mn-lt"/>
            </a:rPr>
            <a:t>% à 70%</a:t>
          </a:r>
          <a:endParaRPr lang="en-US" sz="1050" dirty="0">
            <a:latin typeface="+mn-lt"/>
          </a:endParaRPr>
        </a:p>
      </dgm:t>
    </dgm:pt>
    <dgm:pt modelId="{40654331-27CA-4BF3-9C75-18F1F4852CAF}" type="parTrans" cxnId="{3597C162-2DDB-4D4C-889D-83AEC4B4333B}">
      <dgm:prSet/>
      <dgm:spPr/>
      <dgm:t>
        <a:bodyPr/>
        <a:lstStyle/>
        <a:p>
          <a:endParaRPr lang="fr-FR"/>
        </a:p>
      </dgm:t>
    </dgm:pt>
    <dgm:pt modelId="{D6F90EFB-CF81-4B86-805A-3C0B50B82A8D}" type="sibTrans" cxnId="{3597C162-2DDB-4D4C-889D-83AEC4B4333B}">
      <dgm:prSet/>
      <dgm:spPr/>
      <dgm:t>
        <a:bodyPr/>
        <a:lstStyle/>
        <a:p>
          <a:endParaRPr lang="fr-FR"/>
        </a:p>
      </dgm:t>
    </dgm:pt>
    <dgm:pt modelId="{8A951A55-D407-47D9-8153-1572BA275669}">
      <dgm:prSet custT="1"/>
      <dgm:spPr/>
      <dgm:t>
        <a:bodyPr/>
        <a:lstStyle/>
        <a:p>
          <a:r>
            <a:rPr lang="en-US" sz="1050" b="0" i="0" dirty="0">
              <a:latin typeface="+mn-lt"/>
            </a:rPr>
            <a:t>≥ 2 exacerbations </a:t>
          </a:r>
          <a:r>
            <a:rPr lang="en-US" sz="1050" b="0" i="0" dirty="0" err="1">
              <a:latin typeface="+mn-lt"/>
            </a:rPr>
            <a:t>modérées</a:t>
          </a:r>
          <a:r>
            <a:rPr lang="en-US" sz="1050" b="0" i="0" dirty="0">
              <a:latin typeface="+mn-lt"/>
            </a:rPr>
            <a:t> </a:t>
          </a:r>
          <a:r>
            <a:rPr lang="en-US" sz="1050" b="0" i="0" dirty="0" err="1">
              <a:latin typeface="+mn-lt"/>
            </a:rPr>
            <a:t>ou</a:t>
          </a:r>
          <a:r>
            <a:rPr lang="en-US" sz="1050" b="0" i="0" dirty="0">
              <a:latin typeface="+mn-lt"/>
            </a:rPr>
            <a:t> 1 </a:t>
          </a:r>
          <a:r>
            <a:rPr lang="en-US" sz="1050" b="0" i="0" dirty="0" err="1">
              <a:latin typeface="+mn-lt"/>
            </a:rPr>
            <a:t>sévère</a:t>
          </a:r>
          <a:endParaRPr lang="en-US" sz="1050" dirty="0">
            <a:latin typeface="+mn-lt"/>
          </a:endParaRPr>
        </a:p>
      </dgm:t>
    </dgm:pt>
    <dgm:pt modelId="{A95A8D40-8BA0-4C81-901D-BA01973D2E08}" type="parTrans" cxnId="{88C29549-D99E-4535-8CF0-9D481099F932}">
      <dgm:prSet/>
      <dgm:spPr/>
      <dgm:t>
        <a:bodyPr/>
        <a:lstStyle/>
        <a:p>
          <a:endParaRPr lang="fr-FR"/>
        </a:p>
      </dgm:t>
    </dgm:pt>
    <dgm:pt modelId="{E7ABFE46-0382-454B-8744-573DC098CB05}" type="sibTrans" cxnId="{88C29549-D99E-4535-8CF0-9D481099F932}">
      <dgm:prSet/>
      <dgm:spPr/>
      <dgm:t>
        <a:bodyPr/>
        <a:lstStyle/>
        <a:p>
          <a:endParaRPr lang="fr-FR"/>
        </a:p>
      </dgm:t>
    </dgm:pt>
    <dgm:pt modelId="{76BCE640-90A8-41BF-8F13-DF900D52386C}">
      <dgm:prSet custT="1"/>
      <dgm:spPr/>
      <dgm:t>
        <a:bodyPr/>
        <a:lstStyle/>
        <a:p>
          <a:r>
            <a:rPr lang="fr-FR" sz="1050" dirty="0">
              <a:latin typeface="+mn-lt"/>
              <a:cs typeface="Calibri" panose="020F0502020204030204" pitchFamily="34" charset="0"/>
            </a:rPr>
            <a:t>Eosinophiles </a:t>
          </a:r>
          <a:r>
            <a:rPr lang="en-US" sz="1050" b="0" i="0" dirty="0">
              <a:latin typeface="+mn-lt"/>
            </a:rPr>
            <a:t>≥ 300/µL</a:t>
          </a:r>
          <a:endParaRPr lang="en-US" sz="1050" dirty="0">
            <a:latin typeface="+mn-lt"/>
          </a:endParaRPr>
        </a:p>
      </dgm:t>
    </dgm:pt>
    <dgm:pt modelId="{FBA7129A-C29A-4F18-B8E9-C32960027D56}" type="parTrans" cxnId="{AA277C56-0BB8-452C-AABD-0168153D85FD}">
      <dgm:prSet/>
      <dgm:spPr/>
      <dgm:t>
        <a:bodyPr/>
        <a:lstStyle/>
        <a:p>
          <a:endParaRPr lang="fr-FR"/>
        </a:p>
      </dgm:t>
    </dgm:pt>
    <dgm:pt modelId="{CC123CA8-6350-403A-AE8F-1CC2818BC743}" type="sibTrans" cxnId="{AA277C56-0BB8-452C-AABD-0168153D85FD}">
      <dgm:prSet/>
      <dgm:spPr/>
      <dgm:t>
        <a:bodyPr/>
        <a:lstStyle/>
        <a:p>
          <a:endParaRPr lang="fr-FR"/>
        </a:p>
      </dgm:t>
    </dgm:pt>
    <dgm:pt modelId="{E112A067-79B8-48BE-8E37-F399FF96718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50" dirty="0" err="1">
              <a:latin typeface="+mn-lt"/>
            </a:rPr>
            <a:t>secondaire</a:t>
          </a:r>
          <a:r>
            <a:rPr lang="en-US" sz="1050" dirty="0">
              <a:latin typeface="+mn-lt"/>
            </a:rPr>
            <a:t> : SGRQ, VEMS</a:t>
          </a:r>
          <a:endParaRPr lang="fr-FR" sz="1050" dirty="0">
            <a:latin typeface="+mn-lt"/>
          </a:endParaRPr>
        </a:p>
      </dgm:t>
    </dgm:pt>
    <dgm:pt modelId="{7356CE62-7467-488E-8045-6A0EDBF5D56B}" type="sibTrans" cxnId="{C5BDBE13-33EB-464B-854A-0CDA51E0FF07}">
      <dgm:prSet/>
      <dgm:spPr/>
      <dgm:t>
        <a:bodyPr/>
        <a:lstStyle/>
        <a:p>
          <a:endParaRPr lang="fr-FR"/>
        </a:p>
      </dgm:t>
    </dgm:pt>
    <dgm:pt modelId="{57716713-2A01-45EB-B9B2-9B5200837625}" type="parTrans" cxnId="{C5BDBE13-33EB-464B-854A-0CDA51E0FF07}">
      <dgm:prSet/>
      <dgm:spPr/>
      <dgm:t>
        <a:bodyPr/>
        <a:lstStyle/>
        <a:p>
          <a:endParaRPr lang="fr-FR"/>
        </a:p>
      </dgm:t>
    </dgm:pt>
    <dgm:pt modelId="{647123B4-4052-457F-B9D8-E0C8F486D2C7}" type="pres">
      <dgm:prSet presAssocID="{53C6A4B4-207F-4FD3-B72D-951C0D521EAA}" presName="Name0" presStyleCnt="0">
        <dgm:presLayoutVars>
          <dgm:dir/>
          <dgm:animLvl val="lvl"/>
          <dgm:resizeHandles val="exact"/>
        </dgm:presLayoutVars>
      </dgm:prSet>
      <dgm:spPr/>
    </dgm:pt>
    <dgm:pt modelId="{A8C37740-2A06-4EA4-B6DD-915509B47B09}" type="pres">
      <dgm:prSet presAssocID="{E1DBF33E-81D5-4DF6-AEE1-48BFCEE00B3D}" presName="linNode" presStyleCnt="0"/>
      <dgm:spPr/>
    </dgm:pt>
    <dgm:pt modelId="{2EC19432-1371-4765-B8E1-E4FAB04BD891}" type="pres">
      <dgm:prSet presAssocID="{E1DBF33E-81D5-4DF6-AEE1-48BFCEE00B3D}" presName="parentText" presStyleLbl="node1" presStyleIdx="0" presStyleCnt="3" custScaleX="73786">
        <dgm:presLayoutVars>
          <dgm:chMax val="1"/>
          <dgm:bulletEnabled val="1"/>
        </dgm:presLayoutVars>
      </dgm:prSet>
      <dgm:spPr/>
    </dgm:pt>
    <dgm:pt modelId="{9A85D832-813C-4A22-ADEA-EEB9AA87DEA2}" type="pres">
      <dgm:prSet presAssocID="{E1DBF33E-81D5-4DF6-AEE1-48BFCEE00B3D}" presName="descendantText" presStyleLbl="alignAccFollowNode1" presStyleIdx="0" presStyleCnt="3" custScaleY="133722">
        <dgm:presLayoutVars>
          <dgm:bulletEnabled val="1"/>
        </dgm:presLayoutVars>
      </dgm:prSet>
      <dgm:spPr/>
    </dgm:pt>
    <dgm:pt modelId="{7A9521C4-1281-458D-9A38-10A5F3CB160A}" type="pres">
      <dgm:prSet presAssocID="{F4D7BC8A-FA53-4ACA-86DF-E22899EF7D7F}" presName="sp" presStyleCnt="0"/>
      <dgm:spPr/>
    </dgm:pt>
    <dgm:pt modelId="{69F01427-BA21-4D03-AC0D-A1EA30DDBA9B}" type="pres">
      <dgm:prSet presAssocID="{A6588D7A-692D-438F-8211-08E62D10A377}" presName="linNode" presStyleCnt="0"/>
      <dgm:spPr/>
    </dgm:pt>
    <dgm:pt modelId="{F2BD0067-77F9-4F93-9F9B-77102FEB3C4F}" type="pres">
      <dgm:prSet presAssocID="{A6588D7A-692D-438F-8211-08E62D10A377}" presName="parentText" presStyleLbl="node1" presStyleIdx="1" presStyleCnt="3" custScaleX="87789">
        <dgm:presLayoutVars>
          <dgm:chMax val="1"/>
          <dgm:bulletEnabled val="1"/>
        </dgm:presLayoutVars>
      </dgm:prSet>
      <dgm:spPr/>
    </dgm:pt>
    <dgm:pt modelId="{39CDFA88-4711-4C36-8A09-EF313EFD1A4B}" type="pres">
      <dgm:prSet presAssocID="{A6588D7A-692D-438F-8211-08E62D10A377}" presName="descendantText" presStyleLbl="alignAccFollowNode1" presStyleIdx="1" presStyleCnt="3" custScaleY="98487">
        <dgm:presLayoutVars>
          <dgm:bulletEnabled val="1"/>
        </dgm:presLayoutVars>
      </dgm:prSet>
      <dgm:spPr/>
    </dgm:pt>
    <dgm:pt modelId="{8ED79D49-072D-4FF4-BD2D-3AB249857528}" type="pres">
      <dgm:prSet presAssocID="{2A864B0C-DDE1-4DB6-B762-56E5DB3F0426}" presName="sp" presStyleCnt="0"/>
      <dgm:spPr/>
    </dgm:pt>
    <dgm:pt modelId="{C8986E42-465D-4AE2-A036-C81833AFADDE}" type="pres">
      <dgm:prSet presAssocID="{99E5F97B-AEFB-486F-9989-ED8AD1CE7865}" presName="linNode" presStyleCnt="0"/>
      <dgm:spPr/>
    </dgm:pt>
    <dgm:pt modelId="{33A00539-A213-406F-AFB0-692BAC1BC419}" type="pres">
      <dgm:prSet presAssocID="{99E5F97B-AEFB-486F-9989-ED8AD1CE786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FC75706-8157-4CD1-8D79-421EB1E4773E}" type="pres">
      <dgm:prSet presAssocID="{99E5F97B-AEFB-486F-9989-ED8AD1CE786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22C6E00-D77E-45DD-90EE-996418B95706}" type="presOf" srcId="{665BA3E5-2925-4EEF-9A9B-1BAEB50BB32C}" destId="{9A85D832-813C-4A22-ADEA-EEB9AA87DEA2}" srcOrd="0" destOrd="3" presId="urn:microsoft.com/office/officeart/2005/8/layout/vList5"/>
    <dgm:cxn modelId="{49A77C00-2F48-4BDC-837C-C0E19EC4E092}" type="presOf" srcId="{EAD1A1E1-EE8F-4110-AAAF-CF122160B992}" destId="{39CDFA88-4711-4C36-8A09-EF313EFD1A4B}" srcOrd="0" destOrd="1" presId="urn:microsoft.com/office/officeart/2005/8/layout/vList5"/>
    <dgm:cxn modelId="{1D131802-D247-444F-AC25-56A1F061C7AF}" srcId="{E1DBF33E-81D5-4DF6-AEE1-48BFCEE00B3D}" destId="{715F554F-519A-4B96-B213-A2860356308D}" srcOrd="1" destOrd="0" parTransId="{960A96D2-5E29-4CA3-8C70-1B0ABA127572}" sibTransId="{04447CCC-B151-4252-A037-9102ADA59D0E}"/>
    <dgm:cxn modelId="{29AD8F03-ED7D-47A9-96C7-BD6D9D61C5EA}" type="presOf" srcId="{53C6A4B4-207F-4FD3-B72D-951C0D521EAA}" destId="{647123B4-4052-457F-B9D8-E0C8F486D2C7}" srcOrd="0" destOrd="0" presId="urn:microsoft.com/office/officeart/2005/8/layout/vList5"/>
    <dgm:cxn modelId="{6E1AAF0B-D7EB-4981-AEE2-8670E53E0A18}" type="presOf" srcId="{0758D034-9F89-4CF3-AA26-6BC4BB236330}" destId="{39CDFA88-4711-4C36-8A09-EF313EFD1A4B}" srcOrd="0" destOrd="0" presId="urn:microsoft.com/office/officeart/2005/8/layout/vList5"/>
    <dgm:cxn modelId="{C5BDBE13-33EB-464B-854A-0CDA51E0FF07}" srcId="{99E5F97B-AEFB-486F-9989-ED8AD1CE7865}" destId="{E112A067-79B8-48BE-8E37-F399FF967182}" srcOrd="1" destOrd="0" parTransId="{57716713-2A01-45EB-B9B2-9B5200837625}" sibTransId="{7356CE62-7467-488E-8045-6A0EDBF5D56B}"/>
    <dgm:cxn modelId="{DAD5BA1D-2F86-4636-8AE6-4385BF98CDF1}" srcId="{53C6A4B4-207F-4FD3-B72D-951C0D521EAA}" destId="{99E5F97B-AEFB-486F-9989-ED8AD1CE7865}" srcOrd="2" destOrd="0" parTransId="{029B872D-F325-4263-AFD7-18F9DABACA64}" sibTransId="{818117C6-3B9F-4787-A218-889371CDB05E}"/>
    <dgm:cxn modelId="{42D11C27-DB54-4895-BEB7-BCE9653AC25B}" type="presOf" srcId="{E112A067-79B8-48BE-8E37-F399FF967182}" destId="{8FC75706-8157-4CD1-8D79-421EB1E4773E}" srcOrd="0" destOrd="1" presId="urn:microsoft.com/office/officeart/2005/8/layout/vList5"/>
    <dgm:cxn modelId="{899BF62E-9DC7-4269-A244-6B67523FF9FD}" srcId="{53C6A4B4-207F-4FD3-B72D-951C0D521EAA}" destId="{A6588D7A-692D-438F-8211-08E62D10A377}" srcOrd="1" destOrd="0" parTransId="{4B528E28-F605-4876-88B8-8572C129468E}" sibTransId="{2A864B0C-DDE1-4DB6-B762-56E5DB3F0426}"/>
    <dgm:cxn modelId="{739F0841-0F7F-4E3F-B715-47C9C5D679D7}" type="presOf" srcId="{A6588D7A-692D-438F-8211-08E62D10A377}" destId="{F2BD0067-77F9-4F93-9F9B-77102FEB3C4F}" srcOrd="0" destOrd="0" presId="urn:microsoft.com/office/officeart/2005/8/layout/vList5"/>
    <dgm:cxn modelId="{3597C162-2DDB-4D4C-889D-83AEC4B4333B}" srcId="{E1DBF33E-81D5-4DF6-AEE1-48BFCEE00B3D}" destId="{665BA3E5-2925-4EEF-9A9B-1BAEB50BB32C}" srcOrd="3" destOrd="0" parTransId="{40654331-27CA-4BF3-9C75-18F1F4852CAF}" sibTransId="{D6F90EFB-CF81-4B86-805A-3C0B50B82A8D}"/>
    <dgm:cxn modelId="{88C29549-D99E-4535-8CF0-9D481099F932}" srcId="{E1DBF33E-81D5-4DF6-AEE1-48BFCEE00B3D}" destId="{8A951A55-D407-47D9-8153-1572BA275669}" srcOrd="2" destOrd="0" parTransId="{A95A8D40-8BA0-4C81-901D-BA01973D2E08}" sibTransId="{E7ABFE46-0382-454B-8744-573DC098CB05}"/>
    <dgm:cxn modelId="{DB27044D-66A1-4A4F-9125-4480EB70798F}" type="presOf" srcId="{8A951A55-D407-47D9-8153-1572BA275669}" destId="{9A85D832-813C-4A22-ADEA-EEB9AA87DEA2}" srcOrd="0" destOrd="2" presId="urn:microsoft.com/office/officeart/2005/8/layout/vList5"/>
    <dgm:cxn modelId="{EED9F755-E3B8-494F-9161-FE3E6003EA6C}" srcId="{A6588D7A-692D-438F-8211-08E62D10A377}" destId="{EAD1A1E1-EE8F-4110-AAAF-CF122160B992}" srcOrd="1" destOrd="0" parTransId="{1C2E091B-3BD1-4F71-AAA7-98AA36D9A56D}" sibTransId="{3FF8706F-DB00-4E6F-9C0C-DC1E6F571FC4}"/>
    <dgm:cxn modelId="{AA277C56-0BB8-452C-AABD-0168153D85FD}" srcId="{E1DBF33E-81D5-4DF6-AEE1-48BFCEE00B3D}" destId="{76BCE640-90A8-41BF-8F13-DF900D52386C}" srcOrd="4" destOrd="0" parTransId="{FBA7129A-C29A-4F18-B8E9-C32960027D56}" sibTransId="{CC123CA8-6350-403A-AE8F-1CC2818BC743}"/>
    <dgm:cxn modelId="{4F17535A-E6B4-4B6B-B7E4-C4E2EAB1C1AC}" type="presOf" srcId="{4CD9CFB1-B10C-4D76-B700-237FC93BC755}" destId="{8FC75706-8157-4CD1-8D79-421EB1E4773E}" srcOrd="0" destOrd="0" presId="urn:microsoft.com/office/officeart/2005/8/layout/vList5"/>
    <dgm:cxn modelId="{D3C23184-D119-4E19-969A-03338D2C7AFB}" type="presOf" srcId="{E1DBF33E-81D5-4DF6-AEE1-48BFCEE00B3D}" destId="{2EC19432-1371-4765-B8E1-E4FAB04BD891}" srcOrd="0" destOrd="0" presId="urn:microsoft.com/office/officeart/2005/8/layout/vList5"/>
    <dgm:cxn modelId="{C67C348C-94D4-4C40-9E76-FCC866925F94}" srcId="{99E5F97B-AEFB-486F-9989-ED8AD1CE7865}" destId="{4CD9CFB1-B10C-4D76-B700-237FC93BC755}" srcOrd="0" destOrd="0" parTransId="{A213F05D-E466-4778-B367-6BCA5F5FF434}" sibTransId="{BFD548CF-FA76-47F2-B253-5392CE370844}"/>
    <dgm:cxn modelId="{1380E59F-93A0-4759-9EA2-E949D751A54C}" type="presOf" srcId="{76BCE640-90A8-41BF-8F13-DF900D52386C}" destId="{9A85D832-813C-4A22-ADEA-EEB9AA87DEA2}" srcOrd="0" destOrd="4" presId="urn:microsoft.com/office/officeart/2005/8/layout/vList5"/>
    <dgm:cxn modelId="{F6471FA1-FA44-4608-9378-A024074303D2}" type="presOf" srcId="{715F554F-519A-4B96-B213-A2860356308D}" destId="{9A85D832-813C-4A22-ADEA-EEB9AA87DEA2}" srcOrd="0" destOrd="1" presId="urn:microsoft.com/office/officeart/2005/8/layout/vList5"/>
    <dgm:cxn modelId="{30657AA9-099B-4ADD-B8B0-59C1B29C73B6}" type="presOf" srcId="{F077F1D2-3338-487E-8742-978BEBC01C85}" destId="{9A85D832-813C-4A22-ADEA-EEB9AA87DEA2}" srcOrd="0" destOrd="0" presId="urn:microsoft.com/office/officeart/2005/8/layout/vList5"/>
    <dgm:cxn modelId="{1C4533BC-D8C4-48AC-AAED-EBCAF55358BA}" srcId="{53C6A4B4-207F-4FD3-B72D-951C0D521EAA}" destId="{E1DBF33E-81D5-4DF6-AEE1-48BFCEE00B3D}" srcOrd="0" destOrd="0" parTransId="{346A0F07-4963-41D2-9F0B-C97E532F33D7}" sibTransId="{F4D7BC8A-FA53-4ACA-86DF-E22899EF7D7F}"/>
    <dgm:cxn modelId="{510FFDC2-DFDF-401B-BC34-DBD45EC54B19}" srcId="{A6588D7A-692D-438F-8211-08E62D10A377}" destId="{0758D034-9F89-4CF3-AA26-6BC4BB236330}" srcOrd="0" destOrd="0" parTransId="{9647B3A7-A3D8-4163-948F-1022FE927EC9}" sibTransId="{5CB462E4-ACA1-4B43-AD68-F45A82B0B296}"/>
    <dgm:cxn modelId="{479EFCDB-09EC-4F07-AD35-202BA026E24C}" srcId="{E1DBF33E-81D5-4DF6-AEE1-48BFCEE00B3D}" destId="{F077F1D2-3338-487E-8742-978BEBC01C85}" srcOrd="0" destOrd="0" parTransId="{60745813-7D4C-4321-83AB-7B045DFBDB1F}" sibTransId="{68F20EB8-9D2C-4744-9113-5CF763F39E84}"/>
    <dgm:cxn modelId="{1182DEF9-570F-431D-8033-821AC87F3104}" type="presOf" srcId="{99E5F97B-AEFB-486F-9989-ED8AD1CE7865}" destId="{33A00539-A213-406F-AFB0-692BAC1BC419}" srcOrd="0" destOrd="0" presId="urn:microsoft.com/office/officeart/2005/8/layout/vList5"/>
    <dgm:cxn modelId="{A801BB2A-4457-49AE-9AF5-AE440E7C0466}" type="presParOf" srcId="{647123B4-4052-457F-B9D8-E0C8F486D2C7}" destId="{A8C37740-2A06-4EA4-B6DD-915509B47B09}" srcOrd="0" destOrd="0" presId="urn:microsoft.com/office/officeart/2005/8/layout/vList5"/>
    <dgm:cxn modelId="{0F39E022-92E2-4D55-92D5-2D6587F1D079}" type="presParOf" srcId="{A8C37740-2A06-4EA4-B6DD-915509B47B09}" destId="{2EC19432-1371-4765-B8E1-E4FAB04BD891}" srcOrd="0" destOrd="0" presId="urn:microsoft.com/office/officeart/2005/8/layout/vList5"/>
    <dgm:cxn modelId="{6CD82A83-1F27-4AA7-AC69-2C60612751E9}" type="presParOf" srcId="{A8C37740-2A06-4EA4-B6DD-915509B47B09}" destId="{9A85D832-813C-4A22-ADEA-EEB9AA87DEA2}" srcOrd="1" destOrd="0" presId="urn:microsoft.com/office/officeart/2005/8/layout/vList5"/>
    <dgm:cxn modelId="{03C88303-A053-412B-B018-5FE7416EFDA5}" type="presParOf" srcId="{647123B4-4052-457F-B9D8-E0C8F486D2C7}" destId="{7A9521C4-1281-458D-9A38-10A5F3CB160A}" srcOrd="1" destOrd="0" presId="urn:microsoft.com/office/officeart/2005/8/layout/vList5"/>
    <dgm:cxn modelId="{F5B04AAC-F439-4801-84C0-62CC3B315F6D}" type="presParOf" srcId="{647123B4-4052-457F-B9D8-E0C8F486D2C7}" destId="{69F01427-BA21-4D03-AC0D-A1EA30DDBA9B}" srcOrd="2" destOrd="0" presId="urn:microsoft.com/office/officeart/2005/8/layout/vList5"/>
    <dgm:cxn modelId="{BC1F612E-CE53-426E-AEFE-1508ABD10337}" type="presParOf" srcId="{69F01427-BA21-4D03-AC0D-A1EA30DDBA9B}" destId="{F2BD0067-77F9-4F93-9F9B-77102FEB3C4F}" srcOrd="0" destOrd="0" presId="urn:microsoft.com/office/officeart/2005/8/layout/vList5"/>
    <dgm:cxn modelId="{BFE640C4-C163-428C-96FF-931F673BA39B}" type="presParOf" srcId="{69F01427-BA21-4D03-AC0D-A1EA30DDBA9B}" destId="{39CDFA88-4711-4C36-8A09-EF313EFD1A4B}" srcOrd="1" destOrd="0" presId="urn:microsoft.com/office/officeart/2005/8/layout/vList5"/>
    <dgm:cxn modelId="{8FEB1F85-186E-4E89-8800-4B075D8B2F24}" type="presParOf" srcId="{647123B4-4052-457F-B9D8-E0C8F486D2C7}" destId="{8ED79D49-072D-4FF4-BD2D-3AB249857528}" srcOrd="3" destOrd="0" presId="urn:microsoft.com/office/officeart/2005/8/layout/vList5"/>
    <dgm:cxn modelId="{1F4A2D0C-0F37-450F-AD1D-87A8611F6507}" type="presParOf" srcId="{647123B4-4052-457F-B9D8-E0C8F486D2C7}" destId="{C8986E42-465D-4AE2-A036-C81833AFADDE}" srcOrd="4" destOrd="0" presId="urn:microsoft.com/office/officeart/2005/8/layout/vList5"/>
    <dgm:cxn modelId="{15C4B3D5-C70B-41F8-8256-A00B9E55EA52}" type="presParOf" srcId="{C8986E42-465D-4AE2-A036-C81833AFADDE}" destId="{33A00539-A213-406F-AFB0-692BAC1BC419}" srcOrd="0" destOrd="0" presId="urn:microsoft.com/office/officeart/2005/8/layout/vList5"/>
    <dgm:cxn modelId="{0C7172B9-A034-4A9E-ADF8-405B4A52F38B}" type="presParOf" srcId="{C8986E42-465D-4AE2-A036-C81833AFADDE}" destId="{8FC75706-8157-4CD1-8D79-421EB1E477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3C6A4B4-207F-4FD3-B72D-951C0D521EAA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E1DBF33E-81D5-4DF6-AEE1-48BFCEE00B3D}">
      <dgm:prSet phldrT="[Texte]"/>
      <dgm:spPr/>
      <dgm:t>
        <a:bodyPr/>
        <a:lstStyle/>
        <a:p>
          <a:r>
            <a:rPr lang="fr-FR" dirty="0"/>
            <a:t>Caractéristiques</a:t>
          </a:r>
        </a:p>
      </dgm:t>
    </dgm:pt>
    <dgm:pt modelId="{346A0F07-4963-41D2-9F0B-C97E532F33D7}" type="parTrans" cxnId="{1C4533BC-D8C4-48AC-AAED-EBCAF55358BA}">
      <dgm:prSet/>
      <dgm:spPr/>
      <dgm:t>
        <a:bodyPr/>
        <a:lstStyle/>
        <a:p>
          <a:endParaRPr lang="fr-FR"/>
        </a:p>
      </dgm:t>
    </dgm:pt>
    <dgm:pt modelId="{F4D7BC8A-FA53-4ACA-86DF-E22899EF7D7F}" type="sibTrans" cxnId="{1C4533BC-D8C4-48AC-AAED-EBCAF55358BA}">
      <dgm:prSet/>
      <dgm:spPr/>
      <dgm:t>
        <a:bodyPr/>
        <a:lstStyle/>
        <a:p>
          <a:endParaRPr lang="fr-FR"/>
        </a:p>
      </dgm:t>
    </dgm:pt>
    <dgm:pt modelId="{F077F1D2-3338-487E-8742-978BEBC01C85}">
      <dgm:prSet phldrT="[Texte]" custT="1"/>
      <dgm:spPr/>
      <dgm:t>
        <a:bodyPr/>
        <a:lstStyle/>
        <a:p>
          <a:r>
            <a:rPr lang="en-US" sz="1050" dirty="0">
              <a:latin typeface="+mn-lt"/>
            </a:rPr>
            <a:t>40-80 </a:t>
          </a:r>
          <a:r>
            <a:rPr lang="en-US" sz="1050" dirty="0" err="1">
              <a:latin typeface="+mn-lt"/>
            </a:rPr>
            <a:t>ans</a:t>
          </a:r>
          <a:r>
            <a:rPr lang="en-US" sz="1050" dirty="0">
              <a:latin typeface="+mn-lt"/>
            </a:rPr>
            <a:t>, </a:t>
          </a:r>
          <a:r>
            <a:rPr lang="en-US" sz="1050" dirty="0" err="1">
              <a:latin typeface="+mn-lt"/>
            </a:rPr>
            <a:t>fumeurs</a:t>
          </a:r>
          <a:r>
            <a:rPr lang="en-US" sz="1050" dirty="0">
              <a:latin typeface="+mn-lt"/>
            </a:rPr>
            <a:t> 10PA, BPCO≥1 an </a:t>
          </a:r>
          <a:endParaRPr lang="fr-FR" sz="1050" dirty="0">
            <a:latin typeface="+mn-lt"/>
          </a:endParaRPr>
        </a:p>
      </dgm:t>
    </dgm:pt>
    <dgm:pt modelId="{60745813-7D4C-4321-83AB-7B045DFBDB1F}" type="parTrans" cxnId="{479EFCDB-09EC-4F07-AD35-202BA026E24C}">
      <dgm:prSet/>
      <dgm:spPr/>
      <dgm:t>
        <a:bodyPr/>
        <a:lstStyle/>
        <a:p>
          <a:endParaRPr lang="fr-FR"/>
        </a:p>
      </dgm:t>
    </dgm:pt>
    <dgm:pt modelId="{68F20EB8-9D2C-4744-9113-5CF763F39E84}" type="sibTrans" cxnId="{479EFCDB-09EC-4F07-AD35-202BA026E24C}">
      <dgm:prSet/>
      <dgm:spPr/>
      <dgm:t>
        <a:bodyPr/>
        <a:lstStyle/>
        <a:p>
          <a:endParaRPr lang="fr-FR"/>
        </a:p>
      </dgm:t>
    </dgm:pt>
    <dgm:pt modelId="{A6588D7A-692D-438F-8211-08E62D10A377}">
      <dgm:prSet phldrT="[Texte]"/>
      <dgm:spPr/>
      <dgm:t>
        <a:bodyPr/>
        <a:lstStyle/>
        <a:p>
          <a:r>
            <a:rPr lang="fr-FR" dirty="0"/>
            <a:t>Intervention</a:t>
          </a:r>
        </a:p>
      </dgm:t>
    </dgm:pt>
    <dgm:pt modelId="{4B528E28-F605-4876-88B8-8572C129468E}" type="parTrans" cxnId="{899BF62E-9DC7-4269-A244-6B67523FF9FD}">
      <dgm:prSet/>
      <dgm:spPr/>
      <dgm:t>
        <a:bodyPr/>
        <a:lstStyle/>
        <a:p>
          <a:endParaRPr lang="fr-FR"/>
        </a:p>
      </dgm:t>
    </dgm:pt>
    <dgm:pt modelId="{2A864B0C-DDE1-4DB6-B762-56E5DB3F0426}" type="sibTrans" cxnId="{899BF62E-9DC7-4269-A244-6B67523FF9FD}">
      <dgm:prSet/>
      <dgm:spPr/>
      <dgm:t>
        <a:bodyPr/>
        <a:lstStyle/>
        <a:p>
          <a:endParaRPr lang="fr-FR"/>
        </a:p>
      </dgm:t>
    </dgm:pt>
    <dgm:pt modelId="{0758D034-9F89-4CF3-AA26-6BC4BB236330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50" dirty="0">
              <a:latin typeface="+mn-lt"/>
            </a:rPr>
            <a:t>Dupilumab 300 mg </a:t>
          </a:r>
          <a:r>
            <a:rPr lang="en-US" sz="1050" i="1" dirty="0">
              <a:latin typeface="+mn-lt"/>
            </a:rPr>
            <a:t>versus</a:t>
          </a:r>
          <a:r>
            <a:rPr lang="en-US" sz="1050" dirty="0">
              <a:latin typeface="+mn-lt"/>
            </a:rPr>
            <a:t> placebo </a:t>
          </a:r>
          <a:endParaRPr lang="fr-FR" sz="1050" dirty="0">
            <a:latin typeface="+mn-lt"/>
          </a:endParaRPr>
        </a:p>
      </dgm:t>
    </dgm:pt>
    <dgm:pt modelId="{9647B3A7-A3D8-4163-948F-1022FE927EC9}" type="parTrans" cxnId="{510FFDC2-DFDF-401B-BC34-DBD45EC54B19}">
      <dgm:prSet/>
      <dgm:spPr/>
      <dgm:t>
        <a:bodyPr/>
        <a:lstStyle/>
        <a:p>
          <a:endParaRPr lang="fr-FR"/>
        </a:p>
      </dgm:t>
    </dgm:pt>
    <dgm:pt modelId="{5CB462E4-ACA1-4B43-AD68-F45A82B0B296}" type="sibTrans" cxnId="{510FFDC2-DFDF-401B-BC34-DBD45EC54B19}">
      <dgm:prSet/>
      <dgm:spPr/>
      <dgm:t>
        <a:bodyPr/>
        <a:lstStyle/>
        <a:p>
          <a:endParaRPr lang="fr-FR"/>
        </a:p>
      </dgm:t>
    </dgm:pt>
    <dgm:pt modelId="{99E5F97B-AEFB-486F-9989-ED8AD1CE7865}">
      <dgm:prSet phldrT="[Texte]"/>
      <dgm:spPr/>
      <dgm:t>
        <a:bodyPr/>
        <a:lstStyle/>
        <a:p>
          <a:r>
            <a:rPr lang="fr-FR" dirty="0"/>
            <a:t>Objectifs</a:t>
          </a:r>
        </a:p>
      </dgm:t>
    </dgm:pt>
    <dgm:pt modelId="{029B872D-F325-4263-AFD7-18F9DABACA64}" type="parTrans" cxnId="{DAD5BA1D-2F86-4636-8AE6-4385BF98CDF1}">
      <dgm:prSet/>
      <dgm:spPr/>
      <dgm:t>
        <a:bodyPr/>
        <a:lstStyle/>
        <a:p>
          <a:endParaRPr lang="fr-FR"/>
        </a:p>
      </dgm:t>
    </dgm:pt>
    <dgm:pt modelId="{818117C6-3B9F-4787-A218-889371CDB05E}" type="sibTrans" cxnId="{DAD5BA1D-2F86-4636-8AE6-4385BF98CDF1}">
      <dgm:prSet/>
      <dgm:spPr/>
      <dgm:t>
        <a:bodyPr/>
        <a:lstStyle/>
        <a:p>
          <a:endParaRPr lang="fr-FR"/>
        </a:p>
      </dgm:t>
    </dgm:pt>
    <dgm:pt modelId="{4CD9CFB1-B10C-4D76-B700-237FC93BC755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50" dirty="0">
              <a:latin typeface="+mn-lt"/>
            </a:rPr>
            <a:t>principal : </a:t>
          </a:r>
          <a:r>
            <a:rPr lang="en-US" sz="1050" dirty="0" err="1">
              <a:latin typeface="+mn-lt"/>
            </a:rPr>
            <a:t>taux</a:t>
          </a:r>
          <a:r>
            <a:rPr lang="en-US" sz="1050" dirty="0">
              <a:latin typeface="+mn-lt"/>
            </a:rPr>
            <a:t> exacerbations </a:t>
          </a:r>
          <a:r>
            <a:rPr lang="en-US" sz="1050" dirty="0" err="1">
              <a:latin typeface="+mn-lt"/>
            </a:rPr>
            <a:t>modérées</a:t>
          </a:r>
          <a:r>
            <a:rPr lang="en-US" sz="1050" dirty="0">
              <a:latin typeface="+mn-lt"/>
            </a:rPr>
            <a:t> à </a:t>
          </a:r>
          <a:r>
            <a:rPr lang="en-US" sz="1050" dirty="0" err="1">
              <a:latin typeface="+mn-lt"/>
            </a:rPr>
            <a:t>sévères</a:t>
          </a:r>
          <a:endParaRPr lang="fr-FR" sz="1050" dirty="0">
            <a:latin typeface="+mn-lt"/>
          </a:endParaRPr>
        </a:p>
      </dgm:t>
    </dgm:pt>
    <dgm:pt modelId="{A213F05D-E466-4778-B367-6BCA5F5FF434}" type="parTrans" cxnId="{C67C348C-94D4-4C40-9E76-FCC866925F94}">
      <dgm:prSet/>
      <dgm:spPr/>
      <dgm:t>
        <a:bodyPr/>
        <a:lstStyle/>
        <a:p>
          <a:endParaRPr lang="fr-FR"/>
        </a:p>
      </dgm:t>
    </dgm:pt>
    <dgm:pt modelId="{BFD548CF-FA76-47F2-B253-5392CE370844}" type="sibTrans" cxnId="{C67C348C-94D4-4C40-9E76-FCC866925F94}">
      <dgm:prSet/>
      <dgm:spPr/>
      <dgm:t>
        <a:bodyPr/>
        <a:lstStyle/>
        <a:p>
          <a:endParaRPr lang="fr-FR"/>
        </a:p>
      </dgm:t>
    </dgm:pt>
    <dgm:pt modelId="{715F554F-519A-4B96-B213-A2860356308D}">
      <dgm:prSet custT="1"/>
      <dgm:spPr/>
      <dgm:t>
        <a:bodyPr/>
        <a:lstStyle/>
        <a:p>
          <a:r>
            <a:rPr lang="en-US" sz="1050" dirty="0">
              <a:latin typeface="+mn-lt"/>
            </a:rPr>
            <a:t>Triple </a:t>
          </a:r>
          <a:r>
            <a:rPr lang="en-US" sz="1050" dirty="0" err="1">
              <a:latin typeface="+mn-lt"/>
            </a:rPr>
            <a:t>thérapie</a:t>
          </a:r>
          <a:r>
            <a:rPr lang="en-US" sz="1050" dirty="0">
              <a:latin typeface="+mn-lt"/>
            </a:rPr>
            <a:t> </a:t>
          </a:r>
          <a:r>
            <a:rPr lang="en-US" sz="1050" dirty="0" err="1">
              <a:latin typeface="+mn-lt"/>
            </a:rPr>
            <a:t>inhalée</a:t>
          </a:r>
          <a:endParaRPr lang="en-US" sz="1050" dirty="0">
            <a:latin typeface="+mn-lt"/>
          </a:endParaRPr>
        </a:p>
      </dgm:t>
    </dgm:pt>
    <dgm:pt modelId="{960A96D2-5E29-4CA3-8C70-1B0ABA127572}" type="parTrans" cxnId="{1D131802-D247-444F-AC25-56A1F061C7AF}">
      <dgm:prSet/>
      <dgm:spPr/>
      <dgm:t>
        <a:bodyPr/>
        <a:lstStyle/>
        <a:p>
          <a:endParaRPr lang="fr-FR"/>
        </a:p>
      </dgm:t>
    </dgm:pt>
    <dgm:pt modelId="{04447CCC-B151-4252-A037-9102ADA59D0E}" type="sibTrans" cxnId="{1D131802-D247-444F-AC25-56A1F061C7AF}">
      <dgm:prSet/>
      <dgm:spPr/>
      <dgm:t>
        <a:bodyPr/>
        <a:lstStyle/>
        <a:p>
          <a:endParaRPr lang="fr-FR"/>
        </a:p>
      </dgm:t>
    </dgm:pt>
    <dgm:pt modelId="{EAD1A1E1-EE8F-4110-AAAF-CF122160B992}">
      <dgm:prSet custT="1"/>
      <dgm:spPr/>
      <dgm:t>
        <a:bodyPr/>
        <a:lstStyle/>
        <a:p>
          <a:r>
            <a:rPr lang="en-US" sz="1050" dirty="0">
              <a:latin typeface="+mn-lt"/>
            </a:rPr>
            <a:t>1 injection/2 </a:t>
          </a:r>
          <a:r>
            <a:rPr lang="en-US" sz="1050" dirty="0" err="1">
              <a:latin typeface="+mn-lt"/>
            </a:rPr>
            <a:t>semaines</a:t>
          </a:r>
          <a:r>
            <a:rPr lang="en-US" sz="1050" dirty="0">
              <a:latin typeface="+mn-lt"/>
            </a:rPr>
            <a:t> pendant 52 </a:t>
          </a:r>
          <a:r>
            <a:rPr lang="en-US" sz="1050" dirty="0" err="1">
              <a:latin typeface="+mn-lt"/>
            </a:rPr>
            <a:t>semaines</a:t>
          </a:r>
          <a:endParaRPr lang="en-US" sz="1050" dirty="0">
            <a:latin typeface="+mn-lt"/>
          </a:endParaRPr>
        </a:p>
      </dgm:t>
    </dgm:pt>
    <dgm:pt modelId="{1C2E091B-3BD1-4F71-AAA7-98AA36D9A56D}" type="parTrans" cxnId="{EED9F755-E3B8-494F-9161-FE3E6003EA6C}">
      <dgm:prSet/>
      <dgm:spPr/>
      <dgm:t>
        <a:bodyPr/>
        <a:lstStyle/>
        <a:p>
          <a:endParaRPr lang="fr-FR"/>
        </a:p>
      </dgm:t>
    </dgm:pt>
    <dgm:pt modelId="{3FF8706F-DB00-4E6F-9C0C-DC1E6F571FC4}" type="sibTrans" cxnId="{EED9F755-E3B8-494F-9161-FE3E6003EA6C}">
      <dgm:prSet/>
      <dgm:spPr/>
      <dgm:t>
        <a:bodyPr/>
        <a:lstStyle/>
        <a:p>
          <a:endParaRPr lang="fr-FR"/>
        </a:p>
      </dgm:t>
    </dgm:pt>
    <dgm:pt modelId="{665BA3E5-2925-4EEF-9A9B-1BAEB50BB32C}">
      <dgm:prSet custT="1"/>
      <dgm:spPr/>
      <dgm:t>
        <a:bodyPr/>
        <a:lstStyle/>
        <a:p>
          <a:r>
            <a:rPr lang="en-US" sz="1050" dirty="0">
              <a:latin typeface="+mn-lt"/>
            </a:rPr>
            <a:t>VEMS 30</a:t>
          </a:r>
          <a:r>
            <a:rPr lang="fr-FR" sz="1050" dirty="0">
              <a:latin typeface="+mn-lt"/>
            </a:rPr>
            <a:t>% à 70%</a:t>
          </a:r>
          <a:endParaRPr lang="en-US" sz="1050" dirty="0">
            <a:latin typeface="+mn-lt"/>
          </a:endParaRPr>
        </a:p>
      </dgm:t>
    </dgm:pt>
    <dgm:pt modelId="{40654331-27CA-4BF3-9C75-18F1F4852CAF}" type="parTrans" cxnId="{3597C162-2DDB-4D4C-889D-83AEC4B4333B}">
      <dgm:prSet/>
      <dgm:spPr/>
      <dgm:t>
        <a:bodyPr/>
        <a:lstStyle/>
        <a:p>
          <a:endParaRPr lang="fr-FR"/>
        </a:p>
      </dgm:t>
    </dgm:pt>
    <dgm:pt modelId="{D6F90EFB-CF81-4B86-805A-3C0B50B82A8D}" type="sibTrans" cxnId="{3597C162-2DDB-4D4C-889D-83AEC4B4333B}">
      <dgm:prSet/>
      <dgm:spPr/>
      <dgm:t>
        <a:bodyPr/>
        <a:lstStyle/>
        <a:p>
          <a:endParaRPr lang="fr-FR"/>
        </a:p>
      </dgm:t>
    </dgm:pt>
    <dgm:pt modelId="{8A951A55-D407-47D9-8153-1572BA275669}">
      <dgm:prSet custT="1"/>
      <dgm:spPr/>
      <dgm:t>
        <a:bodyPr/>
        <a:lstStyle/>
        <a:p>
          <a:r>
            <a:rPr lang="en-US" sz="1050" b="0" i="0" dirty="0">
              <a:latin typeface="+mn-lt"/>
            </a:rPr>
            <a:t>≥ 2 exacerbations </a:t>
          </a:r>
          <a:r>
            <a:rPr lang="en-US" sz="1050" b="0" i="0" dirty="0" err="1">
              <a:latin typeface="+mn-lt"/>
            </a:rPr>
            <a:t>modérées</a:t>
          </a:r>
          <a:r>
            <a:rPr lang="en-US" sz="1050" b="0" i="0" dirty="0">
              <a:latin typeface="+mn-lt"/>
            </a:rPr>
            <a:t> </a:t>
          </a:r>
          <a:r>
            <a:rPr lang="en-US" sz="1050" b="0" i="0" dirty="0" err="1">
              <a:latin typeface="+mn-lt"/>
            </a:rPr>
            <a:t>ou</a:t>
          </a:r>
          <a:r>
            <a:rPr lang="en-US" sz="1050" b="0" i="0" dirty="0">
              <a:latin typeface="+mn-lt"/>
            </a:rPr>
            <a:t> 1 </a:t>
          </a:r>
          <a:r>
            <a:rPr lang="en-US" sz="1050" b="0" i="0" dirty="0" err="1">
              <a:latin typeface="+mn-lt"/>
            </a:rPr>
            <a:t>sévère</a:t>
          </a:r>
          <a:endParaRPr lang="en-US" sz="1050" dirty="0">
            <a:latin typeface="+mn-lt"/>
          </a:endParaRPr>
        </a:p>
      </dgm:t>
    </dgm:pt>
    <dgm:pt modelId="{A95A8D40-8BA0-4C81-901D-BA01973D2E08}" type="parTrans" cxnId="{88C29549-D99E-4535-8CF0-9D481099F932}">
      <dgm:prSet/>
      <dgm:spPr/>
      <dgm:t>
        <a:bodyPr/>
        <a:lstStyle/>
        <a:p>
          <a:endParaRPr lang="fr-FR"/>
        </a:p>
      </dgm:t>
    </dgm:pt>
    <dgm:pt modelId="{E7ABFE46-0382-454B-8744-573DC098CB05}" type="sibTrans" cxnId="{88C29549-D99E-4535-8CF0-9D481099F932}">
      <dgm:prSet/>
      <dgm:spPr/>
      <dgm:t>
        <a:bodyPr/>
        <a:lstStyle/>
        <a:p>
          <a:endParaRPr lang="fr-FR"/>
        </a:p>
      </dgm:t>
    </dgm:pt>
    <dgm:pt modelId="{76BCE640-90A8-41BF-8F13-DF900D52386C}">
      <dgm:prSet custT="1"/>
      <dgm:spPr/>
      <dgm:t>
        <a:bodyPr/>
        <a:lstStyle/>
        <a:p>
          <a:r>
            <a:rPr lang="fr-FR" sz="1050" dirty="0">
              <a:latin typeface="+mn-lt"/>
              <a:cs typeface="Calibri" panose="020F0502020204030204" pitchFamily="34" charset="0"/>
            </a:rPr>
            <a:t>Eosinophiles </a:t>
          </a:r>
          <a:r>
            <a:rPr lang="en-US" sz="1050" b="0" i="0" dirty="0">
              <a:latin typeface="+mn-lt"/>
            </a:rPr>
            <a:t>≥ 300/µL</a:t>
          </a:r>
          <a:endParaRPr lang="en-US" sz="1050" dirty="0">
            <a:latin typeface="+mn-lt"/>
          </a:endParaRPr>
        </a:p>
      </dgm:t>
    </dgm:pt>
    <dgm:pt modelId="{FBA7129A-C29A-4F18-B8E9-C32960027D56}" type="parTrans" cxnId="{AA277C56-0BB8-452C-AABD-0168153D85FD}">
      <dgm:prSet/>
      <dgm:spPr/>
      <dgm:t>
        <a:bodyPr/>
        <a:lstStyle/>
        <a:p>
          <a:endParaRPr lang="fr-FR"/>
        </a:p>
      </dgm:t>
    </dgm:pt>
    <dgm:pt modelId="{CC123CA8-6350-403A-AE8F-1CC2818BC743}" type="sibTrans" cxnId="{AA277C56-0BB8-452C-AABD-0168153D85FD}">
      <dgm:prSet/>
      <dgm:spPr/>
      <dgm:t>
        <a:bodyPr/>
        <a:lstStyle/>
        <a:p>
          <a:endParaRPr lang="fr-FR"/>
        </a:p>
      </dgm:t>
    </dgm:pt>
    <dgm:pt modelId="{E112A067-79B8-48BE-8E37-F399FF96718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50" dirty="0" err="1">
              <a:latin typeface="+mn-lt"/>
            </a:rPr>
            <a:t>secondaire</a:t>
          </a:r>
          <a:r>
            <a:rPr lang="en-US" sz="1050" dirty="0">
              <a:latin typeface="+mn-lt"/>
            </a:rPr>
            <a:t> : SGRQ, VEMS</a:t>
          </a:r>
          <a:endParaRPr lang="fr-FR" sz="1050" dirty="0">
            <a:latin typeface="+mn-lt"/>
          </a:endParaRPr>
        </a:p>
      </dgm:t>
    </dgm:pt>
    <dgm:pt modelId="{7356CE62-7467-488E-8045-6A0EDBF5D56B}" type="sibTrans" cxnId="{C5BDBE13-33EB-464B-854A-0CDA51E0FF07}">
      <dgm:prSet/>
      <dgm:spPr/>
      <dgm:t>
        <a:bodyPr/>
        <a:lstStyle/>
        <a:p>
          <a:endParaRPr lang="fr-FR"/>
        </a:p>
      </dgm:t>
    </dgm:pt>
    <dgm:pt modelId="{57716713-2A01-45EB-B9B2-9B5200837625}" type="parTrans" cxnId="{C5BDBE13-33EB-464B-854A-0CDA51E0FF07}">
      <dgm:prSet/>
      <dgm:spPr/>
      <dgm:t>
        <a:bodyPr/>
        <a:lstStyle/>
        <a:p>
          <a:endParaRPr lang="fr-FR"/>
        </a:p>
      </dgm:t>
    </dgm:pt>
    <dgm:pt modelId="{647123B4-4052-457F-B9D8-E0C8F486D2C7}" type="pres">
      <dgm:prSet presAssocID="{53C6A4B4-207F-4FD3-B72D-951C0D521EAA}" presName="Name0" presStyleCnt="0">
        <dgm:presLayoutVars>
          <dgm:dir/>
          <dgm:animLvl val="lvl"/>
          <dgm:resizeHandles val="exact"/>
        </dgm:presLayoutVars>
      </dgm:prSet>
      <dgm:spPr/>
    </dgm:pt>
    <dgm:pt modelId="{A8C37740-2A06-4EA4-B6DD-915509B47B09}" type="pres">
      <dgm:prSet presAssocID="{E1DBF33E-81D5-4DF6-AEE1-48BFCEE00B3D}" presName="linNode" presStyleCnt="0"/>
      <dgm:spPr/>
    </dgm:pt>
    <dgm:pt modelId="{2EC19432-1371-4765-B8E1-E4FAB04BD891}" type="pres">
      <dgm:prSet presAssocID="{E1DBF33E-81D5-4DF6-AEE1-48BFCEE00B3D}" presName="parentText" presStyleLbl="node1" presStyleIdx="0" presStyleCnt="3" custScaleX="73786">
        <dgm:presLayoutVars>
          <dgm:chMax val="1"/>
          <dgm:bulletEnabled val="1"/>
        </dgm:presLayoutVars>
      </dgm:prSet>
      <dgm:spPr/>
    </dgm:pt>
    <dgm:pt modelId="{9A85D832-813C-4A22-ADEA-EEB9AA87DEA2}" type="pres">
      <dgm:prSet presAssocID="{E1DBF33E-81D5-4DF6-AEE1-48BFCEE00B3D}" presName="descendantText" presStyleLbl="alignAccFollowNode1" presStyleIdx="0" presStyleCnt="3" custScaleY="133722">
        <dgm:presLayoutVars>
          <dgm:bulletEnabled val="1"/>
        </dgm:presLayoutVars>
      </dgm:prSet>
      <dgm:spPr/>
    </dgm:pt>
    <dgm:pt modelId="{7A9521C4-1281-458D-9A38-10A5F3CB160A}" type="pres">
      <dgm:prSet presAssocID="{F4D7BC8A-FA53-4ACA-86DF-E22899EF7D7F}" presName="sp" presStyleCnt="0"/>
      <dgm:spPr/>
    </dgm:pt>
    <dgm:pt modelId="{69F01427-BA21-4D03-AC0D-A1EA30DDBA9B}" type="pres">
      <dgm:prSet presAssocID="{A6588D7A-692D-438F-8211-08E62D10A377}" presName="linNode" presStyleCnt="0"/>
      <dgm:spPr/>
    </dgm:pt>
    <dgm:pt modelId="{F2BD0067-77F9-4F93-9F9B-77102FEB3C4F}" type="pres">
      <dgm:prSet presAssocID="{A6588D7A-692D-438F-8211-08E62D10A377}" presName="parentText" presStyleLbl="node1" presStyleIdx="1" presStyleCnt="3" custScaleX="87789">
        <dgm:presLayoutVars>
          <dgm:chMax val="1"/>
          <dgm:bulletEnabled val="1"/>
        </dgm:presLayoutVars>
      </dgm:prSet>
      <dgm:spPr/>
    </dgm:pt>
    <dgm:pt modelId="{39CDFA88-4711-4C36-8A09-EF313EFD1A4B}" type="pres">
      <dgm:prSet presAssocID="{A6588D7A-692D-438F-8211-08E62D10A377}" presName="descendantText" presStyleLbl="alignAccFollowNode1" presStyleIdx="1" presStyleCnt="3" custScaleY="98487">
        <dgm:presLayoutVars>
          <dgm:bulletEnabled val="1"/>
        </dgm:presLayoutVars>
      </dgm:prSet>
      <dgm:spPr/>
    </dgm:pt>
    <dgm:pt modelId="{8ED79D49-072D-4FF4-BD2D-3AB249857528}" type="pres">
      <dgm:prSet presAssocID="{2A864B0C-DDE1-4DB6-B762-56E5DB3F0426}" presName="sp" presStyleCnt="0"/>
      <dgm:spPr/>
    </dgm:pt>
    <dgm:pt modelId="{C8986E42-465D-4AE2-A036-C81833AFADDE}" type="pres">
      <dgm:prSet presAssocID="{99E5F97B-AEFB-486F-9989-ED8AD1CE7865}" presName="linNode" presStyleCnt="0"/>
      <dgm:spPr/>
    </dgm:pt>
    <dgm:pt modelId="{33A00539-A213-406F-AFB0-692BAC1BC419}" type="pres">
      <dgm:prSet presAssocID="{99E5F97B-AEFB-486F-9989-ED8AD1CE786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FC75706-8157-4CD1-8D79-421EB1E4773E}" type="pres">
      <dgm:prSet presAssocID="{99E5F97B-AEFB-486F-9989-ED8AD1CE786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22C6E00-D77E-45DD-90EE-996418B95706}" type="presOf" srcId="{665BA3E5-2925-4EEF-9A9B-1BAEB50BB32C}" destId="{9A85D832-813C-4A22-ADEA-EEB9AA87DEA2}" srcOrd="0" destOrd="3" presId="urn:microsoft.com/office/officeart/2005/8/layout/vList5"/>
    <dgm:cxn modelId="{49A77C00-2F48-4BDC-837C-C0E19EC4E092}" type="presOf" srcId="{EAD1A1E1-EE8F-4110-AAAF-CF122160B992}" destId="{39CDFA88-4711-4C36-8A09-EF313EFD1A4B}" srcOrd="0" destOrd="1" presId="urn:microsoft.com/office/officeart/2005/8/layout/vList5"/>
    <dgm:cxn modelId="{1D131802-D247-444F-AC25-56A1F061C7AF}" srcId="{E1DBF33E-81D5-4DF6-AEE1-48BFCEE00B3D}" destId="{715F554F-519A-4B96-B213-A2860356308D}" srcOrd="1" destOrd="0" parTransId="{960A96D2-5E29-4CA3-8C70-1B0ABA127572}" sibTransId="{04447CCC-B151-4252-A037-9102ADA59D0E}"/>
    <dgm:cxn modelId="{29AD8F03-ED7D-47A9-96C7-BD6D9D61C5EA}" type="presOf" srcId="{53C6A4B4-207F-4FD3-B72D-951C0D521EAA}" destId="{647123B4-4052-457F-B9D8-E0C8F486D2C7}" srcOrd="0" destOrd="0" presId="urn:microsoft.com/office/officeart/2005/8/layout/vList5"/>
    <dgm:cxn modelId="{6E1AAF0B-D7EB-4981-AEE2-8670E53E0A18}" type="presOf" srcId="{0758D034-9F89-4CF3-AA26-6BC4BB236330}" destId="{39CDFA88-4711-4C36-8A09-EF313EFD1A4B}" srcOrd="0" destOrd="0" presId="urn:microsoft.com/office/officeart/2005/8/layout/vList5"/>
    <dgm:cxn modelId="{C5BDBE13-33EB-464B-854A-0CDA51E0FF07}" srcId="{99E5F97B-AEFB-486F-9989-ED8AD1CE7865}" destId="{E112A067-79B8-48BE-8E37-F399FF967182}" srcOrd="1" destOrd="0" parTransId="{57716713-2A01-45EB-B9B2-9B5200837625}" sibTransId="{7356CE62-7467-488E-8045-6A0EDBF5D56B}"/>
    <dgm:cxn modelId="{DAD5BA1D-2F86-4636-8AE6-4385BF98CDF1}" srcId="{53C6A4B4-207F-4FD3-B72D-951C0D521EAA}" destId="{99E5F97B-AEFB-486F-9989-ED8AD1CE7865}" srcOrd="2" destOrd="0" parTransId="{029B872D-F325-4263-AFD7-18F9DABACA64}" sibTransId="{818117C6-3B9F-4787-A218-889371CDB05E}"/>
    <dgm:cxn modelId="{42D11C27-DB54-4895-BEB7-BCE9653AC25B}" type="presOf" srcId="{E112A067-79B8-48BE-8E37-F399FF967182}" destId="{8FC75706-8157-4CD1-8D79-421EB1E4773E}" srcOrd="0" destOrd="1" presId="urn:microsoft.com/office/officeart/2005/8/layout/vList5"/>
    <dgm:cxn modelId="{899BF62E-9DC7-4269-A244-6B67523FF9FD}" srcId="{53C6A4B4-207F-4FD3-B72D-951C0D521EAA}" destId="{A6588D7A-692D-438F-8211-08E62D10A377}" srcOrd="1" destOrd="0" parTransId="{4B528E28-F605-4876-88B8-8572C129468E}" sibTransId="{2A864B0C-DDE1-4DB6-B762-56E5DB3F0426}"/>
    <dgm:cxn modelId="{739F0841-0F7F-4E3F-B715-47C9C5D679D7}" type="presOf" srcId="{A6588D7A-692D-438F-8211-08E62D10A377}" destId="{F2BD0067-77F9-4F93-9F9B-77102FEB3C4F}" srcOrd="0" destOrd="0" presId="urn:microsoft.com/office/officeart/2005/8/layout/vList5"/>
    <dgm:cxn modelId="{3597C162-2DDB-4D4C-889D-83AEC4B4333B}" srcId="{E1DBF33E-81D5-4DF6-AEE1-48BFCEE00B3D}" destId="{665BA3E5-2925-4EEF-9A9B-1BAEB50BB32C}" srcOrd="3" destOrd="0" parTransId="{40654331-27CA-4BF3-9C75-18F1F4852CAF}" sibTransId="{D6F90EFB-CF81-4B86-805A-3C0B50B82A8D}"/>
    <dgm:cxn modelId="{88C29549-D99E-4535-8CF0-9D481099F932}" srcId="{E1DBF33E-81D5-4DF6-AEE1-48BFCEE00B3D}" destId="{8A951A55-D407-47D9-8153-1572BA275669}" srcOrd="2" destOrd="0" parTransId="{A95A8D40-8BA0-4C81-901D-BA01973D2E08}" sibTransId="{E7ABFE46-0382-454B-8744-573DC098CB05}"/>
    <dgm:cxn modelId="{DB27044D-66A1-4A4F-9125-4480EB70798F}" type="presOf" srcId="{8A951A55-D407-47D9-8153-1572BA275669}" destId="{9A85D832-813C-4A22-ADEA-EEB9AA87DEA2}" srcOrd="0" destOrd="2" presId="urn:microsoft.com/office/officeart/2005/8/layout/vList5"/>
    <dgm:cxn modelId="{EED9F755-E3B8-494F-9161-FE3E6003EA6C}" srcId="{A6588D7A-692D-438F-8211-08E62D10A377}" destId="{EAD1A1E1-EE8F-4110-AAAF-CF122160B992}" srcOrd="1" destOrd="0" parTransId="{1C2E091B-3BD1-4F71-AAA7-98AA36D9A56D}" sibTransId="{3FF8706F-DB00-4E6F-9C0C-DC1E6F571FC4}"/>
    <dgm:cxn modelId="{AA277C56-0BB8-452C-AABD-0168153D85FD}" srcId="{E1DBF33E-81D5-4DF6-AEE1-48BFCEE00B3D}" destId="{76BCE640-90A8-41BF-8F13-DF900D52386C}" srcOrd="4" destOrd="0" parTransId="{FBA7129A-C29A-4F18-B8E9-C32960027D56}" sibTransId="{CC123CA8-6350-403A-AE8F-1CC2818BC743}"/>
    <dgm:cxn modelId="{4F17535A-E6B4-4B6B-B7E4-C4E2EAB1C1AC}" type="presOf" srcId="{4CD9CFB1-B10C-4D76-B700-237FC93BC755}" destId="{8FC75706-8157-4CD1-8D79-421EB1E4773E}" srcOrd="0" destOrd="0" presId="urn:microsoft.com/office/officeart/2005/8/layout/vList5"/>
    <dgm:cxn modelId="{D3C23184-D119-4E19-969A-03338D2C7AFB}" type="presOf" srcId="{E1DBF33E-81D5-4DF6-AEE1-48BFCEE00B3D}" destId="{2EC19432-1371-4765-B8E1-E4FAB04BD891}" srcOrd="0" destOrd="0" presId="urn:microsoft.com/office/officeart/2005/8/layout/vList5"/>
    <dgm:cxn modelId="{C67C348C-94D4-4C40-9E76-FCC866925F94}" srcId="{99E5F97B-AEFB-486F-9989-ED8AD1CE7865}" destId="{4CD9CFB1-B10C-4D76-B700-237FC93BC755}" srcOrd="0" destOrd="0" parTransId="{A213F05D-E466-4778-B367-6BCA5F5FF434}" sibTransId="{BFD548CF-FA76-47F2-B253-5392CE370844}"/>
    <dgm:cxn modelId="{1380E59F-93A0-4759-9EA2-E949D751A54C}" type="presOf" srcId="{76BCE640-90A8-41BF-8F13-DF900D52386C}" destId="{9A85D832-813C-4A22-ADEA-EEB9AA87DEA2}" srcOrd="0" destOrd="4" presId="urn:microsoft.com/office/officeart/2005/8/layout/vList5"/>
    <dgm:cxn modelId="{F6471FA1-FA44-4608-9378-A024074303D2}" type="presOf" srcId="{715F554F-519A-4B96-B213-A2860356308D}" destId="{9A85D832-813C-4A22-ADEA-EEB9AA87DEA2}" srcOrd="0" destOrd="1" presId="urn:microsoft.com/office/officeart/2005/8/layout/vList5"/>
    <dgm:cxn modelId="{30657AA9-099B-4ADD-B8B0-59C1B29C73B6}" type="presOf" srcId="{F077F1D2-3338-487E-8742-978BEBC01C85}" destId="{9A85D832-813C-4A22-ADEA-EEB9AA87DEA2}" srcOrd="0" destOrd="0" presId="urn:microsoft.com/office/officeart/2005/8/layout/vList5"/>
    <dgm:cxn modelId="{1C4533BC-D8C4-48AC-AAED-EBCAF55358BA}" srcId="{53C6A4B4-207F-4FD3-B72D-951C0D521EAA}" destId="{E1DBF33E-81D5-4DF6-AEE1-48BFCEE00B3D}" srcOrd="0" destOrd="0" parTransId="{346A0F07-4963-41D2-9F0B-C97E532F33D7}" sibTransId="{F4D7BC8A-FA53-4ACA-86DF-E22899EF7D7F}"/>
    <dgm:cxn modelId="{510FFDC2-DFDF-401B-BC34-DBD45EC54B19}" srcId="{A6588D7A-692D-438F-8211-08E62D10A377}" destId="{0758D034-9F89-4CF3-AA26-6BC4BB236330}" srcOrd="0" destOrd="0" parTransId="{9647B3A7-A3D8-4163-948F-1022FE927EC9}" sibTransId="{5CB462E4-ACA1-4B43-AD68-F45A82B0B296}"/>
    <dgm:cxn modelId="{479EFCDB-09EC-4F07-AD35-202BA026E24C}" srcId="{E1DBF33E-81D5-4DF6-AEE1-48BFCEE00B3D}" destId="{F077F1D2-3338-487E-8742-978BEBC01C85}" srcOrd="0" destOrd="0" parTransId="{60745813-7D4C-4321-83AB-7B045DFBDB1F}" sibTransId="{68F20EB8-9D2C-4744-9113-5CF763F39E84}"/>
    <dgm:cxn modelId="{1182DEF9-570F-431D-8033-821AC87F3104}" type="presOf" srcId="{99E5F97B-AEFB-486F-9989-ED8AD1CE7865}" destId="{33A00539-A213-406F-AFB0-692BAC1BC419}" srcOrd="0" destOrd="0" presId="urn:microsoft.com/office/officeart/2005/8/layout/vList5"/>
    <dgm:cxn modelId="{A801BB2A-4457-49AE-9AF5-AE440E7C0466}" type="presParOf" srcId="{647123B4-4052-457F-B9D8-E0C8F486D2C7}" destId="{A8C37740-2A06-4EA4-B6DD-915509B47B09}" srcOrd="0" destOrd="0" presId="urn:microsoft.com/office/officeart/2005/8/layout/vList5"/>
    <dgm:cxn modelId="{0F39E022-92E2-4D55-92D5-2D6587F1D079}" type="presParOf" srcId="{A8C37740-2A06-4EA4-B6DD-915509B47B09}" destId="{2EC19432-1371-4765-B8E1-E4FAB04BD891}" srcOrd="0" destOrd="0" presId="urn:microsoft.com/office/officeart/2005/8/layout/vList5"/>
    <dgm:cxn modelId="{6CD82A83-1F27-4AA7-AC69-2C60612751E9}" type="presParOf" srcId="{A8C37740-2A06-4EA4-B6DD-915509B47B09}" destId="{9A85D832-813C-4A22-ADEA-EEB9AA87DEA2}" srcOrd="1" destOrd="0" presId="urn:microsoft.com/office/officeart/2005/8/layout/vList5"/>
    <dgm:cxn modelId="{03C88303-A053-412B-B018-5FE7416EFDA5}" type="presParOf" srcId="{647123B4-4052-457F-B9D8-E0C8F486D2C7}" destId="{7A9521C4-1281-458D-9A38-10A5F3CB160A}" srcOrd="1" destOrd="0" presId="urn:microsoft.com/office/officeart/2005/8/layout/vList5"/>
    <dgm:cxn modelId="{F5B04AAC-F439-4801-84C0-62CC3B315F6D}" type="presParOf" srcId="{647123B4-4052-457F-B9D8-E0C8F486D2C7}" destId="{69F01427-BA21-4D03-AC0D-A1EA30DDBA9B}" srcOrd="2" destOrd="0" presId="urn:microsoft.com/office/officeart/2005/8/layout/vList5"/>
    <dgm:cxn modelId="{BC1F612E-CE53-426E-AEFE-1508ABD10337}" type="presParOf" srcId="{69F01427-BA21-4D03-AC0D-A1EA30DDBA9B}" destId="{F2BD0067-77F9-4F93-9F9B-77102FEB3C4F}" srcOrd="0" destOrd="0" presId="urn:microsoft.com/office/officeart/2005/8/layout/vList5"/>
    <dgm:cxn modelId="{BFE640C4-C163-428C-96FF-931F673BA39B}" type="presParOf" srcId="{69F01427-BA21-4D03-AC0D-A1EA30DDBA9B}" destId="{39CDFA88-4711-4C36-8A09-EF313EFD1A4B}" srcOrd="1" destOrd="0" presId="urn:microsoft.com/office/officeart/2005/8/layout/vList5"/>
    <dgm:cxn modelId="{8FEB1F85-186E-4E89-8800-4B075D8B2F24}" type="presParOf" srcId="{647123B4-4052-457F-B9D8-E0C8F486D2C7}" destId="{8ED79D49-072D-4FF4-BD2D-3AB249857528}" srcOrd="3" destOrd="0" presId="urn:microsoft.com/office/officeart/2005/8/layout/vList5"/>
    <dgm:cxn modelId="{1F4A2D0C-0F37-450F-AD1D-87A8611F6507}" type="presParOf" srcId="{647123B4-4052-457F-B9D8-E0C8F486D2C7}" destId="{C8986E42-465D-4AE2-A036-C81833AFADDE}" srcOrd="4" destOrd="0" presId="urn:microsoft.com/office/officeart/2005/8/layout/vList5"/>
    <dgm:cxn modelId="{15C4B3D5-C70B-41F8-8256-A00B9E55EA52}" type="presParOf" srcId="{C8986E42-465D-4AE2-A036-C81833AFADDE}" destId="{33A00539-A213-406F-AFB0-692BAC1BC419}" srcOrd="0" destOrd="0" presId="urn:microsoft.com/office/officeart/2005/8/layout/vList5"/>
    <dgm:cxn modelId="{0C7172B9-A034-4A9E-ADF8-405B4A52F38B}" type="presParOf" srcId="{C8986E42-465D-4AE2-A036-C81833AFADDE}" destId="{8FC75706-8157-4CD1-8D79-421EB1E477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3C6A4B4-207F-4FD3-B72D-951C0D521EAA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E1DBF33E-81D5-4DF6-AEE1-48BFCEE00B3D}">
      <dgm:prSet phldrT="[Texte]"/>
      <dgm:spPr/>
      <dgm:t>
        <a:bodyPr/>
        <a:lstStyle/>
        <a:p>
          <a:r>
            <a:rPr lang="fr-FR" dirty="0"/>
            <a:t>Caractéristiques</a:t>
          </a:r>
        </a:p>
      </dgm:t>
    </dgm:pt>
    <dgm:pt modelId="{346A0F07-4963-41D2-9F0B-C97E532F33D7}" type="parTrans" cxnId="{1C4533BC-D8C4-48AC-AAED-EBCAF55358BA}">
      <dgm:prSet/>
      <dgm:spPr/>
      <dgm:t>
        <a:bodyPr/>
        <a:lstStyle/>
        <a:p>
          <a:endParaRPr lang="fr-FR"/>
        </a:p>
      </dgm:t>
    </dgm:pt>
    <dgm:pt modelId="{F4D7BC8A-FA53-4ACA-86DF-E22899EF7D7F}" type="sibTrans" cxnId="{1C4533BC-D8C4-48AC-AAED-EBCAF55358BA}">
      <dgm:prSet/>
      <dgm:spPr/>
      <dgm:t>
        <a:bodyPr/>
        <a:lstStyle/>
        <a:p>
          <a:endParaRPr lang="fr-FR"/>
        </a:p>
      </dgm:t>
    </dgm:pt>
    <dgm:pt modelId="{F077F1D2-3338-487E-8742-978BEBC01C85}">
      <dgm:prSet phldrT="[Texte]" custT="1"/>
      <dgm:spPr/>
      <dgm:t>
        <a:bodyPr/>
        <a:lstStyle/>
        <a:p>
          <a:r>
            <a:rPr lang="en-US" sz="1050" dirty="0">
              <a:latin typeface="+mn-lt"/>
            </a:rPr>
            <a:t>40-80 </a:t>
          </a:r>
          <a:r>
            <a:rPr lang="en-US" sz="1050" dirty="0" err="1">
              <a:latin typeface="+mn-lt"/>
            </a:rPr>
            <a:t>ans</a:t>
          </a:r>
          <a:r>
            <a:rPr lang="en-US" sz="1050" dirty="0">
              <a:latin typeface="+mn-lt"/>
            </a:rPr>
            <a:t>, </a:t>
          </a:r>
          <a:r>
            <a:rPr lang="en-US" sz="1050" dirty="0" err="1">
              <a:latin typeface="+mn-lt"/>
            </a:rPr>
            <a:t>fumeurs</a:t>
          </a:r>
          <a:r>
            <a:rPr lang="en-US" sz="1050" dirty="0">
              <a:latin typeface="+mn-lt"/>
            </a:rPr>
            <a:t> 10PA, BPCO≥1 an </a:t>
          </a:r>
          <a:endParaRPr lang="fr-FR" sz="1050" dirty="0">
            <a:latin typeface="+mn-lt"/>
          </a:endParaRPr>
        </a:p>
      </dgm:t>
    </dgm:pt>
    <dgm:pt modelId="{60745813-7D4C-4321-83AB-7B045DFBDB1F}" type="parTrans" cxnId="{479EFCDB-09EC-4F07-AD35-202BA026E24C}">
      <dgm:prSet/>
      <dgm:spPr/>
      <dgm:t>
        <a:bodyPr/>
        <a:lstStyle/>
        <a:p>
          <a:endParaRPr lang="fr-FR"/>
        </a:p>
      </dgm:t>
    </dgm:pt>
    <dgm:pt modelId="{68F20EB8-9D2C-4744-9113-5CF763F39E84}" type="sibTrans" cxnId="{479EFCDB-09EC-4F07-AD35-202BA026E24C}">
      <dgm:prSet/>
      <dgm:spPr/>
      <dgm:t>
        <a:bodyPr/>
        <a:lstStyle/>
        <a:p>
          <a:endParaRPr lang="fr-FR"/>
        </a:p>
      </dgm:t>
    </dgm:pt>
    <dgm:pt modelId="{A6588D7A-692D-438F-8211-08E62D10A377}">
      <dgm:prSet phldrT="[Texte]"/>
      <dgm:spPr/>
      <dgm:t>
        <a:bodyPr/>
        <a:lstStyle/>
        <a:p>
          <a:r>
            <a:rPr lang="fr-FR" dirty="0"/>
            <a:t>Intervention</a:t>
          </a:r>
        </a:p>
      </dgm:t>
    </dgm:pt>
    <dgm:pt modelId="{4B528E28-F605-4876-88B8-8572C129468E}" type="parTrans" cxnId="{899BF62E-9DC7-4269-A244-6B67523FF9FD}">
      <dgm:prSet/>
      <dgm:spPr/>
      <dgm:t>
        <a:bodyPr/>
        <a:lstStyle/>
        <a:p>
          <a:endParaRPr lang="fr-FR"/>
        </a:p>
      </dgm:t>
    </dgm:pt>
    <dgm:pt modelId="{2A864B0C-DDE1-4DB6-B762-56E5DB3F0426}" type="sibTrans" cxnId="{899BF62E-9DC7-4269-A244-6B67523FF9FD}">
      <dgm:prSet/>
      <dgm:spPr/>
      <dgm:t>
        <a:bodyPr/>
        <a:lstStyle/>
        <a:p>
          <a:endParaRPr lang="fr-FR"/>
        </a:p>
      </dgm:t>
    </dgm:pt>
    <dgm:pt modelId="{0758D034-9F89-4CF3-AA26-6BC4BB236330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50" dirty="0">
              <a:latin typeface="+mn-lt"/>
            </a:rPr>
            <a:t>Dupilumab 300 mg </a:t>
          </a:r>
          <a:r>
            <a:rPr lang="en-US" sz="1050" i="1" dirty="0">
              <a:latin typeface="+mn-lt"/>
            </a:rPr>
            <a:t>versus</a:t>
          </a:r>
          <a:r>
            <a:rPr lang="en-US" sz="1050" dirty="0">
              <a:latin typeface="+mn-lt"/>
            </a:rPr>
            <a:t> placebo </a:t>
          </a:r>
          <a:endParaRPr lang="fr-FR" sz="1050" dirty="0">
            <a:latin typeface="+mn-lt"/>
          </a:endParaRPr>
        </a:p>
      </dgm:t>
    </dgm:pt>
    <dgm:pt modelId="{9647B3A7-A3D8-4163-948F-1022FE927EC9}" type="parTrans" cxnId="{510FFDC2-DFDF-401B-BC34-DBD45EC54B19}">
      <dgm:prSet/>
      <dgm:spPr/>
      <dgm:t>
        <a:bodyPr/>
        <a:lstStyle/>
        <a:p>
          <a:endParaRPr lang="fr-FR"/>
        </a:p>
      </dgm:t>
    </dgm:pt>
    <dgm:pt modelId="{5CB462E4-ACA1-4B43-AD68-F45A82B0B296}" type="sibTrans" cxnId="{510FFDC2-DFDF-401B-BC34-DBD45EC54B19}">
      <dgm:prSet/>
      <dgm:spPr/>
      <dgm:t>
        <a:bodyPr/>
        <a:lstStyle/>
        <a:p>
          <a:endParaRPr lang="fr-FR"/>
        </a:p>
      </dgm:t>
    </dgm:pt>
    <dgm:pt modelId="{99E5F97B-AEFB-486F-9989-ED8AD1CE7865}">
      <dgm:prSet phldrT="[Texte]"/>
      <dgm:spPr/>
      <dgm:t>
        <a:bodyPr/>
        <a:lstStyle/>
        <a:p>
          <a:r>
            <a:rPr lang="fr-FR" dirty="0"/>
            <a:t>Objectifs</a:t>
          </a:r>
        </a:p>
      </dgm:t>
    </dgm:pt>
    <dgm:pt modelId="{029B872D-F325-4263-AFD7-18F9DABACA64}" type="parTrans" cxnId="{DAD5BA1D-2F86-4636-8AE6-4385BF98CDF1}">
      <dgm:prSet/>
      <dgm:spPr/>
      <dgm:t>
        <a:bodyPr/>
        <a:lstStyle/>
        <a:p>
          <a:endParaRPr lang="fr-FR"/>
        </a:p>
      </dgm:t>
    </dgm:pt>
    <dgm:pt modelId="{818117C6-3B9F-4787-A218-889371CDB05E}" type="sibTrans" cxnId="{DAD5BA1D-2F86-4636-8AE6-4385BF98CDF1}">
      <dgm:prSet/>
      <dgm:spPr/>
      <dgm:t>
        <a:bodyPr/>
        <a:lstStyle/>
        <a:p>
          <a:endParaRPr lang="fr-FR"/>
        </a:p>
      </dgm:t>
    </dgm:pt>
    <dgm:pt modelId="{4CD9CFB1-B10C-4D76-B700-237FC93BC755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50" dirty="0">
              <a:latin typeface="+mn-lt"/>
            </a:rPr>
            <a:t>principal : </a:t>
          </a:r>
          <a:r>
            <a:rPr lang="en-US" sz="1050" dirty="0" err="1">
              <a:latin typeface="+mn-lt"/>
            </a:rPr>
            <a:t>taux</a:t>
          </a:r>
          <a:r>
            <a:rPr lang="en-US" sz="1050" dirty="0">
              <a:latin typeface="+mn-lt"/>
            </a:rPr>
            <a:t> exacerbations </a:t>
          </a:r>
          <a:r>
            <a:rPr lang="en-US" sz="1050" dirty="0" err="1">
              <a:latin typeface="+mn-lt"/>
            </a:rPr>
            <a:t>modérées</a:t>
          </a:r>
          <a:r>
            <a:rPr lang="en-US" sz="1050" dirty="0">
              <a:latin typeface="+mn-lt"/>
            </a:rPr>
            <a:t> à </a:t>
          </a:r>
          <a:r>
            <a:rPr lang="en-US" sz="1050" dirty="0" err="1">
              <a:latin typeface="+mn-lt"/>
            </a:rPr>
            <a:t>sévères</a:t>
          </a:r>
          <a:endParaRPr lang="fr-FR" sz="1050" dirty="0">
            <a:latin typeface="+mn-lt"/>
          </a:endParaRPr>
        </a:p>
      </dgm:t>
    </dgm:pt>
    <dgm:pt modelId="{A213F05D-E466-4778-B367-6BCA5F5FF434}" type="parTrans" cxnId="{C67C348C-94D4-4C40-9E76-FCC866925F94}">
      <dgm:prSet/>
      <dgm:spPr/>
      <dgm:t>
        <a:bodyPr/>
        <a:lstStyle/>
        <a:p>
          <a:endParaRPr lang="fr-FR"/>
        </a:p>
      </dgm:t>
    </dgm:pt>
    <dgm:pt modelId="{BFD548CF-FA76-47F2-B253-5392CE370844}" type="sibTrans" cxnId="{C67C348C-94D4-4C40-9E76-FCC866925F94}">
      <dgm:prSet/>
      <dgm:spPr/>
      <dgm:t>
        <a:bodyPr/>
        <a:lstStyle/>
        <a:p>
          <a:endParaRPr lang="fr-FR"/>
        </a:p>
      </dgm:t>
    </dgm:pt>
    <dgm:pt modelId="{715F554F-519A-4B96-B213-A2860356308D}">
      <dgm:prSet custT="1"/>
      <dgm:spPr/>
      <dgm:t>
        <a:bodyPr/>
        <a:lstStyle/>
        <a:p>
          <a:r>
            <a:rPr lang="en-US" sz="1050" dirty="0">
              <a:latin typeface="+mn-lt"/>
            </a:rPr>
            <a:t>Triple </a:t>
          </a:r>
          <a:r>
            <a:rPr lang="en-US" sz="1050" dirty="0" err="1">
              <a:latin typeface="+mn-lt"/>
            </a:rPr>
            <a:t>thérapie</a:t>
          </a:r>
          <a:r>
            <a:rPr lang="en-US" sz="1050" dirty="0">
              <a:latin typeface="+mn-lt"/>
            </a:rPr>
            <a:t> </a:t>
          </a:r>
          <a:r>
            <a:rPr lang="en-US" sz="1050" dirty="0" err="1">
              <a:latin typeface="+mn-lt"/>
            </a:rPr>
            <a:t>inhalée</a:t>
          </a:r>
          <a:endParaRPr lang="en-US" sz="1050" dirty="0">
            <a:latin typeface="+mn-lt"/>
          </a:endParaRPr>
        </a:p>
      </dgm:t>
    </dgm:pt>
    <dgm:pt modelId="{960A96D2-5E29-4CA3-8C70-1B0ABA127572}" type="parTrans" cxnId="{1D131802-D247-444F-AC25-56A1F061C7AF}">
      <dgm:prSet/>
      <dgm:spPr/>
      <dgm:t>
        <a:bodyPr/>
        <a:lstStyle/>
        <a:p>
          <a:endParaRPr lang="fr-FR"/>
        </a:p>
      </dgm:t>
    </dgm:pt>
    <dgm:pt modelId="{04447CCC-B151-4252-A037-9102ADA59D0E}" type="sibTrans" cxnId="{1D131802-D247-444F-AC25-56A1F061C7AF}">
      <dgm:prSet/>
      <dgm:spPr/>
      <dgm:t>
        <a:bodyPr/>
        <a:lstStyle/>
        <a:p>
          <a:endParaRPr lang="fr-FR"/>
        </a:p>
      </dgm:t>
    </dgm:pt>
    <dgm:pt modelId="{EAD1A1E1-EE8F-4110-AAAF-CF122160B992}">
      <dgm:prSet custT="1"/>
      <dgm:spPr/>
      <dgm:t>
        <a:bodyPr/>
        <a:lstStyle/>
        <a:p>
          <a:r>
            <a:rPr lang="en-US" sz="1050" dirty="0">
              <a:latin typeface="+mn-lt"/>
            </a:rPr>
            <a:t>1 injection/2 </a:t>
          </a:r>
          <a:r>
            <a:rPr lang="en-US" sz="1050" dirty="0" err="1">
              <a:latin typeface="+mn-lt"/>
            </a:rPr>
            <a:t>semaines</a:t>
          </a:r>
          <a:r>
            <a:rPr lang="en-US" sz="1050" dirty="0">
              <a:latin typeface="+mn-lt"/>
            </a:rPr>
            <a:t> pendant 52 </a:t>
          </a:r>
          <a:r>
            <a:rPr lang="en-US" sz="1050" dirty="0" err="1">
              <a:latin typeface="+mn-lt"/>
            </a:rPr>
            <a:t>semaines</a:t>
          </a:r>
          <a:endParaRPr lang="en-US" sz="1050" dirty="0">
            <a:latin typeface="+mn-lt"/>
          </a:endParaRPr>
        </a:p>
      </dgm:t>
    </dgm:pt>
    <dgm:pt modelId="{1C2E091B-3BD1-4F71-AAA7-98AA36D9A56D}" type="parTrans" cxnId="{EED9F755-E3B8-494F-9161-FE3E6003EA6C}">
      <dgm:prSet/>
      <dgm:spPr/>
      <dgm:t>
        <a:bodyPr/>
        <a:lstStyle/>
        <a:p>
          <a:endParaRPr lang="fr-FR"/>
        </a:p>
      </dgm:t>
    </dgm:pt>
    <dgm:pt modelId="{3FF8706F-DB00-4E6F-9C0C-DC1E6F571FC4}" type="sibTrans" cxnId="{EED9F755-E3B8-494F-9161-FE3E6003EA6C}">
      <dgm:prSet/>
      <dgm:spPr/>
      <dgm:t>
        <a:bodyPr/>
        <a:lstStyle/>
        <a:p>
          <a:endParaRPr lang="fr-FR"/>
        </a:p>
      </dgm:t>
    </dgm:pt>
    <dgm:pt modelId="{665BA3E5-2925-4EEF-9A9B-1BAEB50BB32C}">
      <dgm:prSet custT="1"/>
      <dgm:spPr/>
      <dgm:t>
        <a:bodyPr/>
        <a:lstStyle/>
        <a:p>
          <a:r>
            <a:rPr lang="en-US" sz="1050" dirty="0">
              <a:latin typeface="+mn-lt"/>
            </a:rPr>
            <a:t>VEMS 30</a:t>
          </a:r>
          <a:r>
            <a:rPr lang="fr-FR" sz="1050" dirty="0">
              <a:latin typeface="+mn-lt"/>
            </a:rPr>
            <a:t>% à 70%</a:t>
          </a:r>
          <a:endParaRPr lang="en-US" sz="1050" dirty="0">
            <a:latin typeface="+mn-lt"/>
          </a:endParaRPr>
        </a:p>
      </dgm:t>
    </dgm:pt>
    <dgm:pt modelId="{40654331-27CA-4BF3-9C75-18F1F4852CAF}" type="parTrans" cxnId="{3597C162-2DDB-4D4C-889D-83AEC4B4333B}">
      <dgm:prSet/>
      <dgm:spPr/>
      <dgm:t>
        <a:bodyPr/>
        <a:lstStyle/>
        <a:p>
          <a:endParaRPr lang="fr-FR"/>
        </a:p>
      </dgm:t>
    </dgm:pt>
    <dgm:pt modelId="{D6F90EFB-CF81-4B86-805A-3C0B50B82A8D}" type="sibTrans" cxnId="{3597C162-2DDB-4D4C-889D-83AEC4B4333B}">
      <dgm:prSet/>
      <dgm:spPr/>
      <dgm:t>
        <a:bodyPr/>
        <a:lstStyle/>
        <a:p>
          <a:endParaRPr lang="fr-FR"/>
        </a:p>
      </dgm:t>
    </dgm:pt>
    <dgm:pt modelId="{8A951A55-D407-47D9-8153-1572BA275669}">
      <dgm:prSet custT="1"/>
      <dgm:spPr/>
      <dgm:t>
        <a:bodyPr/>
        <a:lstStyle/>
        <a:p>
          <a:r>
            <a:rPr lang="en-US" sz="1050" b="0" i="0" dirty="0">
              <a:latin typeface="+mn-lt"/>
            </a:rPr>
            <a:t>≥ 2 exacerbations </a:t>
          </a:r>
          <a:r>
            <a:rPr lang="en-US" sz="1050" b="0" i="0" dirty="0" err="1">
              <a:latin typeface="+mn-lt"/>
            </a:rPr>
            <a:t>modérées</a:t>
          </a:r>
          <a:r>
            <a:rPr lang="en-US" sz="1050" b="0" i="0" dirty="0">
              <a:latin typeface="+mn-lt"/>
            </a:rPr>
            <a:t> </a:t>
          </a:r>
          <a:r>
            <a:rPr lang="en-US" sz="1050" b="0" i="0" dirty="0" err="1">
              <a:latin typeface="+mn-lt"/>
            </a:rPr>
            <a:t>ou</a:t>
          </a:r>
          <a:r>
            <a:rPr lang="en-US" sz="1050" b="0" i="0" dirty="0">
              <a:latin typeface="+mn-lt"/>
            </a:rPr>
            <a:t> 1 </a:t>
          </a:r>
          <a:r>
            <a:rPr lang="en-US" sz="1050" b="0" i="0" dirty="0" err="1">
              <a:latin typeface="+mn-lt"/>
            </a:rPr>
            <a:t>sévère</a:t>
          </a:r>
          <a:endParaRPr lang="en-US" sz="1050" dirty="0">
            <a:latin typeface="+mn-lt"/>
          </a:endParaRPr>
        </a:p>
      </dgm:t>
    </dgm:pt>
    <dgm:pt modelId="{A95A8D40-8BA0-4C81-901D-BA01973D2E08}" type="parTrans" cxnId="{88C29549-D99E-4535-8CF0-9D481099F932}">
      <dgm:prSet/>
      <dgm:spPr/>
      <dgm:t>
        <a:bodyPr/>
        <a:lstStyle/>
        <a:p>
          <a:endParaRPr lang="fr-FR"/>
        </a:p>
      </dgm:t>
    </dgm:pt>
    <dgm:pt modelId="{E7ABFE46-0382-454B-8744-573DC098CB05}" type="sibTrans" cxnId="{88C29549-D99E-4535-8CF0-9D481099F932}">
      <dgm:prSet/>
      <dgm:spPr/>
      <dgm:t>
        <a:bodyPr/>
        <a:lstStyle/>
        <a:p>
          <a:endParaRPr lang="fr-FR"/>
        </a:p>
      </dgm:t>
    </dgm:pt>
    <dgm:pt modelId="{76BCE640-90A8-41BF-8F13-DF900D52386C}">
      <dgm:prSet custT="1"/>
      <dgm:spPr/>
      <dgm:t>
        <a:bodyPr/>
        <a:lstStyle/>
        <a:p>
          <a:r>
            <a:rPr lang="fr-FR" sz="1050" dirty="0">
              <a:latin typeface="+mn-lt"/>
              <a:cs typeface="Calibri" panose="020F0502020204030204" pitchFamily="34" charset="0"/>
            </a:rPr>
            <a:t>Eosinophiles </a:t>
          </a:r>
          <a:r>
            <a:rPr lang="en-US" sz="1050" b="0" i="0" dirty="0">
              <a:latin typeface="+mn-lt"/>
            </a:rPr>
            <a:t>≥ 300/µL</a:t>
          </a:r>
          <a:endParaRPr lang="en-US" sz="1050" dirty="0">
            <a:latin typeface="+mn-lt"/>
          </a:endParaRPr>
        </a:p>
      </dgm:t>
    </dgm:pt>
    <dgm:pt modelId="{FBA7129A-C29A-4F18-B8E9-C32960027D56}" type="parTrans" cxnId="{AA277C56-0BB8-452C-AABD-0168153D85FD}">
      <dgm:prSet/>
      <dgm:spPr/>
      <dgm:t>
        <a:bodyPr/>
        <a:lstStyle/>
        <a:p>
          <a:endParaRPr lang="fr-FR"/>
        </a:p>
      </dgm:t>
    </dgm:pt>
    <dgm:pt modelId="{CC123CA8-6350-403A-AE8F-1CC2818BC743}" type="sibTrans" cxnId="{AA277C56-0BB8-452C-AABD-0168153D85FD}">
      <dgm:prSet/>
      <dgm:spPr/>
      <dgm:t>
        <a:bodyPr/>
        <a:lstStyle/>
        <a:p>
          <a:endParaRPr lang="fr-FR"/>
        </a:p>
      </dgm:t>
    </dgm:pt>
    <dgm:pt modelId="{E112A067-79B8-48BE-8E37-F399FF96718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50" dirty="0" err="1">
              <a:latin typeface="+mn-lt"/>
            </a:rPr>
            <a:t>secondaire</a:t>
          </a:r>
          <a:r>
            <a:rPr lang="en-US" sz="1050" dirty="0">
              <a:latin typeface="+mn-lt"/>
            </a:rPr>
            <a:t> : SGRQ, VEMS</a:t>
          </a:r>
          <a:endParaRPr lang="fr-FR" sz="1050" dirty="0">
            <a:latin typeface="+mn-lt"/>
          </a:endParaRPr>
        </a:p>
      </dgm:t>
    </dgm:pt>
    <dgm:pt modelId="{7356CE62-7467-488E-8045-6A0EDBF5D56B}" type="sibTrans" cxnId="{C5BDBE13-33EB-464B-854A-0CDA51E0FF07}">
      <dgm:prSet/>
      <dgm:spPr/>
      <dgm:t>
        <a:bodyPr/>
        <a:lstStyle/>
        <a:p>
          <a:endParaRPr lang="fr-FR"/>
        </a:p>
      </dgm:t>
    </dgm:pt>
    <dgm:pt modelId="{57716713-2A01-45EB-B9B2-9B5200837625}" type="parTrans" cxnId="{C5BDBE13-33EB-464B-854A-0CDA51E0FF07}">
      <dgm:prSet/>
      <dgm:spPr/>
      <dgm:t>
        <a:bodyPr/>
        <a:lstStyle/>
        <a:p>
          <a:endParaRPr lang="fr-FR"/>
        </a:p>
      </dgm:t>
    </dgm:pt>
    <dgm:pt modelId="{647123B4-4052-457F-B9D8-E0C8F486D2C7}" type="pres">
      <dgm:prSet presAssocID="{53C6A4B4-207F-4FD3-B72D-951C0D521EAA}" presName="Name0" presStyleCnt="0">
        <dgm:presLayoutVars>
          <dgm:dir/>
          <dgm:animLvl val="lvl"/>
          <dgm:resizeHandles val="exact"/>
        </dgm:presLayoutVars>
      </dgm:prSet>
      <dgm:spPr/>
    </dgm:pt>
    <dgm:pt modelId="{A8C37740-2A06-4EA4-B6DD-915509B47B09}" type="pres">
      <dgm:prSet presAssocID="{E1DBF33E-81D5-4DF6-AEE1-48BFCEE00B3D}" presName="linNode" presStyleCnt="0"/>
      <dgm:spPr/>
    </dgm:pt>
    <dgm:pt modelId="{2EC19432-1371-4765-B8E1-E4FAB04BD891}" type="pres">
      <dgm:prSet presAssocID="{E1DBF33E-81D5-4DF6-AEE1-48BFCEE00B3D}" presName="parentText" presStyleLbl="node1" presStyleIdx="0" presStyleCnt="3" custScaleX="73786">
        <dgm:presLayoutVars>
          <dgm:chMax val="1"/>
          <dgm:bulletEnabled val="1"/>
        </dgm:presLayoutVars>
      </dgm:prSet>
      <dgm:spPr/>
    </dgm:pt>
    <dgm:pt modelId="{9A85D832-813C-4A22-ADEA-EEB9AA87DEA2}" type="pres">
      <dgm:prSet presAssocID="{E1DBF33E-81D5-4DF6-AEE1-48BFCEE00B3D}" presName="descendantText" presStyleLbl="alignAccFollowNode1" presStyleIdx="0" presStyleCnt="3" custScaleY="133722">
        <dgm:presLayoutVars>
          <dgm:bulletEnabled val="1"/>
        </dgm:presLayoutVars>
      </dgm:prSet>
      <dgm:spPr/>
    </dgm:pt>
    <dgm:pt modelId="{7A9521C4-1281-458D-9A38-10A5F3CB160A}" type="pres">
      <dgm:prSet presAssocID="{F4D7BC8A-FA53-4ACA-86DF-E22899EF7D7F}" presName="sp" presStyleCnt="0"/>
      <dgm:spPr/>
    </dgm:pt>
    <dgm:pt modelId="{69F01427-BA21-4D03-AC0D-A1EA30DDBA9B}" type="pres">
      <dgm:prSet presAssocID="{A6588D7A-692D-438F-8211-08E62D10A377}" presName="linNode" presStyleCnt="0"/>
      <dgm:spPr/>
    </dgm:pt>
    <dgm:pt modelId="{F2BD0067-77F9-4F93-9F9B-77102FEB3C4F}" type="pres">
      <dgm:prSet presAssocID="{A6588D7A-692D-438F-8211-08E62D10A377}" presName="parentText" presStyleLbl="node1" presStyleIdx="1" presStyleCnt="3" custScaleX="87789">
        <dgm:presLayoutVars>
          <dgm:chMax val="1"/>
          <dgm:bulletEnabled val="1"/>
        </dgm:presLayoutVars>
      </dgm:prSet>
      <dgm:spPr/>
    </dgm:pt>
    <dgm:pt modelId="{39CDFA88-4711-4C36-8A09-EF313EFD1A4B}" type="pres">
      <dgm:prSet presAssocID="{A6588D7A-692D-438F-8211-08E62D10A377}" presName="descendantText" presStyleLbl="alignAccFollowNode1" presStyleIdx="1" presStyleCnt="3" custScaleY="98487">
        <dgm:presLayoutVars>
          <dgm:bulletEnabled val="1"/>
        </dgm:presLayoutVars>
      </dgm:prSet>
      <dgm:spPr/>
    </dgm:pt>
    <dgm:pt modelId="{8ED79D49-072D-4FF4-BD2D-3AB249857528}" type="pres">
      <dgm:prSet presAssocID="{2A864B0C-DDE1-4DB6-B762-56E5DB3F0426}" presName="sp" presStyleCnt="0"/>
      <dgm:spPr/>
    </dgm:pt>
    <dgm:pt modelId="{C8986E42-465D-4AE2-A036-C81833AFADDE}" type="pres">
      <dgm:prSet presAssocID="{99E5F97B-AEFB-486F-9989-ED8AD1CE7865}" presName="linNode" presStyleCnt="0"/>
      <dgm:spPr/>
    </dgm:pt>
    <dgm:pt modelId="{33A00539-A213-406F-AFB0-692BAC1BC419}" type="pres">
      <dgm:prSet presAssocID="{99E5F97B-AEFB-486F-9989-ED8AD1CE786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FC75706-8157-4CD1-8D79-421EB1E4773E}" type="pres">
      <dgm:prSet presAssocID="{99E5F97B-AEFB-486F-9989-ED8AD1CE786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22C6E00-D77E-45DD-90EE-996418B95706}" type="presOf" srcId="{665BA3E5-2925-4EEF-9A9B-1BAEB50BB32C}" destId="{9A85D832-813C-4A22-ADEA-EEB9AA87DEA2}" srcOrd="0" destOrd="3" presId="urn:microsoft.com/office/officeart/2005/8/layout/vList5"/>
    <dgm:cxn modelId="{49A77C00-2F48-4BDC-837C-C0E19EC4E092}" type="presOf" srcId="{EAD1A1E1-EE8F-4110-AAAF-CF122160B992}" destId="{39CDFA88-4711-4C36-8A09-EF313EFD1A4B}" srcOrd="0" destOrd="1" presId="urn:microsoft.com/office/officeart/2005/8/layout/vList5"/>
    <dgm:cxn modelId="{1D131802-D247-444F-AC25-56A1F061C7AF}" srcId="{E1DBF33E-81D5-4DF6-AEE1-48BFCEE00B3D}" destId="{715F554F-519A-4B96-B213-A2860356308D}" srcOrd="1" destOrd="0" parTransId="{960A96D2-5E29-4CA3-8C70-1B0ABA127572}" sibTransId="{04447CCC-B151-4252-A037-9102ADA59D0E}"/>
    <dgm:cxn modelId="{29AD8F03-ED7D-47A9-96C7-BD6D9D61C5EA}" type="presOf" srcId="{53C6A4B4-207F-4FD3-B72D-951C0D521EAA}" destId="{647123B4-4052-457F-B9D8-E0C8F486D2C7}" srcOrd="0" destOrd="0" presId="urn:microsoft.com/office/officeart/2005/8/layout/vList5"/>
    <dgm:cxn modelId="{6E1AAF0B-D7EB-4981-AEE2-8670E53E0A18}" type="presOf" srcId="{0758D034-9F89-4CF3-AA26-6BC4BB236330}" destId="{39CDFA88-4711-4C36-8A09-EF313EFD1A4B}" srcOrd="0" destOrd="0" presId="urn:microsoft.com/office/officeart/2005/8/layout/vList5"/>
    <dgm:cxn modelId="{C5BDBE13-33EB-464B-854A-0CDA51E0FF07}" srcId="{99E5F97B-AEFB-486F-9989-ED8AD1CE7865}" destId="{E112A067-79B8-48BE-8E37-F399FF967182}" srcOrd="1" destOrd="0" parTransId="{57716713-2A01-45EB-B9B2-9B5200837625}" sibTransId="{7356CE62-7467-488E-8045-6A0EDBF5D56B}"/>
    <dgm:cxn modelId="{DAD5BA1D-2F86-4636-8AE6-4385BF98CDF1}" srcId="{53C6A4B4-207F-4FD3-B72D-951C0D521EAA}" destId="{99E5F97B-AEFB-486F-9989-ED8AD1CE7865}" srcOrd="2" destOrd="0" parTransId="{029B872D-F325-4263-AFD7-18F9DABACA64}" sibTransId="{818117C6-3B9F-4787-A218-889371CDB05E}"/>
    <dgm:cxn modelId="{42D11C27-DB54-4895-BEB7-BCE9653AC25B}" type="presOf" srcId="{E112A067-79B8-48BE-8E37-F399FF967182}" destId="{8FC75706-8157-4CD1-8D79-421EB1E4773E}" srcOrd="0" destOrd="1" presId="urn:microsoft.com/office/officeart/2005/8/layout/vList5"/>
    <dgm:cxn modelId="{899BF62E-9DC7-4269-A244-6B67523FF9FD}" srcId="{53C6A4B4-207F-4FD3-B72D-951C0D521EAA}" destId="{A6588D7A-692D-438F-8211-08E62D10A377}" srcOrd="1" destOrd="0" parTransId="{4B528E28-F605-4876-88B8-8572C129468E}" sibTransId="{2A864B0C-DDE1-4DB6-B762-56E5DB3F0426}"/>
    <dgm:cxn modelId="{739F0841-0F7F-4E3F-B715-47C9C5D679D7}" type="presOf" srcId="{A6588D7A-692D-438F-8211-08E62D10A377}" destId="{F2BD0067-77F9-4F93-9F9B-77102FEB3C4F}" srcOrd="0" destOrd="0" presId="urn:microsoft.com/office/officeart/2005/8/layout/vList5"/>
    <dgm:cxn modelId="{3597C162-2DDB-4D4C-889D-83AEC4B4333B}" srcId="{E1DBF33E-81D5-4DF6-AEE1-48BFCEE00B3D}" destId="{665BA3E5-2925-4EEF-9A9B-1BAEB50BB32C}" srcOrd="3" destOrd="0" parTransId="{40654331-27CA-4BF3-9C75-18F1F4852CAF}" sibTransId="{D6F90EFB-CF81-4B86-805A-3C0B50B82A8D}"/>
    <dgm:cxn modelId="{88C29549-D99E-4535-8CF0-9D481099F932}" srcId="{E1DBF33E-81D5-4DF6-AEE1-48BFCEE00B3D}" destId="{8A951A55-D407-47D9-8153-1572BA275669}" srcOrd="2" destOrd="0" parTransId="{A95A8D40-8BA0-4C81-901D-BA01973D2E08}" sibTransId="{E7ABFE46-0382-454B-8744-573DC098CB05}"/>
    <dgm:cxn modelId="{DB27044D-66A1-4A4F-9125-4480EB70798F}" type="presOf" srcId="{8A951A55-D407-47D9-8153-1572BA275669}" destId="{9A85D832-813C-4A22-ADEA-EEB9AA87DEA2}" srcOrd="0" destOrd="2" presId="urn:microsoft.com/office/officeart/2005/8/layout/vList5"/>
    <dgm:cxn modelId="{EED9F755-E3B8-494F-9161-FE3E6003EA6C}" srcId="{A6588D7A-692D-438F-8211-08E62D10A377}" destId="{EAD1A1E1-EE8F-4110-AAAF-CF122160B992}" srcOrd="1" destOrd="0" parTransId="{1C2E091B-3BD1-4F71-AAA7-98AA36D9A56D}" sibTransId="{3FF8706F-DB00-4E6F-9C0C-DC1E6F571FC4}"/>
    <dgm:cxn modelId="{AA277C56-0BB8-452C-AABD-0168153D85FD}" srcId="{E1DBF33E-81D5-4DF6-AEE1-48BFCEE00B3D}" destId="{76BCE640-90A8-41BF-8F13-DF900D52386C}" srcOrd="4" destOrd="0" parTransId="{FBA7129A-C29A-4F18-B8E9-C32960027D56}" sibTransId="{CC123CA8-6350-403A-AE8F-1CC2818BC743}"/>
    <dgm:cxn modelId="{4F17535A-E6B4-4B6B-B7E4-C4E2EAB1C1AC}" type="presOf" srcId="{4CD9CFB1-B10C-4D76-B700-237FC93BC755}" destId="{8FC75706-8157-4CD1-8D79-421EB1E4773E}" srcOrd="0" destOrd="0" presId="urn:microsoft.com/office/officeart/2005/8/layout/vList5"/>
    <dgm:cxn modelId="{D3C23184-D119-4E19-969A-03338D2C7AFB}" type="presOf" srcId="{E1DBF33E-81D5-4DF6-AEE1-48BFCEE00B3D}" destId="{2EC19432-1371-4765-B8E1-E4FAB04BD891}" srcOrd="0" destOrd="0" presId="urn:microsoft.com/office/officeart/2005/8/layout/vList5"/>
    <dgm:cxn modelId="{C67C348C-94D4-4C40-9E76-FCC866925F94}" srcId="{99E5F97B-AEFB-486F-9989-ED8AD1CE7865}" destId="{4CD9CFB1-B10C-4D76-B700-237FC93BC755}" srcOrd="0" destOrd="0" parTransId="{A213F05D-E466-4778-B367-6BCA5F5FF434}" sibTransId="{BFD548CF-FA76-47F2-B253-5392CE370844}"/>
    <dgm:cxn modelId="{1380E59F-93A0-4759-9EA2-E949D751A54C}" type="presOf" srcId="{76BCE640-90A8-41BF-8F13-DF900D52386C}" destId="{9A85D832-813C-4A22-ADEA-EEB9AA87DEA2}" srcOrd="0" destOrd="4" presId="urn:microsoft.com/office/officeart/2005/8/layout/vList5"/>
    <dgm:cxn modelId="{F6471FA1-FA44-4608-9378-A024074303D2}" type="presOf" srcId="{715F554F-519A-4B96-B213-A2860356308D}" destId="{9A85D832-813C-4A22-ADEA-EEB9AA87DEA2}" srcOrd="0" destOrd="1" presId="urn:microsoft.com/office/officeart/2005/8/layout/vList5"/>
    <dgm:cxn modelId="{30657AA9-099B-4ADD-B8B0-59C1B29C73B6}" type="presOf" srcId="{F077F1D2-3338-487E-8742-978BEBC01C85}" destId="{9A85D832-813C-4A22-ADEA-EEB9AA87DEA2}" srcOrd="0" destOrd="0" presId="urn:microsoft.com/office/officeart/2005/8/layout/vList5"/>
    <dgm:cxn modelId="{1C4533BC-D8C4-48AC-AAED-EBCAF55358BA}" srcId="{53C6A4B4-207F-4FD3-B72D-951C0D521EAA}" destId="{E1DBF33E-81D5-4DF6-AEE1-48BFCEE00B3D}" srcOrd="0" destOrd="0" parTransId="{346A0F07-4963-41D2-9F0B-C97E532F33D7}" sibTransId="{F4D7BC8A-FA53-4ACA-86DF-E22899EF7D7F}"/>
    <dgm:cxn modelId="{510FFDC2-DFDF-401B-BC34-DBD45EC54B19}" srcId="{A6588D7A-692D-438F-8211-08E62D10A377}" destId="{0758D034-9F89-4CF3-AA26-6BC4BB236330}" srcOrd="0" destOrd="0" parTransId="{9647B3A7-A3D8-4163-948F-1022FE927EC9}" sibTransId="{5CB462E4-ACA1-4B43-AD68-F45A82B0B296}"/>
    <dgm:cxn modelId="{479EFCDB-09EC-4F07-AD35-202BA026E24C}" srcId="{E1DBF33E-81D5-4DF6-AEE1-48BFCEE00B3D}" destId="{F077F1D2-3338-487E-8742-978BEBC01C85}" srcOrd="0" destOrd="0" parTransId="{60745813-7D4C-4321-83AB-7B045DFBDB1F}" sibTransId="{68F20EB8-9D2C-4744-9113-5CF763F39E84}"/>
    <dgm:cxn modelId="{1182DEF9-570F-431D-8033-821AC87F3104}" type="presOf" srcId="{99E5F97B-AEFB-486F-9989-ED8AD1CE7865}" destId="{33A00539-A213-406F-AFB0-692BAC1BC419}" srcOrd="0" destOrd="0" presId="urn:microsoft.com/office/officeart/2005/8/layout/vList5"/>
    <dgm:cxn modelId="{A801BB2A-4457-49AE-9AF5-AE440E7C0466}" type="presParOf" srcId="{647123B4-4052-457F-B9D8-E0C8F486D2C7}" destId="{A8C37740-2A06-4EA4-B6DD-915509B47B09}" srcOrd="0" destOrd="0" presId="urn:microsoft.com/office/officeart/2005/8/layout/vList5"/>
    <dgm:cxn modelId="{0F39E022-92E2-4D55-92D5-2D6587F1D079}" type="presParOf" srcId="{A8C37740-2A06-4EA4-B6DD-915509B47B09}" destId="{2EC19432-1371-4765-B8E1-E4FAB04BD891}" srcOrd="0" destOrd="0" presId="urn:microsoft.com/office/officeart/2005/8/layout/vList5"/>
    <dgm:cxn modelId="{6CD82A83-1F27-4AA7-AC69-2C60612751E9}" type="presParOf" srcId="{A8C37740-2A06-4EA4-B6DD-915509B47B09}" destId="{9A85D832-813C-4A22-ADEA-EEB9AA87DEA2}" srcOrd="1" destOrd="0" presId="urn:microsoft.com/office/officeart/2005/8/layout/vList5"/>
    <dgm:cxn modelId="{03C88303-A053-412B-B018-5FE7416EFDA5}" type="presParOf" srcId="{647123B4-4052-457F-B9D8-E0C8F486D2C7}" destId="{7A9521C4-1281-458D-9A38-10A5F3CB160A}" srcOrd="1" destOrd="0" presId="urn:microsoft.com/office/officeart/2005/8/layout/vList5"/>
    <dgm:cxn modelId="{F5B04AAC-F439-4801-84C0-62CC3B315F6D}" type="presParOf" srcId="{647123B4-4052-457F-B9D8-E0C8F486D2C7}" destId="{69F01427-BA21-4D03-AC0D-A1EA30DDBA9B}" srcOrd="2" destOrd="0" presId="urn:microsoft.com/office/officeart/2005/8/layout/vList5"/>
    <dgm:cxn modelId="{BC1F612E-CE53-426E-AEFE-1508ABD10337}" type="presParOf" srcId="{69F01427-BA21-4D03-AC0D-A1EA30DDBA9B}" destId="{F2BD0067-77F9-4F93-9F9B-77102FEB3C4F}" srcOrd="0" destOrd="0" presId="urn:microsoft.com/office/officeart/2005/8/layout/vList5"/>
    <dgm:cxn modelId="{BFE640C4-C163-428C-96FF-931F673BA39B}" type="presParOf" srcId="{69F01427-BA21-4D03-AC0D-A1EA30DDBA9B}" destId="{39CDFA88-4711-4C36-8A09-EF313EFD1A4B}" srcOrd="1" destOrd="0" presId="urn:microsoft.com/office/officeart/2005/8/layout/vList5"/>
    <dgm:cxn modelId="{8FEB1F85-186E-4E89-8800-4B075D8B2F24}" type="presParOf" srcId="{647123B4-4052-457F-B9D8-E0C8F486D2C7}" destId="{8ED79D49-072D-4FF4-BD2D-3AB249857528}" srcOrd="3" destOrd="0" presId="urn:microsoft.com/office/officeart/2005/8/layout/vList5"/>
    <dgm:cxn modelId="{1F4A2D0C-0F37-450F-AD1D-87A8611F6507}" type="presParOf" srcId="{647123B4-4052-457F-B9D8-E0C8F486D2C7}" destId="{C8986E42-465D-4AE2-A036-C81833AFADDE}" srcOrd="4" destOrd="0" presId="urn:microsoft.com/office/officeart/2005/8/layout/vList5"/>
    <dgm:cxn modelId="{15C4B3D5-C70B-41F8-8256-A00B9E55EA52}" type="presParOf" srcId="{C8986E42-465D-4AE2-A036-C81833AFADDE}" destId="{33A00539-A213-406F-AFB0-692BAC1BC419}" srcOrd="0" destOrd="0" presId="urn:microsoft.com/office/officeart/2005/8/layout/vList5"/>
    <dgm:cxn modelId="{0C7172B9-A034-4A9E-ADF8-405B4A52F38B}" type="presParOf" srcId="{C8986E42-465D-4AE2-A036-C81833AFADDE}" destId="{8FC75706-8157-4CD1-8D79-421EB1E477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3C6A4B4-207F-4FD3-B72D-951C0D521EAA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E1DBF33E-81D5-4DF6-AEE1-48BFCEE00B3D}">
      <dgm:prSet phldrT="[Texte]" custT="1"/>
      <dgm:spPr/>
      <dgm:t>
        <a:bodyPr/>
        <a:lstStyle/>
        <a:p>
          <a:r>
            <a:rPr lang="fr-FR" sz="1050" dirty="0"/>
            <a:t>Caractéristiques</a:t>
          </a:r>
        </a:p>
      </dgm:t>
    </dgm:pt>
    <dgm:pt modelId="{346A0F07-4963-41D2-9F0B-C97E532F33D7}" type="parTrans" cxnId="{1C4533BC-D8C4-48AC-AAED-EBCAF55358BA}">
      <dgm:prSet/>
      <dgm:spPr/>
      <dgm:t>
        <a:bodyPr/>
        <a:lstStyle/>
        <a:p>
          <a:endParaRPr lang="fr-FR"/>
        </a:p>
      </dgm:t>
    </dgm:pt>
    <dgm:pt modelId="{F4D7BC8A-FA53-4ACA-86DF-E22899EF7D7F}" type="sibTrans" cxnId="{1C4533BC-D8C4-48AC-AAED-EBCAF55358BA}">
      <dgm:prSet/>
      <dgm:spPr/>
      <dgm:t>
        <a:bodyPr/>
        <a:lstStyle/>
        <a:p>
          <a:endParaRPr lang="fr-FR"/>
        </a:p>
      </dgm:t>
    </dgm:pt>
    <dgm:pt modelId="{F077F1D2-3338-487E-8742-978BEBC01C85}">
      <dgm:prSet phldrT="[Texte]" custT="1"/>
      <dgm:spPr/>
      <dgm:t>
        <a:bodyPr/>
        <a:lstStyle/>
        <a:p>
          <a:r>
            <a:rPr lang="en-US" sz="1050" dirty="0">
              <a:latin typeface="+mn-lt"/>
            </a:rPr>
            <a:t>40–75 </a:t>
          </a:r>
          <a:r>
            <a:rPr lang="en-US" sz="1050" dirty="0" err="1">
              <a:latin typeface="+mn-lt"/>
            </a:rPr>
            <a:t>ans</a:t>
          </a:r>
          <a:r>
            <a:rPr lang="en-US" sz="1050" dirty="0">
              <a:latin typeface="+mn-lt"/>
            </a:rPr>
            <a:t>, </a:t>
          </a:r>
          <a:r>
            <a:rPr lang="en-US" sz="1050" dirty="0" err="1">
              <a:latin typeface="+mn-lt"/>
            </a:rPr>
            <a:t>fumeurs</a:t>
          </a:r>
          <a:r>
            <a:rPr lang="en-US" sz="1050" dirty="0">
              <a:latin typeface="+mn-lt"/>
            </a:rPr>
            <a:t>, BPCO≥1 an </a:t>
          </a:r>
          <a:endParaRPr lang="fr-FR" sz="1050" dirty="0">
            <a:latin typeface="+mn-lt"/>
          </a:endParaRPr>
        </a:p>
      </dgm:t>
    </dgm:pt>
    <dgm:pt modelId="{60745813-7D4C-4321-83AB-7B045DFBDB1F}" type="parTrans" cxnId="{479EFCDB-09EC-4F07-AD35-202BA026E24C}">
      <dgm:prSet/>
      <dgm:spPr/>
      <dgm:t>
        <a:bodyPr/>
        <a:lstStyle/>
        <a:p>
          <a:endParaRPr lang="fr-FR"/>
        </a:p>
      </dgm:t>
    </dgm:pt>
    <dgm:pt modelId="{68F20EB8-9D2C-4744-9113-5CF763F39E84}" type="sibTrans" cxnId="{479EFCDB-09EC-4F07-AD35-202BA026E24C}">
      <dgm:prSet/>
      <dgm:spPr/>
      <dgm:t>
        <a:bodyPr/>
        <a:lstStyle/>
        <a:p>
          <a:endParaRPr lang="fr-FR"/>
        </a:p>
      </dgm:t>
    </dgm:pt>
    <dgm:pt modelId="{A6588D7A-692D-438F-8211-08E62D10A377}">
      <dgm:prSet phldrT="[Texte]" custT="1"/>
      <dgm:spPr/>
      <dgm:t>
        <a:bodyPr/>
        <a:lstStyle/>
        <a:p>
          <a:r>
            <a:rPr lang="fr-FR" sz="1050" dirty="0"/>
            <a:t>Intervention</a:t>
          </a:r>
        </a:p>
      </dgm:t>
    </dgm:pt>
    <dgm:pt modelId="{4B528E28-F605-4876-88B8-8572C129468E}" type="parTrans" cxnId="{899BF62E-9DC7-4269-A244-6B67523FF9FD}">
      <dgm:prSet/>
      <dgm:spPr/>
      <dgm:t>
        <a:bodyPr/>
        <a:lstStyle/>
        <a:p>
          <a:endParaRPr lang="fr-FR"/>
        </a:p>
      </dgm:t>
    </dgm:pt>
    <dgm:pt modelId="{2A864B0C-DDE1-4DB6-B762-56E5DB3F0426}" type="sibTrans" cxnId="{899BF62E-9DC7-4269-A244-6B67523FF9FD}">
      <dgm:prSet/>
      <dgm:spPr/>
      <dgm:t>
        <a:bodyPr/>
        <a:lstStyle/>
        <a:p>
          <a:endParaRPr lang="fr-FR"/>
        </a:p>
      </dgm:t>
    </dgm:pt>
    <dgm:pt modelId="{0758D034-9F89-4CF3-AA26-6BC4BB236330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50" dirty="0" err="1">
              <a:latin typeface="+mn-lt"/>
            </a:rPr>
            <a:t>itepekimab</a:t>
          </a:r>
          <a:r>
            <a:rPr lang="en-US" sz="1050" dirty="0">
              <a:latin typeface="+mn-lt"/>
            </a:rPr>
            <a:t> 300 mg vs placebo </a:t>
          </a:r>
          <a:endParaRPr lang="fr-FR" sz="1050" dirty="0">
            <a:latin typeface="+mn-lt"/>
          </a:endParaRPr>
        </a:p>
      </dgm:t>
    </dgm:pt>
    <dgm:pt modelId="{9647B3A7-A3D8-4163-948F-1022FE927EC9}" type="parTrans" cxnId="{510FFDC2-DFDF-401B-BC34-DBD45EC54B19}">
      <dgm:prSet/>
      <dgm:spPr/>
      <dgm:t>
        <a:bodyPr/>
        <a:lstStyle/>
        <a:p>
          <a:endParaRPr lang="fr-FR"/>
        </a:p>
      </dgm:t>
    </dgm:pt>
    <dgm:pt modelId="{5CB462E4-ACA1-4B43-AD68-F45A82B0B296}" type="sibTrans" cxnId="{510FFDC2-DFDF-401B-BC34-DBD45EC54B19}">
      <dgm:prSet/>
      <dgm:spPr/>
      <dgm:t>
        <a:bodyPr/>
        <a:lstStyle/>
        <a:p>
          <a:endParaRPr lang="fr-FR"/>
        </a:p>
      </dgm:t>
    </dgm:pt>
    <dgm:pt modelId="{99E5F97B-AEFB-486F-9989-ED8AD1CE7865}">
      <dgm:prSet phldrT="[Texte]" custT="1"/>
      <dgm:spPr/>
      <dgm:t>
        <a:bodyPr/>
        <a:lstStyle/>
        <a:p>
          <a:r>
            <a:rPr lang="fr-FR" sz="1050" dirty="0"/>
            <a:t>Objectifs</a:t>
          </a:r>
        </a:p>
      </dgm:t>
    </dgm:pt>
    <dgm:pt modelId="{029B872D-F325-4263-AFD7-18F9DABACA64}" type="parTrans" cxnId="{DAD5BA1D-2F86-4636-8AE6-4385BF98CDF1}">
      <dgm:prSet/>
      <dgm:spPr/>
      <dgm:t>
        <a:bodyPr/>
        <a:lstStyle/>
        <a:p>
          <a:endParaRPr lang="fr-FR"/>
        </a:p>
      </dgm:t>
    </dgm:pt>
    <dgm:pt modelId="{818117C6-3B9F-4787-A218-889371CDB05E}" type="sibTrans" cxnId="{DAD5BA1D-2F86-4636-8AE6-4385BF98CDF1}">
      <dgm:prSet/>
      <dgm:spPr/>
      <dgm:t>
        <a:bodyPr/>
        <a:lstStyle/>
        <a:p>
          <a:endParaRPr lang="fr-FR"/>
        </a:p>
      </dgm:t>
    </dgm:pt>
    <dgm:pt modelId="{4CD9CFB1-B10C-4D76-B700-237FC93BC755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50" dirty="0">
              <a:latin typeface="+mn-lt"/>
            </a:rPr>
            <a:t>principal : exacerbations </a:t>
          </a:r>
          <a:r>
            <a:rPr lang="en-US" sz="1050" dirty="0" err="1">
              <a:latin typeface="+mn-lt"/>
            </a:rPr>
            <a:t>modérées</a:t>
          </a:r>
          <a:r>
            <a:rPr lang="en-US" sz="1050" dirty="0">
              <a:latin typeface="+mn-lt"/>
            </a:rPr>
            <a:t> à </a:t>
          </a:r>
          <a:r>
            <a:rPr lang="en-US" sz="1050" dirty="0" err="1">
              <a:latin typeface="+mn-lt"/>
            </a:rPr>
            <a:t>sévères</a:t>
          </a:r>
          <a:endParaRPr lang="fr-FR" sz="1050" dirty="0">
            <a:latin typeface="+mn-lt"/>
          </a:endParaRPr>
        </a:p>
      </dgm:t>
    </dgm:pt>
    <dgm:pt modelId="{A213F05D-E466-4778-B367-6BCA5F5FF434}" type="parTrans" cxnId="{C67C348C-94D4-4C40-9E76-FCC866925F94}">
      <dgm:prSet/>
      <dgm:spPr/>
      <dgm:t>
        <a:bodyPr/>
        <a:lstStyle/>
        <a:p>
          <a:endParaRPr lang="fr-FR"/>
        </a:p>
      </dgm:t>
    </dgm:pt>
    <dgm:pt modelId="{BFD548CF-FA76-47F2-B253-5392CE370844}" type="sibTrans" cxnId="{C67C348C-94D4-4C40-9E76-FCC866925F94}">
      <dgm:prSet/>
      <dgm:spPr/>
      <dgm:t>
        <a:bodyPr/>
        <a:lstStyle/>
        <a:p>
          <a:endParaRPr lang="fr-FR"/>
        </a:p>
      </dgm:t>
    </dgm:pt>
    <dgm:pt modelId="{715F554F-519A-4B96-B213-A2860356308D}">
      <dgm:prSet custT="1"/>
      <dgm:spPr/>
      <dgm:t>
        <a:bodyPr/>
        <a:lstStyle/>
        <a:p>
          <a:r>
            <a:rPr lang="en-US" sz="1050" dirty="0">
              <a:latin typeface="+mn-lt"/>
            </a:rPr>
            <a:t>Bi </a:t>
          </a:r>
          <a:r>
            <a:rPr lang="en-US" sz="1050" dirty="0" err="1">
              <a:latin typeface="+mn-lt"/>
            </a:rPr>
            <a:t>ou</a:t>
          </a:r>
          <a:r>
            <a:rPr lang="en-US" sz="1050" dirty="0">
              <a:latin typeface="+mn-lt"/>
            </a:rPr>
            <a:t> </a:t>
          </a:r>
          <a:r>
            <a:rPr lang="en-US" sz="1050" dirty="0" err="1">
              <a:latin typeface="+mn-lt"/>
            </a:rPr>
            <a:t>trithérapie</a:t>
          </a:r>
          <a:endParaRPr lang="en-US" sz="1050" dirty="0">
            <a:latin typeface="+mn-lt"/>
          </a:endParaRPr>
        </a:p>
      </dgm:t>
    </dgm:pt>
    <dgm:pt modelId="{960A96D2-5E29-4CA3-8C70-1B0ABA127572}" type="parTrans" cxnId="{1D131802-D247-444F-AC25-56A1F061C7AF}">
      <dgm:prSet/>
      <dgm:spPr/>
      <dgm:t>
        <a:bodyPr/>
        <a:lstStyle/>
        <a:p>
          <a:endParaRPr lang="fr-FR"/>
        </a:p>
      </dgm:t>
    </dgm:pt>
    <dgm:pt modelId="{04447CCC-B151-4252-A037-9102ADA59D0E}" type="sibTrans" cxnId="{1D131802-D247-444F-AC25-56A1F061C7AF}">
      <dgm:prSet/>
      <dgm:spPr/>
      <dgm:t>
        <a:bodyPr/>
        <a:lstStyle/>
        <a:p>
          <a:endParaRPr lang="fr-FR"/>
        </a:p>
      </dgm:t>
    </dgm:pt>
    <dgm:pt modelId="{EAD1A1E1-EE8F-4110-AAAF-CF122160B992}">
      <dgm:prSet custT="1"/>
      <dgm:spPr/>
      <dgm:t>
        <a:bodyPr/>
        <a:lstStyle/>
        <a:p>
          <a:r>
            <a:rPr lang="en-US" sz="1050" dirty="0">
              <a:latin typeface="+mn-lt"/>
            </a:rPr>
            <a:t>injections /2 </a:t>
          </a:r>
          <a:r>
            <a:rPr lang="en-US" sz="1050" dirty="0" err="1">
              <a:latin typeface="+mn-lt"/>
            </a:rPr>
            <a:t>sem</a:t>
          </a:r>
          <a:r>
            <a:rPr lang="en-US" sz="1050" dirty="0">
              <a:latin typeface="+mn-lt"/>
            </a:rPr>
            <a:t> pendant 24–52 </a:t>
          </a:r>
          <a:r>
            <a:rPr lang="en-US" sz="1050" dirty="0" err="1">
              <a:latin typeface="+mn-lt"/>
            </a:rPr>
            <a:t>sem</a:t>
          </a:r>
          <a:endParaRPr lang="en-US" sz="1050" dirty="0">
            <a:latin typeface="+mn-lt"/>
          </a:endParaRPr>
        </a:p>
      </dgm:t>
    </dgm:pt>
    <dgm:pt modelId="{1C2E091B-3BD1-4F71-AAA7-98AA36D9A56D}" type="parTrans" cxnId="{EED9F755-E3B8-494F-9161-FE3E6003EA6C}">
      <dgm:prSet/>
      <dgm:spPr/>
      <dgm:t>
        <a:bodyPr/>
        <a:lstStyle/>
        <a:p>
          <a:endParaRPr lang="fr-FR"/>
        </a:p>
      </dgm:t>
    </dgm:pt>
    <dgm:pt modelId="{3FF8706F-DB00-4E6F-9C0C-DC1E6F571FC4}" type="sibTrans" cxnId="{EED9F755-E3B8-494F-9161-FE3E6003EA6C}">
      <dgm:prSet/>
      <dgm:spPr/>
      <dgm:t>
        <a:bodyPr/>
        <a:lstStyle/>
        <a:p>
          <a:endParaRPr lang="fr-FR"/>
        </a:p>
      </dgm:t>
    </dgm:pt>
    <dgm:pt modelId="{3C68B15E-E1A7-4917-92EA-369153C51A25}">
      <dgm:prSet custT="1"/>
      <dgm:spPr/>
      <dgm:t>
        <a:bodyPr/>
        <a:lstStyle/>
        <a:p>
          <a:r>
            <a:rPr lang="en-US" sz="1050" dirty="0" err="1">
              <a:latin typeface="+mn-lt"/>
            </a:rPr>
            <a:t>secondaire</a:t>
          </a:r>
          <a:r>
            <a:rPr lang="en-US" sz="1050" dirty="0">
              <a:latin typeface="+mn-lt"/>
            </a:rPr>
            <a:t> : VEMS</a:t>
          </a:r>
          <a:endParaRPr lang="fr-FR" sz="1050" dirty="0">
            <a:latin typeface="+mn-lt"/>
          </a:endParaRPr>
        </a:p>
      </dgm:t>
    </dgm:pt>
    <dgm:pt modelId="{23AE4F22-1D6A-4DC3-845B-CEC54CA71000}" type="parTrans" cxnId="{2941A71D-9895-4ABA-ADDE-53F7BE01F1AF}">
      <dgm:prSet/>
      <dgm:spPr/>
      <dgm:t>
        <a:bodyPr/>
        <a:lstStyle/>
        <a:p>
          <a:endParaRPr lang="fr-FR"/>
        </a:p>
      </dgm:t>
    </dgm:pt>
    <dgm:pt modelId="{E754F9D0-889D-4FF4-A7F2-9F999C9C54D7}" type="sibTrans" cxnId="{2941A71D-9895-4ABA-ADDE-53F7BE01F1AF}">
      <dgm:prSet/>
      <dgm:spPr/>
      <dgm:t>
        <a:bodyPr/>
        <a:lstStyle/>
        <a:p>
          <a:endParaRPr lang="fr-FR"/>
        </a:p>
      </dgm:t>
    </dgm:pt>
    <dgm:pt modelId="{665BA3E5-2925-4EEF-9A9B-1BAEB50BB32C}">
      <dgm:prSet custT="1"/>
      <dgm:spPr/>
      <dgm:t>
        <a:bodyPr/>
        <a:lstStyle/>
        <a:p>
          <a:r>
            <a:rPr lang="en-US" sz="1050" dirty="0">
              <a:latin typeface="+mn-lt"/>
            </a:rPr>
            <a:t>VEMS </a:t>
          </a:r>
          <a:r>
            <a:rPr lang="fr-FR" sz="1050" dirty="0">
              <a:latin typeface="+mn-lt"/>
            </a:rPr>
            <a:t>30% - 80%;</a:t>
          </a:r>
          <a:endParaRPr lang="en-US" sz="1050" dirty="0">
            <a:latin typeface="+mn-lt"/>
          </a:endParaRPr>
        </a:p>
      </dgm:t>
    </dgm:pt>
    <dgm:pt modelId="{40654331-27CA-4BF3-9C75-18F1F4852CAF}" type="parTrans" cxnId="{3597C162-2DDB-4D4C-889D-83AEC4B4333B}">
      <dgm:prSet/>
      <dgm:spPr/>
      <dgm:t>
        <a:bodyPr/>
        <a:lstStyle/>
        <a:p>
          <a:endParaRPr lang="fr-FR"/>
        </a:p>
      </dgm:t>
    </dgm:pt>
    <dgm:pt modelId="{D6F90EFB-CF81-4B86-805A-3C0B50B82A8D}" type="sibTrans" cxnId="{3597C162-2DDB-4D4C-889D-83AEC4B4333B}">
      <dgm:prSet/>
      <dgm:spPr/>
      <dgm:t>
        <a:bodyPr/>
        <a:lstStyle/>
        <a:p>
          <a:endParaRPr lang="fr-FR"/>
        </a:p>
      </dgm:t>
    </dgm:pt>
    <dgm:pt modelId="{8A951A55-D407-47D9-8153-1572BA275669}">
      <dgm:prSet custT="1"/>
      <dgm:spPr/>
      <dgm:t>
        <a:bodyPr/>
        <a:lstStyle/>
        <a:p>
          <a:r>
            <a:rPr lang="en-US" sz="1050" b="0" i="0" dirty="0">
              <a:latin typeface="+mn-lt"/>
            </a:rPr>
            <a:t>≥ 2 </a:t>
          </a:r>
          <a:r>
            <a:rPr lang="en-US" sz="1050" b="0" i="0" dirty="0" err="1">
              <a:latin typeface="+mn-lt"/>
            </a:rPr>
            <a:t>modérées</a:t>
          </a:r>
          <a:r>
            <a:rPr lang="en-US" sz="1050" b="0" i="0" dirty="0">
              <a:latin typeface="+mn-lt"/>
            </a:rPr>
            <a:t> or ≥ 1 </a:t>
          </a:r>
          <a:r>
            <a:rPr lang="en-US" sz="1050" b="0" i="0" dirty="0" err="1">
              <a:latin typeface="+mn-lt"/>
            </a:rPr>
            <a:t>sévère</a:t>
          </a:r>
          <a:r>
            <a:rPr lang="en-US" sz="1050" b="0" i="0" dirty="0">
              <a:latin typeface="+mn-lt"/>
            </a:rPr>
            <a:t> exacerbations</a:t>
          </a:r>
          <a:endParaRPr lang="en-US" sz="1050" dirty="0">
            <a:latin typeface="+mn-lt"/>
          </a:endParaRPr>
        </a:p>
      </dgm:t>
    </dgm:pt>
    <dgm:pt modelId="{A95A8D40-8BA0-4C81-901D-BA01973D2E08}" type="parTrans" cxnId="{88C29549-D99E-4535-8CF0-9D481099F932}">
      <dgm:prSet/>
      <dgm:spPr/>
      <dgm:t>
        <a:bodyPr/>
        <a:lstStyle/>
        <a:p>
          <a:endParaRPr lang="fr-FR"/>
        </a:p>
      </dgm:t>
    </dgm:pt>
    <dgm:pt modelId="{E7ABFE46-0382-454B-8744-573DC098CB05}" type="sibTrans" cxnId="{88C29549-D99E-4535-8CF0-9D481099F932}">
      <dgm:prSet/>
      <dgm:spPr/>
      <dgm:t>
        <a:bodyPr/>
        <a:lstStyle/>
        <a:p>
          <a:endParaRPr lang="fr-FR"/>
        </a:p>
      </dgm:t>
    </dgm:pt>
    <dgm:pt modelId="{FD4825E4-26AA-4CA4-B0C2-5875B5E59EE1}">
      <dgm:prSet custT="1"/>
      <dgm:spPr/>
      <dgm:t>
        <a:bodyPr/>
        <a:lstStyle/>
        <a:p>
          <a:r>
            <a:rPr lang="fr-FR" sz="1050" b="0" i="0" dirty="0">
              <a:latin typeface="+mn-lt"/>
            </a:rPr>
            <a:t>CAT score ≥ 10</a:t>
          </a:r>
          <a:endParaRPr lang="en-US" sz="1050" dirty="0">
            <a:latin typeface="+mn-lt"/>
          </a:endParaRPr>
        </a:p>
      </dgm:t>
    </dgm:pt>
    <dgm:pt modelId="{6E1E5010-ADD6-4E14-9D98-2166C732B83F}" type="parTrans" cxnId="{FB0CCC70-BDC6-4EA3-B19F-6D9DBDA8E835}">
      <dgm:prSet/>
      <dgm:spPr/>
      <dgm:t>
        <a:bodyPr/>
        <a:lstStyle/>
        <a:p>
          <a:endParaRPr lang="fr-FR"/>
        </a:p>
      </dgm:t>
    </dgm:pt>
    <dgm:pt modelId="{80D610AC-742C-4E5F-BE3C-9251078274B6}" type="sibTrans" cxnId="{FB0CCC70-BDC6-4EA3-B19F-6D9DBDA8E835}">
      <dgm:prSet/>
      <dgm:spPr/>
      <dgm:t>
        <a:bodyPr/>
        <a:lstStyle/>
        <a:p>
          <a:endParaRPr lang="fr-FR"/>
        </a:p>
      </dgm:t>
    </dgm:pt>
    <dgm:pt modelId="{647123B4-4052-457F-B9D8-E0C8F486D2C7}" type="pres">
      <dgm:prSet presAssocID="{53C6A4B4-207F-4FD3-B72D-951C0D521EAA}" presName="Name0" presStyleCnt="0">
        <dgm:presLayoutVars>
          <dgm:dir/>
          <dgm:animLvl val="lvl"/>
          <dgm:resizeHandles val="exact"/>
        </dgm:presLayoutVars>
      </dgm:prSet>
      <dgm:spPr/>
    </dgm:pt>
    <dgm:pt modelId="{A8C37740-2A06-4EA4-B6DD-915509B47B09}" type="pres">
      <dgm:prSet presAssocID="{E1DBF33E-81D5-4DF6-AEE1-48BFCEE00B3D}" presName="linNode" presStyleCnt="0"/>
      <dgm:spPr/>
    </dgm:pt>
    <dgm:pt modelId="{2EC19432-1371-4765-B8E1-E4FAB04BD891}" type="pres">
      <dgm:prSet presAssocID="{E1DBF33E-81D5-4DF6-AEE1-48BFCEE00B3D}" presName="parentText" presStyleLbl="node1" presStyleIdx="0" presStyleCnt="3" custScaleX="70156">
        <dgm:presLayoutVars>
          <dgm:chMax val="1"/>
          <dgm:bulletEnabled val="1"/>
        </dgm:presLayoutVars>
      </dgm:prSet>
      <dgm:spPr/>
    </dgm:pt>
    <dgm:pt modelId="{9A85D832-813C-4A22-ADEA-EEB9AA87DEA2}" type="pres">
      <dgm:prSet presAssocID="{E1DBF33E-81D5-4DF6-AEE1-48BFCEE00B3D}" presName="descendantText" presStyleLbl="alignAccFollowNode1" presStyleIdx="0" presStyleCnt="3" custScaleX="109371" custScaleY="133722">
        <dgm:presLayoutVars>
          <dgm:bulletEnabled val="1"/>
        </dgm:presLayoutVars>
      </dgm:prSet>
      <dgm:spPr/>
    </dgm:pt>
    <dgm:pt modelId="{7A9521C4-1281-458D-9A38-10A5F3CB160A}" type="pres">
      <dgm:prSet presAssocID="{F4D7BC8A-FA53-4ACA-86DF-E22899EF7D7F}" presName="sp" presStyleCnt="0"/>
      <dgm:spPr/>
    </dgm:pt>
    <dgm:pt modelId="{69F01427-BA21-4D03-AC0D-A1EA30DDBA9B}" type="pres">
      <dgm:prSet presAssocID="{A6588D7A-692D-438F-8211-08E62D10A377}" presName="linNode" presStyleCnt="0"/>
      <dgm:spPr/>
    </dgm:pt>
    <dgm:pt modelId="{F2BD0067-77F9-4F93-9F9B-77102FEB3C4F}" type="pres">
      <dgm:prSet presAssocID="{A6588D7A-692D-438F-8211-08E62D10A377}" presName="parentText" presStyleLbl="node1" presStyleIdx="1" presStyleCnt="3" custScaleX="82107">
        <dgm:presLayoutVars>
          <dgm:chMax val="1"/>
          <dgm:bulletEnabled val="1"/>
        </dgm:presLayoutVars>
      </dgm:prSet>
      <dgm:spPr/>
    </dgm:pt>
    <dgm:pt modelId="{39CDFA88-4711-4C36-8A09-EF313EFD1A4B}" type="pres">
      <dgm:prSet presAssocID="{A6588D7A-692D-438F-8211-08E62D10A377}" presName="descendantText" presStyleLbl="alignAccFollowNode1" presStyleIdx="1" presStyleCnt="3">
        <dgm:presLayoutVars>
          <dgm:bulletEnabled val="1"/>
        </dgm:presLayoutVars>
      </dgm:prSet>
      <dgm:spPr/>
    </dgm:pt>
    <dgm:pt modelId="{8ED79D49-072D-4FF4-BD2D-3AB249857528}" type="pres">
      <dgm:prSet presAssocID="{2A864B0C-DDE1-4DB6-B762-56E5DB3F0426}" presName="sp" presStyleCnt="0"/>
      <dgm:spPr/>
    </dgm:pt>
    <dgm:pt modelId="{C8986E42-465D-4AE2-A036-C81833AFADDE}" type="pres">
      <dgm:prSet presAssocID="{99E5F97B-AEFB-486F-9989-ED8AD1CE7865}" presName="linNode" presStyleCnt="0"/>
      <dgm:spPr/>
    </dgm:pt>
    <dgm:pt modelId="{33A00539-A213-406F-AFB0-692BAC1BC419}" type="pres">
      <dgm:prSet presAssocID="{99E5F97B-AEFB-486F-9989-ED8AD1CE7865}" presName="parentText" presStyleLbl="node1" presStyleIdx="2" presStyleCnt="3" custScaleX="118159">
        <dgm:presLayoutVars>
          <dgm:chMax val="1"/>
          <dgm:bulletEnabled val="1"/>
        </dgm:presLayoutVars>
      </dgm:prSet>
      <dgm:spPr/>
    </dgm:pt>
    <dgm:pt modelId="{8FC75706-8157-4CD1-8D79-421EB1E4773E}" type="pres">
      <dgm:prSet presAssocID="{99E5F97B-AEFB-486F-9989-ED8AD1CE786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22C6E00-D77E-45DD-90EE-996418B95706}" type="presOf" srcId="{665BA3E5-2925-4EEF-9A9B-1BAEB50BB32C}" destId="{9A85D832-813C-4A22-ADEA-EEB9AA87DEA2}" srcOrd="0" destOrd="4" presId="urn:microsoft.com/office/officeart/2005/8/layout/vList5"/>
    <dgm:cxn modelId="{49A77C00-2F48-4BDC-837C-C0E19EC4E092}" type="presOf" srcId="{EAD1A1E1-EE8F-4110-AAAF-CF122160B992}" destId="{39CDFA88-4711-4C36-8A09-EF313EFD1A4B}" srcOrd="0" destOrd="1" presId="urn:microsoft.com/office/officeart/2005/8/layout/vList5"/>
    <dgm:cxn modelId="{1D131802-D247-444F-AC25-56A1F061C7AF}" srcId="{E1DBF33E-81D5-4DF6-AEE1-48BFCEE00B3D}" destId="{715F554F-519A-4B96-B213-A2860356308D}" srcOrd="1" destOrd="0" parTransId="{960A96D2-5E29-4CA3-8C70-1B0ABA127572}" sibTransId="{04447CCC-B151-4252-A037-9102ADA59D0E}"/>
    <dgm:cxn modelId="{29AD8F03-ED7D-47A9-96C7-BD6D9D61C5EA}" type="presOf" srcId="{53C6A4B4-207F-4FD3-B72D-951C0D521EAA}" destId="{647123B4-4052-457F-B9D8-E0C8F486D2C7}" srcOrd="0" destOrd="0" presId="urn:microsoft.com/office/officeart/2005/8/layout/vList5"/>
    <dgm:cxn modelId="{6E1AAF0B-D7EB-4981-AEE2-8670E53E0A18}" type="presOf" srcId="{0758D034-9F89-4CF3-AA26-6BC4BB236330}" destId="{39CDFA88-4711-4C36-8A09-EF313EFD1A4B}" srcOrd="0" destOrd="0" presId="urn:microsoft.com/office/officeart/2005/8/layout/vList5"/>
    <dgm:cxn modelId="{2941A71D-9895-4ABA-ADDE-53F7BE01F1AF}" srcId="{99E5F97B-AEFB-486F-9989-ED8AD1CE7865}" destId="{3C68B15E-E1A7-4917-92EA-369153C51A25}" srcOrd="1" destOrd="0" parTransId="{23AE4F22-1D6A-4DC3-845B-CEC54CA71000}" sibTransId="{E754F9D0-889D-4FF4-A7F2-9F999C9C54D7}"/>
    <dgm:cxn modelId="{DAD5BA1D-2F86-4636-8AE6-4385BF98CDF1}" srcId="{53C6A4B4-207F-4FD3-B72D-951C0D521EAA}" destId="{99E5F97B-AEFB-486F-9989-ED8AD1CE7865}" srcOrd="2" destOrd="0" parTransId="{029B872D-F325-4263-AFD7-18F9DABACA64}" sibTransId="{818117C6-3B9F-4787-A218-889371CDB05E}"/>
    <dgm:cxn modelId="{92C2E42D-5003-481C-B354-E4222411950F}" type="presOf" srcId="{3C68B15E-E1A7-4917-92EA-369153C51A25}" destId="{8FC75706-8157-4CD1-8D79-421EB1E4773E}" srcOrd="0" destOrd="1" presId="urn:microsoft.com/office/officeart/2005/8/layout/vList5"/>
    <dgm:cxn modelId="{899BF62E-9DC7-4269-A244-6B67523FF9FD}" srcId="{53C6A4B4-207F-4FD3-B72D-951C0D521EAA}" destId="{A6588D7A-692D-438F-8211-08E62D10A377}" srcOrd="1" destOrd="0" parTransId="{4B528E28-F605-4876-88B8-8572C129468E}" sibTransId="{2A864B0C-DDE1-4DB6-B762-56E5DB3F0426}"/>
    <dgm:cxn modelId="{739F0841-0F7F-4E3F-B715-47C9C5D679D7}" type="presOf" srcId="{A6588D7A-692D-438F-8211-08E62D10A377}" destId="{F2BD0067-77F9-4F93-9F9B-77102FEB3C4F}" srcOrd="0" destOrd="0" presId="urn:microsoft.com/office/officeart/2005/8/layout/vList5"/>
    <dgm:cxn modelId="{3597C162-2DDB-4D4C-889D-83AEC4B4333B}" srcId="{E1DBF33E-81D5-4DF6-AEE1-48BFCEE00B3D}" destId="{665BA3E5-2925-4EEF-9A9B-1BAEB50BB32C}" srcOrd="4" destOrd="0" parTransId="{40654331-27CA-4BF3-9C75-18F1F4852CAF}" sibTransId="{D6F90EFB-CF81-4B86-805A-3C0B50B82A8D}"/>
    <dgm:cxn modelId="{88C29549-D99E-4535-8CF0-9D481099F932}" srcId="{E1DBF33E-81D5-4DF6-AEE1-48BFCEE00B3D}" destId="{8A951A55-D407-47D9-8153-1572BA275669}" srcOrd="2" destOrd="0" parTransId="{A95A8D40-8BA0-4C81-901D-BA01973D2E08}" sibTransId="{E7ABFE46-0382-454B-8744-573DC098CB05}"/>
    <dgm:cxn modelId="{DB27044D-66A1-4A4F-9125-4480EB70798F}" type="presOf" srcId="{8A951A55-D407-47D9-8153-1572BA275669}" destId="{9A85D832-813C-4A22-ADEA-EEB9AA87DEA2}" srcOrd="0" destOrd="2" presId="urn:microsoft.com/office/officeart/2005/8/layout/vList5"/>
    <dgm:cxn modelId="{FB0CCC70-BDC6-4EA3-B19F-6D9DBDA8E835}" srcId="{E1DBF33E-81D5-4DF6-AEE1-48BFCEE00B3D}" destId="{FD4825E4-26AA-4CA4-B0C2-5875B5E59EE1}" srcOrd="3" destOrd="0" parTransId="{6E1E5010-ADD6-4E14-9D98-2166C732B83F}" sibTransId="{80D610AC-742C-4E5F-BE3C-9251078274B6}"/>
    <dgm:cxn modelId="{EED9F755-E3B8-494F-9161-FE3E6003EA6C}" srcId="{A6588D7A-692D-438F-8211-08E62D10A377}" destId="{EAD1A1E1-EE8F-4110-AAAF-CF122160B992}" srcOrd="1" destOrd="0" parTransId="{1C2E091B-3BD1-4F71-AAA7-98AA36D9A56D}" sibTransId="{3FF8706F-DB00-4E6F-9C0C-DC1E6F571FC4}"/>
    <dgm:cxn modelId="{4F17535A-E6B4-4B6B-B7E4-C4E2EAB1C1AC}" type="presOf" srcId="{4CD9CFB1-B10C-4D76-B700-237FC93BC755}" destId="{8FC75706-8157-4CD1-8D79-421EB1E4773E}" srcOrd="0" destOrd="0" presId="urn:microsoft.com/office/officeart/2005/8/layout/vList5"/>
    <dgm:cxn modelId="{D3C23184-D119-4E19-969A-03338D2C7AFB}" type="presOf" srcId="{E1DBF33E-81D5-4DF6-AEE1-48BFCEE00B3D}" destId="{2EC19432-1371-4765-B8E1-E4FAB04BD891}" srcOrd="0" destOrd="0" presId="urn:microsoft.com/office/officeart/2005/8/layout/vList5"/>
    <dgm:cxn modelId="{C67C348C-94D4-4C40-9E76-FCC866925F94}" srcId="{99E5F97B-AEFB-486F-9989-ED8AD1CE7865}" destId="{4CD9CFB1-B10C-4D76-B700-237FC93BC755}" srcOrd="0" destOrd="0" parTransId="{A213F05D-E466-4778-B367-6BCA5F5FF434}" sibTransId="{BFD548CF-FA76-47F2-B253-5392CE370844}"/>
    <dgm:cxn modelId="{F6471FA1-FA44-4608-9378-A024074303D2}" type="presOf" srcId="{715F554F-519A-4B96-B213-A2860356308D}" destId="{9A85D832-813C-4A22-ADEA-EEB9AA87DEA2}" srcOrd="0" destOrd="1" presId="urn:microsoft.com/office/officeart/2005/8/layout/vList5"/>
    <dgm:cxn modelId="{30657AA9-099B-4ADD-B8B0-59C1B29C73B6}" type="presOf" srcId="{F077F1D2-3338-487E-8742-978BEBC01C85}" destId="{9A85D832-813C-4A22-ADEA-EEB9AA87DEA2}" srcOrd="0" destOrd="0" presId="urn:microsoft.com/office/officeart/2005/8/layout/vList5"/>
    <dgm:cxn modelId="{D70B9AB4-12A0-498A-A9F0-249975D12BCD}" type="presOf" srcId="{FD4825E4-26AA-4CA4-B0C2-5875B5E59EE1}" destId="{9A85D832-813C-4A22-ADEA-EEB9AA87DEA2}" srcOrd="0" destOrd="3" presId="urn:microsoft.com/office/officeart/2005/8/layout/vList5"/>
    <dgm:cxn modelId="{1C4533BC-D8C4-48AC-AAED-EBCAF55358BA}" srcId="{53C6A4B4-207F-4FD3-B72D-951C0D521EAA}" destId="{E1DBF33E-81D5-4DF6-AEE1-48BFCEE00B3D}" srcOrd="0" destOrd="0" parTransId="{346A0F07-4963-41D2-9F0B-C97E532F33D7}" sibTransId="{F4D7BC8A-FA53-4ACA-86DF-E22899EF7D7F}"/>
    <dgm:cxn modelId="{510FFDC2-DFDF-401B-BC34-DBD45EC54B19}" srcId="{A6588D7A-692D-438F-8211-08E62D10A377}" destId="{0758D034-9F89-4CF3-AA26-6BC4BB236330}" srcOrd="0" destOrd="0" parTransId="{9647B3A7-A3D8-4163-948F-1022FE927EC9}" sibTransId="{5CB462E4-ACA1-4B43-AD68-F45A82B0B296}"/>
    <dgm:cxn modelId="{479EFCDB-09EC-4F07-AD35-202BA026E24C}" srcId="{E1DBF33E-81D5-4DF6-AEE1-48BFCEE00B3D}" destId="{F077F1D2-3338-487E-8742-978BEBC01C85}" srcOrd="0" destOrd="0" parTransId="{60745813-7D4C-4321-83AB-7B045DFBDB1F}" sibTransId="{68F20EB8-9D2C-4744-9113-5CF763F39E84}"/>
    <dgm:cxn modelId="{1182DEF9-570F-431D-8033-821AC87F3104}" type="presOf" srcId="{99E5F97B-AEFB-486F-9989-ED8AD1CE7865}" destId="{33A00539-A213-406F-AFB0-692BAC1BC419}" srcOrd="0" destOrd="0" presId="urn:microsoft.com/office/officeart/2005/8/layout/vList5"/>
    <dgm:cxn modelId="{A801BB2A-4457-49AE-9AF5-AE440E7C0466}" type="presParOf" srcId="{647123B4-4052-457F-B9D8-E0C8F486D2C7}" destId="{A8C37740-2A06-4EA4-B6DD-915509B47B09}" srcOrd="0" destOrd="0" presId="urn:microsoft.com/office/officeart/2005/8/layout/vList5"/>
    <dgm:cxn modelId="{0F39E022-92E2-4D55-92D5-2D6587F1D079}" type="presParOf" srcId="{A8C37740-2A06-4EA4-B6DD-915509B47B09}" destId="{2EC19432-1371-4765-B8E1-E4FAB04BD891}" srcOrd="0" destOrd="0" presId="urn:microsoft.com/office/officeart/2005/8/layout/vList5"/>
    <dgm:cxn modelId="{6CD82A83-1F27-4AA7-AC69-2C60612751E9}" type="presParOf" srcId="{A8C37740-2A06-4EA4-B6DD-915509B47B09}" destId="{9A85D832-813C-4A22-ADEA-EEB9AA87DEA2}" srcOrd="1" destOrd="0" presId="urn:microsoft.com/office/officeart/2005/8/layout/vList5"/>
    <dgm:cxn modelId="{03C88303-A053-412B-B018-5FE7416EFDA5}" type="presParOf" srcId="{647123B4-4052-457F-B9D8-E0C8F486D2C7}" destId="{7A9521C4-1281-458D-9A38-10A5F3CB160A}" srcOrd="1" destOrd="0" presId="urn:microsoft.com/office/officeart/2005/8/layout/vList5"/>
    <dgm:cxn modelId="{F5B04AAC-F439-4801-84C0-62CC3B315F6D}" type="presParOf" srcId="{647123B4-4052-457F-B9D8-E0C8F486D2C7}" destId="{69F01427-BA21-4D03-AC0D-A1EA30DDBA9B}" srcOrd="2" destOrd="0" presId="urn:microsoft.com/office/officeart/2005/8/layout/vList5"/>
    <dgm:cxn modelId="{BC1F612E-CE53-426E-AEFE-1508ABD10337}" type="presParOf" srcId="{69F01427-BA21-4D03-AC0D-A1EA30DDBA9B}" destId="{F2BD0067-77F9-4F93-9F9B-77102FEB3C4F}" srcOrd="0" destOrd="0" presId="urn:microsoft.com/office/officeart/2005/8/layout/vList5"/>
    <dgm:cxn modelId="{BFE640C4-C163-428C-96FF-931F673BA39B}" type="presParOf" srcId="{69F01427-BA21-4D03-AC0D-A1EA30DDBA9B}" destId="{39CDFA88-4711-4C36-8A09-EF313EFD1A4B}" srcOrd="1" destOrd="0" presId="urn:microsoft.com/office/officeart/2005/8/layout/vList5"/>
    <dgm:cxn modelId="{8FEB1F85-186E-4E89-8800-4B075D8B2F24}" type="presParOf" srcId="{647123B4-4052-457F-B9D8-E0C8F486D2C7}" destId="{8ED79D49-072D-4FF4-BD2D-3AB249857528}" srcOrd="3" destOrd="0" presId="urn:microsoft.com/office/officeart/2005/8/layout/vList5"/>
    <dgm:cxn modelId="{1F4A2D0C-0F37-450F-AD1D-87A8611F6507}" type="presParOf" srcId="{647123B4-4052-457F-B9D8-E0C8F486D2C7}" destId="{C8986E42-465D-4AE2-A036-C81833AFADDE}" srcOrd="4" destOrd="0" presId="urn:microsoft.com/office/officeart/2005/8/layout/vList5"/>
    <dgm:cxn modelId="{15C4B3D5-C70B-41F8-8256-A00B9E55EA52}" type="presParOf" srcId="{C8986E42-465D-4AE2-A036-C81833AFADDE}" destId="{33A00539-A213-406F-AFB0-692BAC1BC419}" srcOrd="0" destOrd="0" presId="urn:microsoft.com/office/officeart/2005/8/layout/vList5"/>
    <dgm:cxn modelId="{0C7172B9-A034-4A9E-ADF8-405B4A52F38B}" type="presParOf" srcId="{C8986E42-465D-4AE2-A036-C81833AFADDE}" destId="{8FC75706-8157-4CD1-8D79-421EB1E477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3C6A4B4-207F-4FD3-B72D-951C0D521EAA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E1DBF33E-81D5-4DF6-AEE1-48BFCEE00B3D}">
      <dgm:prSet phldrT="[Texte]" custT="1"/>
      <dgm:spPr/>
      <dgm:t>
        <a:bodyPr/>
        <a:lstStyle/>
        <a:p>
          <a:r>
            <a:rPr lang="fr-FR" sz="1050" dirty="0"/>
            <a:t>Caractéristiques</a:t>
          </a:r>
        </a:p>
      </dgm:t>
    </dgm:pt>
    <dgm:pt modelId="{346A0F07-4963-41D2-9F0B-C97E532F33D7}" type="parTrans" cxnId="{1C4533BC-D8C4-48AC-AAED-EBCAF55358BA}">
      <dgm:prSet/>
      <dgm:spPr/>
      <dgm:t>
        <a:bodyPr/>
        <a:lstStyle/>
        <a:p>
          <a:endParaRPr lang="fr-FR"/>
        </a:p>
      </dgm:t>
    </dgm:pt>
    <dgm:pt modelId="{F4D7BC8A-FA53-4ACA-86DF-E22899EF7D7F}" type="sibTrans" cxnId="{1C4533BC-D8C4-48AC-AAED-EBCAF55358BA}">
      <dgm:prSet/>
      <dgm:spPr/>
      <dgm:t>
        <a:bodyPr/>
        <a:lstStyle/>
        <a:p>
          <a:endParaRPr lang="fr-FR"/>
        </a:p>
      </dgm:t>
    </dgm:pt>
    <dgm:pt modelId="{F077F1D2-3338-487E-8742-978BEBC01C85}">
      <dgm:prSet phldrT="[Texte]" custT="1"/>
      <dgm:spPr/>
      <dgm:t>
        <a:bodyPr/>
        <a:lstStyle/>
        <a:p>
          <a:r>
            <a:rPr lang="en-US" sz="1050" b="0" i="0" dirty="0">
              <a:latin typeface="+mn-lt"/>
            </a:rPr>
            <a:t>≥ </a:t>
          </a:r>
          <a:r>
            <a:rPr lang="fr-FR" sz="1050" dirty="0">
              <a:latin typeface="+mn-lt"/>
            </a:rPr>
            <a:t>40ans, tabac </a:t>
          </a:r>
          <a:r>
            <a:rPr lang="en-US" sz="1050" b="0" i="0" dirty="0">
              <a:latin typeface="+mn-lt"/>
            </a:rPr>
            <a:t>≥ 10PA</a:t>
          </a:r>
          <a:endParaRPr lang="fr-FR" sz="1050" dirty="0">
            <a:latin typeface="+mn-lt"/>
          </a:endParaRPr>
        </a:p>
      </dgm:t>
    </dgm:pt>
    <dgm:pt modelId="{60745813-7D4C-4321-83AB-7B045DFBDB1F}" type="parTrans" cxnId="{479EFCDB-09EC-4F07-AD35-202BA026E24C}">
      <dgm:prSet/>
      <dgm:spPr/>
      <dgm:t>
        <a:bodyPr/>
        <a:lstStyle/>
        <a:p>
          <a:endParaRPr lang="fr-FR"/>
        </a:p>
      </dgm:t>
    </dgm:pt>
    <dgm:pt modelId="{68F20EB8-9D2C-4744-9113-5CF763F39E84}" type="sibTrans" cxnId="{479EFCDB-09EC-4F07-AD35-202BA026E24C}">
      <dgm:prSet/>
      <dgm:spPr/>
      <dgm:t>
        <a:bodyPr/>
        <a:lstStyle/>
        <a:p>
          <a:endParaRPr lang="fr-FR"/>
        </a:p>
      </dgm:t>
    </dgm:pt>
    <dgm:pt modelId="{A6588D7A-692D-438F-8211-08E62D10A377}">
      <dgm:prSet phldrT="[Texte]" custT="1"/>
      <dgm:spPr/>
      <dgm:t>
        <a:bodyPr/>
        <a:lstStyle/>
        <a:p>
          <a:r>
            <a:rPr lang="fr-FR" sz="1050" dirty="0"/>
            <a:t>Intervention</a:t>
          </a:r>
        </a:p>
      </dgm:t>
    </dgm:pt>
    <dgm:pt modelId="{4B528E28-F605-4876-88B8-8572C129468E}" type="parTrans" cxnId="{899BF62E-9DC7-4269-A244-6B67523FF9FD}">
      <dgm:prSet/>
      <dgm:spPr/>
      <dgm:t>
        <a:bodyPr/>
        <a:lstStyle/>
        <a:p>
          <a:endParaRPr lang="fr-FR"/>
        </a:p>
      </dgm:t>
    </dgm:pt>
    <dgm:pt modelId="{2A864B0C-DDE1-4DB6-B762-56E5DB3F0426}" type="sibTrans" cxnId="{899BF62E-9DC7-4269-A244-6B67523FF9FD}">
      <dgm:prSet/>
      <dgm:spPr/>
      <dgm:t>
        <a:bodyPr/>
        <a:lstStyle/>
        <a:p>
          <a:endParaRPr lang="fr-FR"/>
        </a:p>
      </dgm:t>
    </dgm:pt>
    <dgm:pt modelId="{0758D034-9F89-4CF3-AA26-6BC4BB236330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50" dirty="0" err="1">
              <a:latin typeface="+mn-lt"/>
            </a:rPr>
            <a:t>Astegolimab</a:t>
          </a:r>
          <a:r>
            <a:rPr lang="en-US" sz="1050" dirty="0">
              <a:latin typeface="+mn-lt"/>
            </a:rPr>
            <a:t> 490 mg </a:t>
          </a:r>
          <a:r>
            <a:rPr lang="en-US" sz="1050" i="1" dirty="0">
              <a:latin typeface="+mn-lt"/>
            </a:rPr>
            <a:t>versus</a:t>
          </a:r>
          <a:r>
            <a:rPr lang="en-US" sz="1050" dirty="0">
              <a:latin typeface="+mn-lt"/>
            </a:rPr>
            <a:t> placebo </a:t>
          </a:r>
          <a:endParaRPr lang="fr-FR" sz="1050" dirty="0">
            <a:latin typeface="+mn-lt"/>
          </a:endParaRPr>
        </a:p>
      </dgm:t>
    </dgm:pt>
    <dgm:pt modelId="{9647B3A7-A3D8-4163-948F-1022FE927EC9}" type="parTrans" cxnId="{510FFDC2-DFDF-401B-BC34-DBD45EC54B19}">
      <dgm:prSet/>
      <dgm:spPr/>
      <dgm:t>
        <a:bodyPr/>
        <a:lstStyle/>
        <a:p>
          <a:endParaRPr lang="fr-FR"/>
        </a:p>
      </dgm:t>
    </dgm:pt>
    <dgm:pt modelId="{5CB462E4-ACA1-4B43-AD68-F45A82B0B296}" type="sibTrans" cxnId="{510FFDC2-DFDF-401B-BC34-DBD45EC54B19}">
      <dgm:prSet/>
      <dgm:spPr/>
      <dgm:t>
        <a:bodyPr/>
        <a:lstStyle/>
        <a:p>
          <a:endParaRPr lang="fr-FR"/>
        </a:p>
      </dgm:t>
    </dgm:pt>
    <dgm:pt modelId="{99E5F97B-AEFB-486F-9989-ED8AD1CE7865}">
      <dgm:prSet phldrT="[Texte]" custT="1"/>
      <dgm:spPr/>
      <dgm:t>
        <a:bodyPr/>
        <a:lstStyle/>
        <a:p>
          <a:r>
            <a:rPr lang="fr-FR" sz="1050" dirty="0"/>
            <a:t>Objectifs</a:t>
          </a:r>
        </a:p>
      </dgm:t>
    </dgm:pt>
    <dgm:pt modelId="{029B872D-F325-4263-AFD7-18F9DABACA64}" type="parTrans" cxnId="{DAD5BA1D-2F86-4636-8AE6-4385BF98CDF1}">
      <dgm:prSet/>
      <dgm:spPr/>
      <dgm:t>
        <a:bodyPr/>
        <a:lstStyle/>
        <a:p>
          <a:endParaRPr lang="fr-FR"/>
        </a:p>
      </dgm:t>
    </dgm:pt>
    <dgm:pt modelId="{818117C6-3B9F-4787-A218-889371CDB05E}" type="sibTrans" cxnId="{DAD5BA1D-2F86-4636-8AE6-4385BF98CDF1}">
      <dgm:prSet/>
      <dgm:spPr/>
      <dgm:t>
        <a:bodyPr/>
        <a:lstStyle/>
        <a:p>
          <a:endParaRPr lang="fr-FR"/>
        </a:p>
      </dgm:t>
    </dgm:pt>
    <dgm:pt modelId="{4CD9CFB1-B10C-4D76-B700-237FC93BC755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50" dirty="0">
              <a:latin typeface="+mn-lt"/>
            </a:rPr>
            <a:t>principal : exacerbations </a:t>
          </a:r>
          <a:r>
            <a:rPr lang="en-US" sz="1050" dirty="0" err="1">
              <a:latin typeface="+mn-lt"/>
            </a:rPr>
            <a:t>modérées</a:t>
          </a:r>
          <a:r>
            <a:rPr lang="en-US" sz="1050" dirty="0">
              <a:latin typeface="+mn-lt"/>
            </a:rPr>
            <a:t> à </a:t>
          </a:r>
          <a:r>
            <a:rPr lang="en-US" sz="1050" dirty="0" err="1">
              <a:latin typeface="+mn-lt"/>
            </a:rPr>
            <a:t>sévères</a:t>
          </a:r>
          <a:endParaRPr lang="fr-FR" sz="1050" dirty="0">
            <a:latin typeface="+mn-lt"/>
          </a:endParaRPr>
        </a:p>
      </dgm:t>
    </dgm:pt>
    <dgm:pt modelId="{A213F05D-E466-4778-B367-6BCA5F5FF434}" type="parTrans" cxnId="{C67C348C-94D4-4C40-9E76-FCC866925F94}">
      <dgm:prSet/>
      <dgm:spPr/>
      <dgm:t>
        <a:bodyPr/>
        <a:lstStyle/>
        <a:p>
          <a:endParaRPr lang="fr-FR"/>
        </a:p>
      </dgm:t>
    </dgm:pt>
    <dgm:pt modelId="{BFD548CF-FA76-47F2-B253-5392CE370844}" type="sibTrans" cxnId="{C67C348C-94D4-4C40-9E76-FCC866925F94}">
      <dgm:prSet/>
      <dgm:spPr/>
      <dgm:t>
        <a:bodyPr/>
        <a:lstStyle/>
        <a:p>
          <a:endParaRPr lang="fr-FR"/>
        </a:p>
      </dgm:t>
    </dgm:pt>
    <dgm:pt modelId="{EAD1A1E1-EE8F-4110-AAAF-CF122160B992}">
      <dgm:prSet custT="1"/>
      <dgm:spPr/>
      <dgm:t>
        <a:bodyPr/>
        <a:lstStyle/>
        <a:p>
          <a:r>
            <a:rPr lang="en-US" sz="1050" dirty="0">
              <a:latin typeface="+mn-lt"/>
            </a:rPr>
            <a:t>injections / 4 </a:t>
          </a:r>
          <a:r>
            <a:rPr lang="en-US" sz="1050" dirty="0" err="1">
              <a:latin typeface="+mn-lt"/>
            </a:rPr>
            <a:t>sem</a:t>
          </a:r>
          <a:r>
            <a:rPr lang="en-US" sz="1050" dirty="0">
              <a:latin typeface="+mn-lt"/>
            </a:rPr>
            <a:t> pendant 48 </a:t>
          </a:r>
          <a:r>
            <a:rPr lang="en-US" sz="1050" dirty="0" err="1">
              <a:latin typeface="+mn-lt"/>
            </a:rPr>
            <a:t>sem</a:t>
          </a:r>
          <a:endParaRPr lang="en-US" sz="1050" dirty="0">
            <a:latin typeface="+mn-lt"/>
          </a:endParaRPr>
        </a:p>
      </dgm:t>
    </dgm:pt>
    <dgm:pt modelId="{1C2E091B-3BD1-4F71-AAA7-98AA36D9A56D}" type="parTrans" cxnId="{EED9F755-E3B8-494F-9161-FE3E6003EA6C}">
      <dgm:prSet/>
      <dgm:spPr/>
      <dgm:t>
        <a:bodyPr/>
        <a:lstStyle/>
        <a:p>
          <a:endParaRPr lang="fr-FR"/>
        </a:p>
      </dgm:t>
    </dgm:pt>
    <dgm:pt modelId="{3FF8706F-DB00-4E6F-9C0C-DC1E6F571FC4}" type="sibTrans" cxnId="{EED9F755-E3B8-494F-9161-FE3E6003EA6C}">
      <dgm:prSet/>
      <dgm:spPr/>
      <dgm:t>
        <a:bodyPr/>
        <a:lstStyle/>
        <a:p>
          <a:endParaRPr lang="fr-FR"/>
        </a:p>
      </dgm:t>
    </dgm:pt>
    <dgm:pt modelId="{3C68B15E-E1A7-4917-92EA-369153C51A25}">
      <dgm:prSet custT="1"/>
      <dgm:spPr/>
      <dgm:t>
        <a:bodyPr/>
        <a:lstStyle/>
        <a:p>
          <a:r>
            <a:rPr lang="en-US" sz="1050" dirty="0" err="1">
              <a:latin typeface="+mn-lt"/>
            </a:rPr>
            <a:t>secondaire</a:t>
          </a:r>
          <a:r>
            <a:rPr lang="en-US" sz="1050" dirty="0">
              <a:latin typeface="+mn-lt"/>
            </a:rPr>
            <a:t> : SGRQ, VEMS, </a:t>
          </a:r>
          <a:r>
            <a:rPr lang="en-US" sz="1050" dirty="0" err="1">
              <a:latin typeface="+mn-lt"/>
            </a:rPr>
            <a:t>éosinophiles</a:t>
          </a:r>
          <a:r>
            <a:rPr lang="en-US" sz="1050" dirty="0">
              <a:latin typeface="+mn-lt"/>
            </a:rPr>
            <a:t> / neutrophiles </a:t>
          </a:r>
          <a:r>
            <a:rPr lang="en-US" sz="1050" dirty="0" err="1">
              <a:latin typeface="+mn-lt"/>
            </a:rPr>
            <a:t>expecto</a:t>
          </a:r>
          <a:endParaRPr lang="fr-FR" sz="1050" dirty="0">
            <a:latin typeface="+mn-lt"/>
          </a:endParaRPr>
        </a:p>
      </dgm:t>
    </dgm:pt>
    <dgm:pt modelId="{23AE4F22-1D6A-4DC3-845B-CEC54CA71000}" type="parTrans" cxnId="{2941A71D-9895-4ABA-ADDE-53F7BE01F1AF}">
      <dgm:prSet/>
      <dgm:spPr/>
      <dgm:t>
        <a:bodyPr/>
        <a:lstStyle/>
        <a:p>
          <a:endParaRPr lang="fr-FR"/>
        </a:p>
      </dgm:t>
    </dgm:pt>
    <dgm:pt modelId="{E754F9D0-889D-4FF4-A7F2-9F999C9C54D7}" type="sibTrans" cxnId="{2941A71D-9895-4ABA-ADDE-53F7BE01F1AF}">
      <dgm:prSet/>
      <dgm:spPr/>
      <dgm:t>
        <a:bodyPr/>
        <a:lstStyle/>
        <a:p>
          <a:endParaRPr lang="fr-FR"/>
        </a:p>
      </dgm:t>
    </dgm:pt>
    <dgm:pt modelId="{4CD43287-028A-49A2-ABD3-8F3CFAC59958}">
      <dgm:prSet phldrT="[Texte]" custT="1"/>
      <dgm:spPr/>
      <dgm:t>
        <a:bodyPr/>
        <a:lstStyle/>
        <a:p>
          <a:r>
            <a:rPr lang="fr-FR" sz="1050" dirty="0">
              <a:latin typeface="+mn-lt"/>
            </a:rPr>
            <a:t>VEMS &lt; 80%</a:t>
          </a:r>
        </a:p>
      </dgm:t>
    </dgm:pt>
    <dgm:pt modelId="{DB5A468F-93BB-4123-9F82-E0F944CC5587}" type="parTrans" cxnId="{75850BE6-E6FD-4692-B3E3-9B26470D9A5C}">
      <dgm:prSet/>
      <dgm:spPr/>
      <dgm:t>
        <a:bodyPr/>
        <a:lstStyle/>
        <a:p>
          <a:endParaRPr lang="fr-FR"/>
        </a:p>
      </dgm:t>
    </dgm:pt>
    <dgm:pt modelId="{4EFA4218-0A9E-4D36-B28A-941CBFA6CAF6}" type="sibTrans" cxnId="{75850BE6-E6FD-4692-B3E3-9B26470D9A5C}">
      <dgm:prSet/>
      <dgm:spPr/>
      <dgm:t>
        <a:bodyPr/>
        <a:lstStyle/>
        <a:p>
          <a:endParaRPr lang="fr-FR"/>
        </a:p>
      </dgm:t>
    </dgm:pt>
    <dgm:pt modelId="{5A891382-77BF-47B7-B31F-6F002FBBDEBF}">
      <dgm:prSet phldrT="[Texte]" custT="1"/>
      <dgm:spPr/>
      <dgm:t>
        <a:bodyPr/>
        <a:lstStyle/>
        <a:p>
          <a:r>
            <a:rPr lang="fr-FR" sz="1050" dirty="0">
              <a:latin typeface="+mn-lt"/>
            </a:rPr>
            <a:t>Dyspnée </a:t>
          </a:r>
          <a:r>
            <a:rPr lang="fr-FR" sz="1050" dirty="0" err="1">
              <a:latin typeface="+mn-lt"/>
            </a:rPr>
            <a:t>mMRC</a:t>
          </a:r>
          <a:r>
            <a:rPr lang="fr-FR" sz="1050" dirty="0">
              <a:latin typeface="+mn-lt"/>
            </a:rPr>
            <a:t> </a:t>
          </a:r>
          <a:r>
            <a:rPr lang="en-US" sz="1050" b="0" i="0" dirty="0">
              <a:latin typeface="+mn-lt"/>
            </a:rPr>
            <a:t>≥ 2</a:t>
          </a:r>
          <a:endParaRPr lang="fr-FR" sz="1050" dirty="0">
            <a:latin typeface="+mn-lt"/>
          </a:endParaRPr>
        </a:p>
      </dgm:t>
    </dgm:pt>
    <dgm:pt modelId="{DB4B1E4F-48E8-404E-B98D-62867373CA63}" type="parTrans" cxnId="{B3ED4C8D-658C-41FF-95C3-C1B69D0D2C3F}">
      <dgm:prSet/>
      <dgm:spPr/>
      <dgm:t>
        <a:bodyPr/>
        <a:lstStyle/>
        <a:p>
          <a:endParaRPr lang="fr-FR"/>
        </a:p>
      </dgm:t>
    </dgm:pt>
    <dgm:pt modelId="{89B012A7-3258-43A9-B10A-7FF5E9DAB5F0}" type="sibTrans" cxnId="{B3ED4C8D-658C-41FF-95C3-C1B69D0D2C3F}">
      <dgm:prSet/>
      <dgm:spPr/>
      <dgm:t>
        <a:bodyPr/>
        <a:lstStyle/>
        <a:p>
          <a:endParaRPr lang="fr-FR"/>
        </a:p>
      </dgm:t>
    </dgm:pt>
    <dgm:pt modelId="{F2B626BE-414C-438E-ABB5-9C36EFCB2EC5}">
      <dgm:prSet phldrT="[Texte]" custT="1"/>
      <dgm:spPr/>
      <dgm:t>
        <a:bodyPr/>
        <a:lstStyle/>
        <a:p>
          <a:r>
            <a:rPr lang="en-US" sz="1050" b="0" i="0" dirty="0">
              <a:latin typeface="+mn-lt"/>
            </a:rPr>
            <a:t>≥ 2 exacerbations </a:t>
          </a:r>
          <a:r>
            <a:rPr lang="en-US" sz="1050" b="0" i="0" dirty="0" err="1">
              <a:latin typeface="+mn-lt"/>
            </a:rPr>
            <a:t>modérées</a:t>
          </a:r>
          <a:r>
            <a:rPr lang="en-US" sz="1050" b="0" i="0" dirty="0">
              <a:latin typeface="+mn-lt"/>
            </a:rPr>
            <a:t> </a:t>
          </a:r>
          <a:r>
            <a:rPr lang="en-US" sz="1050" b="0" i="0" dirty="0" err="1">
              <a:latin typeface="+mn-lt"/>
            </a:rPr>
            <a:t>l’année</a:t>
          </a:r>
          <a:r>
            <a:rPr lang="en-US" sz="1050" b="0" i="0" dirty="0">
              <a:latin typeface="+mn-lt"/>
            </a:rPr>
            <a:t> passée </a:t>
          </a:r>
          <a:endParaRPr lang="fr-FR" sz="1050" dirty="0">
            <a:latin typeface="+mn-lt"/>
          </a:endParaRPr>
        </a:p>
      </dgm:t>
    </dgm:pt>
    <dgm:pt modelId="{9B9B34F7-7C8C-4A43-B652-4190456A20BE}" type="parTrans" cxnId="{F71FAB2A-5880-4EF0-B226-B5B7B9AE3D8C}">
      <dgm:prSet/>
      <dgm:spPr/>
      <dgm:t>
        <a:bodyPr/>
        <a:lstStyle/>
        <a:p>
          <a:endParaRPr lang="fr-FR"/>
        </a:p>
      </dgm:t>
    </dgm:pt>
    <dgm:pt modelId="{E3797AB6-7055-4184-B6BA-DD5C6F0F726D}" type="sibTrans" cxnId="{F71FAB2A-5880-4EF0-B226-B5B7B9AE3D8C}">
      <dgm:prSet/>
      <dgm:spPr/>
      <dgm:t>
        <a:bodyPr/>
        <a:lstStyle/>
        <a:p>
          <a:endParaRPr lang="fr-FR"/>
        </a:p>
      </dgm:t>
    </dgm:pt>
    <dgm:pt modelId="{08FB3060-FCFF-4DC2-9799-F451A00705BE}">
      <dgm:prSet phldrT="[Texte]" custT="1"/>
      <dgm:spPr/>
      <dgm:t>
        <a:bodyPr/>
        <a:lstStyle/>
        <a:p>
          <a:r>
            <a:rPr lang="fr-FR" sz="1050" dirty="0">
              <a:latin typeface="+mn-lt"/>
            </a:rPr>
            <a:t>Stratifiés 2-3 exacerbations </a:t>
          </a:r>
          <a:r>
            <a:rPr lang="fr-FR" sz="1050" i="1" dirty="0">
              <a:latin typeface="+mn-lt"/>
            </a:rPr>
            <a:t>versus</a:t>
          </a:r>
          <a:r>
            <a:rPr lang="fr-FR" sz="1050" dirty="0">
              <a:latin typeface="+mn-lt"/>
            </a:rPr>
            <a:t> </a:t>
          </a:r>
          <a:r>
            <a:rPr lang="en-US" sz="1050" b="0" i="0" dirty="0">
              <a:latin typeface="+mn-lt"/>
            </a:rPr>
            <a:t>≥4</a:t>
          </a:r>
          <a:endParaRPr lang="fr-FR" sz="1050" dirty="0">
            <a:latin typeface="+mn-lt"/>
          </a:endParaRPr>
        </a:p>
      </dgm:t>
    </dgm:pt>
    <dgm:pt modelId="{85F50F0E-9D37-4C82-85AA-75AF821C7745}" type="parTrans" cxnId="{D5827394-9B20-41D0-8DE5-69500973FAB6}">
      <dgm:prSet/>
      <dgm:spPr/>
      <dgm:t>
        <a:bodyPr/>
        <a:lstStyle/>
        <a:p>
          <a:endParaRPr lang="fr-FR"/>
        </a:p>
      </dgm:t>
    </dgm:pt>
    <dgm:pt modelId="{4538CFA1-831D-4C00-B29D-C0B344DC16DA}" type="sibTrans" cxnId="{D5827394-9B20-41D0-8DE5-69500973FAB6}">
      <dgm:prSet/>
      <dgm:spPr/>
      <dgm:t>
        <a:bodyPr/>
        <a:lstStyle/>
        <a:p>
          <a:endParaRPr lang="fr-FR"/>
        </a:p>
      </dgm:t>
    </dgm:pt>
    <dgm:pt modelId="{647123B4-4052-457F-B9D8-E0C8F486D2C7}" type="pres">
      <dgm:prSet presAssocID="{53C6A4B4-207F-4FD3-B72D-951C0D521EAA}" presName="Name0" presStyleCnt="0">
        <dgm:presLayoutVars>
          <dgm:dir/>
          <dgm:animLvl val="lvl"/>
          <dgm:resizeHandles val="exact"/>
        </dgm:presLayoutVars>
      </dgm:prSet>
      <dgm:spPr/>
    </dgm:pt>
    <dgm:pt modelId="{A8C37740-2A06-4EA4-B6DD-915509B47B09}" type="pres">
      <dgm:prSet presAssocID="{E1DBF33E-81D5-4DF6-AEE1-48BFCEE00B3D}" presName="linNode" presStyleCnt="0"/>
      <dgm:spPr/>
    </dgm:pt>
    <dgm:pt modelId="{2EC19432-1371-4765-B8E1-E4FAB04BD891}" type="pres">
      <dgm:prSet presAssocID="{E1DBF33E-81D5-4DF6-AEE1-48BFCEE00B3D}" presName="parentText" presStyleLbl="node1" presStyleIdx="0" presStyleCnt="3" custScaleX="70156">
        <dgm:presLayoutVars>
          <dgm:chMax val="1"/>
          <dgm:bulletEnabled val="1"/>
        </dgm:presLayoutVars>
      </dgm:prSet>
      <dgm:spPr/>
    </dgm:pt>
    <dgm:pt modelId="{9A85D832-813C-4A22-ADEA-EEB9AA87DEA2}" type="pres">
      <dgm:prSet presAssocID="{E1DBF33E-81D5-4DF6-AEE1-48BFCEE00B3D}" presName="descendantText" presStyleLbl="alignAccFollowNode1" presStyleIdx="0" presStyleCnt="3" custScaleX="109371" custScaleY="133722">
        <dgm:presLayoutVars>
          <dgm:bulletEnabled val="1"/>
        </dgm:presLayoutVars>
      </dgm:prSet>
      <dgm:spPr/>
    </dgm:pt>
    <dgm:pt modelId="{7A9521C4-1281-458D-9A38-10A5F3CB160A}" type="pres">
      <dgm:prSet presAssocID="{F4D7BC8A-FA53-4ACA-86DF-E22899EF7D7F}" presName="sp" presStyleCnt="0"/>
      <dgm:spPr/>
    </dgm:pt>
    <dgm:pt modelId="{69F01427-BA21-4D03-AC0D-A1EA30DDBA9B}" type="pres">
      <dgm:prSet presAssocID="{A6588D7A-692D-438F-8211-08E62D10A377}" presName="linNode" presStyleCnt="0"/>
      <dgm:spPr/>
    </dgm:pt>
    <dgm:pt modelId="{F2BD0067-77F9-4F93-9F9B-77102FEB3C4F}" type="pres">
      <dgm:prSet presAssocID="{A6588D7A-692D-438F-8211-08E62D10A377}" presName="parentText" presStyleLbl="node1" presStyleIdx="1" presStyleCnt="3" custScaleX="82107">
        <dgm:presLayoutVars>
          <dgm:chMax val="1"/>
          <dgm:bulletEnabled val="1"/>
        </dgm:presLayoutVars>
      </dgm:prSet>
      <dgm:spPr/>
    </dgm:pt>
    <dgm:pt modelId="{39CDFA88-4711-4C36-8A09-EF313EFD1A4B}" type="pres">
      <dgm:prSet presAssocID="{A6588D7A-692D-438F-8211-08E62D10A377}" presName="descendantText" presStyleLbl="alignAccFollowNode1" presStyleIdx="1" presStyleCnt="3">
        <dgm:presLayoutVars>
          <dgm:bulletEnabled val="1"/>
        </dgm:presLayoutVars>
      </dgm:prSet>
      <dgm:spPr/>
    </dgm:pt>
    <dgm:pt modelId="{8ED79D49-072D-4FF4-BD2D-3AB249857528}" type="pres">
      <dgm:prSet presAssocID="{2A864B0C-DDE1-4DB6-B762-56E5DB3F0426}" presName="sp" presStyleCnt="0"/>
      <dgm:spPr/>
    </dgm:pt>
    <dgm:pt modelId="{C8986E42-465D-4AE2-A036-C81833AFADDE}" type="pres">
      <dgm:prSet presAssocID="{99E5F97B-AEFB-486F-9989-ED8AD1CE7865}" presName="linNode" presStyleCnt="0"/>
      <dgm:spPr/>
    </dgm:pt>
    <dgm:pt modelId="{33A00539-A213-406F-AFB0-692BAC1BC419}" type="pres">
      <dgm:prSet presAssocID="{99E5F97B-AEFB-486F-9989-ED8AD1CE7865}" presName="parentText" presStyleLbl="node1" presStyleIdx="2" presStyleCnt="3" custScaleX="118159">
        <dgm:presLayoutVars>
          <dgm:chMax val="1"/>
          <dgm:bulletEnabled val="1"/>
        </dgm:presLayoutVars>
      </dgm:prSet>
      <dgm:spPr/>
    </dgm:pt>
    <dgm:pt modelId="{8FC75706-8157-4CD1-8D79-421EB1E4773E}" type="pres">
      <dgm:prSet presAssocID="{99E5F97B-AEFB-486F-9989-ED8AD1CE786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9A77C00-2F48-4BDC-837C-C0E19EC4E092}" type="presOf" srcId="{EAD1A1E1-EE8F-4110-AAAF-CF122160B992}" destId="{39CDFA88-4711-4C36-8A09-EF313EFD1A4B}" srcOrd="0" destOrd="1" presId="urn:microsoft.com/office/officeart/2005/8/layout/vList5"/>
    <dgm:cxn modelId="{29AD8F03-ED7D-47A9-96C7-BD6D9D61C5EA}" type="presOf" srcId="{53C6A4B4-207F-4FD3-B72D-951C0D521EAA}" destId="{647123B4-4052-457F-B9D8-E0C8F486D2C7}" srcOrd="0" destOrd="0" presId="urn:microsoft.com/office/officeart/2005/8/layout/vList5"/>
    <dgm:cxn modelId="{6E1AAF0B-D7EB-4981-AEE2-8670E53E0A18}" type="presOf" srcId="{0758D034-9F89-4CF3-AA26-6BC4BB236330}" destId="{39CDFA88-4711-4C36-8A09-EF313EFD1A4B}" srcOrd="0" destOrd="0" presId="urn:microsoft.com/office/officeart/2005/8/layout/vList5"/>
    <dgm:cxn modelId="{2941A71D-9895-4ABA-ADDE-53F7BE01F1AF}" srcId="{99E5F97B-AEFB-486F-9989-ED8AD1CE7865}" destId="{3C68B15E-E1A7-4917-92EA-369153C51A25}" srcOrd="1" destOrd="0" parTransId="{23AE4F22-1D6A-4DC3-845B-CEC54CA71000}" sibTransId="{E754F9D0-889D-4FF4-A7F2-9F999C9C54D7}"/>
    <dgm:cxn modelId="{DAD5BA1D-2F86-4636-8AE6-4385BF98CDF1}" srcId="{53C6A4B4-207F-4FD3-B72D-951C0D521EAA}" destId="{99E5F97B-AEFB-486F-9989-ED8AD1CE7865}" srcOrd="2" destOrd="0" parTransId="{029B872D-F325-4263-AFD7-18F9DABACA64}" sibTransId="{818117C6-3B9F-4787-A218-889371CDB05E}"/>
    <dgm:cxn modelId="{F71FAB2A-5880-4EF0-B226-B5B7B9AE3D8C}" srcId="{E1DBF33E-81D5-4DF6-AEE1-48BFCEE00B3D}" destId="{F2B626BE-414C-438E-ABB5-9C36EFCB2EC5}" srcOrd="1" destOrd="0" parTransId="{9B9B34F7-7C8C-4A43-B652-4190456A20BE}" sibTransId="{E3797AB6-7055-4184-B6BA-DD5C6F0F726D}"/>
    <dgm:cxn modelId="{92C2E42D-5003-481C-B354-E4222411950F}" type="presOf" srcId="{3C68B15E-E1A7-4917-92EA-369153C51A25}" destId="{8FC75706-8157-4CD1-8D79-421EB1E4773E}" srcOrd="0" destOrd="1" presId="urn:microsoft.com/office/officeart/2005/8/layout/vList5"/>
    <dgm:cxn modelId="{899BF62E-9DC7-4269-A244-6B67523FF9FD}" srcId="{53C6A4B4-207F-4FD3-B72D-951C0D521EAA}" destId="{A6588D7A-692D-438F-8211-08E62D10A377}" srcOrd="1" destOrd="0" parTransId="{4B528E28-F605-4876-88B8-8572C129468E}" sibTransId="{2A864B0C-DDE1-4DB6-B762-56E5DB3F0426}"/>
    <dgm:cxn modelId="{739F0841-0F7F-4E3F-B715-47C9C5D679D7}" type="presOf" srcId="{A6588D7A-692D-438F-8211-08E62D10A377}" destId="{F2BD0067-77F9-4F93-9F9B-77102FEB3C4F}" srcOrd="0" destOrd="0" presId="urn:microsoft.com/office/officeart/2005/8/layout/vList5"/>
    <dgm:cxn modelId="{731F6541-FF58-4CB4-B6DF-201D9E461595}" type="presOf" srcId="{5A891382-77BF-47B7-B31F-6F002FBBDEBF}" destId="{9A85D832-813C-4A22-ADEA-EEB9AA87DEA2}" srcOrd="0" destOrd="3" presId="urn:microsoft.com/office/officeart/2005/8/layout/vList5"/>
    <dgm:cxn modelId="{EED9F755-E3B8-494F-9161-FE3E6003EA6C}" srcId="{A6588D7A-692D-438F-8211-08E62D10A377}" destId="{EAD1A1E1-EE8F-4110-AAAF-CF122160B992}" srcOrd="1" destOrd="0" parTransId="{1C2E091B-3BD1-4F71-AAA7-98AA36D9A56D}" sibTransId="{3FF8706F-DB00-4E6F-9C0C-DC1E6F571FC4}"/>
    <dgm:cxn modelId="{9F68CF58-4F72-46E7-B9DD-991C82154480}" type="presOf" srcId="{4CD43287-028A-49A2-ABD3-8F3CFAC59958}" destId="{9A85D832-813C-4A22-ADEA-EEB9AA87DEA2}" srcOrd="0" destOrd="2" presId="urn:microsoft.com/office/officeart/2005/8/layout/vList5"/>
    <dgm:cxn modelId="{4F17535A-E6B4-4B6B-B7E4-C4E2EAB1C1AC}" type="presOf" srcId="{4CD9CFB1-B10C-4D76-B700-237FC93BC755}" destId="{8FC75706-8157-4CD1-8D79-421EB1E4773E}" srcOrd="0" destOrd="0" presId="urn:microsoft.com/office/officeart/2005/8/layout/vList5"/>
    <dgm:cxn modelId="{D3C23184-D119-4E19-969A-03338D2C7AFB}" type="presOf" srcId="{E1DBF33E-81D5-4DF6-AEE1-48BFCEE00B3D}" destId="{2EC19432-1371-4765-B8E1-E4FAB04BD891}" srcOrd="0" destOrd="0" presId="urn:microsoft.com/office/officeart/2005/8/layout/vList5"/>
    <dgm:cxn modelId="{C67C348C-94D4-4C40-9E76-FCC866925F94}" srcId="{99E5F97B-AEFB-486F-9989-ED8AD1CE7865}" destId="{4CD9CFB1-B10C-4D76-B700-237FC93BC755}" srcOrd="0" destOrd="0" parTransId="{A213F05D-E466-4778-B367-6BCA5F5FF434}" sibTransId="{BFD548CF-FA76-47F2-B253-5392CE370844}"/>
    <dgm:cxn modelId="{B3ED4C8D-658C-41FF-95C3-C1B69D0D2C3F}" srcId="{E1DBF33E-81D5-4DF6-AEE1-48BFCEE00B3D}" destId="{5A891382-77BF-47B7-B31F-6F002FBBDEBF}" srcOrd="3" destOrd="0" parTransId="{DB4B1E4F-48E8-404E-B98D-62867373CA63}" sibTransId="{89B012A7-3258-43A9-B10A-7FF5E9DAB5F0}"/>
    <dgm:cxn modelId="{D5827394-9B20-41D0-8DE5-69500973FAB6}" srcId="{E1DBF33E-81D5-4DF6-AEE1-48BFCEE00B3D}" destId="{08FB3060-FCFF-4DC2-9799-F451A00705BE}" srcOrd="4" destOrd="0" parTransId="{85F50F0E-9D37-4C82-85AA-75AF821C7745}" sibTransId="{4538CFA1-831D-4C00-B29D-C0B344DC16DA}"/>
    <dgm:cxn modelId="{30657AA9-099B-4ADD-B8B0-59C1B29C73B6}" type="presOf" srcId="{F077F1D2-3338-487E-8742-978BEBC01C85}" destId="{9A85D832-813C-4A22-ADEA-EEB9AA87DEA2}" srcOrd="0" destOrd="0" presId="urn:microsoft.com/office/officeart/2005/8/layout/vList5"/>
    <dgm:cxn modelId="{1C4533BC-D8C4-48AC-AAED-EBCAF55358BA}" srcId="{53C6A4B4-207F-4FD3-B72D-951C0D521EAA}" destId="{E1DBF33E-81D5-4DF6-AEE1-48BFCEE00B3D}" srcOrd="0" destOrd="0" parTransId="{346A0F07-4963-41D2-9F0B-C97E532F33D7}" sibTransId="{F4D7BC8A-FA53-4ACA-86DF-E22899EF7D7F}"/>
    <dgm:cxn modelId="{510FFDC2-DFDF-401B-BC34-DBD45EC54B19}" srcId="{A6588D7A-692D-438F-8211-08E62D10A377}" destId="{0758D034-9F89-4CF3-AA26-6BC4BB236330}" srcOrd="0" destOrd="0" parTransId="{9647B3A7-A3D8-4163-948F-1022FE927EC9}" sibTransId="{5CB462E4-ACA1-4B43-AD68-F45A82B0B296}"/>
    <dgm:cxn modelId="{8E8839C7-47FC-4238-8058-94218AB7E70E}" type="presOf" srcId="{F2B626BE-414C-438E-ABB5-9C36EFCB2EC5}" destId="{9A85D832-813C-4A22-ADEA-EEB9AA87DEA2}" srcOrd="0" destOrd="1" presId="urn:microsoft.com/office/officeart/2005/8/layout/vList5"/>
    <dgm:cxn modelId="{479EFCDB-09EC-4F07-AD35-202BA026E24C}" srcId="{E1DBF33E-81D5-4DF6-AEE1-48BFCEE00B3D}" destId="{F077F1D2-3338-487E-8742-978BEBC01C85}" srcOrd="0" destOrd="0" parTransId="{60745813-7D4C-4321-83AB-7B045DFBDB1F}" sibTransId="{68F20EB8-9D2C-4744-9113-5CF763F39E84}"/>
    <dgm:cxn modelId="{75850BE6-E6FD-4692-B3E3-9B26470D9A5C}" srcId="{E1DBF33E-81D5-4DF6-AEE1-48BFCEE00B3D}" destId="{4CD43287-028A-49A2-ABD3-8F3CFAC59958}" srcOrd="2" destOrd="0" parTransId="{DB5A468F-93BB-4123-9F82-E0F944CC5587}" sibTransId="{4EFA4218-0A9E-4D36-B28A-941CBFA6CAF6}"/>
    <dgm:cxn modelId="{AA3A9FE6-8F82-4AC5-AB9D-B477C887B79F}" type="presOf" srcId="{08FB3060-FCFF-4DC2-9799-F451A00705BE}" destId="{9A85D832-813C-4A22-ADEA-EEB9AA87DEA2}" srcOrd="0" destOrd="4" presId="urn:microsoft.com/office/officeart/2005/8/layout/vList5"/>
    <dgm:cxn modelId="{1182DEF9-570F-431D-8033-821AC87F3104}" type="presOf" srcId="{99E5F97B-AEFB-486F-9989-ED8AD1CE7865}" destId="{33A00539-A213-406F-AFB0-692BAC1BC419}" srcOrd="0" destOrd="0" presId="urn:microsoft.com/office/officeart/2005/8/layout/vList5"/>
    <dgm:cxn modelId="{A801BB2A-4457-49AE-9AF5-AE440E7C0466}" type="presParOf" srcId="{647123B4-4052-457F-B9D8-E0C8F486D2C7}" destId="{A8C37740-2A06-4EA4-B6DD-915509B47B09}" srcOrd="0" destOrd="0" presId="urn:microsoft.com/office/officeart/2005/8/layout/vList5"/>
    <dgm:cxn modelId="{0F39E022-92E2-4D55-92D5-2D6587F1D079}" type="presParOf" srcId="{A8C37740-2A06-4EA4-B6DD-915509B47B09}" destId="{2EC19432-1371-4765-B8E1-E4FAB04BD891}" srcOrd="0" destOrd="0" presId="urn:microsoft.com/office/officeart/2005/8/layout/vList5"/>
    <dgm:cxn modelId="{6CD82A83-1F27-4AA7-AC69-2C60612751E9}" type="presParOf" srcId="{A8C37740-2A06-4EA4-B6DD-915509B47B09}" destId="{9A85D832-813C-4A22-ADEA-EEB9AA87DEA2}" srcOrd="1" destOrd="0" presId="urn:microsoft.com/office/officeart/2005/8/layout/vList5"/>
    <dgm:cxn modelId="{03C88303-A053-412B-B018-5FE7416EFDA5}" type="presParOf" srcId="{647123B4-4052-457F-B9D8-E0C8F486D2C7}" destId="{7A9521C4-1281-458D-9A38-10A5F3CB160A}" srcOrd="1" destOrd="0" presId="urn:microsoft.com/office/officeart/2005/8/layout/vList5"/>
    <dgm:cxn modelId="{F5B04AAC-F439-4801-84C0-62CC3B315F6D}" type="presParOf" srcId="{647123B4-4052-457F-B9D8-E0C8F486D2C7}" destId="{69F01427-BA21-4D03-AC0D-A1EA30DDBA9B}" srcOrd="2" destOrd="0" presId="urn:microsoft.com/office/officeart/2005/8/layout/vList5"/>
    <dgm:cxn modelId="{BC1F612E-CE53-426E-AEFE-1508ABD10337}" type="presParOf" srcId="{69F01427-BA21-4D03-AC0D-A1EA30DDBA9B}" destId="{F2BD0067-77F9-4F93-9F9B-77102FEB3C4F}" srcOrd="0" destOrd="0" presId="urn:microsoft.com/office/officeart/2005/8/layout/vList5"/>
    <dgm:cxn modelId="{BFE640C4-C163-428C-96FF-931F673BA39B}" type="presParOf" srcId="{69F01427-BA21-4D03-AC0D-A1EA30DDBA9B}" destId="{39CDFA88-4711-4C36-8A09-EF313EFD1A4B}" srcOrd="1" destOrd="0" presId="urn:microsoft.com/office/officeart/2005/8/layout/vList5"/>
    <dgm:cxn modelId="{8FEB1F85-186E-4E89-8800-4B075D8B2F24}" type="presParOf" srcId="{647123B4-4052-457F-B9D8-E0C8F486D2C7}" destId="{8ED79D49-072D-4FF4-BD2D-3AB249857528}" srcOrd="3" destOrd="0" presId="urn:microsoft.com/office/officeart/2005/8/layout/vList5"/>
    <dgm:cxn modelId="{1F4A2D0C-0F37-450F-AD1D-87A8611F6507}" type="presParOf" srcId="{647123B4-4052-457F-B9D8-E0C8F486D2C7}" destId="{C8986E42-465D-4AE2-A036-C81833AFADDE}" srcOrd="4" destOrd="0" presId="urn:microsoft.com/office/officeart/2005/8/layout/vList5"/>
    <dgm:cxn modelId="{15C4B3D5-C70B-41F8-8256-A00B9E55EA52}" type="presParOf" srcId="{C8986E42-465D-4AE2-A036-C81833AFADDE}" destId="{33A00539-A213-406F-AFB0-692BAC1BC419}" srcOrd="0" destOrd="0" presId="urn:microsoft.com/office/officeart/2005/8/layout/vList5"/>
    <dgm:cxn modelId="{0C7172B9-A034-4A9E-ADF8-405B4A52F38B}" type="presParOf" srcId="{C8986E42-465D-4AE2-A036-C81833AFADDE}" destId="{8FC75706-8157-4CD1-8D79-421EB1E477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3C6A4B4-207F-4FD3-B72D-951C0D521EAA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E1DBF33E-81D5-4DF6-AEE1-48BFCEE00B3D}">
      <dgm:prSet phldrT="[Texte]" custT="1"/>
      <dgm:spPr/>
      <dgm:t>
        <a:bodyPr/>
        <a:lstStyle/>
        <a:p>
          <a:r>
            <a:rPr lang="fr-FR" sz="1200" dirty="0"/>
            <a:t>Caractéristiques</a:t>
          </a:r>
          <a:endParaRPr lang="fr-FR" sz="1600" dirty="0"/>
        </a:p>
      </dgm:t>
    </dgm:pt>
    <dgm:pt modelId="{346A0F07-4963-41D2-9F0B-C97E532F33D7}" type="parTrans" cxnId="{1C4533BC-D8C4-48AC-AAED-EBCAF55358BA}">
      <dgm:prSet/>
      <dgm:spPr/>
      <dgm:t>
        <a:bodyPr/>
        <a:lstStyle/>
        <a:p>
          <a:endParaRPr lang="fr-FR"/>
        </a:p>
      </dgm:t>
    </dgm:pt>
    <dgm:pt modelId="{F4D7BC8A-FA53-4ACA-86DF-E22899EF7D7F}" type="sibTrans" cxnId="{1C4533BC-D8C4-48AC-AAED-EBCAF55358BA}">
      <dgm:prSet/>
      <dgm:spPr/>
      <dgm:t>
        <a:bodyPr/>
        <a:lstStyle/>
        <a:p>
          <a:endParaRPr lang="fr-FR"/>
        </a:p>
      </dgm:t>
    </dgm:pt>
    <dgm:pt modelId="{F077F1D2-3338-487E-8742-978BEBC01C85}">
      <dgm:prSet phldrT="[Texte]" custT="1"/>
      <dgm:spPr/>
      <dgm:t>
        <a:bodyPr/>
        <a:lstStyle/>
        <a:p>
          <a:r>
            <a:rPr lang="fr-FR" sz="1200" b="0" i="0" dirty="0">
              <a:latin typeface="+mn-lt"/>
            </a:rPr>
            <a:t>40-80ans, BPCO </a:t>
          </a:r>
          <a:r>
            <a:rPr lang="en-US" sz="1200" b="0" i="0" dirty="0">
              <a:latin typeface="+mn-lt"/>
            </a:rPr>
            <a:t>≥ 1 an, bi </a:t>
          </a:r>
          <a:r>
            <a:rPr lang="en-US" sz="1200" b="0" i="0" dirty="0" err="1">
              <a:latin typeface="+mn-lt"/>
            </a:rPr>
            <a:t>ou</a:t>
          </a:r>
          <a:r>
            <a:rPr lang="en-US" sz="1200" b="0" i="0" dirty="0">
              <a:latin typeface="+mn-lt"/>
            </a:rPr>
            <a:t> </a:t>
          </a:r>
          <a:r>
            <a:rPr lang="en-US" sz="1200" b="0" i="0" dirty="0" err="1">
              <a:latin typeface="+mn-lt"/>
            </a:rPr>
            <a:t>trithérapie</a:t>
          </a:r>
          <a:r>
            <a:rPr lang="en-US" sz="1200" b="0" i="0" dirty="0">
              <a:latin typeface="+mn-lt"/>
            </a:rPr>
            <a:t> </a:t>
          </a:r>
          <a:endParaRPr lang="fr-FR" sz="1200" dirty="0">
            <a:latin typeface="+mn-lt"/>
          </a:endParaRPr>
        </a:p>
      </dgm:t>
    </dgm:pt>
    <dgm:pt modelId="{60745813-7D4C-4321-83AB-7B045DFBDB1F}" type="parTrans" cxnId="{479EFCDB-09EC-4F07-AD35-202BA026E24C}">
      <dgm:prSet/>
      <dgm:spPr/>
      <dgm:t>
        <a:bodyPr/>
        <a:lstStyle/>
        <a:p>
          <a:endParaRPr lang="fr-FR"/>
        </a:p>
      </dgm:t>
    </dgm:pt>
    <dgm:pt modelId="{68F20EB8-9D2C-4744-9113-5CF763F39E84}" type="sibTrans" cxnId="{479EFCDB-09EC-4F07-AD35-202BA026E24C}">
      <dgm:prSet/>
      <dgm:spPr/>
      <dgm:t>
        <a:bodyPr/>
        <a:lstStyle/>
        <a:p>
          <a:endParaRPr lang="fr-FR"/>
        </a:p>
      </dgm:t>
    </dgm:pt>
    <dgm:pt modelId="{A6588D7A-692D-438F-8211-08E62D10A377}">
      <dgm:prSet phldrT="[Texte]" custT="1"/>
      <dgm:spPr/>
      <dgm:t>
        <a:bodyPr/>
        <a:lstStyle/>
        <a:p>
          <a:r>
            <a:rPr lang="fr-FR" sz="1200" dirty="0"/>
            <a:t>Intervention</a:t>
          </a:r>
          <a:endParaRPr lang="fr-FR" sz="1800" dirty="0"/>
        </a:p>
      </dgm:t>
    </dgm:pt>
    <dgm:pt modelId="{4B528E28-F605-4876-88B8-8572C129468E}" type="parTrans" cxnId="{899BF62E-9DC7-4269-A244-6B67523FF9FD}">
      <dgm:prSet/>
      <dgm:spPr/>
      <dgm:t>
        <a:bodyPr/>
        <a:lstStyle/>
        <a:p>
          <a:endParaRPr lang="fr-FR"/>
        </a:p>
      </dgm:t>
    </dgm:pt>
    <dgm:pt modelId="{2A864B0C-DDE1-4DB6-B762-56E5DB3F0426}" type="sibTrans" cxnId="{899BF62E-9DC7-4269-A244-6B67523FF9FD}">
      <dgm:prSet/>
      <dgm:spPr/>
      <dgm:t>
        <a:bodyPr/>
        <a:lstStyle/>
        <a:p>
          <a:endParaRPr lang="fr-FR"/>
        </a:p>
      </dgm:t>
    </dgm:pt>
    <dgm:pt modelId="{0758D034-9F89-4CF3-AA26-6BC4BB236330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dirty="0" err="1">
              <a:latin typeface="+mn-lt"/>
            </a:rPr>
            <a:t>Astegolimab</a:t>
          </a:r>
          <a:r>
            <a:rPr lang="en-US" sz="1200" dirty="0">
              <a:latin typeface="+mn-lt"/>
            </a:rPr>
            <a:t> </a:t>
          </a:r>
          <a:r>
            <a:rPr lang="en-US" sz="1200" i="1" dirty="0">
              <a:latin typeface="+mn-lt"/>
            </a:rPr>
            <a:t>versus</a:t>
          </a:r>
          <a:r>
            <a:rPr lang="en-US" sz="1200" dirty="0">
              <a:latin typeface="+mn-lt"/>
            </a:rPr>
            <a:t> placebo</a:t>
          </a:r>
          <a:endParaRPr lang="fr-FR" sz="1200" dirty="0">
            <a:latin typeface="+mn-lt"/>
          </a:endParaRPr>
        </a:p>
      </dgm:t>
    </dgm:pt>
    <dgm:pt modelId="{9647B3A7-A3D8-4163-948F-1022FE927EC9}" type="parTrans" cxnId="{510FFDC2-DFDF-401B-BC34-DBD45EC54B19}">
      <dgm:prSet/>
      <dgm:spPr/>
      <dgm:t>
        <a:bodyPr/>
        <a:lstStyle/>
        <a:p>
          <a:endParaRPr lang="fr-FR"/>
        </a:p>
      </dgm:t>
    </dgm:pt>
    <dgm:pt modelId="{5CB462E4-ACA1-4B43-AD68-F45A82B0B296}" type="sibTrans" cxnId="{510FFDC2-DFDF-401B-BC34-DBD45EC54B19}">
      <dgm:prSet/>
      <dgm:spPr/>
      <dgm:t>
        <a:bodyPr/>
        <a:lstStyle/>
        <a:p>
          <a:endParaRPr lang="fr-FR"/>
        </a:p>
      </dgm:t>
    </dgm:pt>
    <dgm:pt modelId="{99E5F97B-AEFB-486F-9989-ED8AD1CE7865}">
      <dgm:prSet phldrT="[Texte]" custT="1"/>
      <dgm:spPr/>
      <dgm:t>
        <a:bodyPr/>
        <a:lstStyle/>
        <a:p>
          <a:r>
            <a:rPr lang="fr-FR" sz="1200" dirty="0"/>
            <a:t>Objectifs</a:t>
          </a:r>
          <a:endParaRPr lang="fr-FR" sz="1800" dirty="0"/>
        </a:p>
      </dgm:t>
    </dgm:pt>
    <dgm:pt modelId="{029B872D-F325-4263-AFD7-18F9DABACA64}" type="parTrans" cxnId="{DAD5BA1D-2F86-4636-8AE6-4385BF98CDF1}">
      <dgm:prSet/>
      <dgm:spPr/>
      <dgm:t>
        <a:bodyPr/>
        <a:lstStyle/>
        <a:p>
          <a:endParaRPr lang="fr-FR"/>
        </a:p>
      </dgm:t>
    </dgm:pt>
    <dgm:pt modelId="{818117C6-3B9F-4787-A218-889371CDB05E}" type="sibTrans" cxnId="{DAD5BA1D-2F86-4636-8AE6-4385BF98CDF1}">
      <dgm:prSet/>
      <dgm:spPr/>
      <dgm:t>
        <a:bodyPr/>
        <a:lstStyle/>
        <a:p>
          <a:endParaRPr lang="fr-FR"/>
        </a:p>
      </dgm:t>
    </dgm:pt>
    <dgm:pt modelId="{4CD9CFB1-B10C-4D76-B700-237FC93BC755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dirty="0">
              <a:latin typeface="+mn-lt"/>
            </a:rPr>
            <a:t>Principal : exacerbations </a:t>
          </a:r>
          <a:r>
            <a:rPr lang="en-US" sz="1200" dirty="0" err="1">
              <a:latin typeface="+mn-lt"/>
            </a:rPr>
            <a:t>modérées</a:t>
          </a:r>
          <a:r>
            <a:rPr lang="en-US" sz="1200" dirty="0">
              <a:latin typeface="+mn-lt"/>
            </a:rPr>
            <a:t> à </a:t>
          </a:r>
          <a:r>
            <a:rPr lang="en-US" sz="1200" dirty="0" err="1">
              <a:latin typeface="+mn-lt"/>
            </a:rPr>
            <a:t>sévères</a:t>
          </a:r>
          <a:r>
            <a:rPr lang="en-US" sz="1200" dirty="0">
              <a:latin typeface="+mn-lt"/>
            </a:rPr>
            <a:t> à 52 </a:t>
          </a:r>
          <a:r>
            <a:rPr lang="en-US" sz="1200" dirty="0" err="1">
              <a:latin typeface="+mn-lt"/>
            </a:rPr>
            <a:t>semaines</a:t>
          </a:r>
          <a:endParaRPr lang="fr-FR" sz="1200" dirty="0">
            <a:latin typeface="+mn-lt"/>
          </a:endParaRPr>
        </a:p>
      </dgm:t>
    </dgm:pt>
    <dgm:pt modelId="{A213F05D-E466-4778-B367-6BCA5F5FF434}" type="parTrans" cxnId="{C67C348C-94D4-4C40-9E76-FCC866925F94}">
      <dgm:prSet/>
      <dgm:spPr/>
      <dgm:t>
        <a:bodyPr/>
        <a:lstStyle/>
        <a:p>
          <a:endParaRPr lang="fr-FR"/>
        </a:p>
      </dgm:t>
    </dgm:pt>
    <dgm:pt modelId="{BFD548CF-FA76-47F2-B253-5392CE370844}" type="sibTrans" cxnId="{C67C348C-94D4-4C40-9E76-FCC866925F94}">
      <dgm:prSet/>
      <dgm:spPr/>
      <dgm:t>
        <a:bodyPr/>
        <a:lstStyle/>
        <a:p>
          <a:endParaRPr lang="fr-FR"/>
        </a:p>
      </dgm:t>
    </dgm:pt>
    <dgm:pt modelId="{7685D1DB-B25F-47A2-A9B5-E82B783D958A}">
      <dgm:prSet phldrT="[Texte]" custT="1"/>
      <dgm:spPr/>
      <dgm:t>
        <a:bodyPr/>
        <a:lstStyle/>
        <a:p>
          <a:r>
            <a:rPr lang="en-US" sz="1200" b="0" i="0" dirty="0">
              <a:latin typeface="+mn-lt"/>
            </a:rPr>
            <a:t>≥ 2 exacerbations </a:t>
          </a:r>
          <a:r>
            <a:rPr lang="en-US" sz="1200" b="0" i="0" dirty="0" err="1">
              <a:latin typeface="+mn-lt"/>
            </a:rPr>
            <a:t>modérées</a:t>
          </a:r>
          <a:r>
            <a:rPr lang="en-US" sz="1200" b="0" i="0" dirty="0">
              <a:latin typeface="+mn-lt"/>
            </a:rPr>
            <a:t> à </a:t>
          </a:r>
          <a:r>
            <a:rPr lang="en-US" sz="1200" b="0" i="0" dirty="0" err="1">
              <a:latin typeface="+mn-lt"/>
            </a:rPr>
            <a:t>sévères</a:t>
          </a:r>
          <a:r>
            <a:rPr lang="en-US" sz="1200" b="0" i="0" dirty="0">
              <a:latin typeface="+mn-lt"/>
            </a:rPr>
            <a:t> </a:t>
          </a:r>
          <a:r>
            <a:rPr lang="en-US" sz="1200" b="0" i="0" dirty="0" err="1">
              <a:latin typeface="+mn-lt"/>
            </a:rPr>
            <a:t>l’année</a:t>
          </a:r>
          <a:r>
            <a:rPr lang="en-US" sz="1200" b="0" i="0" dirty="0">
              <a:latin typeface="+mn-lt"/>
            </a:rPr>
            <a:t> passée</a:t>
          </a:r>
          <a:r>
            <a:rPr lang="fr-FR" sz="1200" b="0" i="0" dirty="0">
              <a:latin typeface="+mn-lt"/>
            </a:rPr>
            <a:t> </a:t>
          </a:r>
          <a:endParaRPr lang="fr-FR" sz="1200" dirty="0">
            <a:latin typeface="+mn-lt"/>
          </a:endParaRPr>
        </a:p>
      </dgm:t>
    </dgm:pt>
    <dgm:pt modelId="{0F902600-E79A-4FE3-A3CD-CD819424CBA8}" type="parTrans" cxnId="{8C030958-2B40-40A4-9C45-60D73518F815}">
      <dgm:prSet/>
      <dgm:spPr/>
      <dgm:t>
        <a:bodyPr/>
        <a:lstStyle/>
        <a:p>
          <a:endParaRPr lang="fr-FR"/>
        </a:p>
      </dgm:t>
    </dgm:pt>
    <dgm:pt modelId="{6F06BD0A-218C-4530-8518-B09FAAC775A6}" type="sibTrans" cxnId="{8C030958-2B40-40A4-9C45-60D73518F815}">
      <dgm:prSet/>
      <dgm:spPr/>
      <dgm:t>
        <a:bodyPr/>
        <a:lstStyle/>
        <a:p>
          <a:endParaRPr lang="fr-FR"/>
        </a:p>
      </dgm:t>
    </dgm:pt>
    <dgm:pt modelId="{F27DFADA-52EC-4762-9CE4-5D22A76BA7F2}">
      <dgm:prSet phldrT="[Texte]" custT="1"/>
      <dgm:spPr/>
      <dgm:t>
        <a:bodyPr/>
        <a:lstStyle/>
        <a:p>
          <a:r>
            <a:rPr lang="fr-FR" sz="1200" dirty="0">
              <a:latin typeface="+mn-lt"/>
            </a:rPr>
            <a:t>VEMS 20-80%</a:t>
          </a:r>
        </a:p>
      </dgm:t>
    </dgm:pt>
    <dgm:pt modelId="{86CA7045-1FCE-4B13-BBCE-6287163AE4E4}" type="parTrans" cxnId="{4F411490-F228-43CE-98C3-788D1EF56348}">
      <dgm:prSet/>
      <dgm:spPr/>
      <dgm:t>
        <a:bodyPr/>
        <a:lstStyle/>
        <a:p>
          <a:endParaRPr lang="fr-FR"/>
        </a:p>
      </dgm:t>
    </dgm:pt>
    <dgm:pt modelId="{82D7DBBD-37D3-4194-B95E-F51AE6AD7339}" type="sibTrans" cxnId="{4F411490-F228-43CE-98C3-788D1EF56348}">
      <dgm:prSet/>
      <dgm:spPr/>
      <dgm:t>
        <a:bodyPr/>
        <a:lstStyle/>
        <a:p>
          <a:endParaRPr lang="fr-FR"/>
        </a:p>
      </dgm:t>
    </dgm:pt>
    <dgm:pt modelId="{CD419B50-8EB3-46CC-A548-64A44E6F0CDA}">
      <dgm:prSet phldrT="[Texte]" custT="1"/>
      <dgm:spPr/>
      <dgm:t>
        <a:bodyPr/>
        <a:lstStyle/>
        <a:p>
          <a:r>
            <a:rPr lang="fr-FR" sz="1200" dirty="0">
              <a:latin typeface="+mn-lt"/>
            </a:rPr>
            <a:t>Dyspnée </a:t>
          </a:r>
          <a:r>
            <a:rPr lang="fr-FR" sz="1200" dirty="0" err="1">
              <a:latin typeface="+mn-lt"/>
            </a:rPr>
            <a:t>mMRC</a:t>
          </a:r>
          <a:r>
            <a:rPr lang="fr-FR" sz="1200" dirty="0">
              <a:latin typeface="+mn-lt"/>
            </a:rPr>
            <a:t> </a:t>
          </a:r>
          <a:r>
            <a:rPr lang="en-US" sz="1200" b="0" i="0" dirty="0">
              <a:latin typeface="+mn-lt"/>
            </a:rPr>
            <a:t>≥2</a:t>
          </a:r>
          <a:endParaRPr lang="fr-FR" sz="1200" dirty="0">
            <a:latin typeface="+mn-lt"/>
          </a:endParaRPr>
        </a:p>
      </dgm:t>
    </dgm:pt>
    <dgm:pt modelId="{C4C07E83-3D82-4710-A20E-EDC51E08EBDA}" type="parTrans" cxnId="{D510517F-A6B0-424F-90FA-4E5081C4E4D5}">
      <dgm:prSet/>
      <dgm:spPr/>
      <dgm:t>
        <a:bodyPr/>
        <a:lstStyle/>
        <a:p>
          <a:endParaRPr lang="fr-FR"/>
        </a:p>
      </dgm:t>
    </dgm:pt>
    <dgm:pt modelId="{46654E52-EE1B-43C9-AE24-442F60883DCD}" type="sibTrans" cxnId="{D510517F-A6B0-424F-90FA-4E5081C4E4D5}">
      <dgm:prSet/>
      <dgm:spPr/>
      <dgm:t>
        <a:bodyPr/>
        <a:lstStyle/>
        <a:p>
          <a:endParaRPr lang="fr-FR"/>
        </a:p>
      </dgm:t>
    </dgm:pt>
    <dgm:pt modelId="{3E584648-7B0E-4241-A305-DA20EFD830D6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200" dirty="0">
              <a:latin typeface="+mn-lt"/>
            </a:rPr>
            <a:t>Toutes les 2 ou toutes les 4 semaines</a:t>
          </a:r>
        </a:p>
      </dgm:t>
    </dgm:pt>
    <dgm:pt modelId="{A4C12C08-3805-468B-9577-EE49ECD5265C}" type="parTrans" cxnId="{5E25FEC1-8EDA-4695-BB4C-67C2CE044840}">
      <dgm:prSet/>
      <dgm:spPr/>
      <dgm:t>
        <a:bodyPr/>
        <a:lstStyle/>
        <a:p>
          <a:endParaRPr lang="fr-FR"/>
        </a:p>
      </dgm:t>
    </dgm:pt>
    <dgm:pt modelId="{9FE75095-ADE4-48A2-A91C-54F2127725D5}" type="sibTrans" cxnId="{5E25FEC1-8EDA-4695-BB4C-67C2CE044840}">
      <dgm:prSet/>
      <dgm:spPr/>
      <dgm:t>
        <a:bodyPr/>
        <a:lstStyle/>
        <a:p>
          <a:endParaRPr lang="fr-FR"/>
        </a:p>
      </dgm:t>
    </dgm:pt>
    <dgm:pt modelId="{3F52DFB8-A31E-4BE6-ABE9-4DF9085C3D6F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200" dirty="0">
              <a:latin typeface="+mn-lt"/>
            </a:rPr>
            <a:t>Secondaire : délai exacerbation, SGRQ, VEMS, E-RS;COPD</a:t>
          </a:r>
        </a:p>
      </dgm:t>
    </dgm:pt>
    <dgm:pt modelId="{18A29AFB-F5C8-49DC-A98F-031D74A76307}" type="parTrans" cxnId="{8A928E44-D104-4046-86FB-512993F6030A}">
      <dgm:prSet/>
      <dgm:spPr/>
      <dgm:t>
        <a:bodyPr/>
        <a:lstStyle/>
        <a:p>
          <a:endParaRPr lang="fr-FR"/>
        </a:p>
      </dgm:t>
    </dgm:pt>
    <dgm:pt modelId="{BCF6736A-A031-4D03-9189-19A2C8AB80F6}" type="sibTrans" cxnId="{8A928E44-D104-4046-86FB-512993F6030A}">
      <dgm:prSet/>
      <dgm:spPr/>
      <dgm:t>
        <a:bodyPr/>
        <a:lstStyle/>
        <a:p>
          <a:endParaRPr lang="fr-FR"/>
        </a:p>
      </dgm:t>
    </dgm:pt>
    <dgm:pt modelId="{647123B4-4052-457F-B9D8-E0C8F486D2C7}" type="pres">
      <dgm:prSet presAssocID="{53C6A4B4-207F-4FD3-B72D-951C0D521EAA}" presName="Name0" presStyleCnt="0">
        <dgm:presLayoutVars>
          <dgm:dir/>
          <dgm:animLvl val="lvl"/>
          <dgm:resizeHandles val="exact"/>
        </dgm:presLayoutVars>
      </dgm:prSet>
      <dgm:spPr/>
    </dgm:pt>
    <dgm:pt modelId="{A8C37740-2A06-4EA4-B6DD-915509B47B09}" type="pres">
      <dgm:prSet presAssocID="{E1DBF33E-81D5-4DF6-AEE1-48BFCEE00B3D}" presName="linNode" presStyleCnt="0"/>
      <dgm:spPr/>
    </dgm:pt>
    <dgm:pt modelId="{2EC19432-1371-4765-B8E1-E4FAB04BD891}" type="pres">
      <dgm:prSet presAssocID="{E1DBF33E-81D5-4DF6-AEE1-48BFCEE00B3D}" presName="parentText" presStyleLbl="node1" presStyleIdx="0" presStyleCnt="3" custScaleX="77832">
        <dgm:presLayoutVars>
          <dgm:chMax val="1"/>
          <dgm:bulletEnabled val="1"/>
        </dgm:presLayoutVars>
      </dgm:prSet>
      <dgm:spPr/>
    </dgm:pt>
    <dgm:pt modelId="{9A85D832-813C-4A22-ADEA-EEB9AA87DEA2}" type="pres">
      <dgm:prSet presAssocID="{E1DBF33E-81D5-4DF6-AEE1-48BFCEE00B3D}" presName="descendantText" presStyleLbl="alignAccFollowNode1" presStyleIdx="0" presStyleCnt="3" custScaleY="133722">
        <dgm:presLayoutVars>
          <dgm:bulletEnabled val="1"/>
        </dgm:presLayoutVars>
      </dgm:prSet>
      <dgm:spPr/>
    </dgm:pt>
    <dgm:pt modelId="{7A9521C4-1281-458D-9A38-10A5F3CB160A}" type="pres">
      <dgm:prSet presAssocID="{F4D7BC8A-FA53-4ACA-86DF-E22899EF7D7F}" presName="sp" presStyleCnt="0"/>
      <dgm:spPr/>
    </dgm:pt>
    <dgm:pt modelId="{69F01427-BA21-4D03-AC0D-A1EA30DDBA9B}" type="pres">
      <dgm:prSet presAssocID="{A6588D7A-692D-438F-8211-08E62D10A377}" presName="linNode" presStyleCnt="0"/>
      <dgm:spPr/>
    </dgm:pt>
    <dgm:pt modelId="{F2BD0067-77F9-4F93-9F9B-77102FEB3C4F}" type="pres">
      <dgm:prSet presAssocID="{A6588D7A-692D-438F-8211-08E62D10A377}" presName="parentText" presStyleLbl="node1" presStyleIdx="1" presStyleCnt="3" custScaleX="96165">
        <dgm:presLayoutVars>
          <dgm:chMax val="1"/>
          <dgm:bulletEnabled val="1"/>
        </dgm:presLayoutVars>
      </dgm:prSet>
      <dgm:spPr/>
    </dgm:pt>
    <dgm:pt modelId="{39CDFA88-4711-4C36-8A09-EF313EFD1A4B}" type="pres">
      <dgm:prSet presAssocID="{A6588D7A-692D-438F-8211-08E62D10A377}" presName="descendantText" presStyleLbl="alignAccFollowNode1" presStyleIdx="1" presStyleCnt="3" custLinFactNeighborY="0">
        <dgm:presLayoutVars>
          <dgm:bulletEnabled val="1"/>
        </dgm:presLayoutVars>
      </dgm:prSet>
      <dgm:spPr/>
    </dgm:pt>
    <dgm:pt modelId="{8ED79D49-072D-4FF4-BD2D-3AB249857528}" type="pres">
      <dgm:prSet presAssocID="{2A864B0C-DDE1-4DB6-B762-56E5DB3F0426}" presName="sp" presStyleCnt="0"/>
      <dgm:spPr/>
    </dgm:pt>
    <dgm:pt modelId="{C8986E42-465D-4AE2-A036-C81833AFADDE}" type="pres">
      <dgm:prSet presAssocID="{99E5F97B-AEFB-486F-9989-ED8AD1CE7865}" presName="linNode" presStyleCnt="0"/>
      <dgm:spPr/>
    </dgm:pt>
    <dgm:pt modelId="{33A00539-A213-406F-AFB0-692BAC1BC419}" type="pres">
      <dgm:prSet presAssocID="{99E5F97B-AEFB-486F-9989-ED8AD1CE7865}" presName="parentText" presStyleLbl="node1" presStyleIdx="2" presStyleCnt="3" custScaleX="121492">
        <dgm:presLayoutVars>
          <dgm:chMax val="1"/>
          <dgm:bulletEnabled val="1"/>
        </dgm:presLayoutVars>
      </dgm:prSet>
      <dgm:spPr/>
    </dgm:pt>
    <dgm:pt modelId="{8FC75706-8157-4CD1-8D79-421EB1E4773E}" type="pres">
      <dgm:prSet presAssocID="{99E5F97B-AEFB-486F-9989-ED8AD1CE7865}" presName="descendantText" presStyleLbl="alignAccFollowNode1" presStyleIdx="2" presStyleCnt="3" custScaleX="111979">
        <dgm:presLayoutVars>
          <dgm:bulletEnabled val="1"/>
        </dgm:presLayoutVars>
      </dgm:prSet>
      <dgm:spPr/>
    </dgm:pt>
  </dgm:ptLst>
  <dgm:cxnLst>
    <dgm:cxn modelId="{29AD8F03-ED7D-47A9-96C7-BD6D9D61C5EA}" type="presOf" srcId="{53C6A4B4-207F-4FD3-B72D-951C0D521EAA}" destId="{647123B4-4052-457F-B9D8-E0C8F486D2C7}" srcOrd="0" destOrd="0" presId="urn:microsoft.com/office/officeart/2005/8/layout/vList5"/>
    <dgm:cxn modelId="{6E1AAF0B-D7EB-4981-AEE2-8670E53E0A18}" type="presOf" srcId="{0758D034-9F89-4CF3-AA26-6BC4BB236330}" destId="{39CDFA88-4711-4C36-8A09-EF313EFD1A4B}" srcOrd="0" destOrd="0" presId="urn:microsoft.com/office/officeart/2005/8/layout/vList5"/>
    <dgm:cxn modelId="{2099DB17-0FC0-479A-B250-2C04BC53DB8B}" type="presOf" srcId="{F27DFADA-52EC-4762-9CE4-5D22A76BA7F2}" destId="{9A85D832-813C-4A22-ADEA-EEB9AA87DEA2}" srcOrd="0" destOrd="2" presId="urn:microsoft.com/office/officeart/2005/8/layout/vList5"/>
    <dgm:cxn modelId="{DAD5BA1D-2F86-4636-8AE6-4385BF98CDF1}" srcId="{53C6A4B4-207F-4FD3-B72D-951C0D521EAA}" destId="{99E5F97B-AEFB-486F-9989-ED8AD1CE7865}" srcOrd="2" destOrd="0" parTransId="{029B872D-F325-4263-AFD7-18F9DABACA64}" sibTransId="{818117C6-3B9F-4787-A218-889371CDB05E}"/>
    <dgm:cxn modelId="{899BF62E-9DC7-4269-A244-6B67523FF9FD}" srcId="{53C6A4B4-207F-4FD3-B72D-951C0D521EAA}" destId="{A6588D7A-692D-438F-8211-08E62D10A377}" srcOrd="1" destOrd="0" parTransId="{4B528E28-F605-4876-88B8-8572C129468E}" sibTransId="{2A864B0C-DDE1-4DB6-B762-56E5DB3F0426}"/>
    <dgm:cxn modelId="{739F0841-0F7F-4E3F-B715-47C9C5D679D7}" type="presOf" srcId="{A6588D7A-692D-438F-8211-08E62D10A377}" destId="{F2BD0067-77F9-4F93-9F9B-77102FEB3C4F}" srcOrd="0" destOrd="0" presId="urn:microsoft.com/office/officeart/2005/8/layout/vList5"/>
    <dgm:cxn modelId="{8A928E44-D104-4046-86FB-512993F6030A}" srcId="{99E5F97B-AEFB-486F-9989-ED8AD1CE7865}" destId="{3F52DFB8-A31E-4BE6-ABE9-4DF9085C3D6F}" srcOrd="1" destOrd="0" parTransId="{18A29AFB-F5C8-49DC-A98F-031D74A76307}" sibTransId="{BCF6736A-A031-4D03-9189-19A2C8AB80F6}"/>
    <dgm:cxn modelId="{A2B9F564-BD33-442F-B663-C1FAEE13708C}" type="presOf" srcId="{CD419B50-8EB3-46CC-A548-64A44E6F0CDA}" destId="{9A85D832-813C-4A22-ADEA-EEB9AA87DEA2}" srcOrd="0" destOrd="3" presId="urn:microsoft.com/office/officeart/2005/8/layout/vList5"/>
    <dgm:cxn modelId="{50AED44C-854D-46E5-9452-7375F35DFA4D}" type="presOf" srcId="{7685D1DB-B25F-47A2-A9B5-E82B783D958A}" destId="{9A85D832-813C-4A22-ADEA-EEB9AA87DEA2}" srcOrd="0" destOrd="1" presId="urn:microsoft.com/office/officeart/2005/8/layout/vList5"/>
    <dgm:cxn modelId="{8C030958-2B40-40A4-9C45-60D73518F815}" srcId="{E1DBF33E-81D5-4DF6-AEE1-48BFCEE00B3D}" destId="{7685D1DB-B25F-47A2-A9B5-E82B783D958A}" srcOrd="1" destOrd="0" parTransId="{0F902600-E79A-4FE3-A3CD-CD819424CBA8}" sibTransId="{6F06BD0A-218C-4530-8518-B09FAAC775A6}"/>
    <dgm:cxn modelId="{4F17535A-E6B4-4B6B-B7E4-C4E2EAB1C1AC}" type="presOf" srcId="{4CD9CFB1-B10C-4D76-B700-237FC93BC755}" destId="{8FC75706-8157-4CD1-8D79-421EB1E4773E}" srcOrd="0" destOrd="0" presId="urn:microsoft.com/office/officeart/2005/8/layout/vList5"/>
    <dgm:cxn modelId="{D510517F-A6B0-424F-90FA-4E5081C4E4D5}" srcId="{E1DBF33E-81D5-4DF6-AEE1-48BFCEE00B3D}" destId="{CD419B50-8EB3-46CC-A548-64A44E6F0CDA}" srcOrd="3" destOrd="0" parTransId="{C4C07E83-3D82-4710-A20E-EDC51E08EBDA}" sibTransId="{46654E52-EE1B-43C9-AE24-442F60883DCD}"/>
    <dgm:cxn modelId="{D3C23184-D119-4E19-969A-03338D2C7AFB}" type="presOf" srcId="{E1DBF33E-81D5-4DF6-AEE1-48BFCEE00B3D}" destId="{2EC19432-1371-4765-B8E1-E4FAB04BD891}" srcOrd="0" destOrd="0" presId="urn:microsoft.com/office/officeart/2005/8/layout/vList5"/>
    <dgm:cxn modelId="{C67C348C-94D4-4C40-9E76-FCC866925F94}" srcId="{99E5F97B-AEFB-486F-9989-ED8AD1CE7865}" destId="{4CD9CFB1-B10C-4D76-B700-237FC93BC755}" srcOrd="0" destOrd="0" parTransId="{A213F05D-E466-4778-B367-6BCA5F5FF434}" sibTransId="{BFD548CF-FA76-47F2-B253-5392CE370844}"/>
    <dgm:cxn modelId="{4F411490-F228-43CE-98C3-788D1EF56348}" srcId="{E1DBF33E-81D5-4DF6-AEE1-48BFCEE00B3D}" destId="{F27DFADA-52EC-4762-9CE4-5D22A76BA7F2}" srcOrd="2" destOrd="0" parTransId="{86CA7045-1FCE-4B13-BBCE-6287163AE4E4}" sibTransId="{82D7DBBD-37D3-4194-B95E-F51AE6AD7339}"/>
    <dgm:cxn modelId="{30657AA9-099B-4ADD-B8B0-59C1B29C73B6}" type="presOf" srcId="{F077F1D2-3338-487E-8742-978BEBC01C85}" destId="{9A85D832-813C-4A22-ADEA-EEB9AA87DEA2}" srcOrd="0" destOrd="0" presId="urn:microsoft.com/office/officeart/2005/8/layout/vList5"/>
    <dgm:cxn modelId="{E3BCDCB9-221D-4D6E-8FD0-673DBC4F0BB7}" type="presOf" srcId="{3E584648-7B0E-4241-A305-DA20EFD830D6}" destId="{39CDFA88-4711-4C36-8A09-EF313EFD1A4B}" srcOrd="0" destOrd="1" presId="urn:microsoft.com/office/officeart/2005/8/layout/vList5"/>
    <dgm:cxn modelId="{1C4533BC-D8C4-48AC-AAED-EBCAF55358BA}" srcId="{53C6A4B4-207F-4FD3-B72D-951C0D521EAA}" destId="{E1DBF33E-81D5-4DF6-AEE1-48BFCEE00B3D}" srcOrd="0" destOrd="0" parTransId="{346A0F07-4963-41D2-9F0B-C97E532F33D7}" sibTransId="{F4D7BC8A-FA53-4ACA-86DF-E22899EF7D7F}"/>
    <dgm:cxn modelId="{5E25FEC1-8EDA-4695-BB4C-67C2CE044840}" srcId="{A6588D7A-692D-438F-8211-08E62D10A377}" destId="{3E584648-7B0E-4241-A305-DA20EFD830D6}" srcOrd="1" destOrd="0" parTransId="{A4C12C08-3805-468B-9577-EE49ECD5265C}" sibTransId="{9FE75095-ADE4-48A2-A91C-54F2127725D5}"/>
    <dgm:cxn modelId="{510FFDC2-DFDF-401B-BC34-DBD45EC54B19}" srcId="{A6588D7A-692D-438F-8211-08E62D10A377}" destId="{0758D034-9F89-4CF3-AA26-6BC4BB236330}" srcOrd="0" destOrd="0" parTransId="{9647B3A7-A3D8-4163-948F-1022FE927EC9}" sibTransId="{5CB462E4-ACA1-4B43-AD68-F45A82B0B296}"/>
    <dgm:cxn modelId="{479EFCDB-09EC-4F07-AD35-202BA026E24C}" srcId="{E1DBF33E-81D5-4DF6-AEE1-48BFCEE00B3D}" destId="{F077F1D2-3338-487E-8742-978BEBC01C85}" srcOrd="0" destOrd="0" parTransId="{60745813-7D4C-4321-83AB-7B045DFBDB1F}" sibTransId="{68F20EB8-9D2C-4744-9113-5CF763F39E84}"/>
    <dgm:cxn modelId="{CB4F2DEA-7162-4C36-B577-38EA3355319B}" type="presOf" srcId="{3F52DFB8-A31E-4BE6-ABE9-4DF9085C3D6F}" destId="{8FC75706-8157-4CD1-8D79-421EB1E4773E}" srcOrd="0" destOrd="1" presId="urn:microsoft.com/office/officeart/2005/8/layout/vList5"/>
    <dgm:cxn modelId="{1182DEF9-570F-431D-8033-821AC87F3104}" type="presOf" srcId="{99E5F97B-AEFB-486F-9989-ED8AD1CE7865}" destId="{33A00539-A213-406F-AFB0-692BAC1BC419}" srcOrd="0" destOrd="0" presId="urn:microsoft.com/office/officeart/2005/8/layout/vList5"/>
    <dgm:cxn modelId="{A801BB2A-4457-49AE-9AF5-AE440E7C0466}" type="presParOf" srcId="{647123B4-4052-457F-B9D8-E0C8F486D2C7}" destId="{A8C37740-2A06-4EA4-B6DD-915509B47B09}" srcOrd="0" destOrd="0" presId="urn:microsoft.com/office/officeart/2005/8/layout/vList5"/>
    <dgm:cxn modelId="{0F39E022-92E2-4D55-92D5-2D6587F1D079}" type="presParOf" srcId="{A8C37740-2A06-4EA4-B6DD-915509B47B09}" destId="{2EC19432-1371-4765-B8E1-E4FAB04BD891}" srcOrd="0" destOrd="0" presId="urn:microsoft.com/office/officeart/2005/8/layout/vList5"/>
    <dgm:cxn modelId="{6CD82A83-1F27-4AA7-AC69-2C60612751E9}" type="presParOf" srcId="{A8C37740-2A06-4EA4-B6DD-915509B47B09}" destId="{9A85D832-813C-4A22-ADEA-EEB9AA87DEA2}" srcOrd="1" destOrd="0" presId="urn:microsoft.com/office/officeart/2005/8/layout/vList5"/>
    <dgm:cxn modelId="{03C88303-A053-412B-B018-5FE7416EFDA5}" type="presParOf" srcId="{647123B4-4052-457F-B9D8-E0C8F486D2C7}" destId="{7A9521C4-1281-458D-9A38-10A5F3CB160A}" srcOrd="1" destOrd="0" presId="urn:microsoft.com/office/officeart/2005/8/layout/vList5"/>
    <dgm:cxn modelId="{F5B04AAC-F439-4801-84C0-62CC3B315F6D}" type="presParOf" srcId="{647123B4-4052-457F-B9D8-E0C8F486D2C7}" destId="{69F01427-BA21-4D03-AC0D-A1EA30DDBA9B}" srcOrd="2" destOrd="0" presId="urn:microsoft.com/office/officeart/2005/8/layout/vList5"/>
    <dgm:cxn modelId="{BC1F612E-CE53-426E-AEFE-1508ABD10337}" type="presParOf" srcId="{69F01427-BA21-4D03-AC0D-A1EA30DDBA9B}" destId="{F2BD0067-77F9-4F93-9F9B-77102FEB3C4F}" srcOrd="0" destOrd="0" presId="urn:microsoft.com/office/officeart/2005/8/layout/vList5"/>
    <dgm:cxn modelId="{BFE640C4-C163-428C-96FF-931F673BA39B}" type="presParOf" srcId="{69F01427-BA21-4D03-AC0D-A1EA30DDBA9B}" destId="{39CDFA88-4711-4C36-8A09-EF313EFD1A4B}" srcOrd="1" destOrd="0" presId="urn:microsoft.com/office/officeart/2005/8/layout/vList5"/>
    <dgm:cxn modelId="{8FEB1F85-186E-4E89-8800-4B075D8B2F24}" type="presParOf" srcId="{647123B4-4052-457F-B9D8-E0C8F486D2C7}" destId="{8ED79D49-072D-4FF4-BD2D-3AB249857528}" srcOrd="3" destOrd="0" presId="urn:microsoft.com/office/officeart/2005/8/layout/vList5"/>
    <dgm:cxn modelId="{1F4A2D0C-0F37-450F-AD1D-87A8611F6507}" type="presParOf" srcId="{647123B4-4052-457F-B9D8-E0C8F486D2C7}" destId="{C8986E42-465D-4AE2-A036-C81833AFADDE}" srcOrd="4" destOrd="0" presId="urn:microsoft.com/office/officeart/2005/8/layout/vList5"/>
    <dgm:cxn modelId="{15C4B3D5-C70B-41F8-8256-A00B9E55EA52}" type="presParOf" srcId="{C8986E42-465D-4AE2-A036-C81833AFADDE}" destId="{33A00539-A213-406F-AFB0-692BAC1BC419}" srcOrd="0" destOrd="0" presId="urn:microsoft.com/office/officeart/2005/8/layout/vList5"/>
    <dgm:cxn modelId="{0C7172B9-A034-4A9E-ADF8-405B4A52F38B}" type="presParOf" srcId="{C8986E42-465D-4AE2-A036-C81833AFADDE}" destId="{8FC75706-8157-4CD1-8D79-421EB1E477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3C6A4B4-207F-4FD3-B72D-951C0D521EAA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E1DBF33E-81D5-4DF6-AEE1-48BFCEE00B3D}">
      <dgm:prSet phldrT="[Texte]" custT="1"/>
      <dgm:spPr/>
      <dgm:t>
        <a:bodyPr/>
        <a:lstStyle/>
        <a:p>
          <a:r>
            <a:rPr lang="fr-FR" sz="1200" dirty="0"/>
            <a:t>Caractéristiques</a:t>
          </a:r>
          <a:endParaRPr lang="fr-FR" sz="1600" dirty="0"/>
        </a:p>
      </dgm:t>
    </dgm:pt>
    <dgm:pt modelId="{346A0F07-4963-41D2-9F0B-C97E532F33D7}" type="parTrans" cxnId="{1C4533BC-D8C4-48AC-AAED-EBCAF55358BA}">
      <dgm:prSet/>
      <dgm:spPr/>
      <dgm:t>
        <a:bodyPr/>
        <a:lstStyle/>
        <a:p>
          <a:endParaRPr lang="fr-FR"/>
        </a:p>
      </dgm:t>
    </dgm:pt>
    <dgm:pt modelId="{F4D7BC8A-FA53-4ACA-86DF-E22899EF7D7F}" type="sibTrans" cxnId="{1C4533BC-D8C4-48AC-AAED-EBCAF55358BA}">
      <dgm:prSet/>
      <dgm:spPr/>
      <dgm:t>
        <a:bodyPr/>
        <a:lstStyle/>
        <a:p>
          <a:endParaRPr lang="fr-FR"/>
        </a:p>
      </dgm:t>
    </dgm:pt>
    <dgm:pt modelId="{F077F1D2-3338-487E-8742-978BEBC01C85}">
      <dgm:prSet phldrT="[Texte]" custT="1"/>
      <dgm:spPr/>
      <dgm:t>
        <a:bodyPr/>
        <a:lstStyle/>
        <a:p>
          <a:r>
            <a:rPr lang="fr-FR" sz="1200" b="0" i="0" dirty="0">
              <a:latin typeface="+mn-lt"/>
            </a:rPr>
            <a:t>≥ 40 ans</a:t>
          </a:r>
          <a:r>
            <a:rPr lang="en-US" sz="1200" dirty="0">
              <a:latin typeface="+mn-lt"/>
            </a:rPr>
            <a:t>, </a:t>
          </a:r>
          <a:r>
            <a:rPr lang="en-US" sz="1200" dirty="0" err="1">
              <a:latin typeface="+mn-lt"/>
            </a:rPr>
            <a:t>fumeurs</a:t>
          </a:r>
          <a:r>
            <a:rPr lang="en-US" sz="1200" dirty="0">
              <a:latin typeface="+mn-lt"/>
            </a:rPr>
            <a:t>, BPCO≥1 an </a:t>
          </a:r>
          <a:endParaRPr lang="fr-FR" sz="1200" dirty="0">
            <a:latin typeface="+mn-lt"/>
          </a:endParaRPr>
        </a:p>
      </dgm:t>
    </dgm:pt>
    <dgm:pt modelId="{60745813-7D4C-4321-83AB-7B045DFBDB1F}" type="parTrans" cxnId="{479EFCDB-09EC-4F07-AD35-202BA026E24C}">
      <dgm:prSet/>
      <dgm:spPr/>
      <dgm:t>
        <a:bodyPr/>
        <a:lstStyle/>
        <a:p>
          <a:endParaRPr lang="fr-FR"/>
        </a:p>
      </dgm:t>
    </dgm:pt>
    <dgm:pt modelId="{68F20EB8-9D2C-4744-9113-5CF763F39E84}" type="sibTrans" cxnId="{479EFCDB-09EC-4F07-AD35-202BA026E24C}">
      <dgm:prSet/>
      <dgm:spPr/>
      <dgm:t>
        <a:bodyPr/>
        <a:lstStyle/>
        <a:p>
          <a:endParaRPr lang="fr-FR"/>
        </a:p>
      </dgm:t>
    </dgm:pt>
    <dgm:pt modelId="{A6588D7A-692D-438F-8211-08E62D10A377}">
      <dgm:prSet phldrT="[Texte]" custT="1"/>
      <dgm:spPr/>
      <dgm:t>
        <a:bodyPr/>
        <a:lstStyle/>
        <a:p>
          <a:r>
            <a:rPr lang="fr-FR" sz="1200" dirty="0"/>
            <a:t>Intervention</a:t>
          </a:r>
          <a:endParaRPr lang="fr-FR" sz="1800" dirty="0"/>
        </a:p>
      </dgm:t>
    </dgm:pt>
    <dgm:pt modelId="{4B528E28-F605-4876-88B8-8572C129468E}" type="parTrans" cxnId="{899BF62E-9DC7-4269-A244-6B67523FF9FD}">
      <dgm:prSet/>
      <dgm:spPr/>
      <dgm:t>
        <a:bodyPr/>
        <a:lstStyle/>
        <a:p>
          <a:endParaRPr lang="fr-FR"/>
        </a:p>
      </dgm:t>
    </dgm:pt>
    <dgm:pt modelId="{2A864B0C-DDE1-4DB6-B762-56E5DB3F0426}" type="sibTrans" cxnId="{899BF62E-9DC7-4269-A244-6B67523FF9FD}">
      <dgm:prSet/>
      <dgm:spPr/>
      <dgm:t>
        <a:bodyPr/>
        <a:lstStyle/>
        <a:p>
          <a:endParaRPr lang="fr-FR"/>
        </a:p>
      </dgm:t>
    </dgm:pt>
    <dgm:pt modelId="{0758D034-9F89-4CF3-AA26-6BC4BB236330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dirty="0" err="1">
              <a:latin typeface="+mn-lt"/>
            </a:rPr>
            <a:t>Tozorakimab</a:t>
          </a:r>
          <a:r>
            <a:rPr lang="en-US" sz="1200" dirty="0">
              <a:latin typeface="+mn-lt"/>
            </a:rPr>
            <a:t> </a:t>
          </a:r>
          <a:r>
            <a:rPr lang="en-US" sz="1200" i="1" dirty="0">
              <a:latin typeface="+mn-lt"/>
            </a:rPr>
            <a:t>versus</a:t>
          </a:r>
          <a:r>
            <a:rPr lang="en-US" sz="1200" dirty="0">
              <a:latin typeface="+mn-lt"/>
            </a:rPr>
            <a:t> placebo </a:t>
          </a:r>
          <a:endParaRPr lang="fr-FR" sz="1200" dirty="0">
            <a:latin typeface="+mn-lt"/>
          </a:endParaRPr>
        </a:p>
      </dgm:t>
    </dgm:pt>
    <dgm:pt modelId="{9647B3A7-A3D8-4163-948F-1022FE927EC9}" type="parTrans" cxnId="{510FFDC2-DFDF-401B-BC34-DBD45EC54B19}">
      <dgm:prSet/>
      <dgm:spPr/>
      <dgm:t>
        <a:bodyPr/>
        <a:lstStyle/>
        <a:p>
          <a:endParaRPr lang="fr-FR"/>
        </a:p>
      </dgm:t>
    </dgm:pt>
    <dgm:pt modelId="{5CB462E4-ACA1-4B43-AD68-F45A82B0B296}" type="sibTrans" cxnId="{510FFDC2-DFDF-401B-BC34-DBD45EC54B19}">
      <dgm:prSet/>
      <dgm:spPr/>
      <dgm:t>
        <a:bodyPr/>
        <a:lstStyle/>
        <a:p>
          <a:endParaRPr lang="fr-FR"/>
        </a:p>
      </dgm:t>
    </dgm:pt>
    <dgm:pt modelId="{99E5F97B-AEFB-486F-9989-ED8AD1CE7865}">
      <dgm:prSet phldrT="[Texte]" custT="1"/>
      <dgm:spPr/>
      <dgm:t>
        <a:bodyPr/>
        <a:lstStyle/>
        <a:p>
          <a:r>
            <a:rPr lang="fr-FR" sz="1200" dirty="0"/>
            <a:t>Objectifs</a:t>
          </a:r>
          <a:endParaRPr lang="fr-FR" sz="1800" dirty="0"/>
        </a:p>
      </dgm:t>
    </dgm:pt>
    <dgm:pt modelId="{029B872D-F325-4263-AFD7-18F9DABACA64}" type="parTrans" cxnId="{DAD5BA1D-2F86-4636-8AE6-4385BF98CDF1}">
      <dgm:prSet/>
      <dgm:spPr/>
      <dgm:t>
        <a:bodyPr/>
        <a:lstStyle/>
        <a:p>
          <a:endParaRPr lang="fr-FR"/>
        </a:p>
      </dgm:t>
    </dgm:pt>
    <dgm:pt modelId="{818117C6-3B9F-4787-A218-889371CDB05E}" type="sibTrans" cxnId="{DAD5BA1D-2F86-4636-8AE6-4385BF98CDF1}">
      <dgm:prSet/>
      <dgm:spPr/>
      <dgm:t>
        <a:bodyPr/>
        <a:lstStyle/>
        <a:p>
          <a:endParaRPr lang="fr-FR"/>
        </a:p>
      </dgm:t>
    </dgm:pt>
    <dgm:pt modelId="{4CD9CFB1-B10C-4D76-B700-237FC93BC755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dirty="0">
              <a:latin typeface="+mn-lt"/>
            </a:rPr>
            <a:t>principal : exacerbations </a:t>
          </a:r>
          <a:r>
            <a:rPr lang="en-US" sz="1200" dirty="0" err="1">
              <a:latin typeface="+mn-lt"/>
            </a:rPr>
            <a:t>modérées</a:t>
          </a:r>
          <a:r>
            <a:rPr lang="en-US" sz="1200" dirty="0">
              <a:latin typeface="+mn-lt"/>
            </a:rPr>
            <a:t> à </a:t>
          </a:r>
          <a:r>
            <a:rPr lang="en-US" sz="1200" dirty="0" err="1">
              <a:latin typeface="+mn-lt"/>
            </a:rPr>
            <a:t>sévères</a:t>
          </a:r>
          <a:endParaRPr lang="fr-FR" sz="1200" dirty="0">
            <a:latin typeface="+mn-lt"/>
          </a:endParaRPr>
        </a:p>
      </dgm:t>
    </dgm:pt>
    <dgm:pt modelId="{A213F05D-E466-4778-B367-6BCA5F5FF434}" type="parTrans" cxnId="{C67C348C-94D4-4C40-9E76-FCC866925F94}">
      <dgm:prSet/>
      <dgm:spPr/>
      <dgm:t>
        <a:bodyPr/>
        <a:lstStyle/>
        <a:p>
          <a:endParaRPr lang="fr-FR"/>
        </a:p>
      </dgm:t>
    </dgm:pt>
    <dgm:pt modelId="{BFD548CF-FA76-47F2-B253-5392CE370844}" type="sibTrans" cxnId="{C67C348C-94D4-4C40-9E76-FCC866925F94}">
      <dgm:prSet/>
      <dgm:spPr/>
      <dgm:t>
        <a:bodyPr/>
        <a:lstStyle/>
        <a:p>
          <a:endParaRPr lang="fr-FR"/>
        </a:p>
      </dgm:t>
    </dgm:pt>
    <dgm:pt modelId="{715F554F-519A-4B96-B213-A2860356308D}">
      <dgm:prSet custT="1"/>
      <dgm:spPr/>
      <dgm:t>
        <a:bodyPr/>
        <a:lstStyle/>
        <a:p>
          <a:r>
            <a:rPr lang="en-US" sz="1200" dirty="0">
              <a:latin typeface="+mn-lt"/>
            </a:rPr>
            <a:t>Bi </a:t>
          </a:r>
          <a:r>
            <a:rPr lang="en-US" sz="1200" dirty="0" err="1">
              <a:latin typeface="+mn-lt"/>
            </a:rPr>
            <a:t>ou</a:t>
          </a:r>
          <a:r>
            <a:rPr lang="en-US" sz="1200" dirty="0">
              <a:latin typeface="+mn-lt"/>
            </a:rPr>
            <a:t> </a:t>
          </a:r>
          <a:r>
            <a:rPr lang="en-US" sz="1200" dirty="0" err="1">
              <a:latin typeface="+mn-lt"/>
            </a:rPr>
            <a:t>trithérapie</a:t>
          </a:r>
          <a:endParaRPr lang="en-US" sz="1200" dirty="0">
            <a:latin typeface="+mn-lt"/>
          </a:endParaRPr>
        </a:p>
      </dgm:t>
    </dgm:pt>
    <dgm:pt modelId="{960A96D2-5E29-4CA3-8C70-1B0ABA127572}" type="parTrans" cxnId="{1D131802-D247-444F-AC25-56A1F061C7AF}">
      <dgm:prSet/>
      <dgm:spPr/>
      <dgm:t>
        <a:bodyPr/>
        <a:lstStyle/>
        <a:p>
          <a:endParaRPr lang="fr-FR"/>
        </a:p>
      </dgm:t>
    </dgm:pt>
    <dgm:pt modelId="{04447CCC-B151-4252-A037-9102ADA59D0E}" type="sibTrans" cxnId="{1D131802-D247-444F-AC25-56A1F061C7AF}">
      <dgm:prSet/>
      <dgm:spPr/>
      <dgm:t>
        <a:bodyPr/>
        <a:lstStyle/>
        <a:p>
          <a:endParaRPr lang="fr-FR"/>
        </a:p>
      </dgm:t>
    </dgm:pt>
    <dgm:pt modelId="{EAD1A1E1-EE8F-4110-AAAF-CF122160B992}">
      <dgm:prSet custT="1"/>
      <dgm:spPr/>
      <dgm:t>
        <a:bodyPr/>
        <a:lstStyle/>
        <a:p>
          <a:r>
            <a:rPr lang="en-US" sz="1200" dirty="0">
              <a:latin typeface="+mn-lt"/>
            </a:rPr>
            <a:t>52 </a:t>
          </a:r>
          <a:r>
            <a:rPr lang="en-US" sz="1200" dirty="0" err="1">
              <a:latin typeface="+mn-lt"/>
            </a:rPr>
            <a:t>semaines</a:t>
          </a:r>
          <a:endParaRPr lang="en-US" sz="1200" dirty="0">
            <a:latin typeface="+mn-lt"/>
          </a:endParaRPr>
        </a:p>
      </dgm:t>
    </dgm:pt>
    <dgm:pt modelId="{1C2E091B-3BD1-4F71-AAA7-98AA36D9A56D}" type="parTrans" cxnId="{EED9F755-E3B8-494F-9161-FE3E6003EA6C}">
      <dgm:prSet/>
      <dgm:spPr/>
      <dgm:t>
        <a:bodyPr/>
        <a:lstStyle/>
        <a:p>
          <a:endParaRPr lang="fr-FR"/>
        </a:p>
      </dgm:t>
    </dgm:pt>
    <dgm:pt modelId="{3FF8706F-DB00-4E6F-9C0C-DC1E6F571FC4}" type="sibTrans" cxnId="{EED9F755-E3B8-494F-9161-FE3E6003EA6C}">
      <dgm:prSet/>
      <dgm:spPr/>
      <dgm:t>
        <a:bodyPr/>
        <a:lstStyle/>
        <a:p>
          <a:endParaRPr lang="fr-FR"/>
        </a:p>
      </dgm:t>
    </dgm:pt>
    <dgm:pt modelId="{3C68B15E-E1A7-4917-92EA-369153C51A25}">
      <dgm:prSet custT="1"/>
      <dgm:spPr/>
      <dgm:t>
        <a:bodyPr/>
        <a:lstStyle/>
        <a:p>
          <a:r>
            <a:rPr lang="en-US" sz="1200" dirty="0" err="1">
              <a:latin typeface="+mn-lt"/>
            </a:rPr>
            <a:t>secondaire</a:t>
          </a:r>
          <a:r>
            <a:rPr lang="en-US" sz="1200" dirty="0">
              <a:latin typeface="+mn-lt"/>
            </a:rPr>
            <a:t> : VEMS, E-RS:COPD, SGRQ</a:t>
          </a:r>
          <a:endParaRPr lang="fr-FR" sz="1200" dirty="0">
            <a:latin typeface="+mn-lt"/>
          </a:endParaRPr>
        </a:p>
      </dgm:t>
    </dgm:pt>
    <dgm:pt modelId="{23AE4F22-1D6A-4DC3-845B-CEC54CA71000}" type="parTrans" cxnId="{2941A71D-9895-4ABA-ADDE-53F7BE01F1AF}">
      <dgm:prSet/>
      <dgm:spPr/>
      <dgm:t>
        <a:bodyPr/>
        <a:lstStyle/>
        <a:p>
          <a:endParaRPr lang="fr-FR"/>
        </a:p>
      </dgm:t>
    </dgm:pt>
    <dgm:pt modelId="{E754F9D0-889D-4FF4-A7F2-9F999C9C54D7}" type="sibTrans" cxnId="{2941A71D-9895-4ABA-ADDE-53F7BE01F1AF}">
      <dgm:prSet/>
      <dgm:spPr/>
      <dgm:t>
        <a:bodyPr/>
        <a:lstStyle/>
        <a:p>
          <a:endParaRPr lang="fr-FR"/>
        </a:p>
      </dgm:t>
    </dgm:pt>
    <dgm:pt modelId="{6C8F6DED-4E2F-4259-8D3B-DB1EAC361846}">
      <dgm:prSet custT="1"/>
      <dgm:spPr/>
      <dgm:t>
        <a:bodyPr/>
        <a:lstStyle/>
        <a:p>
          <a:r>
            <a:rPr lang="en-US" sz="1200" b="0" i="0" dirty="0">
              <a:latin typeface="+mn-lt"/>
            </a:rPr>
            <a:t>≥ 2 exacerbations </a:t>
          </a:r>
          <a:r>
            <a:rPr lang="en-US" sz="1200" b="0" i="0" dirty="0" err="1">
              <a:latin typeface="+mn-lt"/>
            </a:rPr>
            <a:t>modérées</a:t>
          </a:r>
          <a:r>
            <a:rPr lang="en-US" sz="1200" b="0" i="0" dirty="0">
              <a:latin typeface="+mn-lt"/>
            </a:rPr>
            <a:t> </a:t>
          </a:r>
          <a:r>
            <a:rPr lang="en-US" sz="1200" b="0" i="0" dirty="0" err="1">
              <a:latin typeface="+mn-lt"/>
            </a:rPr>
            <a:t>ou</a:t>
          </a:r>
          <a:r>
            <a:rPr lang="en-US" sz="1200" b="0" i="0" dirty="0">
              <a:latin typeface="+mn-lt"/>
            </a:rPr>
            <a:t> ≥ 1 </a:t>
          </a:r>
          <a:r>
            <a:rPr lang="en-US" sz="1200" b="0" i="0" dirty="0" err="1">
              <a:latin typeface="+mn-lt"/>
            </a:rPr>
            <a:t>sévère</a:t>
          </a:r>
          <a:endParaRPr lang="en-US" sz="1200" dirty="0">
            <a:latin typeface="+mn-lt"/>
          </a:endParaRPr>
        </a:p>
      </dgm:t>
    </dgm:pt>
    <dgm:pt modelId="{E46064C1-4A0A-48B1-A605-B96E761217C1}" type="parTrans" cxnId="{D7CD78A0-D8A5-47ED-915D-20F055072933}">
      <dgm:prSet/>
      <dgm:spPr/>
      <dgm:t>
        <a:bodyPr/>
        <a:lstStyle/>
        <a:p>
          <a:endParaRPr lang="fr-FR"/>
        </a:p>
      </dgm:t>
    </dgm:pt>
    <dgm:pt modelId="{6BFB1A0D-DC24-43A5-9012-85D38F1640C1}" type="sibTrans" cxnId="{D7CD78A0-D8A5-47ED-915D-20F055072933}">
      <dgm:prSet/>
      <dgm:spPr/>
      <dgm:t>
        <a:bodyPr/>
        <a:lstStyle/>
        <a:p>
          <a:endParaRPr lang="fr-FR"/>
        </a:p>
      </dgm:t>
    </dgm:pt>
    <dgm:pt modelId="{D34BC905-E3E9-4615-A7EC-2E1231F7C110}">
      <dgm:prSet custT="1"/>
      <dgm:spPr/>
      <dgm:t>
        <a:bodyPr/>
        <a:lstStyle/>
        <a:p>
          <a:r>
            <a:rPr lang="fr-FR" sz="1200" b="0" i="0" dirty="0">
              <a:latin typeface="+mn-lt"/>
            </a:rPr>
            <a:t>CAT score ≥ 10</a:t>
          </a:r>
          <a:endParaRPr lang="en-US" sz="1200" dirty="0">
            <a:latin typeface="+mn-lt"/>
          </a:endParaRPr>
        </a:p>
      </dgm:t>
    </dgm:pt>
    <dgm:pt modelId="{DD1922EB-2070-4A48-BDC7-9D8C91B0E788}" type="parTrans" cxnId="{1BBD5B35-6360-4BEB-91E2-FC151D8B75A7}">
      <dgm:prSet/>
      <dgm:spPr/>
      <dgm:t>
        <a:bodyPr/>
        <a:lstStyle/>
        <a:p>
          <a:endParaRPr lang="fr-FR"/>
        </a:p>
      </dgm:t>
    </dgm:pt>
    <dgm:pt modelId="{A6B54C12-AE38-43FE-88AD-3744B8539F83}" type="sibTrans" cxnId="{1BBD5B35-6360-4BEB-91E2-FC151D8B75A7}">
      <dgm:prSet/>
      <dgm:spPr/>
      <dgm:t>
        <a:bodyPr/>
        <a:lstStyle/>
        <a:p>
          <a:endParaRPr lang="fr-FR"/>
        </a:p>
      </dgm:t>
    </dgm:pt>
    <dgm:pt modelId="{B8F402AF-CF17-4324-AB59-676DF6F94133}">
      <dgm:prSet custT="1"/>
      <dgm:spPr/>
      <dgm:t>
        <a:bodyPr/>
        <a:lstStyle/>
        <a:p>
          <a:r>
            <a:rPr lang="en-US" sz="1200" dirty="0">
              <a:latin typeface="+mn-lt"/>
            </a:rPr>
            <a:t>VEMS </a:t>
          </a:r>
          <a:r>
            <a:rPr lang="en-US" sz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≥20%</a:t>
          </a:r>
          <a:endParaRPr lang="en-US" sz="1200" dirty="0">
            <a:latin typeface="+mn-lt"/>
          </a:endParaRPr>
        </a:p>
      </dgm:t>
    </dgm:pt>
    <dgm:pt modelId="{1FB4A629-1C57-4E3D-94FD-C903420B11A0}" type="parTrans" cxnId="{28460294-E442-421D-B975-1E520976CAF0}">
      <dgm:prSet/>
      <dgm:spPr/>
      <dgm:t>
        <a:bodyPr/>
        <a:lstStyle/>
        <a:p>
          <a:endParaRPr lang="fr-FR"/>
        </a:p>
      </dgm:t>
    </dgm:pt>
    <dgm:pt modelId="{19149BE5-2CF6-4C9F-98B8-0848767EB7D3}" type="sibTrans" cxnId="{28460294-E442-421D-B975-1E520976CAF0}">
      <dgm:prSet/>
      <dgm:spPr/>
      <dgm:t>
        <a:bodyPr/>
        <a:lstStyle/>
        <a:p>
          <a:endParaRPr lang="fr-FR"/>
        </a:p>
      </dgm:t>
    </dgm:pt>
    <dgm:pt modelId="{647123B4-4052-457F-B9D8-E0C8F486D2C7}" type="pres">
      <dgm:prSet presAssocID="{53C6A4B4-207F-4FD3-B72D-951C0D521EAA}" presName="Name0" presStyleCnt="0">
        <dgm:presLayoutVars>
          <dgm:dir/>
          <dgm:animLvl val="lvl"/>
          <dgm:resizeHandles val="exact"/>
        </dgm:presLayoutVars>
      </dgm:prSet>
      <dgm:spPr/>
    </dgm:pt>
    <dgm:pt modelId="{A8C37740-2A06-4EA4-B6DD-915509B47B09}" type="pres">
      <dgm:prSet presAssocID="{E1DBF33E-81D5-4DF6-AEE1-48BFCEE00B3D}" presName="linNode" presStyleCnt="0"/>
      <dgm:spPr/>
    </dgm:pt>
    <dgm:pt modelId="{2EC19432-1371-4765-B8E1-E4FAB04BD891}" type="pres">
      <dgm:prSet presAssocID="{E1DBF33E-81D5-4DF6-AEE1-48BFCEE00B3D}" presName="parentText" presStyleLbl="node1" presStyleIdx="0" presStyleCnt="3" custScaleX="77832">
        <dgm:presLayoutVars>
          <dgm:chMax val="1"/>
          <dgm:bulletEnabled val="1"/>
        </dgm:presLayoutVars>
      </dgm:prSet>
      <dgm:spPr/>
    </dgm:pt>
    <dgm:pt modelId="{9A85D832-813C-4A22-ADEA-EEB9AA87DEA2}" type="pres">
      <dgm:prSet presAssocID="{E1DBF33E-81D5-4DF6-AEE1-48BFCEE00B3D}" presName="descendantText" presStyleLbl="alignAccFollowNode1" presStyleIdx="0" presStyleCnt="3" custScaleY="133722">
        <dgm:presLayoutVars>
          <dgm:bulletEnabled val="1"/>
        </dgm:presLayoutVars>
      </dgm:prSet>
      <dgm:spPr/>
    </dgm:pt>
    <dgm:pt modelId="{7A9521C4-1281-458D-9A38-10A5F3CB160A}" type="pres">
      <dgm:prSet presAssocID="{F4D7BC8A-FA53-4ACA-86DF-E22899EF7D7F}" presName="sp" presStyleCnt="0"/>
      <dgm:spPr/>
    </dgm:pt>
    <dgm:pt modelId="{69F01427-BA21-4D03-AC0D-A1EA30DDBA9B}" type="pres">
      <dgm:prSet presAssocID="{A6588D7A-692D-438F-8211-08E62D10A377}" presName="linNode" presStyleCnt="0"/>
      <dgm:spPr/>
    </dgm:pt>
    <dgm:pt modelId="{F2BD0067-77F9-4F93-9F9B-77102FEB3C4F}" type="pres">
      <dgm:prSet presAssocID="{A6588D7A-692D-438F-8211-08E62D10A377}" presName="parentText" presStyleLbl="node1" presStyleIdx="1" presStyleCnt="3" custScaleX="96165">
        <dgm:presLayoutVars>
          <dgm:chMax val="1"/>
          <dgm:bulletEnabled val="1"/>
        </dgm:presLayoutVars>
      </dgm:prSet>
      <dgm:spPr/>
    </dgm:pt>
    <dgm:pt modelId="{39CDFA88-4711-4C36-8A09-EF313EFD1A4B}" type="pres">
      <dgm:prSet presAssocID="{A6588D7A-692D-438F-8211-08E62D10A377}" presName="descendantText" presStyleLbl="alignAccFollowNode1" presStyleIdx="1" presStyleCnt="3" custLinFactNeighborY="0">
        <dgm:presLayoutVars>
          <dgm:bulletEnabled val="1"/>
        </dgm:presLayoutVars>
      </dgm:prSet>
      <dgm:spPr/>
    </dgm:pt>
    <dgm:pt modelId="{8ED79D49-072D-4FF4-BD2D-3AB249857528}" type="pres">
      <dgm:prSet presAssocID="{2A864B0C-DDE1-4DB6-B762-56E5DB3F0426}" presName="sp" presStyleCnt="0"/>
      <dgm:spPr/>
    </dgm:pt>
    <dgm:pt modelId="{C8986E42-465D-4AE2-A036-C81833AFADDE}" type="pres">
      <dgm:prSet presAssocID="{99E5F97B-AEFB-486F-9989-ED8AD1CE7865}" presName="linNode" presStyleCnt="0"/>
      <dgm:spPr/>
    </dgm:pt>
    <dgm:pt modelId="{33A00539-A213-406F-AFB0-692BAC1BC419}" type="pres">
      <dgm:prSet presAssocID="{99E5F97B-AEFB-486F-9989-ED8AD1CE7865}" presName="parentText" presStyleLbl="node1" presStyleIdx="2" presStyleCnt="3" custScaleX="121492">
        <dgm:presLayoutVars>
          <dgm:chMax val="1"/>
          <dgm:bulletEnabled val="1"/>
        </dgm:presLayoutVars>
      </dgm:prSet>
      <dgm:spPr/>
    </dgm:pt>
    <dgm:pt modelId="{8FC75706-8157-4CD1-8D79-421EB1E4773E}" type="pres">
      <dgm:prSet presAssocID="{99E5F97B-AEFB-486F-9989-ED8AD1CE7865}" presName="descendantText" presStyleLbl="alignAccFollowNode1" presStyleIdx="2" presStyleCnt="3" custScaleX="111979">
        <dgm:presLayoutVars>
          <dgm:bulletEnabled val="1"/>
        </dgm:presLayoutVars>
      </dgm:prSet>
      <dgm:spPr/>
    </dgm:pt>
  </dgm:ptLst>
  <dgm:cxnLst>
    <dgm:cxn modelId="{49A77C00-2F48-4BDC-837C-C0E19EC4E092}" type="presOf" srcId="{EAD1A1E1-EE8F-4110-AAAF-CF122160B992}" destId="{39CDFA88-4711-4C36-8A09-EF313EFD1A4B}" srcOrd="0" destOrd="1" presId="urn:microsoft.com/office/officeart/2005/8/layout/vList5"/>
    <dgm:cxn modelId="{1D131802-D247-444F-AC25-56A1F061C7AF}" srcId="{E1DBF33E-81D5-4DF6-AEE1-48BFCEE00B3D}" destId="{715F554F-519A-4B96-B213-A2860356308D}" srcOrd="1" destOrd="0" parTransId="{960A96D2-5E29-4CA3-8C70-1B0ABA127572}" sibTransId="{04447CCC-B151-4252-A037-9102ADA59D0E}"/>
    <dgm:cxn modelId="{29AD8F03-ED7D-47A9-96C7-BD6D9D61C5EA}" type="presOf" srcId="{53C6A4B4-207F-4FD3-B72D-951C0D521EAA}" destId="{647123B4-4052-457F-B9D8-E0C8F486D2C7}" srcOrd="0" destOrd="0" presId="urn:microsoft.com/office/officeart/2005/8/layout/vList5"/>
    <dgm:cxn modelId="{6E1AAF0B-D7EB-4981-AEE2-8670E53E0A18}" type="presOf" srcId="{0758D034-9F89-4CF3-AA26-6BC4BB236330}" destId="{39CDFA88-4711-4C36-8A09-EF313EFD1A4B}" srcOrd="0" destOrd="0" presId="urn:microsoft.com/office/officeart/2005/8/layout/vList5"/>
    <dgm:cxn modelId="{2941A71D-9895-4ABA-ADDE-53F7BE01F1AF}" srcId="{99E5F97B-AEFB-486F-9989-ED8AD1CE7865}" destId="{3C68B15E-E1A7-4917-92EA-369153C51A25}" srcOrd="1" destOrd="0" parTransId="{23AE4F22-1D6A-4DC3-845B-CEC54CA71000}" sibTransId="{E754F9D0-889D-4FF4-A7F2-9F999C9C54D7}"/>
    <dgm:cxn modelId="{DAD5BA1D-2F86-4636-8AE6-4385BF98CDF1}" srcId="{53C6A4B4-207F-4FD3-B72D-951C0D521EAA}" destId="{99E5F97B-AEFB-486F-9989-ED8AD1CE7865}" srcOrd="2" destOrd="0" parTransId="{029B872D-F325-4263-AFD7-18F9DABACA64}" sibTransId="{818117C6-3B9F-4787-A218-889371CDB05E}"/>
    <dgm:cxn modelId="{92C2E42D-5003-481C-B354-E4222411950F}" type="presOf" srcId="{3C68B15E-E1A7-4917-92EA-369153C51A25}" destId="{8FC75706-8157-4CD1-8D79-421EB1E4773E}" srcOrd="0" destOrd="1" presId="urn:microsoft.com/office/officeart/2005/8/layout/vList5"/>
    <dgm:cxn modelId="{899BF62E-9DC7-4269-A244-6B67523FF9FD}" srcId="{53C6A4B4-207F-4FD3-B72D-951C0D521EAA}" destId="{A6588D7A-692D-438F-8211-08E62D10A377}" srcOrd="1" destOrd="0" parTransId="{4B528E28-F605-4876-88B8-8572C129468E}" sibTransId="{2A864B0C-DDE1-4DB6-B762-56E5DB3F0426}"/>
    <dgm:cxn modelId="{B92F3C31-C6F4-4645-A64B-AC07A307288F}" type="presOf" srcId="{6C8F6DED-4E2F-4259-8D3B-DB1EAC361846}" destId="{9A85D832-813C-4A22-ADEA-EEB9AA87DEA2}" srcOrd="0" destOrd="2" presId="urn:microsoft.com/office/officeart/2005/8/layout/vList5"/>
    <dgm:cxn modelId="{1BBD5B35-6360-4BEB-91E2-FC151D8B75A7}" srcId="{E1DBF33E-81D5-4DF6-AEE1-48BFCEE00B3D}" destId="{D34BC905-E3E9-4615-A7EC-2E1231F7C110}" srcOrd="3" destOrd="0" parTransId="{DD1922EB-2070-4A48-BDC7-9D8C91B0E788}" sibTransId="{A6B54C12-AE38-43FE-88AD-3744B8539F83}"/>
    <dgm:cxn modelId="{739F0841-0F7F-4E3F-B715-47C9C5D679D7}" type="presOf" srcId="{A6588D7A-692D-438F-8211-08E62D10A377}" destId="{F2BD0067-77F9-4F93-9F9B-77102FEB3C4F}" srcOrd="0" destOrd="0" presId="urn:microsoft.com/office/officeart/2005/8/layout/vList5"/>
    <dgm:cxn modelId="{EED9F755-E3B8-494F-9161-FE3E6003EA6C}" srcId="{A6588D7A-692D-438F-8211-08E62D10A377}" destId="{EAD1A1E1-EE8F-4110-AAAF-CF122160B992}" srcOrd="1" destOrd="0" parTransId="{1C2E091B-3BD1-4F71-AAA7-98AA36D9A56D}" sibTransId="{3FF8706F-DB00-4E6F-9C0C-DC1E6F571FC4}"/>
    <dgm:cxn modelId="{7C6E2078-AC36-4331-AB6C-A3E9E7E9A528}" type="presOf" srcId="{D34BC905-E3E9-4615-A7EC-2E1231F7C110}" destId="{9A85D832-813C-4A22-ADEA-EEB9AA87DEA2}" srcOrd="0" destOrd="3" presId="urn:microsoft.com/office/officeart/2005/8/layout/vList5"/>
    <dgm:cxn modelId="{4F17535A-E6B4-4B6B-B7E4-C4E2EAB1C1AC}" type="presOf" srcId="{4CD9CFB1-B10C-4D76-B700-237FC93BC755}" destId="{8FC75706-8157-4CD1-8D79-421EB1E4773E}" srcOrd="0" destOrd="0" presId="urn:microsoft.com/office/officeart/2005/8/layout/vList5"/>
    <dgm:cxn modelId="{D3C23184-D119-4E19-969A-03338D2C7AFB}" type="presOf" srcId="{E1DBF33E-81D5-4DF6-AEE1-48BFCEE00B3D}" destId="{2EC19432-1371-4765-B8E1-E4FAB04BD891}" srcOrd="0" destOrd="0" presId="urn:microsoft.com/office/officeart/2005/8/layout/vList5"/>
    <dgm:cxn modelId="{C67C348C-94D4-4C40-9E76-FCC866925F94}" srcId="{99E5F97B-AEFB-486F-9989-ED8AD1CE7865}" destId="{4CD9CFB1-B10C-4D76-B700-237FC93BC755}" srcOrd="0" destOrd="0" parTransId="{A213F05D-E466-4778-B367-6BCA5F5FF434}" sibTransId="{BFD548CF-FA76-47F2-B253-5392CE370844}"/>
    <dgm:cxn modelId="{28460294-E442-421D-B975-1E520976CAF0}" srcId="{E1DBF33E-81D5-4DF6-AEE1-48BFCEE00B3D}" destId="{B8F402AF-CF17-4324-AB59-676DF6F94133}" srcOrd="4" destOrd="0" parTransId="{1FB4A629-1C57-4E3D-94FD-C903420B11A0}" sibTransId="{19149BE5-2CF6-4C9F-98B8-0848767EB7D3}"/>
    <dgm:cxn modelId="{D7CD78A0-D8A5-47ED-915D-20F055072933}" srcId="{E1DBF33E-81D5-4DF6-AEE1-48BFCEE00B3D}" destId="{6C8F6DED-4E2F-4259-8D3B-DB1EAC361846}" srcOrd="2" destOrd="0" parTransId="{E46064C1-4A0A-48B1-A605-B96E761217C1}" sibTransId="{6BFB1A0D-DC24-43A5-9012-85D38F1640C1}"/>
    <dgm:cxn modelId="{F6471FA1-FA44-4608-9378-A024074303D2}" type="presOf" srcId="{715F554F-519A-4B96-B213-A2860356308D}" destId="{9A85D832-813C-4A22-ADEA-EEB9AA87DEA2}" srcOrd="0" destOrd="1" presId="urn:microsoft.com/office/officeart/2005/8/layout/vList5"/>
    <dgm:cxn modelId="{30657AA9-099B-4ADD-B8B0-59C1B29C73B6}" type="presOf" srcId="{F077F1D2-3338-487E-8742-978BEBC01C85}" destId="{9A85D832-813C-4A22-ADEA-EEB9AA87DEA2}" srcOrd="0" destOrd="0" presId="urn:microsoft.com/office/officeart/2005/8/layout/vList5"/>
    <dgm:cxn modelId="{1C4533BC-D8C4-48AC-AAED-EBCAF55358BA}" srcId="{53C6A4B4-207F-4FD3-B72D-951C0D521EAA}" destId="{E1DBF33E-81D5-4DF6-AEE1-48BFCEE00B3D}" srcOrd="0" destOrd="0" parTransId="{346A0F07-4963-41D2-9F0B-C97E532F33D7}" sibTransId="{F4D7BC8A-FA53-4ACA-86DF-E22899EF7D7F}"/>
    <dgm:cxn modelId="{510FFDC2-DFDF-401B-BC34-DBD45EC54B19}" srcId="{A6588D7A-692D-438F-8211-08E62D10A377}" destId="{0758D034-9F89-4CF3-AA26-6BC4BB236330}" srcOrd="0" destOrd="0" parTransId="{9647B3A7-A3D8-4163-948F-1022FE927EC9}" sibTransId="{5CB462E4-ACA1-4B43-AD68-F45A82B0B296}"/>
    <dgm:cxn modelId="{479EFCDB-09EC-4F07-AD35-202BA026E24C}" srcId="{E1DBF33E-81D5-4DF6-AEE1-48BFCEE00B3D}" destId="{F077F1D2-3338-487E-8742-978BEBC01C85}" srcOrd="0" destOrd="0" parTransId="{60745813-7D4C-4321-83AB-7B045DFBDB1F}" sibTransId="{68F20EB8-9D2C-4744-9113-5CF763F39E84}"/>
    <dgm:cxn modelId="{FE4993E1-9D90-4876-AAE8-52C1BA9EDA43}" type="presOf" srcId="{B8F402AF-CF17-4324-AB59-676DF6F94133}" destId="{9A85D832-813C-4A22-ADEA-EEB9AA87DEA2}" srcOrd="0" destOrd="4" presId="urn:microsoft.com/office/officeart/2005/8/layout/vList5"/>
    <dgm:cxn modelId="{1182DEF9-570F-431D-8033-821AC87F3104}" type="presOf" srcId="{99E5F97B-AEFB-486F-9989-ED8AD1CE7865}" destId="{33A00539-A213-406F-AFB0-692BAC1BC419}" srcOrd="0" destOrd="0" presId="urn:microsoft.com/office/officeart/2005/8/layout/vList5"/>
    <dgm:cxn modelId="{A801BB2A-4457-49AE-9AF5-AE440E7C0466}" type="presParOf" srcId="{647123B4-4052-457F-B9D8-E0C8F486D2C7}" destId="{A8C37740-2A06-4EA4-B6DD-915509B47B09}" srcOrd="0" destOrd="0" presId="urn:microsoft.com/office/officeart/2005/8/layout/vList5"/>
    <dgm:cxn modelId="{0F39E022-92E2-4D55-92D5-2D6587F1D079}" type="presParOf" srcId="{A8C37740-2A06-4EA4-B6DD-915509B47B09}" destId="{2EC19432-1371-4765-B8E1-E4FAB04BD891}" srcOrd="0" destOrd="0" presId="urn:microsoft.com/office/officeart/2005/8/layout/vList5"/>
    <dgm:cxn modelId="{6CD82A83-1F27-4AA7-AC69-2C60612751E9}" type="presParOf" srcId="{A8C37740-2A06-4EA4-B6DD-915509B47B09}" destId="{9A85D832-813C-4A22-ADEA-EEB9AA87DEA2}" srcOrd="1" destOrd="0" presId="urn:microsoft.com/office/officeart/2005/8/layout/vList5"/>
    <dgm:cxn modelId="{03C88303-A053-412B-B018-5FE7416EFDA5}" type="presParOf" srcId="{647123B4-4052-457F-B9D8-E0C8F486D2C7}" destId="{7A9521C4-1281-458D-9A38-10A5F3CB160A}" srcOrd="1" destOrd="0" presId="urn:microsoft.com/office/officeart/2005/8/layout/vList5"/>
    <dgm:cxn modelId="{F5B04AAC-F439-4801-84C0-62CC3B315F6D}" type="presParOf" srcId="{647123B4-4052-457F-B9D8-E0C8F486D2C7}" destId="{69F01427-BA21-4D03-AC0D-A1EA30DDBA9B}" srcOrd="2" destOrd="0" presId="urn:microsoft.com/office/officeart/2005/8/layout/vList5"/>
    <dgm:cxn modelId="{BC1F612E-CE53-426E-AEFE-1508ABD10337}" type="presParOf" srcId="{69F01427-BA21-4D03-AC0D-A1EA30DDBA9B}" destId="{F2BD0067-77F9-4F93-9F9B-77102FEB3C4F}" srcOrd="0" destOrd="0" presId="urn:microsoft.com/office/officeart/2005/8/layout/vList5"/>
    <dgm:cxn modelId="{BFE640C4-C163-428C-96FF-931F673BA39B}" type="presParOf" srcId="{69F01427-BA21-4D03-AC0D-A1EA30DDBA9B}" destId="{39CDFA88-4711-4C36-8A09-EF313EFD1A4B}" srcOrd="1" destOrd="0" presId="urn:microsoft.com/office/officeart/2005/8/layout/vList5"/>
    <dgm:cxn modelId="{8FEB1F85-186E-4E89-8800-4B075D8B2F24}" type="presParOf" srcId="{647123B4-4052-457F-B9D8-E0C8F486D2C7}" destId="{8ED79D49-072D-4FF4-BD2D-3AB249857528}" srcOrd="3" destOrd="0" presId="urn:microsoft.com/office/officeart/2005/8/layout/vList5"/>
    <dgm:cxn modelId="{1F4A2D0C-0F37-450F-AD1D-87A8611F6507}" type="presParOf" srcId="{647123B4-4052-457F-B9D8-E0C8F486D2C7}" destId="{C8986E42-465D-4AE2-A036-C81833AFADDE}" srcOrd="4" destOrd="0" presId="urn:microsoft.com/office/officeart/2005/8/layout/vList5"/>
    <dgm:cxn modelId="{15C4B3D5-C70B-41F8-8256-A00B9E55EA52}" type="presParOf" srcId="{C8986E42-465D-4AE2-A036-C81833AFADDE}" destId="{33A00539-A213-406F-AFB0-692BAC1BC419}" srcOrd="0" destOrd="0" presId="urn:microsoft.com/office/officeart/2005/8/layout/vList5"/>
    <dgm:cxn modelId="{0C7172B9-A034-4A9E-ADF8-405B4A52F38B}" type="presParOf" srcId="{C8986E42-465D-4AE2-A036-C81833AFADDE}" destId="{8FC75706-8157-4CD1-8D79-421EB1E477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3C6A4B4-207F-4FD3-B72D-951C0D521EAA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E1DBF33E-81D5-4DF6-AEE1-48BFCEE00B3D}">
      <dgm:prSet phldrT="[Texte]" custT="1"/>
      <dgm:spPr/>
      <dgm:t>
        <a:bodyPr/>
        <a:lstStyle/>
        <a:p>
          <a:r>
            <a:rPr lang="fr-FR" sz="1200" dirty="0"/>
            <a:t>Caractéristiques</a:t>
          </a:r>
          <a:endParaRPr lang="fr-FR" sz="1600" dirty="0"/>
        </a:p>
      </dgm:t>
    </dgm:pt>
    <dgm:pt modelId="{346A0F07-4963-41D2-9F0B-C97E532F33D7}" type="parTrans" cxnId="{1C4533BC-D8C4-48AC-AAED-EBCAF55358BA}">
      <dgm:prSet/>
      <dgm:spPr/>
      <dgm:t>
        <a:bodyPr/>
        <a:lstStyle/>
        <a:p>
          <a:endParaRPr lang="fr-FR"/>
        </a:p>
      </dgm:t>
    </dgm:pt>
    <dgm:pt modelId="{F4D7BC8A-FA53-4ACA-86DF-E22899EF7D7F}" type="sibTrans" cxnId="{1C4533BC-D8C4-48AC-AAED-EBCAF55358BA}">
      <dgm:prSet/>
      <dgm:spPr/>
      <dgm:t>
        <a:bodyPr/>
        <a:lstStyle/>
        <a:p>
          <a:endParaRPr lang="fr-FR"/>
        </a:p>
      </dgm:t>
    </dgm:pt>
    <dgm:pt modelId="{F077F1D2-3338-487E-8742-978BEBC01C85}">
      <dgm:prSet phldrT="[Texte]" custT="1"/>
      <dgm:spPr/>
      <dgm:t>
        <a:bodyPr/>
        <a:lstStyle/>
        <a:p>
          <a:r>
            <a:rPr lang="fr-FR" sz="1200" b="0" i="0" dirty="0"/>
            <a:t> </a:t>
          </a:r>
          <a:r>
            <a:rPr lang="fr-FR" sz="1200" b="0" i="0" dirty="0">
              <a:latin typeface="+mn-lt"/>
            </a:rPr>
            <a:t>40-80 ans</a:t>
          </a:r>
          <a:r>
            <a:rPr lang="en-US" sz="1200" dirty="0">
              <a:latin typeface="+mn-lt"/>
            </a:rPr>
            <a:t>, </a:t>
          </a:r>
          <a:r>
            <a:rPr lang="en-US" sz="1200" dirty="0" err="1">
              <a:latin typeface="+mn-lt"/>
            </a:rPr>
            <a:t>fumeurs</a:t>
          </a:r>
          <a:r>
            <a:rPr lang="en-US" sz="1200" dirty="0">
              <a:latin typeface="+mn-lt"/>
            </a:rPr>
            <a:t>, BPCO≥1 an </a:t>
          </a:r>
          <a:endParaRPr lang="fr-FR" sz="1200" dirty="0">
            <a:latin typeface="+mn-lt"/>
          </a:endParaRPr>
        </a:p>
      </dgm:t>
    </dgm:pt>
    <dgm:pt modelId="{60745813-7D4C-4321-83AB-7B045DFBDB1F}" type="parTrans" cxnId="{479EFCDB-09EC-4F07-AD35-202BA026E24C}">
      <dgm:prSet/>
      <dgm:spPr/>
      <dgm:t>
        <a:bodyPr/>
        <a:lstStyle/>
        <a:p>
          <a:endParaRPr lang="fr-FR"/>
        </a:p>
      </dgm:t>
    </dgm:pt>
    <dgm:pt modelId="{68F20EB8-9D2C-4744-9113-5CF763F39E84}" type="sibTrans" cxnId="{479EFCDB-09EC-4F07-AD35-202BA026E24C}">
      <dgm:prSet/>
      <dgm:spPr/>
      <dgm:t>
        <a:bodyPr/>
        <a:lstStyle/>
        <a:p>
          <a:endParaRPr lang="fr-FR"/>
        </a:p>
      </dgm:t>
    </dgm:pt>
    <dgm:pt modelId="{A6588D7A-692D-438F-8211-08E62D10A377}">
      <dgm:prSet phldrT="[Texte]" custT="1"/>
      <dgm:spPr/>
      <dgm:t>
        <a:bodyPr/>
        <a:lstStyle/>
        <a:p>
          <a:r>
            <a:rPr lang="fr-FR" sz="1200" dirty="0"/>
            <a:t>Intervention</a:t>
          </a:r>
          <a:endParaRPr lang="fr-FR" sz="1800" dirty="0"/>
        </a:p>
      </dgm:t>
    </dgm:pt>
    <dgm:pt modelId="{4B528E28-F605-4876-88B8-8572C129468E}" type="parTrans" cxnId="{899BF62E-9DC7-4269-A244-6B67523FF9FD}">
      <dgm:prSet/>
      <dgm:spPr/>
      <dgm:t>
        <a:bodyPr/>
        <a:lstStyle/>
        <a:p>
          <a:endParaRPr lang="fr-FR"/>
        </a:p>
      </dgm:t>
    </dgm:pt>
    <dgm:pt modelId="{2A864B0C-DDE1-4DB6-B762-56E5DB3F0426}" type="sibTrans" cxnId="{899BF62E-9DC7-4269-A244-6B67523FF9FD}">
      <dgm:prSet/>
      <dgm:spPr/>
      <dgm:t>
        <a:bodyPr/>
        <a:lstStyle/>
        <a:p>
          <a:endParaRPr lang="fr-FR"/>
        </a:p>
      </dgm:t>
    </dgm:pt>
    <dgm:pt modelId="{0758D034-9F89-4CF3-AA26-6BC4BB236330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dirty="0">
              <a:latin typeface="+mn-lt"/>
            </a:rPr>
            <a:t>Tezepelumab </a:t>
          </a:r>
          <a:r>
            <a:rPr lang="en-US" sz="1200" i="1" dirty="0">
              <a:latin typeface="+mn-lt"/>
            </a:rPr>
            <a:t>versus</a:t>
          </a:r>
          <a:r>
            <a:rPr lang="en-US" sz="1200" dirty="0">
              <a:latin typeface="+mn-lt"/>
            </a:rPr>
            <a:t> placebo </a:t>
          </a:r>
          <a:endParaRPr lang="fr-FR" sz="1200" dirty="0">
            <a:latin typeface="+mn-lt"/>
          </a:endParaRPr>
        </a:p>
      </dgm:t>
    </dgm:pt>
    <dgm:pt modelId="{9647B3A7-A3D8-4163-948F-1022FE927EC9}" type="parTrans" cxnId="{510FFDC2-DFDF-401B-BC34-DBD45EC54B19}">
      <dgm:prSet/>
      <dgm:spPr/>
      <dgm:t>
        <a:bodyPr/>
        <a:lstStyle/>
        <a:p>
          <a:endParaRPr lang="fr-FR"/>
        </a:p>
      </dgm:t>
    </dgm:pt>
    <dgm:pt modelId="{5CB462E4-ACA1-4B43-AD68-F45A82B0B296}" type="sibTrans" cxnId="{510FFDC2-DFDF-401B-BC34-DBD45EC54B19}">
      <dgm:prSet/>
      <dgm:spPr/>
      <dgm:t>
        <a:bodyPr/>
        <a:lstStyle/>
        <a:p>
          <a:endParaRPr lang="fr-FR"/>
        </a:p>
      </dgm:t>
    </dgm:pt>
    <dgm:pt modelId="{99E5F97B-AEFB-486F-9989-ED8AD1CE7865}">
      <dgm:prSet phldrT="[Texte]" custT="1"/>
      <dgm:spPr/>
      <dgm:t>
        <a:bodyPr/>
        <a:lstStyle/>
        <a:p>
          <a:r>
            <a:rPr lang="fr-FR" sz="1200" dirty="0"/>
            <a:t>Objectifs</a:t>
          </a:r>
          <a:endParaRPr lang="fr-FR" sz="1800" dirty="0"/>
        </a:p>
      </dgm:t>
    </dgm:pt>
    <dgm:pt modelId="{029B872D-F325-4263-AFD7-18F9DABACA64}" type="parTrans" cxnId="{DAD5BA1D-2F86-4636-8AE6-4385BF98CDF1}">
      <dgm:prSet/>
      <dgm:spPr/>
      <dgm:t>
        <a:bodyPr/>
        <a:lstStyle/>
        <a:p>
          <a:endParaRPr lang="fr-FR"/>
        </a:p>
      </dgm:t>
    </dgm:pt>
    <dgm:pt modelId="{818117C6-3B9F-4787-A218-889371CDB05E}" type="sibTrans" cxnId="{DAD5BA1D-2F86-4636-8AE6-4385BF98CDF1}">
      <dgm:prSet/>
      <dgm:spPr/>
      <dgm:t>
        <a:bodyPr/>
        <a:lstStyle/>
        <a:p>
          <a:endParaRPr lang="fr-FR"/>
        </a:p>
      </dgm:t>
    </dgm:pt>
    <dgm:pt modelId="{4CD9CFB1-B10C-4D76-B700-237FC93BC755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dirty="0">
              <a:latin typeface="+mn-lt"/>
            </a:rPr>
            <a:t>principal : exacerbations </a:t>
          </a:r>
          <a:r>
            <a:rPr lang="en-US" sz="1200" dirty="0" err="1">
              <a:latin typeface="+mn-lt"/>
            </a:rPr>
            <a:t>modérées</a:t>
          </a:r>
          <a:r>
            <a:rPr lang="en-US" sz="1200" dirty="0">
              <a:latin typeface="+mn-lt"/>
            </a:rPr>
            <a:t> à </a:t>
          </a:r>
          <a:r>
            <a:rPr lang="en-US" sz="1200" dirty="0" err="1">
              <a:latin typeface="+mn-lt"/>
            </a:rPr>
            <a:t>sévères</a:t>
          </a:r>
          <a:endParaRPr lang="fr-FR" sz="1200" dirty="0">
            <a:latin typeface="+mn-lt"/>
          </a:endParaRPr>
        </a:p>
      </dgm:t>
    </dgm:pt>
    <dgm:pt modelId="{A213F05D-E466-4778-B367-6BCA5F5FF434}" type="parTrans" cxnId="{C67C348C-94D4-4C40-9E76-FCC866925F94}">
      <dgm:prSet/>
      <dgm:spPr/>
      <dgm:t>
        <a:bodyPr/>
        <a:lstStyle/>
        <a:p>
          <a:endParaRPr lang="fr-FR"/>
        </a:p>
      </dgm:t>
    </dgm:pt>
    <dgm:pt modelId="{BFD548CF-FA76-47F2-B253-5392CE370844}" type="sibTrans" cxnId="{C67C348C-94D4-4C40-9E76-FCC866925F94}">
      <dgm:prSet/>
      <dgm:spPr/>
      <dgm:t>
        <a:bodyPr/>
        <a:lstStyle/>
        <a:p>
          <a:endParaRPr lang="fr-FR"/>
        </a:p>
      </dgm:t>
    </dgm:pt>
    <dgm:pt modelId="{715F554F-519A-4B96-B213-A2860356308D}">
      <dgm:prSet custT="1"/>
      <dgm:spPr/>
      <dgm:t>
        <a:bodyPr/>
        <a:lstStyle/>
        <a:p>
          <a:r>
            <a:rPr lang="en-US" sz="1200" dirty="0" err="1">
              <a:latin typeface="+mn-lt"/>
            </a:rPr>
            <a:t>trithérapie</a:t>
          </a:r>
          <a:endParaRPr lang="en-US" sz="1200" dirty="0">
            <a:latin typeface="+mn-lt"/>
          </a:endParaRPr>
        </a:p>
      </dgm:t>
    </dgm:pt>
    <dgm:pt modelId="{960A96D2-5E29-4CA3-8C70-1B0ABA127572}" type="parTrans" cxnId="{1D131802-D247-444F-AC25-56A1F061C7AF}">
      <dgm:prSet/>
      <dgm:spPr/>
      <dgm:t>
        <a:bodyPr/>
        <a:lstStyle/>
        <a:p>
          <a:endParaRPr lang="fr-FR"/>
        </a:p>
      </dgm:t>
    </dgm:pt>
    <dgm:pt modelId="{04447CCC-B151-4252-A037-9102ADA59D0E}" type="sibTrans" cxnId="{1D131802-D247-444F-AC25-56A1F061C7AF}">
      <dgm:prSet/>
      <dgm:spPr/>
      <dgm:t>
        <a:bodyPr/>
        <a:lstStyle/>
        <a:p>
          <a:endParaRPr lang="fr-FR"/>
        </a:p>
      </dgm:t>
    </dgm:pt>
    <dgm:pt modelId="{EAD1A1E1-EE8F-4110-AAAF-CF122160B992}">
      <dgm:prSet custT="1"/>
      <dgm:spPr/>
      <dgm:t>
        <a:bodyPr/>
        <a:lstStyle/>
        <a:p>
          <a:r>
            <a:rPr lang="en-US" sz="1200" dirty="0">
              <a:latin typeface="+mn-lt"/>
            </a:rPr>
            <a:t>52 </a:t>
          </a:r>
          <a:r>
            <a:rPr lang="en-US" sz="1200" dirty="0" err="1">
              <a:latin typeface="+mn-lt"/>
            </a:rPr>
            <a:t>semaines</a:t>
          </a:r>
          <a:endParaRPr lang="en-US" sz="1200" dirty="0">
            <a:latin typeface="+mn-lt"/>
          </a:endParaRPr>
        </a:p>
      </dgm:t>
    </dgm:pt>
    <dgm:pt modelId="{1C2E091B-3BD1-4F71-AAA7-98AA36D9A56D}" type="parTrans" cxnId="{EED9F755-E3B8-494F-9161-FE3E6003EA6C}">
      <dgm:prSet/>
      <dgm:spPr/>
      <dgm:t>
        <a:bodyPr/>
        <a:lstStyle/>
        <a:p>
          <a:endParaRPr lang="fr-FR"/>
        </a:p>
      </dgm:t>
    </dgm:pt>
    <dgm:pt modelId="{3FF8706F-DB00-4E6F-9C0C-DC1E6F571FC4}" type="sibTrans" cxnId="{EED9F755-E3B8-494F-9161-FE3E6003EA6C}">
      <dgm:prSet/>
      <dgm:spPr/>
      <dgm:t>
        <a:bodyPr/>
        <a:lstStyle/>
        <a:p>
          <a:endParaRPr lang="fr-FR"/>
        </a:p>
      </dgm:t>
    </dgm:pt>
    <dgm:pt modelId="{3C68B15E-E1A7-4917-92EA-369153C51A25}">
      <dgm:prSet custT="1"/>
      <dgm:spPr/>
      <dgm:t>
        <a:bodyPr/>
        <a:lstStyle/>
        <a:p>
          <a:r>
            <a:rPr lang="en-US" sz="1200" dirty="0" err="1">
              <a:latin typeface="+mn-lt"/>
            </a:rPr>
            <a:t>secondaire</a:t>
          </a:r>
          <a:r>
            <a:rPr lang="en-US" sz="1200" dirty="0">
              <a:latin typeface="+mn-lt"/>
            </a:rPr>
            <a:t> : VEMS, SGRQ, exacerbation </a:t>
          </a:r>
          <a:r>
            <a:rPr lang="en-US" sz="1200" dirty="0" err="1">
              <a:latin typeface="+mn-lt"/>
            </a:rPr>
            <a:t>sévère</a:t>
          </a:r>
          <a:r>
            <a:rPr lang="en-US" sz="1200" dirty="0">
              <a:latin typeface="+mn-lt"/>
            </a:rPr>
            <a:t>, </a:t>
          </a:r>
          <a:r>
            <a:rPr lang="en-US" sz="1200" dirty="0" err="1">
              <a:latin typeface="+mn-lt"/>
            </a:rPr>
            <a:t>délai</a:t>
          </a:r>
          <a:r>
            <a:rPr lang="en-US" sz="1200" dirty="0">
              <a:latin typeface="+mn-lt"/>
            </a:rPr>
            <a:t> exacerbation</a:t>
          </a:r>
          <a:endParaRPr lang="fr-FR" sz="1200" dirty="0">
            <a:latin typeface="+mn-lt"/>
          </a:endParaRPr>
        </a:p>
      </dgm:t>
    </dgm:pt>
    <dgm:pt modelId="{23AE4F22-1D6A-4DC3-845B-CEC54CA71000}" type="parTrans" cxnId="{2941A71D-9895-4ABA-ADDE-53F7BE01F1AF}">
      <dgm:prSet/>
      <dgm:spPr/>
      <dgm:t>
        <a:bodyPr/>
        <a:lstStyle/>
        <a:p>
          <a:endParaRPr lang="fr-FR"/>
        </a:p>
      </dgm:t>
    </dgm:pt>
    <dgm:pt modelId="{E754F9D0-889D-4FF4-A7F2-9F999C9C54D7}" type="sibTrans" cxnId="{2941A71D-9895-4ABA-ADDE-53F7BE01F1AF}">
      <dgm:prSet/>
      <dgm:spPr/>
      <dgm:t>
        <a:bodyPr/>
        <a:lstStyle/>
        <a:p>
          <a:endParaRPr lang="fr-FR"/>
        </a:p>
      </dgm:t>
    </dgm:pt>
    <dgm:pt modelId="{6C8F6DED-4E2F-4259-8D3B-DB1EAC361846}">
      <dgm:prSet custT="1"/>
      <dgm:spPr/>
      <dgm:t>
        <a:bodyPr/>
        <a:lstStyle/>
        <a:p>
          <a:r>
            <a:rPr lang="en-US" sz="1200" b="0" i="0" dirty="0">
              <a:latin typeface="+mn-lt"/>
            </a:rPr>
            <a:t>≥ 2 exacerbations </a:t>
          </a:r>
          <a:r>
            <a:rPr lang="en-US" sz="1200" b="0" i="0" dirty="0" err="1">
              <a:latin typeface="+mn-lt"/>
            </a:rPr>
            <a:t>modérées</a:t>
          </a:r>
          <a:r>
            <a:rPr lang="en-US" sz="1200" b="0" i="0" dirty="0">
              <a:latin typeface="+mn-lt"/>
            </a:rPr>
            <a:t> à </a:t>
          </a:r>
          <a:r>
            <a:rPr lang="en-US" sz="1200" b="0" i="0" dirty="0" err="1">
              <a:latin typeface="+mn-lt"/>
            </a:rPr>
            <a:t>sévères</a:t>
          </a:r>
          <a:endParaRPr lang="en-US" sz="1200" dirty="0">
            <a:latin typeface="+mn-lt"/>
          </a:endParaRPr>
        </a:p>
      </dgm:t>
    </dgm:pt>
    <dgm:pt modelId="{E46064C1-4A0A-48B1-A605-B96E761217C1}" type="parTrans" cxnId="{D7CD78A0-D8A5-47ED-915D-20F055072933}">
      <dgm:prSet/>
      <dgm:spPr/>
      <dgm:t>
        <a:bodyPr/>
        <a:lstStyle/>
        <a:p>
          <a:endParaRPr lang="fr-FR"/>
        </a:p>
      </dgm:t>
    </dgm:pt>
    <dgm:pt modelId="{6BFB1A0D-DC24-43A5-9012-85D38F1640C1}" type="sibTrans" cxnId="{D7CD78A0-D8A5-47ED-915D-20F055072933}">
      <dgm:prSet/>
      <dgm:spPr/>
      <dgm:t>
        <a:bodyPr/>
        <a:lstStyle/>
        <a:p>
          <a:endParaRPr lang="fr-FR"/>
        </a:p>
      </dgm:t>
    </dgm:pt>
    <dgm:pt modelId="{D34BC905-E3E9-4615-A7EC-2E1231F7C110}">
      <dgm:prSet custT="1"/>
      <dgm:spPr/>
      <dgm:t>
        <a:bodyPr/>
        <a:lstStyle/>
        <a:p>
          <a:r>
            <a:rPr lang="fr-FR" sz="1200" b="0" i="0" dirty="0">
              <a:latin typeface="+mn-lt"/>
            </a:rPr>
            <a:t>CAT score ≥ 15</a:t>
          </a:r>
          <a:endParaRPr lang="en-US" sz="1200" dirty="0">
            <a:latin typeface="+mn-lt"/>
          </a:endParaRPr>
        </a:p>
      </dgm:t>
    </dgm:pt>
    <dgm:pt modelId="{DD1922EB-2070-4A48-BDC7-9D8C91B0E788}" type="parTrans" cxnId="{1BBD5B35-6360-4BEB-91E2-FC151D8B75A7}">
      <dgm:prSet/>
      <dgm:spPr/>
      <dgm:t>
        <a:bodyPr/>
        <a:lstStyle/>
        <a:p>
          <a:endParaRPr lang="fr-FR"/>
        </a:p>
      </dgm:t>
    </dgm:pt>
    <dgm:pt modelId="{A6B54C12-AE38-43FE-88AD-3744B8539F83}" type="sibTrans" cxnId="{1BBD5B35-6360-4BEB-91E2-FC151D8B75A7}">
      <dgm:prSet/>
      <dgm:spPr/>
      <dgm:t>
        <a:bodyPr/>
        <a:lstStyle/>
        <a:p>
          <a:endParaRPr lang="fr-FR"/>
        </a:p>
      </dgm:t>
    </dgm:pt>
    <dgm:pt modelId="{B8F402AF-CF17-4324-AB59-676DF6F94133}">
      <dgm:prSet custT="1"/>
      <dgm:spPr/>
      <dgm:t>
        <a:bodyPr/>
        <a:lstStyle/>
        <a:p>
          <a:r>
            <a:rPr lang="en-US" sz="1200" dirty="0">
              <a:latin typeface="+mn-lt"/>
            </a:rPr>
            <a:t>VEMS </a:t>
          </a:r>
          <a:r>
            <a:rPr lang="en-US" sz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≥20%</a:t>
          </a:r>
          <a:endParaRPr lang="en-US" sz="1200" dirty="0">
            <a:latin typeface="+mn-lt"/>
          </a:endParaRPr>
        </a:p>
      </dgm:t>
    </dgm:pt>
    <dgm:pt modelId="{1FB4A629-1C57-4E3D-94FD-C903420B11A0}" type="parTrans" cxnId="{28460294-E442-421D-B975-1E520976CAF0}">
      <dgm:prSet/>
      <dgm:spPr/>
      <dgm:t>
        <a:bodyPr/>
        <a:lstStyle/>
        <a:p>
          <a:endParaRPr lang="fr-FR"/>
        </a:p>
      </dgm:t>
    </dgm:pt>
    <dgm:pt modelId="{19149BE5-2CF6-4C9F-98B8-0848767EB7D3}" type="sibTrans" cxnId="{28460294-E442-421D-B975-1E520976CAF0}">
      <dgm:prSet/>
      <dgm:spPr/>
      <dgm:t>
        <a:bodyPr/>
        <a:lstStyle/>
        <a:p>
          <a:endParaRPr lang="fr-FR"/>
        </a:p>
      </dgm:t>
    </dgm:pt>
    <dgm:pt modelId="{647123B4-4052-457F-B9D8-E0C8F486D2C7}" type="pres">
      <dgm:prSet presAssocID="{53C6A4B4-207F-4FD3-B72D-951C0D521EAA}" presName="Name0" presStyleCnt="0">
        <dgm:presLayoutVars>
          <dgm:dir/>
          <dgm:animLvl val="lvl"/>
          <dgm:resizeHandles val="exact"/>
        </dgm:presLayoutVars>
      </dgm:prSet>
      <dgm:spPr/>
    </dgm:pt>
    <dgm:pt modelId="{A8C37740-2A06-4EA4-B6DD-915509B47B09}" type="pres">
      <dgm:prSet presAssocID="{E1DBF33E-81D5-4DF6-AEE1-48BFCEE00B3D}" presName="linNode" presStyleCnt="0"/>
      <dgm:spPr/>
    </dgm:pt>
    <dgm:pt modelId="{2EC19432-1371-4765-B8E1-E4FAB04BD891}" type="pres">
      <dgm:prSet presAssocID="{E1DBF33E-81D5-4DF6-AEE1-48BFCEE00B3D}" presName="parentText" presStyleLbl="node1" presStyleIdx="0" presStyleCnt="3" custScaleX="77832">
        <dgm:presLayoutVars>
          <dgm:chMax val="1"/>
          <dgm:bulletEnabled val="1"/>
        </dgm:presLayoutVars>
      </dgm:prSet>
      <dgm:spPr/>
    </dgm:pt>
    <dgm:pt modelId="{9A85D832-813C-4A22-ADEA-EEB9AA87DEA2}" type="pres">
      <dgm:prSet presAssocID="{E1DBF33E-81D5-4DF6-AEE1-48BFCEE00B3D}" presName="descendantText" presStyleLbl="alignAccFollowNode1" presStyleIdx="0" presStyleCnt="3" custScaleY="133722">
        <dgm:presLayoutVars>
          <dgm:bulletEnabled val="1"/>
        </dgm:presLayoutVars>
      </dgm:prSet>
      <dgm:spPr/>
    </dgm:pt>
    <dgm:pt modelId="{7A9521C4-1281-458D-9A38-10A5F3CB160A}" type="pres">
      <dgm:prSet presAssocID="{F4D7BC8A-FA53-4ACA-86DF-E22899EF7D7F}" presName="sp" presStyleCnt="0"/>
      <dgm:spPr/>
    </dgm:pt>
    <dgm:pt modelId="{69F01427-BA21-4D03-AC0D-A1EA30DDBA9B}" type="pres">
      <dgm:prSet presAssocID="{A6588D7A-692D-438F-8211-08E62D10A377}" presName="linNode" presStyleCnt="0"/>
      <dgm:spPr/>
    </dgm:pt>
    <dgm:pt modelId="{F2BD0067-77F9-4F93-9F9B-77102FEB3C4F}" type="pres">
      <dgm:prSet presAssocID="{A6588D7A-692D-438F-8211-08E62D10A377}" presName="parentText" presStyleLbl="node1" presStyleIdx="1" presStyleCnt="3" custScaleX="96165">
        <dgm:presLayoutVars>
          <dgm:chMax val="1"/>
          <dgm:bulletEnabled val="1"/>
        </dgm:presLayoutVars>
      </dgm:prSet>
      <dgm:spPr/>
    </dgm:pt>
    <dgm:pt modelId="{39CDFA88-4711-4C36-8A09-EF313EFD1A4B}" type="pres">
      <dgm:prSet presAssocID="{A6588D7A-692D-438F-8211-08E62D10A377}" presName="descendantText" presStyleLbl="alignAccFollowNode1" presStyleIdx="1" presStyleCnt="3" custLinFactNeighborY="0">
        <dgm:presLayoutVars>
          <dgm:bulletEnabled val="1"/>
        </dgm:presLayoutVars>
      </dgm:prSet>
      <dgm:spPr/>
    </dgm:pt>
    <dgm:pt modelId="{8ED79D49-072D-4FF4-BD2D-3AB249857528}" type="pres">
      <dgm:prSet presAssocID="{2A864B0C-DDE1-4DB6-B762-56E5DB3F0426}" presName="sp" presStyleCnt="0"/>
      <dgm:spPr/>
    </dgm:pt>
    <dgm:pt modelId="{C8986E42-465D-4AE2-A036-C81833AFADDE}" type="pres">
      <dgm:prSet presAssocID="{99E5F97B-AEFB-486F-9989-ED8AD1CE7865}" presName="linNode" presStyleCnt="0"/>
      <dgm:spPr/>
    </dgm:pt>
    <dgm:pt modelId="{33A00539-A213-406F-AFB0-692BAC1BC419}" type="pres">
      <dgm:prSet presAssocID="{99E5F97B-AEFB-486F-9989-ED8AD1CE7865}" presName="parentText" presStyleLbl="node1" presStyleIdx="2" presStyleCnt="3" custScaleX="121492">
        <dgm:presLayoutVars>
          <dgm:chMax val="1"/>
          <dgm:bulletEnabled val="1"/>
        </dgm:presLayoutVars>
      </dgm:prSet>
      <dgm:spPr/>
    </dgm:pt>
    <dgm:pt modelId="{8FC75706-8157-4CD1-8D79-421EB1E4773E}" type="pres">
      <dgm:prSet presAssocID="{99E5F97B-AEFB-486F-9989-ED8AD1CE7865}" presName="descendantText" presStyleLbl="alignAccFollowNode1" presStyleIdx="2" presStyleCnt="3" custScaleX="111979">
        <dgm:presLayoutVars>
          <dgm:bulletEnabled val="1"/>
        </dgm:presLayoutVars>
      </dgm:prSet>
      <dgm:spPr/>
    </dgm:pt>
  </dgm:ptLst>
  <dgm:cxnLst>
    <dgm:cxn modelId="{49A77C00-2F48-4BDC-837C-C0E19EC4E092}" type="presOf" srcId="{EAD1A1E1-EE8F-4110-AAAF-CF122160B992}" destId="{39CDFA88-4711-4C36-8A09-EF313EFD1A4B}" srcOrd="0" destOrd="1" presId="urn:microsoft.com/office/officeart/2005/8/layout/vList5"/>
    <dgm:cxn modelId="{1D131802-D247-444F-AC25-56A1F061C7AF}" srcId="{E1DBF33E-81D5-4DF6-AEE1-48BFCEE00B3D}" destId="{715F554F-519A-4B96-B213-A2860356308D}" srcOrd="1" destOrd="0" parTransId="{960A96D2-5E29-4CA3-8C70-1B0ABA127572}" sibTransId="{04447CCC-B151-4252-A037-9102ADA59D0E}"/>
    <dgm:cxn modelId="{29AD8F03-ED7D-47A9-96C7-BD6D9D61C5EA}" type="presOf" srcId="{53C6A4B4-207F-4FD3-B72D-951C0D521EAA}" destId="{647123B4-4052-457F-B9D8-E0C8F486D2C7}" srcOrd="0" destOrd="0" presId="urn:microsoft.com/office/officeart/2005/8/layout/vList5"/>
    <dgm:cxn modelId="{6E1AAF0B-D7EB-4981-AEE2-8670E53E0A18}" type="presOf" srcId="{0758D034-9F89-4CF3-AA26-6BC4BB236330}" destId="{39CDFA88-4711-4C36-8A09-EF313EFD1A4B}" srcOrd="0" destOrd="0" presId="urn:microsoft.com/office/officeart/2005/8/layout/vList5"/>
    <dgm:cxn modelId="{2941A71D-9895-4ABA-ADDE-53F7BE01F1AF}" srcId="{99E5F97B-AEFB-486F-9989-ED8AD1CE7865}" destId="{3C68B15E-E1A7-4917-92EA-369153C51A25}" srcOrd="1" destOrd="0" parTransId="{23AE4F22-1D6A-4DC3-845B-CEC54CA71000}" sibTransId="{E754F9D0-889D-4FF4-A7F2-9F999C9C54D7}"/>
    <dgm:cxn modelId="{DAD5BA1D-2F86-4636-8AE6-4385BF98CDF1}" srcId="{53C6A4B4-207F-4FD3-B72D-951C0D521EAA}" destId="{99E5F97B-AEFB-486F-9989-ED8AD1CE7865}" srcOrd="2" destOrd="0" parTransId="{029B872D-F325-4263-AFD7-18F9DABACA64}" sibTransId="{818117C6-3B9F-4787-A218-889371CDB05E}"/>
    <dgm:cxn modelId="{92C2E42D-5003-481C-B354-E4222411950F}" type="presOf" srcId="{3C68B15E-E1A7-4917-92EA-369153C51A25}" destId="{8FC75706-8157-4CD1-8D79-421EB1E4773E}" srcOrd="0" destOrd="1" presId="urn:microsoft.com/office/officeart/2005/8/layout/vList5"/>
    <dgm:cxn modelId="{899BF62E-9DC7-4269-A244-6B67523FF9FD}" srcId="{53C6A4B4-207F-4FD3-B72D-951C0D521EAA}" destId="{A6588D7A-692D-438F-8211-08E62D10A377}" srcOrd="1" destOrd="0" parTransId="{4B528E28-F605-4876-88B8-8572C129468E}" sibTransId="{2A864B0C-DDE1-4DB6-B762-56E5DB3F0426}"/>
    <dgm:cxn modelId="{B92F3C31-C6F4-4645-A64B-AC07A307288F}" type="presOf" srcId="{6C8F6DED-4E2F-4259-8D3B-DB1EAC361846}" destId="{9A85D832-813C-4A22-ADEA-EEB9AA87DEA2}" srcOrd="0" destOrd="2" presId="urn:microsoft.com/office/officeart/2005/8/layout/vList5"/>
    <dgm:cxn modelId="{1BBD5B35-6360-4BEB-91E2-FC151D8B75A7}" srcId="{E1DBF33E-81D5-4DF6-AEE1-48BFCEE00B3D}" destId="{D34BC905-E3E9-4615-A7EC-2E1231F7C110}" srcOrd="3" destOrd="0" parTransId="{DD1922EB-2070-4A48-BDC7-9D8C91B0E788}" sibTransId="{A6B54C12-AE38-43FE-88AD-3744B8539F83}"/>
    <dgm:cxn modelId="{739F0841-0F7F-4E3F-B715-47C9C5D679D7}" type="presOf" srcId="{A6588D7A-692D-438F-8211-08E62D10A377}" destId="{F2BD0067-77F9-4F93-9F9B-77102FEB3C4F}" srcOrd="0" destOrd="0" presId="urn:microsoft.com/office/officeart/2005/8/layout/vList5"/>
    <dgm:cxn modelId="{EED9F755-E3B8-494F-9161-FE3E6003EA6C}" srcId="{A6588D7A-692D-438F-8211-08E62D10A377}" destId="{EAD1A1E1-EE8F-4110-AAAF-CF122160B992}" srcOrd="1" destOrd="0" parTransId="{1C2E091B-3BD1-4F71-AAA7-98AA36D9A56D}" sibTransId="{3FF8706F-DB00-4E6F-9C0C-DC1E6F571FC4}"/>
    <dgm:cxn modelId="{7C6E2078-AC36-4331-AB6C-A3E9E7E9A528}" type="presOf" srcId="{D34BC905-E3E9-4615-A7EC-2E1231F7C110}" destId="{9A85D832-813C-4A22-ADEA-EEB9AA87DEA2}" srcOrd="0" destOrd="3" presId="urn:microsoft.com/office/officeart/2005/8/layout/vList5"/>
    <dgm:cxn modelId="{4F17535A-E6B4-4B6B-B7E4-C4E2EAB1C1AC}" type="presOf" srcId="{4CD9CFB1-B10C-4D76-B700-237FC93BC755}" destId="{8FC75706-8157-4CD1-8D79-421EB1E4773E}" srcOrd="0" destOrd="0" presId="urn:microsoft.com/office/officeart/2005/8/layout/vList5"/>
    <dgm:cxn modelId="{D3C23184-D119-4E19-969A-03338D2C7AFB}" type="presOf" srcId="{E1DBF33E-81D5-4DF6-AEE1-48BFCEE00B3D}" destId="{2EC19432-1371-4765-B8E1-E4FAB04BD891}" srcOrd="0" destOrd="0" presId="urn:microsoft.com/office/officeart/2005/8/layout/vList5"/>
    <dgm:cxn modelId="{C67C348C-94D4-4C40-9E76-FCC866925F94}" srcId="{99E5F97B-AEFB-486F-9989-ED8AD1CE7865}" destId="{4CD9CFB1-B10C-4D76-B700-237FC93BC755}" srcOrd="0" destOrd="0" parTransId="{A213F05D-E466-4778-B367-6BCA5F5FF434}" sibTransId="{BFD548CF-FA76-47F2-B253-5392CE370844}"/>
    <dgm:cxn modelId="{28460294-E442-421D-B975-1E520976CAF0}" srcId="{E1DBF33E-81D5-4DF6-AEE1-48BFCEE00B3D}" destId="{B8F402AF-CF17-4324-AB59-676DF6F94133}" srcOrd="4" destOrd="0" parTransId="{1FB4A629-1C57-4E3D-94FD-C903420B11A0}" sibTransId="{19149BE5-2CF6-4C9F-98B8-0848767EB7D3}"/>
    <dgm:cxn modelId="{D7CD78A0-D8A5-47ED-915D-20F055072933}" srcId="{E1DBF33E-81D5-4DF6-AEE1-48BFCEE00B3D}" destId="{6C8F6DED-4E2F-4259-8D3B-DB1EAC361846}" srcOrd="2" destOrd="0" parTransId="{E46064C1-4A0A-48B1-A605-B96E761217C1}" sibTransId="{6BFB1A0D-DC24-43A5-9012-85D38F1640C1}"/>
    <dgm:cxn modelId="{F6471FA1-FA44-4608-9378-A024074303D2}" type="presOf" srcId="{715F554F-519A-4B96-B213-A2860356308D}" destId="{9A85D832-813C-4A22-ADEA-EEB9AA87DEA2}" srcOrd="0" destOrd="1" presId="urn:microsoft.com/office/officeart/2005/8/layout/vList5"/>
    <dgm:cxn modelId="{30657AA9-099B-4ADD-B8B0-59C1B29C73B6}" type="presOf" srcId="{F077F1D2-3338-487E-8742-978BEBC01C85}" destId="{9A85D832-813C-4A22-ADEA-EEB9AA87DEA2}" srcOrd="0" destOrd="0" presId="urn:microsoft.com/office/officeart/2005/8/layout/vList5"/>
    <dgm:cxn modelId="{1C4533BC-D8C4-48AC-AAED-EBCAF55358BA}" srcId="{53C6A4B4-207F-4FD3-B72D-951C0D521EAA}" destId="{E1DBF33E-81D5-4DF6-AEE1-48BFCEE00B3D}" srcOrd="0" destOrd="0" parTransId="{346A0F07-4963-41D2-9F0B-C97E532F33D7}" sibTransId="{F4D7BC8A-FA53-4ACA-86DF-E22899EF7D7F}"/>
    <dgm:cxn modelId="{510FFDC2-DFDF-401B-BC34-DBD45EC54B19}" srcId="{A6588D7A-692D-438F-8211-08E62D10A377}" destId="{0758D034-9F89-4CF3-AA26-6BC4BB236330}" srcOrd="0" destOrd="0" parTransId="{9647B3A7-A3D8-4163-948F-1022FE927EC9}" sibTransId="{5CB462E4-ACA1-4B43-AD68-F45A82B0B296}"/>
    <dgm:cxn modelId="{479EFCDB-09EC-4F07-AD35-202BA026E24C}" srcId="{E1DBF33E-81D5-4DF6-AEE1-48BFCEE00B3D}" destId="{F077F1D2-3338-487E-8742-978BEBC01C85}" srcOrd="0" destOrd="0" parTransId="{60745813-7D4C-4321-83AB-7B045DFBDB1F}" sibTransId="{68F20EB8-9D2C-4744-9113-5CF763F39E84}"/>
    <dgm:cxn modelId="{FE4993E1-9D90-4876-AAE8-52C1BA9EDA43}" type="presOf" srcId="{B8F402AF-CF17-4324-AB59-676DF6F94133}" destId="{9A85D832-813C-4A22-ADEA-EEB9AA87DEA2}" srcOrd="0" destOrd="4" presId="urn:microsoft.com/office/officeart/2005/8/layout/vList5"/>
    <dgm:cxn modelId="{1182DEF9-570F-431D-8033-821AC87F3104}" type="presOf" srcId="{99E5F97B-AEFB-486F-9989-ED8AD1CE7865}" destId="{33A00539-A213-406F-AFB0-692BAC1BC419}" srcOrd="0" destOrd="0" presId="urn:microsoft.com/office/officeart/2005/8/layout/vList5"/>
    <dgm:cxn modelId="{A801BB2A-4457-49AE-9AF5-AE440E7C0466}" type="presParOf" srcId="{647123B4-4052-457F-B9D8-E0C8F486D2C7}" destId="{A8C37740-2A06-4EA4-B6DD-915509B47B09}" srcOrd="0" destOrd="0" presId="urn:microsoft.com/office/officeart/2005/8/layout/vList5"/>
    <dgm:cxn modelId="{0F39E022-92E2-4D55-92D5-2D6587F1D079}" type="presParOf" srcId="{A8C37740-2A06-4EA4-B6DD-915509B47B09}" destId="{2EC19432-1371-4765-B8E1-E4FAB04BD891}" srcOrd="0" destOrd="0" presId="urn:microsoft.com/office/officeart/2005/8/layout/vList5"/>
    <dgm:cxn modelId="{6CD82A83-1F27-4AA7-AC69-2C60612751E9}" type="presParOf" srcId="{A8C37740-2A06-4EA4-B6DD-915509B47B09}" destId="{9A85D832-813C-4A22-ADEA-EEB9AA87DEA2}" srcOrd="1" destOrd="0" presId="urn:microsoft.com/office/officeart/2005/8/layout/vList5"/>
    <dgm:cxn modelId="{03C88303-A053-412B-B018-5FE7416EFDA5}" type="presParOf" srcId="{647123B4-4052-457F-B9D8-E0C8F486D2C7}" destId="{7A9521C4-1281-458D-9A38-10A5F3CB160A}" srcOrd="1" destOrd="0" presId="urn:microsoft.com/office/officeart/2005/8/layout/vList5"/>
    <dgm:cxn modelId="{F5B04AAC-F439-4801-84C0-62CC3B315F6D}" type="presParOf" srcId="{647123B4-4052-457F-B9D8-E0C8F486D2C7}" destId="{69F01427-BA21-4D03-AC0D-A1EA30DDBA9B}" srcOrd="2" destOrd="0" presId="urn:microsoft.com/office/officeart/2005/8/layout/vList5"/>
    <dgm:cxn modelId="{BC1F612E-CE53-426E-AEFE-1508ABD10337}" type="presParOf" srcId="{69F01427-BA21-4D03-AC0D-A1EA30DDBA9B}" destId="{F2BD0067-77F9-4F93-9F9B-77102FEB3C4F}" srcOrd="0" destOrd="0" presId="urn:microsoft.com/office/officeart/2005/8/layout/vList5"/>
    <dgm:cxn modelId="{BFE640C4-C163-428C-96FF-931F673BA39B}" type="presParOf" srcId="{69F01427-BA21-4D03-AC0D-A1EA30DDBA9B}" destId="{39CDFA88-4711-4C36-8A09-EF313EFD1A4B}" srcOrd="1" destOrd="0" presId="urn:microsoft.com/office/officeart/2005/8/layout/vList5"/>
    <dgm:cxn modelId="{8FEB1F85-186E-4E89-8800-4B075D8B2F24}" type="presParOf" srcId="{647123B4-4052-457F-B9D8-E0C8F486D2C7}" destId="{8ED79D49-072D-4FF4-BD2D-3AB249857528}" srcOrd="3" destOrd="0" presId="urn:microsoft.com/office/officeart/2005/8/layout/vList5"/>
    <dgm:cxn modelId="{1F4A2D0C-0F37-450F-AD1D-87A8611F6507}" type="presParOf" srcId="{647123B4-4052-457F-B9D8-E0C8F486D2C7}" destId="{C8986E42-465D-4AE2-A036-C81833AFADDE}" srcOrd="4" destOrd="0" presId="urn:microsoft.com/office/officeart/2005/8/layout/vList5"/>
    <dgm:cxn modelId="{15C4B3D5-C70B-41F8-8256-A00B9E55EA52}" type="presParOf" srcId="{C8986E42-465D-4AE2-A036-C81833AFADDE}" destId="{33A00539-A213-406F-AFB0-692BAC1BC419}" srcOrd="0" destOrd="0" presId="urn:microsoft.com/office/officeart/2005/8/layout/vList5"/>
    <dgm:cxn modelId="{0C7172B9-A034-4A9E-ADF8-405B4A52F38B}" type="presParOf" srcId="{C8986E42-465D-4AE2-A036-C81833AFADDE}" destId="{8FC75706-8157-4CD1-8D79-421EB1E477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C6A4B4-207F-4FD3-B72D-951C0D521EAA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E1DBF33E-81D5-4DF6-AEE1-48BFCEE00B3D}">
      <dgm:prSet phldrT="[Texte]"/>
      <dgm:spPr/>
      <dgm:t>
        <a:bodyPr/>
        <a:lstStyle/>
        <a:p>
          <a:r>
            <a:rPr lang="fr-FR" dirty="0"/>
            <a:t>Caractéristiques</a:t>
          </a:r>
        </a:p>
      </dgm:t>
    </dgm:pt>
    <dgm:pt modelId="{346A0F07-4963-41D2-9F0B-C97E532F33D7}" type="parTrans" cxnId="{1C4533BC-D8C4-48AC-AAED-EBCAF55358BA}">
      <dgm:prSet/>
      <dgm:spPr/>
      <dgm:t>
        <a:bodyPr/>
        <a:lstStyle/>
        <a:p>
          <a:endParaRPr lang="fr-FR"/>
        </a:p>
      </dgm:t>
    </dgm:pt>
    <dgm:pt modelId="{F4D7BC8A-FA53-4ACA-86DF-E22899EF7D7F}" type="sibTrans" cxnId="{1C4533BC-D8C4-48AC-AAED-EBCAF55358BA}">
      <dgm:prSet/>
      <dgm:spPr/>
      <dgm:t>
        <a:bodyPr/>
        <a:lstStyle/>
        <a:p>
          <a:endParaRPr lang="fr-FR"/>
        </a:p>
      </dgm:t>
    </dgm:pt>
    <dgm:pt modelId="{F077F1D2-3338-487E-8742-978BEBC01C85}">
      <dgm:prSet phldrT="[Texte]" custT="1"/>
      <dgm:spPr/>
      <dgm:t>
        <a:bodyPr/>
        <a:lstStyle/>
        <a:p>
          <a:r>
            <a:rPr lang="en-US" sz="1050" dirty="0">
              <a:latin typeface="+mn-lt"/>
            </a:rPr>
            <a:t>40-85 </a:t>
          </a:r>
          <a:r>
            <a:rPr lang="en-US" sz="1050" dirty="0" err="1">
              <a:latin typeface="+mn-lt"/>
            </a:rPr>
            <a:t>ans</a:t>
          </a:r>
          <a:r>
            <a:rPr lang="en-US" sz="1050" dirty="0">
              <a:latin typeface="+mn-lt"/>
            </a:rPr>
            <a:t>, </a:t>
          </a:r>
          <a:r>
            <a:rPr lang="en-US" sz="1050" dirty="0" err="1">
              <a:latin typeface="+mn-lt"/>
            </a:rPr>
            <a:t>fumeurs</a:t>
          </a:r>
          <a:r>
            <a:rPr lang="en-US" sz="1050" dirty="0">
              <a:latin typeface="+mn-lt"/>
            </a:rPr>
            <a:t>, BPCO≥1 an </a:t>
          </a:r>
          <a:endParaRPr lang="fr-FR" sz="1050" dirty="0">
            <a:latin typeface="+mn-lt"/>
          </a:endParaRPr>
        </a:p>
      </dgm:t>
    </dgm:pt>
    <dgm:pt modelId="{60745813-7D4C-4321-83AB-7B045DFBDB1F}" type="parTrans" cxnId="{479EFCDB-09EC-4F07-AD35-202BA026E24C}">
      <dgm:prSet/>
      <dgm:spPr/>
      <dgm:t>
        <a:bodyPr/>
        <a:lstStyle/>
        <a:p>
          <a:endParaRPr lang="fr-FR"/>
        </a:p>
      </dgm:t>
    </dgm:pt>
    <dgm:pt modelId="{68F20EB8-9D2C-4744-9113-5CF763F39E84}" type="sibTrans" cxnId="{479EFCDB-09EC-4F07-AD35-202BA026E24C}">
      <dgm:prSet/>
      <dgm:spPr/>
      <dgm:t>
        <a:bodyPr/>
        <a:lstStyle/>
        <a:p>
          <a:endParaRPr lang="fr-FR"/>
        </a:p>
      </dgm:t>
    </dgm:pt>
    <dgm:pt modelId="{A6588D7A-692D-438F-8211-08E62D10A377}">
      <dgm:prSet phldrT="[Texte]"/>
      <dgm:spPr/>
      <dgm:t>
        <a:bodyPr/>
        <a:lstStyle/>
        <a:p>
          <a:r>
            <a:rPr lang="fr-FR" dirty="0"/>
            <a:t>Intervention</a:t>
          </a:r>
        </a:p>
      </dgm:t>
    </dgm:pt>
    <dgm:pt modelId="{4B528E28-F605-4876-88B8-8572C129468E}" type="parTrans" cxnId="{899BF62E-9DC7-4269-A244-6B67523FF9FD}">
      <dgm:prSet/>
      <dgm:spPr/>
      <dgm:t>
        <a:bodyPr/>
        <a:lstStyle/>
        <a:p>
          <a:endParaRPr lang="fr-FR"/>
        </a:p>
      </dgm:t>
    </dgm:pt>
    <dgm:pt modelId="{2A864B0C-DDE1-4DB6-B762-56E5DB3F0426}" type="sibTrans" cxnId="{899BF62E-9DC7-4269-A244-6B67523FF9FD}">
      <dgm:prSet/>
      <dgm:spPr/>
      <dgm:t>
        <a:bodyPr/>
        <a:lstStyle/>
        <a:p>
          <a:endParaRPr lang="fr-FR"/>
        </a:p>
      </dgm:t>
    </dgm:pt>
    <dgm:pt modelId="{0758D034-9F89-4CF3-AA26-6BC4BB236330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50" dirty="0" err="1">
              <a:latin typeface="+mn-lt"/>
            </a:rPr>
            <a:t>Benralizumab</a:t>
          </a:r>
          <a:r>
            <a:rPr lang="en-US" sz="1050" dirty="0">
              <a:latin typeface="+mn-lt"/>
            </a:rPr>
            <a:t> 100 mg </a:t>
          </a:r>
          <a:r>
            <a:rPr lang="en-US" sz="1050" i="1" dirty="0">
              <a:latin typeface="+mn-lt"/>
            </a:rPr>
            <a:t>vs</a:t>
          </a:r>
          <a:r>
            <a:rPr lang="en-US" sz="1050" dirty="0">
              <a:latin typeface="+mn-lt"/>
            </a:rPr>
            <a:t> placebo </a:t>
          </a:r>
          <a:endParaRPr lang="fr-FR" sz="1050" dirty="0">
            <a:latin typeface="+mn-lt"/>
          </a:endParaRPr>
        </a:p>
      </dgm:t>
    </dgm:pt>
    <dgm:pt modelId="{9647B3A7-A3D8-4163-948F-1022FE927EC9}" type="parTrans" cxnId="{510FFDC2-DFDF-401B-BC34-DBD45EC54B19}">
      <dgm:prSet/>
      <dgm:spPr/>
      <dgm:t>
        <a:bodyPr/>
        <a:lstStyle/>
        <a:p>
          <a:endParaRPr lang="fr-FR"/>
        </a:p>
      </dgm:t>
    </dgm:pt>
    <dgm:pt modelId="{5CB462E4-ACA1-4B43-AD68-F45A82B0B296}" type="sibTrans" cxnId="{510FFDC2-DFDF-401B-BC34-DBD45EC54B19}">
      <dgm:prSet/>
      <dgm:spPr/>
      <dgm:t>
        <a:bodyPr/>
        <a:lstStyle/>
        <a:p>
          <a:endParaRPr lang="fr-FR"/>
        </a:p>
      </dgm:t>
    </dgm:pt>
    <dgm:pt modelId="{99E5F97B-AEFB-486F-9989-ED8AD1CE7865}">
      <dgm:prSet phldrT="[Texte]"/>
      <dgm:spPr/>
      <dgm:t>
        <a:bodyPr/>
        <a:lstStyle/>
        <a:p>
          <a:r>
            <a:rPr lang="fr-FR" dirty="0"/>
            <a:t>Objectifs</a:t>
          </a:r>
        </a:p>
      </dgm:t>
    </dgm:pt>
    <dgm:pt modelId="{029B872D-F325-4263-AFD7-18F9DABACA64}" type="parTrans" cxnId="{DAD5BA1D-2F86-4636-8AE6-4385BF98CDF1}">
      <dgm:prSet/>
      <dgm:spPr/>
      <dgm:t>
        <a:bodyPr/>
        <a:lstStyle/>
        <a:p>
          <a:endParaRPr lang="fr-FR"/>
        </a:p>
      </dgm:t>
    </dgm:pt>
    <dgm:pt modelId="{818117C6-3B9F-4787-A218-889371CDB05E}" type="sibTrans" cxnId="{DAD5BA1D-2F86-4636-8AE6-4385BF98CDF1}">
      <dgm:prSet/>
      <dgm:spPr/>
      <dgm:t>
        <a:bodyPr/>
        <a:lstStyle/>
        <a:p>
          <a:endParaRPr lang="fr-FR"/>
        </a:p>
      </dgm:t>
    </dgm:pt>
    <dgm:pt modelId="{4CD9CFB1-B10C-4D76-B700-237FC93BC755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+mn-lt"/>
            </a:rPr>
            <a:t>principal : exacerbations </a:t>
          </a:r>
          <a:r>
            <a:rPr lang="en-US" dirty="0" err="1">
              <a:latin typeface="+mn-lt"/>
            </a:rPr>
            <a:t>modérées</a:t>
          </a:r>
          <a:r>
            <a:rPr lang="en-US" dirty="0">
              <a:latin typeface="+mn-lt"/>
            </a:rPr>
            <a:t> à </a:t>
          </a:r>
          <a:r>
            <a:rPr lang="en-US" dirty="0" err="1">
              <a:latin typeface="+mn-lt"/>
            </a:rPr>
            <a:t>sévères</a:t>
          </a:r>
          <a:r>
            <a:rPr lang="en-US" dirty="0">
              <a:latin typeface="+mn-lt"/>
            </a:rPr>
            <a:t> à S56</a:t>
          </a:r>
          <a:endParaRPr lang="fr-FR" dirty="0">
            <a:latin typeface="+mn-lt"/>
          </a:endParaRPr>
        </a:p>
      </dgm:t>
    </dgm:pt>
    <dgm:pt modelId="{A213F05D-E466-4778-B367-6BCA5F5FF434}" type="parTrans" cxnId="{C67C348C-94D4-4C40-9E76-FCC866925F94}">
      <dgm:prSet/>
      <dgm:spPr/>
      <dgm:t>
        <a:bodyPr/>
        <a:lstStyle/>
        <a:p>
          <a:endParaRPr lang="fr-FR"/>
        </a:p>
      </dgm:t>
    </dgm:pt>
    <dgm:pt modelId="{BFD548CF-FA76-47F2-B253-5392CE370844}" type="sibTrans" cxnId="{C67C348C-94D4-4C40-9E76-FCC866925F94}">
      <dgm:prSet/>
      <dgm:spPr/>
      <dgm:t>
        <a:bodyPr/>
        <a:lstStyle/>
        <a:p>
          <a:endParaRPr lang="fr-FR"/>
        </a:p>
      </dgm:t>
    </dgm:pt>
    <dgm:pt modelId="{715F554F-519A-4B96-B213-A2860356308D}">
      <dgm:prSet custT="1"/>
      <dgm:spPr/>
      <dgm:t>
        <a:bodyPr/>
        <a:lstStyle/>
        <a:p>
          <a:r>
            <a:rPr lang="en-US" sz="1050" dirty="0">
              <a:latin typeface="+mn-lt"/>
            </a:rPr>
            <a:t>eosinophile </a:t>
          </a:r>
          <a:r>
            <a:rPr lang="en-US" sz="105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≥</a:t>
          </a:r>
          <a:r>
            <a:rPr lang="en-US" sz="1050" dirty="0">
              <a:latin typeface="+mn-lt"/>
            </a:rPr>
            <a:t> 3% dans les expectorations</a:t>
          </a:r>
        </a:p>
      </dgm:t>
    </dgm:pt>
    <dgm:pt modelId="{960A96D2-5E29-4CA3-8C70-1B0ABA127572}" type="parTrans" cxnId="{1D131802-D247-444F-AC25-56A1F061C7AF}">
      <dgm:prSet/>
      <dgm:spPr/>
      <dgm:t>
        <a:bodyPr/>
        <a:lstStyle/>
        <a:p>
          <a:endParaRPr lang="fr-FR"/>
        </a:p>
      </dgm:t>
    </dgm:pt>
    <dgm:pt modelId="{04447CCC-B151-4252-A037-9102ADA59D0E}" type="sibTrans" cxnId="{1D131802-D247-444F-AC25-56A1F061C7AF}">
      <dgm:prSet/>
      <dgm:spPr/>
      <dgm:t>
        <a:bodyPr/>
        <a:lstStyle/>
        <a:p>
          <a:endParaRPr lang="fr-FR"/>
        </a:p>
      </dgm:t>
    </dgm:pt>
    <dgm:pt modelId="{EAD1A1E1-EE8F-4110-AAAF-CF122160B992}">
      <dgm:prSet custT="1"/>
      <dgm:spPr/>
      <dgm:t>
        <a:bodyPr/>
        <a:lstStyle/>
        <a:p>
          <a:r>
            <a:rPr lang="en-US" sz="1050" dirty="0">
              <a:latin typeface="+mn-lt"/>
            </a:rPr>
            <a:t>1 injection/4 </a:t>
          </a:r>
          <a:r>
            <a:rPr lang="en-US" sz="1050" dirty="0" err="1">
              <a:latin typeface="+mn-lt"/>
            </a:rPr>
            <a:t>semaines</a:t>
          </a:r>
          <a:r>
            <a:rPr lang="en-US" sz="1050" dirty="0">
              <a:latin typeface="+mn-lt"/>
            </a:rPr>
            <a:t> pendant 48 sem.</a:t>
          </a:r>
        </a:p>
      </dgm:t>
    </dgm:pt>
    <dgm:pt modelId="{1C2E091B-3BD1-4F71-AAA7-98AA36D9A56D}" type="parTrans" cxnId="{EED9F755-E3B8-494F-9161-FE3E6003EA6C}">
      <dgm:prSet/>
      <dgm:spPr/>
      <dgm:t>
        <a:bodyPr/>
        <a:lstStyle/>
        <a:p>
          <a:endParaRPr lang="fr-FR"/>
        </a:p>
      </dgm:t>
    </dgm:pt>
    <dgm:pt modelId="{3FF8706F-DB00-4E6F-9C0C-DC1E6F571FC4}" type="sibTrans" cxnId="{EED9F755-E3B8-494F-9161-FE3E6003EA6C}">
      <dgm:prSet/>
      <dgm:spPr/>
      <dgm:t>
        <a:bodyPr/>
        <a:lstStyle/>
        <a:p>
          <a:endParaRPr lang="fr-FR"/>
        </a:p>
      </dgm:t>
    </dgm:pt>
    <dgm:pt modelId="{3C68B15E-E1A7-4917-92EA-369153C51A25}">
      <dgm:prSet/>
      <dgm:spPr/>
      <dgm:t>
        <a:bodyPr/>
        <a:lstStyle/>
        <a:p>
          <a:r>
            <a:rPr lang="en-US" dirty="0" err="1">
              <a:latin typeface="+mn-lt"/>
            </a:rPr>
            <a:t>secondaire</a:t>
          </a:r>
          <a:r>
            <a:rPr lang="en-US" dirty="0">
              <a:latin typeface="+mn-lt"/>
            </a:rPr>
            <a:t> : SGRQ, </a:t>
          </a:r>
          <a:r>
            <a:rPr lang="en-US" dirty="0" err="1">
              <a:latin typeface="+mn-lt"/>
            </a:rPr>
            <a:t>symptômes</a:t>
          </a:r>
          <a:r>
            <a:rPr lang="en-US" dirty="0">
              <a:latin typeface="+mn-lt"/>
            </a:rPr>
            <a:t>, VEMS </a:t>
          </a:r>
          <a:r>
            <a:rPr lang="en-US" dirty="0" err="1">
              <a:latin typeface="+mn-lt"/>
            </a:rPr>
            <a:t>etc</a:t>
          </a:r>
          <a:endParaRPr lang="fr-FR" dirty="0">
            <a:latin typeface="+mn-lt"/>
          </a:endParaRPr>
        </a:p>
      </dgm:t>
    </dgm:pt>
    <dgm:pt modelId="{23AE4F22-1D6A-4DC3-845B-CEC54CA71000}" type="parTrans" cxnId="{2941A71D-9895-4ABA-ADDE-53F7BE01F1AF}">
      <dgm:prSet/>
      <dgm:spPr/>
      <dgm:t>
        <a:bodyPr/>
        <a:lstStyle/>
        <a:p>
          <a:endParaRPr lang="fr-FR"/>
        </a:p>
      </dgm:t>
    </dgm:pt>
    <dgm:pt modelId="{E754F9D0-889D-4FF4-A7F2-9F999C9C54D7}" type="sibTrans" cxnId="{2941A71D-9895-4ABA-ADDE-53F7BE01F1AF}">
      <dgm:prSet/>
      <dgm:spPr/>
      <dgm:t>
        <a:bodyPr/>
        <a:lstStyle/>
        <a:p>
          <a:endParaRPr lang="fr-FR"/>
        </a:p>
      </dgm:t>
    </dgm:pt>
    <dgm:pt modelId="{665BA3E5-2925-4EEF-9A9B-1BAEB50BB32C}">
      <dgm:prSet custT="1"/>
      <dgm:spPr/>
      <dgm:t>
        <a:bodyPr/>
        <a:lstStyle/>
        <a:p>
          <a:r>
            <a:rPr lang="en-US" sz="1050" dirty="0">
              <a:latin typeface="+mn-lt"/>
            </a:rPr>
            <a:t>VEMS 2</a:t>
          </a:r>
          <a:r>
            <a:rPr lang="fr-FR" sz="1050" dirty="0">
              <a:latin typeface="+mn-lt"/>
            </a:rPr>
            <a:t>0% - 80%</a:t>
          </a:r>
          <a:endParaRPr lang="en-US" sz="1050" dirty="0">
            <a:latin typeface="+mn-lt"/>
          </a:endParaRPr>
        </a:p>
      </dgm:t>
    </dgm:pt>
    <dgm:pt modelId="{40654331-27CA-4BF3-9C75-18F1F4852CAF}" type="parTrans" cxnId="{3597C162-2DDB-4D4C-889D-83AEC4B4333B}">
      <dgm:prSet/>
      <dgm:spPr/>
      <dgm:t>
        <a:bodyPr/>
        <a:lstStyle/>
        <a:p>
          <a:endParaRPr lang="fr-FR"/>
        </a:p>
      </dgm:t>
    </dgm:pt>
    <dgm:pt modelId="{D6F90EFB-CF81-4B86-805A-3C0B50B82A8D}" type="sibTrans" cxnId="{3597C162-2DDB-4D4C-889D-83AEC4B4333B}">
      <dgm:prSet/>
      <dgm:spPr/>
      <dgm:t>
        <a:bodyPr/>
        <a:lstStyle/>
        <a:p>
          <a:endParaRPr lang="fr-FR"/>
        </a:p>
      </dgm:t>
    </dgm:pt>
    <dgm:pt modelId="{8A951A55-D407-47D9-8153-1572BA275669}">
      <dgm:prSet custT="1"/>
      <dgm:spPr/>
      <dgm:t>
        <a:bodyPr/>
        <a:lstStyle/>
        <a:p>
          <a:r>
            <a:rPr lang="en-US" sz="1050" b="0" i="0" dirty="0">
              <a:latin typeface="+mn-lt"/>
            </a:rPr>
            <a:t>≥ 1 exacerbation </a:t>
          </a:r>
          <a:r>
            <a:rPr lang="en-US" sz="1050" b="0" i="0" dirty="0" err="1">
              <a:latin typeface="+mn-lt"/>
            </a:rPr>
            <a:t>modérée</a:t>
          </a:r>
          <a:r>
            <a:rPr lang="en-US" sz="1050" b="0" i="0" dirty="0">
              <a:latin typeface="+mn-lt"/>
            </a:rPr>
            <a:t> à </a:t>
          </a:r>
          <a:r>
            <a:rPr lang="en-US" sz="1050" b="0" i="0" dirty="0" err="1">
              <a:latin typeface="+mn-lt"/>
            </a:rPr>
            <a:t>sévère</a:t>
          </a:r>
          <a:r>
            <a:rPr lang="en-US" sz="1050" b="0" i="0" dirty="0">
              <a:latin typeface="+mn-lt"/>
            </a:rPr>
            <a:t> dans </a:t>
          </a:r>
          <a:r>
            <a:rPr lang="en-US" sz="1050" b="0" i="0" dirty="0" err="1">
              <a:latin typeface="+mn-lt"/>
            </a:rPr>
            <a:t>l’année</a:t>
          </a:r>
          <a:endParaRPr lang="en-US" sz="1050" dirty="0">
            <a:latin typeface="+mn-lt"/>
          </a:endParaRPr>
        </a:p>
      </dgm:t>
    </dgm:pt>
    <dgm:pt modelId="{A95A8D40-8BA0-4C81-901D-BA01973D2E08}" type="parTrans" cxnId="{88C29549-D99E-4535-8CF0-9D481099F932}">
      <dgm:prSet/>
      <dgm:spPr/>
      <dgm:t>
        <a:bodyPr/>
        <a:lstStyle/>
        <a:p>
          <a:endParaRPr lang="fr-FR"/>
        </a:p>
      </dgm:t>
    </dgm:pt>
    <dgm:pt modelId="{E7ABFE46-0382-454B-8744-573DC098CB05}" type="sibTrans" cxnId="{88C29549-D99E-4535-8CF0-9D481099F932}">
      <dgm:prSet/>
      <dgm:spPr/>
      <dgm:t>
        <a:bodyPr/>
        <a:lstStyle/>
        <a:p>
          <a:endParaRPr lang="fr-FR"/>
        </a:p>
      </dgm:t>
    </dgm:pt>
    <dgm:pt modelId="{76BCE640-90A8-41BF-8F13-DF900D52386C}">
      <dgm:prSet custT="1"/>
      <dgm:spPr/>
      <dgm:t>
        <a:bodyPr/>
        <a:lstStyle/>
        <a:p>
          <a:r>
            <a:rPr lang="fr-FR" sz="1050" dirty="0">
              <a:latin typeface="+mn-lt"/>
              <a:cs typeface="Calibri" panose="020F0502020204030204" pitchFamily="34" charset="0"/>
            </a:rPr>
            <a:t>Stratifiés sur Eos &lt; 150 </a:t>
          </a:r>
          <a:r>
            <a:rPr lang="fr-FR" sz="1050" i="1" dirty="0">
              <a:latin typeface="+mn-lt"/>
              <a:cs typeface="Calibri" panose="020F0502020204030204" pitchFamily="34" charset="0"/>
            </a:rPr>
            <a:t>vs</a:t>
          </a:r>
          <a:r>
            <a:rPr lang="fr-FR" sz="1050" dirty="0">
              <a:latin typeface="+mn-lt"/>
              <a:cs typeface="Calibri" panose="020F0502020204030204" pitchFamily="34" charset="0"/>
            </a:rPr>
            <a:t> ≥ 150/µL</a:t>
          </a:r>
          <a:endParaRPr lang="en-US" sz="1050" dirty="0">
            <a:latin typeface="+mn-lt"/>
          </a:endParaRPr>
        </a:p>
      </dgm:t>
    </dgm:pt>
    <dgm:pt modelId="{FBA7129A-C29A-4F18-B8E9-C32960027D56}" type="parTrans" cxnId="{AA277C56-0BB8-452C-AABD-0168153D85FD}">
      <dgm:prSet/>
      <dgm:spPr/>
      <dgm:t>
        <a:bodyPr/>
        <a:lstStyle/>
        <a:p>
          <a:endParaRPr lang="fr-FR"/>
        </a:p>
      </dgm:t>
    </dgm:pt>
    <dgm:pt modelId="{CC123CA8-6350-403A-AE8F-1CC2818BC743}" type="sibTrans" cxnId="{AA277C56-0BB8-452C-AABD-0168153D85FD}">
      <dgm:prSet/>
      <dgm:spPr/>
      <dgm:t>
        <a:bodyPr/>
        <a:lstStyle/>
        <a:p>
          <a:endParaRPr lang="fr-FR"/>
        </a:p>
      </dgm:t>
    </dgm:pt>
    <dgm:pt modelId="{647123B4-4052-457F-B9D8-E0C8F486D2C7}" type="pres">
      <dgm:prSet presAssocID="{53C6A4B4-207F-4FD3-B72D-951C0D521EAA}" presName="Name0" presStyleCnt="0">
        <dgm:presLayoutVars>
          <dgm:dir/>
          <dgm:animLvl val="lvl"/>
          <dgm:resizeHandles val="exact"/>
        </dgm:presLayoutVars>
      </dgm:prSet>
      <dgm:spPr/>
    </dgm:pt>
    <dgm:pt modelId="{A8C37740-2A06-4EA4-B6DD-915509B47B09}" type="pres">
      <dgm:prSet presAssocID="{E1DBF33E-81D5-4DF6-AEE1-48BFCEE00B3D}" presName="linNode" presStyleCnt="0"/>
      <dgm:spPr/>
    </dgm:pt>
    <dgm:pt modelId="{2EC19432-1371-4765-B8E1-E4FAB04BD891}" type="pres">
      <dgm:prSet presAssocID="{E1DBF33E-81D5-4DF6-AEE1-48BFCEE00B3D}" presName="parentText" presStyleLbl="node1" presStyleIdx="0" presStyleCnt="3" custScaleX="63146">
        <dgm:presLayoutVars>
          <dgm:chMax val="1"/>
          <dgm:bulletEnabled val="1"/>
        </dgm:presLayoutVars>
      </dgm:prSet>
      <dgm:spPr/>
    </dgm:pt>
    <dgm:pt modelId="{9A85D832-813C-4A22-ADEA-EEB9AA87DEA2}" type="pres">
      <dgm:prSet presAssocID="{E1DBF33E-81D5-4DF6-AEE1-48BFCEE00B3D}" presName="descendantText" presStyleLbl="alignAccFollowNode1" presStyleIdx="0" presStyleCnt="3" custScaleX="109589" custScaleY="133722">
        <dgm:presLayoutVars>
          <dgm:bulletEnabled val="1"/>
        </dgm:presLayoutVars>
      </dgm:prSet>
      <dgm:spPr/>
    </dgm:pt>
    <dgm:pt modelId="{7A9521C4-1281-458D-9A38-10A5F3CB160A}" type="pres">
      <dgm:prSet presAssocID="{F4D7BC8A-FA53-4ACA-86DF-E22899EF7D7F}" presName="sp" presStyleCnt="0"/>
      <dgm:spPr/>
    </dgm:pt>
    <dgm:pt modelId="{69F01427-BA21-4D03-AC0D-A1EA30DDBA9B}" type="pres">
      <dgm:prSet presAssocID="{A6588D7A-692D-438F-8211-08E62D10A377}" presName="linNode" presStyleCnt="0"/>
      <dgm:spPr/>
    </dgm:pt>
    <dgm:pt modelId="{F2BD0067-77F9-4F93-9F9B-77102FEB3C4F}" type="pres">
      <dgm:prSet presAssocID="{A6588D7A-692D-438F-8211-08E62D10A377}" presName="parentText" presStyleLbl="node1" presStyleIdx="1" presStyleCnt="3" custScaleX="87789">
        <dgm:presLayoutVars>
          <dgm:chMax val="1"/>
          <dgm:bulletEnabled val="1"/>
        </dgm:presLayoutVars>
      </dgm:prSet>
      <dgm:spPr/>
    </dgm:pt>
    <dgm:pt modelId="{39CDFA88-4711-4C36-8A09-EF313EFD1A4B}" type="pres">
      <dgm:prSet presAssocID="{A6588D7A-692D-438F-8211-08E62D10A377}" presName="descendantText" presStyleLbl="alignAccFollowNode1" presStyleIdx="1" presStyleCnt="3" custScaleY="98487">
        <dgm:presLayoutVars>
          <dgm:bulletEnabled val="1"/>
        </dgm:presLayoutVars>
      </dgm:prSet>
      <dgm:spPr/>
    </dgm:pt>
    <dgm:pt modelId="{8ED79D49-072D-4FF4-BD2D-3AB249857528}" type="pres">
      <dgm:prSet presAssocID="{2A864B0C-DDE1-4DB6-B762-56E5DB3F0426}" presName="sp" presStyleCnt="0"/>
      <dgm:spPr/>
    </dgm:pt>
    <dgm:pt modelId="{C8986E42-465D-4AE2-A036-C81833AFADDE}" type="pres">
      <dgm:prSet presAssocID="{99E5F97B-AEFB-486F-9989-ED8AD1CE7865}" presName="linNode" presStyleCnt="0"/>
      <dgm:spPr/>
    </dgm:pt>
    <dgm:pt modelId="{33A00539-A213-406F-AFB0-692BAC1BC419}" type="pres">
      <dgm:prSet presAssocID="{99E5F97B-AEFB-486F-9989-ED8AD1CE786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FC75706-8157-4CD1-8D79-421EB1E4773E}" type="pres">
      <dgm:prSet presAssocID="{99E5F97B-AEFB-486F-9989-ED8AD1CE786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22C6E00-D77E-45DD-90EE-996418B95706}" type="presOf" srcId="{665BA3E5-2925-4EEF-9A9B-1BAEB50BB32C}" destId="{9A85D832-813C-4A22-ADEA-EEB9AA87DEA2}" srcOrd="0" destOrd="3" presId="urn:microsoft.com/office/officeart/2005/8/layout/vList5"/>
    <dgm:cxn modelId="{49A77C00-2F48-4BDC-837C-C0E19EC4E092}" type="presOf" srcId="{EAD1A1E1-EE8F-4110-AAAF-CF122160B992}" destId="{39CDFA88-4711-4C36-8A09-EF313EFD1A4B}" srcOrd="0" destOrd="1" presId="urn:microsoft.com/office/officeart/2005/8/layout/vList5"/>
    <dgm:cxn modelId="{1D131802-D247-444F-AC25-56A1F061C7AF}" srcId="{E1DBF33E-81D5-4DF6-AEE1-48BFCEE00B3D}" destId="{715F554F-519A-4B96-B213-A2860356308D}" srcOrd="1" destOrd="0" parTransId="{960A96D2-5E29-4CA3-8C70-1B0ABA127572}" sibTransId="{04447CCC-B151-4252-A037-9102ADA59D0E}"/>
    <dgm:cxn modelId="{29AD8F03-ED7D-47A9-96C7-BD6D9D61C5EA}" type="presOf" srcId="{53C6A4B4-207F-4FD3-B72D-951C0D521EAA}" destId="{647123B4-4052-457F-B9D8-E0C8F486D2C7}" srcOrd="0" destOrd="0" presId="urn:microsoft.com/office/officeart/2005/8/layout/vList5"/>
    <dgm:cxn modelId="{6E1AAF0B-D7EB-4981-AEE2-8670E53E0A18}" type="presOf" srcId="{0758D034-9F89-4CF3-AA26-6BC4BB236330}" destId="{39CDFA88-4711-4C36-8A09-EF313EFD1A4B}" srcOrd="0" destOrd="0" presId="urn:microsoft.com/office/officeart/2005/8/layout/vList5"/>
    <dgm:cxn modelId="{2941A71D-9895-4ABA-ADDE-53F7BE01F1AF}" srcId="{99E5F97B-AEFB-486F-9989-ED8AD1CE7865}" destId="{3C68B15E-E1A7-4917-92EA-369153C51A25}" srcOrd="1" destOrd="0" parTransId="{23AE4F22-1D6A-4DC3-845B-CEC54CA71000}" sibTransId="{E754F9D0-889D-4FF4-A7F2-9F999C9C54D7}"/>
    <dgm:cxn modelId="{DAD5BA1D-2F86-4636-8AE6-4385BF98CDF1}" srcId="{53C6A4B4-207F-4FD3-B72D-951C0D521EAA}" destId="{99E5F97B-AEFB-486F-9989-ED8AD1CE7865}" srcOrd="2" destOrd="0" parTransId="{029B872D-F325-4263-AFD7-18F9DABACA64}" sibTransId="{818117C6-3B9F-4787-A218-889371CDB05E}"/>
    <dgm:cxn modelId="{92C2E42D-5003-481C-B354-E4222411950F}" type="presOf" srcId="{3C68B15E-E1A7-4917-92EA-369153C51A25}" destId="{8FC75706-8157-4CD1-8D79-421EB1E4773E}" srcOrd="0" destOrd="1" presId="urn:microsoft.com/office/officeart/2005/8/layout/vList5"/>
    <dgm:cxn modelId="{899BF62E-9DC7-4269-A244-6B67523FF9FD}" srcId="{53C6A4B4-207F-4FD3-B72D-951C0D521EAA}" destId="{A6588D7A-692D-438F-8211-08E62D10A377}" srcOrd="1" destOrd="0" parTransId="{4B528E28-F605-4876-88B8-8572C129468E}" sibTransId="{2A864B0C-DDE1-4DB6-B762-56E5DB3F0426}"/>
    <dgm:cxn modelId="{739F0841-0F7F-4E3F-B715-47C9C5D679D7}" type="presOf" srcId="{A6588D7A-692D-438F-8211-08E62D10A377}" destId="{F2BD0067-77F9-4F93-9F9B-77102FEB3C4F}" srcOrd="0" destOrd="0" presId="urn:microsoft.com/office/officeart/2005/8/layout/vList5"/>
    <dgm:cxn modelId="{3597C162-2DDB-4D4C-889D-83AEC4B4333B}" srcId="{E1DBF33E-81D5-4DF6-AEE1-48BFCEE00B3D}" destId="{665BA3E5-2925-4EEF-9A9B-1BAEB50BB32C}" srcOrd="3" destOrd="0" parTransId="{40654331-27CA-4BF3-9C75-18F1F4852CAF}" sibTransId="{D6F90EFB-CF81-4B86-805A-3C0B50B82A8D}"/>
    <dgm:cxn modelId="{88C29549-D99E-4535-8CF0-9D481099F932}" srcId="{E1DBF33E-81D5-4DF6-AEE1-48BFCEE00B3D}" destId="{8A951A55-D407-47D9-8153-1572BA275669}" srcOrd="2" destOrd="0" parTransId="{A95A8D40-8BA0-4C81-901D-BA01973D2E08}" sibTransId="{E7ABFE46-0382-454B-8744-573DC098CB05}"/>
    <dgm:cxn modelId="{DB27044D-66A1-4A4F-9125-4480EB70798F}" type="presOf" srcId="{8A951A55-D407-47D9-8153-1572BA275669}" destId="{9A85D832-813C-4A22-ADEA-EEB9AA87DEA2}" srcOrd="0" destOrd="2" presId="urn:microsoft.com/office/officeart/2005/8/layout/vList5"/>
    <dgm:cxn modelId="{EED9F755-E3B8-494F-9161-FE3E6003EA6C}" srcId="{A6588D7A-692D-438F-8211-08E62D10A377}" destId="{EAD1A1E1-EE8F-4110-AAAF-CF122160B992}" srcOrd="1" destOrd="0" parTransId="{1C2E091B-3BD1-4F71-AAA7-98AA36D9A56D}" sibTransId="{3FF8706F-DB00-4E6F-9C0C-DC1E6F571FC4}"/>
    <dgm:cxn modelId="{AA277C56-0BB8-452C-AABD-0168153D85FD}" srcId="{E1DBF33E-81D5-4DF6-AEE1-48BFCEE00B3D}" destId="{76BCE640-90A8-41BF-8F13-DF900D52386C}" srcOrd="4" destOrd="0" parTransId="{FBA7129A-C29A-4F18-B8E9-C32960027D56}" sibTransId="{CC123CA8-6350-403A-AE8F-1CC2818BC743}"/>
    <dgm:cxn modelId="{4F17535A-E6B4-4B6B-B7E4-C4E2EAB1C1AC}" type="presOf" srcId="{4CD9CFB1-B10C-4D76-B700-237FC93BC755}" destId="{8FC75706-8157-4CD1-8D79-421EB1E4773E}" srcOrd="0" destOrd="0" presId="urn:microsoft.com/office/officeart/2005/8/layout/vList5"/>
    <dgm:cxn modelId="{D3C23184-D119-4E19-969A-03338D2C7AFB}" type="presOf" srcId="{E1DBF33E-81D5-4DF6-AEE1-48BFCEE00B3D}" destId="{2EC19432-1371-4765-B8E1-E4FAB04BD891}" srcOrd="0" destOrd="0" presId="urn:microsoft.com/office/officeart/2005/8/layout/vList5"/>
    <dgm:cxn modelId="{C67C348C-94D4-4C40-9E76-FCC866925F94}" srcId="{99E5F97B-AEFB-486F-9989-ED8AD1CE7865}" destId="{4CD9CFB1-B10C-4D76-B700-237FC93BC755}" srcOrd="0" destOrd="0" parTransId="{A213F05D-E466-4778-B367-6BCA5F5FF434}" sibTransId="{BFD548CF-FA76-47F2-B253-5392CE370844}"/>
    <dgm:cxn modelId="{1380E59F-93A0-4759-9EA2-E949D751A54C}" type="presOf" srcId="{76BCE640-90A8-41BF-8F13-DF900D52386C}" destId="{9A85D832-813C-4A22-ADEA-EEB9AA87DEA2}" srcOrd="0" destOrd="4" presId="urn:microsoft.com/office/officeart/2005/8/layout/vList5"/>
    <dgm:cxn modelId="{F6471FA1-FA44-4608-9378-A024074303D2}" type="presOf" srcId="{715F554F-519A-4B96-B213-A2860356308D}" destId="{9A85D832-813C-4A22-ADEA-EEB9AA87DEA2}" srcOrd="0" destOrd="1" presId="urn:microsoft.com/office/officeart/2005/8/layout/vList5"/>
    <dgm:cxn modelId="{30657AA9-099B-4ADD-B8B0-59C1B29C73B6}" type="presOf" srcId="{F077F1D2-3338-487E-8742-978BEBC01C85}" destId="{9A85D832-813C-4A22-ADEA-EEB9AA87DEA2}" srcOrd="0" destOrd="0" presId="urn:microsoft.com/office/officeart/2005/8/layout/vList5"/>
    <dgm:cxn modelId="{1C4533BC-D8C4-48AC-AAED-EBCAF55358BA}" srcId="{53C6A4B4-207F-4FD3-B72D-951C0D521EAA}" destId="{E1DBF33E-81D5-4DF6-AEE1-48BFCEE00B3D}" srcOrd="0" destOrd="0" parTransId="{346A0F07-4963-41D2-9F0B-C97E532F33D7}" sibTransId="{F4D7BC8A-FA53-4ACA-86DF-E22899EF7D7F}"/>
    <dgm:cxn modelId="{510FFDC2-DFDF-401B-BC34-DBD45EC54B19}" srcId="{A6588D7A-692D-438F-8211-08E62D10A377}" destId="{0758D034-9F89-4CF3-AA26-6BC4BB236330}" srcOrd="0" destOrd="0" parTransId="{9647B3A7-A3D8-4163-948F-1022FE927EC9}" sibTransId="{5CB462E4-ACA1-4B43-AD68-F45A82B0B296}"/>
    <dgm:cxn modelId="{479EFCDB-09EC-4F07-AD35-202BA026E24C}" srcId="{E1DBF33E-81D5-4DF6-AEE1-48BFCEE00B3D}" destId="{F077F1D2-3338-487E-8742-978BEBC01C85}" srcOrd="0" destOrd="0" parTransId="{60745813-7D4C-4321-83AB-7B045DFBDB1F}" sibTransId="{68F20EB8-9D2C-4744-9113-5CF763F39E84}"/>
    <dgm:cxn modelId="{1182DEF9-570F-431D-8033-821AC87F3104}" type="presOf" srcId="{99E5F97B-AEFB-486F-9989-ED8AD1CE7865}" destId="{33A00539-A213-406F-AFB0-692BAC1BC419}" srcOrd="0" destOrd="0" presId="urn:microsoft.com/office/officeart/2005/8/layout/vList5"/>
    <dgm:cxn modelId="{A801BB2A-4457-49AE-9AF5-AE440E7C0466}" type="presParOf" srcId="{647123B4-4052-457F-B9D8-E0C8F486D2C7}" destId="{A8C37740-2A06-4EA4-B6DD-915509B47B09}" srcOrd="0" destOrd="0" presId="urn:microsoft.com/office/officeart/2005/8/layout/vList5"/>
    <dgm:cxn modelId="{0F39E022-92E2-4D55-92D5-2D6587F1D079}" type="presParOf" srcId="{A8C37740-2A06-4EA4-B6DD-915509B47B09}" destId="{2EC19432-1371-4765-B8E1-E4FAB04BD891}" srcOrd="0" destOrd="0" presId="urn:microsoft.com/office/officeart/2005/8/layout/vList5"/>
    <dgm:cxn modelId="{6CD82A83-1F27-4AA7-AC69-2C60612751E9}" type="presParOf" srcId="{A8C37740-2A06-4EA4-B6DD-915509B47B09}" destId="{9A85D832-813C-4A22-ADEA-EEB9AA87DEA2}" srcOrd="1" destOrd="0" presId="urn:microsoft.com/office/officeart/2005/8/layout/vList5"/>
    <dgm:cxn modelId="{03C88303-A053-412B-B018-5FE7416EFDA5}" type="presParOf" srcId="{647123B4-4052-457F-B9D8-E0C8F486D2C7}" destId="{7A9521C4-1281-458D-9A38-10A5F3CB160A}" srcOrd="1" destOrd="0" presId="urn:microsoft.com/office/officeart/2005/8/layout/vList5"/>
    <dgm:cxn modelId="{F5B04AAC-F439-4801-84C0-62CC3B315F6D}" type="presParOf" srcId="{647123B4-4052-457F-B9D8-E0C8F486D2C7}" destId="{69F01427-BA21-4D03-AC0D-A1EA30DDBA9B}" srcOrd="2" destOrd="0" presId="urn:microsoft.com/office/officeart/2005/8/layout/vList5"/>
    <dgm:cxn modelId="{BC1F612E-CE53-426E-AEFE-1508ABD10337}" type="presParOf" srcId="{69F01427-BA21-4D03-AC0D-A1EA30DDBA9B}" destId="{F2BD0067-77F9-4F93-9F9B-77102FEB3C4F}" srcOrd="0" destOrd="0" presId="urn:microsoft.com/office/officeart/2005/8/layout/vList5"/>
    <dgm:cxn modelId="{BFE640C4-C163-428C-96FF-931F673BA39B}" type="presParOf" srcId="{69F01427-BA21-4D03-AC0D-A1EA30DDBA9B}" destId="{39CDFA88-4711-4C36-8A09-EF313EFD1A4B}" srcOrd="1" destOrd="0" presId="urn:microsoft.com/office/officeart/2005/8/layout/vList5"/>
    <dgm:cxn modelId="{8FEB1F85-186E-4E89-8800-4B075D8B2F24}" type="presParOf" srcId="{647123B4-4052-457F-B9D8-E0C8F486D2C7}" destId="{8ED79D49-072D-4FF4-BD2D-3AB249857528}" srcOrd="3" destOrd="0" presId="urn:microsoft.com/office/officeart/2005/8/layout/vList5"/>
    <dgm:cxn modelId="{1F4A2D0C-0F37-450F-AD1D-87A8611F6507}" type="presParOf" srcId="{647123B4-4052-457F-B9D8-E0C8F486D2C7}" destId="{C8986E42-465D-4AE2-A036-C81833AFADDE}" srcOrd="4" destOrd="0" presId="urn:microsoft.com/office/officeart/2005/8/layout/vList5"/>
    <dgm:cxn modelId="{15C4B3D5-C70B-41F8-8256-A00B9E55EA52}" type="presParOf" srcId="{C8986E42-465D-4AE2-A036-C81833AFADDE}" destId="{33A00539-A213-406F-AFB0-692BAC1BC419}" srcOrd="0" destOrd="0" presId="urn:microsoft.com/office/officeart/2005/8/layout/vList5"/>
    <dgm:cxn modelId="{0C7172B9-A034-4A9E-ADF8-405B4A52F38B}" type="presParOf" srcId="{C8986E42-465D-4AE2-A036-C81833AFADDE}" destId="{8FC75706-8157-4CD1-8D79-421EB1E477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C6A4B4-207F-4FD3-B72D-951C0D521EAA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E1DBF33E-81D5-4DF6-AEE1-48BFCEE00B3D}">
      <dgm:prSet phldrT="[Texte]"/>
      <dgm:spPr/>
      <dgm:t>
        <a:bodyPr/>
        <a:lstStyle/>
        <a:p>
          <a:r>
            <a:rPr lang="fr-FR" dirty="0"/>
            <a:t>Caractéristiques</a:t>
          </a:r>
        </a:p>
      </dgm:t>
    </dgm:pt>
    <dgm:pt modelId="{346A0F07-4963-41D2-9F0B-C97E532F33D7}" type="parTrans" cxnId="{1C4533BC-D8C4-48AC-AAED-EBCAF55358BA}">
      <dgm:prSet/>
      <dgm:spPr/>
      <dgm:t>
        <a:bodyPr/>
        <a:lstStyle/>
        <a:p>
          <a:endParaRPr lang="fr-FR"/>
        </a:p>
      </dgm:t>
    </dgm:pt>
    <dgm:pt modelId="{F4D7BC8A-FA53-4ACA-86DF-E22899EF7D7F}" type="sibTrans" cxnId="{1C4533BC-D8C4-48AC-AAED-EBCAF55358BA}">
      <dgm:prSet/>
      <dgm:spPr/>
      <dgm:t>
        <a:bodyPr/>
        <a:lstStyle/>
        <a:p>
          <a:endParaRPr lang="fr-FR"/>
        </a:p>
      </dgm:t>
    </dgm:pt>
    <dgm:pt modelId="{F077F1D2-3338-487E-8742-978BEBC01C85}">
      <dgm:prSet phldrT="[Texte]" custT="1"/>
      <dgm:spPr/>
      <dgm:t>
        <a:bodyPr/>
        <a:lstStyle/>
        <a:p>
          <a:r>
            <a:rPr lang="en-US" sz="1050" dirty="0">
              <a:latin typeface="+mn-lt"/>
            </a:rPr>
            <a:t>40-85 </a:t>
          </a:r>
          <a:r>
            <a:rPr lang="en-US" sz="1050" dirty="0" err="1">
              <a:latin typeface="+mn-lt"/>
            </a:rPr>
            <a:t>ans</a:t>
          </a:r>
          <a:r>
            <a:rPr lang="en-US" sz="1050" dirty="0">
              <a:latin typeface="+mn-lt"/>
            </a:rPr>
            <a:t>, </a:t>
          </a:r>
          <a:r>
            <a:rPr lang="en-US" sz="1050" dirty="0" err="1">
              <a:latin typeface="+mn-lt"/>
            </a:rPr>
            <a:t>fumeurs</a:t>
          </a:r>
          <a:r>
            <a:rPr lang="en-US" sz="1050" dirty="0">
              <a:latin typeface="+mn-lt"/>
            </a:rPr>
            <a:t>, BPCO≥1 an </a:t>
          </a:r>
          <a:endParaRPr lang="fr-FR" sz="1050" dirty="0">
            <a:latin typeface="+mn-lt"/>
          </a:endParaRPr>
        </a:p>
      </dgm:t>
    </dgm:pt>
    <dgm:pt modelId="{60745813-7D4C-4321-83AB-7B045DFBDB1F}" type="parTrans" cxnId="{479EFCDB-09EC-4F07-AD35-202BA026E24C}">
      <dgm:prSet/>
      <dgm:spPr/>
      <dgm:t>
        <a:bodyPr/>
        <a:lstStyle/>
        <a:p>
          <a:endParaRPr lang="fr-FR"/>
        </a:p>
      </dgm:t>
    </dgm:pt>
    <dgm:pt modelId="{68F20EB8-9D2C-4744-9113-5CF763F39E84}" type="sibTrans" cxnId="{479EFCDB-09EC-4F07-AD35-202BA026E24C}">
      <dgm:prSet/>
      <dgm:spPr/>
      <dgm:t>
        <a:bodyPr/>
        <a:lstStyle/>
        <a:p>
          <a:endParaRPr lang="fr-FR"/>
        </a:p>
      </dgm:t>
    </dgm:pt>
    <dgm:pt modelId="{A6588D7A-692D-438F-8211-08E62D10A377}">
      <dgm:prSet phldrT="[Texte]"/>
      <dgm:spPr/>
      <dgm:t>
        <a:bodyPr/>
        <a:lstStyle/>
        <a:p>
          <a:r>
            <a:rPr lang="fr-FR" dirty="0"/>
            <a:t>Intervention</a:t>
          </a:r>
        </a:p>
      </dgm:t>
    </dgm:pt>
    <dgm:pt modelId="{4B528E28-F605-4876-88B8-8572C129468E}" type="parTrans" cxnId="{899BF62E-9DC7-4269-A244-6B67523FF9FD}">
      <dgm:prSet/>
      <dgm:spPr/>
      <dgm:t>
        <a:bodyPr/>
        <a:lstStyle/>
        <a:p>
          <a:endParaRPr lang="fr-FR"/>
        </a:p>
      </dgm:t>
    </dgm:pt>
    <dgm:pt modelId="{2A864B0C-DDE1-4DB6-B762-56E5DB3F0426}" type="sibTrans" cxnId="{899BF62E-9DC7-4269-A244-6B67523FF9FD}">
      <dgm:prSet/>
      <dgm:spPr/>
      <dgm:t>
        <a:bodyPr/>
        <a:lstStyle/>
        <a:p>
          <a:endParaRPr lang="fr-FR"/>
        </a:p>
      </dgm:t>
    </dgm:pt>
    <dgm:pt modelId="{0758D034-9F89-4CF3-AA26-6BC4BB236330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50" dirty="0" err="1">
              <a:latin typeface="+mn-lt"/>
            </a:rPr>
            <a:t>Benralizumab</a:t>
          </a:r>
          <a:r>
            <a:rPr lang="en-US" sz="1050" dirty="0">
              <a:latin typeface="+mn-lt"/>
            </a:rPr>
            <a:t> 100 mg </a:t>
          </a:r>
          <a:r>
            <a:rPr lang="en-US" sz="1050" i="1" dirty="0">
              <a:latin typeface="+mn-lt"/>
            </a:rPr>
            <a:t>vs</a:t>
          </a:r>
          <a:r>
            <a:rPr lang="en-US" sz="1050" dirty="0">
              <a:latin typeface="+mn-lt"/>
            </a:rPr>
            <a:t> placebo </a:t>
          </a:r>
          <a:endParaRPr lang="fr-FR" sz="1050" dirty="0">
            <a:latin typeface="+mn-lt"/>
          </a:endParaRPr>
        </a:p>
      </dgm:t>
    </dgm:pt>
    <dgm:pt modelId="{9647B3A7-A3D8-4163-948F-1022FE927EC9}" type="parTrans" cxnId="{510FFDC2-DFDF-401B-BC34-DBD45EC54B19}">
      <dgm:prSet/>
      <dgm:spPr/>
      <dgm:t>
        <a:bodyPr/>
        <a:lstStyle/>
        <a:p>
          <a:endParaRPr lang="fr-FR"/>
        </a:p>
      </dgm:t>
    </dgm:pt>
    <dgm:pt modelId="{5CB462E4-ACA1-4B43-AD68-F45A82B0B296}" type="sibTrans" cxnId="{510FFDC2-DFDF-401B-BC34-DBD45EC54B19}">
      <dgm:prSet/>
      <dgm:spPr/>
      <dgm:t>
        <a:bodyPr/>
        <a:lstStyle/>
        <a:p>
          <a:endParaRPr lang="fr-FR"/>
        </a:p>
      </dgm:t>
    </dgm:pt>
    <dgm:pt modelId="{99E5F97B-AEFB-486F-9989-ED8AD1CE7865}">
      <dgm:prSet phldrT="[Texte]"/>
      <dgm:spPr/>
      <dgm:t>
        <a:bodyPr/>
        <a:lstStyle/>
        <a:p>
          <a:r>
            <a:rPr lang="fr-FR" dirty="0"/>
            <a:t>Objectifs</a:t>
          </a:r>
        </a:p>
      </dgm:t>
    </dgm:pt>
    <dgm:pt modelId="{029B872D-F325-4263-AFD7-18F9DABACA64}" type="parTrans" cxnId="{DAD5BA1D-2F86-4636-8AE6-4385BF98CDF1}">
      <dgm:prSet/>
      <dgm:spPr/>
      <dgm:t>
        <a:bodyPr/>
        <a:lstStyle/>
        <a:p>
          <a:endParaRPr lang="fr-FR"/>
        </a:p>
      </dgm:t>
    </dgm:pt>
    <dgm:pt modelId="{818117C6-3B9F-4787-A218-889371CDB05E}" type="sibTrans" cxnId="{DAD5BA1D-2F86-4636-8AE6-4385BF98CDF1}">
      <dgm:prSet/>
      <dgm:spPr/>
      <dgm:t>
        <a:bodyPr/>
        <a:lstStyle/>
        <a:p>
          <a:endParaRPr lang="fr-FR"/>
        </a:p>
      </dgm:t>
    </dgm:pt>
    <dgm:pt modelId="{4CD9CFB1-B10C-4D76-B700-237FC93BC755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+mn-lt"/>
            </a:rPr>
            <a:t>principal : exacerbations </a:t>
          </a:r>
          <a:r>
            <a:rPr lang="en-US" dirty="0" err="1">
              <a:latin typeface="+mn-lt"/>
            </a:rPr>
            <a:t>modérées</a:t>
          </a:r>
          <a:r>
            <a:rPr lang="en-US" dirty="0">
              <a:latin typeface="+mn-lt"/>
            </a:rPr>
            <a:t> à </a:t>
          </a:r>
          <a:r>
            <a:rPr lang="en-US" dirty="0" err="1">
              <a:latin typeface="+mn-lt"/>
            </a:rPr>
            <a:t>sévères</a:t>
          </a:r>
          <a:r>
            <a:rPr lang="en-US" dirty="0">
              <a:latin typeface="+mn-lt"/>
            </a:rPr>
            <a:t> à S56</a:t>
          </a:r>
          <a:endParaRPr lang="fr-FR" dirty="0">
            <a:latin typeface="+mn-lt"/>
          </a:endParaRPr>
        </a:p>
      </dgm:t>
    </dgm:pt>
    <dgm:pt modelId="{A213F05D-E466-4778-B367-6BCA5F5FF434}" type="parTrans" cxnId="{C67C348C-94D4-4C40-9E76-FCC866925F94}">
      <dgm:prSet/>
      <dgm:spPr/>
      <dgm:t>
        <a:bodyPr/>
        <a:lstStyle/>
        <a:p>
          <a:endParaRPr lang="fr-FR"/>
        </a:p>
      </dgm:t>
    </dgm:pt>
    <dgm:pt modelId="{BFD548CF-FA76-47F2-B253-5392CE370844}" type="sibTrans" cxnId="{C67C348C-94D4-4C40-9E76-FCC866925F94}">
      <dgm:prSet/>
      <dgm:spPr/>
      <dgm:t>
        <a:bodyPr/>
        <a:lstStyle/>
        <a:p>
          <a:endParaRPr lang="fr-FR"/>
        </a:p>
      </dgm:t>
    </dgm:pt>
    <dgm:pt modelId="{715F554F-519A-4B96-B213-A2860356308D}">
      <dgm:prSet custT="1"/>
      <dgm:spPr/>
      <dgm:t>
        <a:bodyPr/>
        <a:lstStyle/>
        <a:p>
          <a:r>
            <a:rPr lang="en-US" sz="1050" dirty="0">
              <a:latin typeface="+mn-lt"/>
            </a:rPr>
            <a:t>eosinophile </a:t>
          </a:r>
          <a:r>
            <a:rPr lang="en-US" sz="105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≥</a:t>
          </a:r>
          <a:r>
            <a:rPr lang="en-US" sz="1050" dirty="0">
              <a:latin typeface="+mn-lt"/>
            </a:rPr>
            <a:t> 3% dans les expectorations</a:t>
          </a:r>
        </a:p>
      </dgm:t>
    </dgm:pt>
    <dgm:pt modelId="{960A96D2-5E29-4CA3-8C70-1B0ABA127572}" type="parTrans" cxnId="{1D131802-D247-444F-AC25-56A1F061C7AF}">
      <dgm:prSet/>
      <dgm:spPr/>
      <dgm:t>
        <a:bodyPr/>
        <a:lstStyle/>
        <a:p>
          <a:endParaRPr lang="fr-FR"/>
        </a:p>
      </dgm:t>
    </dgm:pt>
    <dgm:pt modelId="{04447CCC-B151-4252-A037-9102ADA59D0E}" type="sibTrans" cxnId="{1D131802-D247-444F-AC25-56A1F061C7AF}">
      <dgm:prSet/>
      <dgm:spPr/>
      <dgm:t>
        <a:bodyPr/>
        <a:lstStyle/>
        <a:p>
          <a:endParaRPr lang="fr-FR"/>
        </a:p>
      </dgm:t>
    </dgm:pt>
    <dgm:pt modelId="{EAD1A1E1-EE8F-4110-AAAF-CF122160B992}">
      <dgm:prSet custT="1"/>
      <dgm:spPr/>
      <dgm:t>
        <a:bodyPr/>
        <a:lstStyle/>
        <a:p>
          <a:r>
            <a:rPr lang="en-US" sz="1050" dirty="0">
              <a:latin typeface="+mn-lt"/>
            </a:rPr>
            <a:t>1 injection/4 </a:t>
          </a:r>
          <a:r>
            <a:rPr lang="en-US" sz="1050" dirty="0" err="1">
              <a:latin typeface="+mn-lt"/>
            </a:rPr>
            <a:t>semaines</a:t>
          </a:r>
          <a:r>
            <a:rPr lang="en-US" sz="1050" dirty="0">
              <a:latin typeface="+mn-lt"/>
            </a:rPr>
            <a:t> pendant 48 sem.</a:t>
          </a:r>
        </a:p>
      </dgm:t>
    </dgm:pt>
    <dgm:pt modelId="{1C2E091B-3BD1-4F71-AAA7-98AA36D9A56D}" type="parTrans" cxnId="{EED9F755-E3B8-494F-9161-FE3E6003EA6C}">
      <dgm:prSet/>
      <dgm:spPr/>
      <dgm:t>
        <a:bodyPr/>
        <a:lstStyle/>
        <a:p>
          <a:endParaRPr lang="fr-FR"/>
        </a:p>
      </dgm:t>
    </dgm:pt>
    <dgm:pt modelId="{3FF8706F-DB00-4E6F-9C0C-DC1E6F571FC4}" type="sibTrans" cxnId="{EED9F755-E3B8-494F-9161-FE3E6003EA6C}">
      <dgm:prSet/>
      <dgm:spPr/>
      <dgm:t>
        <a:bodyPr/>
        <a:lstStyle/>
        <a:p>
          <a:endParaRPr lang="fr-FR"/>
        </a:p>
      </dgm:t>
    </dgm:pt>
    <dgm:pt modelId="{3C68B15E-E1A7-4917-92EA-369153C51A25}">
      <dgm:prSet/>
      <dgm:spPr/>
      <dgm:t>
        <a:bodyPr/>
        <a:lstStyle/>
        <a:p>
          <a:r>
            <a:rPr lang="en-US" dirty="0" err="1">
              <a:latin typeface="+mn-lt"/>
            </a:rPr>
            <a:t>secondaire</a:t>
          </a:r>
          <a:r>
            <a:rPr lang="en-US" dirty="0">
              <a:latin typeface="+mn-lt"/>
            </a:rPr>
            <a:t> : SGRQ, </a:t>
          </a:r>
          <a:r>
            <a:rPr lang="en-US" dirty="0" err="1">
              <a:latin typeface="+mn-lt"/>
            </a:rPr>
            <a:t>symptômes</a:t>
          </a:r>
          <a:r>
            <a:rPr lang="en-US" dirty="0">
              <a:latin typeface="+mn-lt"/>
            </a:rPr>
            <a:t>, VEMS </a:t>
          </a:r>
          <a:r>
            <a:rPr lang="en-US" dirty="0" err="1">
              <a:latin typeface="+mn-lt"/>
            </a:rPr>
            <a:t>etc</a:t>
          </a:r>
          <a:endParaRPr lang="fr-FR" dirty="0">
            <a:latin typeface="+mn-lt"/>
          </a:endParaRPr>
        </a:p>
      </dgm:t>
    </dgm:pt>
    <dgm:pt modelId="{23AE4F22-1D6A-4DC3-845B-CEC54CA71000}" type="parTrans" cxnId="{2941A71D-9895-4ABA-ADDE-53F7BE01F1AF}">
      <dgm:prSet/>
      <dgm:spPr/>
      <dgm:t>
        <a:bodyPr/>
        <a:lstStyle/>
        <a:p>
          <a:endParaRPr lang="fr-FR"/>
        </a:p>
      </dgm:t>
    </dgm:pt>
    <dgm:pt modelId="{E754F9D0-889D-4FF4-A7F2-9F999C9C54D7}" type="sibTrans" cxnId="{2941A71D-9895-4ABA-ADDE-53F7BE01F1AF}">
      <dgm:prSet/>
      <dgm:spPr/>
      <dgm:t>
        <a:bodyPr/>
        <a:lstStyle/>
        <a:p>
          <a:endParaRPr lang="fr-FR"/>
        </a:p>
      </dgm:t>
    </dgm:pt>
    <dgm:pt modelId="{665BA3E5-2925-4EEF-9A9B-1BAEB50BB32C}">
      <dgm:prSet custT="1"/>
      <dgm:spPr/>
      <dgm:t>
        <a:bodyPr/>
        <a:lstStyle/>
        <a:p>
          <a:r>
            <a:rPr lang="en-US" sz="1050" dirty="0">
              <a:latin typeface="+mn-lt"/>
            </a:rPr>
            <a:t>VEMS 2</a:t>
          </a:r>
          <a:r>
            <a:rPr lang="fr-FR" sz="1050" dirty="0">
              <a:latin typeface="+mn-lt"/>
            </a:rPr>
            <a:t>0% - 80%</a:t>
          </a:r>
          <a:endParaRPr lang="en-US" sz="1050" dirty="0">
            <a:latin typeface="+mn-lt"/>
          </a:endParaRPr>
        </a:p>
      </dgm:t>
    </dgm:pt>
    <dgm:pt modelId="{40654331-27CA-4BF3-9C75-18F1F4852CAF}" type="parTrans" cxnId="{3597C162-2DDB-4D4C-889D-83AEC4B4333B}">
      <dgm:prSet/>
      <dgm:spPr/>
      <dgm:t>
        <a:bodyPr/>
        <a:lstStyle/>
        <a:p>
          <a:endParaRPr lang="fr-FR"/>
        </a:p>
      </dgm:t>
    </dgm:pt>
    <dgm:pt modelId="{D6F90EFB-CF81-4B86-805A-3C0B50B82A8D}" type="sibTrans" cxnId="{3597C162-2DDB-4D4C-889D-83AEC4B4333B}">
      <dgm:prSet/>
      <dgm:spPr/>
      <dgm:t>
        <a:bodyPr/>
        <a:lstStyle/>
        <a:p>
          <a:endParaRPr lang="fr-FR"/>
        </a:p>
      </dgm:t>
    </dgm:pt>
    <dgm:pt modelId="{8A951A55-D407-47D9-8153-1572BA275669}">
      <dgm:prSet custT="1"/>
      <dgm:spPr/>
      <dgm:t>
        <a:bodyPr/>
        <a:lstStyle/>
        <a:p>
          <a:r>
            <a:rPr lang="en-US" sz="1050" b="0" i="0" dirty="0">
              <a:latin typeface="+mn-lt"/>
            </a:rPr>
            <a:t>≥ 1 exacerbation </a:t>
          </a:r>
          <a:r>
            <a:rPr lang="en-US" sz="1050" b="0" i="0" dirty="0" err="1">
              <a:latin typeface="+mn-lt"/>
            </a:rPr>
            <a:t>modérée</a:t>
          </a:r>
          <a:r>
            <a:rPr lang="en-US" sz="1050" b="0" i="0" dirty="0">
              <a:latin typeface="+mn-lt"/>
            </a:rPr>
            <a:t> à </a:t>
          </a:r>
          <a:r>
            <a:rPr lang="en-US" sz="1050" b="0" i="0" dirty="0" err="1">
              <a:latin typeface="+mn-lt"/>
            </a:rPr>
            <a:t>sévère</a:t>
          </a:r>
          <a:r>
            <a:rPr lang="en-US" sz="1050" b="0" i="0" dirty="0">
              <a:latin typeface="+mn-lt"/>
            </a:rPr>
            <a:t> dans </a:t>
          </a:r>
          <a:r>
            <a:rPr lang="en-US" sz="1050" b="0" i="0" dirty="0" err="1">
              <a:latin typeface="+mn-lt"/>
            </a:rPr>
            <a:t>l’année</a:t>
          </a:r>
          <a:endParaRPr lang="en-US" sz="1050" dirty="0">
            <a:latin typeface="+mn-lt"/>
          </a:endParaRPr>
        </a:p>
      </dgm:t>
    </dgm:pt>
    <dgm:pt modelId="{A95A8D40-8BA0-4C81-901D-BA01973D2E08}" type="parTrans" cxnId="{88C29549-D99E-4535-8CF0-9D481099F932}">
      <dgm:prSet/>
      <dgm:spPr/>
      <dgm:t>
        <a:bodyPr/>
        <a:lstStyle/>
        <a:p>
          <a:endParaRPr lang="fr-FR"/>
        </a:p>
      </dgm:t>
    </dgm:pt>
    <dgm:pt modelId="{E7ABFE46-0382-454B-8744-573DC098CB05}" type="sibTrans" cxnId="{88C29549-D99E-4535-8CF0-9D481099F932}">
      <dgm:prSet/>
      <dgm:spPr/>
      <dgm:t>
        <a:bodyPr/>
        <a:lstStyle/>
        <a:p>
          <a:endParaRPr lang="fr-FR"/>
        </a:p>
      </dgm:t>
    </dgm:pt>
    <dgm:pt modelId="{76BCE640-90A8-41BF-8F13-DF900D52386C}">
      <dgm:prSet custT="1"/>
      <dgm:spPr/>
      <dgm:t>
        <a:bodyPr/>
        <a:lstStyle/>
        <a:p>
          <a:r>
            <a:rPr lang="fr-FR" sz="1050" dirty="0">
              <a:latin typeface="+mn-lt"/>
              <a:cs typeface="Calibri" panose="020F0502020204030204" pitchFamily="34" charset="0"/>
            </a:rPr>
            <a:t>Stratifiés sur Eos &lt; 150 </a:t>
          </a:r>
          <a:r>
            <a:rPr lang="fr-FR" sz="1050" i="1" dirty="0">
              <a:latin typeface="+mn-lt"/>
              <a:cs typeface="Calibri" panose="020F0502020204030204" pitchFamily="34" charset="0"/>
            </a:rPr>
            <a:t>vs</a:t>
          </a:r>
          <a:r>
            <a:rPr lang="fr-FR" sz="1050" dirty="0">
              <a:latin typeface="+mn-lt"/>
              <a:cs typeface="Calibri" panose="020F0502020204030204" pitchFamily="34" charset="0"/>
            </a:rPr>
            <a:t> ≥ 150/µL</a:t>
          </a:r>
          <a:endParaRPr lang="en-US" sz="1050" dirty="0">
            <a:latin typeface="+mn-lt"/>
          </a:endParaRPr>
        </a:p>
      </dgm:t>
    </dgm:pt>
    <dgm:pt modelId="{FBA7129A-C29A-4F18-B8E9-C32960027D56}" type="parTrans" cxnId="{AA277C56-0BB8-452C-AABD-0168153D85FD}">
      <dgm:prSet/>
      <dgm:spPr/>
      <dgm:t>
        <a:bodyPr/>
        <a:lstStyle/>
        <a:p>
          <a:endParaRPr lang="fr-FR"/>
        </a:p>
      </dgm:t>
    </dgm:pt>
    <dgm:pt modelId="{CC123CA8-6350-403A-AE8F-1CC2818BC743}" type="sibTrans" cxnId="{AA277C56-0BB8-452C-AABD-0168153D85FD}">
      <dgm:prSet/>
      <dgm:spPr/>
      <dgm:t>
        <a:bodyPr/>
        <a:lstStyle/>
        <a:p>
          <a:endParaRPr lang="fr-FR"/>
        </a:p>
      </dgm:t>
    </dgm:pt>
    <dgm:pt modelId="{647123B4-4052-457F-B9D8-E0C8F486D2C7}" type="pres">
      <dgm:prSet presAssocID="{53C6A4B4-207F-4FD3-B72D-951C0D521EAA}" presName="Name0" presStyleCnt="0">
        <dgm:presLayoutVars>
          <dgm:dir/>
          <dgm:animLvl val="lvl"/>
          <dgm:resizeHandles val="exact"/>
        </dgm:presLayoutVars>
      </dgm:prSet>
      <dgm:spPr/>
    </dgm:pt>
    <dgm:pt modelId="{A8C37740-2A06-4EA4-B6DD-915509B47B09}" type="pres">
      <dgm:prSet presAssocID="{E1DBF33E-81D5-4DF6-AEE1-48BFCEE00B3D}" presName="linNode" presStyleCnt="0"/>
      <dgm:spPr/>
    </dgm:pt>
    <dgm:pt modelId="{2EC19432-1371-4765-B8E1-E4FAB04BD891}" type="pres">
      <dgm:prSet presAssocID="{E1DBF33E-81D5-4DF6-AEE1-48BFCEE00B3D}" presName="parentText" presStyleLbl="node1" presStyleIdx="0" presStyleCnt="3" custScaleX="63146">
        <dgm:presLayoutVars>
          <dgm:chMax val="1"/>
          <dgm:bulletEnabled val="1"/>
        </dgm:presLayoutVars>
      </dgm:prSet>
      <dgm:spPr/>
    </dgm:pt>
    <dgm:pt modelId="{9A85D832-813C-4A22-ADEA-EEB9AA87DEA2}" type="pres">
      <dgm:prSet presAssocID="{E1DBF33E-81D5-4DF6-AEE1-48BFCEE00B3D}" presName="descendantText" presStyleLbl="alignAccFollowNode1" presStyleIdx="0" presStyleCnt="3" custScaleX="109589" custScaleY="133722">
        <dgm:presLayoutVars>
          <dgm:bulletEnabled val="1"/>
        </dgm:presLayoutVars>
      </dgm:prSet>
      <dgm:spPr/>
    </dgm:pt>
    <dgm:pt modelId="{7A9521C4-1281-458D-9A38-10A5F3CB160A}" type="pres">
      <dgm:prSet presAssocID="{F4D7BC8A-FA53-4ACA-86DF-E22899EF7D7F}" presName="sp" presStyleCnt="0"/>
      <dgm:spPr/>
    </dgm:pt>
    <dgm:pt modelId="{69F01427-BA21-4D03-AC0D-A1EA30DDBA9B}" type="pres">
      <dgm:prSet presAssocID="{A6588D7A-692D-438F-8211-08E62D10A377}" presName="linNode" presStyleCnt="0"/>
      <dgm:spPr/>
    </dgm:pt>
    <dgm:pt modelId="{F2BD0067-77F9-4F93-9F9B-77102FEB3C4F}" type="pres">
      <dgm:prSet presAssocID="{A6588D7A-692D-438F-8211-08E62D10A377}" presName="parentText" presStyleLbl="node1" presStyleIdx="1" presStyleCnt="3" custScaleX="87789">
        <dgm:presLayoutVars>
          <dgm:chMax val="1"/>
          <dgm:bulletEnabled val="1"/>
        </dgm:presLayoutVars>
      </dgm:prSet>
      <dgm:spPr/>
    </dgm:pt>
    <dgm:pt modelId="{39CDFA88-4711-4C36-8A09-EF313EFD1A4B}" type="pres">
      <dgm:prSet presAssocID="{A6588D7A-692D-438F-8211-08E62D10A377}" presName="descendantText" presStyleLbl="alignAccFollowNode1" presStyleIdx="1" presStyleCnt="3" custScaleY="98487">
        <dgm:presLayoutVars>
          <dgm:bulletEnabled val="1"/>
        </dgm:presLayoutVars>
      </dgm:prSet>
      <dgm:spPr/>
    </dgm:pt>
    <dgm:pt modelId="{8ED79D49-072D-4FF4-BD2D-3AB249857528}" type="pres">
      <dgm:prSet presAssocID="{2A864B0C-DDE1-4DB6-B762-56E5DB3F0426}" presName="sp" presStyleCnt="0"/>
      <dgm:spPr/>
    </dgm:pt>
    <dgm:pt modelId="{C8986E42-465D-4AE2-A036-C81833AFADDE}" type="pres">
      <dgm:prSet presAssocID="{99E5F97B-AEFB-486F-9989-ED8AD1CE7865}" presName="linNode" presStyleCnt="0"/>
      <dgm:spPr/>
    </dgm:pt>
    <dgm:pt modelId="{33A00539-A213-406F-AFB0-692BAC1BC419}" type="pres">
      <dgm:prSet presAssocID="{99E5F97B-AEFB-486F-9989-ED8AD1CE786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FC75706-8157-4CD1-8D79-421EB1E4773E}" type="pres">
      <dgm:prSet presAssocID="{99E5F97B-AEFB-486F-9989-ED8AD1CE786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22C6E00-D77E-45DD-90EE-996418B95706}" type="presOf" srcId="{665BA3E5-2925-4EEF-9A9B-1BAEB50BB32C}" destId="{9A85D832-813C-4A22-ADEA-EEB9AA87DEA2}" srcOrd="0" destOrd="3" presId="urn:microsoft.com/office/officeart/2005/8/layout/vList5"/>
    <dgm:cxn modelId="{49A77C00-2F48-4BDC-837C-C0E19EC4E092}" type="presOf" srcId="{EAD1A1E1-EE8F-4110-AAAF-CF122160B992}" destId="{39CDFA88-4711-4C36-8A09-EF313EFD1A4B}" srcOrd="0" destOrd="1" presId="urn:microsoft.com/office/officeart/2005/8/layout/vList5"/>
    <dgm:cxn modelId="{1D131802-D247-444F-AC25-56A1F061C7AF}" srcId="{E1DBF33E-81D5-4DF6-AEE1-48BFCEE00B3D}" destId="{715F554F-519A-4B96-B213-A2860356308D}" srcOrd="1" destOrd="0" parTransId="{960A96D2-5E29-4CA3-8C70-1B0ABA127572}" sibTransId="{04447CCC-B151-4252-A037-9102ADA59D0E}"/>
    <dgm:cxn modelId="{29AD8F03-ED7D-47A9-96C7-BD6D9D61C5EA}" type="presOf" srcId="{53C6A4B4-207F-4FD3-B72D-951C0D521EAA}" destId="{647123B4-4052-457F-B9D8-E0C8F486D2C7}" srcOrd="0" destOrd="0" presId="urn:microsoft.com/office/officeart/2005/8/layout/vList5"/>
    <dgm:cxn modelId="{6E1AAF0B-D7EB-4981-AEE2-8670E53E0A18}" type="presOf" srcId="{0758D034-9F89-4CF3-AA26-6BC4BB236330}" destId="{39CDFA88-4711-4C36-8A09-EF313EFD1A4B}" srcOrd="0" destOrd="0" presId="urn:microsoft.com/office/officeart/2005/8/layout/vList5"/>
    <dgm:cxn modelId="{2941A71D-9895-4ABA-ADDE-53F7BE01F1AF}" srcId="{99E5F97B-AEFB-486F-9989-ED8AD1CE7865}" destId="{3C68B15E-E1A7-4917-92EA-369153C51A25}" srcOrd="1" destOrd="0" parTransId="{23AE4F22-1D6A-4DC3-845B-CEC54CA71000}" sibTransId="{E754F9D0-889D-4FF4-A7F2-9F999C9C54D7}"/>
    <dgm:cxn modelId="{DAD5BA1D-2F86-4636-8AE6-4385BF98CDF1}" srcId="{53C6A4B4-207F-4FD3-B72D-951C0D521EAA}" destId="{99E5F97B-AEFB-486F-9989-ED8AD1CE7865}" srcOrd="2" destOrd="0" parTransId="{029B872D-F325-4263-AFD7-18F9DABACA64}" sibTransId="{818117C6-3B9F-4787-A218-889371CDB05E}"/>
    <dgm:cxn modelId="{92C2E42D-5003-481C-B354-E4222411950F}" type="presOf" srcId="{3C68B15E-E1A7-4917-92EA-369153C51A25}" destId="{8FC75706-8157-4CD1-8D79-421EB1E4773E}" srcOrd="0" destOrd="1" presId="urn:microsoft.com/office/officeart/2005/8/layout/vList5"/>
    <dgm:cxn modelId="{899BF62E-9DC7-4269-A244-6B67523FF9FD}" srcId="{53C6A4B4-207F-4FD3-B72D-951C0D521EAA}" destId="{A6588D7A-692D-438F-8211-08E62D10A377}" srcOrd="1" destOrd="0" parTransId="{4B528E28-F605-4876-88B8-8572C129468E}" sibTransId="{2A864B0C-DDE1-4DB6-B762-56E5DB3F0426}"/>
    <dgm:cxn modelId="{739F0841-0F7F-4E3F-B715-47C9C5D679D7}" type="presOf" srcId="{A6588D7A-692D-438F-8211-08E62D10A377}" destId="{F2BD0067-77F9-4F93-9F9B-77102FEB3C4F}" srcOrd="0" destOrd="0" presId="urn:microsoft.com/office/officeart/2005/8/layout/vList5"/>
    <dgm:cxn modelId="{3597C162-2DDB-4D4C-889D-83AEC4B4333B}" srcId="{E1DBF33E-81D5-4DF6-AEE1-48BFCEE00B3D}" destId="{665BA3E5-2925-4EEF-9A9B-1BAEB50BB32C}" srcOrd="3" destOrd="0" parTransId="{40654331-27CA-4BF3-9C75-18F1F4852CAF}" sibTransId="{D6F90EFB-CF81-4B86-805A-3C0B50B82A8D}"/>
    <dgm:cxn modelId="{88C29549-D99E-4535-8CF0-9D481099F932}" srcId="{E1DBF33E-81D5-4DF6-AEE1-48BFCEE00B3D}" destId="{8A951A55-D407-47D9-8153-1572BA275669}" srcOrd="2" destOrd="0" parTransId="{A95A8D40-8BA0-4C81-901D-BA01973D2E08}" sibTransId="{E7ABFE46-0382-454B-8744-573DC098CB05}"/>
    <dgm:cxn modelId="{DB27044D-66A1-4A4F-9125-4480EB70798F}" type="presOf" srcId="{8A951A55-D407-47D9-8153-1572BA275669}" destId="{9A85D832-813C-4A22-ADEA-EEB9AA87DEA2}" srcOrd="0" destOrd="2" presId="urn:microsoft.com/office/officeart/2005/8/layout/vList5"/>
    <dgm:cxn modelId="{EED9F755-E3B8-494F-9161-FE3E6003EA6C}" srcId="{A6588D7A-692D-438F-8211-08E62D10A377}" destId="{EAD1A1E1-EE8F-4110-AAAF-CF122160B992}" srcOrd="1" destOrd="0" parTransId="{1C2E091B-3BD1-4F71-AAA7-98AA36D9A56D}" sibTransId="{3FF8706F-DB00-4E6F-9C0C-DC1E6F571FC4}"/>
    <dgm:cxn modelId="{AA277C56-0BB8-452C-AABD-0168153D85FD}" srcId="{E1DBF33E-81D5-4DF6-AEE1-48BFCEE00B3D}" destId="{76BCE640-90A8-41BF-8F13-DF900D52386C}" srcOrd="4" destOrd="0" parTransId="{FBA7129A-C29A-4F18-B8E9-C32960027D56}" sibTransId="{CC123CA8-6350-403A-AE8F-1CC2818BC743}"/>
    <dgm:cxn modelId="{4F17535A-E6B4-4B6B-B7E4-C4E2EAB1C1AC}" type="presOf" srcId="{4CD9CFB1-B10C-4D76-B700-237FC93BC755}" destId="{8FC75706-8157-4CD1-8D79-421EB1E4773E}" srcOrd="0" destOrd="0" presId="urn:microsoft.com/office/officeart/2005/8/layout/vList5"/>
    <dgm:cxn modelId="{D3C23184-D119-4E19-969A-03338D2C7AFB}" type="presOf" srcId="{E1DBF33E-81D5-4DF6-AEE1-48BFCEE00B3D}" destId="{2EC19432-1371-4765-B8E1-E4FAB04BD891}" srcOrd="0" destOrd="0" presId="urn:microsoft.com/office/officeart/2005/8/layout/vList5"/>
    <dgm:cxn modelId="{C67C348C-94D4-4C40-9E76-FCC866925F94}" srcId="{99E5F97B-AEFB-486F-9989-ED8AD1CE7865}" destId="{4CD9CFB1-B10C-4D76-B700-237FC93BC755}" srcOrd="0" destOrd="0" parTransId="{A213F05D-E466-4778-B367-6BCA5F5FF434}" sibTransId="{BFD548CF-FA76-47F2-B253-5392CE370844}"/>
    <dgm:cxn modelId="{1380E59F-93A0-4759-9EA2-E949D751A54C}" type="presOf" srcId="{76BCE640-90A8-41BF-8F13-DF900D52386C}" destId="{9A85D832-813C-4A22-ADEA-EEB9AA87DEA2}" srcOrd="0" destOrd="4" presId="urn:microsoft.com/office/officeart/2005/8/layout/vList5"/>
    <dgm:cxn modelId="{F6471FA1-FA44-4608-9378-A024074303D2}" type="presOf" srcId="{715F554F-519A-4B96-B213-A2860356308D}" destId="{9A85D832-813C-4A22-ADEA-EEB9AA87DEA2}" srcOrd="0" destOrd="1" presId="urn:microsoft.com/office/officeart/2005/8/layout/vList5"/>
    <dgm:cxn modelId="{30657AA9-099B-4ADD-B8B0-59C1B29C73B6}" type="presOf" srcId="{F077F1D2-3338-487E-8742-978BEBC01C85}" destId="{9A85D832-813C-4A22-ADEA-EEB9AA87DEA2}" srcOrd="0" destOrd="0" presId="urn:microsoft.com/office/officeart/2005/8/layout/vList5"/>
    <dgm:cxn modelId="{1C4533BC-D8C4-48AC-AAED-EBCAF55358BA}" srcId="{53C6A4B4-207F-4FD3-B72D-951C0D521EAA}" destId="{E1DBF33E-81D5-4DF6-AEE1-48BFCEE00B3D}" srcOrd="0" destOrd="0" parTransId="{346A0F07-4963-41D2-9F0B-C97E532F33D7}" sibTransId="{F4D7BC8A-FA53-4ACA-86DF-E22899EF7D7F}"/>
    <dgm:cxn modelId="{510FFDC2-DFDF-401B-BC34-DBD45EC54B19}" srcId="{A6588D7A-692D-438F-8211-08E62D10A377}" destId="{0758D034-9F89-4CF3-AA26-6BC4BB236330}" srcOrd="0" destOrd="0" parTransId="{9647B3A7-A3D8-4163-948F-1022FE927EC9}" sibTransId="{5CB462E4-ACA1-4B43-AD68-F45A82B0B296}"/>
    <dgm:cxn modelId="{479EFCDB-09EC-4F07-AD35-202BA026E24C}" srcId="{E1DBF33E-81D5-4DF6-AEE1-48BFCEE00B3D}" destId="{F077F1D2-3338-487E-8742-978BEBC01C85}" srcOrd="0" destOrd="0" parTransId="{60745813-7D4C-4321-83AB-7B045DFBDB1F}" sibTransId="{68F20EB8-9D2C-4744-9113-5CF763F39E84}"/>
    <dgm:cxn modelId="{1182DEF9-570F-431D-8033-821AC87F3104}" type="presOf" srcId="{99E5F97B-AEFB-486F-9989-ED8AD1CE7865}" destId="{33A00539-A213-406F-AFB0-692BAC1BC419}" srcOrd="0" destOrd="0" presId="urn:microsoft.com/office/officeart/2005/8/layout/vList5"/>
    <dgm:cxn modelId="{A801BB2A-4457-49AE-9AF5-AE440E7C0466}" type="presParOf" srcId="{647123B4-4052-457F-B9D8-E0C8F486D2C7}" destId="{A8C37740-2A06-4EA4-B6DD-915509B47B09}" srcOrd="0" destOrd="0" presId="urn:microsoft.com/office/officeart/2005/8/layout/vList5"/>
    <dgm:cxn modelId="{0F39E022-92E2-4D55-92D5-2D6587F1D079}" type="presParOf" srcId="{A8C37740-2A06-4EA4-B6DD-915509B47B09}" destId="{2EC19432-1371-4765-B8E1-E4FAB04BD891}" srcOrd="0" destOrd="0" presId="urn:microsoft.com/office/officeart/2005/8/layout/vList5"/>
    <dgm:cxn modelId="{6CD82A83-1F27-4AA7-AC69-2C60612751E9}" type="presParOf" srcId="{A8C37740-2A06-4EA4-B6DD-915509B47B09}" destId="{9A85D832-813C-4A22-ADEA-EEB9AA87DEA2}" srcOrd="1" destOrd="0" presId="urn:microsoft.com/office/officeart/2005/8/layout/vList5"/>
    <dgm:cxn modelId="{03C88303-A053-412B-B018-5FE7416EFDA5}" type="presParOf" srcId="{647123B4-4052-457F-B9D8-E0C8F486D2C7}" destId="{7A9521C4-1281-458D-9A38-10A5F3CB160A}" srcOrd="1" destOrd="0" presId="urn:microsoft.com/office/officeart/2005/8/layout/vList5"/>
    <dgm:cxn modelId="{F5B04AAC-F439-4801-84C0-62CC3B315F6D}" type="presParOf" srcId="{647123B4-4052-457F-B9D8-E0C8F486D2C7}" destId="{69F01427-BA21-4D03-AC0D-A1EA30DDBA9B}" srcOrd="2" destOrd="0" presId="urn:microsoft.com/office/officeart/2005/8/layout/vList5"/>
    <dgm:cxn modelId="{BC1F612E-CE53-426E-AEFE-1508ABD10337}" type="presParOf" srcId="{69F01427-BA21-4D03-AC0D-A1EA30DDBA9B}" destId="{F2BD0067-77F9-4F93-9F9B-77102FEB3C4F}" srcOrd="0" destOrd="0" presId="urn:microsoft.com/office/officeart/2005/8/layout/vList5"/>
    <dgm:cxn modelId="{BFE640C4-C163-428C-96FF-931F673BA39B}" type="presParOf" srcId="{69F01427-BA21-4D03-AC0D-A1EA30DDBA9B}" destId="{39CDFA88-4711-4C36-8A09-EF313EFD1A4B}" srcOrd="1" destOrd="0" presId="urn:microsoft.com/office/officeart/2005/8/layout/vList5"/>
    <dgm:cxn modelId="{8FEB1F85-186E-4E89-8800-4B075D8B2F24}" type="presParOf" srcId="{647123B4-4052-457F-B9D8-E0C8F486D2C7}" destId="{8ED79D49-072D-4FF4-BD2D-3AB249857528}" srcOrd="3" destOrd="0" presId="urn:microsoft.com/office/officeart/2005/8/layout/vList5"/>
    <dgm:cxn modelId="{1F4A2D0C-0F37-450F-AD1D-87A8611F6507}" type="presParOf" srcId="{647123B4-4052-457F-B9D8-E0C8F486D2C7}" destId="{C8986E42-465D-4AE2-A036-C81833AFADDE}" srcOrd="4" destOrd="0" presId="urn:microsoft.com/office/officeart/2005/8/layout/vList5"/>
    <dgm:cxn modelId="{15C4B3D5-C70B-41F8-8256-A00B9E55EA52}" type="presParOf" srcId="{C8986E42-465D-4AE2-A036-C81833AFADDE}" destId="{33A00539-A213-406F-AFB0-692BAC1BC419}" srcOrd="0" destOrd="0" presId="urn:microsoft.com/office/officeart/2005/8/layout/vList5"/>
    <dgm:cxn modelId="{0C7172B9-A034-4A9E-ADF8-405B4A52F38B}" type="presParOf" srcId="{C8986E42-465D-4AE2-A036-C81833AFADDE}" destId="{8FC75706-8157-4CD1-8D79-421EB1E477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C6A4B4-207F-4FD3-B72D-951C0D521EAA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E1DBF33E-81D5-4DF6-AEE1-48BFCEE00B3D}">
      <dgm:prSet phldrT="[Texte]"/>
      <dgm:spPr/>
      <dgm:t>
        <a:bodyPr/>
        <a:lstStyle/>
        <a:p>
          <a:r>
            <a:rPr lang="fr-FR" dirty="0"/>
            <a:t>Caractéristiques</a:t>
          </a:r>
        </a:p>
      </dgm:t>
    </dgm:pt>
    <dgm:pt modelId="{346A0F07-4963-41D2-9F0B-C97E532F33D7}" type="parTrans" cxnId="{1C4533BC-D8C4-48AC-AAED-EBCAF55358BA}">
      <dgm:prSet/>
      <dgm:spPr/>
      <dgm:t>
        <a:bodyPr/>
        <a:lstStyle/>
        <a:p>
          <a:endParaRPr lang="fr-FR"/>
        </a:p>
      </dgm:t>
    </dgm:pt>
    <dgm:pt modelId="{F4D7BC8A-FA53-4ACA-86DF-E22899EF7D7F}" type="sibTrans" cxnId="{1C4533BC-D8C4-48AC-AAED-EBCAF55358BA}">
      <dgm:prSet/>
      <dgm:spPr/>
      <dgm:t>
        <a:bodyPr/>
        <a:lstStyle/>
        <a:p>
          <a:endParaRPr lang="fr-FR"/>
        </a:p>
      </dgm:t>
    </dgm:pt>
    <dgm:pt modelId="{F077F1D2-3338-487E-8742-978BEBC01C85}">
      <dgm:prSet phldrT="[Texte]" custT="1"/>
      <dgm:spPr/>
      <dgm:t>
        <a:bodyPr/>
        <a:lstStyle/>
        <a:p>
          <a:r>
            <a:rPr lang="en-US" sz="105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≥40</a:t>
          </a:r>
          <a:r>
            <a:rPr lang="en-US" sz="1050" dirty="0">
              <a:latin typeface="+mn-lt"/>
            </a:rPr>
            <a:t> </a:t>
          </a:r>
          <a:r>
            <a:rPr lang="en-US" sz="1050" dirty="0" err="1">
              <a:latin typeface="+mn-lt"/>
            </a:rPr>
            <a:t>ans</a:t>
          </a:r>
          <a:r>
            <a:rPr lang="en-US" sz="1050" dirty="0">
              <a:latin typeface="+mn-lt"/>
            </a:rPr>
            <a:t>, </a:t>
          </a:r>
          <a:r>
            <a:rPr lang="en-US" sz="1050" dirty="0" err="1">
              <a:latin typeface="+mn-lt"/>
            </a:rPr>
            <a:t>fumeurs</a:t>
          </a:r>
          <a:r>
            <a:rPr lang="en-US" sz="1050" dirty="0">
              <a:latin typeface="+mn-lt"/>
            </a:rPr>
            <a:t>, BPCO≥1 an </a:t>
          </a:r>
          <a:endParaRPr lang="fr-FR" sz="1050" dirty="0">
            <a:latin typeface="+mn-lt"/>
          </a:endParaRPr>
        </a:p>
      </dgm:t>
    </dgm:pt>
    <dgm:pt modelId="{60745813-7D4C-4321-83AB-7B045DFBDB1F}" type="parTrans" cxnId="{479EFCDB-09EC-4F07-AD35-202BA026E24C}">
      <dgm:prSet/>
      <dgm:spPr/>
      <dgm:t>
        <a:bodyPr/>
        <a:lstStyle/>
        <a:p>
          <a:endParaRPr lang="fr-FR"/>
        </a:p>
      </dgm:t>
    </dgm:pt>
    <dgm:pt modelId="{68F20EB8-9D2C-4744-9113-5CF763F39E84}" type="sibTrans" cxnId="{479EFCDB-09EC-4F07-AD35-202BA026E24C}">
      <dgm:prSet/>
      <dgm:spPr/>
      <dgm:t>
        <a:bodyPr/>
        <a:lstStyle/>
        <a:p>
          <a:endParaRPr lang="fr-FR"/>
        </a:p>
      </dgm:t>
    </dgm:pt>
    <dgm:pt modelId="{A6588D7A-692D-438F-8211-08E62D10A377}">
      <dgm:prSet phldrT="[Texte]"/>
      <dgm:spPr/>
      <dgm:t>
        <a:bodyPr/>
        <a:lstStyle/>
        <a:p>
          <a:r>
            <a:rPr lang="fr-FR" dirty="0"/>
            <a:t>Intervention</a:t>
          </a:r>
        </a:p>
      </dgm:t>
    </dgm:pt>
    <dgm:pt modelId="{4B528E28-F605-4876-88B8-8572C129468E}" type="parTrans" cxnId="{899BF62E-9DC7-4269-A244-6B67523FF9FD}">
      <dgm:prSet/>
      <dgm:spPr/>
      <dgm:t>
        <a:bodyPr/>
        <a:lstStyle/>
        <a:p>
          <a:endParaRPr lang="fr-FR"/>
        </a:p>
      </dgm:t>
    </dgm:pt>
    <dgm:pt modelId="{2A864B0C-DDE1-4DB6-B762-56E5DB3F0426}" type="sibTrans" cxnId="{899BF62E-9DC7-4269-A244-6B67523FF9FD}">
      <dgm:prSet/>
      <dgm:spPr/>
      <dgm:t>
        <a:bodyPr/>
        <a:lstStyle/>
        <a:p>
          <a:endParaRPr lang="fr-FR"/>
        </a:p>
      </dgm:t>
    </dgm:pt>
    <dgm:pt modelId="{0758D034-9F89-4CF3-AA26-6BC4BB236330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+mn-lt"/>
            </a:rPr>
            <a:t>Mepolizumab 100 </a:t>
          </a:r>
          <a:r>
            <a:rPr lang="en-US" dirty="0" err="1">
              <a:latin typeface="+mn-lt"/>
            </a:rPr>
            <a:t>ou</a:t>
          </a:r>
          <a:r>
            <a:rPr lang="en-US" dirty="0">
              <a:latin typeface="+mn-lt"/>
            </a:rPr>
            <a:t> 300 mg </a:t>
          </a:r>
          <a:r>
            <a:rPr lang="en-US" dirty="0" err="1">
              <a:latin typeface="+mn-lt"/>
            </a:rPr>
            <a:t>ou</a:t>
          </a:r>
          <a:r>
            <a:rPr lang="en-US" dirty="0">
              <a:latin typeface="+mn-lt"/>
            </a:rPr>
            <a:t> placebo </a:t>
          </a:r>
          <a:endParaRPr lang="fr-FR" dirty="0">
            <a:latin typeface="+mn-lt"/>
          </a:endParaRPr>
        </a:p>
      </dgm:t>
    </dgm:pt>
    <dgm:pt modelId="{9647B3A7-A3D8-4163-948F-1022FE927EC9}" type="parTrans" cxnId="{510FFDC2-DFDF-401B-BC34-DBD45EC54B19}">
      <dgm:prSet/>
      <dgm:spPr/>
      <dgm:t>
        <a:bodyPr/>
        <a:lstStyle/>
        <a:p>
          <a:endParaRPr lang="fr-FR"/>
        </a:p>
      </dgm:t>
    </dgm:pt>
    <dgm:pt modelId="{5CB462E4-ACA1-4B43-AD68-F45A82B0B296}" type="sibTrans" cxnId="{510FFDC2-DFDF-401B-BC34-DBD45EC54B19}">
      <dgm:prSet/>
      <dgm:spPr/>
      <dgm:t>
        <a:bodyPr/>
        <a:lstStyle/>
        <a:p>
          <a:endParaRPr lang="fr-FR"/>
        </a:p>
      </dgm:t>
    </dgm:pt>
    <dgm:pt modelId="{99E5F97B-AEFB-486F-9989-ED8AD1CE7865}">
      <dgm:prSet phldrT="[Texte]"/>
      <dgm:spPr/>
      <dgm:t>
        <a:bodyPr/>
        <a:lstStyle/>
        <a:p>
          <a:r>
            <a:rPr lang="fr-FR" dirty="0"/>
            <a:t>Objectifs</a:t>
          </a:r>
        </a:p>
      </dgm:t>
    </dgm:pt>
    <dgm:pt modelId="{029B872D-F325-4263-AFD7-18F9DABACA64}" type="parTrans" cxnId="{DAD5BA1D-2F86-4636-8AE6-4385BF98CDF1}">
      <dgm:prSet/>
      <dgm:spPr/>
      <dgm:t>
        <a:bodyPr/>
        <a:lstStyle/>
        <a:p>
          <a:endParaRPr lang="fr-FR"/>
        </a:p>
      </dgm:t>
    </dgm:pt>
    <dgm:pt modelId="{818117C6-3B9F-4787-A218-889371CDB05E}" type="sibTrans" cxnId="{DAD5BA1D-2F86-4636-8AE6-4385BF98CDF1}">
      <dgm:prSet/>
      <dgm:spPr/>
      <dgm:t>
        <a:bodyPr/>
        <a:lstStyle/>
        <a:p>
          <a:endParaRPr lang="fr-FR"/>
        </a:p>
      </dgm:t>
    </dgm:pt>
    <dgm:pt modelId="{4CD9CFB1-B10C-4D76-B700-237FC93BC755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+mn-lt"/>
            </a:rPr>
            <a:t>principal : </a:t>
          </a:r>
          <a:r>
            <a:rPr lang="en-US" dirty="0" err="1">
              <a:latin typeface="+mn-lt"/>
            </a:rPr>
            <a:t>taux</a:t>
          </a:r>
          <a:r>
            <a:rPr lang="en-US" dirty="0">
              <a:latin typeface="+mn-lt"/>
            </a:rPr>
            <a:t> exacerbations </a:t>
          </a:r>
          <a:r>
            <a:rPr lang="en-US" dirty="0" err="1">
              <a:latin typeface="+mn-lt"/>
            </a:rPr>
            <a:t>modérées</a:t>
          </a:r>
          <a:r>
            <a:rPr lang="en-US" dirty="0">
              <a:latin typeface="+mn-lt"/>
            </a:rPr>
            <a:t> à </a:t>
          </a:r>
          <a:r>
            <a:rPr lang="en-US" dirty="0" err="1">
              <a:latin typeface="+mn-lt"/>
            </a:rPr>
            <a:t>sévères</a:t>
          </a:r>
          <a:endParaRPr lang="fr-FR" dirty="0">
            <a:latin typeface="+mn-lt"/>
          </a:endParaRPr>
        </a:p>
      </dgm:t>
    </dgm:pt>
    <dgm:pt modelId="{A213F05D-E466-4778-B367-6BCA5F5FF434}" type="parTrans" cxnId="{C67C348C-94D4-4C40-9E76-FCC866925F94}">
      <dgm:prSet/>
      <dgm:spPr/>
      <dgm:t>
        <a:bodyPr/>
        <a:lstStyle/>
        <a:p>
          <a:endParaRPr lang="fr-FR"/>
        </a:p>
      </dgm:t>
    </dgm:pt>
    <dgm:pt modelId="{BFD548CF-FA76-47F2-B253-5392CE370844}" type="sibTrans" cxnId="{C67C348C-94D4-4C40-9E76-FCC866925F94}">
      <dgm:prSet/>
      <dgm:spPr/>
      <dgm:t>
        <a:bodyPr/>
        <a:lstStyle/>
        <a:p>
          <a:endParaRPr lang="fr-FR"/>
        </a:p>
      </dgm:t>
    </dgm:pt>
    <dgm:pt modelId="{715F554F-519A-4B96-B213-A2860356308D}">
      <dgm:prSet custT="1"/>
      <dgm:spPr/>
      <dgm:t>
        <a:bodyPr/>
        <a:lstStyle/>
        <a:p>
          <a:r>
            <a:rPr lang="en-US" sz="1050" dirty="0">
              <a:latin typeface="+mn-lt"/>
            </a:rPr>
            <a:t>Triple </a:t>
          </a:r>
          <a:r>
            <a:rPr lang="en-US" sz="1050" dirty="0" err="1">
              <a:latin typeface="+mn-lt"/>
            </a:rPr>
            <a:t>thérapie</a:t>
          </a:r>
          <a:r>
            <a:rPr lang="en-US" sz="1050" dirty="0">
              <a:latin typeface="+mn-lt"/>
            </a:rPr>
            <a:t> </a:t>
          </a:r>
          <a:r>
            <a:rPr lang="en-US" sz="1050" dirty="0" err="1">
              <a:latin typeface="+mn-lt"/>
            </a:rPr>
            <a:t>inhalée</a:t>
          </a:r>
          <a:endParaRPr lang="en-US" sz="1050" dirty="0">
            <a:latin typeface="+mn-lt"/>
          </a:endParaRPr>
        </a:p>
      </dgm:t>
    </dgm:pt>
    <dgm:pt modelId="{960A96D2-5E29-4CA3-8C70-1B0ABA127572}" type="parTrans" cxnId="{1D131802-D247-444F-AC25-56A1F061C7AF}">
      <dgm:prSet/>
      <dgm:spPr/>
      <dgm:t>
        <a:bodyPr/>
        <a:lstStyle/>
        <a:p>
          <a:endParaRPr lang="fr-FR"/>
        </a:p>
      </dgm:t>
    </dgm:pt>
    <dgm:pt modelId="{04447CCC-B151-4252-A037-9102ADA59D0E}" type="sibTrans" cxnId="{1D131802-D247-444F-AC25-56A1F061C7AF}">
      <dgm:prSet/>
      <dgm:spPr/>
      <dgm:t>
        <a:bodyPr/>
        <a:lstStyle/>
        <a:p>
          <a:endParaRPr lang="fr-FR"/>
        </a:p>
      </dgm:t>
    </dgm:pt>
    <dgm:pt modelId="{EAD1A1E1-EE8F-4110-AAAF-CF122160B992}">
      <dgm:prSet/>
      <dgm:spPr/>
      <dgm:t>
        <a:bodyPr/>
        <a:lstStyle/>
        <a:p>
          <a:r>
            <a:rPr lang="en-US" dirty="0">
              <a:latin typeface="+mn-lt"/>
            </a:rPr>
            <a:t>1 injection/4 </a:t>
          </a:r>
          <a:r>
            <a:rPr lang="en-US" dirty="0" err="1">
              <a:latin typeface="+mn-lt"/>
            </a:rPr>
            <a:t>semaines</a:t>
          </a:r>
          <a:r>
            <a:rPr lang="en-US" dirty="0">
              <a:latin typeface="+mn-lt"/>
            </a:rPr>
            <a:t> pendant 52 </a:t>
          </a:r>
          <a:r>
            <a:rPr lang="en-US" dirty="0" err="1">
              <a:latin typeface="+mn-lt"/>
            </a:rPr>
            <a:t>semaines</a:t>
          </a:r>
          <a:endParaRPr lang="en-US" dirty="0">
            <a:latin typeface="+mn-lt"/>
          </a:endParaRPr>
        </a:p>
      </dgm:t>
    </dgm:pt>
    <dgm:pt modelId="{1C2E091B-3BD1-4F71-AAA7-98AA36D9A56D}" type="parTrans" cxnId="{EED9F755-E3B8-494F-9161-FE3E6003EA6C}">
      <dgm:prSet/>
      <dgm:spPr/>
      <dgm:t>
        <a:bodyPr/>
        <a:lstStyle/>
        <a:p>
          <a:endParaRPr lang="fr-FR"/>
        </a:p>
      </dgm:t>
    </dgm:pt>
    <dgm:pt modelId="{3FF8706F-DB00-4E6F-9C0C-DC1E6F571FC4}" type="sibTrans" cxnId="{EED9F755-E3B8-494F-9161-FE3E6003EA6C}">
      <dgm:prSet/>
      <dgm:spPr/>
      <dgm:t>
        <a:bodyPr/>
        <a:lstStyle/>
        <a:p>
          <a:endParaRPr lang="fr-FR"/>
        </a:p>
      </dgm:t>
    </dgm:pt>
    <dgm:pt modelId="{3C68B15E-E1A7-4917-92EA-369153C51A25}">
      <dgm:prSet/>
      <dgm:spPr/>
      <dgm:t>
        <a:bodyPr/>
        <a:lstStyle/>
        <a:p>
          <a:r>
            <a:rPr lang="en-US" dirty="0" err="1">
              <a:latin typeface="+mn-lt"/>
            </a:rPr>
            <a:t>secondaire</a:t>
          </a:r>
          <a:r>
            <a:rPr lang="en-US" dirty="0">
              <a:latin typeface="+mn-lt"/>
            </a:rPr>
            <a:t> : </a:t>
          </a:r>
          <a:r>
            <a:rPr lang="en-US" dirty="0" err="1">
              <a:latin typeface="+mn-lt"/>
            </a:rPr>
            <a:t>délai</a:t>
          </a:r>
          <a:r>
            <a:rPr lang="en-US" dirty="0">
              <a:latin typeface="+mn-lt"/>
            </a:rPr>
            <a:t> exacerbation, SGRQ, VEMS</a:t>
          </a:r>
          <a:endParaRPr lang="fr-FR" dirty="0">
            <a:latin typeface="+mn-lt"/>
          </a:endParaRPr>
        </a:p>
      </dgm:t>
    </dgm:pt>
    <dgm:pt modelId="{23AE4F22-1D6A-4DC3-845B-CEC54CA71000}" type="parTrans" cxnId="{2941A71D-9895-4ABA-ADDE-53F7BE01F1AF}">
      <dgm:prSet/>
      <dgm:spPr/>
      <dgm:t>
        <a:bodyPr/>
        <a:lstStyle/>
        <a:p>
          <a:endParaRPr lang="fr-FR"/>
        </a:p>
      </dgm:t>
    </dgm:pt>
    <dgm:pt modelId="{E754F9D0-889D-4FF4-A7F2-9F999C9C54D7}" type="sibTrans" cxnId="{2941A71D-9895-4ABA-ADDE-53F7BE01F1AF}">
      <dgm:prSet/>
      <dgm:spPr/>
      <dgm:t>
        <a:bodyPr/>
        <a:lstStyle/>
        <a:p>
          <a:endParaRPr lang="fr-FR"/>
        </a:p>
      </dgm:t>
    </dgm:pt>
    <dgm:pt modelId="{665BA3E5-2925-4EEF-9A9B-1BAEB50BB32C}">
      <dgm:prSet custT="1"/>
      <dgm:spPr/>
      <dgm:t>
        <a:bodyPr/>
        <a:lstStyle/>
        <a:p>
          <a:r>
            <a:rPr lang="en-US" sz="1050" dirty="0">
              <a:latin typeface="+mn-lt"/>
            </a:rPr>
            <a:t>VEMS 2</a:t>
          </a:r>
          <a:r>
            <a:rPr lang="fr-FR" sz="1050" dirty="0">
              <a:latin typeface="+mn-lt"/>
            </a:rPr>
            <a:t>0% à 80%</a:t>
          </a:r>
          <a:endParaRPr lang="en-US" sz="1050" dirty="0">
            <a:latin typeface="+mn-lt"/>
          </a:endParaRPr>
        </a:p>
      </dgm:t>
    </dgm:pt>
    <dgm:pt modelId="{40654331-27CA-4BF3-9C75-18F1F4852CAF}" type="parTrans" cxnId="{3597C162-2DDB-4D4C-889D-83AEC4B4333B}">
      <dgm:prSet/>
      <dgm:spPr/>
      <dgm:t>
        <a:bodyPr/>
        <a:lstStyle/>
        <a:p>
          <a:endParaRPr lang="fr-FR"/>
        </a:p>
      </dgm:t>
    </dgm:pt>
    <dgm:pt modelId="{D6F90EFB-CF81-4B86-805A-3C0B50B82A8D}" type="sibTrans" cxnId="{3597C162-2DDB-4D4C-889D-83AEC4B4333B}">
      <dgm:prSet/>
      <dgm:spPr/>
      <dgm:t>
        <a:bodyPr/>
        <a:lstStyle/>
        <a:p>
          <a:endParaRPr lang="fr-FR"/>
        </a:p>
      </dgm:t>
    </dgm:pt>
    <dgm:pt modelId="{8A951A55-D407-47D9-8153-1572BA275669}">
      <dgm:prSet custT="1"/>
      <dgm:spPr/>
      <dgm:t>
        <a:bodyPr/>
        <a:lstStyle/>
        <a:p>
          <a:r>
            <a:rPr lang="en-US" sz="1050" b="0" i="0" dirty="0">
              <a:latin typeface="+mn-lt"/>
            </a:rPr>
            <a:t>≥ 2 exacerbations </a:t>
          </a:r>
          <a:r>
            <a:rPr lang="en-US" sz="1050" b="0" i="0" dirty="0" err="1">
              <a:latin typeface="+mn-lt"/>
            </a:rPr>
            <a:t>modérées</a:t>
          </a:r>
          <a:r>
            <a:rPr lang="en-US" sz="1050" b="0" i="0" dirty="0">
              <a:latin typeface="+mn-lt"/>
            </a:rPr>
            <a:t> à </a:t>
          </a:r>
          <a:r>
            <a:rPr lang="en-US" sz="1050" b="0" i="0" dirty="0" err="1">
              <a:latin typeface="+mn-lt"/>
            </a:rPr>
            <a:t>sévères</a:t>
          </a:r>
          <a:endParaRPr lang="en-US" sz="1050" dirty="0">
            <a:latin typeface="+mn-lt"/>
          </a:endParaRPr>
        </a:p>
      </dgm:t>
    </dgm:pt>
    <dgm:pt modelId="{A95A8D40-8BA0-4C81-901D-BA01973D2E08}" type="parTrans" cxnId="{88C29549-D99E-4535-8CF0-9D481099F932}">
      <dgm:prSet/>
      <dgm:spPr/>
      <dgm:t>
        <a:bodyPr/>
        <a:lstStyle/>
        <a:p>
          <a:endParaRPr lang="fr-FR"/>
        </a:p>
      </dgm:t>
    </dgm:pt>
    <dgm:pt modelId="{E7ABFE46-0382-454B-8744-573DC098CB05}" type="sibTrans" cxnId="{88C29549-D99E-4535-8CF0-9D481099F932}">
      <dgm:prSet/>
      <dgm:spPr/>
      <dgm:t>
        <a:bodyPr/>
        <a:lstStyle/>
        <a:p>
          <a:endParaRPr lang="fr-FR"/>
        </a:p>
      </dgm:t>
    </dgm:pt>
    <dgm:pt modelId="{76BCE640-90A8-41BF-8F13-DF900D52386C}">
      <dgm:prSet custT="1"/>
      <dgm:spPr/>
      <dgm:t>
        <a:bodyPr/>
        <a:lstStyle/>
        <a:p>
          <a:r>
            <a:rPr lang="fr-FR" sz="1050" dirty="0">
              <a:latin typeface="+mn-lt"/>
              <a:cs typeface="Calibri" panose="020F0502020204030204" pitchFamily="34" charset="0"/>
            </a:rPr>
            <a:t>METREX : Stratifiés sur Eos &lt; 150 vs ≥ 150/µL</a:t>
          </a:r>
          <a:endParaRPr lang="en-US" sz="1050" dirty="0">
            <a:latin typeface="+mn-lt"/>
          </a:endParaRPr>
        </a:p>
      </dgm:t>
    </dgm:pt>
    <dgm:pt modelId="{CC123CA8-6350-403A-AE8F-1CC2818BC743}" type="sibTrans" cxnId="{AA277C56-0BB8-452C-AABD-0168153D85FD}">
      <dgm:prSet/>
      <dgm:spPr/>
      <dgm:t>
        <a:bodyPr/>
        <a:lstStyle/>
        <a:p>
          <a:endParaRPr lang="fr-FR"/>
        </a:p>
      </dgm:t>
    </dgm:pt>
    <dgm:pt modelId="{FBA7129A-C29A-4F18-B8E9-C32960027D56}" type="parTrans" cxnId="{AA277C56-0BB8-452C-AABD-0168153D85FD}">
      <dgm:prSet/>
      <dgm:spPr/>
      <dgm:t>
        <a:bodyPr/>
        <a:lstStyle/>
        <a:p>
          <a:endParaRPr lang="fr-FR"/>
        </a:p>
      </dgm:t>
    </dgm:pt>
    <dgm:pt modelId="{4C3EC01A-BDC7-40D7-B02C-CD6E2DCD71A3}">
      <dgm:prSet custT="1"/>
      <dgm:spPr/>
      <dgm:t>
        <a:bodyPr/>
        <a:lstStyle/>
        <a:p>
          <a:r>
            <a:rPr lang="en-US" sz="1050" dirty="0">
              <a:latin typeface="+mn-lt"/>
            </a:rPr>
            <a:t>METREO : Eos </a:t>
          </a:r>
          <a:r>
            <a:rPr lang="fr-FR" sz="1050" dirty="0">
              <a:latin typeface="+mn-lt"/>
              <a:cs typeface="Calibri" panose="020F0502020204030204" pitchFamily="34" charset="0"/>
            </a:rPr>
            <a:t>≥ </a:t>
          </a:r>
          <a:r>
            <a:rPr lang="en-US" sz="1050" dirty="0">
              <a:latin typeface="+mn-lt"/>
            </a:rPr>
            <a:t>150/µL </a:t>
          </a:r>
          <a:r>
            <a:rPr lang="en-US" sz="1050" dirty="0" err="1">
              <a:latin typeface="+mn-lt"/>
            </a:rPr>
            <a:t>uniquement</a:t>
          </a:r>
          <a:endParaRPr lang="en-US" sz="1050" dirty="0">
            <a:latin typeface="+mn-lt"/>
          </a:endParaRPr>
        </a:p>
      </dgm:t>
    </dgm:pt>
    <dgm:pt modelId="{92671578-39D2-4682-94CF-9F4895554E98}" type="parTrans" cxnId="{46D7138D-039C-446E-A599-1A695C51F3EA}">
      <dgm:prSet/>
      <dgm:spPr/>
      <dgm:t>
        <a:bodyPr/>
        <a:lstStyle/>
        <a:p>
          <a:endParaRPr lang="fr-FR"/>
        </a:p>
      </dgm:t>
    </dgm:pt>
    <dgm:pt modelId="{D0551667-6DC6-4A67-8F50-42514C9DA716}" type="sibTrans" cxnId="{46D7138D-039C-446E-A599-1A695C51F3EA}">
      <dgm:prSet/>
      <dgm:spPr/>
      <dgm:t>
        <a:bodyPr/>
        <a:lstStyle/>
        <a:p>
          <a:endParaRPr lang="fr-FR"/>
        </a:p>
      </dgm:t>
    </dgm:pt>
    <dgm:pt modelId="{647123B4-4052-457F-B9D8-E0C8F486D2C7}" type="pres">
      <dgm:prSet presAssocID="{53C6A4B4-207F-4FD3-B72D-951C0D521EAA}" presName="Name0" presStyleCnt="0">
        <dgm:presLayoutVars>
          <dgm:dir/>
          <dgm:animLvl val="lvl"/>
          <dgm:resizeHandles val="exact"/>
        </dgm:presLayoutVars>
      </dgm:prSet>
      <dgm:spPr/>
    </dgm:pt>
    <dgm:pt modelId="{A8C37740-2A06-4EA4-B6DD-915509B47B09}" type="pres">
      <dgm:prSet presAssocID="{E1DBF33E-81D5-4DF6-AEE1-48BFCEE00B3D}" presName="linNode" presStyleCnt="0"/>
      <dgm:spPr/>
    </dgm:pt>
    <dgm:pt modelId="{2EC19432-1371-4765-B8E1-E4FAB04BD891}" type="pres">
      <dgm:prSet presAssocID="{E1DBF33E-81D5-4DF6-AEE1-48BFCEE00B3D}" presName="parentText" presStyleLbl="node1" presStyleIdx="0" presStyleCnt="3" custScaleX="73786" custScaleY="151765">
        <dgm:presLayoutVars>
          <dgm:chMax val="1"/>
          <dgm:bulletEnabled val="1"/>
        </dgm:presLayoutVars>
      </dgm:prSet>
      <dgm:spPr/>
    </dgm:pt>
    <dgm:pt modelId="{9A85D832-813C-4A22-ADEA-EEB9AA87DEA2}" type="pres">
      <dgm:prSet presAssocID="{E1DBF33E-81D5-4DF6-AEE1-48BFCEE00B3D}" presName="descendantText" presStyleLbl="alignAccFollowNode1" presStyleIdx="0" presStyleCnt="3" custScaleY="197630">
        <dgm:presLayoutVars>
          <dgm:bulletEnabled val="1"/>
        </dgm:presLayoutVars>
      </dgm:prSet>
      <dgm:spPr/>
    </dgm:pt>
    <dgm:pt modelId="{7A9521C4-1281-458D-9A38-10A5F3CB160A}" type="pres">
      <dgm:prSet presAssocID="{F4D7BC8A-FA53-4ACA-86DF-E22899EF7D7F}" presName="sp" presStyleCnt="0"/>
      <dgm:spPr/>
    </dgm:pt>
    <dgm:pt modelId="{69F01427-BA21-4D03-AC0D-A1EA30DDBA9B}" type="pres">
      <dgm:prSet presAssocID="{A6588D7A-692D-438F-8211-08E62D10A377}" presName="linNode" presStyleCnt="0"/>
      <dgm:spPr/>
    </dgm:pt>
    <dgm:pt modelId="{F2BD0067-77F9-4F93-9F9B-77102FEB3C4F}" type="pres">
      <dgm:prSet presAssocID="{A6588D7A-692D-438F-8211-08E62D10A377}" presName="parentText" presStyleLbl="node1" presStyleIdx="1" presStyleCnt="3" custScaleX="87789">
        <dgm:presLayoutVars>
          <dgm:chMax val="1"/>
          <dgm:bulletEnabled val="1"/>
        </dgm:presLayoutVars>
      </dgm:prSet>
      <dgm:spPr/>
    </dgm:pt>
    <dgm:pt modelId="{39CDFA88-4711-4C36-8A09-EF313EFD1A4B}" type="pres">
      <dgm:prSet presAssocID="{A6588D7A-692D-438F-8211-08E62D10A377}" presName="descendantText" presStyleLbl="alignAccFollowNode1" presStyleIdx="1" presStyleCnt="3" custScaleY="98487">
        <dgm:presLayoutVars>
          <dgm:bulletEnabled val="1"/>
        </dgm:presLayoutVars>
      </dgm:prSet>
      <dgm:spPr/>
    </dgm:pt>
    <dgm:pt modelId="{8ED79D49-072D-4FF4-BD2D-3AB249857528}" type="pres">
      <dgm:prSet presAssocID="{2A864B0C-DDE1-4DB6-B762-56E5DB3F0426}" presName="sp" presStyleCnt="0"/>
      <dgm:spPr/>
    </dgm:pt>
    <dgm:pt modelId="{C8986E42-465D-4AE2-A036-C81833AFADDE}" type="pres">
      <dgm:prSet presAssocID="{99E5F97B-AEFB-486F-9989-ED8AD1CE7865}" presName="linNode" presStyleCnt="0"/>
      <dgm:spPr/>
    </dgm:pt>
    <dgm:pt modelId="{33A00539-A213-406F-AFB0-692BAC1BC419}" type="pres">
      <dgm:prSet presAssocID="{99E5F97B-AEFB-486F-9989-ED8AD1CE786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FC75706-8157-4CD1-8D79-421EB1E4773E}" type="pres">
      <dgm:prSet presAssocID="{99E5F97B-AEFB-486F-9989-ED8AD1CE7865}" presName="descendantText" presStyleLbl="alignAccFollowNode1" presStyleIdx="2" presStyleCnt="3" custScaleY="98263">
        <dgm:presLayoutVars>
          <dgm:bulletEnabled val="1"/>
        </dgm:presLayoutVars>
      </dgm:prSet>
      <dgm:spPr/>
    </dgm:pt>
  </dgm:ptLst>
  <dgm:cxnLst>
    <dgm:cxn modelId="{522C6E00-D77E-45DD-90EE-996418B95706}" type="presOf" srcId="{665BA3E5-2925-4EEF-9A9B-1BAEB50BB32C}" destId="{9A85D832-813C-4A22-ADEA-EEB9AA87DEA2}" srcOrd="0" destOrd="3" presId="urn:microsoft.com/office/officeart/2005/8/layout/vList5"/>
    <dgm:cxn modelId="{49A77C00-2F48-4BDC-837C-C0E19EC4E092}" type="presOf" srcId="{EAD1A1E1-EE8F-4110-AAAF-CF122160B992}" destId="{39CDFA88-4711-4C36-8A09-EF313EFD1A4B}" srcOrd="0" destOrd="1" presId="urn:microsoft.com/office/officeart/2005/8/layout/vList5"/>
    <dgm:cxn modelId="{1D131802-D247-444F-AC25-56A1F061C7AF}" srcId="{E1DBF33E-81D5-4DF6-AEE1-48BFCEE00B3D}" destId="{715F554F-519A-4B96-B213-A2860356308D}" srcOrd="1" destOrd="0" parTransId="{960A96D2-5E29-4CA3-8C70-1B0ABA127572}" sibTransId="{04447CCC-B151-4252-A037-9102ADA59D0E}"/>
    <dgm:cxn modelId="{29AD8F03-ED7D-47A9-96C7-BD6D9D61C5EA}" type="presOf" srcId="{53C6A4B4-207F-4FD3-B72D-951C0D521EAA}" destId="{647123B4-4052-457F-B9D8-E0C8F486D2C7}" srcOrd="0" destOrd="0" presId="urn:microsoft.com/office/officeart/2005/8/layout/vList5"/>
    <dgm:cxn modelId="{6E1AAF0B-D7EB-4981-AEE2-8670E53E0A18}" type="presOf" srcId="{0758D034-9F89-4CF3-AA26-6BC4BB236330}" destId="{39CDFA88-4711-4C36-8A09-EF313EFD1A4B}" srcOrd="0" destOrd="0" presId="urn:microsoft.com/office/officeart/2005/8/layout/vList5"/>
    <dgm:cxn modelId="{2941A71D-9895-4ABA-ADDE-53F7BE01F1AF}" srcId="{99E5F97B-AEFB-486F-9989-ED8AD1CE7865}" destId="{3C68B15E-E1A7-4917-92EA-369153C51A25}" srcOrd="1" destOrd="0" parTransId="{23AE4F22-1D6A-4DC3-845B-CEC54CA71000}" sibTransId="{E754F9D0-889D-4FF4-A7F2-9F999C9C54D7}"/>
    <dgm:cxn modelId="{DAD5BA1D-2F86-4636-8AE6-4385BF98CDF1}" srcId="{53C6A4B4-207F-4FD3-B72D-951C0D521EAA}" destId="{99E5F97B-AEFB-486F-9989-ED8AD1CE7865}" srcOrd="2" destOrd="0" parTransId="{029B872D-F325-4263-AFD7-18F9DABACA64}" sibTransId="{818117C6-3B9F-4787-A218-889371CDB05E}"/>
    <dgm:cxn modelId="{92C2E42D-5003-481C-B354-E4222411950F}" type="presOf" srcId="{3C68B15E-E1A7-4917-92EA-369153C51A25}" destId="{8FC75706-8157-4CD1-8D79-421EB1E4773E}" srcOrd="0" destOrd="1" presId="urn:microsoft.com/office/officeart/2005/8/layout/vList5"/>
    <dgm:cxn modelId="{899BF62E-9DC7-4269-A244-6B67523FF9FD}" srcId="{53C6A4B4-207F-4FD3-B72D-951C0D521EAA}" destId="{A6588D7A-692D-438F-8211-08E62D10A377}" srcOrd="1" destOrd="0" parTransId="{4B528E28-F605-4876-88B8-8572C129468E}" sibTransId="{2A864B0C-DDE1-4DB6-B762-56E5DB3F0426}"/>
    <dgm:cxn modelId="{739F0841-0F7F-4E3F-B715-47C9C5D679D7}" type="presOf" srcId="{A6588D7A-692D-438F-8211-08E62D10A377}" destId="{F2BD0067-77F9-4F93-9F9B-77102FEB3C4F}" srcOrd="0" destOrd="0" presId="urn:microsoft.com/office/officeart/2005/8/layout/vList5"/>
    <dgm:cxn modelId="{3597C162-2DDB-4D4C-889D-83AEC4B4333B}" srcId="{E1DBF33E-81D5-4DF6-AEE1-48BFCEE00B3D}" destId="{665BA3E5-2925-4EEF-9A9B-1BAEB50BB32C}" srcOrd="3" destOrd="0" parTransId="{40654331-27CA-4BF3-9C75-18F1F4852CAF}" sibTransId="{D6F90EFB-CF81-4B86-805A-3C0B50B82A8D}"/>
    <dgm:cxn modelId="{88C29549-D99E-4535-8CF0-9D481099F932}" srcId="{E1DBF33E-81D5-4DF6-AEE1-48BFCEE00B3D}" destId="{8A951A55-D407-47D9-8153-1572BA275669}" srcOrd="2" destOrd="0" parTransId="{A95A8D40-8BA0-4C81-901D-BA01973D2E08}" sibTransId="{E7ABFE46-0382-454B-8744-573DC098CB05}"/>
    <dgm:cxn modelId="{DB27044D-66A1-4A4F-9125-4480EB70798F}" type="presOf" srcId="{8A951A55-D407-47D9-8153-1572BA275669}" destId="{9A85D832-813C-4A22-ADEA-EEB9AA87DEA2}" srcOrd="0" destOrd="2" presId="urn:microsoft.com/office/officeart/2005/8/layout/vList5"/>
    <dgm:cxn modelId="{EED9F755-E3B8-494F-9161-FE3E6003EA6C}" srcId="{A6588D7A-692D-438F-8211-08E62D10A377}" destId="{EAD1A1E1-EE8F-4110-AAAF-CF122160B992}" srcOrd="1" destOrd="0" parTransId="{1C2E091B-3BD1-4F71-AAA7-98AA36D9A56D}" sibTransId="{3FF8706F-DB00-4E6F-9C0C-DC1E6F571FC4}"/>
    <dgm:cxn modelId="{AA277C56-0BB8-452C-AABD-0168153D85FD}" srcId="{E1DBF33E-81D5-4DF6-AEE1-48BFCEE00B3D}" destId="{76BCE640-90A8-41BF-8F13-DF900D52386C}" srcOrd="4" destOrd="0" parTransId="{FBA7129A-C29A-4F18-B8E9-C32960027D56}" sibTransId="{CC123CA8-6350-403A-AE8F-1CC2818BC743}"/>
    <dgm:cxn modelId="{4F17535A-E6B4-4B6B-B7E4-C4E2EAB1C1AC}" type="presOf" srcId="{4CD9CFB1-B10C-4D76-B700-237FC93BC755}" destId="{8FC75706-8157-4CD1-8D79-421EB1E4773E}" srcOrd="0" destOrd="0" presId="urn:microsoft.com/office/officeart/2005/8/layout/vList5"/>
    <dgm:cxn modelId="{D3C23184-D119-4E19-969A-03338D2C7AFB}" type="presOf" srcId="{E1DBF33E-81D5-4DF6-AEE1-48BFCEE00B3D}" destId="{2EC19432-1371-4765-B8E1-E4FAB04BD891}" srcOrd="0" destOrd="0" presId="urn:microsoft.com/office/officeart/2005/8/layout/vList5"/>
    <dgm:cxn modelId="{C67C348C-94D4-4C40-9E76-FCC866925F94}" srcId="{99E5F97B-AEFB-486F-9989-ED8AD1CE7865}" destId="{4CD9CFB1-B10C-4D76-B700-237FC93BC755}" srcOrd="0" destOrd="0" parTransId="{A213F05D-E466-4778-B367-6BCA5F5FF434}" sibTransId="{BFD548CF-FA76-47F2-B253-5392CE370844}"/>
    <dgm:cxn modelId="{46D7138D-039C-446E-A599-1A695C51F3EA}" srcId="{E1DBF33E-81D5-4DF6-AEE1-48BFCEE00B3D}" destId="{4C3EC01A-BDC7-40D7-B02C-CD6E2DCD71A3}" srcOrd="5" destOrd="0" parTransId="{92671578-39D2-4682-94CF-9F4895554E98}" sibTransId="{D0551667-6DC6-4A67-8F50-42514C9DA716}"/>
    <dgm:cxn modelId="{1380E59F-93A0-4759-9EA2-E949D751A54C}" type="presOf" srcId="{76BCE640-90A8-41BF-8F13-DF900D52386C}" destId="{9A85D832-813C-4A22-ADEA-EEB9AA87DEA2}" srcOrd="0" destOrd="4" presId="urn:microsoft.com/office/officeart/2005/8/layout/vList5"/>
    <dgm:cxn modelId="{F6471FA1-FA44-4608-9378-A024074303D2}" type="presOf" srcId="{715F554F-519A-4B96-B213-A2860356308D}" destId="{9A85D832-813C-4A22-ADEA-EEB9AA87DEA2}" srcOrd="0" destOrd="1" presId="urn:microsoft.com/office/officeart/2005/8/layout/vList5"/>
    <dgm:cxn modelId="{30657AA9-099B-4ADD-B8B0-59C1B29C73B6}" type="presOf" srcId="{F077F1D2-3338-487E-8742-978BEBC01C85}" destId="{9A85D832-813C-4A22-ADEA-EEB9AA87DEA2}" srcOrd="0" destOrd="0" presId="urn:microsoft.com/office/officeart/2005/8/layout/vList5"/>
    <dgm:cxn modelId="{1C4533BC-D8C4-48AC-AAED-EBCAF55358BA}" srcId="{53C6A4B4-207F-4FD3-B72D-951C0D521EAA}" destId="{E1DBF33E-81D5-4DF6-AEE1-48BFCEE00B3D}" srcOrd="0" destOrd="0" parTransId="{346A0F07-4963-41D2-9F0B-C97E532F33D7}" sibTransId="{F4D7BC8A-FA53-4ACA-86DF-E22899EF7D7F}"/>
    <dgm:cxn modelId="{510FFDC2-DFDF-401B-BC34-DBD45EC54B19}" srcId="{A6588D7A-692D-438F-8211-08E62D10A377}" destId="{0758D034-9F89-4CF3-AA26-6BC4BB236330}" srcOrd="0" destOrd="0" parTransId="{9647B3A7-A3D8-4163-948F-1022FE927EC9}" sibTransId="{5CB462E4-ACA1-4B43-AD68-F45A82B0B296}"/>
    <dgm:cxn modelId="{D8EEC6CC-17F9-4D3B-A0A1-4E1CB59EC86C}" type="presOf" srcId="{4C3EC01A-BDC7-40D7-B02C-CD6E2DCD71A3}" destId="{9A85D832-813C-4A22-ADEA-EEB9AA87DEA2}" srcOrd="0" destOrd="5" presId="urn:microsoft.com/office/officeart/2005/8/layout/vList5"/>
    <dgm:cxn modelId="{479EFCDB-09EC-4F07-AD35-202BA026E24C}" srcId="{E1DBF33E-81D5-4DF6-AEE1-48BFCEE00B3D}" destId="{F077F1D2-3338-487E-8742-978BEBC01C85}" srcOrd="0" destOrd="0" parTransId="{60745813-7D4C-4321-83AB-7B045DFBDB1F}" sibTransId="{68F20EB8-9D2C-4744-9113-5CF763F39E84}"/>
    <dgm:cxn modelId="{1182DEF9-570F-431D-8033-821AC87F3104}" type="presOf" srcId="{99E5F97B-AEFB-486F-9989-ED8AD1CE7865}" destId="{33A00539-A213-406F-AFB0-692BAC1BC419}" srcOrd="0" destOrd="0" presId="urn:microsoft.com/office/officeart/2005/8/layout/vList5"/>
    <dgm:cxn modelId="{A801BB2A-4457-49AE-9AF5-AE440E7C0466}" type="presParOf" srcId="{647123B4-4052-457F-B9D8-E0C8F486D2C7}" destId="{A8C37740-2A06-4EA4-B6DD-915509B47B09}" srcOrd="0" destOrd="0" presId="urn:microsoft.com/office/officeart/2005/8/layout/vList5"/>
    <dgm:cxn modelId="{0F39E022-92E2-4D55-92D5-2D6587F1D079}" type="presParOf" srcId="{A8C37740-2A06-4EA4-B6DD-915509B47B09}" destId="{2EC19432-1371-4765-B8E1-E4FAB04BD891}" srcOrd="0" destOrd="0" presId="urn:microsoft.com/office/officeart/2005/8/layout/vList5"/>
    <dgm:cxn modelId="{6CD82A83-1F27-4AA7-AC69-2C60612751E9}" type="presParOf" srcId="{A8C37740-2A06-4EA4-B6DD-915509B47B09}" destId="{9A85D832-813C-4A22-ADEA-EEB9AA87DEA2}" srcOrd="1" destOrd="0" presId="urn:microsoft.com/office/officeart/2005/8/layout/vList5"/>
    <dgm:cxn modelId="{03C88303-A053-412B-B018-5FE7416EFDA5}" type="presParOf" srcId="{647123B4-4052-457F-B9D8-E0C8F486D2C7}" destId="{7A9521C4-1281-458D-9A38-10A5F3CB160A}" srcOrd="1" destOrd="0" presId="urn:microsoft.com/office/officeart/2005/8/layout/vList5"/>
    <dgm:cxn modelId="{F5B04AAC-F439-4801-84C0-62CC3B315F6D}" type="presParOf" srcId="{647123B4-4052-457F-B9D8-E0C8F486D2C7}" destId="{69F01427-BA21-4D03-AC0D-A1EA30DDBA9B}" srcOrd="2" destOrd="0" presId="urn:microsoft.com/office/officeart/2005/8/layout/vList5"/>
    <dgm:cxn modelId="{BC1F612E-CE53-426E-AEFE-1508ABD10337}" type="presParOf" srcId="{69F01427-BA21-4D03-AC0D-A1EA30DDBA9B}" destId="{F2BD0067-77F9-4F93-9F9B-77102FEB3C4F}" srcOrd="0" destOrd="0" presId="urn:microsoft.com/office/officeart/2005/8/layout/vList5"/>
    <dgm:cxn modelId="{BFE640C4-C163-428C-96FF-931F673BA39B}" type="presParOf" srcId="{69F01427-BA21-4D03-AC0D-A1EA30DDBA9B}" destId="{39CDFA88-4711-4C36-8A09-EF313EFD1A4B}" srcOrd="1" destOrd="0" presId="urn:microsoft.com/office/officeart/2005/8/layout/vList5"/>
    <dgm:cxn modelId="{8FEB1F85-186E-4E89-8800-4B075D8B2F24}" type="presParOf" srcId="{647123B4-4052-457F-B9D8-E0C8F486D2C7}" destId="{8ED79D49-072D-4FF4-BD2D-3AB249857528}" srcOrd="3" destOrd="0" presId="urn:microsoft.com/office/officeart/2005/8/layout/vList5"/>
    <dgm:cxn modelId="{1F4A2D0C-0F37-450F-AD1D-87A8611F6507}" type="presParOf" srcId="{647123B4-4052-457F-B9D8-E0C8F486D2C7}" destId="{C8986E42-465D-4AE2-A036-C81833AFADDE}" srcOrd="4" destOrd="0" presId="urn:microsoft.com/office/officeart/2005/8/layout/vList5"/>
    <dgm:cxn modelId="{15C4B3D5-C70B-41F8-8256-A00B9E55EA52}" type="presParOf" srcId="{C8986E42-465D-4AE2-A036-C81833AFADDE}" destId="{33A00539-A213-406F-AFB0-692BAC1BC419}" srcOrd="0" destOrd="0" presId="urn:microsoft.com/office/officeart/2005/8/layout/vList5"/>
    <dgm:cxn modelId="{0C7172B9-A034-4A9E-ADF8-405B4A52F38B}" type="presParOf" srcId="{C8986E42-465D-4AE2-A036-C81833AFADDE}" destId="{8FC75706-8157-4CD1-8D79-421EB1E477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C6A4B4-207F-4FD3-B72D-951C0D521EAA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E1DBF33E-81D5-4DF6-AEE1-48BFCEE00B3D}">
      <dgm:prSet phldrT="[Texte]"/>
      <dgm:spPr/>
      <dgm:t>
        <a:bodyPr/>
        <a:lstStyle/>
        <a:p>
          <a:r>
            <a:rPr lang="fr-FR" dirty="0"/>
            <a:t>Caractéristiques</a:t>
          </a:r>
        </a:p>
      </dgm:t>
    </dgm:pt>
    <dgm:pt modelId="{346A0F07-4963-41D2-9F0B-C97E532F33D7}" type="parTrans" cxnId="{1C4533BC-D8C4-48AC-AAED-EBCAF55358BA}">
      <dgm:prSet/>
      <dgm:spPr/>
      <dgm:t>
        <a:bodyPr/>
        <a:lstStyle/>
        <a:p>
          <a:endParaRPr lang="fr-FR"/>
        </a:p>
      </dgm:t>
    </dgm:pt>
    <dgm:pt modelId="{F4D7BC8A-FA53-4ACA-86DF-E22899EF7D7F}" type="sibTrans" cxnId="{1C4533BC-D8C4-48AC-AAED-EBCAF55358BA}">
      <dgm:prSet/>
      <dgm:spPr/>
      <dgm:t>
        <a:bodyPr/>
        <a:lstStyle/>
        <a:p>
          <a:endParaRPr lang="fr-FR"/>
        </a:p>
      </dgm:t>
    </dgm:pt>
    <dgm:pt modelId="{F077F1D2-3338-487E-8742-978BEBC01C85}">
      <dgm:prSet phldrT="[Texte]" custT="1"/>
      <dgm:spPr/>
      <dgm:t>
        <a:bodyPr/>
        <a:lstStyle/>
        <a:p>
          <a:r>
            <a:rPr lang="en-US" sz="105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≥40</a:t>
          </a:r>
          <a:r>
            <a:rPr lang="en-US" sz="1050" dirty="0">
              <a:latin typeface="+mn-lt"/>
            </a:rPr>
            <a:t> </a:t>
          </a:r>
          <a:r>
            <a:rPr lang="en-US" sz="1050" dirty="0" err="1">
              <a:latin typeface="+mn-lt"/>
            </a:rPr>
            <a:t>ans</a:t>
          </a:r>
          <a:r>
            <a:rPr lang="en-US" sz="1050" dirty="0">
              <a:latin typeface="+mn-lt"/>
            </a:rPr>
            <a:t>, </a:t>
          </a:r>
          <a:r>
            <a:rPr lang="en-US" sz="1050" dirty="0" err="1">
              <a:latin typeface="+mn-lt"/>
            </a:rPr>
            <a:t>fumeurs</a:t>
          </a:r>
          <a:r>
            <a:rPr lang="en-US" sz="1050" dirty="0">
              <a:latin typeface="+mn-lt"/>
            </a:rPr>
            <a:t>, BPCO≥1 an </a:t>
          </a:r>
          <a:endParaRPr lang="fr-FR" sz="1050" dirty="0">
            <a:latin typeface="+mn-lt"/>
          </a:endParaRPr>
        </a:p>
      </dgm:t>
    </dgm:pt>
    <dgm:pt modelId="{60745813-7D4C-4321-83AB-7B045DFBDB1F}" type="parTrans" cxnId="{479EFCDB-09EC-4F07-AD35-202BA026E24C}">
      <dgm:prSet/>
      <dgm:spPr/>
      <dgm:t>
        <a:bodyPr/>
        <a:lstStyle/>
        <a:p>
          <a:endParaRPr lang="fr-FR"/>
        </a:p>
      </dgm:t>
    </dgm:pt>
    <dgm:pt modelId="{68F20EB8-9D2C-4744-9113-5CF763F39E84}" type="sibTrans" cxnId="{479EFCDB-09EC-4F07-AD35-202BA026E24C}">
      <dgm:prSet/>
      <dgm:spPr/>
      <dgm:t>
        <a:bodyPr/>
        <a:lstStyle/>
        <a:p>
          <a:endParaRPr lang="fr-FR"/>
        </a:p>
      </dgm:t>
    </dgm:pt>
    <dgm:pt modelId="{A6588D7A-692D-438F-8211-08E62D10A377}">
      <dgm:prSet phldrT="[Texte]"/>
      <dgm:spPr/>
      <dgm:t>
        <a:bodyPr/>
        <a:lstStyle/>
        <a:p>
          <a:r>
            <a:rPr lang="fr-FR" dirty="0"/>
            <a:t>Intervention</a:t>
          </a:r>
        </a:p>
      </dgm:t>
    </dgm:pt>
    <dgm:pt modelId="{4B528E28-F605-4876-88B8-8572C129468E}" type="parTrans" cxnId="{899BF62E-9DC7-4269-A244-6B67523FF9FD}">
      <dgm:prSet/>
      <dgm:spPr/>
      <dgm:t>
        <a:bodyPr/>
        <a:lstStyle/>
        <a:p>
          <a:endParaRPr lang="fr-FR"/>
        </a:p>
      </dgm:t>
    </dgm:pt>
    <dgm:pt modelId="{2A864B0C-DDE1-4DB6-B762-56E5DB3F0426}" type="sibTrans" cxnId="{899BF62E-9DC7-4269-A244-6B67523FF9FD}">
      <dgm:prSet/>
      <dgm:spPr/>
      <dgm:t>
        <a:bodyPr/>
        <a:lstStyle/>
        <a:p>
          <a:endParaRPr lang="fr-FR"/>
        </a:p>
      </dgm:t>
    </dgm:pt>
    <dgm:pt modelId="{0758D034-9F89-4CF3-AA26-6BC4BB236330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+mn-lt"/>
            </a:rPr>
            <a:t>Mepolizumab 100 </a:t>
          </a:r>
          <a:r>
            <a:rPr lang="en-US" dirty="0" err="1">
              <a:latin typeface="+mn-lt"/>
            </a:rPr>
            <a:t>ou</a:t>
          </a:r>
          <a:r>
            <a:rPr lang="en-US" dirty="0">
              <a:latin typeface="+mn-lt"/>
            </a:rPr>
            <a:t> 300 mg </a:t>
          </a:r>
          <a:r>
            <a:rPr lang="en-US" dirty="0" err="1">
              <a:latin typeface="+mn-lt"/>
            </a:rPr>
            <a:t>ou</a:t>
          </a:r>
          <a:r>
            <a:rPr lang="en-US" dirty="0">
              <a:latin typeface="+mn-lt"/>
            </a:rPr>
            <a:t> placebo </a:t>
          </a:r>
          <a:endParaRPr lang="fr-FR" dirty="0">
            <a:latin typeface="+mn-lt"/>
          </a:endParaRPr>
        </a:p>
      </dgm:t>
    </dgm:pt>
    <dgm:pt modelId="{9647B3A7-A3D8-4163-948F-1022FE927EC9}" type="parTrans" cxnId="{510FFDC2-DFDF-401B-BC34-DBD45EC54B19}">
      <dgm:prSet/>
      <dgm:spPr/>
      <dgm:t>
        <a:bodyPr/>
        <a:lstStyle/>
        <a:p>
          <a:endParaRPr lang="fr-FR"/>
        </a:p>
      </dgm:t>
    </dgm:pt>
    <dgm:pt modelId="{5CB462E4-ACA1-4B43-AD68-F45A82B0B296}" type="sibTrans" cxnId="{510FFDC2-DFDF-401B-BC34-DBD45EC54B19}">
      <dgm:prSet/>
      <dgm:spPr/>
      <dgm:t>
        <a:bodyPr/>
        <a:lstStyle/>
        <a:p>
          <a:endParaRPr lang="fr-FR"/>
        </a:p>
      </dgm:t>
    </dgm:pt>
    <dgm:pt modelId="{99E5F97B-AEFB-486F-9989-ED8AD1CE7865}">
      <dgm:prSet phldrT="[Texte]"/>
      <dgm:spPr/>
      <dgm:t>
        <a:bodyPr/>
        <a:lstStyle/>
        <a:p>
          <a:r>
            <a:rPr lang="fr-FR" dirty="0"/>
            <a:t>Objectifs</a:t>
          </a:r>
        </a:p>
      </dgm:t>
    </dgm:pt>
    <dgm:pt modelId="{029B872D-F325-4263-AFD7-18F9DABACA64}" type="parTrans" cxnId="{DAD5BA1D-2F86-4636-8AE6-4385BF98CDF1}">
      <dgm:prSet/>
      <dgm:spPr/>
      <dgm:t>
        <a:bodyPr/>
        <a:lstStyle/>
        <a:p>
          <a:endParaRPr lang="fr-FR"/>
        </a:p>
      </dgm:t>
    </dgm:pt>
    <dgm:pt modelId="{818117C6-3B9F-4787-A218-889371CDB05E}" type="sibTrans" cxnId="{DAD5BA1D-2F86-4636-8AE6-4385BF98CDF1}">
      <dgm:prSet/>
      <dgm:spPr/>
      <dgm:t>
        <a:bodyPr/>
        <a:lstStyle/>
        <a:p>
          <a:endParaRPr lang="fr-FR"/>
        </a:p>
      </dgm:t>
    </dgm:pt>
    <dgm:pt modelId="{4CD9CFB1-B10C-4D76-B700-237FC93BC755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+mn-lt"/>
            </a:rPr>
            <a:t>principal : </a:t>
          </a:r>
          <a:r>
            <a:rPr lang="en-US" dirty="0" err="1">
              <a:latin typeface="+mn-lt"/>
            </a:rPr>
            <a:t>taux</a:t>
          </a:r>
          <a:r>
            <a:rPr lang="en-US" dirty="0">
              <a:latin typeface="+mn-lt"/>
            </a:rPr>
            <a:t> exacerbations </a:t>
          </a:r>
          <a:r>
            <a:rPr lang="en-US" dirty="0" err="1">
              <a:latin typeface="+mn-lt"/>
            </a:rPr>
            <a:t>modérées</a:t>
          </a:r>
          <a:r>
            <a:rPr lang="en-US" dirty="0">
              <a:latin typeface="+mn-lt"/>
            </a:rPr>
            <a:t> à </a:t>
          </a:r>
          <a:r>
            <a:rPr lang="en-US" dirty="0" err="1">
              <a:latin typeface="+mn-lt"/>
            </a:rPr>
            <a:t>sévères</a:t>
          </a:r>
          <a:endParaRPr lang="fr-FR" dirty="0">
            <a:latin typeface="+mn-lt"/>
          </a:endParaRPr>
        </a:p>
      </dgm:t>
    </dgm:pt>
    <dgm:pt modelId="{A213F05D-E466-4778-B367-6BCA5F5FF434}" type="parTrans" cxnId="{C67C348C-94D4-4C40-9E76-FCC866925F94}">
      <dgm:prSet/>
      <dgm:spPr/>
      <dgm:t>
        <a:bodyPr/>
        <a:lstStyle/>
        <a:p>
          <a:endParaRPr lang="fr-FR"/>
        </a:p>
      </dgm:t>
    </dgm:pt>
    <dgm:pt modelId="{BFD548CF-FA76-47F2-B253-5392CE370844}" type="sibTrans" cxnId="{C67C348C-94D4-4C40-9E76-FCC866925F94}">
      <dgm:prSet/>
      <dgm:spPr/>
      <dgm:t>
        <a:bodyPr/>
        <a:lstStyle/>
        <a:p>
          <a:endParaRPr lang="fr-FR"/>
        </a:p>
      </dgm:t>
    </dgm:pt>
    <dgm:pt modelId="{715F554F-519A-4B96-B213-A2860356308D}">
      <dgm:prSet custT="1"/>
      <dgm:spPr/>
      <dgm:t>
        <a:bodyPr/>
        <a:lstStyle/>
        <a:p>
          <a:r>
            <a:rPr lang="en-US" sz="1050" dirty="0">
              <a:latin typeface="+mn-lt"/>
            </a:rPr>
            <a:t>Triple </a:t>
          </a:r>
          <a:r>
            <a:rPr lang="en-US" sz="1050" dirty="0" err="1">
              <a:latin typeface="+mn-lt"/>
            </a:rPr>
            <a:t>thérapie</a:t>
          </a:r>
          <a:r>
            <a:rPr lang="en-US" sz="1050" dirty="0">
              <a:latin typeface="+mn-lt"/>
            </a:rPr>
            <a:t> </a:t>
          </a:r>
          <a:r>
            <a:rPr lang="en-US" sz="1050" dirty="0" err="1">
              <a:latin typeface="+mn-lt"/>
            </a:rPr>
            <a:t>inhalée</a:t>
          </a:r>
          <a:endParaRPr lang="en-US" sz="1050" dirty="0">
            <a:latin typeface="+mn-lt"/>
          </a:endParaRPr>
        </a:p>
      </dgm:t>
    </dgm:pt>
    <dgm:pt modelId="{960A96D2-5E29-4CA3-8C70-1B0ABA127572}" type="parTrans" cxnId="{1D131802-D247-444F-AC25-56A1F061C7AF}">
      <dgm:prSet/>
      <dgm:spPr/>
      <dgm:t>
        <a:bodyPr/>
        <a:lstStyle/>
        <a:p>
          <a:endParaRPr lang="fr-FR"/>
        </a:p>
      </dgm:t>
    </dgm:pt>
    <dgm:pt modelId="{04447CCC-B151-4252-A037-9102ADA59D0E}" type="sibTrans" cxnId="{1D131802-D247-444F-AC25-56A1F061C7AF}">
      <dgm:prSet/>
      <dgm:spPr/>
      <dgm:t>
        <a:bodyPr/>
        <a:lstStyle/>
        <a:p>
          <a:endParaRPr lang="fr-FR"/>
        </a:p>
      </dgm:t>
    </dgm:pt>
    <dgm:pt modelId="{EAD1A1E1-EE8F-4110-AAAF-CF122160B992}">
      <dgm:prSet/>
      <dgm:spPr/>
      <dgm:t>
        <a:bodyPr/>
        <a:lstStyle/>
        <a:p>
          <a:r>
            <a:rPr lang="en-US" dirty="0">
              <a:latin typeface="+mn-lt"/>
            </a:rPr>
            <a:t>1 injection/4 </a:t>
          </a:r>
          <a:r>
            <a:rPr lang="en-US" dirty="0" err="1">
              <a:latin typeface="+mn-lt"/>
            </a:rPr>
            <a:t>semaines</a:t>
          </a:r>
          <a:r>
            <a:rPr lang="en-US" dirty="0">
              <a:latin typeface="+mn-lt"/>
            </a:rPr>
            <a:t> pendant 52 </a:t>
          </a:r>
          <a:r>
            <a:rPr lang="en-US" dirty="0" err="1">
              <a:latin typeface="+mn-lt"/>
            </a:rPr>
            <a:t>semaines</a:t>
          </a:r>
          <a:endParaRPr lang="en-US" dirty="0">
            <a:latin typeface="+mn-lt"/>
          </a:endParaRPr>
        </a:p>
      </dgm:t>
    </dgm:pt>
    <dgm:pt modelId="{1C2E091B-3BD1-4F71-AAA7-98AA36D9A56D}" type="parTrans" cxnId="{EED9F755-E3B8-494F-9161-FE3E6003EA6C}">
      <dgm:prSet/>
      <dgm:spPr/>
      <dgm:t>
        <a:bodyPr/>
        <a:lstStyle/>
        <a:p>
          <a:endParaRPr lang="fr-FR"/>
        </a:p>
      </dgm:t>
    </dgm:pt>
    <dgm:pt modelId="{3FF8706F-DB00-4E6F-9C0C-DC1E6F571FC4}" type="sibTrans" cxnId="{EED9F755-E3B8-494F-9161-FE3E6003EA6C}">
      <dgm:prSet/>
      <dgm:spPr/>
      <dgm:t>
        <a:bodyPr/>
        <a:lstStyle/>
        <a:p>
          <a:endParaRPr lang="fr-FR"/>
        </a:p>
      </dgm:t>
    </dgm:pt>
    <dgm:pt modelId="{665BA3E5-2925-4EEF-9A9B-1BAEB50BB32C}">
      <dgm:prSet custT="1"/>
      <dgm:spPr/>
      <dgm:t>
        <a:bodyPr/>
        <a:lstStyle/>
        <a:p>
          <a:r>
            <a:rPr lang="en-US" sz="1050" dirty="0">
              <a:latin typeface="+mn-lt"/>
            </a:rPr>
            <a:t>VEMS 2</a:t>
          </a:r>
          <a:r>
            <a:rPr lang="fr-FR" sz="1050" dirty="0">
              <a:latin typeface="+mn-lt"/>
            </a:rPr>
            <a:t>0% à 80%</a:t>
          </a:r>
          <a:endParaRPr lang="en-US" sz="1050" dirty="0">
            <a:latin typeface="+mn-lt"/>
          </a:endParaRPr>
        </a:p>
      </dgm:t>
    </dgm:pt>
    <dgm:pt modelId="{40654331-27CA-4BF3-9C75-18F1F4852CAF}" type="parTrans" cxnId="{3597C162-2DDB-4D4C-889D-83AEC4B4333B}">
      <dgm:prSet/>
      <dgm:spPr/>
      <dgm:t>
        <a:bodyPr/>
        <a:lstStyle/>
        <a:p>
          <a:endParaRPr lang="fr-FR"/>
        </a:p>
      </dgm:t>
    </dgm:pt>
    <dgm:pt modelId="{D6F90EFB-CF81-4B86-805A-3C0B50B82A8D}" type="sibTrans" cxnId="{3597C162-2DDB-4D4C-889D-83AEC4B4333B}">
      <dgm:prSet/>
      <dgm:spPr/>
      <dgm:t>
        <a:bodyPr/>
        <a:lstStyle/>
        <a:p>
          <a:endParaRPr lang="fr-FR"/>
        </a:p>
      </dgm:t>
    </dgm:pt>
    <dgm:pt modelId="{8A951A55-D407-47D9-8153-1572BA275669}">
      <dgm:prSet custT="1"/>
      <dgm:spPr/>
      <dgm:t>
        <a:bodyPr/>
        <a:lstStyle/>
        <a:p>
          <a:r>
            <a:rPr lang="en-US" sz="1050" b="0" i="0" dirty="0">
              <a:latin typeface="+mn-lt"/>
            </a:rPr>
            <a:t>≥ 2 exacerbations </a:t>
          </a:r>
          <a:r>
            <a:rPr lang="en-US" sz="1050" b="0" i="0" dirty="0" err="1">
              <a:latin typeface="+mn-lt"/>
            </a:rPr>
            <a:t>modérées</a:t>
          </a:r>
          <a:r>
            <a:rPr lang="en-US" sz="1050" b="0" i="0" dirty="0">
              <a:latin typeface="+mn-lt"/>
            </a:rPr>
            <a:t> à </a:t>
          </a:r>
          <a:r>
            <a:rPr lang="en-US" sz="1050" b="0" i="0" dirty="0" err="1">
              <a:latin typeface="+mn-lt"/>
            </a:rPr>
            <a:t>sévères</a:t>
          </a:r>
          <a:endParaRPr lang="en-US" sz="1050" dirty="0">
            <a:latin typeface="+mn-lt"/>
          </a:endParaRPr>
        </a:p>
      </dgm:t>
    </dgm:pt>
    <dgm:pt modelId="{A95A8D40-8BA0-4C81-901D-BA01973D2E08}" type="parTrans" cxnId="{88C29549-D99E-4535-8CF0-9D481099F932}">
      <dgm:prSet/>
      <dgm:spPr/>
      <dgm:t>
        <a:bodyPr/>
        <a:lstStyle/>
        <a:p>
          <a:endParaRPr lang="fr-FR"/>
        </a:p>
      </dgm:t>
    </dgm:pt>
    <dgm:pt modelId="{E7ABFE46-0382-454B-8744-573DC098CB05}" type="sibTrans" cxnId="{88C29549-D99E-4535-8CF0-9D481099F932}">
      <dgm:prSet/>
      <dgm:spPr/>
      <dgm:t>
        <a:bodyPr/>
        <a:lstStyle/>
        <a:p>
          <a:endParaRPr lang="fr-FR"/>
        </a:p>
      </dgm:t>
    </dgm:pt>
    <dgm:pt modelId="{4C3EC01A-BDC7-40D7-B02C-CD6E2DCD71A3}">
      <dgm:prSet custT="1"/>
      <dgm:spPr/>
      <dgm:t>
        <a:bodyPr/>
        <a:lstStyle/>
        <a:p>
          <a:r>
            <a:rPr lang="en-US" sz="1050" dirty="0">
              <a:latin typeface="+mn-lt"/>
            </a:rPr>
            <a:t>METREO : Eos </a:t>
          </a:r>
          <a:r>
            <a:rPr lang="fr-FR" sz="1050" dirty="0">
              <a:latin typeface="+mn-lt"/>
              <a:cs typeface="Calibri" panose="020F0502020204030204" pitchFamily="34" charset="0"/>
            </a:rPr>
            <a:t>≥ </a:t>
          </a:r>
          <a:r>
            <a:rPr lang="en-US" sz="1050" dirty="0">
              <a:latin typeface="+mn-lt"/>
            </a:rPr>
            <a:t>150/µL </a:t>
          </a:r>
          <a:r>
            <a:rPr lang="en-US" sz="1050" dirty="0" err="1">
              <a:latin typeface="+mn-lt"/>
            </a:rPr>
            <a:t>uniquement</a:t>
          </a:r>
          <a:endParaRPr lang="en-US" sz="1050" dirty="0">
            <a:latin typeface="+mn-lt"/>
          </a:endParaRPr>
        </a:p>
      </dgm:t>
    </dgm:pt>
    <dgm:pt modelId="{92671578-39D2-4682-94CF-9F4895554E98}" type="parTrans" cxnId="{46D7138D-039C-446E-A599-1A695C51F3EA}">
      <dgm:prSet/>
      <dgm:spPr/>
      <dgm:t>
        <a:bodyPr/>
        <a:lstStyle/>
        <a:p>
          <a:endParaRPr lang="fr-FR"/>
        </a:p>
      </dgm:t>
    </dgm:pt>
    <dgm:pt modelId="{D0551667-6DC6-4A67-8F50-42514C9DA716}" type="sibTrans" cxnId="{46D7138D-039C-446E-A599-1A695C51F3EA}">
      <dgm:prSet/>
      <dgm:spPr/>
      <dgm:t>
        <a:bodyPr/>
        <a:lstStyle/>
        <a:p>
          <a:endParaRPr lang="fr-FR"/>
        </a:p>
      </dgm:t>
    </dgm:pt>
    <dgm:pt modelId="{3C68B15E-E1A7-4917-92EA-369153C51A25}">
      <dgm:prSet/>
      <dgm:spPr/>
      <dgm:t>
        <a:bodyPr/>
        <a:lstStyle/>
        <a:p>
          <a:r>
            <a:rPr lang="en-US" dirty="0" err="1">
              <a:latin typeface="+mn-lt"/>
            </a:rPr>
            <a:t>secondaire</a:t>
          </a:r>
          <a:r>
            <a:rPr lang="en-US" dirty="0">
              <a:latin typeface="+mn-lt"/>
            </a:rPr>
            <a:t> : </a:t>
          </a:r>
          <a:r>
            <a:rPr lang="en-US" dirty="0" err="1">
              <a:latin typeface="+mn-lt"/>
            </a:rPr>
            <a:t>délai</a:t>
          </a:r>
          <a:r>
            <a:rPr lang="en-US" dirty="0">
              <a:latin typeface="+mn-lt"/>
            </a:rPr>
            <a:t> exacerbation, SGRQ, VEMS</a:t>
          </a:r>
          <a:endParaRPr lang="fr-FR" dirty="0">
            <a:latin typeface="+mn-lt"/>
          </a:endParaRPr>
        </a:p>
      </dgm:t>
    </dgm:pt>
    <dgm:pt modelId="{E754F9D0-889D-4FF4-A7F2-9F999C9C54D7}" type="sibTrans" cxnId="{2941A71D-9895-4ABA-ADDE-53F7BE01F1AF}">
      <dgm:prSet/>
      <dgm:spPr/>
      <dgm:t>
        <a:bodyPr/>
        <a:lstStyle/>
        <a:p>
          <a:endParaRPr lang="fr-FR"/>
        </a:p>
      </dgm:t>
    </dgm:pt>
    <dgm:pt modelId="{23AE4F22-1D6A-4DC3-845B-CEC54CA71000}" type="parTrans" cxnId="{2941A71D-9895-4ABA-ADDE-53F7BE01F1AF}">
      <dgm:prSet/>
      <dgm:spPr/>
      <dgm:t>
        <a:bodyPr/>
        <a:lstStyle/>
        <a:p>
          <a:endParaRPr lang="fr-FR"/>
        </a:p>
      </dgm:t>
    </dgm:pt>
    <dgm:pt modelId="{647123B4-4052-457F-B9D8-E0C8F486D2C7}" type="pres">
      <dgm:prSet presAssocID="{53C6A4B4-207F-4FD3-B72D-951C0D521EAA}" presName="Name0" presStyleCnt="0">
        <dgm:presLayoutVars>
          <dgm:dir/>
          <dgm:animLvl val="lvl"/>
          <dgm:resizeHandles val="exact"/>
        </dgm:presLayoutVars>
      </dgm:prSet>
      <dgm:spPr/>
    </dgm:pt>
    <dgm:pt modelId="{A8C37740-2A06-4EA4-B6DD-915509B47B09}" type="pres">
      <dgm:prSet presAssocID="{E1DBF33E-81D5-4DF6-AEE1-48BFCEE00B3D}" presName="linNode" presStyleCnt="0"/>
      <dgm:spPr/>
    </dgm:pt>
    <dgm:pt modelId="{2EC19432-1371-4765-B8E1-E4FAB04BD891}" type="pres">
      <dgm:prSet presAssocID="{E1DBF33E-81D5-4DF6-AEE1-48BFCEE00B3D}" presName="parentText" presStyleLbl="node1" presStyleIdx="0" presStyleCnt="3" custScaleX="73786" custScaleY="151765">
        <dgm:presLayoutVars>
          <dgm:chMax val="1"/>
          <dgm:bulletEnabled val="1"/>
        </dgm:presLayoutVars>
      </dgm:prSet>
      <dgm:spPr/>
    </dgm:pt>
    <dgm:pt modelId="{9A85D832-813C-4A22-ADEA-EEB9AA87DEA2}" type="pres">
      <dgm:prSet presAssocID="{E1DBF33E-81D5-4DF6-AEE1-48BFCEE00B3D}" presName="descendantText" presStyleLbl="alignAccFollowNode1" presStyleIdx="0" presStyleCnt="3" custScaleY="197630">
        <dgm:presLayoutVars>
          <dgm:bulletEnabled val="1"/>
        </dgm:presLayoutVars>
      </dgm:prSet>
      <dgm:spPr/>
    </dgm:pt>
    <dgm:pt modelId="{7A9521C4-1281-458D-9A38-10A5F3CB160A}" type="pres">
      <dgm:prSet presAssocID="{F4D7BC8A-FA53-4ACA-86DF-E22899EF7D7F}" presName="sp" presStyleCnt="0"/>
      <dgm:spPr/>
    </dgm:pt>
    <dgm:pt modelId="{69F01427-BA21-4D03-AC0D-A1EA30DDBA9B}" type="pres">
      <dgm:prSet presAssocID="{A6588D7A-692D-438F-8211-08E62D10A377}" presName="linNode" presStyleCnt="0"/>
      <dgm:spPr/>
    </dgm:pt>
    <dgm:pt modelId="{F2BD0067-77F9-4F93-9F9B-77102FEB3C4F}" type="pres">
      <dgm:prSet presAssocID="{A6588D7A-692D-438F-8211-08E62D10A377}" presName="parentText" presStyleLbl="node1" presStyleIdx="1" presStyleCnt="3" custScaleX="87789">
        <dgm:presLayoutVars>
          <dgm:chMax val="1"/>
          <dgm:bulletEnabled val="1"/>
        </dgm:presLayoutVars>
      </dgm:prSet>
      <dgm:spPr/>
    </dgm:pt>
    <dgm:pt modelId="{39CDFA88-4711-4C36-8A09-EF313EFD1A4B}" type="pres">
      <dgm:prSet presAssocID="{A6588D7A-692D-438F-8211-08E62D10A377}" presName="descendantText" presStyleLbl="alignAccFollowNode1" presStyleIdx="1" presStyleCnt="3" custScaleY="98487">
        <dgm:presLayoutVars>
          <dgm:bulletEnabled val="1"/>
        </dgm:presLayoutVars>
      </dgm:prSet>
      <dgm:spPr/>
    </dgm:pt>
    <dgm:pt modelId="{8ED79D49-072D-4FF4-BD2D-3AB249857528}" type="pres">
      <dgm:prSet presAssocID="{2A864B0C-DDE1-4DB6-B762-56E5DB3F0426}" presName="sp" presStyleCnt="0"/>
      <dgm:spPr/>
    </dgm:pt>
    <dgm:pt modelId="{C8986E42-465D-4AE2-A036-C81833AFADDE}" type="pres">
      <dgm:prSet presAssocID="{99E5F97B-AEFB-486F-9989-ED8AD1CE7865}" presName="linNode" presStyleCnt="0"/>
      <dgm:spPr/>
    </dgm:pt>
    <dgm:pt modelId="{33A00539-A213-406F-AFB0-692BAC1BC419}" type="pres">
      <dgm:prSet presAssocID="{99E5F97B-AEFB-486F-9989-ED8AD1CE786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FC75706-8157-4CD1-8D79-421EB1E4773E}" type="pres">
      <dgm:prSet presAssocID="{99E5F97B-AEFB-486F-9989-ED8AD1CE7865}" presName="descendantText" presStyleLbl="alignAccFollowNode1" presStyleIdx="2" presStyleCnt="3" custScaleY="98263">
        <dgm:presLayoutVars>
          <dgm:bulletEnabled val="1"/>
        </dgm:presLayoutVars>
      </dgm:prSet>
      <dgm:spPr/>
    </dgm:pt>
  </dgm:ptLst>
  <dgm:cxnLst>
    <dgm:cxn modelId="{522C6E00-D77E-45DD-90EE-996418B95706}" type="presOf" srcId="{665BA3E5-2925-4EEF-9A9B-1BAEB50BB32C}" destId="{9A85D832-813C-4A22-ADEA-EEB9AA87DEA2}" srcOrd="0" destOrd="3" presId="urn:microsoft.com/office/officeart/2005/8/layout/vList5"/>
    <dgm:cxn modelId="{49A77C00-2F48-4BDC-837C-C0E19EC4E092}" type="presOf" srcId="{EAD1A1E1-EE8F-4110-AAAF-CF122160B992}" destId="{39CDFA88-4711-4C36-8A09-EF313EFD1A4B}" srcOrd="0" destOrd="1" presId="urn:microsoft.com/office/officeart/2005/8/layout/vList5"/>
    <dgm:cxn modelId="{1D131802-D247-444F-AC25-56A1F061C7AF}" srcId="{E1DBF33E-81D5-4DF6-AEE1-48BFCEE00B3D}" destId="{715F554F-519A-4B96-B213-A2860356308D}" srcOrd="1" destOrd="0" parTransId="{960A96D2-5E29-4CA3-8C70-1B0ABA127572}" sibTransId="{04447CCC-B151-4252-A037-9102ADA59D0E}"/>
    <dgm:cxn modelId="{29AD8F03-ED7D-47A9-96C7-BD6D9D61C5EA}" type="presOf" srcId="{53C6A4B4-207F-4FD3-B72D-951C0D521EAA}" destId="{647123B4-4052-457F-B9D8-E0C8F486D2C7}" srcOrd="0" destOrd="0" presId="urn:microsoft.com/office/officeart/2005/8/layout/vList5"/>
    <dgm:cxn modelId="{6E1AAF0B-D7EB-4981-AEE2-8670E53E0A18}" type="presOf" srcId="{0758D034-9F89-4CF3-AA26-6BC4BB236330}" destId="{39CDFA88-4711-4C36-8A09-EF313EFD1A4B}" srcOrd="0" destOrd="0" presId="urn:microsoft.com/office/officeart/2005/8/layout/vList5"/>
    <dgm:cxn modelId="{2941A71D-9895-4ABA-ADDE-53F7BE01F1AF}" srcId="{99E5F97B-AEFB-486F-9989-ED8AD1CE7865}" destId="{3C68B15E-E1A7-4917-92EA-369153C51A25}" srcOrd="1" destOrd="0" parTransId="{23AE4F22-1D6A-4DC3-845B-CEC54CA71000}" sibTransId="{E754F9D0-889D-4FF4-A7F2-9F999C9C54D7}"/>
    <dgm:cxn modelId="{DAD5BA1D-2F86-4636-8AE6-4385BF98CDF1}" srcId="{53C6A4B4-207F-4FD3-B72D-951C0D521EAA}" destId="{99E5F97B-AEFB-486F-9989-ED8AD1CE7865}" srcOrd="2" destOrd="0" parTransId="{029B872D-F325-4263-AFD7-18F9DABACA64}" sibTransId="{818117C6-3B9F-4787-A218-889371CDB05E}"/>
    <dgm:cxn modelId="{92C2E42D-5003-481C-B354-E4222411950F}" type="presOf" srcId="{3C68B15E-E1A7-4917-92EA-369153C51A25}" destId="{8FC75706-8157-4CD1-8D79-421EB1E4773E}" srcOrd="0" destOrd="1" presId="urn:microsoft.com/office/officeart/2005/8/layout/vList5"/>
    <dgm:cxn modelId="{899BF62E-9DC7-4269-A244-6B67523FF9FD}" srcId="{53C6A4B4-207F-4FD3-B72D-951C0D521EAA}" destId="{A6588D7A-692D-438F-8211-08E62D10A377}" srcOrd="1" destOrd="0" parTransId="{4B528E28-F605-4876-88B8-8572C129468E}" sibTransId="{2A864B0C-DDE1-4DB6-B762-56E5DB3F0426}"/>
    <dgm:cxn modelId="{739F0841-0F7F-4E3F-B715-47C9C5D679D7}" type="presOf" srcId="{A6588D7A-692D-438F-8211-08E62D10A377}" destId="{F2BD0067-77F9-4F93-9F9B-77102FEB3C4F}" srcOrd="0" destOrd="0" presId="urn:microsoft.com/office/officeart/2005/8/layout/vList5"/>
    <dgm:cxn modelId="{3597C162-2DDB-4D4C-889D-83AEC4B4333B}" srcId="{E1DBF33E-81D5-4DF6-AEE1-48BFCEE00B3D}" destId="{665BA3E5-2925-4EEF-9A9B-1BAEB50BB32C}" srcOrd="3" destOrd="0" parTransId="{40654331-27CA-4BF3-9C75-18F1F4852CAF}" sibTransId="{D6F90EFB-CF81-4B86-805A-3C0B50B82A8D}"/>
    <dgm:cxn modelId="{88C29549-D99E-4535-8CF0-9D481099F932}" srcId="{E1DBF33E-81D5-4DF6-AEE1-48BFCEE00B3D}" destId="{8A951A55-D407-47D9-8153-1572BA275669}" srcOrd="2" destOrd="0" parTransId="{A95A8D40-8BA0-4C81-901D-BA01973D2E08}" sibTransId="{E7ABFE46-0382-454B-8744-573DC098CB05}"/>
    <dgm:cxn modelId="{DB27044D-66A1-4A4F-9125-4480EB70798F}" type="presOf" srcId="{8A951A55-D407-47D9-8153-1572BA275669}" destId="{9A85D832-813C-4A22-ADEA-EEB9AA87DEA2}" srcOrd="0" destOrd="2" presId="urn:microsoft.com/office/officeart/2005/8/layout/vList5"/>
    <dgm:cxn modelId="{EED9F755-E3B8-494F-9161-FE3E6003EA6C}" srcId="{A6588D7A-692D-438F-8211-08E62D10A377}" destId="{EAD1A1E1-EE8F-4110-AAAF-CF122160B992}" srcOrd="1" destOrd="0" parTransId="{1C2E091B-3BD1-4F71-AAA7-98AA36D9A56D}" sibTransId="{3FF8706F-DB00-4E6F-9C0C-DC1E6F571FC4}"/>
    <dgm:cxn modelId="{4F17535A-E6B4-4B6B-B7E4-C4E2EAB1C1AC}" type="presOf" srcId="{4CD9CFB1-B10C-4D76-B700-237FC93BC755}" destId="{8FC75706-8157-4CD1-8D79-421EB1E4773E}" srcOrd="0" destOrd="0" presId="urn:microsoft.com/office/officeart/2005/8/layout/vList5"/>
    <dgm:cxn modelId="{D3C23184-D119-4E19-969A-03338D2C7AFB}" type="presOf" srcId="{E1DBF33E-81D5-4DF6-AEE1-48BFCEE00B3D}" destId="{2EC19432-1371-4765-B8E1-E4FAB04BD891}" srcOrd="0" destOrd="0" presId="urn:microsoft.com/office/officeart/2005/8/layout/vList5"/>
    <dgm:cxn modelId="{C67C348C-94D4-4C40-9E76-FCC866925F94}" srcId="{99E5F97B-AEFB-486F-9989-ED8AD1CE7865}" destId="{4CD9CFB1-B10C-4D76-B700-237FC93BC755}" srcOrd="0" destOrd="0" parTransId="{A213F05D-E466-4778-B367-6BCA5F5FF434}" sibTransId="{BFD548CF-FA76-47F2-B253-5392CE370844}"/>
    <dgm:cxn modelId="{46D7138D-039C-446E-A599-1A695C51F3EA}" srcId="{E1DBF33E-81D5-4DF6-AEE1-48BFCEE00B3D}" destId="{4C3EC01A-BDC7-40D7-B02C-CD6E2DCD71A3}" srcOrd="4" destOrd="0" parTransId="{92671578-39D2-4682-94CF-9F4895554E98}" sibTransId="{D0551667-6DC6-4A67-8F50-42514C9DA716}"/>
    <dgm:cxn modelId="{F6471FA1-FA44-4608-9378-A024074303D2}" type="presOf" srcId="{715F554F-519A-4B96-B213-A2860356308D}" destId="{9A85D832-813C-4A22-ADEA-EEB9AA87DEA2}" srcOrd="0" destOrd="1" presId="urn:microsoft.com/office/officeart/2005/8/layout/vList5"/>
    <dgm:cxn modelId="{30657AA9-099B-4ADD-B8B0-59C1B29C73B6}" type="presOf" srcId="{F077F1D2-3338-487E-8742-978BEBC01C85}" destId="{9A85D832-813C-4A22-ADEA-EEB9AA87DEA2}" srcOrd="0" destOrd="0" presId="urn:microsoft.com/office/officeart/2005/8/layout/vList5"/>
    <dgm:cxn modelId="{1C4533BC-D8C4-48AC-AAED-EBCAF55358BA}" srcId="{53C6A4B4-207F-4FD3-B72D-951C0D521EAA}" destId="{E1DBF33E-81D5-4DF6-AEE1-48BFCEE00B3D}" srcOrd="0" destOrd="0" parTransId="{346A0F07-4963-41D2-9F0B-C97E532F33D7}" sibTransId="{F4D7BC8A-FA53-4ACA-86DF-E22899EF7D7F}"/>
    <dgm:cxn modelId="{510FFDC2-DFDF-401B-BC34-DBD45EC54B19}" srcId="{A6588D7A-692D-438F-8211-08E62D10A377}" destId="{0758D034-9F89-4CF3-AA26-6BC4BB236330}" srcOrd="0" destOrd="0" parTransId="{9647B3A7-A3D8-4163-948F-1022FE927EC9}" sibTransId="{5CB462E4-ACA1-4B43-AD68-F45A82B0B296}"/>
    <dgm:cxn modelId="{D8EEC6CC-17F9-4D3B-A0A1-4E1CB59EC86C}" type="presOf" srcId="{4C3EC01A-BDC7-40D7-B02C-CD6E2DCD71A3}" destId="{9A85D832-813C-4A22-ADEA-EEB9AA87DEA2}" srcOrd="0" destOrd="4" presId="urn:microsoft.com/office/officeart/2005/8/layout/vList5"/>
    <dgm:cxn modelId="{479EFCDB-09EC-4F07-AD35-202BA026E24C}" srcId="{E1DBF33E-81D5-4DF6-AEE1-48BFCEE00B3D}" destId="{F077F1D2-3338-487E-8742-978BEBC01C85}" srcOrd="0" destOrd="0" parTransId="{60745813-7D4C-4321-83AB-7B045DFBDB1F}" sibTransId="{68F20EB8-9D2C-4744-9113-5CF763F39E84}"/>
    <dgm:cxn modelId="{1182DEF9-570F-431D-8033-821AC87F3104}" type="presOf" srcId="{99E5F97B-AEFB-486F-9989-ED8AD1CE7865}" destId="{33A00539-A213-406F-AFB0-692BAC1BC419}" srcOrd="0" destOrd="0" presId="urn:microsoft.com/office/officeart/2005/8/layout/vList5"/>
    <dgm:cxn modelId="{A801BB2A-4457-49AE-9AF5-AE440E7C0466}" type="presParOf" srcId="{647123B4-4052-457F-B9D8-E0C8F486D2C7}" destId="{A8C37740-2A06-4EA4-B6DD-915509B47B09}" srcOrd="0" destOrd="0" presId="urn:microsoft.com/office/officeart/2005/8/layout/vList5"/>
    <dgm:cxn modelId="{0F39E022-92E2-4D55-92D5-2D6587F1D079}" type="presParOf" srcId="{A8C37740-2A06-4EA4-B6DD-915509B47B09}" destId="{2EC19432-1371-4765-B8E1-E4FAB04BD891}" srcOrd="0" destOrd="0" presId="urn:microsoft.com/office/officeart/2005/8/layout/vList5"/>
    <dgm:cxn modelId="{6CD82A83-1F27-4AA7-AC69-2C60612751E9}" type="presParOf" srcId="{A8C37740-2A06-4EA4-B6DD-915509B47B09}" destId="{9A85D832-813C-4A22-ADEA-EEB9AA87DEA2}" srcOrd="1" destOrd="0" presId="urn:microsoft.com/office/officeart/2005/8/layout/vList5"/>
    <dgm:cxn modelId="{03C88303-A053-412B-B018-5FE7416EFDA5}" type="presParOf" srcId="{647123B4-4052-457F-B9D8-E0C8F486D2C7}" destId="{7A9521C4-1281-458D-9A38-10A5F3CB160A}" srcOrd="1" destOrd="0" presId="urn:microsoft.com/office/officeart/2005/8/layout/vList5"/>
    <dgm:cxn modelId="{F5B04AAC-F439-4801-84C0-62CC3B315F6D}" type="presParOf" srcId="{647123B4-4052-457F-B9D8-E0C8F486D2C7}" destId="{69F01427-BA21-4D03-AC0D-A1EA30DDBA9B}" srcOrd="2" destOrd="0" presId="urn:microsoft.com/office/officeart/2005/8/layout/vList5"/>
    <dgm:cxn modelId="{BC1F612E-CE53-426E-AEFE-1508ABD10337}" type="presParOf" srcId="{69F01427-BA21-4D03-AC0D-A1EA30DDBA9B}" destId="{F2BD0067-77F9-4F93-9F9B-77102FEB3C4F}" srcOrd="0" destOrd="0" presId="urn:microsoft.com/office/officeart/2005/8/layout/vList5"/>
    <dgm:cxn modelId="{BFE640C4-C163-428C-96FF-931F673BA39B}" type="presParOf" srcId="{69F01427-BA21-4D03-AC0D-A1EA30DDBA9B}" destId="{39CDFA88-4711-4C36-8A09-EF313EFD1A4B}" srcOrd="1" destOrd="0" presId="urn:microsoft.com/office/officeart/2005/8/layout/vList5"/>
    <dgm:cxn modelId="{8FEB1F85-186E-4E89-8800-4B075D8B2F24}" type="presParOf" srcId="{647123B4-4052-457F-B9D8-E0C8F486D2C7}" destId="{8ED79D49-072D-4FF4-BD2D-3AB249857528}" srcOrd="3" destOrd="0" presId="urn:microsoft.com/office/officeart/2005/8/layout/vList5"/>
    <dgm:cxn modelId="{1F4A2D0C-0F37-450F-AD1D-87A8611F6507}" type="presParOf" srcId="{647123B4-4052-457F-B9D8-E0C8F486D2C7}" destId="{C8986E42-465D-4AE2-A036-C81833AFADDE}" srcOrd="4" destOrd="0" presId="urn:microsoft.com/office/officeart/2005/8/layout/vList5"/>
    <dgm:cxn modelId="{15C4B3D5-C70B-41F8-8256-A00B9E55EA52}" type="presParOf" srcId="{C8986E42-465D-4AE2-A036-C81833AFADDE}" destId="{33A00539-A213-406F-AFB0-692BAC1BC419}" srcOrd="0" destOrd="0" presId="urn:microsoft.com/office/officeart/2005/8/layout/vList5"/>
    <dgm:cxn modelId="{0C7172B9-A034-4A9E-ADF8-405B4A52F38B}" type="presParOf" srcId="{C8986E42-465D-4AE2-A036-C81833AFADDE}" destId="{8FC75706-8157-4CD1-8D79-421EB1E477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C6A4B4-207F-4FD3-B72D-951C0D521EAA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E1DBF33E-81D5-4DF6-AEE1-48BFCEE00B3D}">
      <dgm:prSet phldrT="[Texte]"/>
      <dgm:spPr/>
      <dgm:t>
        <a:bodyPr/>
        <a:lstStyle/>
        <a:p>
          <a:r>
            <a:rPr lang="fr-FR" dirty="0"/>
            <a:t>Caractéristiques</a:t>
          </a:r>
        </a:p>
      </dgm:t>
    </dgm:pt>
    <dgm:pt modelId="{346A0F07-4963-41D2-9F0B-C97E532F33D7}" type="parTrans" cxnId="{1C4533BC-D8C4-48AC-AAED-EBCAF55358BA}">
      <dgm:prSet/>
      <dgm:spPr/>
      <dgm:t>
        <a:bodyPr/>
        <a:lstStyle/>
        <a:p>
          <a:endParaRPr lang="fr-FR"/>
        </a:p>
      </dgm:t>
    </dgm:pt>
    <dgm:pt modelId="{F4D7BC8A-FA53-4ACA-86DF-E22899EF7D7F}" type="sibTrans" cxnId="{1C4533BC-D8C4-48AC-AAED-EBCAF55358BA}">
      <dgm:prSet/>
      <dgm:spPr/>
      <dgm:t>
        <a:bodyPr/>
        <a:lstStyle/>
        <a:p>
          <a:endParaRPr lang="fr-FR"/>
        </a:p>
      </dgm:t>
    </dgm:pt>
    <dgm:pt modelId="{F077F1D2-3338-487E-8742-978BEBC01C85}">
      <dgm:prSet phldrT="[Texte]" custT="1"/>
      <dgm:spPr/>
      <dgm:t>
        <a:bodyPr/>
        <a:lstStyle/>
        <a:p>
          <a:r>
            <a:rPr lang="en-US" sz="105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≥40</a:t>
          </a:r>
          <a:r>
            <a:rPr lang="en-US" sz="1050" dirty="0">
              <a:latin typeface="+mn-lt"/>
            </a:rPr>
            <a:t> </a:t>
          </a:r>
          <a:r>
            <a:rPr lang="en-US" sz="1050" dirty="0" err="1">
              <a:latin typeface="+mn-lt"/>
            </a:rPr>
            <a:t>ans</a:t>
          </a:r>
          <a:r>
            <a:rPr lang="en-US" sz="1050" dirty="0">
              <a:latin typeface="+mn-lt"/>
            </a:rPr>
            <a:t>, </a:t>
          </a:r>
          <a:r>
            <a:rPr lang="en-US" sz="1050" dirty="0" err="1">
              <a:latin typeface="+mn-lt"/>
            </a:rPr>
            <a:t>fumeurs</a:t>
          </a:r>
          <a:r>
            <a:rPr lang="en-US" sz="1050" dirty="0">
              <a:latin typeface="+mn-lt"/>
            </a:rPr>
            <a:t>, BPCO≥1 an </a:t>
          </a:r>
          <a:endParaRPr lang="fr-FR" sz="1050" dirty="0">
            <a:latin typeface="+mn-lt"/>
          </a:endParaRPr>
        </a:p>
      </dgm:t>
    </dgm:pt>
    <dgm:pt modelId="{60745813-7D4C-4321-83AB-7B045DFBDB1F}" type="parTrans" cxnId="{479EFCDB-09EC-4F07-AD35-202BA026E24C}">
      <dgm:prSet/>
      <dgm:spPr/>
      <dgm:t>
        <a:bodyPr/>
        <a:lstStyle/>
        <a:p>
          <a:endParaRPr lang="fr-FR"/>
        </a:p>
      </dgm:t>
    </dgm:pt>
    <dgm:pt modelId="{68F20EB8-9D2C-4744-9113-5CF763F39E84}" type="sibTrans" cxnId="{479EFCDB-09EC-4F07-AD35-202BA026E24C}">
      <dgm:prSet/>
      <dgm:spPr/>
      <dgm:t>
        <a:bodyPr/>
        <a:lstStyle/>
        <a:p>
          <a:endParaRPr lang="fr-FR"/>
        </a:p>
      </dgm:t>
    </dgm:pt>
    <dgm:pt modelId="{A6588D7A-692D-438F-8211-08E62D10A377}">
      <dgm:prSet phldrT="[Texte]"/>
      <dgm:spPr/>
      <dgm:t>
        <a:bodyPr/>
        <a:lstStyle/>
        <a:p>
          <a:r>
            <a:rPr lang="fr-FR" dirty="0"/>
            <a:t>Intervention</a:t>
          </a:r>
        </a:p>
      </dgm:t>
    </dgm:pt>
    <dgm:pt modelId="{4B528E28-F605-4876-88B8-8572C129468E}" type="parTrans" cxnId="{899BF62E-9DC7-4269-A244-6B67523FF9FD}">
      <dgm:prSet/>
      <dgm:spPr/>
      <dgm:t>
        <a:bodyPr/>
        <a:lstStyle/>
        <a:p>
          <a:endParaRPr lang="fr-FR"/>
        </a:p>
      </dgm:t>
    </dgm:pt>
    <dgm:pt modelId="{2A864B0C-DDE1-4DB6-B762-56E5DB3F0426}" type="sibTrans" cxnId="{899BF62E-9DC7-4269-A244-6B67523FF9FD}">
      <dgm:prSet/>
      <dgm:spPr/>
      <dgm:t>
        <a:bodyPr/>
        <a:lstStyle/>
        <a:p>
          <a:endParaRPr lang="fr-FR"/>
        </a:p>
      </dgm:t>
    </dgm:pt>
    <dgm:pt modelId="{0758D034-9F89-4CF3-AA26-6BC4BB236330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+mn-lt"/>
            </a:rPr>
            <a:t>Mepolizumab 100 </a:t>
          </a:r>
          <a:r>
            <a:rPr lang="en-US" dirty="0" err="1">
              <a:latin typeface="+mn-lt"/>
            </a:rPr>
            <a:t>ou</a:t>
          </a:r>
          <a:r>
            <a:rPr lang="en-US" dirty="0">
              <a:latin typeface="+mn-lt"/>
            </a:rPr>
            <a:t> 300 mg </a:t>
          </a:r>
          <a:r>
            <a:rPr lang="en-US" dirty="0" err="1">
              <a:latin typeface="+mn-lt"/>
            </a:rPr>
            <a:t>ou</a:t>
          </a:r>
          <a:r>
            <a:rPr lang="en-US" dirty="0">
              <a:latin typeface="+mn-lt"/>
            </a:rPr>
            <a:t> placebo </a:t>
          </a:r>
          <a:endParaRPr lang="fr-FR" dirty="0">
            <a:latin typeface="+mn-lt"/>
          </a:endParaRPr>
        </a:p>
      </dgm:t>
    </dgm:pt>
    <dgm:pt modelId="{9647B3A7-A3D8-4163-948F-1022FE927EC9}" type="parTrans" cxnId="{510FFDC2-DFDF-401B-BC34-DBD45EC54B19}">
      <dgm:prSet/>
      <dgm:spPr/>
      <dgm:t>
        <a:bodyPr/>
        <a:lstStyle/>
        <a:p>
          <a:endParaRPr lang="fr-FR"/>
        </a:p>
      </dgm:t>
    </dgm:pt>
    <dgm:pt modelId="{5CB462E4-ACA1-4B43-AD68-F45A82B0B296}" type="sibTrans" cxnId="{510FFDC2-DFDF-401B-BC34-DBD45EC54B19}">
      <dgm:prSet/>
      <dgm:spPr/>
      <dgm:t>
        <a:bodyPr/>
        <a:lstStyle/>
        <a:p>
          <a:endParaRPr lang="fr-FR"/>
        </a:p>
      </dgm:t>
    </dgm:pt>
    <dgm:pt modelId="{99E5F97B-AEFB-486F-9989-ED8AD1CE7865}">
      <dgm:prSet phldrT="[Texte]"/>
      <dgm:spPr/>
      <dgm:t>
        <a:bodyPr/>
        <a:lstStyle/>
        <a:p>
          <a:r>
            <a:rPr lang="fr-FR" dirty="0"/>
            <a:t>Objectifs</a:t>
          </a:r>
        </a:p>
      </dgm:t>
    </dgm:pt>
    <dgm:pt modelId="{029B872D-F325-4263-AFD7-18F9DABACA64}" type="parTrans" cxnId="{DAD5BA1D-2F86-4636-8AE6-4385BF98CDF1}">
      <dgm:prSet/>
      <dgm:spPr/>
      <dgm:t>
        <a:bodyPr/>
        <a:lstStyle/>
        <a:p>
          <a:endParaRPr lang="fr-FR"/>
        </a:p>
      </dgm:t>
    </dgm:pt>
    <dgm:pt modelId="{818117C6-3B9F-4787-A218-889371CDB05E}" type="sibTrans" cxnId="{DAD5BA1D-2F86-4636-8AE6-4385BF98CDF1}">
      <dgm:prSet/>
      <dgm:spPr/>
      <dgm:t>
        <a:bodyPr/>
        <a:lstStyle/>
        <a:p>
          <a:endParaRPr lang="fr-FR"/>
        </a:p>
      </dgm:t>
    </dgm:pt>
    <dgm:pt modelId="{4CD9CFB1-B10C-4D76-B700-237FC93BC755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+mn-lt"/>
            </a:rPr>
            <a:t>principal : </a:t>
          </a:r>
          <a:r>
            <a:rPr lang="en-US" dirty="0" err="1">
              <a:latin typeface="+mn-lt"/>
            </a:rPr>
            <a:t>taux</a:t>
          </a:r>
          <a:r>
            <a:rPr lang="en-US" dirty="0">
              <a:latin typeface="+mn-lt"/>
            </a:rPr>
            <a:t> exacerbations </a:t>
          </a:r>
          <a:r>
            <a:rPr lang="en-US" dirty="0" err="1">
              <a:latin typeface="+mn-lt"/>
            </a:rPr>
            <a:t>modérées</a:t>
          </a:r>
          <a:r>
            <a:rPr lang="en-US" dirty="0">
              <a:latin typeface="+mn-lt"/>
            </a:rPr>
            <a:t> à </a:t>
          </a:r>
          <a:r>
            <a:rPr lang="en-US" dirty="0" err="1">
              <a:latin typeface="+mn-lt"/>
            </a:rPr>
            <a:t>sévères</a:t>
          </a:r>
          <a:endParaRPr lang="fr-FR" dirty="0">
            <a:latin typeface="+mn-lt"/>
          </a:endParaRPr>
        </a:p>
      </dgm:t>
    </dgm:pt>
    <dgm:pt modelId="{A213F05D-E466-4778-B367-6BCA5F5FF434}" type="parTrans" cxnId="{C67C348C-94D4-4C40-9E76-FCC866925F94}">
      <dgm:prSet/>
      <dgm:spPr/>
      <dgm:t>
        <a:bodyPr/>
        <a:lstStyle/>
        <a:p>
          <a:endParaRPr lang="fr-FR"/>
        </a:p>
      </dgm:t>
    </dgm:pt>
    <dgm:pt modelId="{BFD548CF-FA76-47F2-B253-5392CE370844}" type="sibTrans" cxnId="{C67C348C-94D4-4C40-9E76-FCC866925F94}">
      <dgm:prSet/>
      <dgm:spPr/>
      <dgm:t>
        <a:bodyPr/>
        <a:lstStyle/>
        <a:p>
          <a:endParaRPr lang="fr-FR"/>
        </a:p>
      </dgm:t>
    </dgm:pt>
    <dgm:pt modelId="{715F554F-519A-4B96-B213-A2860356308D}">
      <dgm:prSet custT="1"/>
      <dgm:spPr/>
      <dgm:t>
        <a:bodyPr/>
        <a:lstStyle/>
        <a:p>
          <a:r>
            <a:rPr lang="en-US" sz="1050" dirty="0">
              <a:latin typeface="+mn-lt"/>
            </a:rPr>
            <a:t>Triple </a:t>
          </a:r>
          <a:r>
            <a:rPr lang="en-US" sz="1050" dirty="0" err="1">
              <a:latin typeface="+mn-lt"/>
            </a:rPr>
            <a:t>thérapie</a:t>
          </a:r>
          <a:r>
            <a:rPr lang="en-US" sz="1050" dirty="0">
              <a:latin typeface="+mn-lt"/>
            </a:rPr>
            <a:t> </a:t>
          </a:r>
          <a:r>
            <a:rPr lang="en-US" sz="1050" dirty="0" err="1">
              <a:latin typeface="+mn-lt"/>
            </a:rPr>
            <a:t>inhalée</a:t>
          </a:r>
          <a:endParaRPr lang="en-US" sz="1050" dirty="0">
            <a:latin typeface="+mn-lt"/>
          </a:endParaRPr>
        </a:p>
      </dgm:t>
    </dgm:pt>
    <dgm:pt modelId="{960A96D2-5E29-4CA3-8C70-1B0ABA127572}" type="parTrans" cxnId="{1D131802-D247-444F-AC25-56A1F061C7AF}">
      <dgm:prSet/>
      <dgm:spPr/>
      <dgm:t>
        <a:bodyPr/>
        <a:lstStyle/>
        <a:p>
          <a:endParaRPr lang="fr-FR"/>
        </a:p>
      </dgm:t>
    </dgm:pt>
    <dgm:pt modelId="{04447CCC-B151-4252-A037-9102ADA59D0E}" type="sibTrans" cxnId="{1D131802-D247-444F-AC25-56A1F061C7AF}">
      <dgm:prSet/>
      <dgm:spPr/>
      <dgm:t>
        <a:bodyPr/>
        <a:lstStyle/>
        <a:p>
          <a:endParaRPr lang="fr-FR"/>
        </a:p>
      </dgm:t>
    </dgm:pt>
    <dgm:pt modelId="{EAD1A1E1-EE8F-4110-AAAF-CF122160B992}">
      <dgm:prSet/>
      <dgm:spPr/>
      <dgm:t>
        <a:bodyPr/>
        <a:lstStyle/>
        <a:p>
          <a:r>
            <a:rPr lang="en-US" dirty="0">
              <a:latin typeface="+mn-lt"/>
            </a:rPr>
            <a:t>1 injection/4 </a:t>
          </a:r>
          <a:r>
            <a:rPr lang="en-US" dirty="0" err="1">
              <a:latin typeface="+mn-lt"/>
            </a:rPr>
            <a:t>semaines</a:t>
          </a:r>
          <a:r>
            <a:rPr lang="en-US" dirty="0">
              <a:latin typeface="+mn-lt"/>
            </a:rPr>
            <a:t> pendant 52 </a:t>
          </a:r>
          <a:r>
            <a:rPr lang="en-US" dirty="0" err="1">
              <a:latin typeface="+mn-lt"/>
            </a:rPr>
            <a:t>semaines</a:t>
          </a:r>
          <a:endParaRPr lang="en-US" dirty="0">
            <a:latin typeface="+mn-lt"/>
          </a:endParaRPr>
        </a:p>
      </dgm:t>
    </dgm:pt>
    <dgm:pt modelId="{1C2E091B-3BD1-4F71-AAA7-98AA36D9A56D}" type="parTrans" cxnId="{EED9F755-E3B8-494F-9161-FE3E6003EA6C}">
      <dgm:prSet/>
      <dgm:spPr/>
      <dgm:t>
        <a:bodyPr/>
        <a:lstStyle/>
        <a:p>
          <a:endParaRPr lang="fr-FR"/>
        </a:p>
      </dgm:t>
    </dgm:pt>
    <dgm:pt modelId="{3FF8706F-DB00-4E6F-9C0C-DC1E6F571FC4}" type="sibTrans" cxnId="{EED9F755-E3B8-494F-9161-FE3E6003EA6C}">
      <dgm:prSet/>
      <dgm:spPr/>
      <dgm:t>
        <a:bodyPr/>
        <a:lstStyle/>
        <a:p>
          <a:endParaRPr lang="fr-FR"/>
        </a:p>
      </dgm:t>
    </dgm:pt>
    <dgm:pt modelId="{3C68B15E-E1A7-4917-92EA-369153C51A25}">
      <dgm:prSet/>
      <dgm:spPr/>
      <dgm:t>
        <a:bodyPr/>
        <a:lstStyle/>
        <a:p>
          <a:r>
            <a:rPr lang="en-US" dirty="0" err="1">
              <a:latin typeface="+mn-lt"/>
            </a:rPr>
            <a:t>secondaire</a:t>
          </a:r>
          <a:r>
            <a:rPr lang="en-US" dirty="0">
              <a:latin typeface="+mn-lt"/>
            </a:rPr>
            <a:t> : </a:t>
          </a:r>
          <a:r>
            <a:rPr lang="en-US" dirty="0" err="1">
              <a:latin typeface="+mn-lt"/>
            </a:rPr>
            <a:t>délai</a:t>
          </a:r>
          <a:r>
            <a:rPr lang="en-US" dirty="0">
              <a:latin typeface="+mn-lt"/>
            </a:rPr>
            <a:t> exacerbation, SGRQ, VEMS</a:t>
          </a:r>
          <a:endParaRPr lang="fr-FR" dirty="0">
            <a:latin typeface="+mn-lt"/>
          </a:endParaRPr>
        </a:p>
      </dgm:t>
    </dgm:pt>
    <dgm:pt modelId="{23AE4F22-1D6A-4DC3-845B-CEC54CA71000}" type="parTrans" cxnId="{2941A71D-9895-4ABA-ADDE-53F7BE01F1AF}">
      <dgm:prSet/>
      <dgm:spPr/>
      <dgm:t>
        <a:bodyPr/>
        <a:lstStyle/>
        <a:p>
          <a:endParaRPr lang="fr-FR"/>
        </a:p>
      </dgm:t>
    </dgm:pt>
    <dgm:pt modelId="{E754F9D0-889D-4FF4-A7F2-9F999C9C54D7}" type="sibTrans" cxnId="{2941A71D-9895-4ABA-ADDE-53F7BE01F1AF}">
      <dgm:prSet/>
      <dgm:spPr/>
      <dgm:t>
        <a:bodyPr/>
        <a:lstStyle/>
        <a:p>
          <a:endParaRPr lang="fr-FR"/>
        </a:p>
      </dgm:t>
    </dgm:pt>
    <dgm:pt modelId="{665BA3E5-2925-4EEF-9A9B-1BAEB50BB32C}">
      <dgm:prSet custT="1"/>
      <dgm:spPr/>
      <dgm:t>
        <a:bodyPr/>
        <a:lstStyle/>
        <a:p>
          <a:r>
            <a:rPr lang="en-US" sz="1050" dirty="0">
              <a:latin typeface="+mn-lt"/>
            </a:rPr>
            <a:t>VEMS 2</a:t>
          </a:r>
          <a:r>
            <a:rPr lang="fr-FR" sz="1050" dirty="0">
              <a:latin typeface="+mn-lt"/>
            </a:rPr>
            <a:t>0% à 80%</a:t>
          </a:r>
          <a:endParaRPr lang="en-US" sz="1050" dirty="0">
            <a:latin typeface="+mn-lt"/>
          </a:endParaRPr>
        </a:p>
      </dgm:t>
    </dgm:pt>
    <dgm:pt modelId="{40654331-27CA-4BF3-9C75-18F1F4852CAF}" type="parTrans" cxnId="{3597C162-2DDB-4D4C-889D-83AEC4B4333B}">
      <dgm:prSet/>
      <dgm:spPr/>
      <dgm:t>
        <a:bodyPr/>
        <a:lstStyle/>
        <a:p>
          <a:endParaRPr lang="fr-FR"/>
        </a:p>
      </dgm:t>
    </dgm:pt>
    <dgm:pt modelId="{D6F90EFB-CF81-4B86-805A-3C0B50B82A8D}" type="sibTrans" cxnId="{3597C162-2DDB-4D4C-889D-83AEC4B4333B}">
      <dgm:prSet/>
      <dgm:spPr/>
      <dgm:t>
        <a:bodyPr/>
        <a:lstStyle/>
        <a:p>
          <a:endParaRPr lang="fr-FR"/>
        </a:p>
      </dgm:t>
    </dgm:pt>
    <dgm:pt modelId="{8A951A55-D407-47D9-8153-1572BA275669}">
      <dgm:prSet custT="1"/>
      <dgm:spPr/>
      <dgm:t>
        <a:bodyPr/>
        <a:lstStyle/>
        <a:p>
          <a:r>
            <a:rPr lang="en-US" sz="1050" b="0" i="0" dirty="0">
              <a:latin typeface="+mn-lt"/>
            </a:rPr>
            <a:t>≥ 2 exacerbations </a:t>
          </a:r>
          <a:r>
            <a:rPr lang="en-US" sz="1050" b="0" i="0" dirty="0" err="1">
              <a:latin typeface="+mn-lt"/>
            </a:rPr>
            <a:t>modérées</a:t>
          </a:r>
          <a:r>
            <a:rPr lang="en-US" sz="1050" b="0" i="0" dirty="0">
              <a:latin typeface="+mn-lt"/>
            </a:rPr>
            <a:t> à </a:t>
          </a:r>
          <a:r>
            <a:rPr lang="en-US" sz="1050" b="0" i="0" dirty="0" err="1">
              <a:latin typeface="+mn-lt"/>
            </a:rPr>
            <a:t>sévères</a:t>
          </a:r>
          <a:endParaRPr lang="en-US" sz="1050" dirty="0">
            <a:latin typeface="+mn-lt"/>
          </a:endParaRPr>
        </a:p>
      </dgm:t>
    </dgm:pt>
    <dgm:pt modelId="{A95A8D40-8BA0-4C81-901D-BA01973D2E08}" type="parTrans" cxnId="{88C29549-D99E-4535-8CF0-9D481099F932}">
      <dgm:prSet/>
      <dgm:spPr/>
      <dgm:t>
        <a:bodyPr/>
        <a:lstStyle/>
        <a:p>
          <a:endParaRPr lang="fr-FR"/>
        </a:p>
      </dgm:t>
    </dgm:pt>
    <dgm:pt modelId="{E7ABFE46-0382-454B-8744-573DC098CB05}" type="sibTrans" cxnId="{88C29549-D99E-4535-8CF0-9D481099F932}">
      <dgm:prSet/>
      <dgm:spPr/>
      <dgm:t>
        <a:bodyPr/>
        <a:lstStyle/>
        <a:p>
          <a:endParaRPr lang="fr-FR"/>
        </a:p>
      </dgm:t>
    </dgm:pt>
    <dgm:pt modelId="{4C3EC01A-BDC7-40D7-B02C-CD6E2DCD71A3}">
      <dgm:prSet custT="1"/>
      <dgm:spPr/>
      <dgm:t>
        <a:bodyPr/>
        <a:lstStyle/>
        <a:p>
          <a:r>
            <a:rPr lang="en-US" sz="1050" dirty="0">
              <a:latin typeface="+mn-lt"/>
            </a:rPr>
            <a:t>METREO : Eos </a:t>
          </a:r>
          <a:r>
            <a:rPr lang="fr-FR" sz="1050" dirty="0">
              <a:latin typeface="+mn-lt"/>
              <a:cs typeface="Calibri" panose="020F0502020204030204" pitchFamily="34" charset="0"/>
            </a:rPr>
            <a:t>≥ </a:t>
          </a:r>
          <a:r>
            <a:rPr lang="en-US" sz="1050" dirty="0">
              <a:latin typeface="+mn-lt"/>
            </a:rPr>
            <a:t>150/µL </a:t>
          </a:r>
          <a:r>
            <a:rPr lang="en-US" sz="1050" dirty="0" err="1">
              <a:latin typeface="+mn-lt"/>
            </a:rPr>
            <a:t>uniquement</a:t>
          </a:r>
          <a:endParaRPr lang="en-US" sz="1050" dirty="0">
            <a:latin typeface="+mn-lt"/>
          </a:endParaRPr>
        </a:p>
      </dgm:t>
    </dgm:pt>
    <dgm:pt modelId="{92671578-39D2-4682-94CF-9F4895554E98}" type="parTrans" cxnId="{46D7138D-039C-446E-A599-1A695C51F3EA}">
      <dgm:prSet/>
      <dgm:spPr/>
      <dgm:t>
        <a:bodyPr/>
        <a:lstStyle/>
        <a:p>
          <a:endParaRPr lang="fr-FR"/>
        </a:p>
      </dgm:t>
    </dgm:pt>
    <dgm:pt modelId="{D0551667-6DC6-4A67-8F50-42514C9DA716}" type="sibTrans" cxnId="{46D7138D-039C-446E-A599-1A695C51F3EA}">
      <dgm:prSet/>
      <dgm:spPr/>
      <dgm:t>
        <a:bodyPr/>
        <a:lstStyle/>
        <a:p>
          <a:endParaRPr lang="fr-FR"/>
        </a:p>
      </dgm:t>
    </dgm:pt>
    <dgm:pt modelId="{647123B4-4052-457F-B9D8-E0C8F486D2C7}" type="pres">
      <dgm:prSet presAssocID="{53C6A4B4-207F-4FD3-B72D-951C0D521EAA}" presName="Name0" presStyleCnt="0">
        <dgm:presLayoutVars>
          <dgm:dir/>
          <dgm:animLvl val="lvl"/>
          <dgm:resizeHandles val="exact"/>
        </dgm:presLayoutVars>
      </dgm:prSet>
      <dgm:spPr/>
    </dgm:pt>
    <dgm:pt modelId="{A8C37740-2A06-4EA4-B6DD-915509B47B09}" type="pres">
      <dgm:prSet presAssocID="{E1DBF33E-81D5-4DF6-AEE1-48BFCEE00B3D}" presName="linNode" presStyleCnt="0"/>
      <dgm:spPr/>
    </dgm:pt>
    <dgm:pt modelId="{2EC19432-1371-4765-B8E1-E4FAB04BD891}" type="pres">
      <dgm:prSet presAssocID="{E1DBF33E-81D5-4DF6-AEE1-48BFCEE00B3D}" presName="parentText" presStyleLbl="node1" presStyleIdx="0" presStyleCnt="3" custScaleX="73786" custScaleY="151765">
        <dgm:presLayoutVars>
          <dgm:chMax val="1"/>
          <dgm:bulletEnabled val="1"/>
        </dgm:presLayoutVars>
      </dgm:prSet>
      <dgm:spPr/>
    </dgm:pt>
    <dgm:pt modelId="{9A85D832-813C-4A22-ADEA-EEB9AA87DEA2}" type="pres">
      <dgm:prSet presAssocID="{E1DBF33E-81D5-4DF6-AEE1-48BFCEE00B3D}" presName="descendantText" presStyleLbl="alignAccFollowNode1" presStyleIdx="0" presStyleCnt="3" custScaleY="197630">
        <dgm:presLayoutVars>
          <dgm:bulletEnabled val="1"/>
        </dgm:presLayoutVars>
      </dgm:prSet>
      <dgm:spPr/>
    </dgm:pt>
    <dgm:pt modelId="{7A9521C4-1281-458D-9A38-10A5F3CB160A}" type="pres">
      <dgm:prSet presAssocID="{F4D7BC8A-FA53-4ACA-86DF-E22899EF7D7F}" presName="sp" presStyleCnt="0"/>
      <dgm:spPr/>
    </dgm:pt>
    <dgm:pt modelId="{69F01427-BA21-4D03-AC0D-A1EA30DDBA9B}" type="pres">
      <dgm:prSet presAssocID="{A6588D7A-692D-438F-8211-08E62D10A377}" presName="linNode" presStyleCnt="0"/>
      <dgm:spPr/>
    </dgm:pt>
    <dgm:pt modelId="{F2BD0067-77F9-4F93-9F9B-77102FEB3C4F}" type="pres">
      <dgm:prSet presAssocID="{A6588D7A-692D-438F-8211-08E62D10A377}" presName="parentText" presStyleLbl="node1" presStyleIdx="1" presStyleCnt="3" custScaleX="87789">
        <dgm:presLayoutVars>
          <dgm:chMax val="1"/>
          <dgm:bulletEnabled val="1"/>
        </dgm:presLayoutVars>
      </dgm:prSet>
      <dgm:spPr/>
    </dgm:pt>
    <dgm:pt modelId="{39CDFA88-4711-4C36-8A09-EF313EFD1A4B}" type="pres">
      <dgm:prSet presAssocID="{A6588D7A-692D-438F-8211-08E62D10A377}" presName="descendantText" presStyleLbl="alignAccFollowNode1" presStyleIdx="1" presStyleCnt="3" custScaleY="98487">
        <dgm:presLayoutVars>
          <dgm:bulletEnabled val="1"/>
        </dgm:presLayoutVars>
      </dgm:prSet>
      <dgm:spPr/>
    </dgm:pt>
    <dgm:pt modelId="{8ED79D49-072D-4FF4-BD2D-3AB249857528}" type="pres">
      <dgm:prSet presAssocID="{2A864B0C-DDE1-4DB6-B762-56E5DB3F0426}" presName="sp" presStyleCnt="0"/>
      <dgm:spPr/>
    </dgm:pt>
    <dgm:pt modelId="{C8986E42-465D-4AE2-A036-C81833AFADDE}" type="pres">
      <dgm:prSet presAssocID="{99E5F97B-AEFB-486F-9989-ED8AD1CE7865}" presName="linNode" presStyleCnt="0"/>
      <dgm:spPr/>
    </dgm:pt>
    <dgm:pt modelId="{33A00539-A213-406F-AFB0-692BAC1BC419}" type="pres">
      <dgm:prSet presAssocID="{99E5F97B-AEFB-486F-9989-ED8AD1CE786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FC75706-8157-4CD1-8D79-421EB1E4773E}" type="pres">
      <dgm:prSet presAssocID="{99E5F97B-AEFB-486F-9989-ED8AD1CE7865}" presName="descendantText" presStyleLbl="alignAccFollowNode1" presStyleIdx="2" presStyleCnt="3" custScaleY="98263">
        <dgm:presLayoutVars>
          <dgm:bulletEnabled val="1"/>
        </dgm:presLayoutVars>
      </dgm:prSet>
      <dgm:spPr/>
    </dgm:pt>
  </dgm:ptLst>
  <dgm:cxnLst>
    <dgm:cxn modelId="{522C6E00-D77E-45DD-90EE-996418B95706}" type="presOf" srcId="{665BA3E5-2925-4EEF-9A9B-1BAEB50BB32C}" destId="{9A85D832-813C-4A22-ADEA-EEB9AA87DEA2}" srcOrd="0" destOrd="3" presId="urn:microsoft.com/office/officeart/2005/8/layout/vList5"/>
    <dgm:cxn modelId="{49A77C00-2F48-4BDC-837C-C0E19EC4E092}" type="presOf" srcId="{EAD1A1E1-EE8F-4110-AAAF-CF122160B992}" destId="{39CDFA88-4711-4C36-8A09-EF313EFD1A4B}" srcOrd="0" destOrd="1" presId="urn:microsoft.com/office/officeart/2005/8/layout/vList5"/>
    <dgm:cxn modelId="{1D131802-D247-444F-AC25-56A1F061C7AF}" srcId="{E1DBF33E-81D5-4DF6-AEE1-48BFCEE00B3D}" destId="{715F554F-519A-4B96-B213-A2860356308D}" srcOrd="1" destOrd="0" parTransId="{960A96D2-5E29-4CA3-8C70-1B0ABA127572}" sibTransId="{04447CCC-B151-4252-A037-9102ADA59D0E}"/>
    <dgm:cxn modelId="{29AD8F03-ED7D-47A9-96C7-BD6D9D61C5EA}" type="presOf" srcId="{53C6A4B4-207F-4FD3-B72D-951C0D521EAA}" destId="{647123B4-4052-457F-B9D8-E0C8F486D2C7}" srcOrd="0" destOrd="0" presId="urn:microsoft.com/office/officeart/2005/8/layout/vList5"/>
    <dgm:cxn modelId="{6E1AAF0B-D7EB-4981-AEE2-8670E53E0A18}" type="presOf" srcId="{0758D034-9F89-4CF3-AA26-6BC4BB236330}" destId="{39CDFA88-4711-4C36-8A09-EF313EFD1A4B}" srcOrd="0" destOrd="0" presId="urn:microsoft.com/office/officeart/2005/8/layout/vList5"/>
    <dgm:cxn modelId="{2941A71D-9895-4ABA-ADDE-53F7BE01F1AF}" srcId="{99E5F97B-AEFB-486F-9989-ED8AD1CE7865}" destId="{3C68B15E-E1A7-4917-92EA-369153C51A25}" srcOrd="1" destOrd="0" parTransId="{23AE4F22-1D6A-4DC3-845B-CEC54CA71000}" sibTransId="{E754F9D0-889D-4FF4-A7F2-9F999C9C54D7}"/>
    <dgm:cxn modelId="{DAD5BA1D-2F86-4636-8AE6-4385BF98CDF1}" srcId="{53C6A4B4-207F-4FD3-B72D-951C0D521EAA}" destId="{99E5F97B-AEFB-486F-9989-ED8AD1CE7865}" srcOrd="2" destOrd="0" parTransId="{029B872D-F325-4263-AFD7-18F9DABACA64}" sibTransId="{818117C6-3B9F-4787-A218-889371CDB05E}"/>
    <dgm:cxn modelId="{92C2E42D-5003-481C-B354-E4222411950F}" type="presOf" srcId="{3C68B15E-E1A7-4917-92EA-369153C51A25}" destId="{8FC75706-8157-4CD1-8D79-421EB1E4773E}" srcOrd="0" destOrd="1" presId="urn:microsoft.com/office/officeart/2005/8/layout/vList5"/>
    <dgm:cxn modelId="{899BF62E-9DC7-4269-A244-6B67523FF9FD}" srcId="{53C6A4B4-207F-4FD3-B72D-951C0D521EAA}" destId="{A6588D7A-692D-438F-8211-08E62D10A377}" srcOrd="1" destOrd="0" parTransId="{4B528E28-F605-4876-88B8-8572C129468E}" sibTransId="{2A864B0C-DDE1-4DB6-B762-56E5DB3F0426}"/>
    <dgm:cxn modelId="{739F0841-0F7F-4E3F-B715-47C9C5D679D7}" type="presOf" srcId="{A6588D7A-692D-438F-8211-08E62D10A377}" destId="{F2BD0067-77F9-4F93-9F9B-77102FEB3C4F}" srcOrd="0" destOrd="0" presId="urn:microsoft.com/office/officeart/2005/8/layout/vList5"/>
    <dgm:cxn modelId="{3597C162-2DDB-4D4C-889D-83AEC4B4333B}" srcId="{E1DBF33E-81D5-4DF6-AEE1-48BFCEE00B3D}" destId="{665BA3E5-2925-4EEF-9A9B-1BAEB50BB32C}" srcOrd="3" destOrd="0" parTransId="{40654331-27CA-4BF3-9C75-18F1F4852CAF}" sibTransId="{D6F90EFB-CF81-4B86-805A-3C0B50B82A8D}"/>
    <dgm:cxn modelId="{88C29549-D99E-4535-8CF0-9D481099F932}" srcId="{E1DBF33E-81D5-4DF6-AEE1-48BFCEE00B3D}" destId="{8A951A55-D407-47D9-8153-1572BA275669}" srcOrd="2" destOrd="0" parTransId="{A95A8D40-8BA0-4C81-901D-BA01973D2E08}" sibTransId="{E7ABFE46-0382-454B-8744-573DC098CB05}"/>
    <dgm:cxn modelId="{DB27044D-66A1-4A4F-9125-4480EB70798F}" type="presOf" srcId="{8A951A55-D407-47D9-8153-1572BA275669}" destId="{9A85D832-813C-4A22-ADEA-EEB9AA87DEA2}" srcOrd="0" destOrd="2" presId="urn:microsoft.com/office/officeart/2005/8/layout/vList5"/>
    <dgm:cxn modelId="{EED9F755-E3B8-494F-9161-FE3E6003EA6C}" srcId="{A6588D7A-692D-438F-8211-08E62D10A377}" destId="{EAD1A1E1-EE8F-4110-AAAF-CF122160B992}" srcOrd="1" destOrd="0" parTransId="{1C2E091B-3BD1-4F71-AAA7-98AA36D9A56D}" sibTransId="{3FF8706F-DB00-4E6F-9C0C-DC1E6F571FC4}"/>
    <dgm:cxn modelId="{4F17535A-E6B4-4B6B-B7E4-C4E2EAB1C1AC}" type="presOf" srcId="{4CD9CFB1-B10C-4D76-B700-237FC93BC755}" destId="{8FC75706-8157-4CD1-8D79-421EB1E4773E}" srcOrd="0" destOrd="0" presId="urn:microsoft.com/office/officeart/2005/8/layout/vList5"/>
    <dgm:cxn modelId="{D3C23184-D119-4E19-969A-03338D2C7AFB}" type="presOf" srcId="{E1DBF33E-81D5-4DF6-AEE1-48BFCEE00B3D}" destId="{2EC19432-1371-4765-B8E1-E4FAB04BD891}" srcOrd="0" destOrd="0" presId="urn:microsoft.com/office/officeart/2005/8/layout/vList5"/>
    <dgm:cxn modelId="{C67C348C-94D4-4C40-9E76-FCC866925F94}" srcId="{99E5F97B-AEFB-486F-9989-ED8AD1CE7865}" destId="{4CD9CFB1-B10C-4D76-B700-237FC93BC755}" srcOrd="0" destOrd="0" parTransId="{A213F05D-E466-4778-B367-6BCA5F5FF434}" sibTransId="{BFD548CF-FA76-47F2-B253-5392CE370844}"/>
    <dgm:cxn modelId="{46D7138D-039C-446E-A599-1A695C51F3EA}" srcId="{E1DBF33E-81D5-4DF6-AEE1-48BFCEE00B3D}" destId="{4C3EC01A-BDC7-40D7-B02C-CD6E2DCD71A3}" srcOrd="4" destOrd="0" parTransId="{92671578-39D2-4682-94CF-9F4895554E98}" sibTransId="{D0551667-6DC6-4A67-8F50-42514C9DA716}"/>
    <dgm:cxn modelId="{F6471FA1-FA44-4608-9378-A024074303D2}" type="presOf" srcId="{715F554F-519A-4B96-B213-A2860356308D}" destId="{9A85D832-813C-4A22-ADEA-EEB9AA87DEA2}" srcOrd="0" destOrd="1" presId="urn:microsoft.com/office/officeart/2005/8/layout/vList5"/>
    <dgm:cxn modelId="{30657AA9-099B-4ADD-B8B0-59C1B29C73B6}" type="presOf" srcId="{F077F1D2-3338-487E-8742-978BEBC01C85}" destId="{9A85D832-813C-4A22-ADEA-EEB9AA87DEA2}" srcOrd="0" destOrd="0" presId="urn:microsoft.com/office/officeart/2005/8/layout/vList5"/>
    <dgm:cxn modelId="{1C4533BC-D8C4-48AC-AAED-EBCAF55358BA}" srcId="{53C6A4B4-207F-4FD3-B72D-951C0D521EAA}" destId="{E1DBF33E-81D5-4DF6-AEE1-48BFCEE00B3D}" srcOrd="0" destOrd="0" parTransId="{346A0F07-4963-41D2-9F0B-C97E532F33D7}" sibTransId="{F4D7BC8A-FA53-4ACA-86DF-E22899EF7D7F}"/>
    <dgm:cxn modelId="{510FFDC2-DFDF-401B-BC34-DBD45EC54B19}" srcId="{A6588D7A-692D-438F-8211-08E62D10A377}" destId="{0758D034-9F89-4CF3-AA26-6BC4BB236330}" srcOrd="0" destOrd="0" parTransId="{9647B3A7-A3D8-4163-948F-1022FE927EC9}" sibTransId="{5CB462E4-ACA1-4B43-AD68-F45A82B0B296}"/>
    <dgm:cxn modelId="{D8EEC6CC-17F9-4D3B-A0A1-4E1CB59EC86C}" type="presOf" srcId="{4C3EC01A-BDC7-40D7-B02C-CD6E2DCD71A3}" destId="{9A85D832-813C-4A22-ADEA-EEB9AA87DEA2}" srcOrd="0" destOrd="4" presId="urn:microsoft.com/office/officeart/2005/8/layout/vList5"/>
    <dgm:cxn modelId="{479EFCDB-09EC-4F07-AD35-202BA026E24C}" srcId="{E1DBF33E-81D5-4DF6-AEE1-48BFCEE00B3D}" destId="{F077F1D2-3338-487E-8742-978BEBC01C85}" srcOrd="0" destOrd="0" parTransId="{60745813-7D4C-4321-83AB-7B045DFBDB1F}" sibTransId="{68F20EB8-9D2C-4744-9113-5CF763F39E84}"/>
    <dgm:cxn modelId="{1182DEF9-570F-431D-8033-821AC87F3104}" type="presOf" srcId="{99E5F97B-AEFB-486F-9989-ED8AD1CE7865}" destId="{33A00539-A213-406F-AFB0-692BAC1BC419}" srcOrd="0" destOrd="0" presId="urn:microsoft.com/office/officeart/2005/8/layout/vList5"/>
    <dgm:cxn modelId="{A801BB2A-4457-49AE-9AF5-AE440E7C0466}" type="presParOf" srcId="{647123B4-4052-457F-B9D8-E0C8F486D2C7}" destId="{A8C37740-2A06-4EA4-B6DD-915509B47B09}" srcOrd="0" destOrd="0" presId="urn:microsoft.com/office/officeart/2005/8/layout/vList5"/>
    <dgm:cxn modelId="{0F39E022-92E2-4D55-92D5-2D6587F1D079}" type="presParOf" srcId="{A8C37740-2A06-4EA4-B6DD-915509B47B09}" destId="{2EC19432-1371-4765-B8E1-E4FAB04BD891}" srcOrd="0" destOrd="0" presId="urn:microsoft.com/office/officeart/2005/8/layout/vList5"/>
    <dgm:cxn modelId="{6CD82A83-1F27-4AA7-AC69-2C60612751E9}" type="presParOf" srcId="{A8C37740-2A06-4EA4-B6DD-915509B47B09}" destId="{9A85D832-813C-4A22-ADEA-EEB9AA87DEA2}" srcOrd="1" destOrd="0" presId="urn:microsoft.com/office/officeart/2005/8/layout/vList5"/>
    <dgm:cxn modelId="{03C88303-A053-412B-B018-5FE7416EFDA5}" type="presParOf" srcId="{647123B4-4052-457F-B9D8-E0C8F486D2C7}" destId="{7A9521C4-1281-458D-9A38-10A5F3CB160A}" srcOrd="1" destOrd="0" presId="urn:microsoft.com/office/officeart/2005/8/layout/vList5"/>
    <dgm:cxn modelId="{F5B04AAC-F439-4801-84C0-62CC3B315F6D}" type="presParOf" srcId="{647123B4-4052-457F-B9D8-E0C8F486D2C7}" destId="{69F01427-BA21-4D03-AC0D-A1EA30DDBA9B}" srcOrd="2" destOrd="0" presId="urn:microsoft.com/office/officeart/2005/8/layout/vList5"/>
    <dgm:cxn modelId="{BC1F612E-CE53-426E-AEFE-1508ABD10337}" type="presParOf" srcId="{69F01427-BA21-4D03-AC0D-A1EA30DDBA9B}" destId="{F2BD0067-77F9-4F93-9F9B-77102FEB3C4F}" srcOrd="0" destOrd="0" presId="urn:microsoft.com/office/officeart/2005/8/layout/vList5"/>
    <dgm:cxn modelId="{BFE640C4-C163-428C-96FF-931F673BA39B}" type="presParOf" srcId="{69F01427-BA21-4D03-AC0D-A1EA30DDBA9B}" destId="{39CDFA88-4711-4C36-8A09-EF313EFD1A4B}" srcOrd="1" destOrd="0" presId="urn:microsoft.com/office/officeart/2005/8/layout/vList5"/>
    <dgm:cxn modelId="{8FEB1F85-186E-4E89-8800-4B075D8B2F24}" type="presParOf" srcId="{647123B4-4052-457F-B9D8-E0C8F486D2C7}" destId="{8ED79D49-072D-4FF4-BD2D-3AB249857528}" srcOrd="3" destOrd="0" presId="urn:microsoft.com/office/officeart/2005/8/layout/vList5"/>
    <dgm:cxn modelId="{1F4A2D0C-0F37-450F-AD1D-87A8611F6507}" type="presParOf" srcId="{647123B4-4052-457F-B9D8-E0C8F486D2C7}" destId="{C8986E42-465D-4AE2-A036-C81833AFADDE}" srcOrd="4" destOrd="0" presId="urn:microsoft.com/office/officeart/2005/8/layout/vList5"/>
    <dgm:cxn modelId="{15C4B3D5-C70B-41F8-8256-A00B9E55EA52}" type="presParOf" srcId="{C8986E42-465D-4AE2-A036-C81833AFADDE}" destId="{33A00539-A213-406F-AFB0-692BAC1BC419}" srcOrd="0" destOrd="0" presId="urn:microsoft.com/office/officeart/2005/8/layout/vList5"/>
    <dgm:cxn modelId="{0C7172B9-A034-4A9E-ADF8-405B4A52F38B}" type="presParOf" srcId="{C8986E42-465D-4AE2-A036-C81833AFADDE}" destId="{8FC75706-8157-4CD1-8D79-421EB1E477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C6A4B4-207F-4FD3-B72D-951C0D521EAA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E1DBF33E-81D5-4DF6-AEE1-48BFCEE00B3D}">
      <dgm:prSet phldrT="[Texte]"/>
      <dgm:spPr/>
      <dgm:t>
        <a:bodyPr/>
        <a:lstStyle/>
        <a:p>
          <a:r>
            <a:rPr lang="fr-FR" dirty="0"/>
            <a:t>Caractéristiques</a:t>
          </a:r>
        </a:p>
      </dgm:t>
    </dgm:pt>
    <dgm:pt modelId="{346A0F07-4963-41D2-9F0B-C97E532F33D7}" type="parTrans" cxnId="{1C4533BC-D8C4-48AC-AAED-EBCAF55358BA}">
      <dgm:prSet/>
      <dgm:spPr/>
      <dgm:t>
        <a:bodyPr/>
        <a:lstStyle/>
        <a:p>
          <a:endParaRPr lang="fr-FR"/>
        </a:p>
      </dgm:t>
    </dgm:pt>
    <dgm:pt modelId="{F4D7BC8A-FA53-4ACA-86DF-E22899EF7D7F}" type="sibTrans" cxnId="{1C4533BC-D8C4-48AC-AAED-EBCAF55358BA}">
      <dgm:prSet/>
      <dgm:spPr/>
      <dgm:t>
        <a:bodyPr/>
        <a:lstStyle/>
        <a:p>
          <a:endParaRPr lang="fr-FR"/>
        </a:p>
      </dgm:t>
    </dgm:pt>
    <dgm:pt modelId="{F077F1D2-3338-487E-8742-978BEBC01C85}">
      <dgm:prSet phldrT="[Texte]" custT="1"/>
      <dgm:spPr/>
      <dgm:t>
        <a:bodyPr/>
        <a:lstStyle/>
        <a:p>
          <a:r>
            <a:rPr lang="en-US" sz="105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≥40</a:t>
          </a:r>
          <a:r>
            <a:rPr lang="en-US" sz="1050" dirty="0">
              <a:latin typeface="+mn-lt"/>
            </a:rPr>
            <a:t> </a:t>
          </a:r>
          <a:r>
            <a:rPr lang="en-US" sz="1050" dirty="0" err="1">
              <a:latin typeface="+mn-lt"/>
            </a:rPr>
            <a:t>ans</a:t>
          </a:r>
          <a:r>
            <a:rPr lang="en-US" sz="1050" dirty="0">
              <a:latin typeface="+mn-lt"/>
            </a:rPr>
            <a:t>, </a:t>
          </a:r>
          <a:r>
            <a:rPr lang="en-US" sz="1050" dirty="0" err="1">
              <a:latin typeface="+mn-lt"/>
            </a:rPr>
            <a:t>fumeurs</a:t>
          </a:r>
          <a:r>
            <a:rPr lang="en-US" sz="1050" dirty="0">
              <a:latin typeface="+mn-lt"/>
            </a:rPr>
            <a:t>, BPCO≥1 an </a:t>
          </a:r>
          <a:endParaRPr lang="fr-FR" sz="1050" dirty="0">
            <a:latin typeface="+mn-lt"/>
          </a:endParaRPr>
        </a:p>
      </dgm:t>
    </dgm:pt>
    <dgm:pt modelId="{60745813-7D4C-4321-83AB-7B045DFBDB1F}" type="parTrans" cxnId="{479EFCDB-09EC-4F07-AD35-202BA026E24C}">
      <dgm:prSet/>
      <dgm:spPr/>
      <dgm:t>
        <a:bodyPr/>
        <a:lstStyle/>
        <a:p>
          <a:endParaRPr lang="fr-FR"/>
        </a:p>
      </dgm:t>
    </dgm:pt>
    <dgm:pt modelId="{68F20EB8-9D2C-4744-9113-5CF763F39E84}" type="sibTrans" cxnId="{479EFCDB-09EC-4F07-AD35-202BA026E24C}">
      <dgm:prSet/>
      <dgm:spPr/>
      <dgm:t>
        <a:bodyPr/>
        <a:lstStyle/>
        <a:p>
          <a:endParaRPr lang="fr-FR"/>
        </a:p>
      </dgm:t>
    </dgm:pt>
    <dgm:pt modelId="{A6588D7A-692D-438F-8211-08E62D10A377}">
      <dgm:prSet phldrT="[Texte]"/>
      <dgm:spPr/>
      <dgm:t>
        <a:bodyPr/>
        <a:lstStyle/>
        <a:p>
          <a:r>
            <a:rPr lang="fr-FR" dirty="0"/>
            <a:t>Intervention</a:t>
          </a:r>
        </a:p>
      </dgm:t>
    </dgm:pt>
    <dgm:pt modelId="{4B528E28-F605-4876-88B8-8572C129468E}" type="parTrans" cxnId="{899BF62E-9DC7-4269-A244-6B67523FF9FD}">
      <dgm:prSet/>
      <dgm:spPr/>
      <dgm:t>
        <a:bodyPr/>
        <a:lstStyle/>
        <a:p>
          <a:endParaRPr lang="fr-FR"/>
        </a:p>
      </dgm:t>
    </dgm:pt>
    <dgm:pt modelId="{2A864B0C-DDE1-4DB6-B762-56E5DB3F0426}" type="sibTrans" cxnId="{899BF62E-9DC7-4269-A244-6B67523FF9FD}">
      <dgm:prSet/>
      <dgm:spPr/>
      <dgm:t>
        <a:bodyPr/>
        <a:lstStyle/>
        <a:p>
          <a:endParaRPr lang="fr-FR"/>
        </a:p>
      </dgm:t>
    </dgm:pt>
    <dgm:pt modelId="{0758D034-9F89-4CF3-AA26-6BC4BB236330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+mn-lt"/>
            </a:rPr>
            <a:t>Mepolizumab 100 </a:t>
          </a:r>
          <a:r>
            <a:rPr lang="en-US" dirty="0" err="1">
              <a:latin typeface="+mn-lt"/>
            </a:rPr>
            <a:t>ou</a:t>
          </a:r>
          <a:r>
            <a:rPr lang="en-US" dirty="0">
              <a:latin typeface="+mn-lt"/>
            </a:rPr>
            <a:t> 300 mg </a:t>
          </a:r>
          <a:r>
            <a:rPr lang="en-US" dirty="0" err="1">
              <a:latin typeface="+mn-lt"/>
            </a:rPr>
            <a:t>ou</a:t>
          </a:r>
          <a:r>
            <a:rPr lang="en-US" dirty="0">
              <a:latin typeface="+mn-lt"/>
            </a:rPr>
            <a:t> placebo </a:t>
          </a:r>
          <a:endParaRPr lang="fr-FR" dirty="0">
            <a:latin typeface="+mn-lt"/>
          </a:endParaRPr>
        </a:p>
      </dgm:t>
    </dgm:pt>
    <dgm:pt modelId="{9647B3A7-A3D8-4163-948F-1022FE927EC9}" type="parTrans" cxnId="{510FFDC2-DFDF-401B-BC34-DBD45EC54B19}">
      <dgm:prSet/>
      <dgm:spPr/>
      <dgm:t>
        <a:bodyPr/>
        <a:lstStyle/>
        <a:p>
          <a:endParaRPr lang="fr-FR"/>
        </a:p>
      </dgm:t>
    </dgm:pt>
    <dgm:pt modelId="{5CB462E4-ACA1-4B43-AD68-F45A82B0B296}" type="sibTrans" cxnId="{510FFDC2-DFDF-401B-BC34-DBD45EC54B19}">
      <dgm:prSet/>
      <dgm:spPr/>
      <dgm:t>
        <a:bodyPr/>
        <a:lstStyle/>
        <a:p>
          <a:endParaRPr lang="fr-FR"/>
        </a:p>
      </dgm:t>
    </dgm:pt>
    <dgm:pt modelId="{99E5F97B-AEFB-486F-9989-ED8AD1CE7865}">
      <dgm:prSet phldrT="[Texte]"/>
      <dgm:spPr/>
      <dgm:t>
        <a:bodyPr/>
        <a:lstStyle/>
        <a:p>
          <a:r>
            <a:rPr lang="fr-FR" dirty="0"/>
            <a:t>Objectifs</a:t>
          </a:r>
        </a:p>
      </dgm:t>
    </dgm:pt>
    <dgm:pt modelId="{029B872D-F325-4263-AFD7-18F9DABACA64}" type="parTrans" cxnId="{DAD5BA1D-2F86-4636-8AE6-4385BF98CDF1}">
      <dgm:prSet/>
      <dgm:spPr/>
      <dgm:t>
        <a:bodyPr/>
        <a:lstStyle/>
        <a:p>
          <a:endParaRPr lang="fr-FR"/>
        </a:p>
      </dgm:t>
    </dgm:pt>
    <dgm:pt modelId="{818117C6-3B9F-4787-A218-889371CDB05E}" type="sibTrans" cxnId="{DAD5BA1D-2F86-4636-8AE6-4385BF98CDF1}">
      <dgm:prSet/>
      <dgm:spPr/>
      <dgm:t>
        <a:bodyPr/>
        <a:lstStyle/>
        <a:p>
          <a:endParaRPr lang="fr-FR"/>
        </a:p>
      </dgm:t>
    </dgm:pt>
    <dgm:pt modelId="{4CD9CFB1-B10C-4D76-B700-237FC93BC755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+mn-lt"/>
            </a:rPr>
            <a:t>principal : </a:t>
          </a:r>
          <a:r>
            <a:rPr lang="en-US" dirty="0" err="1">
              <a:latin typeface="+mn-lt"/>
            </a:rPr>
            <a:t>taux</a:t>
          </a:r>
          <a:r>
            <a:rPr lang="en-US" dirty="0">
              <a:latin typeface="+mn-lt"/>
            </a:rPr>
            <a:t> exacerbations </a:t>
          </a:r>
          <a:r>
            <a:rPr lang="en-US" dirty="0" err="1">
              <a:latin typeface="+mn-lt"/>
            </a:rPr>
            <a:t>modérées</a:t>
          </a:r>
          <a:r>
            <a:rPr lang="en-US" dirty="0">
              <a:latin typeface="+mn-lt"/>
            </a:rPr>
            <a:t> à </a:t>
          </a:r>
          <a:r>
            <a:rPr lang="en-US" dirty="0" err="1">
              <a:latin typeface="+mn-lt"/>
            </a:rPr>
            <a:t>sévères</a:t>
          </a:r>
          <a:endParaRPr lang="fr-FR" dirty="0">
            <a:latin typeface="+mn-lt"/>
          </a:endParaRPr>
        </a:p>
      </dgm:t>
    </dgm:pt>
    <dgm:pt modelId="{A213F05D-E466-4778-B367-6BCA5F5FF434}" type="parTrans" cxnId="{C67C348C-94D4-4C40-9E76-FCC866925F94}">
      <dgm:prSet/>
      <dgm:spPr/>
      <dgm:t>
        <a:bodyPr/>
        <a:lstStyle/>
        <a:p>
          <a:endParaRPr lang="fr-FR"/>
        </a:p>
      </dgm:t>
    </dgm:pt>
    <dgm:pt modelId="{BFD548CF-FA76-47F2-B253-5392CE370844}" type="sibTrans" cxnId="{C67C348C-94D4-4C40-9E76-FCC866925F94}">
      <dgm:prSet/>
      <dgm:spPr/>
      <dgm:t>
        <a:bodyPr/>
        <a:lstStyle/>
        <a:p>
          <a:endParaRPr lang="fr-FR"/>
        </a:p>
      </dgm:t>
    </dgm:pt>
    <dgm:pt modelId="{715F554F-519A-4B96-B213-A2860356308D}">
      <dgm:prSet custT="1"/>
      <dgm:spPr/>
      <dgm:t>
        <a:bodyPr/>
        <a:lstStyle/>
        <a:p>
          <a:r>
            <a:rPr lang="en-US" sz="1050" dirty="0">
              <a:latin typeface="+mn-lt"/>
            </a:rPr>
            <a:t>Triple </a:t>
          </a:r>
          <a:r>
            <a:rPr lang="en-US" sz="1050" dirty="0" err="1">
              <a:latin typeface="+mn-lt"/>
            </a:rPr>
            <a:t>thérapie</a:t>
          </a:r>
          <a:r>
            <a:rPr lang="en-US" sz="1050" dirty="0">
              <a:latin typeface="+mn-lt"/>
            </a:rPr>
            <a:t> </a:t>
          </a:r>
          <a:r>
            <a:rPr lang="en-US" sz="1050" dirty="0" err="1">
              <a:latin typeface="+mn-lt"/>
            </a:rPr>
            <a:t>inhalée</a:t>
          </a:r>
          <a:endParaRPr lang="en-US" sz="1050" dirty="0">
            <a:latin typeface="+mn-lt"/>
          </a:endParaRPr>
        </a:p>
      </dgm:t>
    </dgm:pt>
    <dgm:pt modelId="{960A96D2-5E29-4CA3-8C70-1B0ABA127572}" type="parTrans" cxnId="{1D131802-D247-444F-AC25-56A1F061C7AF}">
      <dgm:prSet/>
      <dgm:spPr/>
      <dgm:t>
        <a:bodyPr/>
        <a:lstStyle/>
        <a:p>
          <a:endParaRPr lang="fr-FR"/>
        </a:p>
      </dgm:t>
    </dgm:pt>
    <dgm:pt modelId="{04447CCC-B151-4252-A037-9102ADA59D0E}" type="sibTrans" cxnId="{1D131802-D247-444F-AC25-56A1F061C7AF}">
      <dgm:prSet/>
      <dgm:spPr/>
      <dgm:t>
        <a:bodyPr/>
        <a:lstStyle/>
        <a:p>
          <a:endParaRPr lang="fr-FR"/>
        </a:p>
      </dgm:t>
    </dgm:pt>
    <dgm:pt modelId="{EAD1A1E1-EE8F-4110-AAAF-CF122160B992}">
      <dgm:prSet/>
      <dgm:spPr/>
      <dgm:t>
        <a:bodyPr/>
        <a:lstStyle/>
        <a:p>
          <a:r>
            <a:rPr lang="en-US" dirty="0">
              <a:latin typeface="+mn-lt"/>
            </a:rPr>
            <a:t>1 injection/4 </a:t>
          </a:r>
          <a:r>
            <a:rPr lang="en-US" dirty="0" err="1">
              <a:latin typeface="+mn-lt"/>
            </a:rPr>
            <a:t>semaines</a:t>
          </a:r>
          <a:r>
            <a:rPr lang="en-US" dirty="0">
              <a:latin typeface="+mn-lt"/>
            </a:rPr>
            <a:t> pendant 52 </a:t>
          </a:r>
          <a:r>
            <a:rPr lang="en-US" dirty="0" err="1">
              <a:latin typeface="+mn-lt"/>
            </a:rPr>
            <a:t>semaines</a:t>
          </a:r>
          <a:endParaRPr lang="en-US" dirty="0">
            <a:latin typeface="+mn-lt"/>
          </a:endParaRPr>
        </a:p>
      </dgm:t>
    </dgm:pt>
    <dgm:pt modelId="{1C2E091B-3BD1-4F71-AAA7-98AA36D9A56D}" type="parTrans" cxnId="{EED9F755-E3B8-494F-9161-FE3E6003EA6C}">
      <dgm:prSet/>
      <dgm:spPr/>
      <dgm:t>
        <a:bodyPr/>
        <a:lstStyle/>
        <a:p>
          <a:endParaRPr lang="fr-FR"/>
        </a:p>
      </dgm:t>
    </dgm:pt>
    <dgm:pt modelId="{3FF8706F-DB00-4E6F-9C0C-DC1E6F571FC4}" type="sibTrans" cxnId="{EED9F755-E3B8-494F-9161-FE3E6003EA6C}">
      <dgm:prSet/>
      <dgm:spPr/>
      <dgm:t>
        <a:bodyPr/>
        <a:lstStyle/>
        <a:p>
          <a:endParaRPr lang="fr-FR"/>
        </a:p>
      </dgm:t>
    </dgm:pt>
    <dgm:pt modelId="{3C68B15E-E1A7-4917-92EA-369153C51A25}">
      <dgm:prSet/>
      <dgm:spPr/>
      <dgm:t>
        <a:bodyPr/>
        <a:lstStyle/>
        <a:p>
          <a:r>
            <a:rPr lang="en-US" dirty="0" err="1">
              <a:latin typeface="+mn-lt"/>
            </a:rPr>
            <a:t>secondaire</a:t>
          </a:r>
          <a:r>
            <a:rPr lang="en-US" dirty="0">
              <a:latin typeface="+mn-lt"/>
            </a:rPr>
            <a:t> : </a:t>
          </a:r>
          <a:r>
            <a:rPr lang="en-US" dirty="0" err="1">
              <a:latin typeface="+mn-lt"/>
            </a:rPr>
            <a:t>délai</a:t>
          </a:r>
          <a:r>
            <a:rPr lang="en-US" dirty="0">
              <a:latin typeface="+mn-lt"/>
            </a:rPr>
            <a:t> exacerbation, SGRQ, VEMS</a:t>
          </a:r>
          <a:endParaRPr lang="fr-FR" dirty="0">
            <a:latin typeface="+mn-lt"/>
          </a:endParaRPr>
        </a:p>
      </dgm:t>
    </dgm:pt>
    <dgm:pt modelId="{23AE4F22-1D6A-4DC3-845B-CEC54CA71000}" type="parTrans" cxnId="{2941A71D-9895-4ABA-ADDE-53F7BE01F1AF}">
      <dgm:prSet/>
      <dgm:spPr/>
      <dgm:t>
        <a:bodyPr/>
        <a:lstStyle/>
        <a:p>
          <a:endParaRPr lang="fr-FR"/>
        </a:p>
      </dgm:t>
    </dgm:pt>
    <dgm:pt modelId="{E754F9D0-889D-4FF4-A7F2-9F999C9C54D7}" type="sibTrans" cxnId="{2941A71D-9895-4ABA-ADDE-53F7BE01F1AF}">
      <dgm:prSet/>
      <dgm:spPr/>
      <dgm:t>
        <a:bodyPr/>
        <a:lstStyle/>
        <a:p>
          <a:endParaRPr lang="fr-FR"/>
        </a:p>
      </dgm:t>
    </dgm:pt>
    <dgm:pt modelId="{665BA3E5-2925-4EEF-9A9B-1BAEB50BB32C}">
      <dgm:prSet custT="1"/>
      <dgm:spPr/>
      <dgm:t>
        <a:bodyPr/>
        <a:lstStyle/>
        <a:p>
          <a:r>
            <a:rPr lang="en-US" sz="1050" dirty="0">
              <a:latin typeface="+mn-lt"/>
            </a:rPr>
            <a:t>VEMS 2</a:t>
          </a:r>
          <a:r>
            <a:rPr lang="fr-FR" sz="1050" dirty="0">
              <a:latin typeface="+mn-lt"/>
            </a:rPr>
            <a:t>0% à 80%</a:t>
          </a:r>
          <a:endParaRPr lang="en-US" sz="1050" dirty="0">
            <a:latin typeface="+mn-lt"/>
          </a:endParaRPr>
        </a:p>
      </dgm:t>
    </dgm:pt>
    <dgm:pt modelId="{40654331-27CA-4BF3-9C75-18F1F4852CAF}" type="parTrans" cxnId="{3597C162-2DDB-4D4C-889D-83AEC4B4333B}">
      <dgm:prSet/>
      <dgm:spPr/>
      <dgm:t>
        <a:bodyPr/>
        <a:lstStyle/>
        <a:p>
          <a:endParaRPr lang="fr-FR"/>
        </a:p>
      </dgm:t>
    </dgm:pt>
    <dgm:pt modelId="{D6F90EFB-CF81-4B86-805A-3C0B50B82A8D}" type="sibTrans" cxnId="{3597C162-2DDB-4D4C-889D-83AEC4B4333B}">
      <dgm:prSet/>
      <dgm:spPr/>
      <dgm:t>
        <a:bodyPr/>
        <a:lstStyle/>
        <a:p>
          <a:endParaRPr lang="fr-FR"/>
        </a:p>
      </dgm:t>
    </dgm:pt>
    <dgm:pt modelId="{8A951A55-D407-47D9-8153-1572BA275669}">
      <dgm:prSet custT="1"/>
      <dgm:spPr/>
      <dgm:t>
        <a:bodyPr/>
        <a:lstStyle/>
        <a:p>
          <a:r>
            <a:rPr lang="en-US" sz="1050" b="0" i="0" dirty="0">
              <a:latin typeface="+mn-lt"/>
            </a:rPr>
            <a:t>≥ 2 exacerbations </a:t>
          </a:r>
          <a:r>
            <a:rPr lang="en-US" sz="1050" b="0" i="0" dirty="0" err="1">
              <a:latin typeface="+mn-lt"/>
            </a:rPr>
            <a:t>modérées</a:t>
          </a:r>
          <a:r>
            <a:rPr lang="en-US" sz="1050" b="0" i="0" dirty="0">
              <a:latin typeface="+mn-lt"/>
            </a:rPr>
            <a:t> à </a:t>
          </a:r>
          <a:r>
            <a:rPr lang="en-US" sz="1050" b="0" i="0" dirty="0" err="1">
              <a:latin typeface="+mn-lt"/>
            </a:rPr>
            <a:t>sévères</a:t>
          </a:r>
          <a:endParaRPr lang="en-US" sz="1050" dirty="0">
            <a:latin typeface="+mn-lt"/>
          </a:endParaRPr>
        </a:p>
      </dgm:t>
    </dgm:pt>
    <dgm:pt modelId="{A95A8D40-8BA0-4C81-901D-BA01973D2E08}" type="parTrans" cxnId="{88C29549-D99E-4535-8CF0-9D481099F932}">
      <dgm:prSet/>
      <dgm:spPr/>
      <dgm:t>
        <a:bodyPr/>
        <a:lstStyle/>
        <a:p>
          <a:endParaRPr lang="fr-FR"/>
        </a:p>
      </dgm:t>
    </dgm:pt>
    <dgm:pt modelId="{E7ABFE46-0382-454B-8744-573DC098CB05}" type="sibTrans" cxnId="{88C29549-D99E-4535-8CF0-9D481099F932}">
      <dgm:prSet/>
      <dgm:spPr/>
      <dgm:t>
        <a:bodyPr/>
        <a:lstStyle/>
        <a:p>
          <a:endParaRPr lang="fr-FR"/>
        </a:p>
      </dgm:t>
    </dgm:pt>
    <dgm:pt modelId="{4C3EC01A-BDC7-40D7-B02C-CD6E2DCD71A3}">
      <dgm:prSet custT="1"/>
      <dgm:spPr/>
      <dgm:t>
        <a:bodyPr/>
        <a:lstStyle/>
        <a:p>
          <a:r>
            <a:rPr lang="en-US" sz="1050" dirty="0">
              <a:latin typeface="+mn-lt"/>
            </a:rPr>
            <a:t>METREO : Eos </a:t>
          </a:r>
          <a:r>
            <a:rPr lang="fr-FR" sz="1050" dirty="0">
              <a:latin typeface="+mn-lt"/>
              <a:cs typeface="Calibri" panose="020F0502020204030204" pitchFamily="34" charset="0"/>
            </a:rPr>
            <a:t>≥ </a:t>
          </a:r>
          <a:r>
            <a:rPr lang="en-US" sz="1050" dirty="0">
              <a:latin typeface="+mn-lt"/>
            </a:rPr>
            <a:t>150/µL </a:t>
          </a:r>
          <a:r>
            <a:rPr lang="en-US" sz="1050" dirty="0" err="1">
              <a:latin typeface="+mn-lt"/>
            </a:rPr>
            <a:t>uniquement</a:t>
          </a:r>
          <a:endParaRPr lang="en-US" sz="1050" dirty="0">
            <a:latin typeface="+mn-lt"/>
          </a:endParaRPr>
        </a:p>
      </dgm:t>
    </dgm:pt>
    <dgm:pt modelId="{92671578-39D2-4682-94CF-9F4895554E98}" type="parTrans" cxnId="{46D7138D-039C-446E-A599-1A695C51F3EA}">
      <dgm:prSet/>
      <dgm:spPr/>
      <dgm:t>
        <a:bodyPr/>
        <a:lstStyle/>
        <a:p>
          <a:endParaRPr lang="fr-FR"/>
        </a:p>
      </dgm:t>
    </dgm:pt>
    <dgm:pt modelId="{D0551667-6DC6-4A67-8F50-42514C9DA716}" type="sibTrans" cxnId="{46D7138D-039C-446E-A599-1A695C51F3EA}">
      <dgm:prSet/>
      <dgm:spPr/>
      <dgm:t>
        <a:bodyPr/>
        <a:lstStyle/>
        <a:p>
          <a:endParaRPr lang="fr-FR"/>
        </a:p>
      </dgm:t>
    </dgm:pt>
    <dgm:pt modelId="{647123B4-4052-457F-B9D8-E0C8F486D2C7}" type="pres">
      <dgm:prSet presAssocID="{53C6A4B4-207F-4FD3-B72D-951C0D521EAA}" presName="Name0" presStyleCnt="0">
        <dgm:presLayoutVars>
          <dgm:dir/>
          <dgm:animLvl val="lvl"/>
          <dgm:resizeHandles val="exact"/>
        </dgm:presLayoutVars>
      </dgm:prSet>
      <dgm:spPr/>
    </dgm:pt>
    <dgm:pt modelId="{A8C37740-2A06-4EA4-B6DD-915509B47B09}" type="pres">
      <dgm:prSet presAssocID="{E1DBF33E-81D5-4DF6-AEE1-48BFCEE00B3D}" presName="linNode" presStyleCnt="0"/>
      <dgm:spPr/>
    </dgm:pt>
    <dgm:pt modelId="{2EC19432-1371-4765-B8E1-E4FAB04BD891}" type="pres">
      <dgm:prSet presAssocID="{E1DBF33E-81D5-4DF6-AEE1-48BFCEE00B3D}" presName="parentText" presStyleLbl="node1" presStyleIdx="0" presStyleCnt="3" custScaleX="73786" custScaleY="151765">
        <dgm:presLayoutVars>
          <dgm:chMax val="1"/>
          <dgm:bulletEnabled val="1"/>
        </dgm:presLayoutVars>
      </dgm:prSet>
      <dgm:spPr/>
    </dgm:pt>
    <dgm:pt modelId="{9A85D832-813C-4A22-ADEA-EEB9AA87DEA2}" type="pres">
      <dgm:prSet presAssocID="{E1DBF33E-81D5-4DF6-AEE1-48BFCEE00B3D}" presName="descendantText" presStyleLbl="alignAccFollowNode1" presStyleIdx="0" presStyleCnt="3" custScaleY="197630">
        <dgm:presLayoutVars>
          <dgm:bulletEnabled val="1"/>
        </dgm:presLayoutVars>
      </dgm:prSet>
      <dgm:spPr/>
    </dgm:pt>
    <dgm:pt modelId="{7A9521C4-1281-458D-9A38-10A5F3CB160A}" type="pres">
      <dgm:prSet presAssocID="{F4D7BC8A-FA53-4ACA-86DF-E22899EF7D7F}" presName="sp" presStyleCnt="0"/>
      <dgm:spPr/>
    </dgm:pt>
    <dgm:pt modelId="{69F01427-BA21-4D03-AC0D-A1EA30DDBA9B}" type="pres">
      <dgm:prSet presAssocID="{A6588D7A-692D-438F-8211-08E62D10A377}" presName="linNode" presStyleCnt="0"/>
      <dgm:spPr/>
    </dgm:pt>
    <dgm:pt modelId="{F2BD0067-77F9-4F93-9F9B-77102FEB3C4F}" type="pres">
      <dgm:prSet presAssocID="{A6588D7A-692D-438F-8211-08E62D10A377}" presName="parentText" presStyleLbl="node1" presStyleIdx="1" presStyleCnt="3" custScaleX="87789">
        <dgm:presLayoutVars>
          <dgm:chMax val="1"/>
          <dgm:bulletEnabled val="1"/>
        </dgm:presLayoutVars>
      </dgm:prSet>
      <dgm:spPr/>
    </dgm:pt>
    <dgm:pt modelId="{39CDFA88-4711-4C36-8A09-EF313EFD1A4B}" type="pres">
      <dgm:prSet presAssocID="{A6588D7A-692D-438F-8211-08E62D10A377}" presName="descendantText" presStyleLbl="alignAccFollowNode1" presStyleIdx="1" presStyleCnt="3" custScaleY="98487">
        <dgm:presLayoutVars>
          <dgm:bulletEnabled val="1"/>
        </dgm:presLayoutVars>
      </dgm:prSet>
      <dgm:spPr/>
    </dgm:pt>
    <dgm:pt modelId="{8ED79D49-072D-4FF4-BD2D-3AB249857528}" type="pres">
      <dgm:prSet presAssocID="{2A864B0C-DDE1-4DB6-B762-56E5DB3F0426}" presName="sp" presStyleCnt="0"/>
      <dgm:spPr/>
    </dgm:pt>
    <dgm:pt modelId="{C8986E42-465D-4AE2-A036-C81833AFADDE}" type="pres">
      <dgm:prSet presAssocID="{99E5F97B-AEFB-486F-9989-ED8AD1CE7865}" presName="linNode" presStyleCnt="0"/>
      <dgm:spPr/>
    </dgm:pt>
    <dgm:pt modelId="{33A00539-A213-406F-AFB0-692BAC1BC419}" type="pres">
      <dgm:prSet presAssocID="{99E5F97B-AEFB-486F-9989-ED8AD1CE786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FC75706-8157-4CD1-8D79-421EB1E4773E}" type="pres">
      <dgm:prSet presAssocID="{99E5F97B-AEFB-486F-9989-ED8AD1CE7865}" presName="descendantText" presStyleLbl="alignAccFollowNode1" presStyleIdx="2" presStyleCnt="3" custScaleY="98263">
        <dgm:presLayoutVars>
          <dgm:bulletEnabled val="1"/>
        </dgm:presLayoutVars>
      </dgm:prSet>
      <dgm:spPr/>
    </dgm:pt>
  </dgm:ptLst>
  <dgm:cxnLst>
    <dgm:cxn modelId="{522C6E00-D77E-45DD-90EE-996418B95706}" type="presOf" srcId="{665BA3E5-2925-4EEF-9A9B-1BAEB50BB32C}" destId="{9A85D832-813C-4A22-ADEA-EEB9AA87DEA2}" srcOrd="0" destOrd="3" presId="urn:microsoft.com/office/officeart/2005/8/layout/vList5"/>
    <dgm:cxn modelId="{49A77C00-2F48-4BDC-837C-C0E19EC4E092}" type="presOf" srcId="{EAD1A1E1-EE8F-4110-AAAF-CF122160B992}" destId="{39CDFA88-4711-4C36-8A09-EF313EFD1A4B}" srcOrd="0" destOrd="1" presId="urn:microsoft.com/office/officeart/2005/8/layout/vList5"/>
    <dgm:cxn modelId="{1D131802-D247-444F-AC25-56A1F061C7AF}" srcId="{E1DBF33E-81D5-4DF6-AEE1-48BFCEE00B3D}" destId="{715F554F-519A-4B96-B213-A2860356308D}" srcOrd="1" destOrd="0" parTransId="{960A96D2-5E29-4CA3-8C70-1B0ABA127572}" sibTransId="{04447CCC-B151-4252-A037-9102ADA59D0E}"/>
    <dgm:cxn modelId="{29AD8F03-ED7D-47A9-96C7-BD6D9D61C5EA}" type="presOf" srcId="{53C6A4B4-207F-4FD3-B72D-951C0D521EAA}" destId="{647123B4-4052-457F-B9D8-E0C8F486D2C7}" srcOrd="0" destOrd="0" presId="urn:microsoft.com/office/officeart/2005/8/layout/vList5"/>
    <dgm:cxn modelId="{6E1AAF0B-D7EB-4981-AEE2-8670E53E0A18}" type="presOf" srcId="{0758D034-9F89-4CF3-AA26-6BC4BB236330}" destId="{39CDFA88-4711-4C36-8A09-EF313EFD1A4B}" srcOrd="0" destOrd="0" presId="urn:microsoft.com/office/officeart/2005/8/layout/vList5"/>
    <dgm:cxn modelId="{2941A71D-9895-4ABA-ADDE-53F7BE01F1AF}" srcId="{99E5F97B-AEFB-486F-9989-ED8AD1CE7865}" destId="{3C68B15E-E1A7-4917-92EA-369153C51A25}" srcOrd="1" destOrd="0" parTransId="{23AE4F22-1D6A-4DC3-845B-CEC54CA71000}" sibTransId="{E754F9D0-889D-4FF4-A7F2-9F999C9C54D7}"/>
    <dgm:cxn modelId="{DAD5BA1D-2F86-4636-8AE6-4385BF98CDF1}" srcId="{53C6A4B4-207F-4FD3-B72D-951C0D521EAA}" destId="{99E5F97B-AEFB-486F-9989-ED8AD1CE7865}" srcOrd="2" destOrd="0" parTransId="{029B872D-F325-4263-AFD7-18F9DABACA64}" sibTransId="{818117C6-3B9F-4787-A218-889371CDB05E}"/>
    <dgm:cxn modelId="{92C2E42D-5003-481C-B354-E4222411950F}" type="presOf" srcId="{3C68B15E-E1A7-4917-92EA-369153C51A25}" destId="{8FC75706-8157-4CD1-8D79-421EB1E4773E}" srcOrd="0" destOrd="1" presId="urn:microsoft.com/office/officeart/2005/8/layout/vList5"/>
    <dgm:cxn modelId="{899BF62E-9DC7-4269-A244-6B67523FF9FD}" srcId="{53C6A4B4-207F-4FD3-B72D-951C0D521EAA}" destId="{A6588D7A-692D-438F-8211-08E62D10A377}" srcOrd="1" destOrd="0" parTransId="{4B528E28-F605-4876-88B8-8572C129468E}" sibTransId="{2A864B0C-DDE1-4DB6-B762-56E5DB3F0426}"/>
    <dgm:cxn modelId="{739F0841-0F7F-4E3F-B715-47C9C5D679D7}" type="presOf" srcId="{A6588D7A-692D-438F-8211-08E62D10A377}" destId="{F2BD0067-77F9-4F93-9F9B-77102FEB3C4F}" srcOrd="0" destOrd="0" presId="urn:microsoft.com/office/officeart/2005/8/layout/vList5"/>
    <dgm:cxn modelId="{3597C162-2DDB-4D4C-889D-83AEC4B4333B}" srcId="{E1DBF33E-81D5-4DF6-AEE1-48BFCEE00B3D}" destId="{665BA3E5-2925-4EEF-9A9B-1BAEB50BB32C}" srcOrd="3" destOrd="0" parTransId="{40654331-27CA-4BF3-9C75-18F1F4852CAF}" sibTransId="{D6F90EFB-CF81-4B86-805A-3C0B50B82A8D}"/>
    <dgm:cxn modelId="{88C29549-D99E-4535-8CF0-9D481099F932}" srcId="{E1DBF33E-81D5-4DF6-AEE1-48BFCEE00B3D}" destId="{8A951A55-D407-47D9-8153-1572BA275669}" srcOrd="2" destOrd="0" parTransId="{A95A8D40-8BA0-4C81-901D-BA01973D2E08}" sibTransId="{E7ABFE46-0382-454B-8744-573DC098CB05}"/>
    <dgm:cxn modelId="{DB27044D-66A1-4A4F-9125-4480EB70798F}" type="presOf" srcId="{8A951A55-D407-47D9-8153-1572BA275669}" destId="{9A85D832-813C-4A22-ADEA-EEB9AA87DEA2}" srcOrd="0" destOrd="2" presId="urn:microsoft.com/office/officeart/2005/8/layout/vList5"/>
    <dgm:cxn modelId="{EED9F755-E3B8-494F-9161-FE3E6003EA6C}" srcId="{A6588D7A-692D-438F-8211-08E62D10A377}" destId="{EAD1A1E1-EE8F-4110-AAAF-CF122160B992}" srcOrd="1" destOrd="0" parTransId="{1C2E091B-3BD1-4F71-AAA7-98AA36D9A56D}" sibTransId="{3FF8706F-DB00-4E6F-9C0C-DC1E6F571FC4}"/>
    <dgm:cxn modelId="{4F17535A-E6B4-4B6B-B7E4-C4E2EAB1C1AC}" type="presOf" srcId="{4CD9CFB1-B10C-4D76-B700-237FC93BC755}" destId="{8FC75706-8157-4CD1-8D79-421EB1E4773E}" srcOrd="0" destOrd="0" presId="urn:microsoft.com/office/officeart/2005/8/layout/vList5"/>
    <dgm:cxn modelId="{D3C23184-D119-4E19-969A-03338D2C7AFB}" type="presOf" srcId="{E1DBF33E-81D5-4DF6-AEE1-48BFCEE00B3D}" destId="{2EC19432-1371-4765-B8E1-E4FAB04BD891}" srcOrd="0" destOrd="0" presId="urn:microsoft.com/office/officeart/2005/8/layout/vList5"/>
    <dgm:cxn modelId="{C67C348C-94D4-4C40-9E76-FCC866925F94}" srcId="{99E5F97B-AEFB-486F-9989-ED8AD1CE7865}" destId="{4CD9CFB1-B10C-4D76-B700-237FC93BC755}" srcOrd="0" destOrd="0" parTransId="{A213F05D-E466-4778-B367-6BCA5F5FF434}" sibTransId="{BFD548CF-FA76-47F2-B253-5392CE370844}"/>
    <dgm:cxn modelId="{46D7138D-039C-446E-A599-1A695C51F3EA}" srcId="{E1DBF33E-81D5-4DF6-AEE1-48BFCEE00B3D}" destId="{4C3EC01A-BDC7-40D7-B02C-CD6E2DCD71A3}" srcOrd="4" destOrd="0" parTransId="{92671578-39D2-4682-94CF-9F4895554E98}" sibTransId="{D0551667-6DC6-4A67-8F50-42514C9DA716}"/>
    <dgm:cxn modelId="{F6471FA1-FA44-4608-9378-A024074303D2}" type="presOf" srcId="{715F554F-519A-4B96-B213-A2860356308D}" destId="{9A85D832-813C-4A22-ADEA-EEB9AA87DEA2}" srcOrd="0" destOrd="1" presId="urn:microsoft.com/office/officeart/2005/8/layout/vList5"/>
    <dgm:cxn modelId="{30657AA9-099B-4ADD-B8B0-59C1B29C73B6}" type="presOf" srcId="{F077F1D2-3338-487E-8742-978BEBC01C85}" destId="{9A85D832-813C-4A22-ADEA-EEB9AA87DEA2}" srcOrd="0" destOrd="0" presId="urn:microsoft.com/office/officeart/2005/8/layout/vList5"/>
    <dgm:cxn modelId="{1C4533BC-D8C4-48AC-AAED-EBCAF55358BA}" srcId="{53C6A4B4-207F-4FD3-B72D-951C0D521EAA}" destId="{E1DBF33E-81D5-4DF6-AEE1-48BFCEE00B3D}" srcOrd="0" destOrd="0" parTransId="{346A0F07-4963-41D2-9F0B-C97E532F33D7}" sibTransId="{F4D7BC8A-FA53-4ACA-86DF-E22899EF7D7F}"/>
    <dgm:cxn modelId="{510FFDC2-DFDF-401B-BC34-DBD45EC54B19}" srcId="{A6588D7A-692D-438F-8211-08E62D10A377}" destId="{0758D034-9F89-4CF3-AA26-6BC4BB236330}" srcOrd="0" destOrd="0" parTransId="{9647B3A7-A3D8-4163-948F-1022FE927EC9}" sibTransId="{5CB462E4-ACA1-4B43-AD68-F45A82B0B296}"/>
    <dgm:cxn modelId="{D8EEC6CC-17F9-4D3B-A0A1-4E1CB59EC86C}" type="presOf" srcId="{4C3EC01A-BDC7-40D7-B02C-CD6E2DCD71A3}" destId="{9A85D832-813C-4A22-ADEA-EEB9AA87DEA2}" srcOrd="0" destOrd="4" presId="urn:microsoft.com/office/officeart/2005/8/layout/vList5"/>
    <dgm:cxn modelId="{479EFCDB-09EC-4F07-AD35-202BA026E24C}" srcId="{E1DBF33E-81D5-4DF6-AEE1-48BFCEE00B3D}" destId="{F077F1D2-3338-487E-8742-978BEBC01C85}" srcOrd="0" destOrd="0" parTransId="{60745813-7D4C-4321-83AB-7B045DFBDB1F}" sibTransId="{68F20EB8-9D2C-4744-9113-5CF763F39E84}"/>
    <dgm:cxn modelId="{1182DEF9-570F-431D-8033-821AC87F3104}" type="presOf" srcId="{99E5F97B-AEFB-486F-9989-ED8AD1CE7865}" destId="{33A00539-A213-406F-AFB0-692BAC1BC419}" srcOrd="0" destOrd="0" presId="urn:microsoft.com/office/officeart/2005/8/layout/vList5"/>
    <dgm:cxn modelId="{A801BB2A-4457-49AE-9AF5-AE440E7C0466}" type="presParOf" srcId="{647123B4-4052-457F-B9D8-E0C8F486D2C7}" destId="{A8C37740-2A06-4EA4-B6DD-915509B47B09}" srcOrd="0" destOrd="0" presId="urn:microsoft.com/office/officeart/2005/8/layout/vList5"/>
    <dgm:cxn modelId="{0F39E022-92E2-4D55-92D5-2D6587F1D079}" type="presParOf" srcId="{A8C37740-2A06-4EA4-B6DD-915509B47B09}" destId="{2EC19432-1371-4765-B8E1-E4FAB04BD891}" srcOrd="0" destOrd="0" presId="urn:microsoft.com/office/officeart/2005/8/layout/vList5"/>
    <dgm:cxn modelId="{6CD82A83-1F27-4AA7-AC69-2C60612751E9}" type="presParOf" srcId="{A8C37740-2A06-4EA4-B6DD-915509B47B09}" destId="{9A85D832-813C-4A22-ADEA-EEB9AA87DEA2}" srcOrd="1" destOrd="0" presId="urn:microsoft.com/office/officeart/2005/8/layout/vList5"/>
    <dgm:cxn modelId="{03C88303-A053-412B-B018-5FE7416EFDA5}" type="presParOf" srcId="{647123B4-4052-457F-B9D8-E0C8F486D2C7}" destId="{7A9521C4-1281-458D-9A38-10A5F3CB160A}" srcOrd="1" destOrd="0" presId="urn:microsoft.com/office/officeart/2005/8/layout/vList5"/>
    <dgm:cxn modelId="{F5B04AAC-F439-4801-84C0-62CC3B315F6D}" type="presParOf" srcId="{647123B4-4052-457F-B9D8-E0C8F486D2C7}" destId="{69F01427-BA21-4D03-AC0D-A1EA30DDBA9B}" srcOrd="2" destOrd="0" presId="urn:microsoft.com/office/officeart/2005/8/layout/vList5"/>
    <dgm:cxn modelId="{BC1F612E-CE53-426E-AEFE-1508ABD10337}" type="presParOf" srcId="{69F01427-BA21-4D03-AC0D-A1EA30DDBA9B}" destId="{F2BD0067-77F9-4F93-9F9B-77102FEB3C4F}" srcOrd="0" destOrd="0" presId="urn:microsoft.com/office/officeart/2005/8/layout/vList5"/>
    <dgm:cxn modelId="{BFE640C4-C163-428C-96FF-931F673BA39B}" type="presParOf" srcId="{69F01427-BA21-4D03-AC0D-A1EA30DDBA9B}" destId="{39CDFA88-4711-4C36-8A09-EF313EFD1A4B}" srcOrd="1" destOrd="0" presId="urn:microsoft.com/office/officeart/2005/8/layout/vList5"/>
    <dgm:cxn modelId="{8FEB1F85-186E-4E89-8800-4B075D8B2F24}" type="presParOf" srcId="{647123B4-4052-457F-B9D8-E0C8F486D2C7}" destId="{8ED79D49-072D-4FF4-BD2D-3AB249857528}" srcOrd="3" destOrd="0" presId="urn:microsoft.com/office/officeart/2005/8/layout/vList5"/>
    <dgm:cxn modelId="{1F4A2D0C-0F37-450F-AD1D-87A8611F6507}" type="presParOf" srcId="{647123B4-4052-457F-B9D8-E0C8F486D2C7}" destId="{C8986E42-465D-4AE2-A036-C81833AFADDE}" srcOrd="4" destOrd="0" presId="urn:microsoft.com/office/officeart/2005/8/layout/vList5"/>
    <dgm:cxn modelId="{15C4B3D5-C70B-41F8-8256-A00B9E55EA52}" type="presParOf" srcId="{C8986E42-465D-4AE2-A036-C81833AFADDE}" destId="{33A00539-A213-406F-AFB0-692BAC1BC419}" srcOrd="0" destOrd="0" presId="urn:microsoft.com/office/officeart/2005/8/layout/vList5"/>
    <dgm:cxn modelId="{0C7172B9-A034-4A9E-ADF8-405B4A52F38B}" type="presParOf" srcId="{C8986E42-465D-4AE2-A036-C81833AFADDE}" destId="{8FC75706-8157-4CD1-8D79-421EB1E477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C6A4B4-207F-4FD3-B72D-951C0D521EAA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E1DBF33E-81D5-4DF6-AEE1-48BFCEE00B3D}">
      <dgm:prSet phldrT="[Texte]"/>
      <dgm:spPr/>
      <dgm:t>
        <a:bodyPr/>
        <a:lstStyle/>
        <a:p>
          <a:r>
            <a:rPr lang="fr-FR" dirty="0"/>
            <a:t>Caractéristiques</a:t>
          </a:r>
        </a:p>
      </dgm:t>
    </dgm:pt>
    <dgm:pt modelId="{346A0F07-4963-41D2-9F0B-C97E532F33D7}" type="parTrans" cxnId="{1C4533BC-D8C4-48AC-AAED-EBCAF55358BA}">
      <dgm:prSet/>
      <dgm:spPr/>
      <dgm:t>
        <a:bodyPr/>
        <a:lstStyle/>
        <a:p>
          <a:endParaRPr lang="fr-FR"/>
        </a:p>
      </dgm:t>
    </dgm:pt>
    <dgm:pt modelId="{F4D7BC8A-FA53-4ACA-86DF-E22899EF7D7F}" type="sibTrans" cxnId="{1C4533BC-D8C4-48AC-AAED-EBCAF55358BA}">
      <dgm:prSet/>
      <dgm:spPr/>
      <dgm:t>
        <a:bodyPr/>
        <a:lstStyle/>
        <a:p>
          <a:endParaRPr lang="fr-FR"/>
        </a:p>
      </dgm:t>
    </dgm:pt>
    <dgm:pt modelId="{F077F1D2-3338-487E-8742-978BEBC01C85}">
      <dgm:prSet phldrT="[Texte]" custT="1"/>
      <dgm:spPr/>
      <dgm:t>
        <a:bodyPr/>
        <a:lstStyle/>
        <a:p>
          <a:r>
            <a:rPr lang="en-US" sz="1050" dirty="0">
              <a:latin typeface="+mn-lt"/>
            </a:rPr>
            <a:t>40-80 </a:t>
          </a:r>
          <a:r>
            <a:rPr lang="en-US" sz="1050" dirty="0" err="1">
              <a:latin typeface="+mn-lt"/>
            </a:rPr>
            <a:t>ans</a:t>
          </a:r>
          <a:r>
            <a:rPr lang="en-US" sz="1050" dirty="0">
              <a:latin typeface="+mn-lt"/>
            </a:rPr>
            <a:t>, </a:t>
          </a:r>
          <a:r>
            <a:rPr lang="en-US" sz="1050" dirty="0" err="1">
              <a:latin typeface="+mn-lt"/>
            </a:rPr>
            <a:t>fumeurs</a:t>
          </a:r>
          <a:r>
            <a:rPr lang="en-US" sz="1050" dirty="0">
              <a:latin typeface="+mn-lt"/>
            </a:rPr>
            <a:t> 10PA, BPCO≥1 an </a:t>
          </a:r>
          <a:endParaRPr lang="fr-FR" sz="1050" dirty="0">
            <a:latin typeface="+mn-lt"/>
          </a:endParaRPr>
        </a:p>
      </dgm:t>
    </dgm:pt>
    <dgm:pt modelId="{60745813-7D4C-4321-83AB-7B045DFBDB1F}" type="parTrans" cxnId="{479EFCDB-09EC-4F07-AD35-202BA026E24C}">
      <dgm:prSet/>
      <dgm:spPr/>
      <dgm:t>
        <a:bodyPr/>
        <a:lstStyle/>
        <a:p>
          <a:endParaRPr lang="fr-FR"/>
        </a:p>
      </dgm:t>
    </dgm:pt>
    <dgm:pt modelId="{68F20EB8-9D2C-4744-9113-5CF763F39E84}" type="sibTrans" cxnId="{479EFCDB-09EC-4F07-AD35-202BA026E24C}">
      <dgm:prSet/>
      <dgm:spPr/>
      <dgm:t>
        <a:bodyPr/>
        <a:lstStyle/>
        <a:p>
          <a:endParaRPr lang="fr-FR"/>
        </a:p>
      </dgm:t>
    </dgm:pt>
    <dgm:pt modelId="{A6588D7A-692D-438F-8211-08E62D10A377}">
      <dgm:prSet phldrT="[Texte]"/>
      <dgm:spPr/>
      <dgm:t>
        <a:bodyPr/>
        <a:lstStyle/>
        <a:p>
          <a:r>
            <a:rPr lang="fr-FR" dirty="0"/>
            <a:t>Intervention</a:t>
          </a:r>
        </a:p>
      </dgm:t>
    </dgm:pt>
    <dgm:pt modelId="{4B528E28-F605-4876-88B8-8572C129468E}" type="parTrans" cxnId="{899BF62E-9DC7-4269-A244-6B67523FF9FD}">
      <dgm:prSet/>
      <dgm:spPr/>
      <dgm:t>
        <a:bodyPr/>
        <a:lstStyle/>
        <a:p>
          <a:endParaRPr lang="fr-FR"/>
        </a:p>
      </dgm:t>
    </dgm:pt>
    <dgm:pt modelId="{2A864B0C-DDE1-4DB6-B762-56E5DB3F0426}" type="sibTrans" cxnId="{899BF62E-9DC7-4269-A244-6B67523FF9FD}">
      <dgm:prSet/>
      <dgm:spPr/>
      <dgm:t>
        <a:bodyPr/>
        <a:lstStyle/>
        <a:p>
          <a:endParaRPr lang="fr-FR"/>
        </a:p>
      </dgm:t>
    </dgm:pt>
    <dgm:pt modelId="{0758D034-9F89-4CF3-AA26-6BC4BB236330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50" dirty="0">
              <a:latin typeface="+mn-lt"/>
            </a:rPr>
            <a:t>Dupilumab 300 mg </a:t>
          </a:r>
          <a:r>
            <a:rPr lang="en-US" sz="1050" i="1" dirty="0">
              <a:latin typeface="+mn-lt"/>
            </a:rPr>
            <a:t>versus</a:t>
          </a:r>
          <a:r>
            <a:rPr lang="en-US" sz="1050" dirty="0">
              <a:latin typeface="+mn-lt"/>
            </a:rPr>
            <a:t> placebo </a:t>
          </a:r>
          <a:endParaRPr lang="fr-FR" sz="1050" dirty="0">
            <a:latin typeface="+mn-lt"/>
          </a:endParaRPr>
        </a:p>
      </dgm:t>
    </dgm:pt>
    <dgm:pt modelId="{9647B3A7-A3D8-4163-948F-1022FE927EC9}" type="parTrans" cxnId="{510FFDC2-DFDF-401B-BC34-DBD45EC54B19}">
      <dgm:prSet/>
      <dgm:spPr/>
      <dgm:t>
        <a:bodyPr/>
        <a:lstStyle/>
        <a:p>
          <a:endParaRPr lang="fr-FR"/>
        </a:p>
      </dgm:t>
    </dgm:pt>
    <dgm:pt modelId="{5CB462E4-ACA1-4B43-AD68-F45A82B0B296}" type="sibTrans" cxnId="{510FFDC2-DFDF-401B-BC34-DBD45EC54B19}">
      <dgm:prSet/>
      <dgm:spPr/>
      <dgm:t>
        <a:bodyPr/>
        <a:lstStyle/>
        <a:p>
          <a:endParaRPr lang="fr-FR"/>
        </a:p>
      </dgm:t>
    </dgm:pt>
    <dgm:pt modelId="{99E5F97B-AEFB-486F-9989-ED8AD1CE7865}">
      <dgm:prSet phldrT="[Texte]"/>
      <dgm:spPr/>
      <dgm:t>
        <a:bodyPr/>
        <a:lstStyle/>
        <a:p>
          <a:r>
            <a:rPr lang="fr-FR" dirty="0"/>
            <a:t>Objectifs</a:t>
          </a:r>
        </a:p>
      </dgm:t>
    </dgm:pt>
    <dgm:pt modelId="{029B872D-F325-4263-AFD7-18F9DABACA64}" type="parTrans" cxnId="{DAD5BA1D-2F86-4636-8AE6-4385BF98CDF1}">
      <dgm:prSet/>
      <dgm:spPr/>
      <dgm:t>
        <a:bodyPr/>
        <a:lstStyle/>
        <a:p>
          <a:endParaRPr lang="fr-FR"/>
        </a:p>
      </dgm:t>
    </dgm:pt>
    <dgm:pt modelId="{818117C6-3B9F-4787-A218-889371CDB05E}" type="sibTrans" cxnId="{DAD5BA1D-2F86-4636-8AE6-4385BF98CDF1}">
      <dgm:prSet/>
      <dgm:spPr/>
      <dgm:t>
        <a:bodyPr/>
        <a:lstStyle/>
        <a:p>
          <a:endParaRPr lang="fr-FR"/>
        </a:p>
      </dgm:t>
    </dgm:pt>
    <dgm:pt modelId="{4CD9CFB1-B10C-4D76-B700-237FC93BC755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50" dirty="0">
              <a:latin typeface="+mn-lt"/>
            </a:rPr>
            <a:t>principal : </a:t>
          </a:r>
          <a:r>
            <a:rPr lang="en-US" sz="1050" dirty="0" err="1">
              <a:latin typeface="+mn-lt"/>
            </a:rPr>
            <a:t>taux</a:t>
          </a:r>
          <a:r>
            <a:rPr lang="en-US" sz="1050" dirty="0">
              <a:latin typeface="+mn-lt"/>
            </a:rPr>
            <a:t> exacerbations </a:t>
          </a:r>
          <a:r>
            <a:rPr lang="en-US" sz="1050" dirty="0" err="1">
              <a:latin typeface="+mn-lt"/>
            </a:rPr>
            <a:t>modérées</a:t>
          </a:r>
          <a:r>
            <a:rPr lang="en-US" sz="1050" dirty="0">
              <a:latin typeface="+mn-lt"/>
            </a:rPr>
            <a:t> à </a:t>
          </a:r>
          <a:r>
            <a:rPr lang="en-US" sz="1050" dirty="0" err="1">
              <a:latin typeface="+mn-lt"/>
            </a:rPr>
            <a:t>sévères</a:t>
          </a:r>
          <a:endParaRPr lang="fr-FR" sz="1050" dirty="0">
            <a:latin typeface="+mn-lt"/>
          </a:endParaRPr>
        </a:p>
      </dgm:t>
    </dgm:pt>
    <dgm:pt modelId="{A213F05D-E466-4778-B367-6BCA5F5FF434}" type="parTrans" cxnId="{C67C348C-94D4-4C40-9E76-FCC866925F94}">
      <dgm:prSet/>
      <dgm:spPr/>
      <dgm:t>
        <a:bodyPr/>
        <a:lstStyle/>
        <a:p>
          <a:endParaRPr lang="fr-FR"/>
        </a:p>
      </dgm:t>
    </dgm:pt>
    <dgm:pt modelId="{BFD548CF-FA76-47F2-B253-5392CE370844}" type="sibTrans" cxnId="{C67C348C-94D4-4C40-9E76-FCC866925F94}">
      <dgm:prSet/>
      <dgm:spPr/>
      <dgm:t>
        <a:bodyPr/>
        <a:lstStyle/>
        <a:p>
          <a:endParaRPr lang="fr-FR"/>
        </a:p>
      </dgm:t>
    </dgm:pt>
    <dgm:pt modelId="{715F554F-519A-4B96-B213-A2860356308D}">
      <dgm:prSet custT="1"/>
      <dgm:spPr/>
      <dgm:t>
        <a:bodyPr/>
        <a:lstStyle/>
        <a:p>
          <a:r>
            <a:rPr lang="en-US" sz="1050" dirty="0">
              <a:latin typeface="+mn-lt"/>
            </a:rPr>
            <a:t>Triple </a:t>
          </a:r>
          <a:r>
            <a:rPr lang="en-US" sz="1050" dirty="0" err="1">
              <a:latin typeface="+mn-lt"/>
            </a:rPr>
            <a:t>thérapie</a:t>
          </a:r>
          <a:r>
            <a:rPr lang="en-US" sz="1050" dirty="0">
              <a:latin typeface="+mn-lt"/>
            </a:rPr>
            <a:t> </a:t>
          </a:r>
          <a:r>
            <a:rPr lang="en-US" sz="1050" dirty="0" err="1">
              <a:latin typeface="+mn-lt"/>
            </a:rPr>
            <a:t>inhalée</a:t>
          </a:r>
          <a:endParaRPr lang="en-US" sz="1050" dirty="0">
            <a:latin typeface="+mn-lt"/>
          </a:endParaRPr>
        </a:p>
      </dgm:t>
    </dgm:pt>
    <dgm:pt modelId="{960A96D2-5E29-4CA3-8C70-1B0ABA127572}" type="parTrans" cxnId="{1D131802-D247-444F-AC25-56A1F061C7AF}">
      <dgm:prSet/>
      <dgm:spPr/>
      <dgm:t>
        <a:bodyPr/>
        <a:lstStyle/>
        <a:p>
          <a:endParaRPr lang="fr-FR"/>
        </a:p>
      </dgm:t>
    </dgm:pt>
    <dgm:pt modelId="{04447CCC-B151-4252-A037-9102ADA59D0E}" type="sibTrans" cxnId="{1D131802-D247-444F-AC25-56A1F061C7AF}">
      <dgm:prSet/>
      <dgm:spPr/>
      <dgm:t>
        <a:bodyPr/>
        <a:lstStyle/>
        <a:p>
          <a:endParaRPr lang="fr-FR"/>
        </a:p>
      </dgm:t>
    </dgm:pt>
    <dgm:pt modelId="{EAD1A1E1-EE8F-4110-AAAF-CF122160B992}">
      <dgm:prSet custT="1"/>
      <dgm:spPr/>
      <dgm:t>
        <a:bodyPr/>
        <a:lstStyle/>
        <a:p>
          <a:r>
            <a:rPr lang="en-US" sz="1050" dirty="0">
              <a:latin typeface="+mn-lt"/>
            </a:rPr>
            <a:t>1 injection/2 </a:t>
          </a:r>
          <a:r>
            <a:rPr lang="en-US" sz="1050" dirty="0" err="1">
              <a:latin typeface="+mn-lt"/>
            </a:rPr>
            <a:t>semaines</a:t>
          </a:r>
          <a:r>
            <a:rPr lang="en-US" sz="1050" dirty="0">
              <a:latin typeface="+mn-lt"/>
            </a:rPr>
            <a:t> pendant 52 </a:t>
          </a:r>
          <a:r>
            <a:rPr lang="en-US" sz="1050" dirty="0" err="1">
              <a:latin typeface="+mn-lt"/>
            </a:rPr>
            <a:t>semaines</a:t>
          </a:r>
          <a:endParaRPr lang="en-US" sz="1050" dirty="0">
            <a:latin typeface="+mn-lt"/>
          </a:endParaRPr>
        </a:p>
      </dgm:t>
    </dgm:pt>
    <dgm:pt modelId="{1C2E091B-3BD1-4F71-AAA7-98AA36D9A56D}" type="parTrans" cxnId="{EED9F755-E3B8-494F-9161-FE3E6003EA6C}">
      <dgm:prSet/>
      <dgm:spPr/>
      <dgm:t>
        <a:bodyPr/>
        <a:lstStyle/>
        <a:p>
          <a:endParaRPr lang="fr-FR"/>
        </a:p>
      </dgm:t>
    </dgm:pt>
    <dgm:pt modelId="{3FF8706F-DB00-4E6F-9C0C-DC1E6F571FC4}" type="sibTrans" cxnId="{EED9F755-E3B8-494F-9161-FE3E6003EA6C}">
      <dgm:prSet/>
      <dgm:spPr/>
      <dgm:t>
        <a:bodyPr/>
        <a:lstStyle/>
        <a:p>
          <a:endParaRPr lang="fr-FR"/>
        </a:p>
      </dgm:t>
    </dgm:pt>
    <dgm:pt modelId="{665BA3E5-2925-4EEF-9A9B-1BAEB50BB32C}">
      <dgm:prSet custT="1"/>
      <dgm:spPr/>
      <dgm:t>
        <a:bodyPr/>
        <a:lstStyle/>
        <a:p>
          <a:r>
            <a:rPr lang="en-US" sz="1050" dirty="0">
              <a:latin typeface="+mn-lt"/>
            </a:rPr>
            <a:t>VEMS 30</a:t>
          </a:r>
          <a:r>
            <a:rPr lang="fr-FR" sz="1050" dirty="0">
              <a:latin typeface="+mn-lt"/>
            </a:rPr>
            <a:t>% à 70%</a:t>
          </a:r>
          <a:endParaRPr lang="en-US" sz="1050" dirty="0">
            <a:latin typeface="+mn-lt"/>
          </a:endParaRPr>
        </a:p>
      </dgm:t>
    </dgm:pt>
    <dgm:pt modelId="{40654331-27CA-4BF3-9C75-18F1F4852CAF}" type="parTrans" cxnId="{3597C162-2DDB-4D4C-889D-83AEC4B4333B}">
      <dgm:prSet/>
      <dgm:spPr/>
      <dgm:t>
        <a:bodyPr/>
        <a:lstStyle/>
        <a:p>
          <a:endParaRPr lang="fr-FR"/>
        </a:p>
      </dgm:t>
    </dgm:pt>
    <dgm:pt modelId="{D6F90EFB-CF81-4B86-805A-3C0B50B82A8D}" type="sibTrans" cxnId="{3597C162-2DDB-4D4C-889D-83AEC4B4333B}">
      <dgm:prSet/>
      <dgm:spPr/>
      <dgm:t>
        <a:bodyPr/>
        <a:lstStyle/>
        <a:p>
          <a:endParaRPr lang="fr-FR"/>
        </a:p>
      </dgm:t>
    </dgm:pt>
    <dgm:pt modelId="{8A951A55-D407-47D9-8153-1572BA275669}">
      <dgm:prSet custT="1"/>
      <dgm:spPr/>
      <dgm:t>
        <a:bodyPr/>
        <a:lstStyle/>
        <a:p>
          <a:r>
            <a:rPr lang="en-US" sz="1050" b="0" i="0" dirty="0">
              <a:latin typeface="+mn-lt"/>
            </a:rPr>
            <a:t>≥ 2 exacerbations </a:t>
          </a:r>
          <a:r>
            <a:rPr lang="en-US" sz="1050" b="0" i="0" dirty="0" err="1">
              <a:latin typeface="+mn-lt"/>
            </a:rPr>
            <a:t>modérées</a:t>
          </a:r>
          <a:r>
            <a:rPr lang="en-US" sz="1050" b="0" i="0" dirty="0">
              <a:latin typeface="+mn-lt"/>
            </a:rPr>
            <a:t> </a:t>
          </a:r>
          <a:r>
            <a:rPr lang="en-US" sz="1050" b="0" i="0" dirty="0" err="1">
              <a:latin typeface="+mn-lt"/>
            </a:rPr>
            <a:t>ou</a:t>
          </a:r>
          <a:r>
            <a:rPr lang="en-US" sz="1050" b="0" i="0" dirty="0">
              <a:latin typeface="+mn-lt"/>
            </a:rPr>
            <a:t> 1 </a:t>
          </a:r>
          <a:r>
            <a:rPr lang="en-US" sz="1050" b="0" i="0" dirty="0" err="1">
              <a:latin typeface="+mn-lt"/>
            </a:rPr>
            <a:t>sévère</a:t>
          </a:r>
          <a:endParaRPr lang="en-US" sz="1050" dirty="0">
            <a:latin typeface="+mn-lt"/>
          </a:endParaRPr>
        </a:p>
      </dgm:t>
    </dgm:pt>
    <dgm:pt modelId="{A95A8D40-8BA0-4C81-901D-BA01973D2E08}" type="parTrans" cxnId="{88C29549-D99E-4535-8CF0-9D481099F932}">
      <dgm:prSet/>
      <dgm:spPr/>
      <dgm:t>
        <a:bodyPr/>
        <a:lstStyle/>
        <a:p>
          <a:endParaRPr lang="fr-FR"/>
        </a:p>
      </dgm:t>
    </dgm:pt>
    <dgm:pt modelId="{E7ABFE46-0382-454B-8744-573DC098CB05}" type="sibTrans" cxnId="{88C29549-D99E-4535-8CF0-9D481099F932}">
      <dgm:prSet/>
      <dgm:spPr/>
      <dgm:t>
        <a:bodyPr/>
        <a:lstStyle/>
        <a:p>
          <a:endParaRPr lang="fr-FR"/>
        </a:p>
      </dgm:t>
    </dgm:pt>
    <dgm:pt modelId="{76BCE640-90A8-41BF-8F13-DF900D52386C}">
      <dgm:prSet custT="1"/>
      <dgm:spPr/>
      <dgm:t>
        <a:bodyPr/>
        <a:lstStyle/>
        <a:p>
          <a:r>
            <a:rPr lang="fr-FR" sz="1050" dirty="0">
              <a:latin typeface="+mn-lt"/>
              <a:cs typeface="Calibri" panose="020F0502020204030204" pitchFamily="34" charset="0"/>
            </a:rPr>
            <a:t>Eosinophiles </a:t>
          </a:r>
          <a:r>
            <a:rPr lang="en-US" sz="1050" b="0" i="0" dirty="0">
              <a:latin typeface="+mn-lt"/>
            </a:rPr>
            <a:t>≥ 300/µL</a:t>
          </a:r>
          <a:endParaRPr lang="en-US" sz="1050" dirty="0">
            <a:latin typeface="+mn-lt"/>
          </a:endParaRPr>
        </a:p>
      </dgm:t>
    </dgm:pt>
    <dgm:pt modelId="{FBA7129A-C29A-4F18-B8E9-C32960027D56}" type="parTrans" cxnId="{AA277C56-0BB8-452C-AABD-0168153D85FD}">
      <dgm:prSet/>
      <dgm:spPr/>
      <dgm:t>
        <a:bodyPr/>
        <a:lstStyle/>
        <a:p>
          <a:endParaRPr lang="fr-FR"/>
        </a:p>
      </dgm:t>
    </dgm:pt>
    <dgm:pt modelId="{CC123CA8-6350-403A-AE8F-1CC2818BC743}" type="sibTrans" cxnId="{AA277C56-0BB8-452C-AABD-0168153D85FD}">
      <dgm:prSet/>
      <dgm:spPr/>
      <dgm:t>
        <a:bodyPr/>
        <a:lstStyle/>
        <a:p>
          <a:endParaRPr lang="fr-FR"/>
        </a:p>
      </dgm:t>
    </dgm:pt>
    <dgm:pt modelId="{E112A067-79B8-48BE-8E37-F399FF96718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50" dirty="0" err="1">
              <a:latin typeface="+mn-lt"/>
            </a:rPr>
            <a:t>secondaire</a:t>
          </a:r>
          <a:r>
            <a:rPr lang="en-US" sz="1050" dirty="0">
              <a:latin typeface="+mn-lt"/>
            </a:rPr>
            <a:t> : SGRQ, VEMS</a:t>
          </a:r>
          <a:endParaRPr lang="fr-FR" sz="1050" dirty="0">
            <a:latin typeface="+mn-lt"/>
          </a:endParaRPr>
        </a:p>
      </dgm:t>
    </dgm:pt>
    <dgm:pt modelId="{7356CE62-7467-488E-8045-6A0EDBF5D56B}" type="sibTrans" cxnId="{C5BDBE13-33EB-464B-854A-0CDA51E0FF07}">
      <dgm:prSet/>
      <dgm:spPr/>
      <dgm:t>
        <a:bodyPr/>
        <a:lstStyle/>
        <a:p>
          <a:endParaRPr lang="fr-FR"/>
        </a:p>
      </dgm:t>
    </dgm:pt>
    <dgm:pt modelId="{57716713-2A01-45EB-B9B2-9B5200837625}" type="parTrans" cxnId="{C5BDBE13-33EB-464B-854A-0CDA51E0FF07}">
      <dgm:prSet/>
      <dgm:spPr/>
      <dgm:t>
        <a:bodyPr/>
        <a:lstStyle/>
        <a:p>
          <a:endParaRPr lang="fr-FR"/>
        </a:p>
      </dgm:t>
    </dgm:pt>
    <dgm:pt modelId="{647123B4-4052-457F-B9D8-E0C8F486D2C7}" type="pres">
      <dgm:prSet presAssocID="{53C6A4B4-207F-4FD3-B72D-951C0D521EAA}" presName="Name0" presStyleCnt="0">
        <dgm:presLayoutVars>
          <dgm:dir/>
          <dgm:animLvl val="lvl"/>
          <dgm:resizeHandles val="exact"/>
        </dgm:presLayoutVars>
      </dgm:prSet>
      <dgm:spPr/>
    </dgm:pt>
    <dgm:pt modelId="{A8C37740-2A06-4EA4-B6DD-915509B47B09}" type="pres">
      <dgm:prSet presAssocID="{E1DBF33E-81D5-4DF6-AEE1-48BFCEE00B3D}" presName="linNode" presStyleCnt="0"/>
      <dgm:spPr/>
    </dgm:pt>
    <dgm:pt modelId="{2EC19432-1371-4765-B8E1-E4FAB04BD891}" type="pres">
      <dgm:prSet presAssocID="{E1DBF33E-81D5-4DF6-AEE1-48BFCEE00B3D}" presName="parentText" presStyleLbl="node1" presStyleIdx="0" presStyleCnt="3" custScaleX="73786">
        <dgm:presLayoutVars>
          <dgm:chMax val="1"/>
          <dgm:bulletEnabled val="1"/>
        </dgm:presLayoutVars>
      </dgm:prSet>
      <dgm:spPr/>
    </dgm:pt>
    <dgm:pt modelId="{9A85D832-813C-4A22-ADEA-EEB9AA87DEA2}" type="pres">
      <dgm:prSet presAssocID="{E1DBF33E-81D5-4DF6-AEE1-48BFCEE00B3D}" presName="descendantText" presStyleLbl="alignAccFollowNode1" presStyleIdx="0" presStyleCnt="3" custScaleY="133722">
        <dgm:presLayoutVars>
          <dgm:bulletEnabled val="1"/>
        </dgm:presLayoutVars>
      </dgm:prSet>
      <dgm:spPr/>
    </dgm:pt>
    <dgm:pt modelId="{7A9521C4-1281-458D-9A38-10A5F3CB160A}" type="pres">
      <dgm:prSet presAssocID="{F4D7BC8A-FA53-4ACA-86DF-E22899EF7D7F}" presName="sp" presStyleCnt="0"/>
      <dgm:spPr/>
    </dgm:pt>
    <dgm:pt modelId="{69F01427-BA21-4D03-AC0D-A1EA30DDBA9B}" type="pres">
      <dgm:prSet presAssocID="{A6588D7A-692D-438F-8211-08E62D10A377}" presName="linNode" presStyleCnt="0"/>
      <dgm:spPr/>
    </dgm:pt>
    <dgm:pt modelId="{F2BD0067-77F9-4F93-9F9B-77102FEB3C4F}" type="pres">
      <dgm:prSet presAssocID="{A6588D7A-692D-438F-8211-08E62D10A377}" presName="parentText" presStyleLbl="node1" presStyleIdx="1" presStyleCnt="3" custScaleX="87789">
        <dgm:presLayoutVars>
          <dgm:chMax val="1"/>
          <dgm:bulletEnabled val="1"/>
        </dgm:presLayoutVars>
      </dgm:prSet>
      <dgm:spPr/>
    </dgm:pt>
    <dgm:pt modelId="{39CDFA88-4711-4C36-8A09-EF313EFD1A4B}" type="pres">
      <dgm:prSet presAssocID="{A6588D7A-692D-438F-8211-08E62D10A377}" presName="descendantText" presStyleLbl="alignAccFollowNode1" presStyleIdx="1" presStyleCnt="3" custScaleY="98487">
        <dgm:presLayoutVars>
          <dgm:bulletEnabled val="1"/>
        </dgm:presLayoutVars>
      </dgm:prSet>
      <dgm:spPr/>
    </dgm:pt>
    <dgm:pt modelId="{8ED79D49-072D-4FF4-BD2D-3AB249857528}" type="pres">
      <dgm:prSet presAssocID="{2A864B0C-DDE1-4DB6-B762-56E5DB3F0426}" presName="sp" presStyleCnt="0"/>
      <dgm:spPr/>
    </dgm:pt>
    <dgm:pt modelId="{C8986E42-465D-4AE2-A036-C81833AFADDE}" type="pres">
      <dgm:prSet presAssocID="{99E5F97B-AEFB-486F-9989-ED8AD1CE7865}" presName="linNode" presStyleCnt="0"/>
      <dgm:spPr/>
    </dgm:pt>
    <dgm:pt modelId="{33A00539-A213-406F-AFB0-692BAC1BC419}" type="pres">
      <dgm:prSet presAssocID="{99E5F97B-AEFB-486F-9989-ED8AD1CE786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FC75706-8157-4CD1-8D79-421EB1E4773E}" type="pres">
      <dgm:prSet presAssocID="{99E5F97B-AEFB-486F-9989-ED8AD1CE786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22C6E00-D77E-45DD-90EE-996418B95706}" type="presOf" srcId="{665BA3E5-2925-4EEF-9A9B-1BAEB50BB32C}" destId="{9A85D832-813C-4A22-ADEA-EEB9AA87DEA2}" srcOrd="0" destOrd="3" presId="urn:microsoft.com/office/officeart/2005/8/layout/vList5"/>
    <dgm:cxn modelId="{49A77C00-2F48-4BDC-837C-C0E19EC4E092}" type="presOf" srcId="{EAD1A1E1-EE8F-4110-AAAF-CF122160B992}" destId="{39CDFA88-4711-4C36-8A09-EF313EFD1A4B}" srcOrd="0" destOrd="1" presId="urn:microsoft.com/office/officeart/2005/8/layout/vList5"/>
    <dgm:cxn modelId="{1D131802-D247-444F-AC25-56A1F061C7AF}" srcId="{E1DBF33E-81D5-4DF6-AEE1-48BFCEE00B3D}" destId="{715F554F-519A-4B96-B213-A2860356308D}" srcOrd="1" destOrd="0" parTransId="{960A96D2-5E29-4CA3-8C70-1B0ABA127572}" sibTransId="{04447CCC-B151-4252-A037-9102ADA59D0E}"/>
    <dgm:cxn modelId="{29AD8F03-ED7D-47A9-96C7-BD6D9D61C5EA}" type="presOf" srcId="{53C6A4B4-207F-4FD3-B72D-951C0D521EAA}" destId="{647123B4-4052-457F-B9D8-E0C8F486D2C7}" srcOrd="0" destOrd="0" presId="urn:microsoft.com/office/officeart/2005/8/layout/vList5"/>
    <dgm:cxn modelId="{6E1AAF0B-D7EB-4981-AEE2-8670E53E0A18}" type="presOf" srcId="{0758D034-9F89-4CF3-AA26-6BC4BB236330}" destId="{39CDFA88-4711-4C36-8A09-EF313EFD1A4B}" srcOrd="0" destOrd="0" presId="urn:microsoft.com/office/officeart/2005/8/layout/vList5"/>
    <dgm:cxn modelId="{C5BDBE13-33EB-464B-854A-0CDA51E0FF07}" srcId="{99E5F97B-AEFB-486F-9989-ED8AD1CE7865}" destId="{E112A067-79B8-48BE-8E37-F399FF967182}" srcOrd="1" destOrd="0" parTransId="{57716713-2A01-45EB-B9B2-9B5200837625}" sibTransId="{7356CE62-7467-488E-8045-6A0EDBF5D56B}"/>
    <dgm:cxn modelId="{DAD5BA1D-2F86-4636-8AE6-4385BF98CDF1}" srcId="{53C6A4B4-207F-4FD3-B72D-951C0D521EAA}" destId="{99E5F97B-AEFB-486F-9989-ED8AD1CE7865}" srcOrd="2" destOrd="0" parTransId="{029B872D-F325-4263-AFD7-18F9DABACA64}" sibTransId="{818117C6-3B9F-4787-A218-889371CDB05E}"/>
    <dgm:cxn modelId="{42D11C27-DB54-4895-BEB7-BCE9653AC25B}" type="presOf" srcId="{E112A067-79B8-48BE-8E37-F399FF967182}" destId="{8FC75706-8157-4CD1-8D79-421EB1E4773E}" srcOrd="0" destOrd="1" presId="urn:microsoft.com/office/officeart/2005/8/layout/vList5"/>
    <dgm:cxn modelId="{899BF62E-9DC7-4269-A244-6B67523FF9FD}" srcId="{53C6A4B4-207F-4FD3-B72D-951C0D521EAA}" destId="{A6588D7A-692D-438F-8211-08E62D10A377}" srcOrd="1" destOrd="0" parTransId="{4B528E28-F605-4876-88B8-8572C129468E}" sibTransId="{2A864B0C-DDE1-4DB6-B762-56E5DB3F0426}"/>
    <dgm:cxn modelId="{739F0841-0F7F-4E3F-B715-47C9C5D679D7}" type="presOf" srcId="{A6588D7A-692D-438F-8211-08E62D10A377}" destId="{F2BD0067-77F9-4F93-9F9B-77102FEB3C4F}" srcOrd="0" destOrd="0" presId="urn:microsoft.com/office/officeart/2005/8/layout/vList5"/>
    <dgm:cxn modelId="{3597C162-2DDB-4D4C-889D-83AEC4B4333B}" srcId="{E1DBF33E-81D5-4DF6-AEE1-48BFCEE00B3D}" destId="{665BA3E5-2925-4EEF-9A9B-1BAEB50BB32C}" srcOrd="3" destOrd="0" parTransId="{40654331-27CA-4BF3-9C75-18F1F4852CAF}" sibTransId="{D6F90EFB-CF81-4B86-805A-3C0B50B82A8D}"/>
    <dgm:cxn modelId="{88C29549-D99E-4535-8CF0-9D481099F932}" srcId="{E1DBF33E-81D5-4DF6-AEE1-48BFCEE00B3D}" destId="{8A951A55-D407-47D9-8153-1572BA275669}" srcOrd="2" destOrd="0" parTransId="{A95A8D40-8BA0-4C81-901D-BA01973D2E08}" sibTransId="{E7ABFE46-0382-454B-8744-573DC098CB05}"/>
    <dgm:cxn modelId="{DB27044D-66A1-4A4F-9125-4480EB70798F}" type="presOf" srcId="{8A951A55-D407-47D9-8153-1572BA275669}" destId="{9A85D832-813C-4A22-ADEA-EEB9AA87DEA2}" srcOrd="0" destOrd="2" presId="urn:microsoft.com/office/officeart/2005/8/layout/vList5"/>
    <dgm:cxn modelId="{EED9F755-E3B8-494F-9161-FE3E6003EA6C}" srcId="{A6588D7A-692D-438F-8211-08E62D10A377}" destId="{EAD1A1E1-EE8F-4110-AAAF-CF122160B992}" srcOrd="1" destOrd="0" parTransId="{1C2E091B-3BD1-4F71-AAA7-98AA36D9A56D}" sibTransId="{3FF8706F-DB00-4E6F-9C0C-DC1E6F571FC4}"/>
    <dgm:cxn modelId="{AA277C56-0BB8-452C-AABD-0168153D85FD}" srcId="{E1DBF33E-81D5-4DF6-AEE1-48BFCEE00B3D}" destId="{76BCE640-90A8-41BF-8F13-DF900D52386C}" srcOrd="4" destOrd="0" parTransId="{FBA7129A-C29A-4F18-B8E9-C32960027D56}" sibTransId="{CC123CA8-6350-403A-AE8F-1CC2818BC743}"/>
    <dgm:cxn modelId="{4F17535A-E6B4-4B6B-B7E4-C4E2EAB1C1AC}" type="presOf" srcId="{4CD9CFB1-B10C-4D76-B700-237FC93BC755}" destId="{8FC75706-8157-4CD1-8D79-421EB1E4773E}" srcOrd="0" destOrd="0" presId="urn:microsoft.com/office/officeart/2005/8/layout/vList5"/>
    <dgm:cxn modelId="{D3C23184-D119-4E19-969A-03338D2C7AFB}" type="presOf" srcId="{E1DBF33E-81D5-4DF6-AEE1-48BFCEE00B3D}" destId="{2EC19432-1371-4765-B8E1-E4FAB04BD891}" srcOrd="0" destOrd="0" presId="urn:microsoft.com/office/officeart/2005/8/layout/vList5"/>
    <dgm:cxn modelId="{C67C348C-94D4-4C40-9E76-FCC866925F94}" srcId="{99E5F97B-AEFB-486F-9989-ED8AD1CE7865}" destId="{4CD9CFB1-B10C-4D76-B700-237FC93BC755}" srcOrd="0" destOrd="0" parTransId="{A213F05D-E466-4778-B367-6BCA5F5FF434}" sibTransId="{BFD548CF-FA76-47F2-B253-5392CE370844}"/>
    <dgm:cxn modelId="{1380E59F-93A0-4759-9EA2-E949D751A54C}" type="presOf" srcId="{76BCE640-90A8-41BF-8F13-DF900D52386C}" destId="{9A85D832-813C-4A22-ADEA-EEB9AA87DEA2}" srcOrd="0" destOrd="4" presId="urn:microsoft.com/office/officeart/2005/8/layout/vList5"/>
    <dgm:cxn modelId="{F6471FA1-FA44-4608-9378-A024074303D2}" type="presOf" srcId="{715F554F-519A-4B96-B213-A2860356308D}" destId="{9A85D832-813C-4A22-ADEA-EEB9AA87DEA2}" srcOrd="0" destOrd="1" presId="urn:microsoft.com/office/officeart/2005/8/layout/vList5"/>
    <dgm:cxn modelId="{30657AA9-099B-4ADD-B8B0-59C1B29C73B6}" type="presOf" srcId="{F077F1D2-3338-487E-8742-978BEBC01C85}" destId="{9A85D832-813C-4A22-ADEA-EEB9AA87DEA2}" srcOrd="0" destOrd="0" presId="urn:microsoft.com/office/officeart/2005/8/layout/vList5"/>
    <dgm:cxn modelId="{1C4533BC-D8C4-48AC-AAED-EBCAF55358BA}" srcId="{53C6A4B4-207F-4FD3-B72D-951C0D521EAA}" destId="{E1DBF33E-81D5-4DF6-AEE1-48BFCEE00B3D}" srcOrd="0" destOrd="0" parTransId="{346A0F07-4963-41D2-9F0B-C97E532F33D7}" sibTransId="{F4D7BC8A-FA53-4ACA-86DF-E22899EF7D7F}"/>
    <dgm:cxn modelId="{510FFDC2-DFDF-401B-BC34-DBD45EC54B19}" srcId="{A6588D7A-692D-438F-8211-08E62D10A377}" destId="{0758D034-9F89-4CF3-AA26-6BC4BB236330}" srcOrd="0" destOrd="0" parTransId="{9647B3A7-A3D8-4163-948F-1022FE927EC9}" sibTransId="{5CB462E4-ACA1-4B43-AD68-F45A82B0B296}"/>
    <dgm:cxn modelId="{479EFCDB-09EC-4F07-AD35-202BA026E24C}" srcId="{E1DBF33E-81D5-4DF6-AEE1-48BFCEE00B3D}" destId="{F077F1D2-3338-487E-8742-978BEBC01C85}" srcOrd="0" destOrd="0" parTransId="{60745813-7D4C-4321-83AB-7B045DFBDB1F}" sibTransId="{68F20EB8-9D2C-4744-9113-5CF763F39E84}"/>
    <dgm:cxn modelId="{1182DEF9-570F-431D-8033-821AC87F3104}" type="presOf" srcId="{99E5F97B-AEFB-486F-9989-ED8AD1CE7865}" destId="{33A00539-A213-406F-AFB0-692BAC1BC419}" srcOrd="0" destOrd="0" presId="urn:microsoft.com/office/officeart/2005/8/layout/vList5"/>
    <dgm:cxn modelId="{A801BB2A-4457-49AE-9AF5-AE440E7C0466}" type="presParOf" srcId="{647123B4-4052-457F-B9D8-E0C8F486D2C7}" destId="{A8C37740-2A06-4EA4-B6DD-915509B47B09}" srcOrd="0" destOrd="0" presId="urn:microsoft.com/office/officeart/2005/8/layout/vList5"/>
    <dgm:cxn modelId="{0F39E022-92E2-4D55-92D5-2D6587F1D079}" type="presParOf" srcId="{A8C37740-2A06-4EA4-B6DD-915509B47B09}" destId="{2EC19432-1371-4765-B8E1-E4FAB04BD891}" srcOrd="0" destOrd="0" presId="urn:microsoft.com/office/officeart/2005/8/layout/vList5"/>
    <dgm:cxn modelId="{6CD82A83-1F27-4AA7-AC69-2C60612751E9}" type="presParOf" srcId="{A8C37740-2A06-4EA4-B6DD-915509B47B09}" destId="{9A85D832-813C-4A22-ADEA-EEB9AA87DEA2}" srcOrd="1" destOrd="0" presId="urn:microsoft.com/office/officeart/2005/8/layout/vList5"/>
    <dgm:cxn modelId="{03C88303-A053-412B-B018-5FE7416EFDA5}" type="presParOf" srcId="{647123B4-4052-457F-B9D8-E0C8F486D2C7}" destId="{7A9521C4-1281-458D-9A38-10A5F3CB160A}" srcOrd="1" destOrd="0" presId="urn:microsoft.com/office/officeart/2005/8/layout/vList5"/>
    <dgm:cxn modelId="{F5B04AAC-F439-4801-84C0-62CC3B315F6D}" type="presParOf" srcId="{647123B4-4052-457F-B9D8-E0C8F486D2C7}" destId="{69F01427-BA21-4D03-AC0D-A1EA30DDBA9B}" srcOrd="2" destOrd="0" presId="urn:microsoft.com/office/officeart/2005/8/layout/vList5"/>
    <dgm:cxn modelId="{BC1F612E-CE53-426E-AEFE-1508ABD10337}" type="presParOf" srcId="{69F01427-BA21-4D03-AC0D-A1EA30DDBA9B}" destId="{F2BD0067-77F9-4F93-9F9B-77102FEB3C4F}" srcOrd="0" destOrd="0" presId="urn:microsoft.com/office/officeart/2005/8/layout/vList5"/>
    <dgm:cxn modelId="{BFE640C4-C163-428C-96FF-931F673BA39B}" type="presParOf" srcId="{69F01427-BA21-4D03-AC0D-A1EA30DDBA9B}" destId="{39CDFA88-4711-4C36-8A09-EF313EFD1A4B}" srcOrd="1" destOrd="0" presId="urn:microsoft.com/office/officeart/2005/8/layout/vList5"/>
    <dgm:cxn modelId="{8FEB1F85-186E-4E89-8800-4B075D8B2F24}" type="presParOf" srcId="{647123B4-4052-457F-B9D8-E0C8F486D2C7}" destId="{8ED79D49-072D-4FF4-BD2D-3AB249857528}" srcOrd="3" destOrd="0" presId="urn:microsoft.com/office/officeart/2005/8/layout/vList5"/>
    <dgm:cxn modelId="{1F4A2D0C-0F37-450F-AD1D-87A8611F6507}" type="presParOf" srcId="{647123B4-4052-457F-B9D8-E0C8F486D2C7}" destId="{C8986E42-465D-4AE2-A036-C81833AFADDE}" srcOrd="4" destOrd="0" presId="urn:microsoft.com/office/officeart/2005/8/layout/vList5"/>
    <dgm:cxn modelId="{15C4B3D5-C70B-41F8-8256-A00B9E55EA52}" type="presParOf" srcId="{C8986E42-465D-4AE2-A036-C81833AFADDE}" destId="{33A00539-A213-406F-AFB0-692BAC1BC419}" srcOrd="0" destOrd="0" presId="urn:microsoft.com/office/officeart/2005/8/layout/vList5"/>
    <dgm:cxn modelId="{0C7172B9-A034-4A9E-ADF8-405B4A52F38B}" type="presParOf" srcId="{C8986E42-465D-4AE2-A036-C81833AFADDE}" destId="{8FC75706-8157-4CD1-8D79-421EB1E477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C6A4B4-207F-4FD3-B72D-951C0D521EAA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E1DBF33E-81D5-4DF6-AEE1-48BFCEE00B3D}">
      <dgm:prSet phldrT="[Texte]"/>
      <dgm:spPr/>
      <dgm:t>
        <a:bodyPr/>
        <a:lstStyle/>
        <a:p>
          <a:r>
            <a:rPr lang="fr-FR" dirty="0"/>
            <a:t>Caractéristiques</a:t>
          </a:r>
        </a:p>
      </dgm:t>
    </dgm:pt>
    <dgm:pt modelId="{346A0F07-4963-41D2-9F0B-C97E532F33D7}" type="parTrans" cxnId="{1C4533BC-D8C4-48AC-AAED-EBCAF55358BA}">
      <dgm:prSet/>
      <dgm:spPr/>
      <dgm:t>
        <a:bodyPr/>
        <a:lstStyle/>
        <a:p>
          <a:endParaRPr lang="fr-FR"/>
        </a:p>
      </dgm:t>
    </dgm:pt>
    <dgm:pt modelId="{F4D7BC8A-FA53-4ACA-86DF-E22899EF7D7F}" type="sibTrans" cxnId="{1C4533BC-D8C4-48AC-AAED-EBCAF55358BA}">
      <dgm:prSet/>
      <dgm:spPr/>
      <dgm:t>
        <a:bodyPr/>
        <a:lstStyle/>
        <a:p>
          <a:endParaRPr lang="fr-FR"/>
        </a:p>
      </dgm:t>
    </dgm:pt>
    <dgm:pt modelId="{F077F1D2-3338-487E-8742-978BEBC01C85}">
      <dgm:prSet phldrT="[Texte]" custT="1"/>
      <dgm:spPr/>
      <dgm:t>
        <a:bodyPr/>
        <a:lstStyle/>
        <a:p>
          <a:r>
            <a:rPr lang="en-US" sz="1050" dirty="0">
              <a:latin typeface="+mn-lt"/>
            </a:rPr>
            <a:t>40-80 </a:t>
          </a:r>
          <a:r>
            <a:rPr lang="en-US" sz="1050" dirty="0" err="1">
              <a:latin typeface="+mn-lt"/>
            </a:rPr>
            <a:t>ans</a:t>
          </a:r>
          <a:r>
            <a:rPr lang="en-US" sz="1050" dirty="0">
              <a:latin typeface="+mn-lt"/>
            </a:rPr>
            <a:t>, </a:t>
          </a:r>
          <a:r>
            <a:rPr lang="en-US" sz="1050" dirty="0" err="1">
              <a:latin typeface="+mn-lt"/>
            </a:rPr>
            <a:t>fumeurs</a:t>
          </a:r>
          <a:r>
            <a:rPr lang="en-US" sz="1050" dirty="0">
              <a:latin typeface="+mn-lt"/>
            </a:rPr>
            <a:t> 10PA, BPCO≥1 an </a:t>
          </a:r>
          <a:endParaRPr lang="fr-FR" sz="1050" dirty="0">
            <a:latin typeface="+mn-lt"/>
          </a:endParaRPr>
        </a:p>
      </dgm:t>
    </dgm:pt>
    <dgm:pt modelId="{60745813-7D4C-4321-83AB-7B045DFBDB1F}" type="parTrans" cxnId="{479EFCDB-09EC-4F07-AD35-202BA026E24C}">
      <dgm:prSet/>
      <dgm:spPr/>
      <dgm:t>
        <a:bodyPr/>
        <a:lstStyle/>
        <a:p>
          <a:endParaRPr lang="fr-FR"/>
        </a:p>
      </dgm:t>
    </dgm:pt>
    <dgm:pt modelId="{68F20EB8-9D2C-4744-9113-5CF763F39E84}" type="sibTrans" cxnId="{479EFCDB-09EC-4F07-AD35-202BA026E24C}">
      <dgm:prSet/>
      <dgm:spPr/>
      <dgm:t>
        <a:bodyPr/>
        <a:lstStyle/>
        <a:p>
          <a:endParaRPr lang="fr-FR"/>
        </a:p>
      </dgm:t>
    </dgm:pt>
    <dgm:pt modelId="{A6588D7A-692D-438F-8211-08E62D10A377}">
      <dgm:prSet phldrT="[Texte]"/>
      <dgm:spPr/>
      <dgm:t>
        <a:bodyPr/>
        <a:lstStyle/>
        <a:p>
          <a:r>
            <a:rPr lang="fr-FR" dirty="0"/>
            <a:t>Intervention</a:t>
          </a:r>
        </a:p>
      </dgm:t>
    </dgm:pt>
    <dgm:pt modelId="{4B528E28-F605-4876-88B8-8572C129468E}" type="parTrans" cxnId="{899BF62E-9DC7-4269-A244-6B67523FF9FD}">
      <dgm:prSet/>
      <dgm:spPr/>
      <dgm:t>
        <a:bodyPr/>
        <a:lstStyle/>
        <a:p>
          <a:endParaRPr lang="fr-FR"/>
        </a:p>
      </dgm:t>
    </dgm:pt>
    <dgm:pt modelId="{2A864B0C-DDE1-4DB6-B762-56E5DB3F0426}" type="sibTrans" cxnId="{899BF62E-9DC7-4269-A244-6B67523FF9FD}">
      <dgm:prSet/>
      <dgm:spPr/>
      <dgm:t>
        <a:bodyPr/>
        <a:lstStyle/>
        <a:p>
          <a:endParaRPr lang="fr-FR"/>
        </a:p>
      </dgm:t>
    </dgm:pt>
    <dgm:pt modelId="{0758D034-9F89-4CF3-AA26-6BC4BB236330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50" dirty="0">
              <a:latin typeface="+mn-lt"/>
            </a:rPr>
            <a:t>Dupilumab 300 mg </a:t>
          </a:r>
          <a:r>
            <a:rPr lang="en-US" sz="1050" i="1" dirty="0">
              <a:latin typeface="+mn-lt"/>
            </a:rPr>
            <a:t>versus</a:t>
          </a:r>
          <a:r>
            <a:rPr lang="en-US" sz="1050" dirty="0">
              <a:latin typeface="+mn-lt"/>
            </a:rPr>
            <a:t> placebo </a:t>
          </a:r>
          <a:endParaRPr lang="fr-FR" sz="1050" dirty="0">
            <a:latin typeface="+mn-lt"/>
          </a:endParaRPr>
        </a:p>
      </dgm:t>
    </dgm:pt>
    <dgm:pt modelId="{9647B3A7-A3D8-4163-948F-1022FE927EC9}" type="parTrans" cxnId="{510FFDC2-DFDF-401B-BC34-DBD45EC54B19}">
      <dgm:prSet/>
      <dgm:spPr/>
      <dgm:t>
        <a:bodyPr/>
        <a:lstStyle/>
        <a:p>
          <a:endParaRPr lang="fr-FR"/>
        </a:p>
      </dgm:t>
    </dgm:pt>
    <dgm:pt modelId="{5CB462E4-ACA1-4B43-AD68-F45A82B0B296}" type="sibTrans" cxnId="{510FFDC2-DFDF-401B-BC34-DBD45EC54B19}">
      <dgm:prSet/>
      <dgm:spPr/>
      <dgm:t>
        <a:bodyPr/>
        <a:lstStyle/>
        <a:p>
          <a:endParaRPr lang="fr-FR"/>
        </a:p>
      </dgm:t>
    </dgm:pt>
    <dgm:pt modelId="{99E5F97B-AEFB-486F-9989-ED8AD1CE7865}">
      <dgm:prSet phldrT="[Texte]"/>
      <dgm:spPr/>
      <dgm:t>
        <a:bodyPr/>
        <a:lstStyle/>
        <a:p>
          <a:r>
            <a:rPr lang="fr-FR" dirty="0"/>
            <a:t>Objectifs</a:t>
          </a:r>
        </a:p>
      </dgm:t>
    </dgm:pt>
    <dgm:pt modelId="{029B872D-F325-4263-AFD7-18F9DABACA64}" type="parTrans" cxnId="{DAD5BA1D-2F86-4636-8AE6-4385BF98CDF1}">
      <dgm:prSet/>
      <dgm:spPr/>
      <dgm:t>
        <a:bodyPr/>
        <a:lstStyle/>
        <a:p>
          <a:endParaRPr lang="fr-FR"/>
        </a:p>
      </dgm:t>
    </dgm:pt>
    <dgm:pt modelId="{818117C6-3B9F-4787-A218-889371CDB05E}" type="sibTrans" cxnId="{DAD5BA1D-2F86-4636-8AE6-4385BF98CDF1}">
      <dgm:prSet/>
      <dgm:spPr/>
      <dgm:t>
        <a:bodyPr/>
        <a:lstStyle/>
        <a:p>
          <a:endParaRPr lang="fr-FR"/>
        </a:p>
      </dgm:t>
    </dgm:pt>
    <dgm:pt modelId="{4CD9CFB1-B10C-4D76-B700-237FC93BC755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50" dirty="0">
              <a:latin typeface="+mn-lt"/>
            </a:rPr>
            <a:t>principal : </a:t>
          </a:r>
          <a:r>
            <a:rPr lang="en-US" sz="1050" dirty="0" err="1">
              <a:latin typeface="+mn-lt"/>
            </a:rPr>
            <a:t>taux</a:t>
          </a:r>
          <a:r>
            <a:rPr lang="en-US" sz="1050" dirty="0">
              <a:latin typeface="+mn-lt"/>
            </a:rPr>
            <a:t> exacerbations </a:t>
          </a:r>
          <a:r>
            <a:rPr lang="en-US" sz="1050" dirty="0" err="1">
              <a:latin typeface="+mn-lt"/>
            </a:rPr>
            <a:t>modérées</a:t>
          </a:r>
          <a:r>
            <a:rPr lang="en-US" sz="1050" dirty="0">
              <a:latin typeface="+mn-lt"/>
            </a:rPr>
            <a:t> à </a:t>
          </a:r>
          <a:r>
            <a:rPr lang="en-US" sz="1050" dirty="0" err="1">
              <a:latin typeface="+mn-lt"/>
            </a:rPr>
            <a:t>sévères</a:t>
          </a:r>
          <a:endParaRPr lang="fr-FR" sz="1050" dirty="0">
            <a:latin typeface="+mn-lt"/>
          </a:endParaRPr>
        </a:p>
      </dgm:t>
    </dgm:pt>
    <dgm:pt modelId="{A213F05D-E466-4778-B367-6BCA5F5FF434}" type="parTrans" cxnId="{C67C348C-94D4-4C40-9E76-FCC866925F94}">
      <dgm:prSet/>
      <dgm:spPr/>
      <dgm:t>
        <a:bodyPr/>
        <a:lstStyle/>
        <a:p>
          <a:endParaRPr lang="fr-FR"/>
        </a:p>
      </dgm:t>
    </dgm:pt>
    <dgm:pt modelId="{BFD548CF-FA76-47F2-B253-5392CE370844}" type="sibTrans" cxnId="{C67C348C-94D4-4C40-9E76-FCC866925F94}">
      <dgm:prSet/>
      <dgm:spPr/>
      <dgm:t>
        <a:bodyPr/>
        <a:lstStyle/>
        <a:p>
          <a:endParaRPr lang="fr-FR"/>
        </a:p>
      </dgm:t>
    </dgm:pt>
    <dgm:pt modelId="{715F554F-519A-4B96-B213-A2860356308D}">
      <dgm:prSet custT="1"/>
      <dgm:spPr/>
      <dgm:t>
        <a:bodyPr/>
        <a:lstStyle/>
        <a:p>
          <a:r>
            <a:rPr lang="en-US" sz="1050" dirty="0">
              <a:latin typeface="+mn-lt"/>
            </a:rPr>
            <a:t>Triple </a:t>
          </a:r>
          <a:r>
            <a:rPr lang="en-US" sz="1050" dirty="0" err="1">
              <a:latin typeface="+mn-lt"/>
            </a:rPr>
            <a:t>thérapie</a:t>
          </a:r>
          <a:r>
            <a:rPr lang="en-US" sz="1050" dirty="0">
              <a:latin typeface="+mn-lt"/>
            </a:rPr>
            <a:t> </a:t>
          </a:r>
          <a:r>
            <a:rPr lang="en-US" sz="1050" dirty="0" err="1">
              <a:latin typeface="+mn-lt"/>
            </a:rPr>
            <a:t>inhalée</a:t>
          </a:r>
          <a:endParaRPr lang="en-US" sz="1050" dirty="0">
            <a:latin typeface="+mn-lt"/>
          </a:endParaRPr>
        </a:p>
      </dgm:t>
    </dgm:pt>
    <dgm:pt modelId="{960A96D2-5E29-4CA3-8C70-1B0ABA127572}" type="parTrans" cxnId="{1D131802-D247-444F-AC25-56A1F061C7AF}">
      <dgm:prSet/>
      <dgm:spPr/>
      <dgm:t>
        <a:bodyPr/>
        <a:lstStyle/>
        <a:p>
          <a:endParaRPr lang="fr-FR"/>
        </a:p>
      </dgm:t>
    </dgm:pt>
    <dgm:pt modelId="{04447CCC-B151-4252-A037-9102ADA59D0E}" type="sibTrans" cxnId="{1D131802-D247-444F-AC25-56A1F061C7AF}">
      <dgm:prSet/>
      <dgm:spPr/>
      <dgm:t>
        <a:bodyPr/>
        <a:lstStyle/>
        <a:p>
          <a:endParaRPr lang="fr-FR"/>
        </a:p>
      </dgm:t>
    </dgm:pt>
    <dgm:pt modelId="{EAD1A1E1-EE8F-4110-AAAF-CF122160B992}">
      <dgm:prSet custT="1"/>
      <dgm:spPr/>
      <dgm:t>
        <a:bodyPr/>
        <a:lstStyle/>
        <a:p>
          <a:r>
            <a:rPr lang="en-US" sz="1050" dirty="0">
              <a:latin typeface="+mn-lt"/>
            </a:rPr>
            <a:t>1 injection/2 </a:t>
          </a:r>
          <a:r>
            <a:rPr lang="en-US" sz="1050" dirty="0" err="1">
              <a:latin typeface="+mn-lt"/>
            </a:rPr>
            <a:t>semaines</a:t>
          </a:r>
          <a:r>
            <a:rPr lang="en-US" sz="1050" dirty="0">
              <a:latin typeface="+mn-lt"/>
            </a:rPr>
            <a:t> pendant 52 </a:t>
          </a:r>
          <a:r>
            <a:rPr lang="en-US" sz="1050" dirty="0" err="1">
              <a:latin typeface="+mn-lt"/>
            </a:rPr>
            <a:t>semaines</a:t>
          </a:r>
          <a:endParaRPr lang="en-US" sz="1050" dirty="0">
            <a:latin typeface="+mn-lt"/>
          </a:endParaRPr>
        </a:p>
      </dgm:t>
    </dgm:pt>
    <dgm:pt modelId="{1C2E091B-3BD1-4F71-AAA7-98AA36D9A56D}" type="parTrans" cxnId="{EED9F755-E3B8-494F-9161-FE3E6003EA6C}">
      <dgm:prSet/>
      <dgm:spPr/>
      <dgm:t>
        <a:bodyPr/>
        <a:lstStyle/>
        <a:p>
          <a:endParaRPr lang="fr-FR"/>
        </a:p>
      </dgm:t>
    </dgm:pt>
    <dgm:pt modelId="{3FF8706F-DB00-4E6F-9C0C-DC1E6F571FC4}" type="sibTrans" cxnId="{EED9F755-E3B8-494F-9161-FE3E6003EA6C}">
      <dgm:prSet/>
      <dgm:spPr/>
      <dgm:t>
        <a:bodyPr/>
        <a:lstStyle/>
        <a:p>
          <a:endParaRPr lang="fr-FR"/>
        </a:p>
      </dgm:t>
    </dgm:pt>
    <dgm:pt modelId="{665BA3E5-2925-4EEF-9A9B-1BAEB50BB32C}">
      <dgm:prSet custT="1"/>
      <dgm:spPr/>
      <dgm:t>
        <a:bodyPr/>
        <a:lstStyle/>
        <a:p>
          <a:r>
            <a:rPr lang="en-US" sz="1050" dirty="0">
              <a:latin typeface="+mn-lt"/>
            </a:rPr>
            <a:t>VEMS 30</a:t>
          </a:r>
          <a:r>
            <a:rPr lang="fr-FR" sz="1050" dirty="0">
              <a:latin typeface="+mn-lt"/>
            </a:rPr>
            <a:t>% à 70%</a:t>
          </a:r>
          <a:endParaRPr lang="en-US" sz="1050" dirty="0">
            <a:latin typeface="+mn-lt"/>
          </a:endParaRPr>
        </a:p>
      </dgm:t>
    </dgm:pt>
    <dgm:pt modelId="{40654331-27CA-4BF3-9C75-18F1F4852CAF}" type="parTrans" cxnId="{3597C162-2DDB-4D4C-889D-83AEC4B4333B}">
      <dgm:prSet/>
      <dgm:spPr/>
      <dgm:t>
        <a:bodyPr/>
        <a:lstStyle/>
        <a:p>
          <a:endParaRPr lang="fr-FR"/>
        </a:p>
      </dgm:t>
    </dgm:pt>
    <dgm:pt modelId="{D6F90EFB-CF81-4B86-805A-3C0B50B82A8D}" type="sibTrans" cxnId="{3597C162-2DDB-4D4C-889D-83AEC4B4333B}">
      <dgm:prSet/>
      <dgm:spPr/>
      <dgm:t>
        <a:bodyPr/>
        <a:lstStyle/>
        <a:p>
          <a:endParaRPr lang="fr-FR"/>
        </a:p>
      </dgm:t>
    </dgm:pt>
    <dgm:pt modelId="{8A951A55-D407-47D9-8153-1572BA275669}">
      <dgm:prSet custT="1"/>
      <dgm:spPr/>
      <dgm:t>
        <a:bodyPr/>
        <a:lstStyle/>
        <a:p>
          <a:r>
            <a:rPr lang="en-US" sz="1050" b="0" i="0" dirty="0">
              <a:latin typeface="+mn-lt"/>
            </a:rPr>
            <a:t>≥ 2 exacerbations </a:t>
          </a:r>
          <a:r>
            <a:rPr lang="en-US" sz="1050" b="0" i="0" dirty="0" err="1">
              <a:latin typeface="+mn-lt"/>
            </a:rPr>
            <a:t>modérées</a:t>
          </a:r>
          <a:r>
            <a:rPr lang="en-US" sz="1050" b="0" i="0" dirty="0">
              <a:latin typeface="+mn-lt"/>
            </a:rPr>
            <a:t> </a:t>
          </a:r>
          <a:r>
            <a:rPr lang="en-US" sz="1050" b="0" i="0" dirty="0" err="1">
              <a:latin typeface="+mn-lt"/>
            </a:rPr>
            <a:t>ou</a:t>
          </a:r>
          <a:r>
            <a:rPr lang="en-US" sz="1050" b="0" i="0" dirty="0">
              <a:latin typeface="+mn-lt"/>
            </a:rPr>
            <a:t> 1 </a:t>
          </a:r>
          <a:r>
            <a:rPr lang="en-US" sz="1050" b="0" i="0" dirty="0" err="1">
              <a:latin typeface="+mn-lt"/>
            </a:rPr>
            <a:t>sévère</a:t>
          </a:r>
          <a:endParaRPr lang="en-US" sz="1050" dirty="0">
            <a:latin typeface="+mn-lt"/>
          </a:endParaRPr>
        </a:p>
      </dgm:t>
    </dgm:pt>
    <dgm:pt modelId="{A95A8D40-8BA0-4C81-901D-BA01973D2E08}" type="parTrans" cxnId="{88C29549-D99E-4535-8CF0-9D481099F932}">
      <dgm:prSet/>
      <dgm:spPr/>
      <dgm:t>
        <a:bodyPr/>
        <a:lstStyle/>
        <a:p>
          <a:endParaRPr lang="fr-FR"/>
        </a:p>
      </dgm:t>
    </dgm:pt>
    <dgm:pt modelId="{E7ABFE46-0382-454B-8744-573DC098CB05}" type="sibTrans" cxnId="{88C29549-D99E-4535-8CF0-9D481099F932}">
      <dgm:prSet/>
      <dgm:spPr/>
      <dgm:t>
        <a:bodyPr/>
        <a:lstStyle/>
        <a:p>
          <a:endParaRPr lang="fr-FR"/>
        </a:p>
      </dgm:t>
    </dgm:pt>
    <dgm:pt modelId="{76BCE640-90A8-41BF-8F13-DF900D52386C}">
      <dgm:prSet custT="1"/>
      <dgm:spPr/>
      <dgm:t>
        <a:bodyPr/>
        <a:lstStyle/>
        <a:p>
          <a:r>
            <a:rPr lang="fr-FR" sz="1050" dirty="0">
              <a:latin typeface="+mn-lt"/>
              <a:cs typeface="Calibri" panose="020F0502020204030204" pitchFamily="34" charset="0"/>
            </a:rPr>
            <a:t>Eosinophiles </a:t>
          </a:r>
          <a:r>
            <a:rPr lang="en-US" sz="1050" b="0" i="0" dirty="0">
              <a:latin typeface="+mn-lt"/>
            </a:rPr>
            <a:t>≥ 300/µL</a:t>
          </a:r>
          <a:endParaRPr lang="en-US" sz="1050" dirty="0">
            <a:latin typeface="+mn-lt"/>
          </a:endParaRPr>
        </a:p>
      </dgm:t>
    </dgm:pt>
    <dgm:pt modelId="{FBA7129A-C29A-4F18-B8E9-C32960027D56}" type="parTrans" cxnId="{AA277C56-0BB8-452C-AABD-0168153D85FD}">
      <dgm:prSet/>
      <dgm:spPr/>
      <dgm:t>
        <a:bodyPr/>
        <a:lstStyle/>
        <a:p>
          <a:endParaRPr lang="fr-FR"/>
        </a:p>
      </dgm:t>
    </dgm:pt>
    <dgm:pt modelId="{CC123CA8-6350-403A-AE8F-1CC2818BC743}" type="sibTrans" cxnId="{AA277C56-0BB8-452C-AABD-0168153D85FD}">
      <dgm:prSet/>
      <dgm:spPr/>
      <dgm:t>
        <a:bodyPr/>
        <a:lstStyle/>
        <a:p>
          <a:endParaRPr lang="fr-FR"/>
        </a:p>
      </dgm:t>
    </dgm:pt>
    <dgm:pt modelId="{E112A067-79B8-48BE-8E37-F399FF96718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50" dirty="0" err="1">
              <a:latin typeface="+mn-lt"/>
            </a:rPr>
            <a:t>secondaire</a:t>
          </a:r>
          <a:r>
            <a:rPr lang="en-US" sz="1050" dirty="0">
              <a:latin typeface="+mn-lt"/>
            </a:rPr>
            <a:t> : SGRQ, VEMS</a:t>
          </a:r>
          <a:endParaRPr lang="fr-FR" sz="1050" dirty="0">
            <a:latin typeface="+mn-lt"/>
          </a:endParaRPr>
        </a:p>
      </dgm:t>
    </dgm:pt>
    <dgm:pt modelId="{7356CE62-7467-488E-8045-6A0EDBF5D56B}" type="sibTrans" cxnId="{C5BDBE13-33EB-464B-854A-0CDA51E0FF07}">
      <dgm:prSet/>
      <dgm:spPr/>
      <dgm:t>
        <a:bodyPr/>
        <a:lstStyle/>
        <a:p>
          <a:endParaRPr lang="fr-FR"/>
        </a:p>
      </dgm:t>
    </dgm:pt>
    <dgm:pt modelId="{57716713-2A01-45EB-B9B2-9B5200837625}" type="parTrans" cxnId="{C5BDBE13-33EB-464B-854A-0CDA51E0FF07}">
      <dgm:prSet/>
      <dgm:spPr/>
      <dgm:t>
        <a:bodyPr/>
        <a:lstStyle/>
        <a:p>
          <a:endParaRPr lang="fr-FR"/>
        </a:p>
      </dgm:t>
    </dgm:pt>
    <dgm:pt modelId="{647123B4-4052-457F-B9D8-E0C8F486D2C7}" type="pres">
      <dgm:prSet presAssocID="{53C6A4B4-207F-4FD3-B72D-951C0D521EAA}" presName="Name0" presStyleCnt="0">
        <dgm:presLayoutVars>
          <dgm:dir/>
          <dgm:animLvl val="lvl"/>
          <dgm:resizeHandles val="exact"/>
        </dgm:presLayoutVars>
      </dgm:prSet>
      <dgm:spPr/>
    </dgm:pt>
    <dgm:pt modelId="{A8C37740-2A06-4EA4-B6DD-915509B47B09}" type="pres">
      <dgm:prSet presAssocID="{E1DBF33E-81D5-4DF6-AEE1-48BFCEE00B3D}" presName="linNode" presStyleCnt="0"/>
      <dgm:spPr/>
    </dgm:pt>
    <dgm:pt modelId="{2EC19432-1371-4765-B8E1-E4FAB04BD891}" type="pres">
      <dgm:prSet presAssocID="{E1DBF33E-81D5-4DF6-AEE1-48BFCEE00B3D}" presName="parentText" presStyleLbl="node1" presStyleIdx="0" presStyleCnt="3" custScaleX="73786">
        <dgm:presLayoutVars>
          <dgm:chMax val="1"/>
          <dgm:bulletEnabled val="1"/>
        </dgm:presLayoutVars>
      </dgm:prSet>
      <dgm:spPr/>
    </dgm:pt>
    <dgm:pt modelId="{9A85D832-813C-4A22-ADEA-EEB9AA87DEA2}" type="pres">
      <dgm:prSet presAssocID="{E1DBF33E-81D5-4DF6-AEE1-48BFCEE00B3D}" presName="descendantText" presStyleLbl="alignAccFollowNode1" presStyleIdx="0" presStyleCnt="3" custScaleY="133722">
        <dgm:presLayoutVars>
          <dgm:bulletEnabled val="1"/>
        </dgm:presLayoutVars>
      </dgm:prSet>
      <dgm:spPr/>
    </dgm:pt>
    <dgm:pt modelId="{7A9521C4-1281-458D-9A38-10A5F3CB160A}" type="pres">
      <dgm:prSet presAssocID="{F4D7BC8A-FA53-4ACA-86DF-E22899EF7D7F}" presName="sp" presStyleCnt="0"/>
      <dgm:spPr/>
    </dgm:pt>
    <dgm:pt modelId="{69F01427-BA21-4D03-AC0D-A1EA30DDBA9B}" type="pres">
      <dgm:prSet presAssocID="{A6588D7A-692D-438F-8211-08E62D10A377}" presName="linNode" presStyleCnt="0"/>
      <dgm:spPr/>
    </dgm:pt>
    <dgm:pt modelId="{F2BD0067-77F9-4F93-9F9B-77102FEB3C4F}" type="pres">
      <dgm:prSet presAssocID="{A6588D7A-692D-438F-8211-08E62D10A377}" presName="parentText" presStyleLbl="node1" presStyleIdx="1" presStyleCnt="3" custScaleX="87789">
        <dgm:presLayoutVars>
          <dgm:chMax val="1"/>
          <dgm:bulletEnabled val="1"/>
        </dgm:presLayoutVars>
      </dgm:prSet>
      <dgm:spPr/>
    </dgm:pt>
    <dgm:pt modelId="{39CDFA88-4711-4C36-8A09-EF313EFD1A4B}" type="pres">
      <dgm:prSet presAssocID="{A6588D7A-692D-438F-8211-08E62D10A377}" presName="descendantText" presStyleLbl="alignAccFollowNode1" presStyleIdx="1" presStyleCnt="3" custScaleY="98487">
        <dgm:presLayoutVars>
          <dgm:bulletEnabled val="1"/>
        </dgm:presLayoutVars>
      </dgm:prSet>
      <dgm:spPr/>
    </dgm:pt>
    <dgm:pt modelId="{8ED79D49-072D-4FF4-BD2D-3AB249857528}" type="pres">
      <dgm:prSet presAssocID="{2A864B0C-DDE1-4DB6-B762-56E5DB3F0426}" presName="sp" presStyleCnt="0"/>
      <dgm:spPr/>
    </dgm:pt>
    <dgm:pt modelId="{C8986E42-465D-4AE2-A036-C81833AFADDE}" type="pres">
      <dgm:prSet presAssocID="{99E5F97B-AEFB-486F-9989-ED8AD1CE7865}" presName="linNode" presStyleCnt="0"/>
      <dgm:spPr/>
    </dgm:pt>
    <dgm:pt modelId="{33A00539-A213-406F-AFB0-692BAC1BC419}" type="pres">
      <dgm:prSet presAssocID="{99E5F97B-AEFB-486F-9989-ED8AD1CE786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FC75706-8157-4CD1-8D79-421EB1E4773E}" type="pres">
      <dgm:prSet presAssocID="{99E5F97B-AEFB-486F-9989-ED8AD1CE786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22C6E00-D77E-45DD-90EE-996418B95706}" type="presOf" srcId="{665BA3E5-2925-4EEF-9A9B-1BAEB50BB32C}" destId="{9A85D832-813C-4A22-ADEA-EEB9AA87DEA2}" srcOrd="0" destOrd="3" presId="urn:microsoft.com/office/officeart/2005/8/layout/vList5"/>
    <dgm:cxn modelId="{49A77C00-2F48-4BDC-837C-C0E19EC4E092}" type="presOf" srcId="{EAD1A1E1-EE8F-4110-AAAF-CF122160B992}" destId="{39CDFA88-4711-4C36-8A09-EF313EFD1A4B}" srcOrd="0" destOrd="1" presId="urn:microsoft.com/office/officeart/2005/8/layout/vList5"/>
    <dgm:cxn modelId="{1D131802-D247-444F-AC25-56A1F061C7AF}" srcId="{E1DBF33E-81D5-4DF6-AEE1-48BFCEE00B3D}" destId="{715F554F-519A-4B96-B213-A2860356308D}" srcOrd="1" destOrd="0" parTransId="{960A96D2-5E29-4CA3-8C70-1B0ABA127572}" sibTransId="{04447CCC-B151-4252-A037-9102ADA59D0E}"/>
    <dgm:cxn modelId="{29AD8F03-ED7D-47A9-96C7-BD6D9D61C5EA}" type="presOf" srcId="{53C6A4B4-207F-4FD3-B72D-951C0D521EAA}" destId="{647123B4-4052-457F-B9D8-E0C8F486D2C7}" srcOrd="0" destOrd="0" presId="urn:microsoft.com/office/officeart/2005/8/layout/vList5"/>
    <dgm:cxn modelId="{6E1AAF0B-D7EB-4981-AEE2-8670E53E0A18}" type="presOf" srcId="{0758D034-9F89-4CF3-AA26-6BC4BB236330}" destId="{39CDFA88-4711-4C36-8A09-EF313EFD1A4B}" srcOrd="0" destOrd="0" presId="urn:microsoft.com/office/officeart/2005/8/layout/vList5"/>
    <dgm:cxn modelId="{C5BDBE13-33EB-464B-854A-0CDA51E0FF07}" srcId="{99E5F97B-AEFB-486F-9989-ED8AD1CE7865}" destId="{E112A067-79B8-48BE-8E37-F399FF967182}" srcOrd="1" destOrd="0" parTransId="{57716713-2A01-45EB-B9B2-9B5200837625}" sibTransId="{7356CE62-7467-488E-8045-6A0EDBF5D56B}"/>
    <dgm:cxn modelId="{DAD5BA1D-2F86-4636-8AE6-4385BF98CDF1}" srcId="{53C6A4B4-207F-4FD3-B72D-951C0D521EAA}" destId="{99E5F97B-AEFB-486F-9989-ED8AD1CE7865}" srcOrd="2" destOrd="0" parTransId="{029B872D-F325-4263-AFD7-18F9DABACA64}" sibTransId="{818117C6-3B9F-4787-A218-889371CDB05E}"/>
    <dgm:cxn modelId="{42D11C27-DB54-4895-BEB7-BCE9653AC25B}" type="presOf" srcId="{E112A067-79B8-48BE-8E37-F399FF967182}" destId="{8FC75706-8157-4CD1-8D79-421EB1E4773E}" srcOrd="0" destOrd="1" presId="urn:microsoft.com/office/officeart/2005/8/layout/vList5"/>
    <dgm:cxn modelId="{899BF62E-9DC7-4269-A244-6B67523FF9FD}" srcId="{53C6A4B4-207F-4FD3-B72D-951C0D521EAA}" destId="{A6588D7A-692D-438F-8211-08E62D10A377}" srcOrd="1" destOrd="0" parTransId="{4B528E28-F605-4876-88B8-8572C129468E}" sibTransId="{2A864B0C-DDE1-4DB6-B762-56E5DB3F0426}"/>
    <dgm:cxn modelId="{739F0841-0F7F-4E3F-B715-47C9C5D679D7}" type="presOf" srcId="{A6588D7A-692D-438F-8211-08E62D10A377}" destId="{F2BD0067-77F9-4F93-9F9B-77102FEB3C4F}" srcOrd="0" destOrd="0" presId="urn:microsoft.com/office/officeart/2005/8/layout/vList5"/>
    <dgm:cxn modelId="{3597C162-2DDB-4D4C-889D-83AEC4B4333B}" srcId="{E1DBF33E-81D5-4DF6-AEE1-48BFCEE00B3D}" destId="{665BA3E5-2925-4EEF-9A9B-1BAEB50BB32C}" srcOrd="3" destOrd="0" parTransId="{40654331-27CA-4BF3-9C75-18F1F4852CAF}" sibTransId="{D6F90EFB-CF81-4B86-805A-3C0B50B82A8D}"/>
    <dgm:cxn modelId="{88C29549-D99E-4535-8CF0-9D481099F932}" srcId="{E1DBF33E-81D5-4DF6-AEE1-48BFCEE00B3D}" destId="{8A951A55-D407-47D9-8153-1572BA275669}" srcOrd="2" destOrd="0" parTransId="{A95A8D40-8BA0-4C81-901D-BA01973D2E08}" sibTransId="{E7ABFE46-0382-454B-8744-573DC098CB05}"/>
    <dgm:cxn modelId="{DB27044D-66A1-4A4F-9125-4480EB70798F}" type="presOf" srcId="{8A951A55-D407-47D9-8153-1572BA275669}" destId="{9A85D832-813C-4A22-ADEA-EEB9AA87DEA2}" srcOrd="0" destOrd="2" presId="urn:microsoft.com/office/officeart/2005/8/layout/vList5"/>
    <dgm:cxn modelId="{EED9F755-E3B8-494F-9161-FE3E6003EA6C}" srcId="{A6588D7A-692D-438F-8211-08E62D10A377}" destId="{EAD1A1E1-EE8F-4110-AAAF-CF122160B992}" srcOrd="1" destOrd="0" parTransId="{1C2E091B-3BD1-4F71-AAA7-98AA36D9A56D}" sibTransId="{3FF8706F-DB00-4E6F-9C0C-DC1E6F571FC4}"/>
    <dgm:cxn modelId="{AA277C56-0BB8-452C-AABD-0168153D85FD}" srcId="{E1DBF33E-81D5-4DF6-AEE1-48BFCEE00B3D}" destId="{76BCE640-90A8-41BF-8F13-DF900D52386C}" srcOrd="4" destOrd="0" parTransId="{FBA7129A-C29A-4F18-B8E9-C32960027D56}" sibTransId="{CC123CA8-6350-403A-AE8F-1CC2818BC743}"/>
    <dgm:cxn modelId="{4F17535A-E6B4-4B6B-B7E4-C4E2EAB1C1AC}" type="presOf" srcId="{4CD9CFB1-B10C-4D76-B700-237FC93BC755}" destId="{8FC75706-8157-4CD1-8D79-421EB1E4773E}" srcOrd="0" destOrd="0" presId="urn:microsoft.com/office/officeart/2005/8/layout/vList5"/>
    <dgm:cxn modelId="{D3C23184-D119-4E19-969A-03338D2C7AFB}" type="presOf" srcId="{E1DBF33E-81D5-4DF6-AEE1-48BFCEE00B3D}" destId="{2EC19432-1371-4765-B8E1-E4FAB04BD891}" srcOrd="0" destOrd="0" presId="urn:microsoft.com/office/officeart/2005/8/layout/vList5"/>
    <dgm:cxn modelId="{C67C348C-94D4-4C40-9E76-FCC866925F94}" srcId="{99E5F97B-AEFB-486F-9989-ED8AD1CE7865}" destId="{4CD9CFB1-B10C-4D76-B700-237FC93BC755}" srcOrd="0" destOrd="0" parTransId="{A213F05D-E466-4778-B367-6BCA5F5FF434}" sibTransId="{BFD548CF-FA76-47F2-B253-5392CE370844}"/>
    <dgm:cxn modelId="{1380E59F-93A0-4759-9EA2-E949D751A54C}" type="presOf" srcId="{76BCE640-90A8-41BF-8F13-DF900D52386C}" destId="{9A85D832-813C-4A22-ADEA-EEB9AA87DEA2}" srcOrd="0" destOrd="4" presId="urn:microsoft.com/office/officeart/2005/8/layout/vList5"/>
    <dgm:cxn modelId="{F6471FA1-FA44-4608-9378-A024074303D2}" type="presOf" srcId="{715F554F-519A-4B96-B213-A2860356308D}" destId="{9A85D832-813C-4A22-ADEA-EEB9AA87DEA2}" srcOrd="0" destOrd="1" presId="urn:microsoft.com/office/officeart/2005/8/layout/vList5"/>
    <dgm:cxn modelId="{30657AA9-099B-4ADD-B8B0-59C1B29C73B6}" type="presOf" srcId="{F077F1D2-3338-487E-8742-978BEBC01C85}" destId="{9A85D832-813C-4A22-ADEA-EEB9AA87DEA2}" srcOrd="0" destOrd="0" presId="urn:microsoft.com/office/officeart/2005/8/layout/vList5"/>
    <dgm:cxn modelId="{1C4533BC-D8C4-48AC-AAED-EBCAF55358BA}" srcId="{53C6A4B4-207F-4FD3-B72D-951C0D521EAA}" destId="{E1DBF33E-81D5-4DF6-AEE1-48BFCEE00B3D}" srcOrd="0" destOrd="0" parTransId="{346A0F07-4963-41D2-9F0B-C97E532F33D7}" sibTransId="{F4D7BC8A-FA53-4ACA-86DF-E22899EF7D7F}"/>
    <dgm:cxn modelId="{510FFDC2-DFDF-401B-BC34-DBD45EC54B19}" srcId="{A6588D7A-692D-438F-8211-08E62D10A377}" destId="{0758D034-9F89-4CF3-AA26-6BC4BB236330}" srcOrd="0" destOrd="0" parTransId="{9647B3A7-A3D8-4163-948F-1022FE927EC9}" sibTransId="{5CB462E4-ACA1-4B43-AD68-F45A82B0B296}"/>
    <dgm:cxn modelId="{479EFCDB-09EC-4F07-AD35-202BA026E24C}" srcId="{E1DBF33E-81D5-4DF6-AEE1-48BFCEE00B3D}" destId="{F077F1D2-3338-487E-8742-978BEBC01C85}" srcOrd="0" destOrd="0" parTransId="{60745813-7D4C-4321-83AB-7B045DFBDB1F}" sibTransId="{68F20EB8-9D2C-4744-9113-5CF763F39E84}"/>
    <dgm:cxn modelId="{1182DEF9-570F-431D-8033-821AC87F3104}" type="presOf" srcId="{99E5F97B-AEFB-486F-9989-ED8AD1CE7865}" destId="{33A00539-A213-406F-AFB0-692BAC1BC419}" srcOrd="0" destOrd="0" presId="urn:microsoft.com/office/officeart/2005/8/layout/vList5"/>
    <dgm:cxn modelId="{A801BB2A-4457-49AE-9AF5-AE440E7C0466}" type="presParOf" srcId="{647123B4-4052-457F-B9D8-E0C8F486D2C7}" destId="{A8C37740-2A06-4EA4-B6DD-915509B47B09}" srcOrd="0" destOrd="0" presId="urn:microsoft.com/office/officeart/2005/8/layout/vList5"/>
    <dgm:cxn modelId="{0F39E022-92E2-4D55-92D5-2D6587F1D079}" type="presParOf" srcId="{A8C37740-2A06-4EA4-B6DD-915509B47B09}" destId="{2EC19432-1371-4765-B8E1-E4FAB04BD891}" srcOrd="0" destOrd="0" presId="urn:microsoft.com/office/officeart/2005/8/layout/vList5"/>
    <dgm:cxn modelId="{6CD82A83-1F27-4AA7-AC69-2C60612751E9}" type="presParOf" srcId="{A8C37740-2A06-4EA4-B6DD-915509B47B09}" destId="{9A85D832-813C-4A22-ADEA-EEB9AA87DEA2}" srcOrd="1" destOrd="0" presId="urn:microsoft.com/office/officeart/2005/8/layout/vList5"/>
    <dgm:cxn modelId="{03C88303-A053-412B-B018-5FE7416EFDA5}" type="presParOf" srcId="{647123B4-4052-457F-B9D8-E0C8F486D2C7}" destId="{7A9521C4-1281-458D-9A38-10A5F3CB160A}" srcOrd="1" destOrd="0" presId="urn:microsoft.com/office/officeart/2005/8/layout/vList5"/>
    <dgm:cxn modelId="{F5B04AAC-F439-4801-84C0-62CC3B315F6D}" type="presParOf" srcId="{647123B4-4052-457F-B9D8-E0C8F486D2C7}" destId="{69F01427-BA21-4D03-AC0D-A1EA30DDBA9B}" srcOrd="2" destOrd="0" presId="urn:microsoft.com/office/officeart/2005/8/layout/vList5"/>
    <dgm:cxn modelId="{BC1F612E-CE53-426E-AEFE-1508ABD10337}" type="presParOf" srcId="{69F01427-BA21-4D03-AC0D-A1EA30DDBA9B}" destId="{F2BD0067-77F9-4F93-9F9B-77102FEB3C4F}" srcOrd="0" destOrd="0" presId="urn:microsoft.com/office/officeart/2005/8/layout/vList5"/>
    <dgm:cxn modelId="{BFE640C4-C163-428C-96FF-931F673BA39B}" type="presParOf" srcId="{69F01427-BA21-4D03-AC0D-A1EA30DDBA9B}" destId="{39CDFA88-4711-4C36-8A09-EF313EFD1A4B}" srcOrd="1" destOrd="0" presId="urn:microsoft.com/office/officeart/2005/8/layout/vList5"/>
    <dgm:cxn modelId="{8FEB1F85-186E-4E89-8800-4B075D8B2F24}" type="presParOf" srcId="{647123B4-4052-457F-B9D8-E0C8F486D2C7}" destId="{8ED79D49-072D-4FF4-BD2D-3AB249857528}" srcOrd="3" destOrd="0" presId="urn:microsoft.com/office/officeart/2005/8/layout/vList5"/>
    <dgm:cxn modelId="{1F4A2D0C-0F37-450F-AD1D-87A8611F6507}" type="presParOf" srcId="{647123B4-4052-457F-B9D8-E0C8F486D2C7}" destId="{C8986E42-465D-4AE2-A036-C81833AFADDE}" srcOrd="4" destOrd="0" presId="urn:microsoft.com/office/officeart/2005/8/layout/vList5"/>
    <dgm:cxn modelId="{15C4B3D5-C70B-41F8-8256-A00B9E55EA52}" type="presParOf" srcId="{C8986E42-465D-4AE2-A036-C81833AFADDE}" destId="{33A00539-A213-406F-AFB0-692BAC1BC419}" srcOrd="0" destOrd="0" presId="urn:microsoft.com/office/officeart/2005/8/layout/vList5"/>
    <dgm:cxn modelId="{0C7172B9-A034-4A9E-ADF8-405B4A52F38B}" type="presParOf" srcId="{C8986E42-465D-4AE2-A036-C81833AFADDE}" destId="{8FC75706-8157-4CD1-8D79-421EB1E477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5D832-813C-4A22-ADEA-EEB9AA87DEA2}">
      <dsp:nvSpPr>
        <dsp:cNvPr id="0" name=""/>
        <dsp:cNvSpPr/>
      </dsp:nvSpPr>
      <dsp:spPr>
        <a:xfrm rot="5400000">
          <a:off x="2135572" y="-1117836"/>
          <a:ext cx="903281" cy="313937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ScalaLancetPro"/>
            </a:rPr>
            <a:t>40-85 </a:t>
          </a:r>
          <a:r>
            <a:rPr lang="en-US" sz="1050" kern="1200" dirty="0" err="1">
              <a:latin typeface="ScalaLancetPro"/>
            </a:rPr>
            <a:t>ans</a:t>
          </a:r>
          <a:r>
            <a:rPr lang="en-US" sz="1050" kern="1200" dirty="0">
              <a:latin typeface="ScalaLancetPro"/>
            </a:rPr>
            <a:t>, </a:t>
          </a:r>
          <a:r>
            <a:rPr lang="en-US" sz="1050" kern="1200" dirty="0" err="1">
              <a:latin typeface="ScalaLancetPro"/>
            </a:rPr>
            <a:t>fumeurs</a:t>
          </a:r>
          <a:r>
            <a:rPr lang="en-US" sz="1050" kern="1200" dirty="0">
              <a:latin typeface="ScalaLancetPro"/>
            </a:rPr>
            <a:t>, BPCO≥1 an </a:t>
          </a:r>
          <a:endParaRPr lang="fr-FR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ScalaLancetPro"/>
            </a:rPr>
            <a:t>eosinophile </a:t>
          </a:r>
          <a:r>
            <a:rPr lang="en-US" sz="105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≥</a:t>
          </a:r>
          <a:r>
            <a:rPr lang="en-US" sz="1050" kern="1200" dirty="0">
              <a:latin typeface="ScalaLancetPro"/>
            </a:rPr>
            <a:t> 3% dans les expectorations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i="0" kern="1200" dirty="0"/>
            <a:t>≥ 1 exacerbation </a:t>
          </a:r>
          <a:r>
            <a:rPr lang="en-US" sz="1050" b="0" i="0" kern="1200" dirty="0" err="1"/>
            <a:t>modérée</a:t>
          </a:r>
          <a:r>
            <a:rPr lang="en-US" sz="1050" b="0" i="0" kern="1200" dirty="0"/>
            <a:t> à </a:t>
          </a:r>
          <a:r>
            <a:rPr lang="en-US" sz="1050" b="0" i="0" kern="1200" dirty="0" err="1"/>
            <a:t>sévère</a:t>
          </a:r>
          <a:r>
            <a:rPr lang="en-US" sz="1050" b="0" i="0" kern="1200" dirty="0"/>
            <a:t> dans </a:t>
          </a:r>
          <a:r>
            <a:rPr lang="en-US" sz="1050" b="0" i="0" kern="1200" dirty="0" err="1"/>
            <a:t>l’année</a:t>
          </a:r>
          <a:endParaRPr lang="en-US" sz="1050" kern="1200" dirty="0">
            <a:latin typeface="ScalaLancetPro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ScalaLancetPro"/>
            </a:rPr>
            <a:t>VEMS 2</a:t>
          </a:r>
          <a:r>
            <a:rPr lang="fr-FR" sz="1050" kern="1200" dirty="0">
              <a:latin typeface="ScalaLancetPro"/>
            </a:rPr>
            <a:t>0% - 80%</a:t>
          </a:r>
          <a:endParaRPr lang="en-US" sz="1050" kern="1200" dirty="0">
            <a:latin typeface="ScalaLancetPro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50" kern="1200" dirty="0">
              <a:latin typeface="Calibri" panose="020F0502020204030204" pitchFamily="34" charset="0"/>
              <a:cs typeface="Calibri" panose="020F0502020204030204" pitchFamily="34" charset="0"/>
            </a:rPr>
            <a:t>Stratifiés sur Eos &lt; 150 </a:t>
          </a:r>
          <a:r>
            <a:rPr lang="fr-FR" sz="1050" i="1" kern="1200" dirty="0">
              <a:latin typeface="Calibri" panose="020F0502020204030204" pitchFamily="34" charset="0"/>
              <a:cs typeface="Calibri" panose="020F0502020204030204" pitchFamily="34" charset="0"/>
            </a:rPr>
            <a:t>vs</a:t>
          </a:r>
          <a:r>
            <a:rPr lang="fr-FR" sz="1050" kern="1200" dirty="0">
              <a:latin typeface="Calibri" panose="020F0502020204030204" pitchFamily="34" charset="0"/>
              <a:cs typeface="Calibri" panose="020F0502020204030204" pitchFamily="34" charset="0"/>
            </a:rPr>
            <a:t> ≥ 150/µL</a:t>
          </a:r>
          <a:endParaRPr lang="en-US" sz="1050" kern="1200" dirty="0">
            <a:latin typeface="ScalaLancetPro"/>
          </a:endParaRPr>
        </a:p>
      </dsp:txBody>
      <dsp:txXfrm rot="-5400000">
        <a:off x="1017525" y="44306"/>
        <a:ext cx="3095282" cy="815091"/>
      </dsp:txXfrm>
    </dsp:sp>
    <dsp:sp modelId="{2EC19432-1371-4765-B8E1-E4FAB04BD891}">
      <dsp:nvSpPr>
        <dsp:cNvPr id="0" name=""/>
        <dsp:cNvSpPr/>
      </dsp:nvSpPr>
      <dsp:spPr>
        <a:xfrm>
          <a:off x="0" y="29670"/>
          <a:ext cx="1017524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Caractéristiques</a:t>
          </a:r>
        </a:p>
      </dsp:txBody>
      <dsp:txXfrm>
        <a:off x="41218" y="70888"/>
        <a:ext cx="935088" cy="761928"/>
      </dsp:txXfrm>
    </dsp:sp>
    <dsp:sp modelId="{39CDFA88-4711-4C36-8A09-EF313EFD1A4B}">
      <dsp:nvSpPr>
        <dsp:cNvPr id="0" name=""/>
        <dsp:cNvSpPr/>
      </dsp:nvSpPr>
      <dsp:spPr>
        <a:xfrm rot="5400000">
          <a:off x="2517106" y="-65847"/>
          <a:ext cx="665271" cy="28674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50" kern="1200" dirty="0" err="1">
              <a:latin typeface="ScalaLancetPro"/>
            </a:rPr>
            <a:t>Benralizumab</a:t>
          </a:r>
          <a:r>
            <a:rPr lang="en-US" sz="1050" kern="1200" dirty="0">
              <a:latin typeface="ScalaLancetPro"/>
            </a:rPr>
            <a:t> 100 mg </a:t>
          </a:r>
          <a:r>
            <a:rPr lang="en-US" sz="1050" i="1" kern="1200" dirty="0">
              <a:latin typeface="ScalaLancetPro"/>
            </a:rPr>
            <a:t>vs</a:t>
          </a:r>
          <a:r>
            <a:rPr lang="en-US" sz="1050" kern="1200" dirty="0">
              <a:latin typeface="ScalaLancetPro"/>
            </a:rPr>
            <a:t> placebo </a:t>
          </a:r>
          <a:endParaRPr lang="fr-FR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ScalaLancetPro"/>
            </a:rPr>
            <a:t>1 injection/4 </a:t>
          </a:r>
          <a:r>
            <a:rPr lang="en-US" sz="1050" kern="1200" dirty="0" err="1">
              <a:latin typeface="ScalaLancetPro"/>
            </a:rPr>
            <a:t>semaines</a:t>
          </a:r>
          <a:r>
            <a:rPr lang="en-US" sz="1050" kern="1200" dirty="0">
              <a:latin typeface="ScalaLancetPro"/>
            </a:rPr>
            <a:t> pendant 48 sem.</a:t>
          </a:r>
        </a:p>
      </dsp:txBody>
      <dsp:txXfrm rot="-5400000">
        <a:off x="1416000" y="1067735"/>
        <a:ext cx="2835007" cy="600319"/>
      </dsp:txXfrm>
    </dsp:sp>
    <dsp:sp modelId="{F2BD0067-77F9-4F93-9F9B-77102FEB3C4F}">
      <dsp:nvSpPr>
        <dsp:cNvPr id="0" name=""/>
        <dsp:cNvSpPr/>
      </dsp:nvSpPr>
      <dsp:spPr>
        <a:xfrm>
          <a:off x="0" y="945711"/>
          <a:ext cx="1416000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Intervention</a:t>
          </a:r>
        </a:p>
      </dsp:txBody>
      <dsp:txXfrm>
        <a:off x="41218" y="986929"/>
        <a:ext cx="1333564" cy="761928"/>
      </dsp:txXfrm>
    </dsp:sp>
    <dsp:sp modelId="{8FC75706-8157-4CD1-8D79-421EB1E4773E}">
      <dsp:nvSpPr>
        <dsp:cNvPr id="0" name=""/>
        <dsp:cNvSpPr/>
      </dsp:nvSpPr>
      <dsp:spPr>
        <a:xfrm rot="5400000">
          <a:off x="2708955" y="820735"/>
          <a:ext cx="675491" cy="28674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latin typeface="ScalaLancetPro"/>
            </a:rPr>
            <a:t>principal : exacerbations </a:t>
          </a:r>
          <a:r>
            <a:rPr lang="en-US" sz="1200" kern="1200" dirty="0" err="1">
              <a:latin typeface="ScalaLancetPro"/>
            </a:rPr>
            <a:t>modérées</a:t>
          </a:r>
          <a:r>
            <a:rPr lang="en-US" sz="1200" kern="1200" dirty="0">
              <a:latin typeface="ScalaLancetPro"/>
            </a:rPr>
            <a:t> à </a:t>
          </a:r>
          <a:r>
            <a:rPr lang="en-US" sz="1200" kern="1200" dirty="0" err="1">
              <a:latin typeface="ScalaLancetPro"/>
            </a:rPr>
            <a:t>sévères</a:t>
          </a:r>
          <a:r>
            <a:rPr lang="en-US" sz="1200" kern="1200" dirty="0">
              <a:latin typeface="ScalaLancetPro"/>
            </a:rPr>
            <a:t> à S56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>
              <a:latin typeface="ScalaLancetPro"/>
            </a:rPr>
            <a:t>secondaire</a:t>
          </a:r>
          <a:r>
            <a:rPr lang="en-US" sz="1200" kern="1200" dirty="0">
              <a:latin typeface="ScalaLancetPro"/>
            </a:rPr>
            <a:t> : SGRQ, </a:t>
          </a:r>
          <a:r>
            <a:rPr lang="en-US" sz="1200" kern="1200" dirty="0" err="1">
              <a:latin typeface="ScalaLancetPro"/>
            </a:rPr>
            <a:t>symptômes</a:t>
          </a:r>
          <a:r>
            <a:rPr lang="en-US" sz="1200" kern="1200" dirty="0">
              <a:latin typeface="ScalaLancetPro"/>
            </a:rPr>
            <a:t>, VEMS </a:t>
          </a:r>
          <a:r>
            <a:rPr lang="en-US" sz="1200" kern="1200" dirty="0" err="1">
              <a:latin typeface="ScalaLancetPro"/>
            </a:rPr>
            <a:t>etc</a:t>
          </a:r>
          <a:endParaRPr lang="fr-FR" sz="1200" kern="1200" dirty="0"/>
        </a:p>
      </dsp:txBody>
      <dsp:txXfrm rot="-5400000">
        <a:off x="1612960" y="1949706"/>
        <a:ext cx="2834508" cy="609541"/>
      </dsp:txXfrm>
    </dsp:sp>
    <dsp:sp modelId="{33A00539-A213-406F-AFB0-692BAC1BC419}">
      <dsp:nvSpPr>
        <dsp:cNvPr id="0" name=""/>
        <dsp:cNvSpPr/>
      </dsp:nvSpPr>
      <dsp:spPr>
        <a:xfrm>
          <a:off x="0" y="1832294"/>
          <a:ext cx="1612959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Objectifs</a:t>
          </a:r>
        </a:p>
      </dsp:txBody>
      <dsp:txXfrm>
        <a:off x="41218" y="1873512"/>
        <a:ext cx="1530523" cy="7619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5D832-813C-4A22-ADEA-EEB9AA87DEA2}">
      <dsp:nvSpPr>
        <dsp:cNvPr id="0" name=""/>
        <dsp:cNvSpPr/>
      </dsp:nvSpPr>
      <dsp:spPr>
        <a:xfrm rot="5400000">
          <a:off x="2169677" y="-980488"/>
          <a:ext cx="903281" cy="28646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40-80 </a:t>
          </a:r>
          <a:r>
            <a:rPr lang="en-US" sz="1050" kern="1200" dirty="0" err="1">
              <a:latin typeface="+mn-lt"/>
            </a:rPr>
            <a:t>ans</a:t>
          </a:r>
          <a:r>
            <a:rPr lang="en-US" sz="1050" kern="1200" dirty="0">
              <a:latin typeface="+mn-lt"/>
            </a:rPr>
            <a:t>, </a:t>
          </a:r>
          <a:r>
            <a:rPr lang="en-US" sz="1050" kern="1200" dirty="0" err="1">
              <a:latin typeface="+mn-lt"/>
            </a:rPr>
            <a:t>fumeurs</a:t>
          </a:r>
          <a:r>
            <a:rPr lang="en-US" sz="1050" kern="1200" dirty="0">
              <a:latin typeface="+mn-lt"/>
            </a:rPr>
            <a:t> 10PA, BPCO≥1 an 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Triple </a:t>
          </a:r>
          <a:r>
            <a:rPr lang="en-US" sz="1050" kern="1200" dirty="0" err="1">
              <a:latin typeface="+mn-lt"/>
            </a:rPr>
            <a:t>thérapie</a:t>
          </a:r>
          <a:r>
            <a:rPr lang="en-US" sz="1050" kern="1200" dirty="0">
              <a:latin typeface="+mn-lt"/>
            </a:rPr>
            <a:t> </a:t>
          </a:r>
          <a:r>
            <a:rPr lang="en-US" sz="1050" kern="1200" dirty="0" err="1">
              <a:latin typeface="+mn-lt"/>
            </a:rPr>
            <a:t>inhalée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i="0" kern="1200" dirty="0">
              <a:latin typeface="+mn-lt"/>
            </a:rPr>
            <a:t>≥ 2 exacerbations </a:t>
          </a:r>
          <a:r>
            <a:rPr lang="en-US" sz="1050" b="0" i="0" kern="1200" dirty="0" err="1">
              <a:latin typeface="+mn-lt"/>
            </a:rPr>
            <a:t>modérées</a:t>
          </a:r>
          <a:r>
            <a:rPr lang="en-US" sz="1050" b="0" i="0" kern="1200" dirty="0">
              <a:latin typeface="+mn-lt"/>
            </a:rPr>
            <a:t> </a:t>
          </a:r>
          <a:r>
            <a:rPr lang="en-US" sz="1050" b="0" i="0" kern="1200" dirty="0" err="1">
              <a:latin typeface="+mn-lt"/>
            </a:rPr>
            <a:t>ou</a:t>
          </a:r>
          <a:r>
            <a:rPr lang="en-US" sz="1050" b="0" i="0" kern="1200" dirty="0">
              <a:latin typeface="+mn-lt"/>
            </a:rPr>
            <a:t> 1 </a:t>
          </a:r>
          <a:r>
            <a:rPr lang="en-US" sz="1050" b="0" i="0" kern="1200" dirty="0" err="1">
              <a:latin typeface="+mn-lt"/>
            </a:rPr>
            <a:t>sévère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VEMS 30</a:t>
          </a:r>
          <a:r>
            <a:rPr lang="fr-FR" sz="1050" kern="1200" dirty="0">
              <a:latin typeface="+mn-lt"/>
            </a:rPr>
            <a:t>% à 70%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50" kern="1200" dirty="0">
              <a:latin typeface="+mn-lt"/>
              <a:cs typeface="Calibri" panose="020F0502020204030204" pitchFamily="34" charset="0"/>
            </a:rPr>
            <a:t>Eosinophiles </a:t>
          </a:r>
          <a:r>
            <a:rPr lang="en-US" sz="1050" b="0" i="0" kern="1200" dirty="0">
              <a:latin typeface="+mn-lt"/>
            </a:rPr>
            <a:t>≥ 300/µL</a:t>
          </a:r>
          <a:endParaRPr lang="en-US" sz="1050" kern="1200" dirty="0">
            <a:latin typeface="+mn-lt"/>
          </a:endParaRPr>
        </a:p>
      </dsp:txBody>
      <dsp:txXfrm rot="-5400000">
        <a:off x="1188977" y="44307"/>
        <a:ext cx="2820588" cy="815091"/>
      </dsp:txXfrm>
    </dsp:sp>
    <dsp:sp modelId="{2EC19432-1371-4765-B8E1-E4FAB04BD891}">
      <dsp:nvSpPr>
        <dsp:cNvPr id="0" name=""/>
        <dsp:cNvSpPr/>
      </dsp:nvSpPr>
      <dsp:spPr>
        <a:xfrm>
          <a:off x="0" y="29670"/>
          <a:ext cx="1188976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Caractéristiques</a:t>
          </a:r>
        </a:p>
      </dsp:txBody>
      <dsp:txXfrm>
        <a:off x="41218" y="70888"/>
        <a:ext cx="1106540" cy="761928"/>
      </dsp:txXfrm>
    </dsp:sp>
    <dsp:sp modelId="{39CDFA88-4711-4C36-8A09-EF313EFD1A4B}">
      <dsp:nvSpPr>
        <dsp:cNvPr id="0" name=""/>
        <dsp:cNvSpPr/>
      </dsp:nvSpPr>
      <dsp:spPr>
        <a:xfrm rot="5400000">
          <a:off x="2517106" y="-65847"/>
          <a:ext cx="665271" cy="28674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50" kern="1200" dirty="0">
              <a:latin typeface="+mn-lt"/>
            </a:rPr>
            <a:t>Dupilumab 300 mg </a:t>
          </a:r>
          <a:r>
            <a:rPr lang="en-US" sz="1050" i="1" kern="1200" dirty="0">
              <a:latin typeface="+mn-lt"/>
            </a:rPr>
            <a:t>versus</a:t>
          </a:r>
          <a:r>
            <a:rPr lang="en-US" sz="1050" kern="1200" dirty="0">
              <a:latin typeface="+mn-lt"/>
            </a:rPr>
            <a:t> placebo 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1 injection/2 </a:t>
          </a:r>
          <a:r>
            <a:rPr lang="en-US" sz="1050" kern="1200" dirty="0" err="1">
              <a:latin typeface="+mn-lt"/>
            </a:rPr>
            <a:t>semaines</a:t>
          </a:r>
          <a:r>
            <a:rPr lang="en-US" sz="1050" kern="1200" dirty="0">
              <a:latin typeface="+mn-lt"/>
            </a:rPr>
            <a:t> pendant 52 </a:t>
          </a:r>
          <a:r>
            <a:rPr lang="en-US" sz="1050" kern="1200" dirty="0" err="1">
              <a:latin typeface="+mn-lt"/>
            </a:rPr>
            <a:t>semaines</a:t>
          </a:r>
          <a:endParaRPr lang="en-US" sz="1050" kern="1200" dirty="0">
            <a:latin typeface="+mn-lt"/>
          </a:endParaRPr>
        </a:p>
      </dsp:txBody>
      <dsp:txXfrm rot="-5400000">
        <a:off x="1416000" y="1067735"/>
        <a:ext cx="2835007" cy="600319"/>
      </dsp:txXfrm>
    </dsp:sp>
    <dsp:sp modelId="{F2BD0067-77F9-4F93-9F9B-77102FEB3C4F}">
      <dsp:nvSpPr>
        <dsp:cNvPr id="0" name=""/>
        <dsp:cNvSpPr/>
      </dsp:nvSpPr>
      <dsp:spPr>
        <a:xfrm>
          <a:off x="0" y="945711"/>
          <a:ext cx="1416000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Intervention</a:t>
          </a:r>
        </a:p>
      </dsp:txBody>
      <dsp:txXfrm>
        <a:off x="41218" y="986929"/>
        <a:ext cx="1333564" cy="761928"/>
      </dsp:txXfrm>
    </dsp:sp>
    <dsp:sp modelId="{8FC75706-8157-4CD1-8D79-421EB1E4773E}">
      <dsp:nvSpPr>
        <dsp:cNvPr id="0" name=""/>
        <dsp:cNvSpPr/>
      </dsp:nvSpPr>
      <dsp:spPr>
        <a:xfrm rot="5400000">
          <a:off x="2708955" y="820735"/>
          <a:ext cx="675491" cy="28674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50" kern="1200" dirty="0">
              <a:latin typeface="+mn-lt"/>
            </a:rPr>
            <a:t>principal : </a:t>
          </a:r>
          <a:r>
            <a:rPr lang="en-US" sz="1050" kern="1200" dirty="0" err="1">
              <a:latin typeface="+mn-lt"/>
            </a:rPr>
            <a:t>taux</a:t>
          </a:r>
          <a:r>
            <a:rPr lang="en-US" sz="1050" kern="1200" dirty="0">
              <a:latin typeface="+mn-lt"/>
            </a:rPr>
            <a:t> exacerbations </a:t>
          </a:r>
          <a:r>
            <a:rPr lang="en-US" sz="1050" kern="1200" dirty="0" err="1">
              <a:latin typeface="+mn-lt"/>
            </a:rPr>
            <a:t>modérées</a:t>
          </a:r>
          <a:r>
            <a:rPr lang="en-US" sz="1050" kern="1200" dirty="0">
              <a:latin typeface="+mn-lt"/>
            </a:rPr>
            <a:t> à </a:t>
          </a:r>
          <a:r>
            <a:rPr lang="en-US" sz="1050" kern="1200" dirty="0" err="1">
              <a:latin typeface="+mn-lt"/>
            </a:rPr>
            <a:t>sévères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50" kern="1200" dirty="0" err="1">
              <a:latin typeface="+mn-lt"/>
            </a:rPr>
            <a:t>secondaire</a:t>
          </a:r>
          <a:r>
            <a:rPr lang="en-US" sz="1050" kern="1200" dirty="0">
              <a:latin typeface="+mn-lt"/>
            </a:rPr>
            <a:t> : SGRQ, VEMS</a:t>
          </a:r>
          <a:endParaRPr lang="fr-FR" sz="1050" kern="1200" dirty="0">
            <a:latin typeface="+mn-lt"/>
          </a:endParaRPr>
        </a:p>
      </dsp:txBody>
      <dsp:txXfrm rot="-5400000">
        <a:off x="1612960" y="1949706"/>
        <a:ext cx="2834508" cy="609541"/>
      </dsp:txXfrm>
    </dsp:sp>
    <dsp:sp modelId="{33A00539-A213-406F-AFB0-692BAC1BC419}">
      <dsp:nvSpPr>
        <dsp:cNvPr id="0" name=""/>
        <dsp:cNvSpPr/>
      </dsp:nvSpPr>
      <dsp:spPr>
        <a:xfrm>
          <a:off x="0" y="1832294"/>
          <a:ext cx="1612959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Objectifs</a:t>
          </a:r>
        </a:p>
      </dsp:txBody>
      <dsp:txXfrm>
        <a:off x="41218" y="1873512"/>
        <a:ext cx="1530523" cy="7619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5D832-813C-4A22-ADEA-EEB9AA87DEA2}">
      <dsp:nvSpPr>
        <dsp:cNvPr id="0" name=""/>
        <dsp:cNvSpPr/>
      </dsp:nvSpPr>
      <dsp:spPr>
        <a:xfrm rot="5400000">
          <a:off x="2169677" y="-980488"/>
          <a:ext cx="903281" cy="28646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40-80 </a:t>
          </a:r>
          <a:r>
            <a:rPr lang="en-US" sz="1050" kern="1200" dirty="0" err="1">
              <a:latin typeface="+mn-lt"/>
            </a:rPr>
            <a:t>ans</a:t>
          </a:r>
          <a:r>
            <a:rPr lang="en-US" sz="1050" kern="1200" dirty="0">
              <a:latin typeface="+mn-lt"/>
            </a:rPr>
            <a:t>, </a:t>
          </a:r>
          <a:r>
            <a:rPr lang="en-US" sz="1050" kern="1200" dirty="0" err="1">
              <a:latin typeface="+mn-lt"/>
            </a:rPr>
            <a:t>fumeurs</a:t>
          </a:r>
          <a:r>
            <a:rPr lang="en-US" sz="1050" kern="1200" dirty="0">
              <a:latin typeface="+mn-lt"/>
            </a:rPr>
            <a:t> 10PA, BPCO≥1 an 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Triple </a:t>
          </a:r>
          <a:r>
            <a:rPr lang="en-US" sz="1050" kern="1200" dirty="0" err="1">
              <a:latin typeface="+mn-lt"/>
            </a:rPr>
            <a:t>thérapie</a:t>
          </a:r>
          <a:r>
            <a:rPr lang="en-US" sz="1050" kern="1200" dirty="0">
              <a:latin typeface="+mn-lt"/>
            </a:rPr>
            <a:t> </a:t>
          </a:r>
          <a:r>
            <a:rPr lang="en-US" sz="1050" kern="1200" dirty="0" err="1">
              <a:latin typeface="+mn-lt"/>
            </a:rPr>
            <a:t>inhalée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i="0" kern="1200" dirty="0">
              <a:latin typeface="+mn-lt"/>
            </a:rPr>
            <a:t>≥ 2 exacerbations </a:t>
          </a:r>
          <a:r>
            <a:rPr lang="en-US" sz="1050" b="0" i="0" kern="1200" dirty="0" err="1">
              <a:latin typeface="+mn-lt"/>
            </a:rPr>
            <a:t>modérées</a:t>
          </a:r>
          <a:r>
            <a:rPr lang="en-US" sz="1050" b="0" i="0" kern="1200" dirty="0">
              <a:latin typeface="+mn-lt"/>
            </a:rPr>
            <a:t> </a:t>
          </a:r>
          <a:r>
            <a:rPr lang="en-US" sz="1050" b="0" i="0" kern="1200" dirty="0" err="1">
              <a:latin typeface="+mn-lt"/>
            </a:rPr>
            <a:t>ou</a:t>
          </a:r>
          <a:r>
            <a:rPr lang="en-US" sz="1050" b="0" i="0" kern="1200" dirty="0">
              <a:latin typeface="+mn-lt"/>
            </a:rPr>
            <a:t> 1 </a:t>
          </a:r>
          <a:r>
            <a:rPr lang="en-US" sz="1050" b="0" i="0" kern="1200" dirty="0" err="1">
              <a:latin typeface="+mn-lt"/>
            </a:rPr>
            <a:t>sévère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VEMS 30</a:t>
          </a:r>
          <a:r>
            <a:rPr lang="fr-FR" sz="1050" kern="1200" dirty="0">
              <a:latin typeface="+mn-lt"/>
            </a:rPr>
            <a:t>% à 70%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50" kern="1200" dirty="0">
              <a:latin typeface="+mn-lt"/>
              <a:cs typeface="Calibri" panose="020F0502020204030204" pitchFamily="34" charset="0"/>
            </a:rPr>
            <a:t>Eosinophiles </a:t>
          </a:r>
          <a:r>
            <a:rPr lang="en-US" sz="1050" b="0" i="0" kern="1200" dirty="0">
              <a:latin typeface="+mn-lt"/>
            </a:rPr>
            <a:t>≥ 300/µL</a:t>
          </a:r>
          <a:endParaRPr lang="en-US" sz="1050" kern="1200" dirty="0">
            <a:latin typeface="+mn-lt"/>
          </a:endParaRPr>
        </a:p>
      </dsp:txBody>
      <dsp:txXfrm rot="-5400000">
        <a:off x="1188977" y="44307"/>
        <a:ext cx="2820588" cy="815091"/>
      </dsp:txXfrm>
    </dsp:sp>
    <dsp:sp modelId="{2EC19432-1371-4765-B8E1-E4FAB04BD891}">
      <dsp:nvSpPr>
        <dsp:cNvPr id="0" name=""/>
        <dsp:cNvSpPr/>
      </dsp:nvSpPr>
      <dsp:spPr>
        <a:xfrm>
          <a:off x="0" y="29670"/>
          <a:ext cx="1188976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Caractéristiques</a:t>
          </a:r>
        </a:p>
      </dsp:txBody>
      <dsp:txXfrm>
        <a:off x="41218" y="70888"/>
        <a:ext cx="1106540" cy="761928"/>
      </dsp:txXfrm>
    </dsp:sp>
    <dsp:sp modelId="{39CDFA88-4711-4C36-8A09-EF313EFD1A4B}">
      <dsp:nvSpPr>
        <dsp:cNvPr id="0" name=""/>
        <dsp:cNvSpPr/>
      </dsp:nvSpPr>
      <dsp:spPr>
        <a:xfrm rot="5400000">
          <a:off x="2517106" y="-65847"/>
          <a:ext cx="665271" cy="28674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50" kern="1200" dirty="0">
              <a:latin typeface="+mn-lt"/>
            </a:rPr>
            <a:t>Dupilumab 300 mg </a:t>
          </a:r>
          <a:r>
            <a:rPr lang="en-US" sz="1050" i="1" kern="1200" dirty="0">
              <a:latin typeface="+mn-lt"/>
            </a:rPr>
            <a:t>versus</a:t>
          </a:r>
          <a:r>
            <a:rPr lang="en-US" sz="1050" kern="1200" dirty="0">
              <a:latin typeface="+mn-lt"/>
            </a:rPr>
            <a:t> placebo 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1 injection/2 </a:t>
          </a:r>
          <a:r>
            <a:rPr lang="en-US" sz="1050" kern="1200" dirty="0" err="1">
              <a:latin typeface="+mn-lt"/>
            </a:rPr>
            <a:t>semaines</a:t>
          </a:r>
          <a:r>
            <a:rPr lang="en-US" sz="1050" kern="1200" dirty="0">
              <a:latin typeface="+mn-lt"/>
            </a:rPr>
            <a:t> pendant 52 </a:t>
          </a:r>
          <a:r>
            <a:rPr lang="en-US" sz="1050" kern="1200" dirty="0" err="1">
              <a:latin typeface="+mn-lt"/>
            </a:rPr>
            <a:t>semaines</a:t>
          </a:r>
          <a:endParaRPr lang="en-US" sz="1050" kern="1200" dirty="0">
            <a:latin typeface="+mn-lt"/>
          </a:endParaRPr>
        </a:p>
      </dsp:txBody>
      <dsp:txXfrm rot="-5400000">
        <a:off x="1416000" y="1067735"/>
        <a:ext cx="2835007" cy="600319"/>
      </dsp:txXfrm>
    </dsp:sp>
    <dsp:sp modelId="{F2BD0067-77F9-4F93-9F9B-77102FEB3C4F}">
      <dsp:nvSpPr>
        <dsp:cNvPr id="0" name=""/>
        <dsp:cNvSpPr/>
      </dsp:nvSpPr>
      <dsp:spPr>
        <a:xfrm>
          <a:off x="0" y="945711"/>
          <a:ext cx="1416000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Intervention</a:t>
          </a:r>
        </a:p>
      </dsp:txBody>
      <dsp:txXfrm>
        <a:off x="41218" y="986929"/>
        <a:ext cx="1333564" cy="761928"/>
      </dsp:txXfrm>
    </dsp:sp>
    <dsp:sp modelId="{8FC75706-8157-4CD1-8D79-421EB1E4773E}">
      <dsp:nvSpPr>
        <dsp:cNvPr id="0" name=""/>
        <dsp:cNvSpPr/>
      </dsp:nvSpPr>
      <dsp:spPr>
        <a:xfrm rot="5400000">
          <a:off x="2708955" y="820735"/>
          <a:ext cx="675491" cy="28674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50" kern="1200" dirty="0">
              <a:latin typeface="+mn-lt"/>
            </a:rPr>
            <a:t>principal : </a:t>
          </a:r>
          <a:r>
            <a:rPr lang="en-US" sz="1050" kern="1200" dirty="0" err="1">
              <a:latin typeface="+mn-lt"/>
            </a:rPr>
            <a:t>taux</a:t>
          </a:r>
          <a:r>
            <a:rPr lang="en-US" sz="1050" kern="1200" dirty="0">
              <a:latin typeface="+mn-lt"/>
            </a:rPr>
            <a:t> exacerbations </a:t>
          </a:r>
          <a:r>
            <a:rPr lang="en-US" sz="1050" kern="1200" dirty="0" err="1">
              <a:latin typeface="+mn-lt"/>
            </a:rPr>
            <a:t>modérées</a:t>
          </a:r>
          <a:r>
            <a:rPr lang="en-US" sz="1050" kern="1200" dirty="0">
              <a:latin typeface="+mn-lt"/>
            </a:rPr>
            <a:t> à </a:t>
          </a:r>
          <a:r>
            <a:rPr lang="en-US" sz="1050" kern="1200" dirty="0" err="1">
              <a:latin typeface="+mn-lt"/>
            </a:rPr>
            <a:t>sévères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50" kern="1200" dirty="0" err="1">
              <a:latin typeface="+mn-lt"/>
            </a:rPr>
            <a:t>secondaire</a:t>
          </a:r>
          <a:r>
            <a:rPr lang="en-US" sz="1050" kern="1200" dirty="0">
              <a:latin typeface="+mn-lt"/>
            </a:rPr>
            <a:t> : SGRQ, VEMS</a:t>
          </a:r>
          <a:endParaRPr lang="fr-FR" sz="1050" kern="1200" dirty="0">
            <a:latin typeface="+mn-lt"/>
          </a:endParaRPr>
        </a:p>
      </dsp:txBody>
      <dsp:txXfrm rot="-5400000">
        <a:off x="1612960" y="1949706"/>
        <a:ext cx="2834508" cy="609541"/>
      </dsp:txXfrm>
    </dsp:sp>
    <dsp:sp modelId="{33A00539-A213-406F-AFB0-692BAC1BC419}">
      <dsp:nvSpPr>
        <dsp:cNvPr id="0" name=""/>
        <dsp:cNvSpPr/>
      </dsp:nvSpPr>
      <dsp:spPr>
        <a:xfrm>
          <a:off x="0" y="1832294"/>
          <a:ext cx="1612959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Objectifs</a:t>
          </a:r>
        </a:p>
      </dsp:txBody>
      <dsp:txXfrm>
        <a:off x="41218" y="1873512"/>
        <a:ext cx="1530523" cy="7619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5D832-813C-4A22-ADEA-EEB9AA87DEA2}">
      <dsp:nvSpPr>
        <dsp:cNvPr id="0" name=""/>
        <dsp:cNvSpPr/>
      </dsp:nvSpPr>
      <dsp:spPr>
        <a:xfrm rot="5400000">
          <a:off x="2169677" y="-980488"/>
          <a:ext cx="903281" cy="28646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40-80 </a:t>
          </a:r>
          <a:r>
            <a:rPr lang="en-US" sz="1050" kern="1200" dirty="0" err="1">
              <a:latin typeface="+mn-lt"/>
            </a:rPr>
            <a:t>ans</a:t>
          </a:r>
          <a:r>
            <a:rPr lang="en-US" sz="1050" kern="1200" dirty="0">
              <a:latin typeface="+mn-lt"/>
            </a:rPr>
            <a:t>, </a:t>
          </a:r>
          <a:r>
            <a:rPr lang="en-US" sz="1050" kern="1200" dirty="0" err="1">
              <a:latin typeface="+mn-lt"/>
            </a:rPr>
            <a:t>fumeurs</a:t>
          </a:r>
          <a:r>
            <a:rPr lang="en-US" sz="1050" kern="1200" dirty="0">
              <a:latin typeface="+mn-lt"/>
            </a:rPr>
            <a:t> 10PA, BPCO≥1 an 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Triple </a:t>
          </a:r>
          <a:r>
            <a:rPr lang="en-US" sz="1050" kern="1200" dirty="0" err="1">
              <a:latin typeface="+mn-lt"/>
            </a:rPr>
            <a:t>thérapie</a:t>
          </a:r>
          <a:r>
            <a:rPr lang="en-US" sz="1050" kern="1200" dirty="0">
              <a:latin typeface="+mn-lt"/>
            </a:rPr>
            <a:t> </a:t>
          </a:r>
          <a:r>
            <a:rPr lang="en-US" sz="1050" kern="1200" dirty="0" err="1">
              <a:latin typeface="+mn-lt"/>
            </a:rPr>
            <a:t>inhalée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i="0" kern="1200" dirty="0">
              <a:latin typeface="+mn-lt"/>
            </a:rPr>
            <a:t>≥ 2 exacerbations </a:t>
          </a:r>
          <a:r>
            <a:rPr lang="en-US" sz="1050" b="0" i="0" kern="1200" dirty="0" err="1">
              <a:latin typeface="+mn-lt"/>
            </a:rPr>
            <a:t>modérées</a:t>
          </a:r>
          <a:r>
            <a:rPr lang="en-US" sz="1050" b="0" i="0" kern="1200" dirty="0">
              <a:latin typeface="+mn-lt"/>
            </a:rPr>
            <a:t> </a:t>
          </a:r>
          <a:r>
            <a:rPr lang="en-US" sz="1050" b="0" i="0" kern="1200" dirty="0" err="1">
              <a:latin typeface="+mn-lt"/>
            </a:rPr>
            <a:t>ou</a:t>
          </a:r>
          <a:r>
            <a:rPr lang="en-US" sz="1050" b="0" i="0" kern="1200" dirty="0">
              <a:latin typeface="+mn-lt"/>
            </a:rPr>
            <a:t> 1 </a:t>
          </a:r>
          <a:r>
            <a:rPr lang="en-US" sz="1050" b="0" i="0" kern="1200" dirty="0" err="1">
              <a:latin typeface="+mn-lt"/>
            </a:rPr>
            <a:t>sévère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VEMS 30</a:t>
          </a:r>
          <a:r>
            <a:rPr lang="fr-FR" sz="1050" kern="1200" dirty="0">
              <a:latin typeface="+mn-lt"/>
            </a:rPr>
            <a:t>% à 70%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50" kern="1200" dirty="0">
              <a:latin typeface="+mn-lt"/>
              <a:cs typeface="Calibri" panose="020F0502020204030204" pitchFamily="34" charset="0"/>
            </a:rPr>
            <a:t>Eosinophiles </a:t>
          </a:r>
          <a:r>
            <a:rPr lang="en-US" sz="1050" b="0" i="0" kern="1200" dirty="0">
              <a:latin typeface="+mn-lt"/>
            </a:rPr>
            <a:t>≥ 300/µL</a:t>
          </a:r>
          <a:endParaRPr lang="en-US" sz="1050" kern="1200" dirty="0">
            <a:latin typeface="+mn-lt"/>
          </a:endParaRPr>
        </a:p>
      </dsp:txBody>
      <dsp:txXfrm rot="-5400000">
        <a:off x="1188977" y="44307"/>
        <a:ext cx="2820588" cy="815091"/>
      </dsp:txXfrm>
    </dsp:sp>
    <dsp:sp modelId="{2EC19432-1371-4765-B8E1-E4FAB04BD891}">
      <dsp:nvSpPr>
        <dsp:cNvPr id="0" name=""/>
        <dsp:cNvSpPr/>
      </dsp:nvSpPr>
      <dsp:spPr>
        <a:xfrm>
          <a:off x="0" y="29670"/>
          <a:ext cx="1188976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Caractéristiques</a:t>
          </a:r>
        </a:p>
      </dsp:txBody>
      <dsp:txXfrm>
        <a:off x="41218" y="70888"/>
        <a:ext cx="1106540" cy="761928"/>
      </dsp:txXfrm>
    </dsp:sp>
    <dsp:sp modelId="{39CDFA88-4711-4C36-8A09-EF313EFD1A4B}">
      <dsp:nvSpPr>
        <dsp:cNvPr id="0" name=""/>
        <dsp:cNvSpPr/>
      </dsp:nvSpPr>
      <dsp:spPr>
        <a:xfrm rot="5400000">
          <a:off x="2517106" y="-65847"/>
          <a:ext cx="665271" cy="28674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50" kern="1200" dirty="0">
              <a:latin typeface="+mn-lt"/>
            </a:rPr>
            <a:t>Dupilumab 300 mg </a:t>
          </a:r>
          <a:r>
            <a:rPr lang="en-US" sz="1050" i="1" kern="1200" dirty="0">
              <a:latin typeface="+mn-lt"/>
            </a:rPr>
            <a:t>versus</a:t>
          </a:r>
          <a:r>
            <a:rPr lang="en-US" sz="1050" kern="1200" dirty="0">
              <a:latin typeface="+mn-lt"/>
            </a:rPr>
            <a:t> placebo 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1 injection/2 </a:t>
          </a:r>
          <a:r>
            <a:rPr lang="en-US" sz="1050" kern="1200" dirty="0" err="1">
              <a:latin typeface="+mn-lt"/>
            </a:rPr>
            <a:t>semaines</a:t>
          </a:r>
          <a:r>
            <a:rPr lang="en-US" sz="1050" kern="1200" dirty="0">
              <a:latin typeface="+mn-lt"/>
            </a:rPr>
            <a:t> pendant 52 </a:t>
          </a:r>
          <a:r>
            <a:rPr lang="en-US" sz="1050" kern="1200" dirty="0" err="1">
              <a:latin typeface="+mn-lt"/>
            </a:rPr>
            <a:t>semaines</a:t>
          </a:r>
          <a:endParaRPr lang="en-US" sz="1050" kern="1200" dirty="0">
            <a:latin typeface="+mn-lt"/>
          </a:endParaRPr>
        </a:p>
      </dsp:txBody>
      <dsp:txXfrm rot="-5400000">
        <a:off x="1416000" y="1067735"/>
        <a:ext cx="2835007" cy="600319"/>
      </dsp:txXfrm>
    </dsp:sp>
    <dsp:sp modelId="{F2BD0067-77F9-4F93-9F9B-77102FEB3C4F}">
      <dsp:nvSpPr>
        <dsp:cNvPr id="0" name=""/>
        <dsp:cNvSpPr/>
      </dsp:nvSpPr>
      <dsp:spPr>
        <a:xfrm>
          <a:off x="0" y="945711"/>
          <a:ext cx="1416000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Intervention</a:t>
          </a:r>
        </a:p>
      </dsp:txBody>
      <dsp:txXfrm>
        <a:off x="41218" y="986929"/>
        <a:ext cx="1333564" cy="761928"/>
      </dsp:txXfrm>
    </dsp:sp>
    <dsp:sp modelId="{8FC75706-8157-4CD1-8D79-421EB1E4773E}">
      <dsp:nvSpPr>
        <dsp:cNvPr id="0" name=""/>
        <dsp:cNvSpPr/>
      </dsp:nvSpPr>
      <dsp:spPr>
        <a:xfrm rot="5400000">
          <a:off x="2708955" y="820735"/>
          <a:ext cx="675491" cy="28674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50" kern="1200" dirty="0">
              <a:latin typeface="+mn-lt"/>
            </a:rPr>
            <a:t>principal : </a:t>
          </a:r>
          <a:r>
            <a:rPr lang="en-US" sz="1050" kern="1200" dirty="0" err="1">
              <a:latin typeface="+mn-lt"/>
            </a:rPr>
            <a:t>taux</a:t>
          </a:r>
          <a:r>
            <a:rPr lang="en-US" sz="1050" kern="1200" dirty="0">
              <a:latin typeface="+mn-lt"/>
            </a:rPr>
            <a:t> exacerbations </a:t>
          </a:r>
          <a:r>
            <a:rPr lang="en-US" sz="1050" kern="1200" dirty="0" err="1">
              <a:latin typeface="+mn-lt"/>
            </a:rPr>
            <a:t>modérées</a:t>
          </a:r>
          <a:r>
            <a:rPr lang="en-US" sz="1050" kern="1200" dirty="0">
              <a:latin typeface="+mn-lt"/>
            </a:rPr>
            <a:t> à </a:t>
          </a:r>
          <a:r>
            <a:rPr lang="en-US" sz="1050" kern="1200" dirty="0" err="1">
              <a:latin typeface="+mn-lt"/>
            </a:rPr>
            <a:t>sévères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50" kern="1200" dirty="0" err="1">
              <a:latin typeface="+mn-lt"/>
            </a:rPr>
            <a:t>secondaire</a:t>
          </a:r>
          <a:r>
            <a:rPr lang="en-US" sz="1050" kern="1200" dirty="0">
              <a:latin typeface="+mn-lt"/>
            </a:rPr>
            <a:t> : SGRQ, VEMS</a:t>
          </a:r>
          <a:endParaRPr lang="fr-FR" sz="1050" kern="1200" dirty="0">
            <a:latin typeface="+mn-lt"/>
          </a:endParaRPr>
        </a:p>
      </dsp:txBody>
      <dsp:txXfrm rot="-5400000">
        <a:off x="1612960" y="1949706"/>
        <a:ext cx="2834508" cy="609541"/>
      </dsp:txXfrm>
    </dsp:sp>
    <dsp:sp modelId="{33A00539-A213-406F-AFB0-692BAC1BC419}">
      <dsp:nvSpPr>
        <dsp:cNvPr id="0" name=""/>
        <dsp:cNvSpPr/>
      </dsp:nvSpPr>
      <dsp:spPr>
        <a:xfrm>
          <a:off x="0" y="1832294"/>
          <a:ext cx="1612959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Objectifs</a:t>
          </a:r>
        </a:p>
      </dsp:txBody>
      <dsp:txXfrm>
        <a:off x="41218" y="1873512"/>
        <a:ext cx="1530523" cy="7619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5D832-813C-4A22-ADEA-EEB9AA87DEA2}">
      <dsp:nvSpPr>
        <dsp:cNvPr id="0" name=""/>
        <dsp:cNvSpPr/>
      </dsp:nvSpPr>
      <dsp:spPr>
        <a:xfrm rot="5400000">
          <a:off x="2117413" y="-1040154"/>
          <a:ext cx="903281" cy="298401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40–75 </a:t>
          </a:r>
          <a:r>
            <a:rPr lang="en-US" sz="1050" kern="1200" dirty="0" err="1">
              <a:latin typeface="+mn-lt"/>
            </a:rPr>
            <a:t>ans</a:t>
          </a:r>
          <a:r>
            <a:rPr lang="en-US" sz="1050" kern="1200" dirty="0">
              <a:latin typeface="+mn-lt"/>
            </a:rPr>
            <a:t>, </a:t>
          </a:r>
          <a:r>
            <a:rPr lang="en-US" sz="1050" kern="1200" dirty="0" err="1">
              <a:latin typeface="+mn-lt"/>
            </a:rPr>
            <a:t>fumeurs</a:t>
          </a:r>
          <a:r>
            <a:rPr lang="en-US" sz="1050" kern="1200" dirty="0">
              <a:latin typeface="+mn-lt"/>
            </a:rPr>
            <a:t>, BPCO≥1 an 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Bi </a:t>
          </a:r>
          <a:r>
            <a:rPr lang="en-US" sz="1050" kern="1200" dirty="0" err="1">
              <a:latin typeface="+mn-lt"/>
            </a:rPr>
            <a:t>ou</a:t>
          </a:r>
          <a:r>
            <a:rPr lang="en-US" sz="1050" kern="1200" dirty="0">
              <a:latin typeface="+mn-lt"/>
            </a:rPr>
            <a:t> </a:t>
          </a:r>
          <a:r>
            <a:rPr lang="en-US" sz="1050" kern="1200" dirty="0" err="1">
              <a:latin typeface="+mn-lt"/>
            </a:rPr>
            <a:t>trithérapie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i="0" kern="1200" dirty="0">
              <a:latin typeface="+mn-lt"/>
            </a:rPr>
            <a:t>≥ 2 </a:t>
          </a:r>
          <a:r>
            <a:rPr lang="en-US" sz="1050" b="0" i="0" kern="1200" dirty="0" err="1">
              <a:latin typeface="+mn-lt"/>
            </a:rPr>
            <a:t>modérées</a:t>
          </a:r>
          <a:r>
            <a:rPr lang="en-US" sz="1050" b="0" i="0" kern="1200" dirty="0">
              <a:latin typeface="+mn-lt"/>
            </a:rPr>
            <a:t> or ≥ 1 </a:t>
          </a:r>
          <a:r>
            <a:rPr lang="en-US" sz="1050" b="0" i="0" kern="1200" dirty="0" err="1">
              <a:latin typeface="+mn-lt"/>
            </a:rPr>
            <a:t>sévère</a:t>
          </a:r>
          <a:r>
            <a:rPr lang="en-US" sz="1050" b="0" i="0" kern="1200" dirty="0">
              <a:latin typeface="+mn-lt"/>
            </a:rPr>
            <a:t> exacerbations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50" b="0" i="0" kern="1200" dirty="0">
              <a:latin typeface="+mn-lt"/>
            </a:rPr>
            <a:t>CAT score ≥ 10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VEMS </a:t>
          </a:r>
          <a:r>
            <a:rPr lang="fr-FR" sz="1050" kern="1200" dirty="0">
              <a:latin typeface="+mn-lt"/>
            </a:rPr>
            <a:t>30% - 80%;</a:t>
          </a:r>
          <a:endParaRPr lang="en-US" sz="1050" kern="1200" dirty="0">
            <a:latin typeface="+mn-lt"/>
          </a:endParaRPr>
        </a:p>
      </dsp:txBody>
      <dsp:txXfrm rot="-5400000">
        <a:off x="1077048" y="44306"/>
        <a:ext cx="2939918" cy="815091"/>
      </dsp:txXfrm>
    </dsp:sp>
    <dsp:sp modelId="{2EC19432-1371-4765-B8E1-E4FAB04BD891}">
      <dsp:nvSpPr>
        <dsp:cNvPr id="0" name=""/>
        <dsp:cNvSpPr/>
      </dsp:nvSpPr>
      <dsp:spPr>
        <a:xfrm>
          <a:off x="369" y="29670"/>
          <a:ext cx="1076678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/>
            <a:t>Caractéristiques</a:t>
          </a:r>
        </a:p>
      </dsp:txBody>
      <dsp:txXfrm>
        <a:off x="41587" y="70888"/>
        <a:ext cx="994242" cy="761928"/>
      </dsp:txXfrm>
    </dsp:sp>
    <dsp:sp modelId="{39CDFA88-4711-4C36-8A09-EF313EFD1A4B}">
      <dsp:nvSpPr>
        <dsp:cNvPr id="0" name=""/>
        <dsp:cNvSpPr/>
      </dsp:nvSpPr>
      <dsp:spPr>
        <a:xfrm rot="5400000">
          <a:off x="2289448" y="2390"/>
          <a:ext cx="675491" cy="273100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50" kern="1200" dirty="0" err="1">
              <a:latin typeface="+mn-lt"/>
            </a:rPr>
            <a:t>itepekimab</a:t>
          </a:r>
          <a:r>
            <a:rPr lang="en-US" sz="1050" kern="1200" dirty="0">
              <a:latin typeface="+mn-lt"/>
            </a:rPr>
            <a:t> 300 mg vs placebo 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injections /2 </a:t>
          </a:r>
          <a:r>
            <a:rPr lang="en-US" sz="1050" kern="1200" dirty="0" err="1">
              <a:latin typeface="+mn-lt"/>
            </a:rPr>
            <a:t>sem</a:t>
          </a:r>
          <a:r>
            <a:rPr lang="en-US" sz="1050" kern="1200" dirty="0">
              <a:latin typeface="+mn-lt"/>
            </a:rPr>
            <a:t> pendant 24–52 </a:t>
          </a:r>
          <a:r>
            <a:rPr lang="en-US" sz="1050" kern="1200" dirty="0" err="1">
              <a:latin typeface="+mn-lt"/>
            </a:rPr>
            <a:t>sem</a:t>
          </a:r>
          <a:endParaRPr lang="en-US" sz="1050" kern="1200" dirty="0">
            <a:latin typeface="+mn-lt"/>
          </a:endParaRPr>
        </a:p>
      </dsp:txBody>
      <dsp:txXfrm rot="-5400000">
        <a:off x="1261690" y="1063124"/>
        <a:ext cx="2698033" cy="609541"/>
      </dsp:txXfrm>
    </dsp:sp>
    <dsp:sp modelId="{F2BD0067-77F9-4F93-9F9B-77102FEB3C4F}">
      <dsp:nvSpPr>
        <dsp:cNvPr id="0" name=""/>
        <dsp:cNvSpPr/>
      </dsp:nvSpPr>
      <dsp:spPr>
        <a:xfrm>
          <a:off x="369" y="945711"/>
          <a:ext cx="1261321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/>
            <a:t>Intervention</a:t>
          </a:r>
        </a:p>
      </dsp:txBody>
      <dsp:txXfrm>
        <a:off x="41587" y="986929"/>
        <a:ext cx="1178885" cy="761928"/>
      </dsp:txXfrm>
    </dsp:sp>
    <dsp:sp modelId="{8FC75706-8157-4CD1-8D79-421EB1E4773E}">
      <dsp:nvSpPr>
        <dsp:cNvPr id="0" name=""/>
        <dsp:cNvSpPr/>
      </dsp:nvSpPr>
      <dsp:spPr>
        <a:xfrm rot="5400000">
          <a:off x="2647591" y="972983"/>
          <a:ext cx="675491" cy="256298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50" kern="1200" dirty="0">
              <a:latin typeface="+mn-lt"/>
            </a:rPr>
            <a:t>principal : exacerbations </a:t>
          </a:r>
          <a:r>
            <a:rPr lang="en-US" sz="1050" kern="1200" dirty="0" err="1">
              <a:latin typeface="+mn-lt"/>
            </a:rPr>
            <a:t>modérées</a:t>
          </a:r>
          <a:r>
            <a:rPr lang="en-US" sz="1050" kern="1200" dirty="0">
              <a:latin typeface="+mn-lt"/>
            </a:rPr>
            <a:t> à </a:t>
          </a:r>
          <a:r>
            <a:rPr lang="en-US" sz="1050" kern="1200" dirty="0" err="1">
              <a:latin typeface="+mn-lt"/>
            </a:rPr>
            <a:t>sévères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 err="1">
              <a:latin typeface="+mn-lt"/>
            </a:rPr>
            <a:t>secondaire</a:t>
          </a:r>
          <a:r>
            <a:rPr lang="en-US" sz="1050" kern="1200" dirty="0">
              <a:latin typeface="+mn-lt"/>
            </a:rPr>
            <a:t> : VEMS</a:t>
          </a:r>
          <a:endParaRPr lang="fr-FR" sz="1050" kern="1200" dirty="0">
            <a:latin typeface="+mn-lt"/>
          </a:endParaRPr>
        </a:p>
      </dsp:txBody>
      <dsp:txXfrm rot="-5400000">
        <a:off x="1703844" y="1949706"/>
        <a:ext cx="2530012" cy="609541"/>
      </dsp:txXfrm>
    </dsp:sp>
    <dsp:sp modelId="{33A00539-A213-406F-AFB0-692BAC1BC419}">
      <dsp:nvSpPr>
        <dsp:cNvPr id="0" name=""/>
        <dsp:cNvSpPr/>
      </dsp:nvSpPr>
      <dsp:spPr>
        <a:xfrm>
          <a:off x="369" y="1832294"/>
          <a:ext cx="1703474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/>
            <a:t>Objectifs</a:t>
          </a:r>
        </a:p>
      </dsp:txBody>
      <dsp:txXfrm>
        <a:off x="41587" y="1873512"/>
        <a:ext cx="1621038" cy="7619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5D832-813C-4A22-ADEA-EEB9AA87DEA2}">
      <dsp:nvSpPr>
        <dsp:cNvPr id="0" name=""/>
        <dsp:cNvSpPr/>
      </dsp:nvSpPr>
      <dsp:spPr>
        <a:xfrm rot="5400000">
          <a:off x="2117413" y="-1040154"/>
          <a:ext cx="903281" cy="298401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i="0" kern="1200" dirty="0">
              <a:latin typeface="+mn-lt"/>
            </a:rPr>
            <a:t>≥ </a:t>
          </a:r>
          <a:r>
            <a:rPr lang="fr-FR" sz="1050" kern="1200" dirty="0">
              <a:latin typeface="+mn-lt"/>
            </a:rPr>
            <a:t>40ans, tabac </a:t>
          </a:r>
          <a:r>
            <a:rPr lang="en-US" sz="1050" b="0" i="0" kern="1200" dirty="0">
              <a:latin typeface="+mn-lt"/>
            </a:rPr>
            <a:t>≥ 10PA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i="0" kern="1200" dirty="0">
              <a:latin typeface="+mn-lt"/>
            </a:rPr>
            <a:t>≥ 2 exacerbations </a:t>
          </a:r>
          <a:r>
            <a:rPr lang="en-US" sz="1050" b="0" i="0" kern="1200" dirty="0" err="1">
              <a:latin typeface="+mn-lt"/>
            </a:rPr>
            <a:t>modérées</a:t>
          </a:r>
          <a:r>
            <a:rPr lang="en-US" sz="1050" b="0" i="0" kern="1200" dirty="0">
              <a:latin typeface="+mn-lt"/>
            </a:rPr>
            <a:t> </a:t>
          </a:r>
          <a:r>
            <a:rPr lang="en-US" sz="1050" b="0" i="0" kern="1200" dirty="0" err="1">
              <a:latin typeface="+mn-lt"/>
            </a:rPr>
            <a:t>l’année</a:t>
          </a:r>
          <a:r>
            <a:rPr lang="en-US" sz="1050" b="0" i="0" kern="1200" dirty="0">
              <a:latin typeface="+mn-lt"/>
            </a:rPr>
            <a:t> passée 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50" kern="1200" dirty="0">
              <a:latin typeface="+mn-lt"/>
            </a:rPr>
            <a:t>VEMS &lt; 80%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50" kern="1200" dirty="0">
              <a:latin typeface="+mn-lt"/>
            </a:rPr>
            <a:t>Dyspnée </a:t>
          </a:r>
          <a:r>
            <a:rPr lang="fr-FR" sz="1050" kern="1200" dirty="0" err="1">
              <a:latin typeface="+mn-lt"/>
            </a:rPr>
            <a:t>mMRC</a:t>
          </a:r>
          <a:r>
            <a:rPr lang="fr-FR" sz="1050" kern="1200" dirty="0">
              <a:latin typeface="+mn-lt"/>
            </a:rPr>
            <a:t> </a:t>
          </a:r>
          <a:r>
            <a:rPr lang="en-US" sz="1050" b="0" i="0" kern="1200" dirty="0">
              <a:latin typeface="+mn-lt"/>
            </a:rPr>
            <a:t>≥ 2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50" kern="1200" dirty="0">
              <a:latin typeface="+mn-lt"/>
            </a:rPr>
            <a:t>Stratifiés 2-3 exacerbations </a:t>
          </a:r>
          <a:r>
            <a:rPr lang="fr-FR" sz="1050" i="1" kern="1200" dirty="0">
              <a:latin typeface="+mn-lt"/>
            </a:rPr>
            <a:t>versus</a:t>
          </a:r>
          <a:r>
            <a:rPr lang="fr-FR" sz="1050" kern="1200" dirty="0">
              <a:latin typeface="+mn-lt"/>
            </a:rPr>
            <a:t> </a:t>
          </a:r>
          <a:r>
            <a:rPr lang="en-US" sz="1050" b="0" i="0" kern="1200" dirty="0">
              <a:latin typeface="+mn-lt"/>
            </a:rPr>
            <a:t>≥4</a:t>
          </a:r>
          <a:endParaRPr lang="fr-FR" sz="1050" kern="1200" dirty="0">
            <a:latin typeface="+mn-lt"/>
          </a:endParaRPr>
        </a:p>
      </dsp:txBody>
      <dsp:txXfrm rot="-5400000">
        <a:off x="1077048" y="44306"/>
        <a:ext cx="2939918" cy="815091"/>
      </dsp:txXfrm>
    </dsp:sp>
    <dsp:sp modelId="{2EC19432-1371-4765-B8E1-E4FAB04BD891}">
      <dsp:nvSpPr>
        <dsp:cNvPr id="0" name=""/>
        <dsp:cNvSpPr/>
      </dsp:nvSpPr>
      <dsp:spPr>
        <a:xfrm>
          <a:off x="369" y="29670"/>
          <a:ext cx="1076678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/>
            <a:t>Caractéristiques</a:t>
          </a:r>
        </a:p>
      </dsp:txBody>
      <dsp:txXfrm>
        <a:off x="41587" y="70888"/>
        <a:ext cx="994242" cy="761928"/>
      </dsp:txXfrm>
    </dsp:sp>
    <dsp:sp modelId="{39CDFA88-4711-4C36-8A09-EF313EFD1A4B}">
      <dsp:nvSpPr>
        <dsp:cNvPr id="0" name=""/>
        <dsp:cNvSpPr/>
      </dsp:nvSpPr>
      <dsp:spPr>
        <a:xfrm rot="5400000">
          <a:off x="2289448" y="2390"/>
          <a:ext cx="675491" cy="273100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50" kern="1200" dirty="0" err="1">
              <a:latin typeface="+mn-lt"/>
            </a:rPr>
            <a:t>Astegolimab</a:t>
          </a:r>
          <a:r>
            <a:rPr lang="en-US" sz="1050" kern="1200" dirty="0">
              <a:latin typeface="+mn-lt"/>
            </a:rPr>
            <a:t> 490 mg </a:t>
          </a:r>
          <a:r>
            <a:rPr lang="en-US" sz="1050" i="1" kern="1200" dirty="0">
              <a:latin typeface="+mn-lt"/>
            </a:rPr>
            <a:t>versus</a:t>
          </a:r>
          <a:r>
            <a:rPr lang="en-US" sz="1050" kern="1200" dirty="0">
              <a:latin typeface="+mn-lt"/>
            </a:rPr>
            <a:t> placebo 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injections / 4 </a:t>
          </a:r>
          <a:r>
            <a:rPr lang="en-US" sz="1050" kern="1200" dirty="0" err="1">
              <a:latin typeface="+mn-lt"/>
            </a:rPr>
            <a:t>sem</a:t>
          </a:r>
          <a:r>
            <a:rPr lang="en-US" sz="1050" kern="1200" dirty="0">
              <a:latin typeface="+mn-lt"/>
            </a:rPr>
            <a:t> pendant 48 </a:t>
          </a:r>
          <a:r>
            <a:rPr lang="en-US" sz="1050" kern="1200" dirty="0" err="1">
              <a:latin typeface="+mn-lt"/>
            </a:rPr>
            <a:t>sem</a:t>
          </a:r>
          <a:endParaRPr lang="en-US" sz="1050" kern="1200" dirty="0">
            <a:latin typeface="+mn-lt"/>
          </a:endParaRPr>
        </a:p>
      </dsp:txBody>
      <dsp:txXfrm rot="-5400000">
        <a:off x="1261690" y="1063124"/>
        <a:ext cx="2698033" cy="609541"/>
      </dsp:txXfrm>
    </dsp:sp>
    <dsp:sp modelId="{F2BD0067-77F9-4F93-9F9B-77102FEB3C4F}">
      <dsp:nvSpPr>
        <dsp:cNvPr id="0" name=""/>
        <dsp:cNvSpPr/>
      </dsp:nvSpPr>
      <dsp:spPr>
        <a:xfrm>
          <a:off x="369" y="945711"/>
          <a:ext cx="1261321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/>
            <a:t>Intervention</a:t>
          </a:r>
        </a:p>
      </dsp:txBody>
      <dsp:txXfrm>
        <a:off x="41587" y="986929"/>
        <a:ext cx="1178885" cy="761928"/>
      </dsp:txXfrm>
    </dsp:sp>
    <dsp:sp modelId="{8FC75706-8157-4CD1-8D79-421EB1E4773E}">
      <dsp:nvSpPr>
        <dsp:cNvPr id="0" name=""/>
        <dsp:cNvSpPr/>
      </dsp:nvSpPr>
      <dsp:spPr>
        <a:xfrm rot="5400000">
          <a:off x="2647591" y="972983"/>
          <a:ext cx="675491" cy="256298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50" kern="1200" dirty="0">
              <a:latin typeface="+mn-lt"/>
            </a:rPr>
            <a:t>principal : exacerbations </a:t>
          </a:r>
          <a:r>
            <a:rPr lang="en-US" sz="1050" kern="1200" dirty="0" err="1">
              <a:latin typeface="+mn-lt"/>
            </a:rPr>
            <a:t>modérées</a:t>
          </a:r>
          <a:r>
            <a:rPr lang="en-US" sz="1050" kern="1200" dirty="0">
              <a:latin typeface="+mn-lt"/>
            </a:rPr>
            <a:t> à </a:t>
          </a:r>
          <a:r>
            <a:rPr lang="en-US" sz="1050" kern="1200" dirty="0" err="1">
              <a:latin typeface="+mn-lt"/>
            </a:rPr>
            <a:t>sévères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 err="1">
              <a:latin typeface="+mn-lt"/>
            </a:rPr>
            <a:t>secondaire</a:t>
          </a:r>
          <a:r>
            <a:rPr lang="en-US" sz="1050" kern="1200" dirty="0">
              <a:latin typeface="+mn-lt"/>
            </a:rPr>
            <a:t> : SGRQ, VEMS, </a:t>
          </a:r>
          <a:r>
            <a:rPr lang="en-US" sz="1050" kern="1200" dirty="0" err="1">
              <a:latin typeface="+mn-lt"/>
            </a:rPr>
            <a:t>éosinophiles</a:t>
          </a:r>
          <a:r>
            <a:rPr lang="en-US" sz="1050" kern="1200" dirty="0">
              <a:latin typeface="+mn-lt"/>
            </a:rPr>
            <a:t> / neutrophiles </a:t>
          </a:r>
          <a:r>
            <a:rPr lang="en-US" sz="1050" kern="1200" dirty="0" err="1">
              <a:latin typeface="+mn-lt"/>
            </a:rPr>
            <a:t>expecto</a:t>
          </a:r>
          <a:endParaRPr lang="fr-FR" sz="1050" kern="1200" dirty="0">
            <a:latin typeface="+mn-lt"/>
          </a:endParaRPr>
        </a:p>
      </dsp:txBody>
      <dsp:txXfrm rot="-5400000">
        <a:off x="1703844" y="1949706"/>
        <a:ext cx="2530012" cy="609541"/>
      </dsp:txXfrm>
    </dsp:sp>
    <dsp:sp modelId="{33A00539-A213-406F-AFB0-692BAC1BC419}">
      <dsp:nvSpPr>
        <dsp:cNvPr id="0" name=""/>
        <dsp:cNvSpPr/>
      </dsp:nvSpPr>
      <dsp:spPr>
        <a:xfrm>
          <a:off x="369" y="1832294"/>
          <a:ext cx="1703474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/>
            <a:t>Objectifs</a:t>
          </a:r>
        </a:p>
      </dsp:txBody>
      <dsp:txXfrm>
        <a:off x="41587" y="1873512"/>
        <a:ext cx="1621038" cy="76192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5D832-813C-4A22-ADEA-EEB9AA87DEA2}">
      <dsp:nvSpPr>
        <dsp:cNvPr id="0" name=""/>
        <dsp:cNvSpPr/>
      </dsp:nvSpPr>
      <dsp:spPr>
        <a:xfrm rot="5400000">
          <a:off x="2780377" y="-1204929"/>
          <a:ext cx="1185148" cy="359556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0" i="0" kern="1200" dirty="0">
              <a:latin typeface="+mn-lt"/>
            </a:rPr>
            <a:t>40-80ans, BPCO </a:t>
          </a:r>
          <a:r>
            <a:rPr lang="en-US" sz="1200" b="0" i="0" kern="1200" dirty="0">
              <a:latin typeface="+mn-lt"/>
            </a:rPr>
            <a:t>≥ 1 an, bi </a:t>
          </a:r>
          <a:r>
            <a:rPr lang="en-US" sz="1200" b="0" i="0" kern="1200" dirty="0" err="1">
              <a:latin typeface="+mn-lt"/>
            </a:rPr>
            <a:t>ou</a:t>
          </a:r>
          <a:r>
            <a:rPr lang="en-US" sz="1200" b="0" i="0" kern="1200" dirty="0">
              <a:latin typeface="+mn-lt"/>
            </a:rPr>
            <a:t> </a:t>
          </a:r>
          <a:r>
            <a:rPr lang="en-US" sz="1200" b="0" i="0" kern="1200" dirty="0" err="1">
              <a:latin typeface="+mn-lt"/>
            </a:rPr>
            <a:t>trithérapie</a:t>
          </a:r>
          <a:r>
            <a:rPr lang="en-US" sz="1200" b="0" i="0" kern="1200" dirty="0">
              <a:latin typeface="+mn-lt"/>
            </a:rPr>
            <a:t> </a:t>
          </a:r>
          <a:endParaRPr lang="fr-FR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 dirty="0">
              <a:latin typeface="+mn-lt"/>
            </a:rPr>
            <a:t>≥ 2 exacerbations </a:t>
          </a:r>
          <a:r>
            <a:rPr lang="en-US" sz="1200" b="0" i="0" kern="1200" dirty="0" err="1">
              <a:latin typeface="+mn-lt"/>
            </a:rPr>
            <a:t>modérées</a:t>
          </a:r>
          <a:r>
            <a:rPr lang="en-US" sz="1200" b="0" i="0" kern="1200" dirty="0">
              <a:latin typeface="+mn-lt"/>
            </a:rPr>
            <a:t> à </a:t>
          </a:r>
          <a:r>
            <a:rPr lang="en-US" sz="1200" b="0" i="0" kern="1200" dirty="0" err="1">
              <a:latin typeface="+mn-lt"/>
            </a:rPr>
            <a:t>sévères</a:t>
          </a:r>
          <a:r>
            <a:rPr lang="en-US" sz="1200" b="0" i="0" kern="1200" dirty="0">
              <a:latin typeface="+mn-lt"/>
            </a:rPr>
            <a:t> </a:t>
          </a:r>
          <a:r>
            <a:rPr lang="en-US" sz="1200" b="0" i="0" kern="1200" dirty="0" err="1">
              <a:latin typeface="+mn-lt"/>
            </a:rPr>
            <a:t>l’année</a:t>
          </a:r>
          <a:r>
            <a:rPr lang="en-US" sz="1200" b="0" i="0" kern="1200" dirty="0">
              <a:latin typeface="+mn-lt"/>
            </a:rPr>
            <a:t> passée</a:t>
          </a:r>
          <a:r>
            <a:rPr lang="fr-FR" sz="1200" b="0" i="0" kern="1200" dirty="0">
              <a:latin typeface="+mn-lt"/>
            </a:rPr>
            <a:t> </a:t>
          </a:r>
          <a:endParaRPr lang="fr-FR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latin typeface="+mn-lt"/>
            </a:rPr>
            <a:t>VEMS 20-80%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latin typeface="+mn-lt"/>
            </a:rPr>
            <a:t>Dyspnée </a:t>
          </a:r>
          <a:r>
            <a:rPr lang="fr-FR" sz="1200" kern="1200" dirty="0" err="1">
              <a:latin typeface="+mn-lt"/>
            </a:rPr>
            <a:t>mMRC</a:t>
          </a:r>
          <a:r>
            <a:rPr lang="fr-FR" sz="1200" kern="1200" dirty="0">
              <a:latin typeface="+mn-lt"/>
            </a:rPr>
            <a:t> </a:t>
          </a:r>
          <a:r>
            <a:rPr lang="en-US" sz="1200" b="0" i="0" kern="1200" dirty="0">
              <a:latin typeface="+mn-lt"/>
            </a:rPr>
            <a:t>≥2</a:t>
          </a:r>
          <a:endParaRPr lang="fr-FR" sz="1200" kern="1200" dirty="0">
            <a:latin typeface="+mn-lt"/>
          </a:endParaRPr>
        </a:p>
      </dsp:txBody>
      <dsp:txXfrm rot="-5400000">
        <a:off x="1575170" y="58132"/>
        <a:ext cx="3537709" cy="1069440"/>
      </dsp:txXfrm>
    </dsp:sp>
    <dsp:sp modelId="{2EC19432-1371-4765-B8E1-E4FAB04BD891}">
      <dsp:nvSpPr>
        <dsp:cNvPr id="0" name=""/>
        <dsp:cNvSpPr/>
      </dsp:nvSpPr>
      <dsp:spPr>
        <a:xfrm>
          <a:off x="1014" y="38928"/>
          <a:ext cx="1574155" cy="11078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Caractéristiques</a:t>
          </a:r>
          <a:endParaRPr lang="fr-FR" sz="1600" kern="1200" dirty="0"/>
        </a:p>
      </dsp:txBody>
      <dsp:txXfrm>
        <a:off x="55095" y="93009"/>
        <a:ext cx="1465993" cy="999685"/>
      </dsp:txXfrm>
    </dsp:sp>
    <dsp:sp modelId="{39CDFA88-4711-4C36-8A09-EF313EFD1A4B}">
      <dsp:nvSpPr>
        <dsp:cNvPr id="0" name=""/>
        <dsp:cNvSpPr/>
      </dsp:nvSpPr>
      <dsp:spPr>
        <a:xfrm rot="5400000">
          <a:off x="3304257" y="-4796"/>
          <a:ext cx="886277" cy="359907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 err="1">
              <a:latin typeface="+mn-lt"/>
            </a:rPr>
            <a:t>Astegolimab</a:t>
          </a:r>
          <a:r>
            <a:rPr lang="en-US" sz="1200" kern="1200" dirty="0">
              <a:latin typeface="+mn-lt"/>
            </a:rPr>
            <a:t> </a:t>
          </a:r>
          <a:r>
            <a:rPr lang="en-US" sz="1200" i="1" kern="1200" dirty="0">
              <a:latin typeface="+mn-lt"/>
            </a:rPr>
            <a:t>versus</a:t>
          </a:r>
          <a:r>
            <a:rPr lang="en-US" sz="1200" kern="1200" dirty="0">
              <a:latin typeface="+mn-lt"/>
            </a:rPr>
            <a:t> placebo</a:t>
          </a:r>
          <a:endParaRPr lang="fr-FR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200" kern="1200" dirty="0">
              <a:latin typeface="+mn-lt"/>
            </a:rPr>
            <a:t>Toutes les 2 ou toutes les 4 semaines</a:t>
          </a:r>
        </a:p>
      </dsp:txBody>
      <dsp:txXfrm rot="-5400000">
        <a:off x="1947857" y="1394868"/>
        <a:ext cx="3555814" cy="799749"/>
      </dsp:txXfrm>
    </dsp:sp>
    <dsp:sp modelId="{F2BD0067-77F9-4F93-9F9B-77102FEB3C4F}">
      <dsp:nvSpPr>
        <dsp:cNvPr id="0" name=""/>
        <dsp:cNvSpPr/>
      </dsp:nvSpPr>
      <dsp:spPr>
        <a:xfrm>
          <a:off x="1014" y="1240819"/>
          <a:ext cx="1946842" cy="11078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Intervention</a:t>
          </a:r>
          <a:endParaRPr lang="fr-FR" sz="1800" kern="1200" dirty="0"/>
        </a:p>
      </dsp:txBody>
      <dsp:txXfrm>
        <a:off x="55095" y="1294900"/>
        <a:ext cx="1838680" cy="999685"/>
      </dsp:txXfrm>
    </dsp:sp>
    <dsp:sp modelId="{8FC75706-8157-4CD1-8D79-421EB1E4773E}">
      <dsp:nvSpPr>
        <dsp:cNvPr id="0" name=""/>
        <dsp:cNvSpPr/>
      </dsp:nvSpPr>
      <dsp:spPr>
        <a:xfrm rot="5400000">
          <a:off x="3433900" y="1212475"/>
          <a:ext cx="886277" cy="349101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latin typeface="+mn-lt"/>
            </a:rPr>
            <a:t>Principal : exacerbations </a:t>
          </a:r>
          <a:r>
            <a:rPr lang="en-US" sz="1200" kern="1200" dirty="0" err="1">
              <a:latin typeface="+mn-lt"/>
            </a:rPr>
            <a:t>modérées</a:t>
          </a:r>
          <a:r>
            <a:rPr lang="en-US" sz="1200" kern="1200" dirty="0">
              <a:latin typeface="+mn-lt"/>
            </a:rPr>
            <a:t> à </a:t>
          </a:r>
          <a:r>
            <a:rPr lang="en-US" sz="1200" kern="1200" dirty="0" err="1">
              <a:latin typeface="+mn-lt"/>
            </a:rPr>
            <a:t>sévères</a:t>
          </a:r>
          <a:r>
            <a:rPr lang="en-US" sz="1200" kern="1200" dirty="0">
              <a:latin typeface="+mn-lt"/>
            </a:rPr>
            <a:t> à 52 </a:t>
          </a:r>
          <a:r>
            <a:rPr lang="en-US" sz="1200" kern="1200" dirty="0" err="1">
              <a:latin typeface="+mn-lt"/>
            </a:rPr>
            <a:t>semaines</a:t>
          </a:r>
          <a:endParaRPr lang="fr-FR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200" kern="1200" dirty="0">
              <a:latin typeface="+mn-lt"/>
            </a:rPr>
            <a:t>Secondaire : délai exacerbation, SGRQ, VEMS, E-RS;COPD</a:t>
          </a:r>
        </a:p>
      </dsp:txBody>
      <dsp:txXfrm rot="-5400000">
        <a:off x="2131532" y="2558107"/>
        <a:ext cx="3447749" cy="799749"/>
      </dsp:txXfrm>
    </dsp:sp>
    <dsp:sp modelId="{33A00539-A213-406F-AFB0-692BAC1BC419}">
      <dsp:nvSpPr>
        <dsp:cNvPr id="0" name=""/>
        <dsp:cNvSpPr/>
      </dsp:nvSpPr>
      <dsp:spPr>
        <a:xfrm>
          <a:off x="1014" y="2404058"/>
          <a:ext cx="2130517" cy="11078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Objectifs</a:t>
          </a:r>
          <a:endParaRPr lang="fr-FR" sz="1800" kern="1200" dirty="0"/>
        </a:p>
      </dsp:txBody>
      <dsp:txXfrm>
        <a:off x="55095" y="2458139"/>
        <a:ext cx="2022355" cy="99968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5D832-813C-4A22-ADEA-EEB9AA87DEA2}">
      <dsp:nvSpPr>
        <dsp:cNvPr id="0" name=""/>
        <dsp:cNvSpPr/>
      </dsp:nvSpPr>
      <dsp:spPr>
        <a:xfrm rot="5400000">
          <a:off x="2780377" y="-1204929"/>
          <a:ext cx="1185148" cy="359556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0" i="0" kern="1200" dirty="0">
              <a:latin typeface="+mn-lt"/>
            </a:rPr>
            <a:t>≥ 40 ans</a:t>
          </a:r>
          <a:r>
            <a:rPr lang="en-US" sz="1200" kern="1200" dirty="0">
              <a:latin typeface="+mn-lt"/>
            </a:rPr>
            <a:t>, </a:t>
          </a:r>
          <a:r>
            <a:rPr lang="en-US" sz="1200" kern="1200" dirty="0" err="1">
              <a:latin typeface="+mn-lt"/>
            </a:rPr>
            <a:t>fumeurs</a:t>
          </a:r>
          <a:r>
            <a:rPr lang="en-US" sz="1200" kern="1200" dirty="0">
              <a:latin typeface="+mn-lt"/>
            </a:rPr>
            <a:t>, BPCO≥1 an </a:t>
          </a:r>
          <a:endParaRPr lang="fr-FR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+mn-lt"/>
            </a:rPr>
            <a:t>Bi </a:t>
          </a:r>
          <a:r>
            <a:rPr lang="en-US" sz="1200" kern="1200" dirty="0" err="1">
              <a:latin typeface="+mn-lt"/>
            </a:rPr>
            <a:t>ou</a:t>
          </a:r>
          <a:r>
            <a:rPr lang="en-US" sz="1200" kern="1200" dirty="0">
              <a:latin typeface="+mn-lt"/>
            </a:rPr>
            <a:t> </a:t>
          </a:r>
          <a:r>
            <a:rPr lang="en-US" sz="1200" kern="1200" dirty="0" err="1">
              <a:latin typeface="+mn-lt"/>
            </a:rPr>
            <a:t>trithérapie</a:t>
          </a:r>
          <a:endParaRPr lang="en-US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 dirty="0">
              <a:latin typeface="+mn-lt"/>
            </a:rPr>
            <a:t>≥ 2 exacerbations </a:t>
          </a:r>
          <a:r>
            <a:rPr lang="en-US" sz="1200" b="0" i="0" kern="1200" dirty="0" err="1">
              <a:latin typeface="+mn-lt"/>
            </a:rPr>
            <a:t>modérées</a:t>
          </a:r>
          <a:r>
            <a:rPr lang="en-US" sz="1200" b="0" i="0" kern="1200" dirty="0">
              <a:latin typeface="+mn-lt"/>
            </a:rPr>
            <a:t> </a:t>
          </a:r>
          <a:r>
            <a:rPr lang="en-US" sz="1200" b="0" i="0" kern="1200" dirty="0" err="1">
              <a:latin typeface="+mn-lt"/>
            </a:rPr>
            <a:t>ou</a:t>
          </a:r>
          <a:r>
            <a:rPr lang="en-US" sz="1200" b="0" i="0" kern="1200" dirty="0">
              <a:latin typeface="+mn-lt"/>
            </a:rPr>
            <a:t> ≥ 1 </a:t>
          </a:r>
          <a:r>
            <a:rPr lang="en-US" sz="1200" b="0" i="0" kern="1200" dirty="0" err="1">
              <a:latin typeface="+mn-lt"/>
            </a:rPr>
            <a:t>sévère</a:t>
          </a:r>
          <a:endParaRPr lang="en-US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0" i="0" kern="1200" dirty="0">
              <a:latin typeface="+mn-lt"/>
            </a:rPr>
            <a:t>CAT score ≥ 10</a:t>
          </a:r>
          <a:endParaRPr lang="en-US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+mn-lt"/>
            </a:rPr>
            <a:t>VEMS </a:t>
          </a:r>
          <a:r>
            <a:rPr lang="en-US" sz="1200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≥20%</a:t>
          </a:r>
          <a:endParaRPr lang="en-US" sz="1200" kern="1200" dirty="0">
            <a:latin typeface="+mn-lt"/>
          </a:endParaRPr>
        </a:p>
      </dsp:txBody>
      <dsp:txXfrm rot="-5400000">
        <a:off x="1575170" y="58132"/>
        <a:ext cx="3537709" cy="1069440"/>
      </dsp:txXfrm>
    </dsp:sp>
    <dsp:sp modelId="{2EC19432-1371-4765-B8E1-E4FAB04BD891}">
      <dsp:nvSpPr>
        <dsp:cNvPr id="0" name=""/>
        <dsp:cNvSpPr/>
      </dsp:nvSpPr>
      <dsp:spPr>
        <a:xfrm>
          <a:off x="1014" y="38928"/>
          <a:ext cx="1574155" cy="11078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Caractéristiques</a:t>
          </a:r>
          <a:endParaRPr lang="fr-FR" sz="1600" kern="1200" dirty="0"/>
        </a:p>
      </dsp:txBody>
      <dsp:txXfrm>
        <a:off x="55095" y="93009"/>
        <a:ext cx="1465993" cy="999685"/>
      </dsp:txXfrm>
    </dsp:sp>
    <dsp:sp modelId="{39CDFA88-4711-4C36-8A09-EF313EFD1A4B}">
      <dsp:nvSpPr>
        <dsp:cNvPr id="0" name=""/>
        <dsp:cNvSpPr/>
      </dsp:nvSpPr>
      <dsp:spPr>
        <a:xfrm rot="5400000">
          <a:off x="3304257" y="-4796"/>
          <a:ext cx="886277" cy="359907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 err="1">
              <a:latin typeface="+mn-lt"/>
            </a:rPr>
            <a:t>Tozorakimab</a:t>
          </a:r>
          <a:r>
            <a:rPr lang="en-US" sz="1200" kern="1200" dirty="0">
              <a:latin typeface="+mn-lt"/>
            </a:rPr>
            <a:t> </a:t>
          </a:r>
          <a:r>
            <a:rPr lang="en-US" sz="1200" i="1" kern="1200" dirty="0">
              <a:latin typeface="+mn-lt"/>
            </a:rPr>
            <a:t>versus</a:t>
          </a:r>
          <a:r>
            <a:rPr lang="en-US" sz="1200" kern="1200" dirty="0">
              <a:latin typeface="+mn-lt"/>
            </a:rPr>
            <a:t> placebo </a:t>
          </a:r>
          <a:endParaRPr lang="fr-FR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+mn-lt"/>
            </a:rPr>
            <a:t>52 </a:t>
          </a:r>
          <a:r>
            <a:rPr lang="en-US" sz="1200" kern="1200" dirty="0" err="1">
              <a:latin typeface="+mn-lt"/>
            </a:rPr>
            <a:t>semaines</a:t>
          </a:r>
          <a:endParaRPr lang="en-US" sz="1200" kern="1200" dirty="0">
            <a:latin typeface="+mn-lt"/>
          </a:endParaRPr>
        </a:p>
      </dsp:txBody>
      <dsp:txXfrm rot="-5400000">
        <a:off x="1947857" y="1394868"/>
        <a:ext cx="3555814" cy="799749"/>
      </dsp:txXfrm>
    </dsp:sp>
    <dsp:sp modelId="{F2BD0067-77F9-4F93-9F9B-77102FEB3C4F}">
      <dsp:nvSpPr>
        <dsp:cNvPr id="0" name=""/>
        <dsp:cNvSpPr/>
      </dsp:nvSpPr>
      <dsp:spPr>
        <a:xfrm>
          <a:off x="1014" y="1240819"/>
          <a:ext cx="1946842" cy="11078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Intervention</a:t>
          </a:r>
          <a:endParaRPr lang="fr-FR" sz="1800" kern="1200" dirty="0"/>
        </a:p>
      </dsp:txBody>
      <dsp:txXfrm>
        <a:off x="55095" y="1294900"/>
        <a:ext cx="1838680" cy="999685"/>
      </dsp:txXfrm>
    </dsp:sp>
    <dsp:sp modelId="{8FC75706-8157-4CD1-8D79-421EB1E4773E}">
      <dsp:nvSpPr>
        <dsp:cNvPr id="0" name=""/>
        <dsp:cNvSpPr/>
      </dsp:nvSpPr>
      <dsp:spPr>
        <a:xfrm rot="5400000">
          <a:off x="3433900" y="1212475"/>
          <a:ext cx="886277" cy="349101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latin typeface="+mn-lt"/>
            </a:rPr>
            <a:t>principal : exacerbations </a:t>
          </a:r>
          <a:r>
            <a:rPr lang="en-US" sz="1200" kern="1200" dirty="0" err="1">
              <a:latin typeface="+mn-lt"/>
            </a:rPr>
            <a:t>modérées</a:t>
          </a:r>
          <a:r>
            <a:rPr lang="en-US" sz="1200" kern="1200" dirty="0">
              <a:latin typeface="+mn-lt"/>
            </a:rPr>
            <a:t> à </a:t>
          </a:r>
          <a:r>
            <a:rPr lang="en-US" sz="1200" kern="1200" dirty="0" err="1">
              <a:latin typeface="+mn-lt"/>
            </a:rPr>
            <a:t>sévères</a:t>
          </a:r>
          <a:endParaRPr lang="fr-FR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>
              <a:latin typeface="+mn-lt"/>
            </a:rPr>
            <a:t>secondaire</a:t>
          </a:r>
          <a:r>
            <a:rPr lang="en-US" sz="1200" kern="1200" dirty="0">
              <a:latin typeface="+mn-lt"/>
            </a:rPr>
            <a:t> : VEMS, E-RS:COPD, SGRQ</a:t>
          </a:r>
          <a:endParaRPr lang="fr-FR" sz="1200" kern="1200" dirty="0">
            <a:latin typeface="+mn-lt"/>
          </a:endParaRPr>
        </a:p>
      </dsp:txBody>
      <dsp:txXfrm rot="-5400000">
        <a:off x="2131532" y="2558107"/>
        <a:ext cx="3447749" cy="799749"/>
      </dsp:txXfrm>
    </dsp:sp>
    <dsp:sp modelId="{33A00539-A213-406F-AFB0-692BAC1BC419}">
      <dsp:nvSpPr>
        <dsp:cNvPr id="0" name=""/>
        <dsp:cNvSpPr/>
      </dsp:nvSpPr>
      <dsp:spPr>
        <a:xfrm>
          <a:off x="1014" y="2404058"/>
          <a:ext cx="2130517" cy="11078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Objectifs</a:t>
          </a:r>
          <a:endParaRPr lang="fr-FR" sz="1800" kern="1200" dirty="0"/>
        </a:p>
      </dsp:txBody>
      <dsp:txXfrm>
        <a:off x="55095" y="2458139"/>
        <a:ext cx="2022355" cy="99968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5D832-813C-4A22-ADEA-EEB9AA87DEA2}">
      <dsp:nvSpPr>
        <dsp:cNvPr id="0" name=""/>
        <dsp:cNvSpPr/>
      </dsp:nvSpPr>
      <dsp:spPr>
        <a:xfrm rot="5400000">
          <a:off x="2704397" y="-1171643"/>
          <a:ext cx="1154292" cy="349812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0" i="0" kern="1200" dirty="0"/>
            <a:t> </a:t>
          </a:r>
          <a:r>
            <a:rPr lang="fr-FR" sz="1200" b="0" i="0" kern="1200" dirty="0">
              <a:latin typeface="+mn-lt"/>
            </a:rPr>
            <a:t>40-80 ans</a:t>
          </a:r>
          <a:r>
            <a:rPr lang="en-US" sz="1200" kern="1200" dirty="0">
              <a:latin typeface="+mn-lt"/>
            </a:rPr>
            <a:t>, </a:t>
          </a:r>
          <a:r>
            <a:rPr lang="en-US" sz="1200" kern="1200" dirty="0" err="1">
              <a:latin typeface="+mn-lt"/>
            </a:rPr>
            <a:t>fumeurs</a:t>
          </a:r>
          <a:r>
            <a:rPr lang="en-US" sz="1200" kern="1200" dirty="0">
              <a:latin typeface="+mn-lt"/>
            </a:rPr>
            <a:t>, BPCO≥1 an </a:t>
          </a:r>
          <a:endParaRPr lang="fr-FR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>
              <a:latin typeface="+mn-lt"/>
            </a:rPr>
            <a:t>trithérapie</a:t>
          </a:r>
          <a:endParaRPr lang="en-US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 dirty="0">
              <a:latin typeface="+mn-lt"/>
            </a:rPr>
            <a:t>≥ 2 exacerbations </a:t>
          </a:r>
          <a:r>
            <a:rPr lang="en-US" sz="1200" b="0" i="0" kern="1200" dirty="0" err="1">
              <a:latin typeface="+mn-lt"/>
            </a:rPr>
            <a:t>modérées</a:t>
          </a:r>
          <a:r>
            <a:rPr lang="en-US" sz="1200" b="0" i="0" kern="1200" dirty="0">
              <a:latin typeface="+mn-lt"/>
            </a:rPr>
            <a:t> à </a:t>
          </a:r>
          <a:r>
            <a:rPr lang="en-US" sz="1200" b="0" i="0" kern="1200" dirty="0" err="1">
              <a:latin typeface="+mn-lt"/>
            </a:rPr>
            <a:t>sévères</a:t>
          </a:r>
          <a:endParaRPr lang="en-US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0" i="0" kern="1200" dirty="0">
              <a:latin typeface="+mn-lt"/>
            </a:rPr>
            <a:t>CAT score ≥ 15</a:t>
          </a:r>
          <a:endParaRPr lang="en-US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+mn-lt"/>
            </a:rPr>
            <a:t>VEMS </a:t>
          </a:r>
          <a:r>
            <a:rPr lang="en-US" sz="1200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≥20%</a:t>
          </a:r>
          <a:endParaRPr lang="en-US" sz="1200" kern="1200" dirty="0">
            <a:latin typeface="+mn-lt"/>
          </a:endParaRPr>
        </a:p>
      </dsp:txBody>
      <dsp:txXfrm rot="-5400000">
        <a:off x="1532482" y="56620"/>
        <a:ext cx="3441774" cy="1041596"/>
      </dsp:txXfrm>
    </dsp:sp>
    <dsp:sp modelId="{2EC19432-1371-4765-B8E1-E4FAB04BD891}">
      <dsp:nvSpPr>
        <dsp:cNvPr id="0" name=""/>
        <dsp:cNvSpPr/>
      </dsp:nvSpPr>
      <dsp:spPr>
        <a:xfrm>
          <a:off x="986" y="37915"/>
          <a:ext cx="1531495" cy="10790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Caractéristiques</a:t>
          </a:r>
          <a:endParaRPr lang="fr-FR" sz="1600" kern="1200" dirty="0"/>
        </a:p>
      </dsp:txBody>
      <dsp:txXfrm>
        <a:off x="53659" y="90588"/>
        <a:ext cx="1426149" cy="973658"/>
      </dsp:txXfrm>
    </dsp:sp>
    <dsp:sp modelId="{39CDFA88-4711-4C36-8A09-EF313EFD1A4B}">
      <dsp:nvSpPr>
        <dsp:cNvPr id="0" name=""/>
        <dsp:cNvSpPr/>
      </dsp:nvSpPr>
      <dsp:spPr>
        <a:xfrm rot="5400000">
          <a:off x="3214239" y="-2754"/>
          <a:ext cx="863203" cy="350154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latin typeface="+mn-lt"/>
            </a:rPr>
            <a:t>Tezepelumab </a:t>
          </a:r>
          <a:r>
            <a:rPr lang="en-US" sz="1200" i="1" kern="1200" dirty="0">
              <a:latin typeface="+mn-lt"/>
            </a:rPr>
            <a:t>versus</a:t>
          </a:r>
          <a:r>
            <a:rPr lang="en-US" sz="1200" kern="1200" dirty="0">
              <a:latin typeface="+mn-lt"/>
            </a:rPr>
            <a:t> placebo </a:t>
          </a:r>
          <a:endParaRPr lang="fr-FR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+mn-lt"/>
            </a:rPr>
            <a:t>52 </a:t>
          </a:r>
          <a:r>
            <a:rPr lang="en-US" sz="1200" kern="1200" dirty="0" err="1">
              <a:latin typeface="+mn-lt"/>
            </a:rPr>
            <a:t>semaines</a:t>
          </a:r>
          <a:endParaRPr lang="en-US" sz="1200" kern="1200" dirty="0">
            <a:latin typeface="+mn-lt"/>
          </a:endParaRPr>
        </a:p>
      </dsp:txBody>
      <dsp:txXfrm rot="-5400000">
        <a:off x="1895070" y="1358553"/>
        <a:ext cx="3459404" cy="778927"/>
      </dsp:txXfrm>
    </dsp:sp>
    <dsp:sp modelId="{F2BD0067-77F9-4F93-9F9B-77102FEB3C4F}">
      <dsp:nvSpPr>
        <dsp:cNvPr id="0" name=""/>
        <dsp:cNvSpPr/>
      </dsp:nvSpPr>
      <dsp:spPr>
        <a:xfrm>
          <a:off x="986" y="1208514"/>
          <a:ext cx="1894082" cy="10790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Intervention</a:t>
          </a:r>
          <a:endParaRPr lang="fr-FR" sz="1800" kern="1200" dirty="0"/>
        </a:p>
      </dsp:txBody>
      <dsp:txXfrm>
        <a:off x="53659" y="1261187"/>
        <a:ext cx="1788736" cy="973658"/>
      </dsp:txXfrm>
    </dsp:sp>
    <dsp:sp modelId="{8FC75706-8157-4CD1-8D79-421EB1E4773E}">
      <dsp:nvSpPr>
        <dsp:cNvPr id="0" name=""/>
        <dsp:cNvSpPr/>
      </dsp:nvSpPr>
      <dsp:spPr>
        <a:xfrm rot="5400000">
          <a:off x="3340368" y="1182767"/>
          <a:ext cx="863203" cy="339640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latin typeface="+mn-lt"/>
            </a:rPr>
            <a:t>principal : exacerbations </a:t>
          </a:r>
          <a:r>
            <a:rPr lang="en-US" sz="1200" kern="1200" dirty="0" err="1">
              <a:latin typeface="+mn-lt"/>
            </a:rPr>
            <a:t>modérées</a:t>
          </a:r>
          <a:r>
            <a:rPr lang="en-US" sz="1200" kern="1200" dirty="0">
              <a:latin typeface="+mn-lt"/>
            </a:rPr>
            <a:t> à </a:t>
          </a:r>
          <a:r>
            <a:rPr lang="en-US" sz="1200" kern="1200" dirty="0" err="1">
              <a:latin typeface="+mn-lt"/>
            </a:rPr>
            <a:t>sévères</a:t>
          </a:r>
          <a:endParaRPr lang="fr-FR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>
              <a:latin typeface="+mn-lt"/>
            </a:rPr>
            <a:t>secondaire</a:t>
          </a:r>
          <a:r>
            <a:rPr lang="en-US" sz="1200" kern="1200" dirty="0">
              <a:latin typeface="+mn-lt"/>
            </a:rPr>
            <a:t> : VEMS, SGRQ, exacerbation </a:t>
          </a:r>
          <a:r>
            <a:rPr lang="en-US" sz="1200" kern="1200" dirty="0" err="1">
              <a:latin typeface="+mn-lt"/>
            </a:rPr>
            <a:t>sévère</a:t>
          </a:r>
          <a:r>
            <a:rPr lang="en-US" sz="1200" kern="1200" dirty="0">
              <a:latin typeface="+mn-lt"/>
            </a:rPr>
            <a:t>, </a:t>
          </a:r>
          <a:r>
            <a:rPr lang="en-US" sz="1200" kern="1200" dirty="0" err="1">
              <a:latin typeface="+mn-lt"/>
            </a:rPr>
            <a:t>délai</a:t>
          </a:r>
          <a:r>
            <a:rPr lang="en-US" sz="1200" kern="1200" dirty="0">
              <a:latin typeface="+mn-lt"/>
            </a:rPr>
            <a:t> exacerbation</a:t>
          </a:r>
          <a:endParaRPr lang="fr-FR" sz="1200" kern="1200" dirty="0">
            <a:latin typeface="+mn-lt"/>
          </a:endParaRPr>
        </a:p>
      </dsp:txBody>
      <dsp:txXfrm rot="-5400000">
        <a:off x="2073767" y="2491506"/>
        <a:ext cx="3354268" cy="778927"/>
      </dsp:txXfrm>
    </dsp:sp>
    <dsp:sp modelId="{33A00539-A213-406F-AFB0-692BAC1BC419}">
      <dsp:nvSpPr>
        <dsp:cNvPr id="0" name=""/>
        <dsp:cNvSpPr/>
      </dsp:nvSpPr>
      <dsp:spPr>
        <a:xfrm>
          <a:off x="986" y="2341468"/>
          <a:ext cx="2072780" cy="10790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Objectifs</a:t>
          </a:r>
          <a:endParaRPr lang="fr-FR" sz="1800" kern="1200" dirty="0"/>
        </a:p>
      </dsp:txBody>
      <dsp:txXfrm>
        <a:off x="53659" y="2394141"/>
        <a:ext cx="1967434" cy="973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5D832-813C-4A22-ADEA-EEB9AA87DEA2}">
      <dsp:nvSpPr>
        <dsp:cNvPr id="0" name=""/>
        <dsp:cNvSpPr/>
      </dsp:nvSpPr>
      <dsp:spPr>
        <a:xfrm rot="5400000">
          <a:off x="2135572" y="-1117836"/>
          <a:ext cx="903281" cy="313937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40-85 </a:t>
          </a:r>
          <a:r>
            <a:rPr lang="en-US" sz="1050" kern="1200" dirty="0" err="1">
              <a:latin typeface="+mn-lt"/>
            </a:rPr>
            <a:t>ans</a:t>
          </a:r>
          <a:r>
            <a:rPr lang="en-US" sz="1050" kern="1200" dirty="0">
              <a:latin typeface="+mn-lt"/>
            </a:rPr>
            <a:t>, </a:t>
          </a:r>
          <a:r>
            <a:rPr lang="en-US" sz="1050" kern="1200" dirty="0" err="1">
              <a:latin typeface="+mn-lt"/>
            </a:rPr>
            <a:t>fumeurs</a:t>
          </a:r>
          <a:r>
            <a:rPr lang="en-US" sz="1050" kern="1200" dirty="0">
              <a:latin typeface="+mn-lt"/>
            </a:rPr>
            <a:t>, BPCO≥1 an 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eosinophile </a:t>
          </a:r>
          <a:r>
            <a:rPr lang="en-US" sz="1050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≥</a:t>
          </a:r>
          <a:r>
            <a:rPr lang="en-US" sz="1050" kern="1200" dirty="0">
              <a:latin typeface="+mn-lt"/>
            </a:rPr>
            <a:t> 3% dans les expectorations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i="0" kern="1200" dirty="0">
              <a:latin typeface="+mn-lt"/>
            </a:rPr>
            <a:t>≥ 1 exacerbation </a:t>
          </a:r>
          <a:r>
            <a:rPr lang="en-US" sz="1050" b="0" i="0" kern="1200" dirty="0" err="1">
              <a:latin typeface="+mn-lt"/>
            </a:rPr>
            <a:t>modérée</a:t>
          </a:r>
          <a:r>
            <a:rPr lang="en-US" sz="1050" b="0" i="0" kern="1200" dirty="0">
              <a:latin typeface="+mn-lt"/>
            </a:rPr>
            <a:t> à </a:t>
          </a:r>
          <a:r>
            <a:rPr lang="en-US" sz="1050" b="0" i="0" kern="1200" dirty="0" err="1">
              <a:latin typeface="+mn-lt"/>
            </a:rPr>
            <a:t>sévère</a:t>
          </a:r>
          <a:r>
            <a:rPr lang="en-US" sz="1050" b="0" i="0" kern="1200" dirty="0">
              <a:latin typeface="+mn-lt"/>
            </a:rPr>
            <a:t> dans </a:t>
          </a:r>
          <a:r>
            <a:rPr lang="en-US" sz="1050" b="0" i="0" kern="1200" dirty="0" err="1">
              <a:latin typeface="+mn-lt"/>
            </a:rPr>
            <a:t>l’année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VEMS 2</a:t>
          </a:r>
          <a:r>
            <a:rPr lang="fr-FR" sz="1050" kern="1200" dirty="0">
              <a:latin typeface="+mn-lt"/>
            </a:rPr>
            <a:t>0% - 80%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50" kern="1200" dirty="0">
              <a:latin typeface="+mn-lt"/>
              <a:cs typeface="Calibri" panose="020F0502020204030204" pitchFamily="34" charset="0"/>
            </a:rPr>
            <a:t>Stratifiés sur Eos &lt; 150 </a:t>
          </a:r>
          <a:r>
            <a:rPr lang="fr-FR" sz="1050" i="1" kern="1200" dirty="0">
              <a:latin typeface="+mn-lt"/>
              <a:cs typeface="Calibri" panose="020F0502020204030204" pitchFamily="34" charset="0"/>
            </a:rPr>
            <a:t>vs</a:t>
          </a:r>
          <a:r>
            <a:rPr lang="fr-FR" sz="1050" kern="1200" dirty="0">
              <a:latin typeface="+mn-lt"/>
              <a:cs typeface="Calibri" panose="020F0502020204030204" pitchFamily="34" charset="0"/>
            </a:rPr>
            <a:t> ≥ 150/µL</a:t>
          </a:r>
          <a:endParaRPr lang="en-US" sz="1050" kern="1200" dirty="0">
            <a:latin typeface="+mn-lt"/>
          </a:endParaRPr>
        </a:p>
      </dsp:txBody>
      <dsp:txXfrm rot="-5400000">
        <a:off x="1017525" y="44306"/>
        <a:ext cx="3095282" cy="815091"/>
      </dsp:txXfrm>
    </dsp:sp>
    <dsp:sp modelId="{2EC19432-1371-4765-B8E1-E4FAB04BD891}">
      <dsp:nvSpPr>
        <dsp:cNvPr id="0" name=""/>
        <dsp:cNvSpPr/>
      </dsp:nvSpPr>
      <dsp:spPr>
        <a:xfrm>
          <a:off x="0" y="29670"/>
          <a:ext cx="1017524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Caractéristiques</a:t>
          </a:r>
        </a:p>
      </dsp:txBody>
      <dsp:txXfrm>
        <a:off x="41218" y="70888"/>
        <a:ext cx="935088" cy="761928"/>
      </dsp:txXfrm>
    </dsp:sp>
    <dsp:sp modelId="{39CDFA88-4711-4C36-8A09-EF313EFD1A4B}">
      <dsp:nvSpPr>
        <dsp:cNvPr id="0" name=""/>
        <dsp:cNvSpPr/>
      </dsp:nvSpPr>
      <dsp:spPr>
        <a:xfrm rot="5400000">
          <a:off x="2517106" y="-65847"/>
          <a:ext cx="665271" cy="28674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50" kern="1200" dirty="0" err="1">
              <a:latin typeface="+mn-lt"/>
            </a:rPr>
            <a:t>Benralizumab</a:t>
          </a:r>
          <a:r>
            <a:rPr lang="en-US" sz="1050" kern="1200" dirty="0">
              <a:latin typeface="+mn-lt"/>
            </a:rPr>
            <a:t> 100 mg </a:t>
          </a:r>
          <a:r>
            <a:rPr lang="en-US" sz="1050" i="1" kern="1200" dirty="0">
              <a:latin typeface="+mn-lt"/>
            </a:rPr>
            <a:t>vs</a:t>
          </a:r>
          <a:r>
            <a:rPr lang="en-US" sz="1050" kern="1200" dirty="0">
              <a:latin typeface="+mn-lt"/>
            </a:rPr>
            <a:t> placebo 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1 injection/4 </a:t>
          </a:r>
          <a:r>
            <a:rPr lang="en-US" sz="1050" kern="1200" dirty="0" err="1">
              <a:latin typeface="+mn-lt"/>
            </a:rPr>
            <a:t>semaines</a:t>
          </a:r>
          <a:r>
            <a:rPr lang="en-US" sz="1050" kern="1200" dirty="0">
              <a:latin typeface="+mn-lt"/>
            </a:rPr>
            <a:t> pendant 48 sem.</a:t>
          </a:r>
        </a:p>
      </dsp:txBody>
      <dsp:txXfrm rot="-5400000">
        <a:off x="1416000" y="1067735"/>
        <a:ext cx="2835007" cy="600319"/>
      </dsp:txXfrm>
    </dsp:sp>
    <dsp:sp modelId="{F2BD0067-77F9-4F93-9F9B-77102FEB3C4F}">
      <dsp:nvSpPr>
        <dsp:cNvPr id="0" name=""/>
        <dsp:cNvSpPr/>
      </dsp:nvSpPr>
      <dsp:spPr>
        <a:xfrm>
          <a:off x="0" y="945711"/>
          <a:ext cx="1416000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Intervention</a:t>
          </a:r>
        </a:p>
      </dsp:txBody>
      <dsp:txXfrm>
        <a:off x="41218" y="986929"/>
        <a:ext cx="1333564" cy="761928"/>
      </dsp:txXfrm>
    </dsp:sp>
    <dsp:sp modelId="{8FC75706-8157-4CD1-8D79-421EB1E4773E}">
      <dsp:nvSpPr>
        <dsp:cNvPr id="0" name=""/>
        <dsp:cNvSpPr/>
      </dsp:nvSpPr>
      <dsp:spPr>
        <a:xfrm rot="5400000">
          <a:off x="2708955" y="820735"/>
          <a:ext cx="675491" cy="28674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latin typeface="+mn-lt"/>
            </a:rPr>
            <a:t>principal : exacerbations </a:t>
          </a:r>
          <a:r>
            <a:rPr lang="en-US" sz="1200" kern="1200" dirty="0" err="1">
              <a:latin typeface="+mn-lt"/>
            </a:rPr>
            <a:t>modérées</a:t>
          </a:r>
          <a:r>
            <a:rPr lang="en-US" sz="1200" kern="1200" dirty="0">
              <a:latin typeface="+mn-lt"/>
            </a:rPr>
            <a:t> à </a:t>
          </a:r>
          <a:r>
            <a:rPr lang="en-US" sz="1200" kern="1200" dirty="0" err="1">
              <a:latin typeface="+mn-lt"/>
            </a:rPr>
            <a:t>sévères</a:t>
          </a:r>
          <a:r>
            <a:rPr lang="en-US" sz="1200" kern="1200" dirty="0">
              <a:latin typeface="+mn-lt"/>
            </a:rPr>
            <a:t> à S56</a:t>
          </a:r>
          <a:endParaRPr lang="fr-FR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>
              <a:latin typeface="+mn-lt"/>
            </a:rPr>
            <a:t>secondaire</a:t>
          </a:r>
          <a:r>
            <a:rPr lang="en-US" sz="1200" kern="1200" dirty="0">
              <a:latin typeface="+mn-lt"/>
            </a:rPr>
            <a:t> : SGRQ, </a:t>
          </a:r>
          <a:r>
            <a:rPr lang="en-US" sz="1200" kern="1200" dirty="0" err="1">
              <a:latin typeface="+mn-lt"/>
            </a:rPr>
            <a:t>symptômes</a:t>
          </a:r>
          <a:r>
            <a:rPr lang="en-US" sz="1200" kern="1200" dirty="0">
              <a:latin typeface="+mn-lt"/>
            </a:rPr>
            <a:t>, VEMS </a:t>
          </a:r>
          <a:r>
            <a:rPr lang="en-US" sz="1200" kern="1200" dirty="0" err="1">
              <a:latin typeface="+mn-lt"/>
            </a:rPr>
            <a:t>etc</a:t>
          </a:r>
          <a:endParaRPr lang="fr-FR" sz="1200" kern="1200" dirty="0">
            <a:latin typeface="+mn-lt"/>
          </a:endParaRPr>
        </a:p>
      </dsp:txBody>
      <dsp:txXfrm rot="-5400000">
        <a:off x="1612960" y="1949706"/>
        <a:ext cx="2834508" cy="609541"/>
      </dsp:txXfrm>
    </dsp:sp>
    <dsp:sp modelId="{33A00539-A213-406F-AFB0-692BAC1BC419}">
      <dsp:nvSpPr>
        <dsp:cNvPr id="0" name=""/>
        <dsp:cNvSpPr/>
      </dsp:nvSpPr>
      <dsp:spPr>
        <a:xfrm>
          <a:off x="0" y="1832294"/>
          <a:ext cx="1612959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Objectifs</a:t>
          </a:r>
        </a:p>
      </dsp:txBody>
      <dsp:txXfrm>
        <a:off x="41218" y="1873512"/>
        <a:ext cx="1530523" cy="761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5D832-813C-4A22-ADEA-EEB9AA87DEA2}">
      <dsp:nvSpPr>
        <dsp:cNvPr id="0" name=""/>
        <dsp:cNvSpPr/>
      </dsp:nvSpPr>
      <dsp:spPr>
        <a:xfrm rot="5400000">
          <a:off x="2135572" y="-1117836"/>
          <a:ext cx="903281" cy="313937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40-85 </a:t>
          </a:r>
          <a:r>
            <a:rPr lang="en-US" sz="1050" kern="1200" dirty="0" err="1">
              <a:latin typeface="+mn-lt"/>
            </a:rPr>
            <a:t>ans</a:t>
          </a:r>
          <a:r>
            <a:rPr lang="en-US" sz="1050" kern="1200" dirty="0">
              <a:latin typeface="+mn-lt"/>
            </a:rPr>
            <a:t>, </a:t>
          </a:r>
          <a:r>
            <a:rPr lang="en-US" sz="1050" kern="1200" dirty="0" err="1">
              <a:latin typeface="+mn-lt"/>
            </a:rPr>
            <a:t>fumeurs</a:t>
          </a:r>
          <a:r>
            <a:rPr lang="en-US" sz="1050" kern="1200" dirty="0">
              <a:latin typeface="+mn-lt"/>
            </a:rPr>
            <a:t>, BPCO≥1 an 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eosinophile </a:t>
          </a:r>
          <a:r>
            <a:rPr lang="en-US" sz="1050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≥</a:t>
          </a:r>
          <a:r>
            <a:rPr lang="en-US" sz="1050" kern="1200" dirty="0">
              <a:latin typeface="+mn-lt"/>
            </a:rPr>
            <a:t> 3% dans les expectorations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i="0" kern="1200" dirty="0">
              <a:latin typeface="+mn-lt"/>
            </a:rPr>
            <a:t>≥ 1 exacerbation </a:t>
          </a:r>
          <a:r>
            <a:rPr lang="en-US" sz="1050" b="0" i="0" kern="1200" dirty="0" err="1">
              <a:latin typeface="+mn-lt"/>
            </a:rPr>
            <a:t>modérée</a:t>
          </a:r>
          <a:r>
            <a:rPr lang="en-US" sz="1050" b="0" i="0" kern="1200" dirty="0">
              <a:latin typeface="+mn-lt"/>
            </a:rPr>
            <a:t> à </a:t>
          </a:r>
          <a:r>
            <a:rPr lang="en-US" sz="1050" b="0" i="0" kern="1200" dirty="0" err="1">
              <a:latin typeface="+mn-lt"/>
            </a:rPr>
            <a:t>sévère</a:t>
          </a:r>
          <a:r>
            <a:rPr lang="en-US" sz="1050" b="0" i="0" kern="1200" dirty="0">
              <a:latin typeface="+mn-lt"/>
            </a:rPr>
            <a:t> dans </a:t>
          </a:r>
          <a:r>
            <a:rPr lang="en-US" sz="1050" b="0" i="0" kern="1200" dirty="0" err="1">
              <a:latin typeface="+mn-lt"/>
            </a:rPr>
            <a:t>l’année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VEMS 2</a:t>
          </a:r>
          <a:r>
            <a:rPr lang="fr-FR" sz="1050" kern="1200" dirty="0">
              <a:latin typeface="+mn-lt"/>
            </a:rPr>
            <a:t>0% - 80%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50" kern="1200" dirty="0">
              <a:latin typeface="+mn-lt"/>
              <a:cs typeface="Calibri" panose="020F0502020204030204" pitchFamily="34" charset="0"/>
            </a:rPr>
            <a:t>Stratifiés sur Eos &lt; 150 </a:t>
          </a:r>
          <a:r>
            <a:rPr lang="fr-FR" sz="1050" i="1" kern="1200" dirty="0">
              <a:latin typeface="+mn-lt"/>
              <a:cs typeface="Calibri" panose="020F0502020204030204" pitchFamily="34" charset="0"/>
            </a:rPr>
            <a:t>vs</a:t>
          </a:r>
          <a:r>
            <a:rPr lang="fr-FR" sz="1050" kern="1200" dirty="0">
              <a:latin typeface="+mn-lt"/>
              <a:cs typeface="Calibri" panose="020F0502020204030204" pitchFamily="34" charset="0"/>
            </a:rPr>
            <a:t> ≥ 150/µL</a:t>
          </a:r>
          <a:endParaRPr lang="en-US" sz="1050" kern="1200" dirty="0">
            <a:latin typeface="+mn-lt"/>
          </a:endParaRPr>
        </a:p>
      </dsp:txBody>
      <dsp:txXfrm rot="-5400000">
        <a:off x="1017525" y="44306"/>
        <a:ext cx="3095282" cy="815091"/>
      </dsp:txXfrm>
    </dsp:sp>
    <dsp:sp modelId="{2EC19432-1371-4765-B8E1-E4FAB04BD891}">
      <dsp:nvSpPr>
        <dsp:cNvPr id="0" name=""/>
        <dsp:cNvSpPr/>
      </dsp:nvSpPr>
      <dsp:spPr>
        <a:xfrm>
          <a:off x="0" y="29670"/>
          <a:ext cx="1017524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Caractéristiques</a:t>
          </a:r>
        </a:p>
      </dsp:txBody>
      <dsp:txXfrm>
        <a:off x="41218" y="70888"/>
        <a:ext cx="935088" cy="761928"/>
      </dsp:txXfrm>
    </dsp:sp>
    <dsp:sp modelId="{39CDFA88-4711-4C36-8A09-EF313EFD1A4B}">
      <dsp:nvSpPr>
        <dsp:cNvPr id="0" name=""/>
        <dsp:cNvSpPr/>
      </dsp:nvSpPr>
      <dsp:spPr>
        <a:xfrm rot="5400000">
          <a:off x="2517106" y="-65847"/>
          <a:ext cx="665271" cy="28674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50" kern="1200" dirty="0" err="1">
              <a:latin typeface="+mn-lt"/>
            </a:rPr>
            <a:t>Benralizumab</a:t>
          </a:r>
          <a:r>
            <a:rPr lang="en-US" sz="1050" kern="1200" dirty="0">
              <a:latin typeface="+mn-lt"/>
            </a:rPr>
            <a:t> 100 mg </a:t>
          </a:r>
          <a:r>
            <a:rPr lang="en-US" sz="1050" i="1" kern="1200" dirty="0">
              <a:latin typeface="+mn-lt"/>
            </a:rPr>
            <a:t>vs</a:t>
          </a:r>
          <a:r>
            <a:rPr lang="en-US" sz="1050" kern="1200" dirty="0">
              <a:latin typeface="+mn-lt"/>
            </a:rPr>
            <a:t> placebo 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1 injection/4 </a:t>
          </a:r>
          <a:r>
            <a:rPr lang="en-US" sz="1050" kern="1200" dirty="0" err="1">
              <a:latin typeface="+mn-lt"/>
            </a:rPr>
            <a:t>semaines</a:t>
          </a:r>
          <a:r>
            <a:rPr lang="en-US" sz="1050" kern="1200" dirty="0">
              <a:latin typeface="+mn-lt"/>
            </a:rPr>
            <a:t> pendant 48 sem.</a:t>
          </a:r>
        </a:p>
      </dsp:txBody>
      <dsp:txXfrm rot="-5400000">
        <a:off x="1416000" y="1067735"/>
        <a:ext cx="2835007" cy="600319"/>
      </dsp:txXfrm>
    </dsp:sp>
    <dsp:sp modelId="{F2BD0067-77F9-4F93-9F9B-77102FEB3C4F}">
      <dsp:nvSpPr>
        <dsp:cNvPr id="0" name=""/>
        <dsp:cNvSpPr/>
      </dsp:nvSpPr>
      <dsp:spPr>
        <a:xfrm>
          <a:off x="0" y="945711"/>
          <a:ext cx="1416000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Intervention</a:t>
          </a:r>
        </a:p>
      </dsp:txBody>
      <dsp:txXfrm>
        <a:off x="41218" y="986929"/>
        <a:ext cx="1333564" cy="761928"/>
      </dsp:txXfrm>
    </dsp:sp>
    <dsp:sp modelId="{8FC75706-8157-4CD1-8D79-421EB1E4773E}">
      <dsp:nvSpPr>
        <dsp:cNvPr id="0" name=""/>
        <dsp:cNvSpPr/>
      </dsp:nvSpPr>
      <dsp:spPr>
        <a:xfrm rot="5400000">
          <a:off x="2708955" y="820735"/>
          <a:ext cx="675491" cy="28674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latin typeface="+mn-lt"/>
            </a:rPr>
            <a:t>principal : exacerbations </a:t>
          </a:r>
          <a:r>
            <a:rPr lang="en-US" sz="1200" kern="1200" dirty="0" err="1">
              <a:latin typeface="+mn-lt"/>
            </a:rPr>
            <a:t>modérées</a:t>
          </a:r>
          <a:r>
            <a:rPr lang="en-US" sz="1200" kern="1200" dirty="0">
              <a:latin typeface="+mn-lt"/>
            </a:rPr>
            <a:t> à </a:t>
          </a:r>
          <a:r>
            <a:rPr lang="en-US" sz="1200" kern="1200" dirty="0" err="1">
              <a:latin typeface="+mn-lt"/>
            </a:rPr>
            <a:t>sévères</a:t>
          </a:r>
          <a:r>
            <a:rPr lang="en-US" sz="1200" kern="1200" dirty="0">
              <a:latin typeface="+mn-lt"/>
            </a:rPr>
            <a:t> à S56</a:t>
          </a:r>
          <a:endParaRPr lang="fr-FR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>
              <a:latin typeface="+mn-lt"/>
            </a:rPr>
            <a:t>secondaire</a:t>
          </a:r>
          <a:r>
            <a:rPr lang="en-US" sz="1200" kern="1200" dirty="0">
              <a:latin typeface="+mn-lt"/>
            </a:rPr>
            <a:t> : SGRQ, </a:t>
          </a:r>
          <a:r>
            <a:rPr lang="en-US" sz="1200" kern="1200" dirty="0" err="1">
              <a:latin typeface="+mn-lt"/>
            </a:rPr>
            <a:t>symptômes</a:t>
          </a:r>
          <a:r>
            <a:rPr lang="en-US" sz="1200" kern="1200" dirty="0">
              <a:latin typeface="+mn-lt"/>
            </a:rPr>
            <a:t>, VEMS </a:t>
          </a:r>
          <a:r>
            <a:rPr lang="en-US" sz="1200" kern="1200" dirty="0" err="1">
              <a:latin typeface="+mn-lt"/>
            </a:rPr>
            <a:t>etc</a:t>
          </a:r>
          <a:endParaRPr lang="fr-FR" sz="1200" kern="1200" dirty="0">
            <a:latin typeface="+mn-lt"/>
          </a:endParaRPr>
        </a:p>
      </dsp:txBody>
      <dsp:txXfrm rot="-5400000">
        <a:off x="1612960" y="1949706"/>
        <a:ext cx="2834508" cy="609541"/>
      </dsp:txXfrm>
    </dsp:sp>
    <dsp:sp modelId="{33A00539-A213-406F-AFB0-692BAC1BC419}">
      <dsp:nvSpPr>
        <dsp:cNvPr id="0" name=""/>
        <dsp:cNvSpPr/>
      </dsp:nvSpPr>
      <dsp:spPr>
        <a:xfrm>
          <a:off x="0" y="1832294"/>
          <a:ext cx="1612959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Objectifs</a:t>
          </a:r>
        </a:p>
      </dsp:txBody>
      <dsp:txXfrm>
        <a:off x="41218" y="1873512"/>
        <a:ext cx="1530523" cy="7619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5D832-813C-4A22-ADEA-EEB9AA87DEA2}">
      <dsp:nvSpPr>
        <dsp:cNvPr id="0" name=""/>
        <dsp:cNvSpPr/>
      </dsp:nvSpPr>
      <dsp:spPr>
        <a:xfrm rot="5400000">
          <a:off x="2046823" y="-856970"/>
          <a:ext cx="1148987" cy="28646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≥40</a:t>
          </a:r>
          <a:r>
            <a:rPr lang="en-US" sz="1050" kern="1200" dirty="0">
              <a:latin typeface="+mn-lt"/>
            </a:rPr>
            <a:t> </a:t>
          </a:r>
          <a:r>
            <a:rPr lang="en-US" sz="1050" kern="1200" dirty="0" err="1">
              <a:latin typeface="+mn-lt"/>
            </a:rPr>
            <a:t>ans</a:t>
          </a:r>
          <a:r>
            <a:rPr lang="en-US" sz="1050" kern="1200" dirty="0">
              <a:latin typeface="+mn-lt"/>
            </a:rPr>
            <a:t>, </a:t>
          </a:r>
          <a:r>
            <a:rPr lang="en-US" sz="1050" kern="1200" dirty="0" err="1">
              <a:latin typeface="+mn-lt"/>
            </a:rPr>
            <a:t>fumeurs</a:t>
          </a:r>
          <a:r>
            <a:rPr lang="en-US" sz="1050" kern="1200" dirty="0">
              <a:latin typeface="+mn-lt"/>
            </a:rPr>
            <a:t>, BPCO≥1 an 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Triple </a:t>
          </a:r>
          <a:r>
            <a:rPr lang="en-US" sz="1050" kern="1200" dirty="0" err="1">
              <a:latin typeface="+mn-lt"/>
            </a:rPr>
            <a:t>thérapie</a:t>
          </a:r>
          <a:r>
            <a:rPr lang="en-US" sz="1050" kern="1200" dirty="0">
              <a:latin typeface="+mn-lt"/>
            </a:rPr>
            <a:t> </a:t>
          </a:r>
          <a:r>
            <a:rPr lang="en-US" sz="1050" kern="1200" dirty="0" err="1">
              <a:latin typeface="+mn-lt"/>
            </a:rPr>
            <a:t>inhalée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i="0" kern="1200" dirty="0">
              <a:latin typeface="+mn-lt"/>
            </a:rPr>
            <a:t>≥ 2 exacerbations </a:t>
          </a:r>
          <a:r>
            <a:rPr lang="en-US" sz="1050" b="0" i="0" kern="1200" dirty="0" err="1">
              <a:latin typeface="+mn-lt"/>
            </a:rPr>
            <a:t>modérées</a:t>
          </a:r>
          <a:r>
            <a:rPr lang="en-US" sz="1050" b="0" i="0" kern="1200" dirty="0">
              <a:latin typeface="+mn-lt"/>
            </a:rPr>
            <a:t> à </a:t>
          </a:r>
          <a:r>
            <a:rPr lang="en-US" sz="1050" b="0" i="0" kern="1200" dirty="0" err="1">
              <a:latin typeface="+mn-lt"/>
            </a:rPr>
            <a:t>sévères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VEMS 2</a:t>
          </a:r>
          <a:r>
            <a:rPr lang="fr-FR" sz="1050" kern="1200" dirty="0">
              <a:latin typeface="+mn-lt"/>
            </a:rPr>
            <a:t>0% à 80%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50" kern="1200" dirty="0">
              <a:latin typeface="+mn-lt"/>
              <a:cs typeface="Calibri" panose="020F0502020204030204" pitchFamily="34" charset="0"/>
            </a:rPr>
            <a:t>METREX : Stratifiés sur Eos &lt; 150 vs ≥ 150/µL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METREO : Eos </a:t>
          </a:r>
          <a:r>
            <a:rPr lang="fr-FR" sz="1050" kern="1200" dirty="0">
              <a:latin typeface="+mn-lt"/>
              <a:cs typeface="Calibri" panose="020F0502020204030204" pitchFamily="34" charset="0"/>
            </a:rPr>
            <a:t>≥ </a:t>
          </a:r>
          <a:r>
            <a:rPr lang="en-US" sz="1050" kern="1200" dirty="0">
              <a:latin typeface="+mn-lt"/>
            </a:rPr>
            <a:t>150/µL </a:t>
          </a:r>
          <a:r>
            <a:rPr lang="en-US" sz="1050" kern="1200" dirty="0" err="1">
              <a:latin typeface="+mn-lt"/>
            </a:rPr>
            <a:t>uniquement</a:t>
          </a:r>
          <a:endParaRPr lang="en-US" sz="1050" kern="1200" dirty="0">
            <a:latin typeface="+mn-lt"/>
          </a:endParaRPr>
        </a:p>
      </dsp:txBody>
      <dsp:txXfrm rot="-5400000">
        <a:off x="1188976" y="56966"/>
        <a:ext cx="2808594" cy="1036809"/>
      </dsp:txXfrm>
    </dsp:sp>
    <dsp:sp modelId="{2EC19432-1371-4765-B8E1-E4FAB04BD891}">
      <dsp:nvSpPr>
        <dsp:cNvPr id="0" name=""/>
        <dsp:cNvSpPr/>
      </dsp:nvSpPr>
      <dsp:spPr>
        <a:xfrm>
          <a:off x="0" y="23910"/>
          <a:ext cx="1188976" cy="1102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Caractéristiques</a:t>
          </a:r>
        </a:p>
      </dsp:txBody>
      <dsp:txXfrm>
        <a:off x="53840" y="77750"/>
        <a:ext cx="1081296" cy="995240"/>
      </dsp:txXfrm>
    </dsp:sp>
    <dsp:sp modelId="{39CDFA88-4711-4C36-8A09-EF313EFD1A4B}">
      <dsp:nvSpPr>
        <dsp:cNvPr id="0" name=""/>
        <dsp:cNvSpPr/>
      </dsp:nvSpPr>
      <dsp:spPr>
        <a:xfrm rot="5400000">
          <a:off x="2563449" y="115823"/>
          <a:ext cx="572586" cy="28674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kern="1200" dirty="0">
              <a:latin typeface="+mn-lt"/>
            </a:rPr>
            <a:t>Mepolizumab 100 </a:t>
          </a:r>
          <a:r>
            <a:rPr lang="en-US" sz="1000" kern="1200" dirty="0" err="1">
              <a:latin typeface="+mn-lt"/>
            </a:rPr>
            <a:t>ou</a:t>
          </a:r>
          <a:r>
            <a:rPr lang="en-US" sz="1000" kern="1200" dirty="0">
              <a:latin typeface="+mn-lt"/>
            </a:rPr>
            <a:t> 300 mg </a:t>
          </a:r>
          <a:r>
            <a:rPr lang="en-US" sz="1000" kern="1200" dirty="0" err="1">
              <a:latin typeface="+mn-lt"/>
            </a:rPr>
            <a:t>ou</a:t>
          </a:r>
          <a:r>
            <a:rPr lang="en-US" sz="1000" kern="1200" dirty="0">
              <a:latin typeface="+mn-lt"/>
            </a:rPr>
            <a:t> placebo </a:t>
          </a:r>
          <a:endParaRPr lang="fr-FR" sz="1000" kern="120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+mn-lt"/>
            </a:rPr>
            <a:t>1 injection/4 </a:t>
          </a:r>
          <a:r>
            <a:rPr lang="en-US" sz="1000" kern="1200" dirty="0" err="1">
              <a:latin typeface="+mn-lt"/>
            </a:rPr>
            <a:t>semaines</a:t>
          </a:r>
          <a:r>
            <a:rPr lang="en-US" sz="1000" kern="1200" dirty="0">
              <a:latin typeface="+mn-lt"/>
            </a:rPr>
            <a:t> pendant 52 </a:t>
          </a:r>
          <a:r>
            <a:rPr lang="en-US" sz="1000" kern="1200" dirty="0" err="1">
              <a:latin typeface="+mn-lt"/>
            </a:rPr>
            <a:t>semaines</a:t>
          </a:r>
          <a:endParaRPr lang="en-US" sz="1000" kern="1200" dirty="0">
            <a:latin typeface="+mn-lt"/>
          </a:endParaRPr>
        </a:p>
      </dsp:txBody>
      <dsp:txXfrm rot="-5400000">
        <a:off x="1416001" y="1291223"/>
        <a:ext cx="2839532" cy="516684"/>
      </dsp:txXfrm>
    </dsp:sp>
    <dsp:sp modelId="{F2BD0067-77F9-4F93-9F9B-77102FEB3C4F}">
      <dsp:nvSpPr>
        <dsp:cNvPr id="0" name=""/>
        <dsp:cNvSpPr/>
      </dsp:nvSpPr>
      <dsp:spPr>
        <a:xfrm>
          <a:off x="0" y="1186200"/>
          <a:ext cx="1416000" cy="7267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Intervention</a:t>
          </a:r>
        </a:p>
      </dsp:txBody>
      <dsp:txXfrm>
        <a:off x="35476" y="1221676"/>
        <a:ext cx="1345048" cy="655776"/>
      </dsp:txXfrm>
    </dsp:sp>
    <dsp:sp modelId="{8FC75706-8157-4CD1-8D79-421EB1E4773E}">
      <dsp:nvSpPr>
        <dsp:cNvPr id="0" name=""/>
        <dsp:cNvSpPr/>
      </dsp:nvSpPr>
      <dsp:spPr>
        <a:xfrm rot="5400000">
          <a:off x="2761058" y="878888"/>
          <a:ext cx="571284" cy="28674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kern="1200" dirty="0">
              <a:latin typeface="+mn-lt"/>
            </a:rPr>
            <a:t>principal : </a:t>
          </a:r>
          <a:r>
            <a:rPr lang="en-US" sz="1000" kern="1200" dirty="0" err="1">
              <a:latin typeface="+mn-lt"/>
            </a:rPr>
            <a:t>taux</a:t>
          </a:r>
          <a:r>
            <a:rPr lang="en-US" sz="1000" kern="1200" dirty="0">
              <a:latin typeface="+mn-lt"/>
            </a:rPr>
            <a:t> exacerbations </a:t>
          </a:r>
          <a:r>
            <a:rPr lang="en-US" sz="1000" kern="1200" dirty="0" err="1">
              <a:latin typeface="+mn-lt"/>
            </a:rPr>
            <a:t>modérées</a:t>
          </a:r>
          <a:r>
            <a:rPr lang="en-US" sz="1000" kern="1200" dirty="0">
              <a:latin typeface="+mn-lt"/>
            </a:rPr>
            <a:t> à </a:t>
          </a:r>
          <a:r>
            <a:rPr lang="en-US" sz="1000" kern="1200" dirty="0" err="1">
              <a:latin typeface="+mn-lt"/>
            </a:rPr>
            <a:t>sévères</a:t>
          </a:r>
          <a:endParaRPr lang="fr-FR" sz="1000" kern="120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>
              <a:latin typeface="+mn-lt"/>
            </a:rPr>
            <a:t>secondaire</a:t>
          </a:r>
          <a:r>
            <a:rPr lang="en-US" sz="1000" kern="1200" dirty="0">
              <a:latin typeface="+mn-lt"/>
            </a:rPr>
            <a:t> : </a:t>
          </a:r>
          <a:r>
            <a:rPr lang="en-US" sz="1000" kern="1200" dirty="0" err="1">
              <a:latin typeface="+mn-lt"/>
            </a:rPr>
            <a:t>délai</a:t>
          </a:r>
          <a:r>
            <a:rPr lang="en-US" sz="1000" kern="1200" dirty="0">
              <a:latin typeface="+mn-lt"/>
            </a:rPr>
            <a:t> exacerbation, SGRQ, VEMS</a:t>
          </a:r>
          <a:endParaRPr lang="fr-FR" sz="1000" kern="1200" dirty="0">
            <a:latin typeface="+mn-lt"/>
          </a:endParaRPr>
        </a:p>
      </dsp:txBody>
      <dsp:txXfrm rot="-5400000">
        <a:off x="1612959" y="2054875"/>
        <a:ext cx="2839595" cy="515508"/>
      </dsp:txXfrm>
    </dsp:sp>
    <dsp:sp modelId="{33A00539-A213-406F-AFB0-692BAC1BC419}">
      <dsp:nvSpPr>
        <dsp:cNvPr id="0" name=""/>
        <dsp:cNvSpPr/>
      </dsp:nvSpPr>
      <dsp:spPr>
        <a:xfrm>
          <a:off x="0" y="1949266"/>
          <a:ext cx="1612959" cy="7267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Objectifs</a:t>
          </a:r>
        </a:p>
      </dsp:txBody>
      <dsp:txXfrm>
        <a:off x="35476" y="1984742"/>
        <a:ext cx="1542007" cy="655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5D832-813C-4A22-ADEA-EEB9AA87DEA2}">
      <dsp:nvSpPr>
        <dsp:cNvPr id="0" name=""/>
        <dsp:cNvSpPr/>
      </dsp:nvSpPr>
      <dsp:spPr>
        <a:xfrm rot="5400000">
          <a:off x="2046823" y="-856970"/>
          <a:ext cx="1148987" cy="28646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≥40</a:t>
          </a:r>
          <a:r>
            <a:rPr lang="en-US" sz="1050" kern="1200" dirty="0">
              <a:latin typeface="+mn-lt"/>
            </a:rPr>
            <a:t> </a:t>
          </a:r>
          <a:r>
            <a:rPr lang="en-US" sz="1050" kern="1200" dirty="0" err="1">
              <a:latin typeface="+mn-lt"/>
            </a:rPr>
            <a:t>ans</a:t>
          </a:r>
          <a:r>
            <a:rPr lang="en-US" sz="1050" kern="1200" dirty="0">
              <a:latin typeface="+mn-lt"/>
            </a:rPr>
            <a:t>, </a:t>
          </a:r>
          <a:r>
            <a:rPr lang="en-US" sz="1050" kern="1200" dirty="0" err="1">
              <a:latin typeface="+mn-lt"/>
            </a:rPr>
            <a:t>fumeurs</a:t>
          </a:r>
          <a:r>
            <a:rPr lang="en-US" sz="1050" kern="1200" dirty="0">
              <a:latin typeface="+mn-lt"/>
            </a:rPr>
            <a:t>, BPCO≥1 an 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Triple </a:t>
          </a:r>
          <a:r>
            <a:rPr lang="en-US" sz="1050" kern="1200" dirty="0" err="1">
              <a:latin typeface="+mn-lt"/>
            </a:rPr>
            <a:t>thérapie</a:t>
          </a:r>
          <a:r>
            <a:rPr lang="en-US" sz="1050" kern="1200" dirty="0">
              <a:latin typeface="+mn-lt"/>
            </a:rPr>
            <a:t> </a:t>
          </a:r>
          <a:r>
            <a:rPr lang="en-US" sz="1050" kern="1200" dirty="0" err="1">
              <a:latin typeface="+mn-lt"/>
            </a:rPr>
            <a:t>inhalée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i="0" kern="1200" dirty="0">
              <a:latin typeface="+mn-lt"/>
            </a:rPr>
            <a:t>≥ 2 exacerbations </a:t>
          </a:r>
          <a:r>
            <a:rPr lang="en-US" sz="1050" b="0" i="0" kern="1200" dirty="0" err="1">
              <a:latin typeface="+mn-lt"/>
            </a:rPr>
            <a:t>modérées</a:t>
          </a:r>
          <a:r>
            <a:rPr lang="en-US" sz="1050" b="0" i="0" kern="1200" dirty="0">
              <a:latin typeface="+mn-lt"/>
            </a:rPr>
            <a:t> à </a:t>
          </a:r>
          <a:r>
            <a:rPr lang="en-US" sz="1050" b="0" i="0" kern="1200" dirty="0" err="1">
              <a:latin typeface="+mn-lt"/>
            </a:rPr>
            <a:t>sévères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VEMS 2</a:t>
          </a:r>
          <a:r>
            <a:rPr lang="fr-FR" sz="1050" kern="1200" dirty="0">
              <a:latin typeface="+mn-lt"/>
            </a:rPr>
            <a:t>0% à 80%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METREO : Eos </a:t>
          </a:r>
          <a:r>
            <a:rPr lang="fr-FR" sz="1050" kern="1200" dirty="0">
              <a:latin typeface="+mn-lt"/>
              <a:cs typeface="Calibri" panose="020F0502020204030204" pitchFamily="34" charset="0"/>
            </a:rPr>
            <a:t>≥ </a:t>
          </a:r>
          <a:r>
            <a:rPr lang="en-US" sz="1050" kern="1200" dirty="0">
              <a:latin typeface="+mn-lt"/>
            </a:rPr>
            <a:t>150/µL </a:t>
          </a:r>
          <a:r>
            <a:rPr lang="en-US" sz="1050" kern="1200" dirty="0" err="1">
              <a:latin typeface="+mn-lt"/>
            </a:rPr>
            <a:t>uniquement</a:t>
          </a:r>
          <a:endParaRPr lang="en-US" sz="1050" kern="1200" dirty="0">
            <a:latin typeface="+mn-lt"/>
          </a:endParaRPr>
        </a:p>
      </dsp:txBody>
      <dsp:txXfrm rot="-5400000">
        <a:off x="1188976" y="56966"/>
        <a:ext cx="2808594" cy="1036809"/>
      </dsp:txXfrm>
    </dsp:sp>
    <dsp:sp modelId="{2EC19432-1371-4765-B8E1-E4FAB04BD891}">
      <dsp:nvSpPr>
        <dsp:cNvPr id="0" name=""/>
        <dsp:cNvSpPr/>
      </dsp:nvSpPr>
      <dsp:spPr>
        <a:xfrm>
          <a:off x="0" y="23910"/>
          <a:ext cx="1188976" cy="1102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Caractéristiques</a:t>
          </a:r>
        </a:p>
      </dsp:txBody>
      <dsp:txXfrm>
        <a:off x="53840" y="77750"/>
        <a:ext cx="1081296" cy="995240"/>
      </dsp:txXfrm>
    </dsp:sp>
    <dsp:sp modelId="{39CDFA88-4711-4C36-8A09-EF313EFD1A4B}">
      <dsp:nvSpPr>
        <dsp:cNvPr id="0" name=""/>
        <dsp:cNvSpPr/>
      </dsp:nvSpPr>
      <dsp:spPr>
        <a:xfrm rot="5400000">
          <a:off x="2563449" y="115823"/>
          <a:ext cx="572586" cy="28674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kern="1200" dirty="0">
              <a:latin typeface="+mn-lt"/>
            </a:rPr>
            <a:t>Mepolizumab 100 </a:t>
          </a:r>
          <a:r>
            <a:rPr lang="en-US" sz="1000" kern="1200" dirty="0" err="1">
              <a:latin typeface="+mn-lt"/>
            </a:rPr>
            <a:t>ou</a:t>
          </a:r>
          <a:r>
            <a:rPr lang="en-US" sz="1000" kern="1200" dirty="0">
              <a:latin typeface="+mn-lt"/>
            </a:rPr>
            <a:t> 300 mg </a:t>
          </a:r>
          <a:r>
            <a:rPr lang="en-US" sz="1000" kern="1200" dirty="0" err="1">
              <a:latin typeface="+mn-lt"/>
            </a:rPr>
            <a:t>ou</a:t>
          </a:r>
          <a:r>
            <a:rPr lang="en-US" sz="1000" kern="1200" dirty="0">
              <a:latin typeface="+mn-lt"/>
            </a:rPr>
            <a:t> placebo </a:t>
          </a:r>
          <a:endParaRPr lang="fr-FR" sz="1000" kern="120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+mn-lt"/>
            </a:rPr>
            <a:t>1 injection/4 </a:t>
          </a:r>
          <a:r>
            <a:rPr lang="en-US" sz="1000" kern="1200" dirty="0" err="1">
              <a:latin typeface="+mn-lt"/>
            </a:rPr>
            <a:t>semaines</a:t>
          </a:r>
          <a:r>
            <a:rPr lang="en-US" sz="1000" kern="1200" dirty="0">
              <a:latin typeface="+mn-lt"/>
            </a:rPr>
            <a:t> pendant 52 </a:t>
          </a:r>
          <a:r>
            <a:rPr lang="en-US" sz="1000" kern="1200" dirty="0" err="1">
              <a:latin typeface="+mn-lt"/>
            </a:rPr>
            <a:t>semaines</a:t>
          </a:r>
          <a:endParaRPr lang="en-US" sz="1000" kern="1200" dirty="0">
            <a:latin typeface="+mn-lt"/>
          </a:endParaRPr>
        </a:p>
      </dsp:txBody>
      <dsp:txXfrm rot="-5400000">
        <a:off x="1416001" y="1291223"/>
        <a:ext cx="2839532" cy="516684"/>
      </dsp:txXfrm>
    </dsp:sp>
    <dsp:sp modelId="{F2BD0067-77F9-4F93-9F9B-77102FEB3C4F}">
      <dsp:nvSpPr>
        <dsp:cNvPr id="0" name=""/>
        <dsp:cNvSpPr/>
      </dsp:nvSpPr>
      <dsp:spPr>
        <a:xfrm>
          <a:off x="0" y="1186200"/>
          <a:ext cx="1416000" cy="7267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Intervention</a:t>
          </a:r>
        </a:p>
      </dsp:txBody>
      <dsp:txXfrm>
        <a:off x="35476" y="1221676"/>
        <a:ext cx="1345048" cy="655776"/>
      </dsp:txXfrm>
    </dsp:sp>
    <dsp:sp modelId="{8FC75706-8157-4CD1-8D79-421EB1E4773E}">
      <dsp:nvSpPr>
        <dsp:cNvPr id="0" name=""/>
        <dsp:cNvSpPr/>
      </dsp:nvSpPr>
      <dsp:spPr>
        <a:xfrm rot="5400000">
          <a:off x="2761058" y="878888"/>
          <a:ext cx="571284" cy="28674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kern="1200" dirty="0">
              <a:latin typeface="+mn-lt"/>
            </a:rPr>
            <a:t>principal : </a:t>
          </a:r>
          <a:r>
            <a:rPr lang="en-US" sz="1000" kern="1200" dirty="0" err="1">
              <a:latin typeface="+mn-lt"/>
            </a:rPr>
            <a:t>taux</a:t>
          </a:r>
          <a:r>
            <a:rPr lang="en-US" sz="1000" kern="1200" dirty="0">
              <a:latin typeface="+mn-lt"/>
            </a:rPr>
            <a:t> exacerbations </a:t>
          </a:r>
          <a:r>
            <a:rPr lang="en-US" sz="1000" kern="1200" dirty="0" err="1">
              <a:latin typeface="+mn-lt"/>
            </a:rPr>
            <a:t>modérées</a:t>
          </a:r>
          <a:r>
            <a:rPr lang="en-US" sz="1000" kern="1200" dirty="0">
              <a:latin typeface="+mn-lt"/>
            </a:rPr>
            <a:t> à </a:t>
          </a:r>
          <a:r>
            <a:rPr lang="en-US" sz="1000" kern="1200" dirty="0" err="1">
              <a:latin typeface="+mn-lt"/>
            </a:rPr>
            <a:t>sévères</a:t>
          </a:r>
          <a:endParaRPr lang="fr-FR" sz="1000" kern="120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>
              <a:latin typeface="+mn-lt"/>
            </a:rPr>
            <a:t>secondaire</a:t>
          </a:r>
          <a:r>
            <a:rPr lang="en-US" sz="1000" kern="1200" dirty="0">
              <a:latin typeface="+mn-lt"/>
            </a:rPr>
            <a:t> : </a:t>
          </a:r>
          <a:r>
            <a:rPr lang="en-US" sz="1000" kern="1200" dirty="0" err="1">
              <a:latin typeface="+mn-lt"/>
            </a:rPr>
            <a:t>délai</a:t>
          </a:r>
          <a:r>
            <a:rPr lang="en-US" sz="1000" kern="1200" dirty="0">
              <a:latin typeface="+mn-lt"/>
            </a:rPr>
            <a:t> exacerbation, SGRQ, VEMS</a:t>
          </a:r>
          <a:endParaRPr lang="fr-FR" sz="1000" kern="1200" dirty="0">
            <a:latin typeface="+mn-lt"/>
          </a:endParaRPr>
        </a:p>
      </dsp:txBody>
      <dsp:txXfrm rot="-5400000">
        <a:off x="1612959" y="2054875"/>
        <a:ext cx="2839595" cy="515508"/>
      </dsp:txXfrm>
    </dsp:sp>
    <dsp:sp modelId="{33A00539-A213-406F-AFB0-692BAC1BC419}">
      <dsp:nvSpPr>
        <dsp:cNvPr id="0" name=""/>
        <dsp:cNvSpPr/>
      </dsp:nvSpPr>
      <dsp:spPr>
        <a:xfrm>
          <a:off x="0" y="1949266"/>
          <a:ext cx="1612959" cy="7267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Objectifs</a:t>
          </a:r>
        </a:p>
      </dsp:txBody>
      <dsp:txXfrm>
        <a:off x="35476" y="1984742"/>
        <a:ext cx="1542007" cy="6557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5D832-813C-4A22-ADEA-EEB9AA87DEA2}">
      <dsp:nvSpPr>
        <dsp:cNvPr id="0" name=""/>
        <dsp:cNvSpPr/>
      </dsp:nvSpPr>
      <dsp:spPr>
        <a:xfrm rot="5400000">
          <a:off x="2046823" y="-856970"/>
          <a:ext cx="1148987" cy="28646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≥40</a:t>
          </a:r>
          <a:r>
            <a:rPr lang="en-US" sz="1050" kern="1200" dirty="0">
              <a:latin typeface="+mn-lt"/>
            </a:rPr>
            <a:t> </a:t>
          </a:r>
          <a:r>
            <a:rPr lang="en-US" sz="1050" kern="1200" dirty="0" err="1">
              <a:latin typeface="+mn-lt"/>
            </a:rPr>
            <a:t>ans</a:t>
          </a:r>
          <a:r>
            <a:rPr lang="en-US" sz="1050" kern="1200" dirty="0">
              <a:latin typeface="+mn-lt"/>
            </a:rPr>
            <a:t>, </a:t>
          </a:r>
          <a:r>
            <a:rPr lang="en-US" sz="1050" kern="1200" dirty="0" err="1">
              <a:latin typeface="+mn-lt"/>
            </a:rPr>
            <a:t>fumeurs</a:t>
          </a:r>
          <a:r>
            <a:rPr lang="en-US" sz="1050" kern="1200" dirty="0">
              <a:latin typeface="+mn-lt"/>
            </a:rPr>
            <a:t>, BPCO≥1 an 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Triple </a:t>
          </a:r>
          <a:r>
            <a:rPr lang="en-US" sz="1050" kern="1200" dirty="0" err="1">
              <a:latin typeface="+mn-lt"/>
            </a:rPr>
            <a:t>thérapie</a:t>
          </a:r>
          <a:r>
            <a:rPr lang="en-US" sz="1050" kern="1200" dirty="0">
              <a:latin typeface="+mn-lt"/>
            </a:rPr>
            <a:t> </a:t>
          </a:r>
          <a:r>
            <a:rPr lang="en-US" sz="1050" kern="1200" dirty="0" err="1">
              <a:latin typeface="+mn-lt"/>
            </a:rPr>
            <a:t>inhalée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i="0" kern="1200" dirty="0">
              <a:latin typeface="+mn-lt"/>
            </a:rPr>
            <a:t>≥ 2 exacerbations </a:t>
          </a:r>
          <a:r>
            <a:rPr lang="en-US" sz="1050" b="0" i="0" kern="1200" dirty="0" err="1">
              <a:latin typeface="+mn-lt"/>
            </a:rPr>
            <a:t>modérées</a:t>
          </a:r>
          <a:r>
            <a:rPr lang="en-US" sz="1050" b="0" i="0" kern="1200" dirty="0">
              <a:latin typeface="+mn-lt"/>
            </a:rPr>
            <a:t> à </a:t>
          </a:r>
          <a:r>
            <a:rPr lang="en-US" sz="1050" b="0" i="0" kern="1200" dirty="0" err="1">
              <a:latin typeface="+mn-lt"/>
            </a:rPr>
            <a:t>sévères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VEMS 2</a:t>
          </a:r>
          <a:r>
            <a:rPr lang="fr-FR" sz="1050" kern="1200" dirty="0">
              <a:latin typeface="+mn-lt"/>
            </a:rPr>
            <a:t>0% à 80%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METREO : Eos </a:t>
          </a:r>
          <a:r>
            <a:rPr lang="fr-FR" sz="1050" kern="1200" dirty="0">
              <a:latin typeface="+mn-lt"/>
              <a:cs typeface="Calibri" panose="020F0502020204030204" pitchFamily="34" charset="0"/>
            </a:rPr>
            <a:t>≥ </a:t>
          </a:r>
          <a:r>
            <a:rPr lang="en-US" sz="1050" kern="1200" dirty="0">
              <a:latin typeface="+mn-lt"/>
            </a:rPr>
            <a:t>150/µL </a:t>
          </a:r>
          <a:r>
            <a:rPr lang="en-US" sz="1050" kern="1200" dirty="0" err="1">
              <a:latin typeface="+mn-lt"/>
            </a:rPr>
            <a:t>uniquement</a:t>
          </a:r>
          <a:endParaRPr lang="en-US" sz="1050" kern="1200" dirty="0">
            <a:latin typeface="+mn-lt"/>
          </a:endParaRPr>
        </a:p>
      </dsp:txBody>
      <dsp:txXfrm rot="-5400000">
        <a:off x="1188976" y="56966"/>
        <a:ext cx="2808594" cy="1036809"/>
      </dsp:txXfrm>
    </dsp:sp>
    <dsp:sp modelId="{2EC19432-1371-4765-B8E1-E4FAB04BD891}">
      <dsp:nvSpPr>
        <dsp:cNvPr id="0" name=""/>
        <dsp:cNvSpPr/>
      </dsp:nvSpPr>
      <dsp:spPr>
        <a:xfrm>
          <a:off x="0" y="23910"/>
          <a:ext cx="1188976" cy="1102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Caractéristiques</a:t>
          </a:r>
        </a:p>
      </dsp:txBody>
      <dsp:txXfrm>
        <a:off x="53840" y="77750"/>
        <a:ext cx="1081296" cy="995240"/>
      </dsp:txXfrm>
    </dsp:sp>
    <dsp:sp modelId="{39CDFA88-4711-4C36-8A09-EF313EFD1A4B}">
      <dsp:nvSpPr>
        <dsp:cNvPr id="0" name=""/>
        <dsp:cNvSpPr/>
      </dsp:nvSpPr>
      <dsp:spPr>
        <a:xfrm rot="5400000">
          <a:off x="2563449" y="115823"/>
          <a:ext cx="572586" cy="28674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kern="1200" dirty="0">
              <a:latin typeface="+mn-lt"/>
            </a:rPr>
            <a:t>Mepolizumab 100 </a:t>
          </a:r>
          <a:r>
            <a:rPr lang="en-US" sz="1000" kern="1200" dirty="0" err="1">
              <a:latin typeface="+mn-lt"/>
            </a:rPr>
            <a:t>ou</a:t>
          </a:r>
          <a:r>
            <a:rPr lang="en-US" sz="1000" kern="1200" dirty="0">
              <a:latin typeface="+mn-lt"/>
            </a:rPr>
            <a:t> 300 mg </a:t>
          </a:r>
          <a:r>
            <a:rPr lang="en-US" sz="1000" kern="1200" dirty="0" err="1">
              <a:latin typeface="+mn-lt"/>
            </a:rPr>
            <a:t>ou</a:t>
          </a:r>
          <a:r>
            <a:rPr lang="en-US" sz="1000" kern="1200" dirty="0">
              <a:latin typeface="+mn-lt"/>
            </a:rPr>
            <a:t> placebo </a:t>
          </a:r>
          <a:endParaRPr lang="fr-FR" sz="1000" kern="120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+mn-lt"/>
            </a:rPr>
            <a:t>1 injection/4 </a:t>
          </a:r>
          <a:r>
            <a:rPr lang="en-US" sz="1000" kern="1200" dirty="0" err="1">
              <a:latin typeface="+mn-lt"/>
            </a:rPr>
            <a:t>semaines</a:t>
          </a:r>
          <a:r>
            <a:rPr lang="en-US" sz="1000" kern="1200" dirty="0">
              <a:latin typeface="+mn-lt"/>
            </a:rPr>
            <a:t> pendant 52 </a:t>
          </a:r>
          <a:r>
            <a:rPr lang="en-US" sz="1000" kern="1200" dirty="0" err="1">
              <a:latin typeface="+mn-lt"/>
            </a:rPr>
            <a:t>semaines</a:t>
          </a:r>
          <a:endParaRPr lang="en-US" sz="1000" kern="1200" dirty="0">
            <a:latin typeface="+mn-lt"/>
          </a:endParaRPr>
        </a:p>
      </dsp:txBody>
      <dsp:txXfrm rot="-5400000">
        <a:off x="1416001" y="1291223"/>
        <a:ext cx="2839532" cy="516684"/>
      </dsp:txXfrm>
    </dsp:sp>
    <dsp:sp modelId="{F2BD0067-77F9-4F93-9F9B-77102FEB3C4F}">
      <dsp:nvSpPr>
        <dsp:cNvPr id="0" name=""/>
        <dsp:cNvSpPr/>
      </dsp:nvSpPr>
      <dsp:spPr>
        <a:xfrm>
          <a:off x="0" y="1186200"/>
          <a:ext cx="1416000" cy="7267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Intervention</a:t>
          </a:r>
        </a:p>
      </dsp:txBody>
      <dsp:txXfrm>
        <a:off x="35476" y="1221676"/>
        <a:ext cx="1345048" cy="655776"/>
      </dsp:txXfrm>
    </dsp:sp>
    <dsp:sp modelId="{8FC75706-8157-4CD1-8D79-421EB1E4773E}">
      <dsp:nvSpPr>
        <dsp:cNvPr id="0" name=""/>
        <dsp:cNvSpPr/>
      </dsp:nvSpPr>
      <dsp:spPr>
        <a:xfrm rot="5400000">
          <a:off x="2761058" y="878888"/>
          <a:ext cx="571284" cy="28674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kern="1200" dirty="0">
              <a:latin typeface="+mn-lt"/>
            </a:rPr>
            <a:t>principal : </a:t>
          </a:r>
          <a:r>
            <a:rPr lang="en-US" sz="1000" kern="1200" dirty="0" err="1">
              <a:latin typeface="+mn-lt"/>
            </a:rPr>
            <a:t>taux</a:t>
          </a:r>
          <a:r>
            <a:rPr lang="en-US" sz="1000" kern="1200" dirty="0">
              <a:latin typeface="+mn-lt"/>
            </a:rPr>
            <a:t> exacerbations </a:t>
          </a:r>
          <a:r>
            <a:rPr lang="en-US" sz="1000" kern="1200" dirty="0" err="1">
              <a:latin typeface="+mn-lt"/>
            </a:rPr>
            <a:t>modérées</a:t>
          </a:r>
          <a:r>
            <a:rPr lang="en-US" sz="1000" kern="1200" dirty="0">
              <a:latin typeface="+mn-lt"/>
            </a:rPr>
            <a:t> à </a:t>
          </a:r>
          <a:r>
            <a:rPr lang="en-US" sz="1000" kern="1200" dirty="0" err="1">
              <a:latin typeface="+mn-lt"/>
            </a:rPr>
            <a:t>sévères</a:t>
          </a:r>
          <a:endParaRPr lang="fr-FR" sz="1000" kern="120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>
              <a:latin typeface="+mn-lt"/>
            </a:rPr>
            <a:t>secondaire</a:t>
          </a:r>
          <a:r>
            <a:rPr lang="en-US" sz="1000" kern="1200" dirty="0">
              <a:latin typeface="+mn-lt"/>
            </a:rPr>
            <a:t> : </a:t>
          </a:r>
          <a:r>
            <a:rPr lang="en-US" sz="1000" kern="1200" dirty="0" err="1">
              <a:latin typeface="+mn-lt"/>
            </a:rPr>
            <a:t>délai</a:t>
          </a:r>
          <a:r>
            <a:rPr lang="en-US" sz="1000" kern="1200" dirty="0">
              <a:latin typeface="+mn-lt"/>
            </a:rPr>
            <a:t> exacerbation, SGRQ, VEMS</a:t>
          </a:r>
          <a:endParaRPr lang="fr-FR" sz="1000" kern="1200" dirty="0">
            <a:latin typeface="+mn-lt"/>
          </a:endParaRPr>
        </a:p>
      </dsp:txBody>
      <dsp:txXfrm rot="-5400000">
        <a:off x="1612959" y="2054875"/>
        <a:ext cx="2839595" cy="515508"/>
      </dsp:txXfrm>
    </dsp:sp>
    <dsp:sp modelId="{33A00539-A213-406F-AFB0-692BAC1BC419}">
      <dsp:nvSpPr>
        <dsp:cNvPr id="0" name=""/>
        <dsp:cNvSpPr/>
      </dsp:nvSpPr>
      <dsp:spPr>
        <a:xfrm>
          <a:off x="0" y="1949266"/>
          <a:ext cx="1612959" cy="7267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Objectifs</a:t>
          </a:r>
        </a:p>
      </dsp:txBody>
      <dsp:txXfrm>
        <a:off x="35476" y="1984742"/>
        <a:ext cx="1542007" cy="6557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5D832-813C-4A22-ADEA-EEB9AA87DEA2}">
      <dsp:nvSpPr>
        <dsp:cNvPr id="0" name=""/>
        <dsp:cNvSpPr/>
      </dsp:nvSpPr>
      <dsp:spPr>
        <a:xfrm rot="5400000">
          <a:off x="2046823" y="-856970"/>
          <a:ext cx="1148987" cy="28646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≥40</a:t>
          </a:r>
          <a:r>
            <a:rPr lang="en-US" sz="1050" kern="1200" dirty="0">
              <a:latin typeface="+mn-lt"/>
            </a:rPr>
            <a:t> </a:t>
          </a:r>
          <a:r>
            <a:rPr lang="en-US" sz="1050" kern="1200" dirty="0" err="1">
              <a:latin typeface="+mn-lt"/>
            </a:rPr>
            <a:t>ans</a:t>
          </a:r>
          <a:r>
            <a:rPr lang="en-US" sz="1050" kern="1200" dirty="0">
              <a:latin typeface="+mn-lt"/>
            </a:rPr>
            <a:t>, </a:t>
          </a:r>
          <a:r>
            <a:rPr lang="en-US" sz="1050" kern="1200" dirty="0" err="1">
              <a:latin typeface="+mn-lt"/>
            </a:rPr>
            <a:t>fumeurs</a:t>
          </a:r>
          <a:r>
            <a:rPr lang="en-US" sz="1050" kern="1200" dirty="0">
              <a:latin typeface="+mn-lt"/>
            </a:rPr>
            <a:t>, BPCO≥1 an 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Triple </a:t>
          </a:r>
          <a:r>
            <a:rPr lang="en-US" sz="1050" kern="1200" dirty="0" err="1">
              <a:latin typeface="+mn-lt"/>
            </a:rPr>
            <a:t>thérapie</a:t>
          </a:r>
          <a:r>
            <a:rPr lang="en-US" sz="1050" kern="1200" dirty="0">
              <a:latin typeface="+mn-lt"/>
            </a:rPr>
            <a:t> </a:t>
          </a:r>
          <a:r>
            <a:rPr lang="en-US" sz="1050" kern="1200" dirty="0" err="1">
              <a:latin typeface="+mn-lt"/>
            </a:rPr>
            <a:t>inhalée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i="0" kern="1200" dirty="0">
              <a:latin typeface="+mn-lt"/>
            </a:rPr>
            <a:t>≥ 2 exacerbations </a:t>
          </a:r>
          <a:r>
            <a:rPr lang="en-US" sz="1050" b="0" i="0" kern="1200" dirty="0" err="1">
              <a:latin typeface="+mn-lt"/>
            </a:rPr>
            <a:t>modérées</a:t>
          </a:r>
          <a:r>
            <a:rPr lang="en-US" sz="1050" b="0" i="0" kern="1200" dirty="0">
              <a:latin typeface="+mn-lt"/>
            </a:rPr>
            <a:t> à </a:t>
          </a:r>
          <a:r>
            <a:rPr lang="en-US" sz="1050" b="0" i="0" kern="1200" dirty="0" err="1">
              <a:latin typeface="+mn-lt"/>
            </a:rPr>
            <a:t>sévères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VEMS 2</a:t>
          </a:r>
          <a:r>
            <a:rPr lang="fr-FR" sz="1050" kern="1200" dirty="0">
              <a:latin typeface="+mn-lt"/>
            </a:rPr>
            <a:t>0% à 80%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METREO : Eos </a:t>
          </a:r>
          <a:r>
            <a:rPr lang="fr-FR" sz="1050" kern="1200" dirty="0">
              <a:latin typeface="+mn-lt"/>
              <a:cs typeface="Calibri" panose="020F0502020204030204" pitchFamily="34" charset="0"/>
            </a:rPr>
            <a:t>≥ </a:t>
          </a:r>
          <a:r>
            <a:rPr lang="en-US" sz="1050" kern="1200" dirty="0">
              <a:latin typeface="+mn-lt"/>
            </a:rPr>
            <a:t>150/µL </a:t>
          </a:r>
          <a:r>
            <a:rPr lang="en-US" sz="1050" kern="1200" dirty="0" err="1">
              <a:latin typeface="+mn-lt"/>
            </a:rPr>
            <a:t>uniquement</a:t>
          </a:r>
          <a:endParaRPr lang="en-US" sz="1050" kern="1200" dirty="0">
            <a:latin typeface="+mn-lt"/>
          </a:endParaRPr>
        </a:p>
      </dsp:txBody>
      <dsp:txXfrm rot="-5400000">
        <a:off x="1188976" y="56966"/>
        <a:ext cx="2808594" cy="1036809"/>
      </dsp:txXfrm>
    </dsp:sp>
    <dsp:sp modelId="{2EC19432-1371-4765-B8E1-E4FAB04BD891}">
      <dsp:nvSpPr>
        <dsp:cNvPr id="0" name=""/>
        <dsp:cNvSpPr/>
      </dsp:nvSpPr>
      <dsp:spPr>
        <a:xfrm>
          <a:off x="0" y="23910"/>
          <a:ext cx="1188976" cy="1102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Caractéristiques</a:t>
          </a:r>
        </a:p>
      </dsp:txBody>
      <dsp:txXfrm>
        <a:off x="53840" y="77750"/>
        <a:ext cx="1081296" cy="995240"/>
      </dsp:txXfrm>
    </dsp:sp>
    <dsp:sp modelId="{39CDFA88-4711-4C36-8A09-EF313EFD1A4B}">
      <dsp:nvSpPr>
        <dsp:cNvPr id="0" name=""/>
        <dsp:cNvSpPr/>
      </dsp:nvSpPr>
      <dsp:spPr>
        <a:xfrm rot="5400000">
          <a:off x="2563449" y="115823"/>
          <a:ext cx="572586" cy="28674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kern="1200" dirty="0">
              <a:latin typeface="+mn-lt"/>
            </a:rPr>
            <a:t>Mepolizumab 100 </a:t>
          </a:r>
          <a:r>
            <a:rPr lang="en-US" sz="1000" kern="1200" dirty="0" err="1">
              <a:latin typeface="+mn-lt"/>
            </a:rPr>
            <a:t>ou</a:t>
          </a:r>
          <a:r>
            <a:rPr lang="en-US" sz="1000" kern="1200" dirty="0">
              <a:latin typeface="+mn-lt"/>
            </a:rPr>
            <a:t> 300 mg </a:t>
          </a:r>
          <a:r>
            <a:rPr lang="en-US" sz="1000" kern="1200" dirty="0" err="1">
              <a:latin typeface="+mn-lt"/>
            </a:rPr>
            <a:t>ou</a:t>
          </a:r>
          <a:r>
            <a:rPr lang="en-US" sz="1000" kern="1200" dirty="0">
              <a:latin typeface="+mn-lt"/>
            </a:rPr>
            <a:t> placebo </a:t>
          </a:r>
          <a:endParaRPr lang="fr-FR" sz="1000" kern="120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+mn-lt"/>
            </a:rPr>
            <a:t>1 injection/4 </a:t>
          </a:r>
          <a:r>
            <a:rPr lang="en-US" sz="1000" kern="1200" dirty="0" err="1">
              <a:latin typeface="+mn-lt"/>
            </a:rPr>
            <a:t>semaines</a:t>
          </a:r>
          <a:r>
            <a:rPr lang="en-US" sz="1000" kern="1200" dirty="0">
              <a:latin typeface="+mn-lt"/>
            </a:rPr>
            <a:t> pendant 52 </a:t>
          </a:r>
          <a:r>
            <a:rPr lang="en-US" sz="1000" kern="1200" dirty="0" err="1">
              <a:latin typeface="+mn-lt"/>
            </a:rPr>
            <a:t>semaines</a:t>
          </a:r>
          <a:endParaRPr lang="en-US" sz="1000" kern="1200" dirty="0">
            <a:latin typeface="+mn-lt"/>
          </a:endParaRPr>
        </a:p>
      </dsp:txBody>
      <dsp:txXfrm rot="-5400000">
        <a:off x="1416001" y="1291223"/>
        <a:ext cx="2839532" cy="516684"/>
      </dsp:txXfrm>
    </dsp:sp>
    <dsp:sp modelId="{F2BD0067-77F9-4F93-9F9B-77102FEB3C4F}">
      <dsp:nvSpPr>
        <dsp:cNvPr id="0" name=""/>
        <dsp:cNvSpPr/>
      </dsp:nvSpPr>
      <dsp:spPr>
        <a:xfrm>
          <a:off x="0" y="1186200"/>
          <a:ext cx="1416000" cy="7267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Intervention</a:t>
          </a:r>
        </a:p>
      </dsp:txBody>
      <dsp:txXfrm>
        <a:off x="35476" y="1221676"/>
        <a:ext cx="1345048" cy="655776"/>
      </dsp:txXfrm>
    </dsp:sp>
    <dsp:sp modelId="{8FC75706-8157-4CD1-8D79-421EB1E4773E}">
      <dsp:nvSpPr>
        <dsp:cNvPr id="0" name=""/>
        <dsp:cNvSpPr/>
      </dsp:nvSpPr>
      <dsp:spPr>
        <a:xfrm rot="5400000">
          <a:off x="2761058" y="878888"/>
          <a:ext cx="571284" cy="28674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kern="1200" dirty="0">
              <a:latin typeface="+mn-lt"/>
            </a:rPr>
            <a:t>principal : </a:t>
          </a:r>
          <a:r>
            <a:rPr lang="en-US" sz="1000" kern="1200" dirty="0" err="1">
              <a:latin typeface="+mn-lt"/>
            </a:rPr>
            <a:t>taux</a:t>
          </a:r>
          <a:r>
            <a:rPr lang="en-US" sz="1000" kern="1200" dirty="0">
              <a:latin typeface="+mn-lt"/>
            </a:rPr>
            <a:t> exacerbations </a:t>
          </a:r>
          <a:r>
            <a:rPr lang="en-US" sz="1000" kern="1200" dirty="0" err="1">
              <a:latin typeface="+mn-lt"/>
            </a:rPr>
            <a:t>modérées</a:t>
          </a:r>
          <a:r>
            <a:rPr lang="en-US" sz="1000" kern="1200" dirty="0">
              <a:latin typeface="+mn-lt"/>
            </a:rPr>
            <a:t> à </a:t>
          </a:r>
          <a:r>
            <a:rPr lang="en-US" sz="1000" kern="1200" dirty="0" err="1">
              <a:latin typeface="+mn-lt"/>
            </a:rPr>
            <a:t>sévères</a:t>
          </a:r>
          <a:endParaRPr lang="fr-FR" sz="1000" kern="120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>
              <a:latin typeface="+mn-lt"/>
            </a:rPr>
            <a:t>secondaire</a:t>
          </a:r>
          <a:r>
            <a:rPr lang="en-US" sz="1000" kern="1200" dirty="0">
              <a:latin typeface="+mn-lt"/>
            </a:rPr>
            <a:t> : </a:t>
          </a:r>
          <a:r>
            <a:rPr lang="en-US" sz="1000" kern="1200" dirty="0" err="1">
              <a:latin typeface="+mn-lt"/>
            </a:rPr>
            <a:t>délai</a:t>
          </a:r>
          <a:r>
            <a:rPr lang="en-US" sz="1000" kern="1200" dirty="0">
              <a:latin typeface="+mn-lt"/>
            </a:rPr>
            <a:t> exacerbation, SGRQ, VEMS</a:t>
          </a:r>
          <a:endParaRPr lang="fr-FR" sz="1000" kern="1200" dirty="0">
            <a:latin typeface="+mn-lt"/>
          </a:endParaRPr>
        </a:p>
      </dsp:txBody>
      <dsp:txXfrm rot="-5400000">
        <a:off x="1612959" y="2054875"/>
        <a:ext cx="2839595" cy="515508"/>
      </dsp:txXfrm>
    </dsp:sp>
    <dsp:sp modelId="{33A00539-A213-406F-AFB0-692BAC1BC419}">
      <dsp:nvSpPr>
        <dsp:cNvPr id="0" name=""/>
        <dsp:cNvSpPr/>
      </dsp:nvSpPr>
      <dsp:spPr>
        <a:xfrm>
          <a:off x="0" y="1949266"/>
          <a:ext cx="1612959" cy="7267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Objectifs</a:t>
          </a:r>
        </a:p>
      </dsp:txBody>
      <dsp:txXfrm>
        <a:off x="35476" y="1984742"/>
        <a:ext cx="1542007" cy="6557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5D832-813C-4A22-ADEA-EEB9AA87DEA2}">
      <dsp:nvSpPr>
        <dsp:cNvPr id="0" name=""/>
        <dsp:cNvSpPr/>
      </dsp:nvSpPr>
      <dsp:spPr>
        <a:xfrm rot="5400000">
          <a:off x="2169677" y="-980488"/>
          <a:ext cx="903281" cy="28646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40-80 </a:t>
          </a:r>
          <a:r>
            <a:rPr lang="en-US" sz="1050" kern="1200" dirty="0" err="1">
              <a:latin typeface="+mn-lt"/>
            </a:rPr>
            <a:t>ans</a:t>
          </a:r>
          <a:r>
            <a:rPr lang="en-US" sz="1050" kern="1200" dirty="0">
              <a:latin typeface="+mn-lt"/>
            </a:rPr>
            <a:t>, </a:t>
          </a:r>
          <a:r>
            <a:rPr lang="en-US" sz="1050" kern="1200" dirty="0" err="1">
              <a:latin typeface="+mn-lt"/>
            </a:rPr>
            <a:t>fumeurs</a:t>
          </a:r>
          <a:r>
            <a:rPr lang="en-US" sz="1050" kern="1200" dirty="0">
              <a:latin typeface="+mn-lt"/>
            </a:rPr>
            <a:t> 10PA, BPCO≥1 an 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Triple </a:t>
          </a:r>
          <a:r>
            <a:rPr lang="en-US" sz="1050" kern="1200" dirty="0" err="1">
              <a:latin typeface="+mn-lt"/>
            </a:rPr>
            <a:t>thérapie</a:t>
          </a:r>
          <a:r>
            <a:rPr lang="en-US" sz="1050" kern="1200" dirty="0">
              <a:latin typeface="+mn-lt"/>
            </a:rPr>
            <a:t> </a:t>
          </a:r>
          <a:r>
            <a:rPr lang="en-US" sz="1050" kern="1200" dirty="0" err="1">
              <a:latin typeface="+mn-lt"/>
            </a:rPr>
            <a:t>inhalée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i="0" kern="1200" dirty="0">
              <a:latin typeface="+mn-lt"/>
            </a:rPr>
            <a:t>≥ 2 exacerbations </a:t>
          </a:r>
          <a:r>
            <a:rPr lang="en-US" sz="1050" b="0" i="0" kern="1200" dirty="0" err="1">
              <a:latin typeface="+mn-lt"/>
            </a:rPr>
            <a:t>modérées</a:t>
          </a:r>
          <a:r>
            <a:rPr lang="en-US" sz="1050" b="0" i="0" kern="1200" dirty="0">
              <a:latin typeface="+mn-lt"/>
            </a:rPr>
            <a:t> </a:t>
          </a:r>
          <a:r>
            <a:rPr lang="en-US" sz="1050" b="0" i="0" kern="1200" dirty="0" err="1">
              <a:latin typeface="+mn-lt"/>
            </a:rPr>
            <a:t>ou</a:t>
          </a:r>
          <a:r>
            <a:rPr lang="en-US" sz="1050" b="0" i="0" kern="1200" dirty="0">
              <a:latin typeface="+mn-lt"/>
            </a:rPr>
            <a:t> 1 </a:t>
          </a:r>
          <a:r>
            <a:rPr lang="en-US" sz="1050" b="0" i="0" kern="1200" dirty="0" err="1">
              <a:latin typeface="+mn-lt"/>
            </a:rPr>
            <a:t>sévère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VEMS 30</a:t>
          </a:r>
          <a:r>
            <a:rPr lang="fr-FR" sz="1050" kern="1200" dirty="0">
              <a:latin typeface="+mn-lt"/>
            </a:rPr>
            <a:t>% à 70%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50" kern="1200" dirty="0">
              <a:latin typeface="+mn-lt"/>
              <a:cs typeface="Calibri" panose="020F0502020204030204" pitchFamily="34" charset="0"/>
            </a:rPr>
            <a:t>Eosinophiles </a:t>
          </a:r>
          <a:r>
            <a:rPr lang="en-US" sz="1050" b="0" i="0" kern="1200" dirty="0">
              <a:latin typeface="+mn-lt"/>
            </a:rPr>
            <a:t>≥ 300/µL</a:t>
          </a:r>
          <a:endParaRPr lang="en-US" sz="1050" kern="1200" dirty="0">
            <a:latin typeface="+mn-lt"/>
          </a:endParaRPr>
        </a:p>
      </dsp:txBody>
      <dsp:txXfrm rot="-5400000">
        <a:off x="1188977" y="44307"/>
        <a:ext cx="2820588" cy="815091"/>
      </dsp:txXfrm>
    </dsp:sp>
    <dsp:sp modelId="{2EC19432-1371-4765-B8E1-E4FAB04BD891}">
      <dsp:nvSpPr>
        <dsp:cNvPr id="0" name=""/>
        <dsp:cNvSpPr/>
      </dsp:nvSpPr>
      <dsp:spPr>
        <a:xfrm>
          <a:off x="0" y="29670"/>
          <a:ext cx="1188976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Caractéristiques</a:t>
          </a:r>
        </a:p>
      </dsp:txBody>
      <dsp:txXfrm>
        <a:off x="41218" y="70888"/>
        <a:ext cx="1106540" cy="761928"/>
      </dsp:txXfrm>
    </dsp:sp>
    <dsp:sp modelId="{39CDFA88-4711-4C36-8A09-EF313EFD1A4B}">
      <dsp:nvSpPr>
        <dsp:cNvPr id="0" name=""/>
        <dsp:cNvSpPr/>
      </dsp:nvSpPr>
      <dsp:spPr>
        <a:xfrm rot="5400000">
          <a:off x="2517106" y="-65847"/>
          <a:ext cx="665271" cy="28674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50" kern="1200" dirty="0">
              <a:latin typeface="+mn-lt"/>
            </a:rPr>
            <a:t>Dupilumab 300 mg </a:t>
          </a:r>
          <a:r>
            <a:rPr lang="en-US" sz="1050" i="1" kern="1200" dirty="0">
              <a:latin typeface="+mn-lt"/>
            </a:rPr>
            <a:t>versus</a:t>
          </a:r>
          <a:r>
            <a:rPr lang="en-US" sz="1050" kern="1200" dirty="0">
              <a:latin typeface="+mn-lt"/>
            </a:rPr>
            <a:t> placebo 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1 injection/2 </a:t>
          </a:r>
          <a:r>
            <a:rPr lang="en-US" sz="1050" kern="1200" dirty="0" err="1">
              <a:latin typeface="+mn-lt"/>
            </a:rPr>
            <a:t>semaines</a:t>
          </a:r>
          <a:r>
            <a:rPr lang="en-US" sz="1050" kern="1200" dirty="0">
              <a:latin typeface="+mn-lt"/>
            </a:rPr>
            <a:t> pendant 52 </a:t>
          </a:r>
          <a:r>
            <a:rPr lang="en-US" sz="1050" kern="1200" dirty="0" err="1">
              <a:latin typeface="+mn-lt"/>
            </a:rPr>
            <a:t>semaines</a:t>
          </a:r>
          <a:endParaRPr lang="en-US" sz="1050" kern="1200" dirty="0">
            <a:latin typeface="+mn-lt"/>
          </a:endParaRPr>
        </a:p>
      </dsp:txBody>
      <dsp:txXfrm rot="-5400000">
        <a:off x="1416000" y="1067735"/>
        <a:ext cx="2835007" cy="600319"/>
      </dsp:txXfrm>
    </dsp:sp>
    <dsp:sp modelId="{F2BD0067-77F9-4F93-9F9B-77102FEB3C4F}">
      <dsp:nvSpPr>
        <dsp:cNvPr id="0" name=""/>
        <dsp:cNvSpPr/>
      </dsp:nvSpPr>
      <dsp:spPr>
        <a:xfrm>
          <a:off x="0" y="945711"/>
          <a:ext cx="1416000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Intervention</a:t>
          </a:r>
        </a:p>
      </dsp:txBody>
      <dsp:txXfrm>
        <a:off x="41218" y="986929"/>
        <a:ext cx="1333564" cy="761928"/>
      </dsp:txXfrm>
    </dsp:sp>
    <dsp:sp modelId="{8FC75706-8157-4CD1-8D79-421EB1E4773E}">
      <dsp:nvSpPr>
        <dsp:cNvPr id="0" name=""/>
        <dsp:cNvSpPr/>
      </dsp:nvSpPr>
      <dsp:spPr>
        <a:xfrm rot="5400000">
          <a:off x="2708955" y="820735"/>
          <a:ext cx="675491" cy="28674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50" kern="1200" dirty="0">
              <a:latin typeface="+mn-lt"/>
            </a:rPr>
            <a:t>principal : </a:t>
          </a:r>
          <a:r>
            <a:rPr lang="en-US" sz="1050" kern="1200" dirty="0" err="1">
              <a:latin typeface="+mn-lt"/>
            </a:rPr>
            <a:t>taux</a:t>
          </a:r>
          <a:r>
            <a:rPr lang="en-US" sz="1050" kern="1200" dirty="0">
              <a:latin typeface="+mn-lt"/>
            </a:rPr>
            <a:t> exacerbations </a:t>
          </a:r>
          <a:r>
            <a:rPr lang="en-US" sz="1050" kern="1200" dirty="0" err="1">
              <a:latin typeface="+mn-lt"/>
            </a:rPr>
            <a:t>modérées</a:t>
          </a:r>
          <a:r>
            <a:rPr lang="en-US" sz="1050" kern="1200" dirty="0">
              <a:latin typeface="+mn-lt"/>
            </a:rPr>
            <a:t> à </a:t>
          </a:r>
          <a:r>
            <a:rPr lang="en-US" sz="1050" kern="1200" dirty="0" err="1">
              <a:latin typeface="+mn-lt"/>
            </a:rPr>
            <a:t>sévères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50" kern="1200" dirty="0" err="1">
              <a:latin typeface="+mn-lt"/>
            </a:rPr>
            <a:t>secondaire</a:t>
          </a:r>
          <a:r>
            <a:rPr lang="en-US" sz="1050" kern="1200" dirty="0">
              <a:latin typeface="+mn-lt"/>
            </a:rPr>
            <a:t> : SGRQ, VEMS</a:t>
          </a:r>
          <a:endParaRPr lang="fr-FR" sz="1050" kern="1200" dirty="0">
            <a:latin typeface="+mn-lt"/>
          </a:endParaRPr>
        </a:p>
      </dsp:txBody>
      <dsp:txXfrm rot="-5400000">
        <a:off x="1612960" y="1949706"/>
        <a:ext cx="2834508" cy="609541"/>
      </dsp:txXfrm>
    </dsp:sp>
    <dsp:sp modelId="{33A00539-A213-406F-AFB0-692BAC1BC419}">
      <dsp:nvSpPr>
        <dsp:cNvPr id="0" name=""/>
        <dsp:cNvSpPr/>
      </dsp:nvSpPr>
      <dsp:spPr>
        <a:xfrm>
          <a:off x="0" y="1832294"/>
          <a:ext cx="1612959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Objectifs</a:t>
          </a:r>
        </a:p>
      </dsp:txBody>
      <dsp:txXfrm>
        <a:off x="41218" y="1873512"/>
        <a:ext cx="1530523" cy="7619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5D832-813C-4A22-ADEA-EEB9AA87DEA2}">
      <dsp:nvSpPr>
        <dsp:cNvPr id="0" name=""/>
        <dsp:cNvSpPr/>
      </dsp:nvSpPr>
      <dsp:spPr>
        <a:xfrm rot="5400000">
          <a:off x="2169677" y="-980488"/>
          <a:ext cx="903281" cy="28646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40-80 </a:t>
          </a:r>
          <a:r>
            <a:rPr lang="en-US" sz="1050" kern="1200" dirty="0" err="1">
              <a:latin typeface="+mn-lt"/>
            </a:rPr>
            <a:t>ans</a:t>
          </a:r>
          <a:r>
            <a:rPr lang="en-US" sz="1050" kern="1200" dirty="0">
              <a:latin typeface="+mn-lt"/>
            </a:rPr>
            <a:t>, </a:t>
          </a:r>
          <a:r>
            <a:rPr lang="en-US" sz="1050" kern="1200" dirty="0" err="1">
              <a:latin typeface="+mn-lt"/>
            </a:rPr>
            <a:t>fumeurs</a:t>
          </a:r>
          <a:r>
            <a:rPr lang="en-US" sz="1050" kern="1200" dirty="0">
              <a:latin typeface="+mn-lt"/>
            </a:rPr>
            <a:t> 10PA, BPCO≥1 an 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Triple </a:t>
          </a:r>
          <a:r>
            <a:rPr lang="en-US" sz="1050" kern="1200" dirty="0" err="1">
              <a:latin typeface="+mn-lt"/>
            </a:rPr>
            <a:t>thérapie</a:t>
          </a:r>
          <a:r>
            <a:rPr lang="en-US" sz="1050" kern="1200" dirty="0">
              <a:latin typeface="+mn-lt"/>
            </a:rPr>
            <a:t> </a:t>
          </a:r>
          <a:r>
            <a:rPr lang="en-US" sz="1050" kern="1200" dirty="0" err="1">
              <a:latin typeface="+mn-lt"/>
            </a:rPr>
            <a:t>inhalée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i="0" kern="1200" dirty="0">
              <a:latin typeface="+mn-lt"/>
            </a:rPr>
            <a:t>≥ 2 exacerbations </a:t>
          </a:r>
          <a:r>
            <a:rPr lang="en-US" sz="1050" b="0" i="0" kern="1200" dirty="0" err="1">
              <a:latin typeface="+mn-lt"/>
            </a:rPr>
            <a:t>modérées</a:t>
          </a:r>
          <a:r>
            <a:rPr lang="en-US" sz="1050" b="0" i="0" kern="1200" dirty="0">
              <a:latin typeface="+mn-lt"/>
            </a:rPr>
            <a:t> </a:t>
          </a:r>
          <a:r>
            <a:rPr lang="en-US" sz="1050" b="0" i="0" kern="1200" dirty="0" err="1">
              <a:latin typeface="+mn-lt"/>
            </a:rPr>
            <a:t>ou</a:t>
          </a:r>
          <a:r>
            <a:rPr lang="en-US" sz="1050" b="0" i="0" kern="1200" dirty="0">
              <a:latin typeface="+mn-lt"/>
            </a:rPr>
            <a:t> 1 </a:t>
          </a:r>
          <a:r>
            <a:rPr lang="en-US" sz="1050" b="0" i="0" kern="1200" dirty="0" err="1">
              <a:latin typeface="+mn-lt"/>
            </a:rPr>
            <a:t>sévère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VEMS 30</a:t>
          </a:r>
          <a:r>
            <a:rPr lang="fr-FR" sz="1050" kern="1200" dirty="0">
              <a:latin typeface="+mn-lt"/>
            </a:rPr>
            <a:t>% à 70%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50" kern="1200" dirty="0">
              <a:latin typeface="+mn-lt"/>
              <a:cs typeface="Calibri" panose="020F0502020204030204" pitchFamily="34" charset="0"/>
            </a:rPr>
            <a:t>Eosinophiles </a:t>
          </a:r>
          <a:r>
            <a:rPr lang="en-US" sz="1050" b="0" i="0" kern="1200" dirty="0">
              <a:latin typeface="+mn-lt"/>
            </a:rPr>
            <a:t>≥ 300/µL</a:t>
          </a:r>
          <a:endParaRPr lang="en-US" sz="1050" kern="1200" dirty="0">
            <a:latin typeface="+mn-lt"/>
          </a:endParaRPr>
        </a:p>
      </dsp:txBody>
      <dsp:txXfrm rot="-5400000">
        <a:off x="1188977" y="44307"/>
        <a:ext cx="2820588" cy="815091"/>
      </dsp:txXfrm>
    </dsp:sp>
    <dsp:sp modelId="{2EC19432-1371-4765-B8E1-E4FAB04BD891}">
      <dsp:nvSpPr>
        <dsp:cNvPr id="0" name=""/>
        <dsp:cNvSpPr/>
      </dsp:nvSpPr>
      <dsp:spPr>
        <a:xfrm>
          <a:off x="0" y="29670"/>
          <a:ext cx="1188976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Caractéristiques</a:t>
          </a:r>
        </a:p>
      </dsp:txBody>
      <dsp:txXfrm>
        <a:off x="41218" y="70888"/>
        <a:ext cx="1106540" cy="761928"/>
      </dsp:txXfrm>
    </dsp:sp>
    <dsp:sp modelId="{39CDFA88-4711-4C36-8A09-EF313EFD1A4B}">
      <dsp:nvSpPr>
        <dsp:cNvPr id="0" name=""/>
        <dsp:cNvSpPr/>
      </dsp:nvSpPr>
      <dsp:spPr>
        <a:xfrm rot="5400000">
          <a:off x="2517106" y="-65847"/>
          <a:ext cx="665271" cy="28674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50" kern="1200" dirty="0">
              <a:latin typeface="+mn-lt"/>
            </a:rPr>
            <a:t>Dupilumab 300 mg </a:t>
          </a:r>
          <a:r>
            <a:rPr lang="en-US" sz="1050" i="1" kern="1200" dirty="0">
              <a:latin typeface="+mn-lt"/>
            </a:rPr>
            <a:t>versus</a:t>
          </a:r>
          <a:r>
            <a:rPr lang="en-US" sz="1050" kern="1200" dirty="0">
              <a:latin typeface="+mn-lt"/>
            </a:rPr>
            <a:t> placebo 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latin typeface="+mn-lt"/>
            </a:rPr>
            <a:t>1 injection/2 </a:t>
          </a:r>
          <a:r>
            <a:rPr lang="en-US" sz="1050" kern="1200" dirty="0" err="1">
              <a:latin typeface="+mn-lt"/>
            </a:rPr>
            <a:t>semaines</a:t>
          </a:r>
          <a:r>
            <a:rPr lang="en-US" sz="1050" kern="1200" dirty="0">
              <a:latin typeface="+mn-lt"/>
            </a:rPr>
            <a:t> pendant 52 </a:t>
          </a:r>
          <a:r>
            <a:rPr lang="en-US" sz="1050" kern="1200" dirty="0" err="1">
              <a:latin typeface="+mn-lt"/>
            </a:rPr>
            <a:t>semaines</a:t>
          </a:r>
          <a:endParaRPr lang="en-US" sz="1050" kern="1200" dirty="0">
            <a:latin typeface="+mn-lt"/>
          </a:endParaRPr>
        </a:p>
      </dsp:txBody>
      <dsp:txXfrm rot="-5400000">
        <a:off x="1416000" y="1067735"/>
        <a:ext cx="2835007" cy="600319"/>
      </dsp:txXfrm>
    </dsp:sp>
    <dsp:sp modelId="{F2BD0067-77F9-4F93-9F9B-77102FEB3C4F}">
      <dsp:nvSpPr>
        <dsp:cNvPr id="0" name=""/>
        <dsp:cNvSpPr/>
      </dsp:nvSpPr>
      <dsp:spPr>
        <a:xfrm>
          <a:off x="0" y="945711"/>
          <a:ext cx="1416000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Intervention</a:t>
          </a:r>
        </a:p>
      </dsp:txBody>
      <dsp:txXfrm>
        <a:off x="41218" y="986929"/>
        <a:ext cx="1333564" cy="761928"/>
      </dsp:txXfrm>
    </dsp:sp>
    <dsp:sp modelId="{8FC75706-8157-4CD1-8D79-421EB1E4773E}">
      <dsp:nvSpPr>
        <dsp:cNvPr id="0" name=""/>
        <dsp:cNvSpPr/>
      </dsp:nvSpPr>
      <dsp:spPr>
        <a:xfrm rot="5400000">
          <a:off x="2708955" y="820735"/>
          <a:ext cx="675491" cy="28674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50" kern="1200" dirty="0">
              <a:latin typeface="+mn-lt"/>
            </a:rPr>
            <a:t>principal : </a:t>
          </a:r>
          <a:r>
            <a:rPr lang="en-US" sz="1050" kern="1200" dirty="0" err="1">
              <a:latin typeface="+mn-lt"/>
            </a:rPr>
            <a:t>taux</a:t>
          </a:r>
          <a:r>
            <a:rPr lang="en-US" sz="1050" kern="1200" dirty="0">
              <a:latin typeface="+mn-lt"/>
            </a:rPr>
            <a:t> exacerbations </a:t>
          </a:r>
          <a:r>
            <a:rPr lang="en-US" sz="1050" kern="1200" dirty="0" err="1">
              <a:latin typeface="+mn-lt"/>
            </a:rPr>
            <a:t>modérées</a:t>
          </a:r>
          <a:r>
            <a:rPr lang="en-US" sz="1050" kern="1200" dirty="0">
              <a:latin typeface="+mn-lt"/>
            </a:rPr>
            <a:t> à </a:t>
          </a:r>
          <a:r>
            <a:rPr lang="en-US" sz="1050" kern="1200" dirty="0" err="1">
              <a:latin typeface="+mn-lt"/>
            </a:rPr>
            <a:t>sévères</a:t>
          </a:r>
          <a:endParaRPr lang="fr-FR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50" kern="1200" dirty="0" err="1">
              <a:latin typeface="+mn-lt"/>
            </a:rPr>
            <a:t>secondaire</a:t>
          </a:r>
          <a:r>
            <a:rPr lang="en-US" sz="1050" kern="1200" dirty="0">
              <a:latin typeface="+mn-lt"/>
            </a:rPr>
            <a:t> : SGRQ, VEMS</a:t>
          </a:r>
          <a:endParaRPr lang="fr-FR" sz="1050" kern="1200" dirty="0">
            <a:latin typeface="+mn-lt"/>
          </a:endParaRPr>
        </a:p>
      </dsp:txBody>
      <dsp:txXfrm rot="-5400000">
        <a:off x="1612960" y="1949706"/>
        <a:ext cx="2834508" cy="609541"/>
      </dsp:txXfrm>
    </dsp:sp>
    <dsp:sp modelId="{33A00539-A213-406F-AFB0-692BAC1BC419}">
      <dsp:nvSpPr>
        <dsp:cNvPr id="0" name=""/>
        <dsp:cNvSpPr/>
      </dsp:nvSpPr>
      <dsp:spPr>
        <a:xfrm>
          <a:off x="0" y="1832294"/>
          <a:ext cx="1612959" cy="844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Objectifs</a:t>
          </a:r>
        </a:p>
      </dsp:txBody>
      <dsp:txXfrm>
        <a:off x="41218" y="1873512"/>
        <a:ext cx="1530523" cy="761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2A0DA-D570-45AF-B563-F5DEA54384BA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47E9C-3A0D-4EF3-9BFB-BB4A486287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81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study/NCT04133909?cond=copd&amp;term=mepolizumab%20matinee&amp;rank=1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ic.clinicaltrials.gov/ct2/show/NCT04039113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ic.clinicaltrials.gov/ct2/show/NCT04053634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Inflammation T2 = environ </a:t>
            </a:r>
            <a:r>
              <a:rPr lang="fr-FR" b="1" dirty="0"/>
              <a:t>10 à 40% des patients atteints de BPCO </a:t>
            </a:r>
            <a:r>
              <a:rPr lang="fr-FR" dirty="0"/>
              <a:t>(COHORTE ECLIPSE : 36% éosinophilie supérieure ou égale à 2%, 13,6% ont une éosinophilie persistante inférieure à 2% et 49% ont une éosinophilie variable au cours des 3 ans de suivi)</a:t>
            </a:r>
          </a:p>
          <a:p>
            <a:r>
              <a:rPr lang="fr-FR" dirty="0"/>
              <a:t>Différents acteurs</a:t>
            </a:r>
          </a:p>
          <a:p>
            <a:r>
              <a:rPr lang="fr-FR" dirty="0"/>
              <a:t>Rôle des cytokines </a:t>
            </a:r>
          </a:p>
          <a:p>
            <a:r>
              <a:rPr lang="fr-FR" dirty="0"/>
              <a:t>Aboutissent à </a:t>
            </a:r>
            <a:r>
              <a:rPr lang="fr-FR" b="1" dirty="0"/>
              <a:t>modifications structurelles </a:t>
            </a:r>
            <a:r>
              <a:rPr lang="fr-FR" dirty="0"/>
              <a:t>impliquant une </a:t>
            </a:r>
            <a:r>
              <a:rPr lang="fr-FR" b="1" dirty="0"/>
              <a:t>hyperplasie des cellules épithéliales, un épaississement de la membrane basale, un dépôt de collagène ainsi qu’une fibrose </a:t>
            </a:r>
            <a:r>
              <a:rPr lang="fr-FR" b="1" dirty="0" err="1"/>
              <a:t>péribronchique</a:t>
            </a:r>
            <a:r>
              <a:rPr lang="fr-FR" dirty="0"/>
              <a:t>, et ainsi à une </a:t>
            </a:r>
            <a:r>
              <a:rPr lang="fr-FR" b="1" dirty="0"/>
              <a:t>obstruction progressive des voies aériennes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538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l’essai METREX (37) les 837 patients inclus présentaient une BPCO avec un profil </a:t>
            </a:r>
            <a:r>
              <a:rPr lang="fr-FR" dirty="0" err="1"/>
              <a:t>exacerbateur</a:t>
            </a:r>
            <a:r>
              <a:rPr lang="fr-FR" dirty="0"/>
              <a:t> (≥ 2 exacerbations modérées ou ≥ 1 sévère l’année passée) malgré une trithérapie inhalée mais n’avaient pas nécessairement un profil éosinophilique (défini par une éosinophilie supérieure à 150/mm3 à l’inclusion ou ≥ 300/mm3 l’année passée). Les résultats ne montraient pas de réduction du taux annuel d’exacerbations (rate ratio (RR) =0,98 ; IC9% : 0,85-1,12 ; p&gt;0,99) dans la population globale mais une </a:t>
            </a:r>
            <a:r>
              <a:rPr lang="fr-FR" b="1" dirty="0"/>
              <a:t>tendance à une réduction était retrouvée chez 462 patients appartenant au sous groupe éosinophilique</a:t>
            </a:r>
            <a:r>
              <a:rPr lang="fr-FR" dirty="0"/>
              <a:t> (RR= 0,82 ; IC95% : 0,68-0,98 ; p=0,04). </a:t>
            </a:r>
          </a:p>
          <a:p>
            <a:r>
              <a:rPr lang="fr-FR" dirty="0"/>
              <a:t>METREO  incluait 675 patients avec un profil éosinophilique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175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METREO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38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METREO absence de réduction du taux d’exacerbations que le </a:t>
            </a:r>
            <a:r>
              <a:rPr lang="fr-FR" dirty="0" err="1"/>
              <a:t>mépolizumab</a:t>
            </a:r>
            <a:r>
              <a:rPr lang="fr-FR" dirty="0"/>
              <a:t> soit administré à la posologie de 100mg (RR=0,80 ; IC95% : 0,65-0.98 ; 290 p=0,07) ou 300mg (RR=0,86 ; IC95% : 0,70-1,05 ; p=0,1).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741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Pavord</a:t>
            </a:r>
            <a:r>
              <a:rPr lang="fr-FR" dirty="0"/>
              <a:t> et al. (38) ont ensuite publié une</a:t>
            </a:r>
            <a:r>
              <a:rPr lang="fr-FR" b="1" dirty="0"/>
              <a:t> analyse post-hoc regroupant les patients éosinophiliques de « METREX » et « METREO ». Ils ont montré une réduction de 18 % du taux annuel d’exacerbations modérées à sévères (RR=0,82 ; IC95% : 0,71-0,95 ; p=0,006) et un allongement du délai avant exacerbation (</a:t>
            </a:r>
            <a:r>
              <a:rPr lang="fr-FR" b="1" dirty="0" err="1"/>
              <a:t>hazard</a:t>
            </a:r>
            <a:r>
              <a:rPr lang="fr-FR" b="1" dirty="0"/>
              <a:t> ratio (HR) =0,80 ; IC95% : 0,68-0,94 ; 296 p=0,006) avec un traitement mensuel par 100 mg de </a:t>
            </a:r>
            <a:r>
              <a:rPr lang="fr-FR" b="1" dirty="0" err="1"/>
              <a:t>mépolizumab</a:t>
            </a:r>
            <a:r>
              <a:rPr lang="fr-FR" dirty="0"/>
              <a:t>. Il n’existait pas de bénéfice supplémentaire à la posologie de 300mg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950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90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MATINEE : MEPO 100 vs placebo </a:t>
            </a:r>
          </a:p>
          <a:p>
            <a:r>
              <a:rPr lang="en-US" b="0" i="0" dirty="0">
                <a:solidFill>
                  <a:srgbClr val="1B1B1B"/>
                </a:solidFill>
                <a:effectLst/>
                <a:latin typeface="Roboto" panose="02000000000000000000" pitchFamily="2" charset="0"/>
              </a:rPr>
              <a:t> &gt;=300 cells per microliter (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Roboto" panose="02000000000000000000" pitchFamily="2" charset="0"/>
              </a:rPr>
              <a:t>μL</a:t>
            </a:r>
            <a:r>
              <a:rPr lang="en-US" b="0" i="0" dirty="0">
                <a:solidFill>
                  <a:srgbClr val="1B1B1B"/>
                </a:solidFill>
                <a:effectLst/>
                <a:latin typeface="Roboto" panose="02000000000000000000" pitchFamily="2" charset="0"/>
              </a:rPr>
              <a:t>) from the hematology sample collected at Screening Visit 0 AND a documented historical blood eosinophil count of &gt;=150 cells per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Roboto" panose="02000000000000000000" pitchFamily="2" charset="0"/>
              </a:rPr>
              <a:t>μL</a:t>
            </a:r>
            <a:r>
              <a:rPr lang="en-US" b="0" i="0" dirty="0">
                <a:solidFill>
                  <a:srgbClr val="1B1B1B"/>
                </a:solidFill>
                <a:effectLst/>
                <a:latin typeface="Roboto" panose="02000000000000000000" pitchFamily="2" charset="0"/>
              </a:rPr>
              <a:t> in the 12 months prior to Screening Visit / </a:t>
            </a:r>
            <a:r>
              <a:rPr lang="fr-FR" b="0" i="0" dirty="0">
                <a:solidFill>
                  <a:srgbClr val="1B1B1B"/>
                </a:solidFill>
                <a:effectLst/>
                <a:latin typeface="Roboto" panose="02000000000000000000" pitchFamily="2" charset="0"/>
              </a:rPr>
              <a:t> FEV1&gt;20% and &lt;=80%</a:t>
            </a:r>
          </a:p>
          <a:p>
            <a:r>
              <a:rPr lang="en-US" dirty="0">
                <a:hlinkClick r:id="rId3"/>
              </a:rPr>
              <a:t>Study Details | Mepolizumab as Add-on Treatment IN Participants With COPD Characterized by Frequent Exacerbations and Eosinophil Level | ClinicalTrials.gov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149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dirty="0">
                <a:solidFill>
                  <a:srgbClr val="0D0D0D"/>
                </a:solidFill>
                <a:effectLst/>
                <a:latin typeface="Sanofi Sans"/>
              </a:rPr>
              <a:t>Diminution de 30 % des exacerbations aiguës modérés à sévères de la BPCO pendant 52 semaines (p=0,0005) – le critère d’évaluation primaire.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167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Dès la deuxième semaine de traitement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D0D0D"/>
                </a:solidFill>
                <a:effectLst/>
                <a:latin typeface="Sanofi Sans"/>
              </a:rPr>
              <a:t>Amélioration de la fonction pulmonaire de 160 ml à 12 semaines, contre 77 ml pour le placebo (p&lt;0,0001).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D0D0D"/>
                </a:solidFill>
                <a:effectLst/>
                <a:latin typeface="Sanofi Sans"/>
              </a:rPr>
              <a:t>Des améliorations numériques ont été observées dès la 2</a:t>
            </a:r>
            <a:r>
              <a:rPr lang="fr-FR" b="0" i="0" baseline="30000" dirty="0">
                <a:solidFill>
                  <a:srgbClr val="0D0D0D"/>
                </a:solidFill>
                <a:effectLst/>
                <a:latin typeface="Sanofi Sans"/>
              </a:rPr>
              <a:t>ème</a:t>
            </a:r>
            <a:r>
              <a:rPr lang="fr-FR" b="0" i="0" dirty="0">
                <a:solidFill>
                  <a:srgbClr val="0D0D0D"/>
                </a:solidFill>
                <a:effectLst/>
                <a:latin typeface="Sanofi Sans"/>
              </a:rPr>
              <a:t> semaine de traitement, avec un bénéfice par rapport au placebo qui s’est maintenu jusqu'à la semaine 52 (</a:t>
            </a:r>
            <a:r>
              <a:rPr lang="fr-FR" b="0" i="0" dirty="0" err="1">
                <a:solidFill>
                  <a:srgbClr val="0D0D0D"/>
                </a:solidFill>
                <a:effectLst/>
                <a:latin typeface="Sanofi Sans"/>
              </a:rPr>
              <a:t>Dupixent</a:t>
            </a:r>
            <a:r>
              <a:rPr lang="fr-FR" b="0" i="0" dirty="0">
                <a:solidFill>
                  <a:srgbClr val="0D0D0D"/>
                </a:solidFill>
                <a:effectLst/>
                <a:latin typeface="Sanofi Sans"/>
              </a:rPr>
              <a:t> : 153 ml, placebo : 70 ml ; p=0,0003).</a:t>
            </a:r>
          </a:p>
          <a:p>
            <a:endParaRPr lang="fr-FR" dirty="0"/>
          </a:p>
          <a:p>
            <a:r>
              <a:rPr lang="fr-FR" b="0" i="0" dirty="0">
                <a:solidFill>
                  <a:srgbClr val="0D0D0D"/>
                </a:solidFill>
                <a:effectLst/>
                <a:latin typeface="Sanofi Sans"/>
              </a:rPr>
              <a:t>Réduction de 2,7 points de la sévérité des symptômes respiratoires (résultats rapportés par les patients sur une échelle de 0 à 40), à la semaine 52 par rapport à l’inclusion, contre une réduction de 1,6 point pour le placebo (p=0,0012)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913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0D0D0D"/>
                </a:solidFill>
                <a:effectLst/>
                <a:latin typeface="Sanofi Sans"/>
              </a:rPr>
              <a:t>deuxième essai (NOTUS), identique à l’essai de phase III de </a:t>
            </a:r>
            <a:r>
              <a:rPr lang="fr-FR" b="0" i="0" dirty="0" err="1">
                <a:solidFill>
                  <a:srgbClr val="0D0D0D"/>
                </a:solidFill>
                <a:effectLst/>
                <a:latin typeface="Sanofi Sans"/>
              </a:rPr>
              <a:t>Dupixent</a:t>
            </a:r>
            <a:r>
              <a:rPr lang="fr-FR" b="0" i="0" dirty="0">
                <a:solidFill>
                  <a:srgbClr val="0D0D0D"/>
                </a:solidFill>
                <a:effectLst/>
                <a:latin typeface="Sanofi Sans"/>
              </a:rPr>
              <a:t> dans le traitement de la BPCO, est en cours et ses résultats sont </a:t>
            </a:r>
            <a:r>
              <a:rPr lang="fr-FR" b="1" i="0" dirty="0">
                <a:solidFill>
                  <a:srgbClr val="0D0D0D"/>
                </a:solidFill>
                <a:effectLst/>
                <a:latin typeface="Sanofi Sans"/>
              </a:rPr>
              <a:t>attendus en 2024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398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0048D-80A7-41F0-8498-396B0CB57A3B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949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264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St2: famille des IL1 </a:t>
            </a:r>
            <a:r>
              <a:rPr lang="fr-FR" dirty="0" err="1"/>
              <a:t>rc</a:t>
            </a:r>
            <a:r>
              <a:rPr lang="fr-FR" dirty="0"/>
              <a:t> dont IL3 est le seul ligand</a:t>
            </a:r>
          </a:p>
          <a:p>
            <a:r>
              <a:rPr lang="fr-FR" dirty="0"/>
              <a:t>2 isoformes, l’isoforme membranaire lie l’IL33, active les voies de l’inflammation dépendantes de MyD88 via </a:t>
            </a:r>
            <a:r>
              <a:rPr lang="fr-FR" dirty="0" err="1"/>
              <a:t>NfKB</a:t>
            </a:r>
            <a:r>
              <a:rPr lang="fr-FR" dirty="0"/>
              <a:t>+ implication dans la réponse immunitaire T</a:t>
            </a:r>
          </a:p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isoforme = soluble sans ce domaine transmembranaire</a:t>
            </a:r>
          </a:p>
          <a:p>
            <a:endParaRPr lang="fr-FR" dirty="0"/>
          </a:p>
          <a:p>
            <a:r>
              <a:rPr lang="fr-FR" dirty="0"/>
              <a:t>Dans l’asthme, l’</a:t>
            </a:r>
            <a:r>
              <a:rPr lang="fr-FR" dirty="0" err="1"/>
              <a:t>astégolimab</a:t>
            </a:r>
            <a:r>
              <a:rPr lang="fr-FR" dirty="0"/>
              <a:t> a montré un bénéfice en termes de réduction des EA, principalement dans la population avec des éosinophiles inférieurs à 300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763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20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exacerbation rate at 48 weeks in the ITT analysis was not significantly different between the </a:t>
            </a:r>
            <a:r>
              <a:rPr lang="en-US" dirty="0" err="1"/>
              <a:t>astegolimab</a:t>
            </a:r>
            <a:r>
              <a:rPr lang="en-US" dirty="0"/>
              <a:t> group (2·18 [95% CI 1·59–2·78]) and the placebo group (2·81 [2·05–3·58]; rate ratio 0·78 [95% CI 0·53–1·14]; p=0·19</a:t>
            </a:r>
          </a:p>
          <a:p>
            <a:r>
              <a:rPr lang="en-US" dirty="0"/>
              <a:t>The exacerbation rate ratio for patients in the </a:t>
            </a:r>
            <a:r>
              <a:rPr lang="en-US" dirty="0" err="1"/>
              <a:t>astegolimab</a:t>
            </a:r>
            <a:r>
              <a:rPr lang="en-US" dirty="0"/>
              <a:t> group versus the placebo group at 48 weeks was numerically lower in those with lower blood eosinophil counts </a:t>
            </a:r>
          </a:p>
          <a:p>
            <a:endParaRPr lang="en-US" dirty="0"/>
          </a:p>
          <a:p>
            <a:r>
              <a:rPr lang="en-US" dirty="0"/>
              <a:t>In a post-hoc analysis, no differences were observed between groups based on their smoking history (current smokers RR 0·78 [95% CI 0·29–1·06]; former smokers 0·80 [0·50–1·29], p interaction=0·95)</a:t>
            </a:r>
          </a:p>
          <a:p>
            <a:endParaRPr lang="en-US" dirty="0"/>
          </a:p>
          <a:p>
            <a:r>
              <a:rPr lang="en-US" dirty="0"/>
              <a:t>Mais les auteurs </a:t>
            </a:r>
            <a:r>
              <a:rPr lang="en-US" dirty="0" err="1"/>
              <a:t>soulignent</a:t>
            </a:r>
            <a:r>
              <a:rPr lang="en-US" dirty="0"/>
              <a:t> un manque de puissance certain : Our trial has several limitations. The trial was a </a:t>
            </a:r>
            <a:r>
              <a:rPr lang="en-US" dirty="0" err="1"/>
              <a:t>singlecentre</a:t>
            </a:r>
            <a:r>
              <a:rPr lang="en-US" dirty="0"/>
              <a:t> study, which was powered to observe a reduction in exacerbation frequency of at least 40%. 40% is a large effect size; therefore, the trial was insufficiently powered to detect the smaller reduction in exacerbation, such as those we observed in this trial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416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 </a:t>
            </a:r>
            <a:r>
              <a:rPr lang="en-US" dirty="0" err="1"/>
              <a:t>d’amelioration</a:t>
            </a:r>
            <a:r>
              <a:rPr lang="en-US" dirty="0"/>
              <a:t> significative de la </a:t>
            </a:r>
            <a:r>
              <a:rPr lang="en-US" dirty="0" err="1"/>
              <a:t>qualité</a:t>
            </a:r>
            <a:r>
              <a:rPr lang="en-US" dirty="0"/>
              <a:t> de vie </a:t>
            </a:r>
            <a:r>
              <a:rPr lang="en-US" dirty="0" err="1"/>
              <a:t>ni</a:t>
            </a:r>
            <a:r>
              <a:rPr lang="en-US" dirty="0"/>
              <a:t> du VEMS </a:t>
            </a:r>
            <a:r>
              <a:rPr lang="en-US" dirty="0" err="1"/>
              <a:t>en</a:t>
            </a:r>
            <a:r>
              <a:rPr lang="en-US" dirty="0"/>
              <a:t> population </a:t>
            </a:r>
            <a:r>
              <a:rPr lang="en-US" dirty="0" err="1"/>
              <a:t>globale</a:t>
            </a:r>
            <a:r>
              <a:rPr lang="en-US" dirty="0"/>
              <a:t> à première </a:t>
            </a:r>
            <a:r>
              <a:rPr lang="en-US" dirty="0" err="1"/>
              <a:t>vue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296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MAIS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analyse</a:t>
            </a:r>
            <a:r>
              <a:rPr lang="en-US" dirty="0"/>
              <a:t> per </a:t>
            </a:r>
            <a:r>
              <a:rPr lang="en-US" dirty="0" err="1"/>
              <a:t>protocole</a:t>
            </a:r>
            <a:r>
              <a:rPr lang="en-US" dirty="0"/>
              <a:t> a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conduite</a:t>
            </a:r>
            <a:r>
              <a:rPr lang="en-US" dirty="0"/>
              <a:t> pour ne conserver que les patients qui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bénéficié</a:t>
            </a:r>
            <a:r>
              <a:rPr lang="en-US" dirty="0"/>
              <a:t> de </a:t>
            </a:r>
            <a:r>
              <a:rPr lang="en-US" dirty="0" err="1"/>
              <a:t>toutes</a:t>
            </a:r>
            <a:r>
              <a:rPr lang="en-US" dirty="0"/>
              <a:t> les injections et de </a:t>
            </a:r>
            <a:r>
              <a:rPr lang="en-US" dirty="0" err="1"/>
              <a:t>tous</a:t>
            </a:r>
            <a:r>
              <a:rPr lang="en-US" dirty="0"/>
              <a:t> les temps </a:t>
            </a:r>
            <a:r>
              <a:rPr lang="en-US" dirty="0" err="1"/>
              <a:t>d’analyse</a:t>
            </a:r>
            <a:r>
              <a:rPr lang="en-US" dirty="0"/>
              <a:t> des </a:t>
            </a:r>
            <a:r>
              <a:rPr lang="en-US" dirty="0" err="1"/>
              <a:t>critères</a:t>
            </a:r>
            <a:r>
              <a:rPr lang="en-US" dirty="0"/>
              <a:t> </a:t>
            </a:r>
            <a:r>
              <a:rPr lang="en-US" dirty="0" err="1"/>
              <a:t>secondaires</a:t>
            </a:r>
            <a:r>
              <a:rPr lang="en-US" dirty="0"/>
              <a:t>. En </a:t>
            </a:r>
            <a:r>
              <a:rPr lang="en-US" dirty="0" err="1"/>
              <a:t>effet</a:t>
            </a:r>
            <a:r>
              <a:rPr lang="en-US" dirty="0"/>
              <a:t> à </a:t>
            </a:r>
            <a:r>
              <a:rPr lang="en-US" dirty="0" err="1"/>
              <a:t>partir</a:t>
            </a:r>
            <a:r>
              <a:rPr lang="en-US" dirty="0"/>
              <a:t> de mars 2020, à cause du COVID, les auteurs </a:t>
            </a:r>
            <a:r>
              <a:rPr lang="en-US" dirty="0" err="1"/>
              <a:t>ont</a:t>
            </a:r>
            <a:r>
              <a:rPr lang="en-US" dirty="0"/>
              <a:t> du </a:t>
            </a:r>
            <a:r>
              <a:rPr lang="en-US" dirty="0" err="1"/>
              <a:t>interrompre</a:t>
            </a:r>
            <a:r>
              <a:rPr lang="en-US" dirty="0"/>
              <a:t> les </a:t>
            </a:r>
            <a:r>
              <a:rPr lang="en-US" dirty="0" err="1"/>
              <a:t>collectes</a:t>
            </a:r>
            <a:r>
              <a:rPr lang="en-US" dirty="0"/>
              <a:t> de </a:t>
            </a:r>
            <a:r>
              <a:rPr lang="en-US" dirty="0" err="1"/>
              <a:t>spirométrie</a:t>
            </a:r>
            <a:r>
              <a:rPr lang="en-US" dirty="0"/>
              <a:t> et </a:t>
            </a:r>
            <a:r>
              <a:rPr lang="en-US" dirty="0" err="1"/>
              <a:t>d’éosinophilie</a:t>
            </a:r>
            <a:r>
              <a:rPr lang="en-US" dirty="0"/>
              <a:t> dan </a:t>
            </a:r>
            <a:r>
              <a:rPr lang="en-US" dirty="0" err="1"/>
              <a:t>sles</a:t>
            </a:r>
            <a:r>
              <a:rPr lang="en-US" dirty="0"/>
              <a:t> expectorations </a:t>
            </a:r>
            <a:r>
              <a:rPr lang="en-US" dirty="0" err="1"/>
              <a:t>notamment</a:t>
            </a:r>
            <a:r>
              <a:rPr lang="en-US" dirty="0"/>
              <a:t>, </a:t>
            </a:r>
            <a:r>
              <a:rPr lang="en-US" dirty="0" err="1"/>
              <a:t>ce</a:t>
            </a:r>
            <a:r>
              <a:rPr lang="en-US" dirty="0"/>
              <a:t> qui a conduit à </a:t>
            </a:r>
            <a:r>
              <a:rPr lang="en-US" dirty="0" err="1"/>
              <a:t>exclure</a:t>
            </a:r>
            <a:r>
              <a:rPr lang="en-US" dirty="0"/>
              <a:t> 12 (15%) des patients (six [14%] in the </a:t>
            </a:r>
            <a:r>
              <a:rPr lang="en-US" dirty="0" err="1"/>
              <a:t>astegolimab</a:t>
            </a:r>
            <a:r>
              <a:rPr lang="en-US" dirty="0"/>
              <a:t> group and six [15%] in the placebo group)</a:t>
            </a:r>
          </a:p>
          <a:p>
            <a:endParaRPr lang="en-US" dirty="0"/>
          </a:p>
          <a:p>
            <a:r>
              <a:rPr lang="en-US" dirty="0"/>
              <a:t>the mean change in SGRQ-C from baseline to week 48 significantly improved in the </a:t>
            </a:r>
            <a:r>
              <a:rPr lang="en-US" dirty="0" err="1"/>
              <a:t>astegolimab</a:t>
            </a:r>
            <a:r>
              <a:rPr lang="en-US" dirty="0"/>
              <a:t> group (–3·5 [95% CI –5·8 to –1·1]) versus the placebo group (0·6 [–1·9 to 3·1]; mean difference –4·0 [95% CI –7·5 to –0·6]; p=0·022). Mean change in post-bronchodilator FEV1 from baseline to week 48 was significantly different between the two groups (20·0 mL [95% CI –20·0 to 50·0] in the </a:t>
            </a:r>
            <a:r>
              <a:rPr lang="en-US" dirty="0" err="1"/>
              <a:t>astegolimab</a:t>
            </a:r>
            <a:r>
              <a:rPr lang="en-US" dirty="0"/>
              <a:t> group versus –40·0 mL [–70·0 to 0·0] in the placebo group; mean change 60·0 mL [95% CI 10·0 to 100·0]; p=0·028)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393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476mg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7042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first-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inhuman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phase I,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randomized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double-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blind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placebo-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controlled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(NCT03096795), in the UK, 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tolerability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pharmacokinetics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PKs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immunogenicity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engagement, and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pharmacodynamics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of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tozorakimab</a:t>
            </a:r>
            <a:b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3-part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 </a:t>
            </a:r>
            <a:b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part 1,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56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participants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atopy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presence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of 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allergic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rhinitis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asthma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 or 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atopic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dermatitis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Sensitivity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HDMs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an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intradermal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HDM challenge) 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single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escalating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doses of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either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intravenous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subcutaneous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tozorakimab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placebo 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(single  </a:t>
            </a:r>
            <a:r>
              <a:rPr lang="fr-F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subcutaneous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(</a:t>
            </a:r>
            <a:r>
              <a:rPr lang="fr-F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s.c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  or  </a:t>
            </a:r>
            <a:r>
              <a:rPr lang="fr-F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intravenous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(</a:t>
            </a:r>
            <a:r>
              <a:rPr lang="fr-F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i.v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  dose  of  </a:t>
            </a:r>
            <a:r>
              <a:rPr lang="fr-F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tozorakimab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(1  mg  </a:t>
            </a:r>
            <a:r>
              <a:rPr lang="fr-F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s.c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  3    mg  </a:t>
            </a:r>
            <a:r>
              <a:rPr lang="fr-F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s.c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  10  mg  </a:t>
            </a:r>
            <a:r>
              <a:rPr lang="fr-F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s.c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  30  mg  </a:t>
            </a:r>
            <a:r>
              <a:rPr lang="fr-F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s.c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  100  mg  </a:t>
            </a:r>
            <a:r>
              <a:rPr lang="fr-F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s.c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  300  mg  </a:t>
            </a:r>
            <a:r>
              <a:rPr lang="fr-F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s.c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  or  300  mg  </a:t>
            </a:r>
            <a:r>
              <a:rPr lang="fr-F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i.v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  or  placebo)</a:t>
            </a:r>
            <a:b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part 2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24 patients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COPD (40-80a,s; GOLD I-II, FEV1 of ≥ 50%, &gt; ou = 10PA, a distance EA) 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multiple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ascending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doses of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subcutaneous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tozorakimab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placebo (</a:t>
            </a:r>
            <a:r>
              <a:rPr lang="fr-F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tozorakimab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(30,  100,  or  300  mg )  </a:t>
            </a:r>
            <a:r>
              <a:rPr lang="fr-F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s.c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 or  placebo  </a:t>
            </a:r>
            <a:r>
              <a:rPr lang="fr-F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administered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once  </a:t>
            </a:r>
            <a:r>
              <a:rPr lang="fr-F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2  </a:t>
            </a:r>
            <a:r>
              <a:rPr lang="fr-F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weeks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(q2w)  over  a  4-week  </a:t>
            </a:r>
            <a:r>
              <a:rPr lang="fr-F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dosing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  <a:r>
              <a:rPr lang="fr-F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(</a:t>
            </a:r>
            <a:r>
              <a:rPr lang="fr-F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days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1,  15,  and  29;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b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part 3,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8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Japanese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participants (20-55ans) for 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exploratory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ethnicity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tolerability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PKs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 and 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immunogenicity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of 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tozorakimab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single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intravenous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dose of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tozorakimab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300mg or placebo. </a:t>
            </a:r>
            <a:b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fr-FR" dirty="0"/>
            </a:b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meaningful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frequencies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tozorakimab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placebo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arms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fr-FR" dirty="0"/>
            </a:b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Subcutaneous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intravenous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tozorakimab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time-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independent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PKs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 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-life of 11.7–17.3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fr-FR" dirty="0"/>
            </a:b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Engagement of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tozorakimab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IL-33 in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serum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nasal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airways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Tozorakimab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significantly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serum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IL-5 and IL-13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patients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COPD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placebo.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2910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0169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Tezepelumab COPD Exacerbation Study - Full Text View - ClinicalTrials.gov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2262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08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Amélioration</a:t>
            </a:r>
            <a:r>
              <a:rPr lang="en-US" dirty="0"/>
              <a:t> significative </a:t>
            </a:r>
            <a:r>
              <a:rPr lang="en-US" dirty="0" err="1"/>
              <a:t>mais</a:t>
            </a:r>
            <a:r>
              <a:rPr lang="en-US" dirty="0"/>
              <a:t> MODESTE </a:t>
            </a:r>
          </a:p>
          <a:p>
            <a:r>
              <a:rPr lang="en-US" dirty="0"/>
              <a:t>Mean change from baseline to week 56 for pre-bronchodilator FEV1 was −0·06 L (SD 0·24) for patients given placebo and 0·13 L (0·41) for those given </a:t>
            </a:r>
            <a:r>
              <a:rPr lang="en-US" dirty="0" err="1"/>
              <a:t>benralizumab</a:t>
            </a:r>
            <a:r>
              <a:rPr lang="en-US" dirty="0"/>
              <a:t> (p=0·014). </a:t>
            </a:r>
          </a:p>
          <a:p>
            <a:r>
              <a:rPr lang="en-US" dirty="0"/>
              <a:t>Compared with patients in the placebo group, we noted </a:t>
            </a:r>
            <a:r>
              <a:rPr lang="en-US" b="1" dirty="0"/>
              <a:t>a significant improvement (p=0·014) in post-bronchodilator FEV1 in those in the </a:t>
            </a:r>
            <a:r>
              <a:rPr lang="en-US" b="1" dirty="0" err="1"/>
              <a:t>benralizumab</a:t>
            </a:r>
            <a:r>
              <a:rPr lang="en-US" b="1" dirty="0"/>
              <a:t> group </a:t>
            </a:r>
            <a:r>
              <a:rPr lang="en-US" dirty="0"/>
              <a:t>(−0·08 L [SD 0·21] vs 0·09 L [0·39]). Improvements in pre-bronchodilator and post-bronchodilator FEV1 in the </a:t>
            </a:r>
            <a:r>
              <a:rPr lang="en-US" dirty="0" err="1"/>
              <a:t>benralizumab</a:t>
            </a:r>
            <a:r>
              <a:rPr lang="en-US" dirty="0"/>
              <a:t> group happened as early as week 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3648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9178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Ainsi bien que ces </a:t>
            </a:r>
            <a:r>
              <a:rPr lang="fr-FR" i="1" dirty="0"/>
              <a:t>perspectives soient encourageantes</a:t>
            </a:r>
            <a:r>
              <a:rPr lang="fr-FR" dirty="0"/>
              <a:t>, il parait primordial de rappeler que la prescription des biothérapies concerne, à l’heure actuelle, une </a:t>
            </a:r>
            <a:r>
              <a:rPr lang="fr-FR" b="1" dirty="0"/>
              <a:t>petite proportion de patients </a:t>
            </a:r>
            <a:r>
              <a:rPr lang="fr-FR" dirty="0"/>
              <a:t>uniquement les patients </a:t>
            </a:r>
            <a:r>
              <a:rPr lang="fr-FR" b="1" dirty="0" err="1"/>
              <a:t>exacerbateurs</a:t>
            </a:r>
            <a:r>
              <a:rPr lang="fr-FR" b="1" dirty="0"/>
              <a:t> fréquents </a:t>
            </a:r>
            <a:r>
              <a:rPr lang="fr-FR" dirty="0"/>
              <a:t>définis dans les études par au moins 2 exacerbations modérées à sévères dans l’année précédant l’inclusion</a:t>
            </a:r>
          </a:p>
          <a:p>
            <a:endParaRPr lang="fr-FR" dirty="0"/>
          </a:p>
          <a:p>
            <a:r>
              <a:rPr lang="fr-FR" dirty="0"/>
              <a:t>Mais finalement il faut quand même garder à l’esprit que la BPCO est une pathologie très </a:t>
            </a:r>
            <a:r>
              <a:rPr lang="fr-FR" b="1" dirty="0"/>
              <a:t>hétérogène</a:t>
            </a:r>
            <a:r>
              <a:rPr lang="fr-FR" dirty="0"/>
              <a:t>. L’emphysème, la </a:t>
            </a:r>
            <a:r>
              <a:rPr lang="fr-FR" b="1" dirty="0"/>
              <a:t>destruction alvéolaire </a:t>
            </a:r>
            <a:r>
              <a:rPr lang="fr-FR" dirty="0"/>
              <a:t>jouent un rôle important dans la symptomatologie des patients atteints de BPCO, de même le poids des </a:t>
            </a:r>
            <a:r>
              <a:rPr lang="fr-FR" b="1" dirty="0"/>
              <a:t>comorbidités et notamment CV </a:t>
            </a:r>
            <a:r>
              <a:rPr lang="fr-FR" dirty="0"/>
              <a:t>est majeur donc des biothérapies oui, pourquoi pas, à condition d’identifier les bons patients avec les bons marqueurs et il devra toujours s’intégrer dans une </a:t>
            </a:r>
            <a:r>
              <a:rPr lang="fr-FR" b="1" dirty="0"/>
              <a:t>prise en charge globale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3133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Ainsi bien que ces </a:t>
            </a:r>
            <a:r>
              <a:rPr lang="fr-FR" i="1" dirty="0"/>
              <a:t>perspectives soient encourageantes</a:t>
            </a:r>
            <a:r>
              <a:rPr lang="fr-FR" dirty="0"/>
              <a:t>, il parait primordial de rappeler que la prescription des biothérapies concerne, à l’heure actuelle, une </a:t>
            </a:r>
            <a:r>
              <a:rPr lang="fr-FR" b="1" dirty="0"/>
              <a:t>petite proportion de patients </a:t>
            </a:r>
            <a:r>
              <a:rPr lang="fr-FR" dirty="0"/>
              <a:t>uniquement les patients </a:t>
            </a:r>
            <a:r>
              <a:rPr lang="fr-FR" b="1" dirty="0" err="1"/>
              <a:t>exacerbateurs</a:t>
            </a:r>
            <a:r>
              <a:rPr lang="fr-FR" b="1" dirty="0"/>
              <a:t> fréquents </a:t>
            </a:r>
            <a:r>
              <a:rPr lang="fr-FR" dirty="0"/>
              <a:t>définis dans les études par au moins 2 exacerbations modérées à sévères dans l’année précédant l’inclusion</a:t>
            </a:r>
          </a:p>
          <a:p>
            <a:endParaRPr lang="fr-FR" dirty="0"/>
          </a:p>
          <a:p>
            <a:r>
              <a:rPr lang="fr-FR" dirty="0"/>
              <a:t>Mais finalement il faut quand même garder à l’esprit que la BPCO est une pathologie très </a:t>
            </a:r>
            <a:r>
              <a:rPr lang="fr-FR" b="1" dirty="0"/>
              <a:t>hétérogène</a:t>
            </a:r>
            <a:r>
              <a:rPr lang="fr-FR" dirty="0"/>
              <a:t>. L’emphysème, la </a:t>
            </a:r>
            <a:r>
              <a:rPr lang="fr-FR" b="1" dirty="0"/>
              <a:t>destruction alvéolaire </a:t>
            </a:r>
            <a:r>
              <a:rPr lang="fr-FR" dirty="0"/>
              <a:t>jouent un rôle important dans la symptomatologie des patients atteints de BPCO, de même le poids des </a:t>
            </a:r>
            <a:r>
              <a:rPr lang="fr-FR" b="1" dirty="0"/>
              <a:t>comorbidités et notamment CV </a:t>
            </a:r>
            <a:r>
              <a:rPr lang="fr-FR" dirty="0"/>
              <a:t>est majeur donc des biothérapies oui, pourquoi pas, à condition d’identifier les bons patients avec les bons marqueurs et il devra toujours s’intégrer dans une </a:t>
            </a:r>
            <a:r>
              <a:rPr lang="fr-FR" b="1" dirty="0"/>
              <a:t>prise en charge globale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889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652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Toutes les 4 </a:t>
            </a:r>
            <a:r>
              <a:rPr lang="fr-FR" dirty="0" err="1"/>
              <a:t>sem</a:t>
            </a:r>
            <a:r>
              <a:rPr lang="fr-FR" dirty="0"/>
              <a:t> pour les 3 premières injections puis toutes les 8sem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551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GALATHEA, the estimates of the annualized exacerbation rate were 1.19 per year (95% confidence interval [CI], 1.04 to 1.36) in the 30-mg </a:t>
            </a:r>
            <a:r>
              <a:rPr lang="en-US" dirty="0" err="1"/>
              <a:t>benralizumab</a:t>
            </a:r>
            <a:r>
              <a:rPr lang="en-US" dirty="0"/>
              <a:t> group, 1.03 per year (95% CI, 0.90 to 1.19) in the 100-mg </a:t>
            </a:r>
            <a:r>
              <a:rPr lang="en-US" dirty="0" err="1"/>
              <a:t>benralizumab</a:t>
            </a:r>
            <a:r>
              <a:rPr lang="en-US" dirty="0"/>
              <a:t> group, and 1.24 per year (95% CI, 1.08 to 1.42) in the placebo group; the rate ratio as compared with placebo was 0.96 for 30 mg of </a:t>
            </a:r>
            <a:r>
              <a:rPr lang="en-US" dirty="0" err="1"/>
              <a:t>benralizumab</a:t>
            </a:r>
            <a:r>
              <a:rPr lang="en-US" dirty="0"/>
              <a:t> (P=0.65) and 0.83 for 100 mg of </a:t>
            </a:r>
            <a:r>
              <a:rPr lang="en-US" dirty="0" err="1"/>
              <a:t>benralizumab</a:t>
            </a:r>
            <a:r>
              <a:rPr lang="en-US" dirty="0"/>
              <a:t> (P=0.05).</a:t>
            </a:r>
          </a:p>
          <a:p>
            <a:endParaRPr lang="en-US" dirty="0"/>
          </a:p>
          <a:p>
            <a:r>
              <a:rPr lang="en-US" dirty="0"/>
              <a:t>In TERRANOVA, the estimates of the annualized exacerbation rate for 10 mg, 30 mg, and 100 mg of </a:t>
            </a:r>
            <a:r>
              <a:rPr lang="en-US" dirty="0" err="1"/>
              <a:t>benralizumab</a:t>
            </a:r>
            <a:r>
              <a:rPr lang="en-US" dirty="0"/>
              <a:t> and for placebo were 0.99 per year (95% CI, 0.87 to 1.13), 1.21 per year (95% CI, 1.08 to 1.37), 1.09 per year (95% CI, 0.96 to 1.23), and 1.17 per year (95% CI, 1.04 to 1.32), respectively; the corresponding rate ratios were 0.85 (P=0.06), 1.04 (P=0.66), and 0.93 (P=0.40). At 56 weeks, none of the annualized COPD exacerbation rate ratios for any dose of </a:t>
            </a:r>
            <a:r>
              <a:rPr lang="en-US" dirty="0" err="1"/>
              <a:t>benralizumab</a:t>
            </a:r>
            <a:r>
              <a:rPr lang="en-US" dirty="0"/>
              <a:t> as compared with placebo reached significance in either trial.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036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GALATHEA, the annualized rate of severe exacerbations (sensitivity analysis) was 0.25 per year (95% CI, 0.19 to 0.33) in the 30-mg </a:t>
            </a:r>
            <a:r>
              <a:rPr lang="en-US" dirty="0" err="1"/>
              <a:t>benralizumab</a:t>
            </a:r>
            <a:r>
              <a:rPr lang="en-US" dirty="0"/>
              <a:t> group, 0.12 per year (95% CI, 0.08 to 0.17) in the 100-mg </a:t>
            </a:r>
            <a:r>
              <a:rPr lang="en-US" dirty="0" err="1"/>
              <a:t>benralizumab</a:t>
            </a:r>
            <a:r>
              <a:rPr lang="en-US" dirty="0"/>
              <a:t> group, and 0.21 per year (95% CI, 0.15 to 0.28) in the placebo group; </a:t>
            </a:r>
            <a:r>
              <a:rPr lang="en-US" b="1" dirty="0"/>
              <a:t>the rate ratio was 1.20 in the 30-mg </a:t>
            </a:r>
            <a:r>
              <a:rPr lang="en-US" b="1" dirty="0" err="1"/>
              <a:t>benralizumab</a:t>
            </a:r>
            <a:r>
              <a:rPr lang="en-US" b="1" dirty="0"/>
              <a:t> group and 0.57 in the 100-mg </a:t>
            </a:r>
            <a:r>
              <a:rPr lang="en-US" b="1" dirty="0" err="1"/>
              <a:t>benralizumab</a:t>
            </a:r>
            <a:r>
              <a:rPr lang="en-US" b="1" dirty="0"/>
              <a:t> group </a:t>
            </a:r>
            <a:r>
              <a:rPr lang="en-US" dirty="0"/>
              <a:t>(Table 2 and Fig. 2). </a:t>
            </a:r>
          </a:p>
          <a:p>
            <a:endParaRPr lang="en-US" dirty="0"/>
          </a:p>
          <a:p>
            <a:r>
              <a:rPr lang="en-US" dirty="0"/>
              <a:t>In TERRANOVA, the annualized rates of severe exacerbations in the 10-mg, 30-mg, and 100-mg </a:t>
            </a:r>
            <a:r>
              <a:rPr lang="en-US" dirty="0" err="1"/>
              <a:t>benralizumab</a:t>
            </a:r>
            <a:r>
              <a:rPr lang="en-US" dirty="0"/>
              <a:t> groups were 0.18 per year (95% CI, 0.14 to 0.25), 0.22 per year (95% CI, 0.17 to 0.28), and 0.17 per year (95% CI, 0.13 to 0.22), respectively, and the annualized rate in the placebo group was 0.25 per year (95% CI, 0.19 to 0.32). </a:t>
            </a:r>
            <a:r>
              <a:rPr lang="en-US" b="1" dirty="0"/>
              <a:t>The rate ratios were 0.75, 0.88, and 0.68, respectively</a:t>
            </a:r>
            <a:r>
              <a:rPr lang="en-US" dirty="0"/>
              <a:t> (Table 2 and Fig. 2)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717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316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RESOLUTE : </a:t>
            </a:r>
            <a:r>
              <a:rPr lang="fr-FR" dirty="0" err="1"/>
              <a:t>éos</a:t>
            </a:r>
            <a:r>
              <a:rPr lang="fr-FR" dirty="0"/>
              <a:t> &gt; 300/µL au screening et &gt; 150 l’année passée / CAT 15 / triple thérapie / &gt; ou = 2EA / VEMS &lt; ou = 65</a:t>
            </a:r>
          </a:p>
          <a:p>
            <a:r>
              <a:rPr lang="fr-FR" dirty="0"/>
              <a:t>*</a:t>
            </a:r>
            <a:r>
              <a:rPr lang="en-US" dirty="0">
                <a:hlinkClick r:id="rId3"/>
              </a:rPr>
              <a:t>Efficacy and Safety of </a:t>
            </a:r>
            <a:r>
              <a:rPr lang="en-US" dirty="0" err="1">
                <a:hlinkClick r:id="rId3"/>
              </a:rPr>
              <a:t>Benralizumab</a:t>
            </a:r>
            <a:r>
              <a:rPr lang="en-US" dirty="0">
                <a:hlinkClick r:id="rId3"/>
              </a:rPr>
              <a:t> in Moderate to Very Severe Chronic Obstructive Pulmonary Disease (COPD) With a History of Frequent Exacerbations - Full Text View - ClinicalTrials.gov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47E9C-3A0D-4EF3-9BFB-BB4A4862876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60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A31B-F3B1-4067-BB7A-727F92EAAF19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FABA-CBDF-453E-BF9E-465B7F80CF51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87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A31B-F3B1-4067-BB7A-727F92EAAF19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FABA-CBDF-453E-BF9E-465B7F80C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52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A31B-F3B1-4067-BB7A-727F92EAAF19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FABA-CBDF-453E-BF9E-465B7F80C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90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A31B-F3B1-4067-BB7A-727F92EAAF19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FABA-CBDF-453E-BF9E-465B7F80C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06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A31B-F3B1-4067-BB7A-727F92EAAF19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FABA-CBDF-453E-BF9E-465B7F80CF51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2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A31B-F3B1-4067-BB7A-727F92EAAF19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FABA-CBDF-453E-BF9E-465B7F80C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40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A31B-F3B1-4067-BB7A-727F92EAAF19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FABA-CBDF-453E-BF9E-465B7F80C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86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A31B-F3B1-4067-BB7A-727F92EAAF19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FABA-CBDF-453E-BF9E-465B7F80C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93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A31B-F3B1-4067-BB7A-727F92EAAF19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FABA-CBDF-453E-BF9E-465B7F80C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1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F08A31B-F3B1-4067-BB7A-727F92EAAF19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85FABA-CBDF-453E-BF9E-465B7F80C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68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A31B-F3B1-4067-BB7A-727F92EAAF19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FABA-CBDF-453E-BF9E-465B7F80C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74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F08A31B-F3B1-4067-BB7A-727F92EAAF19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685FABA-CBDF-453E-BF9E-465B7F80CF5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49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1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5" Type="http://schemas.microsoft.com/office/2007/relationships/hdphoto" Target="../media/hdphoto2.wdp"/><Relationship Id="rId10" Type="http://schemas.microsoft.com/office/2007/relationships/diagramDrawing" Target="../diagrams/drawing5.xml"/><Relationship Id="rId4" Type="http://schemas.openxmlformats.org/officeDocument/2006/relationships/image" Target="../media/image20.png"/><Relationship Id="rId9" Type="http://schemas.openxmlformats.org/officeDocument/2006/relationships/diagramColors" Target="../diagrams/colors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22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5" Type="http://schemas.microsoft.com/office/2007/relationships/hdphoto" Target="../media/hdphoto2.wdp"/><Relationship Id="rId10" Type="http://schemas.microsoft.com/office/2007/relationships/diagramDrawing" Target="../diagrams/drawing6.xml"/><Relationship Id="rId4" Type="http://schemas.openxmlformats.org/officeDocument/2006/relationships/image" Target="../media/image20.png"/><Relationship Id="rId9" Type="http://schemas.openxmlformats.org/officeDocument/2006/relationships/diagramColors" Target="../diagrams/colors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image" Target="../media/image23.jpeg"/><Relationship Id="rId7" Type="http://schemas.microsoft.com/office/2007/relationships/hdphoto" Target="../media/hdphoto2.wdp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diagramColors" Target="../diagrams/colors7.xml"/><Relationship Id="rId5" Type="http://schemas.openxmlformats.org/officeDocument/2006/relationships/image" Target="../media/image24.jpeg"/><Relationship Id="rId10" Type="http://schemas.openxmlformats.org/officeDocument/2006/relationships/diagramQuickStyle" Target="../diagrams/quickStyle7.xml"/><Relationship Id="rId4" Type="http://schemas.openxmlformats.org/officeDocument/2006/relationships/image" Target="../media/image22.png"/><Relationship Id="rId9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27.png"/><Relationship Id="rId7" Type="http://schemas.openxmlformats.org/officeDocument/2006/relationships/diagramLayout" Target="../diagrams/layout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9.xml"/><Relationship Id="rId5" Type="http://schemas.microsoft.com/office/2007/relationships/hdphoto" Target="../media/hdphoto3.wdp"/><Relationship Id="rId10" Type="http://schemas.microsoft.com/office/2007/relationships/diagramDrawing" Target="../diagrams/drawing9.xml"/><Relationship Id="rId4" Type="http://schemas.openxmlformats.org/officeDocument/2006/relationships/image" Target="../media/image28.png"/><Relationship Id="rId9" Type="http://schemas.openxmlformats.org/officeDocument/2006/relationships/diagramColors" Target="../diagrams/colors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27.png"/><Relationship Id="rId7" Type="http://schemas.openxmlformats.org/officeDocument/2006/relationships/diagramLayout" Target="../diagrams/layout10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0.xml"/><Relationship Id="rId5" Type="http://schemas.microsoft.com/office/2007/relationships/hdphoto" Target="../media/hdphoto3.wdp"/><Relationship Id="rId10" Type="http://schemas.microsoft.com/office/2007/relationships/diagramDrawing" Target="../diagrams/drawing10.xml"/><Relationship Id="rId4" Type="http://schemas.openxmlformats.org/officeDocument/2006/relationships/image" Target="../media/image28.png"/><Relationship Id="rId9" Type="http://schemas.openxmlformats.org/officeDocument/2006/relationships/diagramColors" Target="../diagrams/colors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image" Target="../media/image30.png"/><Relationship Id="rId7" Type="http://schemas.openxmlformats.org/officeDocument/2006/relationships/diagramData" Target="../diagrams/data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diagramDrawing" Target="../diagrams/drawing11.xml"/><Relationship Id="rId5" Type="http://schemas.openxmlformats.org/officeDocument/2006/relationships/image" Target="../media/image28.png"/><Relationship Id="rId10" Type="http://schemas.openxmlformats.org/officeDocument/2006/relationships/diagramColors" Target="../diagrams/colors11.xml"/><Relationship Id="rId4" Type="http://schemas.openxmlformats.org/officeDocument/2006/relationships/image" Target="../media/image27.png"/><Relationship Id="rId9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image" Target="../media/image31.png"/><Relationship Id="rId7" Type="http://schemas.microsoft.com/office/2007/relationships/hdphoto" Target="../media/hdphoto3.wdp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diagramColors" Target="../diagrams/colors12.xml"/><Relationship Id="rId5" Type="http://schemas.openxmlformats.org/officeDocument/2006/relationships/image" Target="../media/image27.png"/><Relationship Id="rId10" Type="http://schemas.openxmlformats.org/officeDocument/2006/relationships/diagramQuickStyle" Target="../diagrams/quickStyle12.xml"/><Relationship Id="rId4" Type="http://schemas.openxmlformats.org/officeDocument/2006/relationships/image" Target="../media/image32.png"/><Relationship Id="rId9" Type="http://schemas.openxmlformats.org/officeDocument/2006/relationships/diagramLayout" Target="../diagrams/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3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6C47EC-33AF-D045-853C-9B4238FB99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5400" b="1" dirty="0"/>
              <a:t>Le développement des biothérapies : où en sommes nous? </a:t>
            </a:r>
            <a:br>
              <a:rPr lang="fr-FR" sz="5400" b="1" dirty="0"/>
            </a:br>
            <a:endParaRPr lang="fr-FR" sz="5400" dirty="0"/>
          </a:p>
        </p:txBody>
      </p:sp>
      <p:sp>
        <p:nvSpPr>
          <p:cNvPr id="26" name="Sous-titre 2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fr-FR" dirty="0"/>
              <a:t>Marina </a:t>
            </a:r>
            <a:r>
              <a:rPr lang="fr-FR" dirty="0" err="1"/>
              <a:t>Gueçamburu</a:t>
            </a:r>
            <a:r>
              <a:rPr lang="fr-FR" dirty="0"/>
              <a:t> – Dr. MAEVA ZYSMAN</a:t>
            </a:r>
          </a:p>
          <a:p>
            <a:pPr algn="ctr"/>
            <a:r>
              <a:rPr lang="fr-FR" dirty="0"/>
              <a:t>23 mars 2024</a:t>
            </a:r>
          </a:p>
          <a:p>
            <a:pPr algn="ctr"/>
            <a:r>
              <a:rPr lang="fr-FR" dirty="0"/>
              <a:t>Réunion SPIF </a:t>
            </a:r>
          </a:p>
          <a:p>
            <a:pPr algn="ctr"/>
            <a:endParaRPr lang="fr-FR" dirty="0"/>
          </a:p>
        </p:txBody>
      </p:sp>
      <p:sp>
        <p:nvSpPr>
          <p:cNvPr id="45058" name="AutoShape 2" descr="https://webmail.sfr.fr/webmail/download/Download.html?IDMSG=139821&amp;PJRANG=1.2&amp;NAME=logo+BPCO+adopte%CC%81.jpg&amp;FOLDER=INBOX&amp;STREAM_TYPE=IMAGE&amp;EMBEDDED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754" name="AutoShape 2" descr="GOLD COPD (@GOLD_COPD) |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756" name="AutoShape 4" descr="GOLD COPD (@GOLD_COPD) |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6C0B207-AB78-4203-A38D-8224700BE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6830"/>
            <a:ext cx="2659724" cy="930903"/>
          </a:xfrm>
          <a:prstGeom prst="rect">
            <a:avLst/>
          </a:prstGeom>
        </p:spPr>
      </p:pic>
      <p:pic>
        <p:nvPicPr>
          <p:cNvPr id="17" name="Picture 2" descr="C:\Users\user\Desktop\chu bdx.png">
            <a:extLst>
              <a:ext uri="{FF2B5EF4-FFF2-40B4-BE49-F238E27FC236}">
                <a16:creationId xmlns:a16="http://schemas.microsoft.com/office/drawing/2014/main" id="{3568A9AA-884C-430D-B5DA-6E4041669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1837" y="97014"/>
            <a:ext cx="1815548" cy="930902"/>
          </a:xfrm>
          <a:prstGeom prst="rect">
            <a:avLst/>
          </a:prstGeom>
          <a:noFill/>
        </p:spPr>
      </p:pic>
      <p:pic>
        <p:nvPicPr>
          <p:cNvPr id="1026" name="Picture 2" descr="Série &quot;Ventilation à Domicile&quot; Publiée dans la Revue des Maladies ...">
            <a:extLst>
              <a:ext uri="{FF2B5EF4-FFF2-40B4-BE49-F238E27FC236}">
                <a16:creationId xmlns:a16="http://schemas.microsoft.com/office/drawing/2014/main" id="{25EA16BC-A471-6A03-15F0-7CE9010F1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032" y="4776563"/>
            <a:ext cx="1724353" cy="169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61935"/>
            <a:ext cx="1565444" cy="115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72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8FB321C3-3F75-924E-A731-6CD0F64BB3BF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benralizumab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94C4E3E-E60D-8341-A31C-2E6EB86C1484}"/>
              </a:ext>
            </a:extLst>
          </p:cNvPr>
          <p:cNvSpPr txBox="1"/>
          <p:nvPr/>
        </p:nvSpPr>
        <p:spPr>
          <a:xfrm>
            <a:off x="8724901" y="6546158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Brightling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et al., Lancet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respir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 2014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85EEB2D-4D45-40D5-9C3F-6142C9A40C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36"/>
          <a:stretch/>
        </p:blipFill>
        <p:spPr>
          <a:xfrm>
            <a:off x="1781175" y="1336911"/>
            <a:ext cx="8248650" cy="431383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53C6BE2-AFB5-4F02-90BD-FAA629443F90}"/>
              </a:ext>
            </a:extLst>
          </p:cNvPr>
          <p:cNvSpPr txBox="1"/>
          <p:nvPr/>
        </p:nvSpPr>
        <p:spPr>
          <a:xfrm>
            <a:off x="2838318" y="5800785"/>
            <a:ext cx="651537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fr-FR" sz="2000" b="1" dirty="0"/>
              <a:t>Tendance à un bénéfice sous groupe avec éosinophiles</a:t>
            </a:r>
            <a:endParaRPr lang="fr-FR" sz="3200" dirty="0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EFDE96-81AA-4DDF-BE70-B44CC77DFDA4}"/>
              </a:ext>
            </a:extLst>
          </p:cNvPr>
          <p:cNvSpPr/>
          <p:nvPr/>
        </p:nvSpPr>
        <p:spPr>
          <a:xfrm>
            <a:off x="5981700" y="1085850"/>
            <a:ext cx="4238625" cy="38195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A9F6FB8-5ADB-46A2-8488-1E6EF4EF963D}"/>
              </a:ext>
            </a:extLst>
          </p:cNvPr>
          <p:cNvGrpSpPr/>
          <p:nvPr/>
        </p:nvGrpSpPr>
        <p:grpSpPr>
          <a:xfrm>
            <a:off x="10873026" y="25699"/>
            <a:ext cx="1137998" cy="564104"/>
            <a:chOff x="10873026" y="25699"/>
            <a:chExt cx="1137998" cy="564104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23A69CD-C4F3-4C43-A48E-6B921A290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434" b="94340" l="2469" r="88889">
                          <a14:foregroundMark x1="64815" y1="90566" x2="64815" y2="90566"/>
                          <a14:foregroundMark x1="70988" y1="93396" x2="70988" y2="93396"/>
                          <a14:foregroundMark x1="63580" y1="95283" x2="63580" y2="95283"/>
                          <a14:backgroundMark x1="44444" y1="87736" x2="50617" y2="78302"/>
                          <a14:backgroundMark x1="31481" y1="55660" x2="35185" y2="57547"/>
                          <a14:backgroundMark x1="16049" y1="51887" x2="16049" y2="51887"/>
                          <a14:backgroundMark x1="29012" y1="33019" x2="40123" y2="30189"/>
                          <a14:backgroundMark x1="77160" y1="50943" x2="87037" y2="34906"/>
                          <a14:backgroundMark x1="6790" y1="49057" x2="6790" y2="49057"/>
                          <a14:backgroundMark x1="3704" y1="63208" x2="15432" y2="63208"/>
                          <a14:backgroundMark x1="47531" y1="25472" x2="64815" y2="19811"/>
                          <a14:backgroundMark x1="77160" y1="91509" x2="77160" y2="91509"/>
                          <a14:backgroundMark x1="617" y1="57547" x2="1852" y2="641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148903" y="25699"/>
              <a:ext cx="862121" cy="564104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8EB7441-AA42-4EF7-A819-261E83FA0254}"/>
                </a:ext>
              </a:extLst>
            </p:cNvPr>
            <p:cNvSpPr txBox="1"/>
            <p:nvPr/>
          </p:nvSpPr>
          <p:spPr>
            <a:xfrm>
              <a:off x="10873026" y="235860"/>
              <a:ext cx="5517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IL-5R</a:t>
              </a:r>
              <a:r>
                <a:rPr lang="el-GR" sz="1100" dirty="0"/>
                <a:t>α</a:t>
              </a:r>
              <a:endParaRPr lang="fr-F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6033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C951D50-4C69-4A93-B13E-231EC9485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6" y="1136749"/>
            <a:ext cx="10868025" cy="5078304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094C4E3E-E60D-8341-A31C-2E6EB86C1484}"/>
              </a:ext>
            </a:extLst>
          </p:cNvPr>
          <p:cNvSpPr txBox="1"/>
          <p:nvPr/>
        </p:nvSpPr>
        <p:spPr>
          <a:xfrm>
            <a:off x="8724901" y="6546158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Criner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et al., NEJM 2019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8093088-EA1A-48AE-A531-DB23763BA6C6}"/>
              </a:ext>
            </a:extLst>
          </p:cNvPr>
          <p:cNvSpPr txBox="1"/>
          <p:nvPr/>
        </p:nvSpPr>
        <p:spPr>
          <a:xfrm>
            <a:off x="352425" y="1136749"/>
            <a:ext cx="315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Phase 3 = </a:t>
            </a:r>
          </a:p>
          <a:p>
            <a:pPr algn="ctr"/>
            <a:r>
              <a:rPr lang="fr-FR" i="1" dirty="0"/>
              <a:t>TERRANOVA, GALATHEA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FB321C3-3F75-924E-A731-6CD0F64BB3BF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benralizumab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914528-ADE7-48D0-99A7-D169C785FFC5}"/>
              </a:ext>
            </a:extLst>
          </p:cNvPr>
          <p:cNvSpPr/>
          <p:nvPr/>
        </p:nvSpPr>
        <p:spPr>
          <a:xfrm>
            <a:off x="9991725" y="3914775"/>
            <a:ext cx="1228725" cy="3714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1B9DBEF-AEF4-46E7-B880-3F66A9531E96}"/>
              </a:ext>
            </a:extLst>
          </p:cNvPr>
          <p:cNvGrpSpPr/>
          <p:nvPr/>
        </p:nvGrpSpPr>
        <p:grpSpPr>
          <a:xfrm>
            <a:off x="10873026" y="25699"/>
            <a:ext cx="1137998" cy="564104"/>
            <a:chOff x="10873026" y="25699"/>
            <a:chExt cx="1137998" cy="564104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2A1F65E-D9AF-44BE-BF87-30F0804A9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434" b="94340" l="2469" r="88889">
                          <a14:foregroundMark x1="64815" y1="90566" x2="64815" y2="90566"/>
                          <a14:foregroundMark x1="70988" y1="93396" x2="70988" y2="93396"/>
                          <a14:foregroundMark x1="63580" y1="95283" x2="63580" y2="95283"/>
                          <a14:backgroundMark x1="44444" y1="87736" x2="50617" y2="78302"/>
                          <a14:backgroundMark x1="31481" y1="55660" x2="35185" y2="57547"/>
                          <a14:backgroundMark x1="16049" y1="51887" x2="16049" y2="51887"/>
                          <a14:backgroundMark x1="29012" y1="33019" x2="40123" y2="30189"/>
                          <a14:backgroundMark x1="77160" y1="50943" x2="87037" y2="34906"/>
                          <a14:backgroundMark x1="6790" y1="49057" x2="6790" y2="49057"/>
                          <a14:backgroundMark x1="3704" y1="63208" x2="15432" y2="63208"/>
                          <a14:backgroundMark x1="47531" y1="25472" x2="64815" y2="19811"/>
                          <a14:backgroundMark x1="77160" y1="91509" x2="77160" y2="91509"/>
                          <a14:backgroundMark x1="617" y1="57547" x2="1852" y2="641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148903" y="25699"/>
              <a:ext cx="862121" cy="564104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498CCD9-3B27-4D1A-A872-1B9FC113FA75}"/>
                </a:ext>
              </a:extLst>
            </p:cNvPr>
            <p:cNvSpPr txBox="1"/>
            <p:nvPr/>
          </p:nvSpPr>
          <p:spPr>
            <a:xfrm>
              <a:off x="10873026" y="235860"/>
              <a:ext cx="5517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IL-5R</a:t>
              </a:r>
              <a:r>
                <a:rPr lang="el-GR" sz="1100" dirty="0"/>
                <a:t>α</a:t>
              </a:r>
              <a:endParaRPr lang="fr-F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2838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094C4E3E-E60D-8341-A31C-2E6EB86C1484}"/>
              </a:ext>
            </a:extLst>
          </p:cNvPr>
          <p:cNvSpPr txBox="1"/>
          <p:nvPr/>
        </p:nvSpPr>
        <p:spPr>
          <a:xfrm>
            <a:off x="8724901" y="6546158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Criner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et al., NEJM 2019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FB321C3-3F75-924E-A731-6CD0F64BB3BF}"/>
              </a:ext>
            </a:extLst>
          </p:cNvPr>
          <p:cNvSpPr txBox="1">
            <a:spLocks/>
          </p:cNvSpPr>
          <p:nvPr/>
        </p:nvSpPr>
        <p:spPr>
          <a:xfrm>
            <a:off x="2054625" y="183591"/>
            <a:ext cx="8082749" cy="6191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benralizumab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5FCBE95-1613-40CA-9909-AE0448A23EBB}"/>
              </a:ext>
            </a:extLst>
          </p:cNvPr>
          <p:cNvSpPr txBox="1"/>
          <p:nvPr/>
        </p:nvSpPr>
        <p:spPr>
          <a:xfrm>
            <a:off x="2803816" y="5655182"/>
            <a:ext cx="658436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fr-FR" sz="2000" b="1" dirty="0"/>
              <a:t>Pas de bénéfice sur les exacerbations modérées à sévères</a:t>
            </a:r>
            <a:endParaRPr lang="fr-FR" sz="3200" dirty="0">
              <a:solidFill>
                <a:srgbClr val="00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6F2870-3F70-FD81-EE3D-170B2A0C1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1662112"/>
            <a:ext cx="10067925" cy="353377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F03D508C-016D-4BEB-B440-5950B90F9947}"/>
              </a:ext>
            </a:extLst>
          </p:cNvPr>
          <p:cNvGrpSpPr/>
          <p:nvPr/>
        </p:nvGrpSpPr>
        <p:grpSpPr>
          <a:xfrm>
            <a:off x="10873026" y="25699"/>
            <a:ext cx="1137998" cy="564104"/>
            <a:chOff x="10873026" y="25699"/>
            <a:chExt cx="1137998" cy="564104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9133C46D-603A-425B-9390-B877DB2B3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434" b="94340" l="2469" r="88889">
                          <a14:foregroundMark x1="64815" y1="90566" x2="64815" y2="90566"/>
                          <a14:foregroundMark x1="70988" y1="93396" x2="70988" y2="93396"/>
                          <a14:foregroundMark x1="63580" y1="95283" x2="63580" y2="95283"/>
                          <a14:backgroundMark x1="44444" y1="87736" x2="50617" y2="78302"/>
                          <a14:backgroundMark x1="31481" y1="55660" x2="35185" y2="57547"/>
                          <a14:backgroundMark x1="16049" y1="51887" x2="16049" y2="51887"/>
                          <a14:backgroundMark x1="29012" y1="33019" x2="40123" y2="30189"/>
                          <a14:backgroundMark x1="77160" y1="50943" x2="87037" y2="34906"/>
                          <a14:backgroundMark x1="6790" y1="49057" x2="6790" y2="49057"/>
                          <a14:backgroundMark x1="3704" y1="63208" x2="15432" y2="63208"/>
                          <a14:backgroundMark x1="47531" y1="25472" x2="64815" y2="19811"/>
                          <a14:backgroundMark x1="77160" y1="91509" x2="77160" y2="91509"/>
                          <a14:backgroundMark x1="617" y1="57547" x2="1852" y2="641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148903" y="25699"/>
              <a:ext cx="862121" cy="564104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8E2E833A-340C-403F-8ED5-C926A8EC6DDF}"/>
                </a:ext>
              </a:extLst>
            </p:cNvPr>
            <p:cNvSpPr txBox="1"/>
            <p:nvPr/>
          </p:nvSpPr>
          <p:spPr>
            <a:xfrm>
              <a:off x="10873026" y="235860"/>
              <a:ext cx="5517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IL-5R</a:t>
              </a:r>
              <a:r>
                <a:rPr lang="el-GR" sz="1100" dirty="0"/>
                <a:t>α</a:t>
              </a:r>
              <a:endParaRPr lang="fr-F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99065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094C4E3E-E60D-8341-A31C-2E6EB86C1484}"/>
              </a:ext>
            </a:extLst>
          </p:cNvPr>
          <p:cNvSpPr txBox="1"/>
          <p:nvPr/>
        </p:nvSpPr>
        <p:spPr>
          <a:xfrm>
            <a:off x="8724901" y="6546158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Criner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et al., NEJM 2019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FB321C3-3F75-924E-A731-6CD0F64BB3BF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benralizumab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5FCBE95-1613-40CA-9909-AE0448A23EBB}"/>
              </a:ext>
            </a:extLst>
          </p:cNvPr>
          <p:cNvSpPr txBox="1"/>
          <p:nvPr/>
        </p:nvSpPr>
        <p:spPr>
          <a:xfrm>
            <a:off x="2943445" y="5655182"/>
            <a:ext cx="630512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fr-FR" sz="2000" b="1" dirty="0"/>
              <a:t>Pas de bénéfice non plus sur les exacerbations sévères</a:t>
            </a:r>
            <a:endParaRPr lang="fr-FR" sz="3200" dirty="0">
              <a:solidFill>
                <a:srgbClr val="000000"/>
              </a:solidFill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03D508C-016D-4BEB-B440-5950B90F9947}"/>
              </a:ext>
            </a:extLst>
          </p:cNvPr>
          <p:cNvGrpSpPr/>
          <p:nvPr/>
        </p:nvGrpSpPr>
        <p:grpSpPr>
          <a:xfrm>
            <a:off x="10873026" y="25699"/>
            <a:ext cx="1137998" cy="564104"/>
            <a:chOff x="10873026" y="25699"/>
            <a:chExt cx="1137998" cy="564104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9133C46D-603A-425B-9390-B877DB2B3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34" b="94340" l="2469" r="88889">
                          <a14:foregroundMark x1="64815" y1="90566" x2="64815" y2="90566"/>
                          <a14:foregroundMark x1="70988" y1="93396" x2="70988" y2="93396"/>
                          <a14:foregroundMark x1="63580" y1="95283" x2="63580" y2="95283"/>
                          <a14:backgroundMark x1="44444" y1="87736" x2="50617" y2="78302"/>
                          <a14:backgroundMark x1="31481" y1="55660" x2="35185" y2="57547"/>
                          <a14:backgroundMark x1="16049" y1="51887" x2="16049" y2="51887"/>
                          <a14:backgroundMark x1="29012" y1="33019" x2="40123" y2="30189"/>
                          <a14:backgroundMark x1="77160" y1="50943" x2="87037" y2="34906"/>
                          <a14:backgroundMark x1="6790" y1="49057" x2="6790" y2="49057"/>
                          <a14:backgroundMark x1="3704" y1="63208" x2="15432" y2="63208"/>
                          <a14:backgroundMark x1="47531" y1="25472" x2="64815" y2="19811"/>
                          <a14:backgroundMark x1="77160" y1="91509" x2="77160" y2="91509"/>
                          <a14:backgroundMark x1="617" y1="57547" x2="1852" y2="641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148903" y="25699"/>
              <a:ext cx="862121" cy="564104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8E2E833A-340C-403F-8ED5-C926A8EC6DDF}"/>
                </a:ext>
              </a:extLst>
            </p:cNvPr>
            <p:cNvSpPr txBox="1"/>
            <p:nvPr/>
          </p:nvSpPr>
          <p:spPr>
            <a:xfrm>
              <a:off x="10873026" y="235860"/>
              <a:ext cx="5517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IL-5R</a:t>
              </a:r>
              <a:r>
                <a:rPr lang="el-GR" sz="1100" dirty="0"/>
                <a:t>α</a:t>
              </a:r>
              <a:endParaRPr lang="fr-FR" sz="1100" dirty="0"/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6D2C86EE-3C1B-4398-B661-6A6312031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26" y="1536105"/>
            <a:ext cx="10514346" cy="37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57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8FB321C3-3F75-924E-A731-6CD0F64BB3BF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benralizumab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03D508C-016D-4BEB-B440-5950B90F9947}"/>
              </a:ext>
            </a:extLst>
          </p:cNvPr>
          <p:cNvGrpSpPr/>
          <p:nvPr/>
        </p:nvGrpSpPr>
        <p:grpSpPr>
          <a:xfrm>
            <a:off x="10873026" y="25699"/>
            <a:ext cx="1137998" cy="564104"/>
            <a:chOff x="10873026" y="25699"/>
            <a:chExt cx="1137998" cy="564104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9133C46D-603A-425B-9390-B877DB2B3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34" b="94340" l="2469" r="88889">
                          <a14:foregroundMark x1="64815" y1="90566" x2="64815" y2="90566"/>
                          <a14:foregroundMark x1="70988" y1="93396" x2="70988" y2="93396"/>
                          <a14:foregroundMark x1="63580" y1="95283" x2="63580" y2="95283"/>
                          <a14:backgroundMark x1="44444" y1="87736" x2="50617" y2="78302"/>
                          <a14:backgroundMark x1="31481" y1="55660" x2="35185" y2="57547"/>
                          <a14:backgroundMark x1="16049" y1="51887" x2="16049" y2="51887"/>
                          <a14:backgroundMark x1="29012" y1="33019" x2="40123" y2="30189"/>
                          <a14:backgroundMark x1="77160" y1="50943" x2="87037" y2="34906"/>
                          <a14:backgroundMark x1="6790" y1="49057" x2="6790" y2="49057"/>
                          <a14:backgroundMark x1="3704" y1="63208" x2="15432" y2="63208"/>
                          <a14:backgroundMark x1="47531" y1="25472" x2="64815" y2="19811"/>
                          <a14:backgroundMark x1="77160" y1="91509" x2="77160" y2="91509"/>
                          <a14:backgroundMark x1="617" y1="57547" x2="1852" y2="641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148903" y="25699"/>
              <a:ext cx="862121" cy="564104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8E2E833A-340C-403F-8ED5-C926A8EC6DDF}"/>
                </a:ext>
              </a:extLst>
            </p:cNvPr>
            <p:cNvSpPr txBox="1"/>
            <p:nvPr/>
          </p:nvSpPr>
          <p:spPr>
            <a:xfrm>
              <a:off x="10873026" y="235860"/>
              <a:ext cx="5517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IL-5R</a:t>
              </a:r>
              <a:r>
                <a:rPr lang="el-GR" sz="1100" dirty="0"/>
                <a:t>α</a:t>
              </a:r>
              <a:endParaRPr lang="fr-FR" sz="1100" dirty="0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4392FE5F-CE19-4A52-B6C1-073BBC35B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454" y="2040408"/>
            <a:ext cx="8803089" cy="247210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E5ADDFE-9720-43AF-9145-4CD0D661A7F5}"/>
              </a:ext>
            </a:extLst>
          </p:cNvPr>
          <p:cNvSpPr txBox="1"/>
          <p:nvPr/>
        </p:nvSpPr>
        <p:spPr>
          <a:xfrm>
            <a:off x="8724901" y="6546158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Criner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et al., Lancet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respir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 2019</a:t>
            </a:r>
          </a:p>
        </p:txBody>
      </p:sp>
    </p:spTree>
    <p:extLst>
      <p:ext uri="{BB962C8B-B14F-4D97-AF65-F5344CB8AC3E}">
        <p14:creationId xmlns:p14="http://schemas.microsoft.com/office/powerpoint/2010/main" val="1575918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8FB321C3-3F75-924E-A731-6CD0F64BB3BF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benralizumab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94C4E3E-E60D-8341-A31C-2E6EB86C1484}"/>
              </a:ext>
            </a:extLst>
          </p:cNvPr>
          <p:cNvSpPr txBox="1"/>
          <p:nvPr/>
        </p:nvSpPr>
        <p:spPr>
          <a:xfrm>
            <a:off x="8724901" y="6546158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Criner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et al., Lancet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respir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 2019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0716272-BD9B-4AB5-8C5D-A87834182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3" y="925345"/>
            <a:ext cx="6762750" cy="46101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819D669-E6E4-441C-A85F-E6EB97CCA762}"/>
              </a:ext>
            </a:extLst>
          </p:cNvPr>
          <p:cNvSpPr txBox="1"/>
          <p:nvPr/>
        </p:nvSpPr>
        <p:spPr>
          <a:xfrm>
            <a:off x="3857885" y="5578712"/>
            <a:ext cx="4476225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fr-FR" sz="2000" b="1" dirty="0"/>
              <a:t>Pas de bénéfice sur les exacerbations</a:t>
            </a:r>
          </a:p>
          <a:p>
            <a:pPr algn="ctr"/>
            <a:r>
              <a:rPr lang="fr-FR" sz="2000" b="1" dirty="0">
                <a:solidFill>
                  <a:srgbClr val="000000"/>
                </a:solidFill>
              </a:rPr>
              <a:t>Quelque soit </a:t>
            </a:r>
            <a:r>
              <a:rPr lang="fr-FR" sz="2000" b="1" u="sng" dirty="0">
                <a:solidFill>
                  <a:srgbClr val="000000"/>
                </a:solidFill>
              </a:rPr>
              <a:t>l’éosinophilie</a:t>
            </a:r>
            <a:endParaRPr lang="fr-FR" sz="3200" u="sng" dirty="0">
              <a:solidFill>
                <a:srgbClr val="000000"/>
              </a:solidFill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1302F9B-CBC3-40F5-B5D1-0B12E7D29626}"/>
              </a:ext>
            </a:extLst>
          </p:cNvPr>
          <p:cNvGrpSpPr/>
          <p:nvPr/>
        </p:nvGrpSpPr>
        <p:grpSpPr>
          <a:xfrm>
            <a:off x="10873026" y="25699"/>
            <a:ext cx="1137998" cy="564104"/>
            <a:chOff x="10873026" y="25699"/>
            <a:chExt cx="1137998" cy="564104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8160EB0-9877-4347-B30C-519CCB625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34" b="94340" l="2469" r="88889">
                          <a14:foregroundMark x1="64815" y1="90566" x2="64815" y2="90566"/>
                          <a14:foregroundMark x1="70988" y1="93396" x2="70988" y2="93396"/>
                          <a14:foregroundMark x1="63580" y1="95283" x2="63580" y2="95283"/>
                          <a14:backgroundMark x1="44444" y1="87736" x2="50617" y2="78302"/>
                          <a14:backgroundMark x1="31481" y1="55660" x2="35185" y2="57547"/>
                          <a14:backgroundMark x1="16049" y1="51887" x2="16049" y2="51887"/>
                          <a14:backgroundMark x1="29012" y1="33019" x2="40123" y2="30189"/>
                          <a14:backgroundMark x1="77160" y1="50943" x2="87037" y2="34906"/>
                          <a14:backgroundMark x1="6790" y1="49057" x2="6790" y2="49057"/>
                          <a14:backgroundMark x1="3704" y1="63208" x2="15432" y2="63208"/>
                          <a14:backgroundMark x1="47531" y1="25472" x2="64815" y2="19811"/>
                          <a14:backgroundMark x1="77160" y1="91509" x2="77160" y2="91509"/>
                          <a14:backgroundMark x1="617" y1="57547" x2="1852" y2="641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148903" y="25699"/>
              <a:ext cx="862121" cy="564104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7DB80EE-7F27-4FAD-A622-0E30C78B4035}"/>
                </a:ext>
              </a:extLst>
            </p:cNvPr>
            <p:cNvSpPr txBox="1"/>
            <p:nvPr/>
          </p:nvSpPr>
          <p:spPr>
            <a:xfrm>
              <a:off x="10873026" y="235860"/>
              <a:ext cx="5517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IL-5R</a:t>
              </a:r>
              <a:r>
                <a:rPr lang="el-GR" sz="1100" dirty="0"/>
                <a:t>α</a:t>
              </a:r>
              <a:endParaRPr lang="fr-F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63236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094C4E3E-E60D-8341-A31C-2E6EB86C1484}"/>
              </a:ext>
            </a:extLst>
          </p:cNvPr>
          <p:cNvSpPr txBox="1"/>
          <p:nvPr/>
        </p:nvSpPr>
        <p:spPr>
          <a:xfrm>
            <a:off x="8724901" y="6546158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Criner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et al., Lancet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respir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 2019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2510B6E-0EB8-46A1-8581-82847C525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29" y="1027697"/>
            <a:ext cx="5552893" cy="5152829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8FB321C3-3F75-924E-A731-6CD0F64BB3BF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benralizumab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2B498D5-057C-43D0-BC94-9051C33A4935}"/>
              </a:ext>
            </a:extLst>
          </p:cNvPr>
          <p:cNvGrpSpPr/>
          <p:nvPr/>
        </p:nvGrpSpPr>
        <p:grpSpPr>
          <a:xfrm>
            <a:off x="10873026" y="25699"/>
            <a:ext cx="1137998" cy="564104"/>
            <a:chOff x="10873026" y="25699"/>
            <a:chExt cx="1137998" cy="564104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33F2F135-1507-4243-B911-0230617C1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34" b="94340" l="2469" r="88889">
                          <a14:foregroundMark x1="64815" y1="90566" x2="64815" y2="90566"/>
                          <a14:foregroundMark x1="70988" y1="93396" x2="70988" y2="93396"/>
                          <a14:foregroundMark x1="63580" y1="95283" x2="63580" y2="95283"/>
                          <a14:backgroundMark x1="44444" y1="87736" x2="50617" y2="78302"/>
                          <a14:backgroundMark x1="31481" y1="55660" x2="35185" y2="57547"/>
                          <a14:backgroundMark x1="16049" y1="51887" x2="16049" y2="51887"/>
                          <a14:backgroundMark x1="29012" y1="33019" x2="40123" y2="30189"/>
                          <a14:backgroundMark x1="77160" y1="50943" x2="87037" y2="34906"/>
                          <a14:backgroundMark x1="6790" y1="49057" x2="6790" y2="49057"/>
                          <a14:backgroundMark x1="3704" y1="63208" x2="15432" y2="63208"/>
                          <a14:backgroundMark x1="47531" y1="25472" x2="64815" y2="19811"/>
                          <a14:backgroundMark x1="77160" y1="91509" x2="77160" y2="91509"/>
                          <a14:backgroundMark x1="617" y1="57547" x2="1852" y2="641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148903" y="25699"/>
              <a:ext cx="862121" cy="564104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9F7A1F3-936C-428E-9E4D-28100D7DAFA1}"/>
                </a:ext>
              </a:extLst>
            </p:cNvPr>
            <p:cNvSpPr txBox="1"/>
            <p:nvPr/>
          </p:nvSpPr>
          <p:spPr>
            <a:xfrm>
              <a:off x="10873026" y="235860"/>
              <a:ext cx="5517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IL-5R</a:t>
              </a:r>
              <a:r>
                <a:rPr lang="el-GR" sz="1100" dirty="0"/>
                <a:t>α</a:t>
              </a:r>
              <a:endParaRPr lang="fr-F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3753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094C4E3E-E60D-8341-A31C-2E6EB86C1484}"/>
              </a:ext>
            </a:extLst>
          </p:cNvPr>
          <p:cNvSpPr txBox="1"/>
          <p:nvPr/>
        </p:nvSpPr>
        <p:spPr>
          <a:xfrm>
            <a:off x="8724901" y="6546158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Criner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et al., Lancet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respir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 2019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9884F00-79D9-434D-BA38-BCFD668387AE}"/>
              </a:ext>
            </a:extLst>
          </p:cNvPr>
          <p:cNvSpPr txBox="1"/>
          <p:nvPr/>
        </p:nvSpPr>
        <p:spPr>
          <a:xfrm>
            <a:off x="7389679" y="2968015"/>
            <a:ext cx="4476225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fr-FR" sz="2000" b="1" dirty="0"/>
              <a:t>Pas de bénéfice sur les exacerbations</a:t>
            </a:r>
          </a:p>
          <a:p>
            <a:pPr algn="ctr"/>
            <a:r>
              <a:rPr lang="fr-FR" sz="2000" b="1" dirty="0">
                <a:solidFill>
                  <a:srgbClr val="000000"/>
                </a:solidFill>
              </a:rPr>
              <a:t>Sauf chez les « asthmatiques » …?</a:t>
            </a:r>
            <a:endParaRPr lang="fr-FR" sz="3200" dirty="0">
              <a:solidFill>
                <a:srgbClr val="000000"/>
              </a:solidFill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FB321C3-3F75-924E-A731-6CD0F64BB3BF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benralizumab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6223DDA-DC44-E220-3AF2-F50AC4367315}"/>
              </a:ext>
            </a:extLst>
          </p:cNvPr>
          <p:cNvGrpSpPr/>
          <p:nvPr/>
        </p:nvGrpSpPr>
        <p:grpSpPr>
          <a:xfrm>
            <a:off x="1159450" y="1099486"/>
            <a:ext cx="5662521" cy="5152829"/>
            <a:chOff x="3319554" y="831902"/>
            <a:chExt cx="5662521" cy="5152829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82510B6E-0EB8-46A1-8581-82847C525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9554" y="831902"/>
              <a:ext cx="5552893" cy="515282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080F849-18EF-4DC2-8C36-8D3A55CA7BDF}"/>
                </a:ext>
              </a:extLst>
            </p:cNvPr>
            <p:cNvSpPr/>
            <p:nvPr/>
          </p:nvSpPr>
          <p:spPr>
            <a:xfrm>
              <a:off x="3319554" y="2200275"/>
              <a:ext cx="5662521" cy="4191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A49135-DA9C-431D-AA74-84E2DE309A22}"/>
                </a:ext>
              </a:extLst>
            </p:cNvPr>
            <p:cNvSpPr/>
            <p:nvPr/>
          </p:nvSpPr>
          <p:spPr>
            <a:xfrm>
              <a:off x="3319554" y="4063928"/>
              <a:ext cx="5662521" cy="4191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D7B677D-E463-4B9B-9643-057B796473D7}"/>
              </a:ext>
            </a:extLst>
          </p:cNvPr>
          <p:cNvGrpSpPr/>
          <p:nvPr/>
        </p:nvGrpSpPr>
        <p:grpSpPr>
          <a:xfrm>
            <a:off x="10873026" y="25699"/>
            <a:ext cx="1137998" cy="564104"/>
            <a:chOff x="10873026" y="25699"/>
            <a:chExt cx="1137998" cy="564104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71068B5-48E7-416E-B713-AD469F01A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34" b="94340" l="2469" r="88889">
                          <a14:foregroundMark x1="64815" y1="90566" x2="64815" y2="90566"/>
                          <a14:foregroundMark x1="70988" y1="93396" x2="70988" y2="93396"/>
                          <a14:foregroundMark x1="63580" y1="95283" x2="63580" y2="95283"/>
                          <a14:backgroundMark x1="44444" y1="87736" x2="50617" y2="78302"/>
                          <a14:backgroundMark x1="31481" y1="55660" x2="35185" y2="57547"/>
                          <a14:backgroundMark x1="16049" y1="51887" x2="16049" y2="51887"/>
                          <a14:backgroundMark x1="29012" y1="33019" x2="40123" y2="30189"/>
                          <a14:backgroundMark x1="77160" y1="50943" x2="87037" y2="34906"/>
                          <a14:backgroundMark x1="6790" y1="49057" x2="6790" y2="49057"/>
                          <a14:backgroundMark x1="3704" y1="63208" x2="15432" y2="63208"/>
                          <a14:backgroundMark x1="47531" y1="25472" x2="64815" y2="19811"/>
                          <a14:backgroundMark x1="77160" y1="91509" x2="77160" y2="91509"/>
                          <a14:backgroundMark x1="617" y1="57547" x2="1852" y2="641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148903" y="25699"/>
              <a:ext cx="862121" cy="564104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FFCA61B-0742-4F65-9D90-EB03F7FEE685}"/>
                </a:ext>
              </a:extLst>
            </p:cNvPr>
            <p:cNvSpPr txBox="1"/>
            <p:nvPr/>
          </p:nvSpPr>
          <p:spPr>
            <a:xfrm>
              <a:off x="10873026" y="235860"/>
              <a:ext cx="5517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IL-5R</a:t>
              </a:r>
              <a:r>
                <a:rPr lang="el-GR" sz="1100" dirty="0"/>
                <a:t>α</a:t>
              </a:r>
              <a:endParaRPr lang="fr-F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23514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094C4E3E-E60D-8341-A31C-2E6EB86C1484}"/>
              </a:ext>
            </a:extLst>
          </p:cNvPr>
          <p:cNvSpPr txBox="1"/>
          <p:nvPr/>
        </p:nvSpPr>
        <p:spPr>
          <a:xfrm>
            <a:off x="9744075" y="6541528"/>
            <a:ext cx="2447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Donovan et al., Cochrane 2020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FC6A01E0-AB7E-4BEA-A9BF-0D26BA5A8A91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benralizumab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100mg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CE4F56E-3ED9-4531-AA35-F27A7C5A967C}"/>
              </a:ext>
            </a:extLst>
          </p:cNvPr>
          <p:cNvSpPr txBox="1"/>
          <p:nvPr/>
        </p:nvSpPr>
        <p:spPr>
          <a:xfrm>
            <a:off x="3209022" y="5437327"/>
            <a:ext cx="577395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fr-FR" sz="2000" b="1" dirty="0"/>
              <a:t>Bénéfice sur les exacerbations sévères seulement</a:t>
            </a:r>
          </a:p>
          <a:p>
            <a:pPr algn="ctr"/>
            <a:r>
              <a:rPr lang="fr-FR" sz="2000" b="1" dirty="0">
                <a:solidFill>
                  <a:srgbClr val="000000"/>
                </a:solidFill>
              </a:rPr>
              <a:t>chez les « éosinophiliques » </a:t>
            </a:r>
            <a:endParaRPr lang="fr-FR" sz="3200" dirty="0">
              <a:solidFill>
                <a:srgbClr val="00000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605EF6F-DDA5-4F42-85C9-93935D93F649}"/>
              </a:ext>
            </a:extLst>
          </p:cNvPr>
          <p:cNvSpPr txBox="1"/>
          <p:nvPr/>
        </p:nvSpPr>
        <p:spPr>
          <a:xfrm>
            <a:off x="399511" y="1236007"/>
            <a:ext cx="169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Méta-analyse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B0B70C4-FEF3-CA48-EC32-DECD9C5D678A}"/>
              </a:ext>
            </a:extLst>
          </p:cNvPr>
          <p:cNvGrpSpPr/>
          <p:nvPr/>
        </p:nvGrpSpPr>
        <p:grpSpPr>
          <a:xfrm>
            <a:off x="399511" y="1738710"/>
            <a:ext cx="11706226" cy="3380580"/>
            <a:chOff x="242885" y="2073822"/>
            <a:chExt cx="11706226" cy="338058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74F30C8A-BE24-4552-BB1F-B6E5472362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5410"/>
            <a:stretch/>
          </p:blipFill>
          <p:spPr>
            <a:xfrm>
              <a:off x="242886" y="2073822"/>
              <a:ext cx="11706225" cy="2293454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F81E703-3537-4F07-BEBC-7257275CC3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8163"/>
            <a:stretch/>
          </p:blipFill>
          <p:spPr>
            <a:xfrm>
              <a:off x="242885" y="4331212"/>
              <a:ext cx="11706225" cy="1123190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C09871A-CF91-4F5E-BE86-88B825E50635}"/>
              </a:ext>
            </a:extLst>
          </p:cNvPr>
          <p:cNvGrpSpPr/>
          <p:nvPr/>
        </p:nvGrpSpPr>
        <p:grpSpPr>
          <a:xfrm>
            <a:off x="10873026" y="25699"/>
            <a:ext cx="1137998" cy="564104"/>
            <a:chOff x="10873026" y="25699"/>
            <a:chExt cx="1137998" cy="564104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A9C7192-5DEC-4C4E-B3EA-D498EE940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434" b="94340" l="2469" r="88889">
                          <a14:foregroundMark x1="64815" y1="90566" x2="64815" y2="90566"/>
                          <a14:foregroundMark x1="70988" y1="93396" x2="70988" y2="93396"/>
                          <a14:foregroundMark x1="63580" y1="95283" x2="63580" y2="95283"/>
                          <a14:backgroundMark x1="44444" y1="87736" x2="50617" y2="78302"/>
                          <a14:backgroundMark x1="31481" y1="55660" x2="35185" y2="57547"/>
                          <a14:backgroundMark x1="16049" y1="51887" x2="16049" y2="51887"/>
                          <a14:backgroundMark x1="29012" y1="33019" x2="40123" y2="30189"/>
                          <a14:backgroundMark x1="77160" y1="50943" x2="87037" y2="34906"/>
                          <a14:backgroundMark x1="6790" y1="49057" x2="6790" y2="49057"/>
                          <a14:backgroundMark x1="3704" y1="63208" x2="15432" y2="63208"/>
                          <a14:backgroundMark x1="47531" y1="25472" x2="64815" y2="19811"/>
                          <a14:backgroundMark x1="77160" y1="91509" x2="77160" y2="91509"/>
                          <a14:backgroundMark x1="617" y1="57547" x2="1852" y2="641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148903" y="25699"/>
              <a:ext cx="862121" cy="564104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B730B41-3770-4CA0-8FE1-6BC56D3056A6}"/>
                </a:ext>
              </a:extLst>
            </p:cNvPr>
            <p:cNvSpPr txBox="1"/>
            <p:nvPr/>
          </p:nvSpPr>
          <p:spPr>
            <a:xfrm>
              <a:off x="10873026" y="235860"/>
              <a:ext cx="5517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IL-5R</a:t>
              </a:r>
              <a:r>
                <a:rPr lang="el-GR" sz="1100" dirty="0"/>
                <a:t>α</a:t>
              </a:r>
              <a:endParaRPr lang="fr-F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68557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094C4E3E-E60D-8341-A31C-2E6EB86C1484}"/>
              </a:ext>
            </a:extLst>
          </p:cNvPr>
          <p:cNvSpPr txBox="1"/>
          <p:nvPr/>
        </p:nvSpPr>
        <p:spPr>
          <a:xfrm>
            <a:off x="9744075" y="6541528"/>
            <a:ext cx="2447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Donovan et al., Cochrane 2020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FC6A01E0-AB7E-4BEA-A9BF-0D26BA5A8A91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benralizumab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100mg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CE4F56E-3ED9-4531-AA35-F27A7C5A967C}"/>
              </a:ext>
            </a:extLst>
          </p:cNvPr>
          <p:cNvSpPr txBox="1"/>
          <p:nvPr/>
        </p:nvSpPr>
        <p:spPr>
          <a:xfrm>
            <a:off x="3209022" y="5437327"/>
            <a:ext cx="577395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fr-FR" sz="2000" b="1" dirty="0"/>
              <a:t>Bénéfice sur les exacerbations sévères seulement</a:t>
            </a:r>
          </a:p>
          <a:p>
            <a:pPr algn="ctr"/>
            <a:r>
              <a:rPr lang="fr-FR" sz="2000" b="1" dirty="0">
                <a:solidFill>
                  <a:srgbClr val="000000"/>
                </a:solidFill>
              </a:rPr>
              <a:t>chez les « éosinophiliques » </a:t>
            </a:r>
            <a:endParaRPr lang="fr-FR" sz="3200" dirty="0">
              <a:solidFill>
                <a:srgbClr val="00000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605EF6F-DDA5-4F42-85C9-93935D93F649}"/>
              </a:ext>
            </a:extLst>
          </p:cNvPr>
          <p:cNvSpPr txBox="1"/>
          <p:nvPr/>
        </p:nvSpPr>
        <p:spPr>
          <a:xfrm>
            <a:off x="399511" y="1236007"/>
            <a:ext cx="169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Méta-analyse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B0B70C4-FEF3-CA48-EC32-DECD9C5D678A}"/>
              </a:ext>
            </a:extLst>
          </p:cNvPr>
          <p:cNvGrpSpPr/>
          <p:nvPr/>
        </p:nvGrpSpPr>
        <p:grpSpPr>
          <a:xfrm>
            <a:off x="399511" y="1738710"/>
            <a:ext cx="11706226" cy="3380580"/>
            <a:chOff x="242885" y="2073822"/>
            <a:chExt cx="11706226" cy="338058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74F30C8A-BE24-4552-BB1F-B6E5472362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5410"/>
            <a:stretch/>
          </p:blipFill>
          <p:spPr>
            <a:xfrm>
              <a:off x="242886" y="2073822"/>
              <a:ext cx="11706225" cy="2293454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F81E703-3537-4F07-BEBC-7257275CC3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8163"/>
            <a:stretch/>
          </p:blipFill>
          <p:spPr>
            <a:xfrm>
              <a:off x="242885" y="4331212"/>
              <a:ext cx="11706225" cy="1123190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C09871A-CF91-4F5E-BE86-88B825E50635}"/>
              </a:ext>
            </a:extLst>
          </p:cNvPr>
          <p:cNvGrpSpPr/>
          <p:nvPr/>
        </p:nvGrpSpPr>
        <p:grpSpPr>
          <a:xfrm>
            <a:off x="10873026" y="25699"/>
            <a:ext cx="1137998" cy="564104"/>
            <a:chOff x="10873026" y="25699"/>
            <a:chExt cx="1137998" cy="564104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A9C7192-5DEC-4C4E-B3EA-D498EE940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434" b="94340" l="2469" r="88889">
                          <a14:foregroundMark x1="64815" y1="90566" x2="64815" y2="90566"/>
                          <a14:foregroundMark x1="70988" y1="93396" x2="70988" y2="93396"/>
                          <a14:foregroundMark x1="63580" y1="95283" x2="63580" y2="95283"/>
                          <a14:backgroundMark x1="44444" y1="87736" x2="50617" y2="78302"/>
                          <a14:backgroundMark x1="31481" y1="55660" x2="35185" y2="57547"/>
                          <a14:backgroundMark x1="16049" y1="51887" x2="16049" y2="51887"/>
                          <a14:backgroundMark x1="29012" y1="33019" x2="40123" y2="30189"/>
                          <a14:backgroundMark x1="77160" y1="50943" x2="87037" y2="34906"/>
                          <a14:backgroundMark x1="6790" y1="49057" x2="6790" y2="49057"/>
                          <a14:backgroundMark x1="3704" y1="63208" x2="15432" y2="63208"/>
                          <a14:backgroundMark x1="47531" y1="25472" x2="64815" y2="19811"/>
                          <a14:backgroundMark x1="77160" y1="91509" x2="77160" y2="91509"/>
                          <a14:backgroundMark x1="617" y1="57547" x2="1852" y2="641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148903" y="25699"/>
              <a:ext cx="862121" cy="564104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B730B41-3770-4CA0-8FE1-6BC56D3056A6}"/>
                </a:ext>
              </a:extLst>
            </p:cNvPr>
            <p:cNvSpPr txBox="1"/>
            <p:nvPr/>
          </p:nvSpPr>
          <p:spPr>
            <a:xfrm>
              <a:off x="10873026" y="235860"/>
              <a:ext cx="5517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IL-5R</a:t>
              </a:r>
              <a:r>
                <a:rPr lang="el-GR" sz="1100" dirty="0"/>
                <a:t>α</a:t>
              </a:r>
              <a:endParaRPr lang="fr-FR" sz="1100" dirty="0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3B6B7163-F9E3-4592-9273-3088E77EE27A}"/>
              </a:ext>
            </a:extLst>
          </p:cNvPr>
          <p:cNvSpPr txBox="1"/>
          <p:nvPr/>
        </p:nvSpPr>
        <p:spPr>
          <a:xfrm>
            <a:off x="8278290" y="5454402"/>
            <a:ext cx="414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Étude RESOLUTE</a:t>
            </a:r>
          </a:p>
          <a:p>
            <a:pPr algn="ctr"/>
            <a:r>
              <a:rPr lang="fr-FR" dirty="0"/>
              <a:t>(NCT04053634)</a:t>
            </a:r>
          </a:p>
        </p:txBody>
      </p:sp>
    </p:spTree>
    <p:extLst>
      <p:ext uri="{BB962C8B-B14F-4D97-AF65-F5344CB8AC3E}">
        <p14:creationId xmlns:p14="http://schemas.microsoft.com/office/powerpoint/2010/main" val="72934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8FB321C3-3F75-924E-A731-6CD0F64BB3BF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94C4E3E-E60D-8341-A31C-2E6EB86C1484}"/>
              </a:ext>
            </a:extLst>
          </p:cNvPr>
          <p:cNvSpPr txBox="1"/>
          <p:nvPr/>
        </p:nvSpPr>
        <p:spPr>
          <a:xfrm>
            <a:off x="9401175" y="6546158"/>
            <a:ext cx="2790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Aghapour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et al., AJRCCM  2018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F61013-241F-4AD2-AEA9-F9E943562F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881"/>
          <a:stretch/>
        </p:blipFill>
        <p:spPr>
          <a:xfrm>
            <a:off x="179127" y="1283847"/>
            <a:ext cx="11727123" cy="46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85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094C4E3E-E60D-8341-A31C-2E6EB86C1484}"/>
              </a:ext>
            </a:extLst>
          </p:cNvPr>
          <p:cNvSpPr txBox="1"/>
          <p:nvPr/>
        </p:nvSpPr>
        <p:spPr>
          <a:xfrm>
            <a:off x="10052767" y="6322453"/>
            <a:ext cx="2139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Dasgupta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et al., ERJ 2017</a:t>
            </a:r>
          </a:p>
          <a:p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Pavord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et al., NEJM 2017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1669D92-5116-43F9-B951-C39EF6F65947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mepolizumab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EC61497-1ECA-4FCE-99AF-32F1EC085166}"/>
              </a:ext>
            </a:extLst>
          </p:cNvPr>
          <p:cNvSpPr txBox="1"/>
          <p:nvPr/>
        </p:nvSpPr>
        <p:spPr>
          <a:xfrm>
            <a:off x="9705975" y="967964"/>
            <a:ext cx="248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Phase 3 =</a:t>
            </a:r>
          </a:p>
          <a:p>
            <a:pPr algn="ctr"/>
            <a:r>
              <a:rPr lang="fr-FR" i="1" dirty="0"/>
              <a:t>METREX, METREO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59FBE533-78B3-4BA6-820B-401E35AC1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0451701"/>
              </p:ext>
            </p:extLst>
          </p:nvPr>
        </p:nvGraphicFramePr>
        <p:xfrm>
          <a:off x="-1" y="842646"/>
          <a:ext cx="4480443" cy="267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e 10">
            <a:extLst>
              <a:ext uri="{FF2B5EF4-FFF2-40B4-BE49-F238E27FC236}">
                <a16:creationId xmlns:a16="http://schemas.microsoft.com/office/drawing/2014/main" id="{F9B76BEC-E1D4-4CFA-BC23-537043D3432F}"/>
              </a:ext>
            </a:extLst>
          </p:cNvPr>
          <p:cNvGrpSpPr/>
          <p:nvPr/>
        </p:nvGrpSpPr>
        <p:grpSpPr>
          <a:xfrm>
            <a:off x="11297129" y="217475"/>
            <a:ext cx="793185" cy="619117"/>
            <a:chOff x="396421" y="3958586"/>
            <a:chExt cx="1671899" cy="1371791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FDEB5EC-AE92-47A4-BB3A-1A5A89C523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028" b="88889" l="8716" r="94037">
                          <a14:foregroundMark x1="8716" y1="82639" x2="8716" y2="82639"/>
                          <a14:foregroundMark x1="11927" y1="89583" x2="11927" y2="89583"/>
                          <a14:foregroundMark x1="87615" y1="47222" x2="87615" y2="47222"/>
                          <a14:foregroundMark x1="87156" y1="47917" x2="92661" y2="48611"/>
                          <a14:foregroundMark x1="52752" y1="65972" x2="60550" y2="61806"/>
                          <a14:foregroundMark x1="24771" y1="13194" x2="26147" y2="23611"/>
                          <a14:foregroundMark x1="22477" y1="11111" x2="22477" y2="11111"/>
                          <a14:foregroundMark x1="25688" y1="9028" x2="25688" y2="9028"/>
                          <a14:foregroundMark x1="83486" y1="36111" x2="92661" y2="34028"/>
                          <a14:foregroundMark x1="83028" y1="30556" x2="94037" y2="36806"/>
                          <a14:foregroundMark x1="94037" y1="34028" x2="90826" y2="30556"/>
                          <a14:foregroundMark x1="93578" y1="36111" x2="93578" y2="30556"/>
                          <a14:foregroundMark x1="83945" y1="36806" x2="83945" y2="36806"/>
                          <a14:foregroundMark x1="83028" y1="32639" x2="83028" y2="32639"/>
                          <a14:foregroundMark x1="83945" y1="27778" x2="83945" y2="27778"/>
                          <a14:backgroundMark x1="59633" y1="38194" x2="59633" y2="38194"/>
                        </a14:backgroundRemoval>
                      </a14:imgEffect>
                    </a14:imgLayer>
                  </a14:imgProps>
                </a:ext>
              </a:extLst>
            </a:blip>
            <a:srcRect r="30491"/>
            <a:stretch/>
          </p:blipFill>
          <p:spPr>
            <a:xfrm>
              <a:off x="396421" y="3958586"/>
              <a:ext cx="1443530" cy="1371791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93ADE4C-AB1A-4B88-BF5B-2EE84AB4B107}"/>
                </a:ext>
              </a:extLst>
            </p:cNvPr>
            <p:cNvSpPr txBox="1"/>
            <p:nvPr/>
          </p:nvSpPr>
          <p:spPr>
            <a:xfrm>
              <a:off x="1118186" y="4210565"/>
              <a:ext cx="950134" cy="681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IL-5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4257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8DEEB41-2611-4D51-AEFC-192F3D9516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08"/>
          <a:stretch/>
        </p:blipFill>
        <p:spPr>
          <a:xfrm>
            <a:off x="2286000" y="2428875"/>
            <a:ext cx="9353550" cy="3714750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094C4E3E-E60D-8341-A31C-2E6EB86C1484}"/>
              </a:ext>
            </a:extLst>
          </p:cNvPr>
          <p:cNvSpPr txBox="1"/>
          <p:nvPr/>
        </p:nvSpPr>
        <p:spPr>
          <a:xfrm>
            <a:off x="10052767" y="6322453"/>
            <a:ext cx="2139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Dasgupta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et al., ERJ 2017</a:t>
            </a:r>
          </a:p>
          <a:p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Pavord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et al., NEJM 2017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1669D92-5116-43F9-B951-C39EF6F65947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mepolizumab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EC61497-1ECA-4FCE-99AF-32F1EC085166}"/>
              </a:ext>
            </a:extLst>
          </p:cNvPr>
          <p:cNvSpPr txBox="1"/>
          <p:nvPr/>
        </p:nvSpPr>
        <p:spPr>
          <a:xfrm>
            <a:off x="9705975" y="967964"/>
            <a:ext cx="248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Phase 3 =</a:t>
            </a:r>
          </a:p>
          <a:p>
            <a:pPr algn="ctr"/>
            <a:r>
              <a:rPr lang="fr-FR" i="1" dirty="0"/>
              <a:t>METREO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9B76BEC-E1D4-4CFA-BC23-537043D3432F}"/>
              </a:ext>
            </a:extLst>
          </p:cNvPr>
          <p:cNvGrpSpPr/>
          <p:nvPr/>
        </p:nvGrpSpPr>
        <p:grpSpPr>
          <a:xfrm>
            <a:off x="11297129" y="217475"/>
            <a:ext cx="793185" cy="619117"/>
            <a:chOff x="396421" y="3958586"/>
            <a:chExt cx="1671899" cy="1371791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FDEB5EC-AE92-47A4-BB3A-1A5A89C523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28" b="88889" l="8716" r="94037">
                          <a14:foregroundMark x1="8716" y1="82639" x2="8716" y2="82639"/>
                          <a14:foregroundMark x1="11927" y1="89583" x2="11927" y2="89583"/>
                          <a14:foregroundMark x1="87615" y1="47222" x2="87615" y2="47222"/>
                          <a14:foregroundMark x1="87156" y1="47917" x2="92661" y2="48611"/>
                          <a14:foregroundMark x1="52752" y1="65972" x2="60550" y2="61806"/>
                          <a14:foregroundMark x1="24771" y1="13194" x2="26147" y2="23611"/>
                          <a14:foregroundMark x1="22477" y1="11111" x2="22477" y2="11111"/>
                          <a14:foregroundMark x1="25688" y1="9028" x2="25688" y2="9028"/>
                          <a14:foregroundMark x1="83486" y1="36111" x2="92661" y2="34028"/>
                          <a14:foregroundMark x1="83028" y1="30556" x2="94037" y2="36806"/>
                          <a14:foregroundMark x1="94037" y1="34028" x2="90826" y2="30556"/>
                          <a14:foregroundMark x1="93578" y1="36111" x2="93578" y2="30556"/>
                          <a14:foregroundMark x1="83945" y1="36806" x2="83945" y2="36806"/>
                          <a14:foregroundMark x1="83028" y1="32639" x2="83028" y2="32639"/>
                          <a14:foregroundMark x1="83945" y1="27778" x2="83945" y2="27778"/>
                          <a14:backgroundMark x1="59633" y1="38194" x2="59633" y2="38194"/>
                        </a14:backgroundRemoval>
                      </a14:imgEffect>
                    </a14:imgLayer>
                  </a14:imgProps>
                </a:ext>
              </a:extLst>
            </a:blip>
            <a:srcRect r="30491"/>
            <a:stretch/>
          </p:blipFill>
          <p:spPr>
            <a:xfrm>
              <a:off x="396421" y="3958586"/>
              <a:ext cx="1443530" cy="1371791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93ADE4C-AB1A-4B88-BF5B-2EE84AB4B107}"/>
                </a:ext>
              </a:extLst>
            </p:cNvPr>
            <p:cNvSpPr txBox="1"/>
            <p:nvPr/>
          </p:nvSpPr>
          <p:spPr>
            <a:xfrm>
              <a:off x="1118186" y="4210565"/>
              <a:ext cx="950134" cy="681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IL-5</a:t>
              </a:r>
            </a:p>
          </p:txBody>
        </p:sp>
      </p:grp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1CE9D5C6-B639-43FD-81CE-7959F94AF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546602"/>
              </p:ext>
            </p:extLst>
          </p:nvPr>
        </p:nvGraphicFramePr>
        <p:xfrm>
          <a:off x="-1" y="842646"/>
          <a:ext cx="4480443" cy="267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040803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094C4E3E-E60D-8341-A31C-2E6EB86C1484}"/>
              </a:ext>
            </a:extLst>
          </p:cNvPr>
          <p:cNvSpPr txBox="1"/>
          <p:nvPr/>
        </p:nvSpPr>
        <p:spPr>
          <a:xfrm>
            <a:off x="10052767" y="6425009"/>
            <a:ext cx="2139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Pavord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et al., NEJM 2017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FC6A01E0-AB7E-4BEA-A9BF-0D26BA5A8A91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mepolizumab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CE4F56E-3ED9-4531-AA35-F27A7C5A967C}"/>
              </a:ext>
            </a:extLst>
          </p:cNvPr>
          <p:cNvSpPr txBox="1"/>
          <p:nvPr/>
        </p:nvSpPr>
        <p:spPr>
          <a:xfrm>
            <a:off x="3696786" y="5883553"/>
            <a:ext cx="522615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fr-FR" sz="2000" b="1" dirty="0"/>
              <a:t>Pas de bénéfice sur les exacerbations </a:t>
            </a:r>
            <a:endParaRPr lang="fr-FR" sz="3200" dirty="0">
              <a:solidFill>
                <a:srgbClr val="000000"/>
              </a:solidFill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FBF2EDF7-F3E4-4A4B-9BED-E3B64E28F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623" y="3473288"/>
            <a:ext cx="3509345" cy="241026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C7903019-39C1-4893-A006-46426E26BB4B}"/>
              </a:ext>
            </a:extLst>
          </p:cNvPr>
          <p:cNvSpPr txBox="1"/>
          <p:nvPr/>
        </p:nvSpPr>
        <p:spPr>
          <a:xfrm>
            <a:off x="5189786" y="3247707"/>
            <a:ext cx="224015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Population totale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D862454-A210-4173-B15D-1AC7C443ABE1}"/>
              </a:ext>
            </a:extLst>
          </p:cNvPr>
          <p:cNvGrpSpPr/>
          <p:nvPr/>
        </p:nvGrpSpPr>
        <p:grpSpPr>
          <a:xfrm>
            <a:off x="11297129" y="217475"/>
            <a:ext cx="793185" cy="619117"/>
            <a:chOff x="396421" y="3958586"/>
            <a:chExt cx="1671899" cy="1371791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79F331D4-1A88-4525-91C0-1A0E13978F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28" b="88889" l="8716" r="94037">
                          <a14:foregroundMark x1="8716" y1="82639" x2="8716" y2="82639"/>
                          <a14:foregroundMark x1="11927" y1="89583" x2="11927" y2="89583"/>
                          <a14:foregroundMark x1="87615" y1="47222" x2="87615" y2="47222"/>
                          <a14:foregroundMark x1="87156" y1="47917" x2="92661" y2="48611"/>
                          <a14:foregroundMark x1="52752" y1="65972" x2="60550" y2="61806"/>
                          <a14:foregroundMark x1="24771" y1="13194" x2="26147" y2="23611"/>
                          <a14:foregroundMark x1="22477" y1="11111" x2="22477" y2="11111"/>
                          <a14:foregroundMark x1="25688" y1="9028" x2="25688" y2="9028"/>
                          <a14:foregroundMark x1="83486" y1="36111" x2="92661" y2="34028"/>
                          <a14:foregroundMark x1="83028" y1="30556" x2="94037" y2="36806"/>
                          <a14:foregroundMark x1="94037" y1="34028" x2="90826" y2="30556"/>
                          <a14:foregroundMark x1="93578" y1="36111" x2="93578" y2="30556"/>
                          <a14:foregroundMark x1="83945" y1="36806" x2="83945" y2="36806"/>
                          <a14:foregroundMark x1="83028" y1="32639" x2="83028" y2="32639"/>
                          <a14:foregroundMark x1="83945" y1="27778" x2="83945" y2="27778"/>
                          <a14:backgroundMark x1="59633" y1="38194" x2="59633" y2="38194"/>
                        </a14:backgroundRemoval>
                      </a14:imgEffect>
                    </a14:imgLayer>
                  </a14:imgProps>
                </a:ext>
              </a:extLst>
            </a:blip>
            <a:srcRect r="30491"/>
            <a:stretch/>
          </p:blipFill>
          <p:spPr>
            <a:xfrm>
              <a:off x="396421" y="3958586"/>
              <a:ext cx="1443530" cy="1371791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546A7CB-4FC6-495A-9783-E47EFC508724}"/>
                </a:ext>
              </a:extLst>
            </p:cNvPr>
            <p:cNvSpPr txBox="1"/>
            <p:nvPr/>
          </p:nvSpPr>
          <p:spPr>
            <a:xfrm>
              <a:off x="1118186" y="4210565"/>
              <a:ext cx="950134" cy="681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IL-5</a:t>
              </a:r>
            </a:p>
          </p:txBody>
        </p:sp>
      </p:grpSp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201F3A00-5A88-4F92-A33F-BFD3375DC6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426542"/>
              </p:ext>
            </p:extLst>
          </p:nvPr>
        </p:nvGraphicFramePr>
        <p:xfrm>
          <a:off x="-1" y="842646"/>
          <a:ext cx="4480443" cy="267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989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Capture d’écran 2019-09-06 à 13.35.20.jpg">
            <a:extLst>
              <a:ext uri="{FF2B5EF4-FFF2-40B4-BE49-F238E27FC236}">
                <a16:creationId xmlns:a16="http://schemas.microsoft.com/office/drawing/2014/main" id="{4B59C987-D826-8F40-9098-9D660DF64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87" y="3401596"/>
            <a:ext cx="3559139" cy="2481957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B9340D42-410D-BC4A-B2A8-10A771AC2016}"/>
              </a:ext>
            </a:extLst>
          </p:cNvPr>
          <p:cNvSpPr txBox="1"/>
          <p:nvPr/>
        </p:nvSpPr>
        <p:spPr>
          <a:xfrm>
            <a:off x="9020460" y="3275111"/>
            <a:ext cx="224015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Phénotype éosinophilique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94C4E3E-E60D-8341-A31C-2E6EB86C1484}"/>
              </a:ext>
            </a:extLst>
          </p:cNvPr>
          <p:cNvSpPr txBox="1"/>
          <p:nvPr/>
        </p:nvSpPr>
        <p:spPr>
          <a:xfrm>
            <a:off x="10052767" y="6425009"/>
            <a:ext cx="2139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Pavord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et al., NEJM 2017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FC6A01E0-AB7E-4BEA-A9BF-0D26BA5A8A91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mepolizumab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CE4F56E-3ED9-4531-AA35-F27A7C5A967C}"/>
              </a:ext>
            </a:extLst>
          </p:cNvPr>
          <p:cNvSpPr txBox="1"/>
          <p:nvPr/>
        </p:nvSpPr>
        <p:spPr>
          <a:xfrm>
            <a:off x="1426437" y="5930990"/>
            <a:ext cx="976685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fr-FR" sz="2000" b="1" dirty="0"/>
              <a:t>Pas de bénéfice sur les exacerbations : s</a:t>
            </a:r>
            <a:r>
              <a:rPr lang="fr-FR" sz="2000" b="1" dirty="0">
                <a:solidFill>
                  <a:srgbClr val="000000"/>
                </a:solidFill>
              </a:rPr>
              <a:t>auf chez les « éosinophiliques » ?</a:t>
            </a:r>
            <a:endParaRPr lang="fr-FR" sz="3200" dirty="0">
              <a:solidFill>
                <a:srgbClr val="000000"/>
              </a:solidFill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FBF2EDF7-F3E4-4A4B-9BED-E3B64E28F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623" y="3473288"/>
            <a:ext cx="3509345" cy="241026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C7903019-39C1-4893-A006-46426E26BB4B}"/>
              </a:ext>
            </a:extLst>
          </p:cNvPr>
          <p:cNvSpPr txBox="1"/>
          <p:nvPr/>
        </p:nvSpPr>
        <p:spPr>
          <a:xfrm>
            <a:off x="5189786" y="3247707"/>
            <a:ext cx="224015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Population totale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211DDE4-5508-9B1F-7DB7-BE265EFA250C}"/>
              </a:ext>
            </a:extLst>
          </p:cNvPr>
          <p:cNvGrpSpPr/>
          <p:nvPr/>
        </p:nvGrpSpPr>
        <p:grpSpPr>
          <a:xfrm>
            <a:off x="7429940" y="1055469"/>
            <a:ext cx="4450115" cy="1697980"/>
            <a:chOff x="7237911" y="1064225"/>
            <a:chExt cx="4450115" cy="169798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5F3D0FE0-AC72-514A-41B8-8C9BCD3B3B27}"/>
                </a:ext>
              </a:extLst>
            </p:cNvPr>
            <p:cNvGrpSpPr/>
            <p:nvPr/>
          </p:nvGrpSpPr>
          <p:grpSpPr>
            <a:xfrm>
              <a:off x="7237911" y="1064225"/>
              <a:ext cx="4450115" cy="1697980"/>
              <a:chOff x="5827325" y="1037284"/>
              <a:chExt cx="4450115" cy="1697980"/>
            </a:xfrm>
          </p:grpSpPr>
          <p:pic>
            <p:nvPicPr>
              <p:cNvPr id="17" name="Image 16" descr="Capture d’écran 2019-09-06 à 13.35.55.jpg">
                <a:extLst>
                  <a:ext uri="{FF2B5EF4-FFF2-40B4-BE49-F238E27FC236}">
                    <a16:creationId xmlns:a16="http://schemas.microsoft.com/office/drawing/2014/main" id="{E8141FCE-2A9B-DB45-B735-F92432EA99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/>
            </p:blipFill>
            <p:spPr>
              <a:xfrm>
                <a:off x="7263673" y="1037284"/>
                <a:ext cx="3013767" cy="1697980"/>
              </a:xfrm>
              <a:prstGeom prst="rect">
                <a:avLst/>
              </a:prstGeom>
            </p:spPr>
          </p:pic>
          <p:cxnSp>
            <p:nvCxnSpPr>
              <p:cNvPr id="28" name="Connecteur droit avec flèche 27">
                <a:extLst>
                  <a:ext uri="{FF2B5EF4-FFF2-40B4-BE49-F238E27FC236}">
                    <a16:creationId xmlns:a16="http://schemas.microsoft.com/office/drawing/2014/main" id="{CD80007A-3224-8E49-9E1E-D7CDB8B24A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49191" y="1434627"/>
                <a:ext cx="1" cy="1104465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877BED2A-F85A-274C-B5D3-E51C6DE28A4F}"/>
                  </a:ext>
                </a:extLst>
              </p:cNvPr>
              <p:cNvSpPr txBox="1"/>
              <p:nvPr/>
            </p:nvSpPr>
            <p:spPr>
              <a:xfrm>
                <a:off x="5827325" y="1825746"/>
                <a:ext cx="144590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Eosinophiles</a:t>
                </a: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D2B82F76-ADFF-3A48-A8A4-D0E1B1B3ED0C}"/>
                  </a:ext>
                </a:extLst>
              </p:cNvPr>
              <p:cNvSpPr/>
              <p:nvPr/>
            </p:nvSpPr>
            <p:spPr>
              <a:xfrm>
                <a:off x="7415518" y="2453780"/>
                <a:ext cx="1248572" cy="268366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Parallélogramme 26">
              <a:extLst>
                <a:ext uri="{FF2B5EF4-FFF2-40B4-BE49-F238E27FC236}">
                  <a16:creationId xmlns:a16="http://schemas.microsoft.com/office/drawing/2014/main" id="{3F6F6686-6E12-1142-80DA-27067D5ADFE5}"/>
                </a:ext>
              </a:extLst>
            </p:cNvPr>
            <p:cNvSpPr/>
            <p:nvPr/>
          </p:nvSpPr>
          <p:spPr>
            <a:xfrm rot="2295260">
              <a:off x="9769266" y="1314013"/>
              <a:ext cx="420065" cy="1175723"/>
            </a:xfrm>
            <a:prstGeom prst="parallelogram">
              <a:avLst/>
            </a:prstGeom>
            <a:solidFill>
              <a:srgbClr val="FF6600">
                <a:alpha val="4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F23B43CF-52CF-4CE3-AEB7-C70A6915DF41}"/>
              </a:ext>
            </a:extLst>
          </p:cNvPr>
          <p:cNvGrpSpPr/>
          <p:nvPr/>
        </p:nvGrpSpPr>
        <p:grpSpPr>
          <a:xfrm>
            <a:off x="11297129" y="217475"/>
            <a:ext cx="793185" cy="619117"/>
            <a:chOff x="396421" y="3958586"/>
            <a:chExt cx="1671899" cy="1371791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1E59CD39-8233-4820-A440-23016F2FCC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028" b="88889" l="8716" r="94037">
                          <a14:foregroundMark x1="8716" y1="82639" x2="8716" y2="82639"/>
                          <a14:foregroundMark x1="11927" y1="89583" x2="11927" y2="89583"/>
                          <a14:foregroundMark x1="87615" y1="47222" x2="87615" y2="47222"/>
                          <a14:foregroundMark x1="87156" y1="47917" x2="92661" y2="48611"/>
                          <a14:foregroundMark x1="52752" y1="65972" x2="60550" y2="61806"/>
                          <a14:foregroundMark x1="24771" y1="13194" x2="26147" y2="23611"/>
                          <a14:foregroundMark x1="22477" y1="11111" x2="22477" y2="11111"/>
                          <a14:foregroundMark x1="25688" y1="9028" x2="25688" y2="9028"/>
                          <a14:foregroundMark x1="83486" y1="36111" x2="92661" y2="34028"/>
                          <a14:foregroundMark x1="83028" y1="30556" x2="94037" y2="36806"/>
                          <a14:foregroundMark x1="94037" y1="34028" x2="90826" y2="30556"/>
                          <a14:foregroundMark x1="93578" y1="36111" x2="93578" y2="30556"/>
                          <a14:foregroundMark x1="83945" y1="36806" x2="83945" y2="36806"/>
                          <a14:foregroundMark x1="83028" y1="32639" x2="83028" y2="32639"/>
                          <a14:foregroundMark x1="83945" y1="27778" x2="83945" y2="27778"/>
                          <a14:backgroundMark x1="59633" y1="38194" x2="59633" y2="38194"/>
                        </a14:backgroundRemoval>
                      </a14:imgEffect>
                    </a14:imgLayer>
                  </a14:imgProps>
                </a:ext>
              </a:extLst>
            </a:blip>
            <a:srcRect r="30491"/>
            <a:stretch/>
          </p:blipFill>
          <p:spPr>
            <a:xfrm>
              <a:off x="396421" y="3958586"/>
              <a:ext cx="1443530" cy="1371791"/>
            </a:xfrm>
            <a:prstGeom prst="rect">
              <a:avLst/>
            </a:prstGeom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F7509B1F-4490-4A67-B742-0B6DBE35941B}"/>
                </a:ext>
              </a:extLst>
            </p:cNvPr>
            <p:cNvSpPr txBox="1"/>
            <p:nvPr/>
          </p:nvSpPr>
          <p:spPr>
            <a:xfrm>
              <a:off x="1118186" y="4210565"/>
              <a:ext cx="950134" cy="681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IL-5</a:t>
              </a:r>
            </a:p>
          </p:txBody>
        </p:sp>
      </p:grpSp>
      <p:graphicFrame>
        <p:nvGraphicFramePr>
          <p:cNvPr id="20" name="Diagramme 19">
            <a:extLst>
              <a:ext uri="{FF2B5EF4-FFF2-40B4-BE49-F238E27FC236}">
                <a16:creationId xmlns:a16="http://schemas.microsoft.com/office/drawing/2014/main" id="{4B4BBD6E-B912-4BBF-82BE-D2E4DC7077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4400459"/>
              </p:ext>
            </p:extLst>
          </p:nvPr>
        </p:nvGraphicFramePr>
        <p:xfrm>
          <a:off x="-1" y="842646"/>
          <a:ext cx="4480443" cy="267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64745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094C4E3E-E60D-8341-A31C-2E6EB86C1484}"/>
              </a:ext>
            </a:extLst>
          </p:cNvPr>
          <p:cNvSpPr txBox="1"/>
          <p:nvPr/>
        </p:nvSpPr>
        <p:spPr>
          <a:xfrm>
            <a:off x="9744075" y="6541528"/>
            <a:ext cx="2447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Donovan et al., Cochrane 2020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FC6A01E0-AB7E-4BEA-A9BF-0D26BA5A8A91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mepolizumab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CE4F56E-3ED9-4531-AA35-F27A7C5A967C}"/>
              </a:ext>
            </a:extLst>
          </p:cNvPr>
          <p:cNvSpPr txBox="1"/>
          <p:nvPr/>
        </p:nvSpPr>
        <p:spPr>
          <a:xfrm>
            <a:off x="2209361" y="5527273"/>
            <a:ext cx="777327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fr-FR" sz="2000" b="1" dirty="0"/>
              <a:t>Bénéfice sur les exacerbations </a:t>
            </a:r>
            <a:r>
              <a:rPr lang="fr-FR" sz="2000" b="1" dirty="0">
                <a:solidFill>
                  <a:srgbClr val="000000"/>
                </a:solidFill>
              </a:rPr>
              <a:t>chez les « éosinophiliques » ?</a:t>
            </a:r>
            <a:endParaRPr lang="fr-FR" sz="3200" dirty="0">
              <a:solidFill>
                <a:srgbClr val="00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5F9B242-29E0-44C8-8796-A4DBF757F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4872"/>
            <a:ext cx="12192000" cy="296825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B03F2AB-CE70-45DC-98A0-16049E4D9D24}"/>
              </a:ext>
            </a:extLst>
          </p:cNvPr>
          <p:cNvSpPr txBox="1"/>
          <p:nvPr/>
        </p:nvSpPr>
        <p:spPr>
          <a:xfrm>
            <a:off x="1823003" y="3771900"/>
            <a:ext cx="1486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accent1">
                    <a:lumMod val="75000"/>
                  </a:schemeClr>
                </a:solidFill>
              </a:rPr>
              <a:t>Eos ≥150/mm 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605EF6F-DDA5-4F42-85C9-93935D93F649}"/>
              </a:ext>
            </a:extLst>
          </p:cNvPr>
          <p:cNvSpPr txBox="1"/>
          <p:nvPr/>
        </p:nvSpPr>
        <p:spPr>
          <a:xfrm>
            <a:off x="399511" y="1458709"/>
            <a:ext cx="169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Méta-analyse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E8A108A-B2A1-4B00-9C9D-FFD48936343B}"/>
              </a:ext>
            </a:extLst>
          </p:cNvPr>
          <p:cNvGrpSpPr/>
          <p:nvPr/>
        </p:nvGrpSpPr>
        <p:grpSpPr>
          <a:xfrm>
            <a:off x="11297129" y="217475"/>
            <a:ext cx="793185" cy="619117"/>
            <a:chOff x="396421" y="3958586"/>
            <a:chExt cx="1671899" cy="1371791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E2CBE29C-402E-4964-938A-E264759CA5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28" b="88889" l="8716" r="94037">
                          <a14:foregroundMark x1="8716" y1="82639" x2="8716" y2="82639"/>
                          <a14:foregroundMark x1="11927" y1="89583" x2="11927" y2="89583"/>
                          <a14:foregroundMark x1="87615" y1="47222" x2="87615" y2="47222"/>
                          <a14:foregroundMark x1="87156" y1="47917" x2="92661" y2="48611"/>
                          <a14:foregroundMark x1="52752" y1="65972" x2="60550" y2="61806"/>
                          <a14:foregroundMark x1="24771" y1="13194" x2="26147" y2="23611"/>
                          <a14:foregroundMark x1="22477" y1="11111" x2="22477" y2="11111"/>
                          <a14:foregroundMark x1="25688" y1="9028" x2="25688" y2="9028"/>
                          <a14:foregroundMark x1="83486" y1="36111" x2="92661" y2="34028"/>
                          <a14:foregroundMark x1="83028" y1="30556" x2="94037" y2="36806"/>
                          <a14:foregroundMark x1="94037" y1="34028" x2="90826" y2="30556"/>
                          <a14:foregroundMark x1="93578" y1="36111" x2="93578" y2="30556"/>
                          <a14:foregroundMark x1="83945" y1="36806" x2="83945" y2="36806"/>
                          <a14:foregroundMark x1="83028" y1="32639" x2="83028" y2="32639"/>
                          <a14:foregroundMark x1="83945" y1="27778" x2="83945" y2="27778"/>
                          <a14:backgroundMark x1="59633" y1="38194" x2="59633" y2="38194"/>
                        </a14:backgroundRemoval>
                      </a14:imgEffect>
                    </a14:imgLayer>
                  </a14:imgProps>
                </a:ext>
              </a:extLst>
            </a:blip>
            <a:srcRect r="30491"/>
            <a:stretch/>
          </p:blipFill>
          <p:spPr>
            <a:xfrm>
              <a:off x="396421" y="3958586"/>
              <a:ext cx="1443530" cy="1371791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5E0321FB-9803-43C8-B73F-9CEF887460EE}"/>
                </a:ext>
              </a:extLst>
            </p:cNvPr>
            <p:cNvSpPr txBox="1"/>
            <p:nvPr/>
          </p:nvSpPr>
          <p:spPr>
            <a:xfrm>
              <a:off x="1118186" y="4210565"/>
              <a:ext cx="950134" cy="681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IL-5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898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094C4E3E-E60D-8341-A31C-2E6EB86C1484}"/>
              </a:ext>
            </a:extLst>
          </p:cNvPr>
          <p:cNvSpPr txBox="1"/>
          <p:nvPr/>
        </p:nvSpPr>
        <p:spPr>
          <a:xfrm>
            <a:off x="9744075" y="6541528"/>
            <a:ext cx="2447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Donovan et al., Cochrane 2020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FC6A01E0-AB7E-4BEA-A9BF-0D26BA5A8A91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mepolizumab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CE4F56E-3ED9-4531-AA35-F27A7C5A967C}"/>
              </a:ext>
            </a:extLst>
          </p:cNvPr>
          <p:cNvSpPr txBox="1"/>
          <p:nvPr/>
        </p:nvSpPr>
        <p:spPr>
          <a:xfrm>
            <a:off x="2209361" y="5527273"/>
            <a:ext cx="777327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fr-FR" sz="2000" b="1" dirty="0"/>
              <a:t>Bénéfice sur les exacerbations </a:t>
            </a:r>
            <a:r>
              <a:rPr lang="fr-FR" sz="2000" b="1" dirty="0">
                <a:solidFill>
                  <a:srgbClr val="000000"/>
                </a:solidFill>
              </a:rPr>
              <a:t>chez les « éosinophiliques » ?</a:t>
            </a:r>
            <a:endParaRPr lang="fr-FR" sz="3200" dirty="0">
              <a:solidFill>
                <a:srgbClr val="00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5F9B242-29E0-44C8-8796-A4DBF757F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4872"/>
            <a:ext cx="12192000" cy="296825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B03F2AB-CE70-45DC-98A0-16049E4D9D24}"/>
              </a:ext>
            </a:extLst>
          </p:cNvPr>
          <p:cNvSpPr txBox="1"/>
          <p:nvPr/>
        </p:nvSpPr>
        <p:spPr>
          <a:xfrm>
            <a:off x="1823003" y="3771900"/>
            <a:ext cx="1486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accent1">
                    <a:lumMod val="75000"/>
                  </a:schemeClr>
                </a:solidFill>
              </a:rPr>
              <a:t>Eos ≥150/mm 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605EF6F-DDA5-4F42-85C9-93935D93F649}"/>
              </a:ext>
            </a:extLst>
          </p:cNvPr>
          <p:cNvSpPr txBox="1"/>
          <p:nvPr/>
        </p:nvSpPr>
        <p:spPr>
          <a:xfrm>
            <a:off x="399511" y="1458709"/>
            <a:ext cx="169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Méta-analyse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E8A108A-B2A1-4B00-9C9D-FFD48936343B}"/>
              </a:ext>
            </a:extLst>
          </p:cNvPr>
          <p:cNvGrpSpPr/>
          <p:nvPr/>
        </p:nvGrpSpPr>
        <p:grpSpPr>
          <a:xfrm>
            <a:off x="11297129" y="217475"/>
            <a:ext cx="793185" cy="619117"/>
            <a:chOff x="396421" y="3958586"/>
            <a:chExt cx="1671899" cy="1371791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E2CBE29C-402E-4964-938A-E264759CA5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28" b="88889" l="8716" r="94037">
                          <a14:foregroundMark x1="8716" y1="82639" x2="8716" y2="82639"/>
                          <a14:foregroundMark x1="11927" y1="89583" x2="11927" y2="89583"/>
                          <a14:foregroundMark x1="87615" y1="47222" x2="87615" y2="47222"/>
                          <a14:foregroundMark x1="87156" y1="47917" x2="92661" y2="48611"/>
                          <a14:foregroundMark x1="52752" y1="65972" x2="60550" y2="61806"/>
                          <a14:foregroundMark x1="24771" y1="13194" x2="26147" y2="23611"/>
                          <a14:foregroundMark x1="22477" y1="11111" x2="22477" y2="11111"/>
                          <a14:foregroundMark x1="25688" y1="9028" x2="25688" y2="9028"/>
                          <a14:foregroundMark x1="83486" y1="36111" x2="92661" y2="34028"/>
                          <a14:foregroundMark x1="83028" y1="30556" x2="94037" y2="36806"/>
                          <a14:foregroundMark x1="94037" y1="34028" x2="90826" y2="30556"/>
                          <a14:foregroundMark x1="93578" y1="36111" x2="93578" y2="30556"/>
                          <a14:foregroundMark x1="83945" y1="36806" x2="83945" y2="36806"/>
                          <a14:foregroundMark x1="83028" y1="32639" x2="83028" y2="32639"/>
                          <a14:foregroundMark x1="83945" y1="27778" x2="83945" y2="27778"/>
                          <a14:backgroundMark x1="59633" y1="38194" x2="59633" y2="38194"/>
                        </a14:backgroundRemoval>
                      </a14:imgEffect>
                    </a14:imgLayer>
                  </a14:imgProps>
                </a:ext>
              </a:extLst>
            </a:blip>
            <a:srcRect r="30491"/>
            <a:stretch/>
          </p:blipFill>
          <p:spPr>
            <a:xfrm>
              <a:off x="396421" y="3958586"/>
              <a:ext cx="1443530" cy="1371791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5E0321FB-9803-43C8-B73F-9CEF887460EE}"/>
                </a:ext>
              </a:extLst>
            </p:cNvPr>
            <p:cNvSpPr txBox="1"/>
            <p:nvPr/>
          </p:nvSpPr>
          <p:spPr>
            <a:xfrm>
              <a:off x="1118186" y="4210565"/>
              <a:ext cx="950134" cy="681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IL-5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DD2D93E9-9479-4102-B371-E087E74931BC}"/>
              </a:ext>
            </a:extLst>
          </p:cNvPr>
          <p:cNvSpPr txBox="1"/>
          <p:nvPr/>
        </p:nvSpPr>
        <p:spPr>
          <a:xfrm>
            <a:off x="8897937" y="5375077"/>
            <a:ext cx="414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Étude MATINEE</a:t>
            </a:r>
          </a:p>
          <a:p>
            <a:pPr algn="ctr"/>
            <a:r>
              <a:rPr lang="fr-FR" dirty="0"/>
              <a:t>(NCT04133909)</a:t>
            </a:r>
          </a:p>
        </p:txBody>
      </p:sp>
    </p:spTree>
    <p:extLst>
      <p:ext uri="{BB962C8B-B14F-4D97-AF65-F5344CB8AC3E}">
        <p14:creationId xmlns:p14="http://schemas.microsoft.com/office/powerpoint/2010/main" val="1426491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6C47EC-33AF-D045-853C-9B4238FB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>
                <a:latin typeface="+mn-lt"/>
              </a:rPr>
              <a:t>AUJOURD’HUI</a:t>
            </a:r>
            <a:endParaRPr lang="fr-FR" sz="3600" dirty="0">
              <a:latin typeface="+mn-l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60D11C-00D4-5020-C291-E201736B59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5058" name="AutoShape 2" descr="https://webmail.sfr.fr/webmail/download/Download.html?IDMSG=139821&amp;PJRANG=1.2&amp;NAME=logo+BPCO+adopte%CC%81.jpg&amp;FOLDER=INBOX&amp;STREAM_TYPE=IMAGE&amp;EMBEDDED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754" name="AutoShape 2" descr="GOLD COPD (@GOLD_COPD) |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756" name="AutoShape 4" descr="GOLD COPD (@GOLD_COPD) |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5697EF-3A2A-4FC9-BF4C-635F83F6F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943" y="297064"/>
            <a:ext cx="1752801" cy="17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23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F60792C7-B04E-6022-2459-3482889C3276}"/>
              </a:ext>
            </a:extLst>
          </p:cNvPr>
          <p:cNvSpPr txBox="1"/>
          <p:nvPr/>
        </p:nvSpPr>
        <p:spPr>
          <a:xfrm>
            <a:off x="7418126" y="6460556"/>
            <a:ext cx="4771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/>
              <a:t>Bhatt SP, et al; BOREAS. N </a:t>
            </a:r>
            <a:r>
              <a:rPr lang="fr-FR" sz="1200" i="1" dirty="0" err="1"/>
              <a:t>Engl</a:t>
            </a:r>
            <a:r>
              <a:rPr lang="fr-FR" sz="1200" i="1" dirty="0"/>
              <a:t> J Med. 2023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D041EDD-1A25-2216-06DB-9C02B3BAF305}"/>
              </a:ext>
            </a:extLst>
          </p:cNvPr>
          <p:cNvSpPr txBox="1"/>
          <p:nvPr/>
        </p:nvSpPr>
        <p:spPr>
          <a:xfrm>
            <a:off x="10421435" y="4302209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76%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23CD1B6-D894-D6EA-4871-7CB35FD07F72}"/>
              </a:ext>
            </a:extLst>
          </p:cNvPr>
          <p:cNvSpPr txBox="1"/>
          <p:nvPr/>
        </p:nvSpPr>
        <p:spPr>
          <a:xfrm>
            <a:off x="11078660" y="4302209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77%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E1B2671F-6253-4EE7-984A-B96F2A2DC02D}"/>
              </a:ext>
            </a:extLst>
          </p:cNvPr>
          <p:cNvSpPr txBox="1">
            <a:spLocks/>
          </p:cNvSpPr>
          <p:nvPr/>
        </p:nvSpPr>
        <p:spPr>
          <a:xfrm>
            <a:off x="2054626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dupilumab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5E0C7769-642A-9806-2BAD-023D39F7B7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010800"/>
              </p:ext>
            </p:extLst>
          </p:nvPr>
        </p:nvGraphicFramePr>
        <p:xfrm>
          <a:off x="-1" y="842646"/>
          <a:ext cx="4480443" cy="267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e 8">
            <a:extLst>
              <a:ext uri="{FF2B5EF4-FFF2-40B4-BE49-F238E27FC236}">
                <a16:creationId xmlns:a16="http://schemas.microsoft.com/office/drawing/2014/main" id="{ACEF6A84-39DE-4004-A35E-575724CA7F85}"/>
              </a:ext>
            </a:extLst>
          </p:cNvPr>
          <p:cNvGrpSpPr/>
          <p:nvPr/>
        </p:nvGrpSpPr>
        <p:grpSpPr>
          <a:xfrm>
            <a:off x="10917084" y="186528"/>
            <a:ext cx="1023540" cy="807928"/>
            <a:chOff x="7976937" y="2440598"/>
            <a:chExt cx="1143856" cy="988402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89069123-56DA-44E6-9BC9-0D18979578F5}"/>
                </a:ext>
              </a:extLst>
            </p:cNvPr>
            <p:cNvGrpSpPr/>
            <p:nvPr/>
          </p:nvGrpSpPr>
          <p:grpSpPr>
            <a:xfrm>
              <a:off x="7976937" y="2702209"/>
              <a:ext cx="1143856" cy="726791"/>
              <a:chOff x="7762119" y="2208959"/>
              <a:chExt cx="2041590" cy="1220039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4BC5D4DA-7644-4527-8E0A-08DB62B31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62119" y="2208960"/>
                <a:ext cx="838317" cy="905001"/>
              </a:xfrm>
              <a:prstGeom prst="rect">
                <a:avLst/>
              </a:prstGeom>
            </p:spPr>
          </p:pic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D27020F4-0215-4AD5-B7BD-DEEB4AFE23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626" b="89840" l="9938" r="90994">
                            <a14:foregroundMark x1="90994" y1="15508" x2="90994" y2="15508"/>
                            <a14:foregroundMark x1="85404" y1="61497" x2="85404" y2="61497"/>
                            <a14:foregroundMark x1="71739" y1="63636" x2="71739" y2="63636"/>
                            <a14:foregroundMark x1="31056" y1="53476" x2="31056" y2="53476"/>
                            <a14:foregroundMark x1="30435" y1="63636" x2="30435" y2="63636"/>
                            <a14:foregroundMark x1="29814" y1="55615" x2="29814" y2="55615"/>
                            <a14:foregroundMark x1="30435" y1="55615" x2="30435" y2="55615"/>
                            <a14:foregroundMark x1="30745" y1="54545" x2="29814" y2="58289"/>
                            <a14:foregroundMark x1="31056" y1="50802" x2="31677" y2="54545"/>
                            <a14:foregroundMark x1="31056" y1="55080" x2="31056" y2="55080"/>
                            <a14:foregroundMark x1="31677" y1="56150" x2="31677" y2="56150"/>
                            <a14:foregroundMark x1="31366" y1="55615" x2="31366" y2="55615"/>
                            <a14:foregroundMark x1="31366" y1="55615" x2="31366" y2="55615"/>
                            <a14:foregroundMark x1="31366" y1="55080" x2="31366" y2="55080"/>
                            <a14:foregroundMark x1="31366" y1="55080" x2="31366" y2="55615"/>
                            <a14:foregroundMark x1="71739" y1="63102" x2="71739" y2="63102"/>
                            <a14:backgroundMark x1="20186" y1="64706" x2="20186" y2="64706"/>
                            <a14:backgroundMark x1="20497" y1="51872" x2="20497" y2="51872"/>
                            <a14:backgroundMark x1="19565" y1="47594" x2="12422" y2="72727"/>
                            <a14:backgroundMark x1="12422" y1="72727" x2="12422" y2="72727"/>
                            <a14:backgroundMark x1="36335" y1="49198" x2="46273" y2="43316"/>
                            <a14:backgroundMark x1="44410" y1="58824" x2="44410" y2="58824"/>
                            <a14:backgroundMark x1="42547" y1="47594" x2="42547" y2="47594"/>
                            <a14:backgroundMark x1="42547" y1="48663" x2="42236" y2="51337"/>
                            <a14:backgroundMark x1="41304" y1="56150" x2="41304" y2="56150"/>
                            <a14:backgroundMark x1="41304" y1="56150" x2="41925" y2="58824"/>
                            <a14:backgroundMark x1="43168" y1="60963" x2="45342" y2="71658"/>
                            <a14:backgroundMark x1="45652" y1="72727" x2="45652" y2="72727"/>
                            <a14:backgroundMark x1="48137" y1="59893" x2="48137" y2="59893"/>
                            <a14:backgroundMark x1="42857" y1="65775" x2="42857" y2="65775"/>
                            <a14:backgroundMark x1="29814" y1="28877" x2="29814" y2="28877"/>
                            <a14:backgroundMark x1="25155" y1="24064" x2="25155" y2="24064"/>
                            <a14:backgroundMark x1="15528" y1="21390" x2="31366" y2="33155"/>
                            <a14:backgroundMark x1="31366" y1="33155" x2="39752" y2="24064"/>
                            <a14:backgroundMark x1="63975" y1="39572" x2="63975" y2="39572"/>
                            <a14:backgroundMark x1="56211" y1="31016" x2="68012" y2="53476"/>
                            <a14:backgroundMark x1="68012" y1="53476" x2="71429" y2="42781"/>
                            <a14:backgroundMark x1="75155" y1="86631" x2="59006" y2="67380"/>
                            <a14:backgroundMark x1="59006" y1="67380" x2="54658" y2="74866"/>
                            <a14:backgroundMark x1="25330" y1="53220" x2="19255" y2="51337"/>
                            <a14:backgroundMark x1="34783" y1="56150" x2="33057" y2="55615"/>
                            <a14:backgroundMark x1="19255" y1="51337" x2="14286" y2="37433"/>
                            <a14:backgroundMark x1="18944" y1="79679" x2="18944" y2="79679"/>
                            <a14:backgroundMark x1="19876" y1="82353" x2="19876" y2="82353"/>
                            <a14:backgroundMark x1="18634" y1="76471" x2="18634" y2="76471"/>
                            <a14:backgroundMark x1="19255" y1="75936" x2="19255" y2="75936"/>
                            <a14:backgroundMark x1="18944" y1="71658" x2="18012" y2="79679"/>
                          </a14:backgroundRemoval>
                        </a14:imgEffect>
                      </a14:imgLayer>
                    </a14:imgProps>
                  </a:ext>
                </a:extLst>
              </a:blip>
              <a:srcRect l="46139" t="31513"/>
              <a:stretch/>
            </p:blipFill>
            <p:spPr>
              <a:xfrm>
                <a:off x="8151541" y="2208959"/>
                <a:ext cx="1652168" cy="1220039"/>
              </a:xfrm>
              <a:prstGeom prst="rect">
                <a:avLst/>
              </a:prstGeom>
            </p:spPr>
          </p:pic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5D23856A-2C0A-4B8F-A808-E7808098DBB3}"/>
                </a:ext>
              </a:extLst>
            </p:cNvPr>
            <p:cNvSpPr txBox="1"/>
            <p:nvPr/>
          </p:nvSpPr>
          <p:spPr>
            <a:xfrm>
              <a:off x="8357442" y="2440598"/>
              <a:ext cx="7633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IL-4 /IL-13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25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37D2E1BB-09D4-49AD-B2EA-3A72B63B9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360" y="2877047"/>
            <a:ext cx="9038933" cy="317823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60792C7-B04E-6022-2459-3482889C3276}"/>
              </a:ext>
            </a:extLst>
          </p:cNvPr>
          <p:cNvSpPr txBox="1"/>
          <p:nvPr/>
        </p:nvSpPr>
        <p:spPr>
          <a:xfrm>
            <a:off x="7418126" y="6460556"/>
            <a:ext cx="4771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/>
              <a:t>Bhatt SP, et al; BOREAS. N </a:t>
            </a:r>
            <a:r>
              <a:rPr lang="fr-FR" sz="1200" i="1" dirty="0" err="1"/>
              <a:t>Engl</a:t>
            </a:r>
            <a:r>
              <a:rPr lang="fr-FR" sz="1200" i="1" dirty="0"/>
              <a:t> J Med. 2023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D041EDD-1A25-2216-06DB-9C02B3BAF305}"/>
              </a:ext>
            </a:extLst>
          </p:cNvPr>
          <p:cNvSpPr txBox="1"/>
          <p:nvPr/>
        </p:nvSpPr>
        <p:spPr>
          <a:xfrm>
            <a:off x="10421435" y="4302209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76%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23CD1B6-D894-D6EA-4871-7CB35FD07F72}"/>
              </a:ext>
            </a:extLst>
          </p:cNvPr>
          <p:cNvSpPr txBox="1"/>
          <p:nvPr/>
        </p:nvSpPr>
        <p:spPr>
          <a:xfrm>
            <a:off x="11078660" y="4302209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77%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E1B2671F-6253-4EE7-984A-B96F2A2DC02D}"/>
              </a:ext>
            </a:extLst>
          </p:cNvPr>
          <p:cNvSpPr txBox="1">
            <a:spLocks/>
          </p:cNvSpPr>
          <p:nvPr/>
        </p:nvSpPr>
        <p:spPr>
          <a:xfrm>
            <a:off x="2054626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dupilumab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ACEF6A84-39DE-4004-A35E-575724CA7F85}"/>
              </a:ext>
            </a:extLst>
          </p:cNvPr>
          <p:cNvGrpSpPr/>
          <p:nvPr/>
        </p:nvGrpSpPr>
        <p:grpSpPr>
          <a:xfrm>
            <a:off x="10917084" y="186528"/>
            <a:ext cx="1023540" cy="807928"/>
            <a:chOff x="7976937" y="2440598"/>
            <a:chExt cx="1143856" cy="988402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89069123-56DA-44E6-9BC9-0D18979578F5}"/>
                </a:ext>
              </a:extLst>
            </p:cNvPr>
            <p:cNvGrpSpPr/>
            <p:nvPr/>
          </p:nvGrpSpPr>
          <p:grpSpPr>
            <a:xfrm>
              <a:off x="7976937" y="2702209"/>
              <a:ext cx="1143856" cy="726791"/>
              <a:chOff x="7762119" y="2208959"/>
              <a:chExt cx="2041590" cy="1220039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4BC5D4DA-7644-4527-8E0A-08DB62B31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62119" y="2208960"/>
                <a:ext cx="838317" cy="905001"/>
              </a:xfrm>
              <a:prstGeom prst="rect">
                <a:avLst/>
              </a:prstGeom>
            </p:spPr>
          </p:pic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D27020F4-0215-4AD5-B7BD-DEEB4AFE23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626" b="89840" l="9938" r="90994">
                            <a14:foregroundMark x1="90994" y1="15508" x2="90994" y2="15508"/>
                            <a14:foregroundMark x1="85404" y1="61497" x2="85404" y2="61497"/>
                            <a14:foregroundMark x1="71739" y1="63636" x2="71739" y2="63636"/>
                            <a14:foregroundMark x1="31056" y1="53476" x2="31056" y2="53476"/>
                            <a14:foregroundMark x1="30435" y1="63636" x2="30435" y2="63636"/>
                            <a14:foregroundMark x1="29814" y1="55615" x2="29814" y2="55615"/>
                            <a14:foregroundMark x1="30435" y1="55615" x2="30435" y2="55615"/>
                            <a14:foregroundMark x1="30745" y1="54545" x2="29814" y2="58289"/>
                            <a14:foregroundMark x1="31056" y1="50802" x2="31677" y2="54545"/>
                            <a14:foregroundMark x1="31056" y1="55080" x2="31056" y2="55080"/>
                            <a14:foregroundMark x1="31677" y1="56150" x2="31677" y2="56150"/>
                            <a14:foregroundMark x1="31366" y1="55615" x2="31366" y2="55615"/>
                            <a14:foregroundMark x1="31366" y1="55615" x2="31366" y2="55615"/>
                            <a14:foregroundMark x1="31366" y1="55080" x2="31366" y2="55080"/>
                            <a14:foregroundMark x1="31366" y1="55080" x2="31366" y2="55615"/>
                            <a14:foregroundMark x1="71739" y1="63102" x2="71739" y2="63102"/>
                            <a14:backgroundMark x1="20186" y1="64706" x2="20186" y2="64706"/>
                            <a14:backgroundMark x1="20497" y1="51872" x2="20497" y2="51872"/>
                            <a14:backgroundMark x1="19565" y1="47594" x2="12422" y2="72727"/>
                            <a14:backgroundMark x1="12422" y1="72727" x2="12422" y2="72727"/>
                            <a14:backgroundMark x1="36335" y1="49198" x2="46273" y2="43316"/>
                            <a14:backgroundMark x1="44410" y1="58824" x2="44410" y2="58824"/>
                            <a14:backgroundMark x1="42547" y1="47594" x2="42547" y2="47594"/>
                            <a14:backgroundMark x1="42547" y1="48663" x2="42236" y2="51337"/>
                            <a14:backgroundMark x1="41304" y1="56150" x2="41304" y2="56150"/>
                            <a14:backgroundMark x1="41304" y1="56150" x2="41925" y2="58824"/>
                            <a14:backgroundMark x1="43168" y1="60963" x2="45342" y2="71658"/>
                            <a14:backgroundMark x1="45652" y1="72727" x2="45652" y2="72727"/>
                            <a14:backgroundMark x1="48137" y1="59893" x2="48137" y2="59893"/>
                            <a14:backgroundMark x1="42857" y1="65775" x2="42857" y2="65775"/>
                            <a14:backgroundMark x1="29814" y1="28877" x2="29814" y2="28877"/>
                            <a14:backgroundMark x1="25155" y1="24064" x2="25155" y2="24064"/>
                            <a14:backgroundMark x1="15528" y1="21390" x2="31366" y2="33155"/>
                            <a14:backgroundMark x1="31366" y1="33155" x2="39752" y2="24064"/>
                            <a14:backgroundMark x1="63975" y1="39572" x2="63975" y2="39572"/>
                            <a14:backgroundMark x1="56211" y1="31016" x2="68012" y2="53476"/>
                            <a14:backgroundMark x1="68012" y1="53476" x2="71429" y2="42781"/>
                            <a14:backgroundMark x1="75155" y1="86631" x2="59006" y2="67380"/>
                            <a14:backgroundMark x1="59006" y1="67380" x2="54658" y2="74866"/>
                            <a14:backgroundMark x1="25330" y1="53220" x2="19255" y2="51337"/>
                            <a14:backgroundMark x1="34783" y1="56150" x2="33057" y2="55615"/>
                            <a14:backgroundMark x1="19255" y1="51337" x2="14286" y2="37433"/>
                            <a14:backgroundMark x1="18944" y1="79679" x2="18944" y2="79679"/>
                            <a14:backgroundMark x1="19876" y1="82353" x2="19876" y2="82353"/>
                            <a14:backgroundMark x1="18634" y1="76471" x2="18634" y2="76471"/>
                            <a14:backgroundMark x1="19255" y1="75936" x2="19255" y2="75936"/>
                            <a14:backgroundMark x1="18944" y1="71658" x2="18012" y2="79679"/>
                          </a14:backgroundRemoval>
                        </a14:imgEffect>
                      </a14:imgLayer>
                    </a14:imgProps>
                  </a:ext>
                </a:extLst>
              </a:blip>
              <a:srcRect l="46139" t="31513"/>
              <a:stretch/>
            </p:blipFill>
            <p:spPr>
              <a:xfrm>
                <a:off x="8151541" y="2208959"/>
                <a:ext cx="1652168" cy="1220039"/>
              </a:xfrm>
              <a:prstGeom prst="rect">
                <a:avLst/>
              </a:prstGeom>
            </p:spPr>
          </p:pic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5D23856A-2C0A-4B8F-A808-E7808098DBB3}"/>
                </a:ext>
              </a:extLst>
            </p:cNvPr>
            <p:cNvSpPr txBox="1"/>
            <p:nvPr/>
          </p:nvSpPr>
          <p:spPr>
            <a:xfrm>
              <a:off x="8357442" y="2440598"/>
              <a:ext cx="7633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IL-4 /IL-13</a:t>
              </a:r>
            </a:p>
          </p:txBody>
        </p:sp>
      </p:grp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5E0C7769-642A-9806-2BAD-023D39F7B7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7479189"/>
              </p:ext>
            </p:extLst>
          </p:nvPr>
        </p:nvGraphicFramePr>
        <p:xfrm>
          <a:off x="-1" y="842646"/>
          <a:ext cx="4480443" cy="267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87666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37D2E1BB-09D4-49AD-B2EA-3A72B63B9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360" y="2877047"/>
            <a:ext cx="9038933" cy="317823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60792C7-B04E-6022-2459-3482889C3276}"/>
              </a:ext>
            </a:extLst>
          </p:cNvPr>
          <p:cNvSpPr txBox="1"/>
          <p:nvPr/>
        </p:nvSpPr>
        <p:spPr>
          <a:xfrm>
            <a:off x="7418126" y="6460556"/>
            <a:ext cx="4771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/>
              <a:t>Bhatt SP, et al; BOREAS. N </a:t>
            </a:r>
            <a:r>
              <a:rPr lang="fr-FR" sz="1200" i="1" dirty="0" err="1"/>
              <a:t>Engl</a:t>
            </a:r>
            <a:r>
              <a:rPr lang="fr-FR" sz="1200" i="1" dirty="0"/>
              <a:t> J Med. 2023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D041EDD-1A25-2216-06DB-9C02B3BAF305}"/>
              </a:ext>
            </a:extLst>
          </p:cNvPr>
          <p:cNvSpPr txBox="1"/>
          <p:nvPr/>
        </p:nvSpPr>
        <p:spPr>
          <a:xfrm>
            <a:off x="10421435" y="4302209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76%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23CD1B6-D894-D6EA-4871-7CB35FD07F72}"/>
              </a:ext>
            </a:extLst>
          </p:cNvPr>
          <p:cNvSpPr txBox="1"/>
          <p:nvPr/>
        </p:nvSpPr>
        <p:spPr>
          <a:xfrm>
            <a:off x="11078660" y="4302209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77%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E1B2671F-6253-4EE7-984A-B96F2A2DC02D}"/>
              </a:ext>
            </a:extLst>
          </p:cNvPr>
          <p:cNvSpPr txBox="1">
            <a:spLocks/>
          </p:cNvSpPr>
          <p:nvPr/>
        </p:nvSpPr>
        <p:spPr>
          <a:xfrm>
            <a:off x="2054626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dupilumab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ACEF6A84-39DE-4004-A35E-575724CA7F85}"/>
              </a:ext>
            </a:extLst>
          </p:cNvPr>
          <p:cNvGrpSpPr/>
          <p:nvPr/>
        </p:nvGrpSpPr>
        <p:grpSpPr>
          <a:xfrm>
            <a:off x="10917084" y="186528"/>
            <a:ext cx="1023540" cy="807928"/>
            <a:chOff x="7976937" y="2440598"/>
            <a:chExt cx="1143856" cy="988402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89069123-56DA-44E6-9BC9-0D18979578F5}"/>
                </a:ext>
              </a:extLst>
            </p:cNvPr>
            <p:cNvGrpSpPr/>
            <p:nvPr/>
          </p:nvGrpSpPr>
          <p:grpSpPr>
            <a:xfrm>
              <a:off x="7976937" y="2702209"/>
              <a:ext cx="1143856" cy="726791"/>
              <a:chOff x="7762119" y="2208959"/>
              <a:chExt cx="2041590" cy="1220039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4BC5D4DA-7644-4527-8E0A-08DB62B31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62119" y="2208960"/>
                <a:ext cx="838317" cy="905001"/>
              </a:xfrm>
              <a:prstGeom prst="rect">
                <a:avLst/>
              </a:prstGeom>
            </p:spPr>
          </p:pic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D27020F4-0215-4AD5-B7BD-DEEB4AFE23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626" b="89840" l="9938" r="90994">
                            <a14:foregroundMark x1="90994" y1="15508" x2="90994" y2="15508"/>
                            <a14:foregroundMark x1="85404" y1="61497" x2="85404" y2="61497"/>
                            <a14:foregroundMark x1="71739" y1="63636" x2="71739" y2="63636"/>
                            <a14:foregroundMark x1="31056" y1="53476" x2="31056" y2="53476"/>
                            <a14:foregroundMark x1="30435" y1="63636" x2="30435" y2="63636"/>
                            <a14:foregroundMark x1="29814" y1="55615" x2="29814" y2="55615"/>
                            <a14:foregroundMark x1="30435" y1="55615" x2="30435" y2="55615"/>
                            <a14:foregroundMark x1="30745" y1="54545" x2="29814" y2="58289"/>
                            <a14:foregroundMark x1="31056" y1="50802" x2="31677" y2="54545"/>
                            <a14:foregroundMark x1="31056" y1="55080" x2="31056" y2="55080"/>
                            <a14:foregroundMark x1="31677" y1="56150" x2="31677" y2="56150"/>
                            <a14:foregroundMark x1="31366" y1="55615" x2="31366" y2="55615"/>
                            <a14:foregroundMark x1="31366" y1="55615" x2="31366" y2="55615"/>
                            <a14:foregroundMark x1="31366" y1="55080" x2="31366" y2="55080"/>
                            <a14:foregroundMark x1="31366" y1="55080" x2="31366" y2="55615"/>
                            <a14:foregroundMark x1="71739" y1="63102" x2="71739" y2="63102"/>
                            <a14:backgroundMark x1="20186" y1="64706" x2="20186" y2="64706"/>
                            <a14:backgroundMark x1="20497" y1="51872" x2="20497" y2="51872"/>
                            <a14:backgroundMark x1="19565" y1="47594" x2="12422" y2="72727"/>
                            <a14:backgroundMark x1="12422" y1="72727" x2="12422" y2="72727"/>
                            <a14:backgroundMark x1="36335" y1="49198" x2="46273" y2="43316"/>
                            <a14:backgroundMark x1="44410" y1="58824" x2="44410" y2="58824"/>
                            <a14:backgroundMark x1="42547" y1="47594" x2="42547" y2="47594"/>
                            <a14:backgroundMark x1="42547" y1="48663" x2="42236" y2="51337"/>
                            <a14:backgroundMark x1="41304" y1="56150" x2="41304" y2="56150"/>
                            <a14:backgroundMark x1="41304" y1="56150" x2="41925" y2="58824"/>
                            <a14:backgroundMark x1="43168" y1="60963" x2="45342" y2="71658"/>
                            <a14:backgroundMark x1="45652" y1="72727" x2="45652" y2="72727"/>
                            <a14:backgroundMark x1="48137" y1="59893" x2="48137" y2="59893"/>
                            <a14:backgroundMark x1="42857" y1="65775" x2="42857" y2="65775"/>
                            <a14:backgroundMark x1="29814" y1="28877" x2="29814" y2="28877"/>
                            <a14:backgroundMark x1="25155" y1="24064" x2="25155" y2="24064"/>
                            <a14:backgroundMark x1="15528" y1="21390" x2="31366" y2="33155"/>
                            <a14:backgroundMark x1="31366" y1="33155" x2="39752" y2="24064"/>
                            <a14:backgroundMark x1="63975" y1="39572" x2="63975" y2="39572"/>
                            <a14:backgroundMark x1="56211" y1="31016" x2="68012" y2="53476"/>
                            <a14:backgroundMark x1="68012" y1="53476" x2="71429" y2="42781"/>
                            <a14:backgroundMark x1="75155" y1="86631" x2="59006" y2="67380"/>
                            <a14:backgroundMark x1="59006" y1="67380" x2="54658" y2="74866"/>
                            <a14:backgroundMark x1="25330" y1="53220" x2="19255" y2="51337"/>
                            <a14:backgroundMark x1="34783" y1="56150" x2="33057" y2="55615"/>
                            <a14:backgroundMark x1="19255" y1="51337" x2="14286" y2="37433"/>
                            <a14:backgroundMark x1="18944" y1="79679" x2="18944" y2="79679"/>
                            <a14:backgroundMark x1="19876" y1="82353" x2="19876" y2="82353"/>
                            <a14:backgroundMark x1="18634" y1="76471" x2="18634" y2="76471"/>
                            <a14:backgroundMark x1="19255" y1="75936" x2="19255" y2="75936"/>
                            <a14:backgroundMark x1="18944" y1="71658" x2="18012" y2="79679"/>
                          </a14:backgroundRemoval>
                        </a14:imgEffect>
                      </a14:imgLayer>
                    </a14:imgProps>
                  </a:ext>
                </a:extLst>
              </a:blip>
              <a:srcRect l="46139" t="31513"/>
              <a:stretch/>
            </p:blipFill>
            <p:spPr>
              <a:xfrm>
                <a:off x="8151541" y="2208959"/>
                <a:ext cx="1652168" cy="1220039"/>
              </a:xfrm>
              <a:prstGeom prst="rect">
                <a:avLst/>
              </a:prstGeom>
            </p:spPr>
          </p:pic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5D23856A-2C0A-4B8F-A808-E7808098DBB3}"/>
                </a:ext>
              </a:extLst>
            </p:cNvPr>
            <p:cNvSpPr txBox="1"/>
            <p:nvPr/>
          </p:nvSpPr>
          <p:spPr>
            <a:xfrm>
              <a:off x="8357442" y="2440598"/>
              <a:ext cx="7633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IL-4 /IL-13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0BAAC1C-A9E7-4C73-B8D0-8CDA0B65F46C}"/>
              </a:ext>
            </a:extLst>
          </p:cNvPr>
          <p:cNvSpPr/>
          <p:nvPr/>
        </p:nvSpPr>
        <p:spPr>
          <a:xfrm>
            <a:off x="7776106" y="3243431"/>
            <a:ext cx="1562100" cy="2760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141AABD-E6FC-48A4-A46F-30970D21F7A3}"/>
              </a:ext>
            </a:extLst>
          </p:cNvPr>
          <p:cNvSpPr txBox="1"/>
          <p:nvPr/>
        </p:nvSpPr>
        <p:spPr>
          <a:xfrm>
            <a:off x="8557156" y="3519518"/>
            <a:ext cx="169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accent1">
                    <a:lumMod val="75000"/>
                  </a:schemeClr>
                </a:solidFill>
              </a:rPr>
              <a:t>Nombreux exclus</a:t>
            </a:r>
          </a:p>
        </p:txBody>
      </p:sp>
      <p:graphicFrame>
        <p:nvGraphicFramePr>
          <p:cNvPr id="15" name="Diagramme 14">
            <a:extLst>
              <a:ext uri="{FF2B5EF4-FFF2-40B4-BE49-F238E27FC236}">
                <a16:creationId xmlns:a16="http://schemas.microsoft.com/office/drawing/2014/main" id="{5E0C7769-642A-9806-2BAD-023D39F7B7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7479189"/>
              </p:ext>
            </p:extLst>
          </p:nvPr>
        </p:nvGraphicFramePr>
        <p:xfrm>
          <a:off x="-1" y="842646"/>
          <a:ext cx="4480443" cy="267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20300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6C47EC-33AF-D045-853C-9B4238FB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>
                <a:latin typeface="+mn-lt"/>
              </a:rPr>
              <a:t>AVANT 2023</a:t>
            </a:r>
            <a:endParaRPr lang="fr-FR" sz="3600" dirty="0">
              <a:latin typeface="+mn-l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60D11C-00D4-5020-C291-E201736B59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5058" name="AutoShape 2" descr="https://webmail.sfr.fr/webmail/download/Download.html?IDMSG=139821&amp;PJRANG=1.2&amp;NAME=logo+BPCO+adopte%CC%81.jpg&amp;FOLDER=INBOX&amp;STREAM_TYPE=IMAGE&amp;EMBEDDED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754" name="AutoShape 2" descr="GOLD COPD (@GOLD_COPD) |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756" name="AutoShape 4" descr="GOLD COPD (@GOLD_COPD) |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1701F9-5633-47F8-9C65-0BAEA9355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466" y="327408"/>
            <a:ext cx="1671375" cy="167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0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F60792C7-B04E-6022-2459-3482889C3276}"/>
              </a:ext>
            </a:extLst>
          </p:cNvPr>
          <p:cNvSpPr txBox="1"/>
          <p:nvPr/>
        </p:nvSpPr>
        <p:spPr>
          <a:xfrm>
            <a:off x="7418126" y="6460556"/>
            <a:ext cx="4771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/>
              <a:t>Bhatt SP, et al; BOREAS. N </a:t>
            </a:r>
            <a:r>
              <a:rPr lang="fr-FR" sz="1200" i="1" dirty="0" err="1"/>
              <a:t>Engl</a:t>
            </a:r>
            <a:r>
              <a:rPr lang="fr-FR" sz="1200" i="1" dirty="0"/>
              <a:t> J Med. 2023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D041EDD-1A25-2216-06DB-9C02B3BAF305}"/>
              </a:ext>
            </a:extLst>
          </p:cNvPr>
          <p:cNvSpPr txBox="1"/>
          <p:nvPr/>
        </p:nvSpPr>
        <p:spPr>
          <a:xfrm>
            <a:off x="10421435" y="4302209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76%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23CD1B6-D894-D6EA-4871-7CB35FD07F72}"/>
              </a:ext>
            </a:extLst>
          </p:cNvPr>
          <p:cNvSpPr txBox="1"/>
          <p:nvPr/>
        </p:nvSpPr>
        <p:spPr>
          <a:xfrm>
            <a:off x="11078660" y="4302209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77%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E1B2671F-6253-4EE7-984A-B96F2A2DC02D}"/>
              </a:ext>
            </a:extLst>
          </p:cNvPr>
          <p:cNvSpPr txBox="1">
            <a:spLocks/>
          </p:cNvSpPr>
          <p:nvPr/>
        </p:nvSpPr>
        <p:spPr>
          <a:xfrm>
            <a:off x="2054626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dupilumab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BF01AF3-AEB8-09B2-A816-57308C8EB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303" y="2015354"/>
            <a:ext cx="5849212" cy="358174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BAC52FF-E9F2-341B-997F-5A06310D687F}"/>
              </a:ext>
            </a:extLst>
          </p:cNvPr>
          <p:cNvSpPr txBox="1"/>
          <p:nvPr/>
        </p:nvSpPr>
        <p:spPr>
          <a:xfrm>
            <a:off x="2054626" y="5615244"/>
            <a:ext cx="839591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fr-FR" sz="2000" b="1" dirty="0"/>
              <a:t>Bénéfice sur les exacerbations </a:t>
            </a:r>
            <a:r>
              <a:rPr lang="fr-FR" sz="2000" b="1" dirty="0">
                <a:solidFill>
                  <a:srgbClr val="000000"/>
                </a:solidFill>
              </a:rPr>
              <a:t>chez les « éosinophiliques » &gt;300/mm</a:t>
            </a:r>
            <a:r>
              <a:rPr lang="fr-FR" sz="2000" b="1" baseline="30000" dirty="0">
                <a:solidFill>
                  <a:srgbClr val="000000"/>
                </a:solidFill>
              </a:rPr>
              <a:t>3</a:t>
            </a:r>
            <a:endParaRPr lang="fr-FR" sz="3200" baseline="30000" dirty="0">
              <a:solidFill>
                <a:srgbClr val="000000"/>
              </a:solidFill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B6E5102-88C1-47B2-B64E-D08F2A05B908}"/>
              </a:ext>
            </a:extLst>
          </p:cNvPr>
          <p:cNvGrpSpPr/>
          <p:nvPr/>
        </p:nvGrpSpPr>
        <p:grpSpPr>
          <a:xfrm>
            <a:off x="10917084" y="186528"/>
            <a:ext cx="1023540" cy="807928"/>
            <a:chOff x="7976937" y="2440598"/>
            <a:chExt cx="1143856" cy="988402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CBE122EE-00CE-4E55-9371-AE73EA5C562F}"/>
                </a:ext>
              </a:extLst>
            </p:cNvPr>
            <p:cNvGrpSpPr/>
            <p:nvPr/>
          </p:nvGrpSpPr>
          <p:grpSpPr>
            <a:xfrm>
              <a:off x="7976937" y="2702209"/>
              <a:ext cx="1143856" cy="726791"/>
              <a:chOff x="7762119" y="2208959"/>
              <a:chExt cx="2041590" cy="1220039"/>
            </a:xfrm>
          </p:grpSpPr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8921EFEB-E73A-4CCE-AE24-A919FB0EA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62119" y="2208960"/>
                <a:ext cx="838317" cy="905001"/>
              </a:xfrm>
              <a:prstGeom prst="rect">
                <a:avLst/>
              </a:prstGeom>
            </p:spPr>
          </p:pic>
          <p:pic>
            <p:nvPicPr>
              <p:cNvPr id="23" name="Image 22">
                <a:extLst>
                  <a:ext uri="{FF2B5EF4-FFF2-40B4-BE49-F238E27FC236}">
                    <a16:creationId xmlns:a16="http://schemas.microsoft.com/office/drawing/2014/main" id="{C1007829-988B-465C-9E6D-B85C90C992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626" b="89840" l="9938" r="90994">
                            <a14:foregroundMark x1="90994" y1="15508" x2="90994" y2="15508"/>
                            <a14:foregroundMark x1="85404" y1="61497" x2="85404" y2="61497"/>
                            <a14:foregroundMark x1="71739" y1="63636" x2="71739" y2="63636"/>
                            <a14:foregroundMark x1="31056" y1="53476" x2="31056" y2="53476"/>
                            <a14:foregroundMark x1="30435" y1="63636" x2="30435" y2="63636"/>
                            <a14:foregroundMark x1="29814" y1="55615" x2="29814" y2="55615"/>
                            <a14:foregroundMark x1="30435" y1="55615" x2="30435" y2="55615"/>
                            <a14:foregroundMark x1="30745" y1="54545" x2="29814" y2="58289"/>
                            <a14:foregroundMark x1="31056" y1="50802" x2="31677" y2="54545"/>
                            <a14:foregroundMark x1="31056" y1="55080" x2="31056" y2="55080"/>
                            <a14:foregroundMark x1="31677" y1="56150" x2="31677" y2="56150"/>
                            <a14:foregroundMark x1="31366" y1="55615" x2="31366" y2="55615"/>
                            <a14:foregroundMark x1="31366" y1="55615" x2="31366" y2="55615"/>
                            <a14:foregroundMark x1="31366" y1="55080" x2="31366" y2="55080"/>
                            <a14:foregroundMark x1="31366" y1="55080" x2="31366" y2="55615"/>
                            <a14:foregroundMark x1="71739" y1="63102" x2="71739" y2="63102"/>
                            <a14:backgroundMark x1="20186" y1="64706" x2="20186" y2="64706"/>
                            <a14:backgroundMark x1="20497" y1="51872" x2="20497" y2="51872"/>
                            <a14:backgroundMark x1="19565" y1="47594" x2="12422" y2="72727"/>
                            <a14:backgroundMark x1="12422" y1="72727" x2="12422" y2="72727"/>
                            <a14:backgroundMark x1="36335" y1="49198" x2="46273" y2="43316"/>
                            <a14:backgroundMark x1="44410" y1="58824" x2="44410" y2="58824"/>
                            <a14:backgroundMark x1="42547" y1="47594" x2="42547" y2="47594"/>
                            <a14:backgroundMark x1="42547" y1="48663" x2="42236" y2="51337"/>
                            <a14:backgroundMark x1="41304" y1="56150" x2="41304" y2="56150"/>
                            <a14:backgroundMark x1="41304" y1="56150" x2="41925" y2="58824"/>
                            <a14:backgroundMark x1="43168" y1="60963" x2="45342" y2="71658"/>
                            <a14:backgroundMark x1="45652" y1="72727" x2="45652" y2="72727"/>
                            <a14:backgroundMark x1="48137" y1="59893" x2="48137" y2="59893"/>
                            <a14:backgroundMark x1="42857" y1="65775" x2="42857" y2="65775"/>
                            <a14:backgroundMark x1="29814" y1="28877" x2="29814" y2="28877"/>
                            <a14:backgroundMark x1="25155" y1="24064" x2="25155" y2="24064"/>
                            <a14:backgroundMark x1="15528" y1="21390" x2="31366" y2="33155"/>
                            <a14:backgroundMark x1="31366" y1="33155" x2="39752" y2="24064"/>
                            <a14:backgroundMark x1="63975" y1="39572" x2="63975" y2="39572"/>
                            <a14:backgroundMark x1="56211" y1="31016" x2="68012" y2="53476"/>
                            <a14:backgroundMark x1="68012" y1="53476" x2="71429" y2="42781"/>
                            <a14:backgroundMark x1="75155" y1="86631" x2="59006" y2="67380"/>
                            <a14:backgroundMark x1="59006" y1="67380" x2="54658" y2="74866"/>
                            <a14:backgroundMark x1="25330" y1="53220" x2="19255" y2="51337"/>
                            <a14:backgroundMark x1="34783" y1="56150" x2="33057" y2="55615"/>
                            <a14:backgroundMark x1="19255" y1="51337" x2="14286" y2="37433"/>
                            <a14:backgroundMark x1="18944" y1="79679" x2="18944" y2="79679"/>
                            <a14:backgroundMark x1="19876" y1="82353" x2="19876" y2="82353"/>
                            <a14:backgroundMark x1="18634" y1="76471" x2="18634" y2="76471"/>
                            <a14:backgroundMark x1="19255" y1="75936" x2="19255" y2="75936"/>
                            <a14:backgroundMark x1="18944" y1="71658" x2="18012" y2="79679"/>
                          </a14:backgroundRemoval>
                        </a14:imgEffect>
                      </a14:imgLayer>
                    </a14:imgProps>
                  </a:ext>
                </a:extLst>
              </a:blip>
              <a:srcRect l="46139" t="31513"/>
              <a:stretch/>
            </p:blipFill>
            <p:spPr>
              <a:xfrm>
                <a:off x="8151541" y="2208959"/>
                <a:ext cx="1652168" cy="1220039"/>
              </a:xfrm>
              <a:prstGeom prst="rect">
                <a:avLst/>
              </a:prstGeom>
            </p:spPr>
          </p:pic>
        </p:grp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F389CCD7-9AE9-467B-9C63-1D41323995FA}"/>
                </a:ext>
              </a:extLst>
            </p:cNvPr>
            <p:cNvSpPr txBox="1"/>
            <p:nvPr/>
          </p:nvSpPr>
          <p:spPr>
            <a:xfrm>
              <a:off x="8357442" y="2440598"/>
              <a:ext cx="7633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IL-4 /IL-13</a:t>
              </a:r>
            </a:p>
          </p:txBody>
        </p:sp>
      </p:grpSp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5E0C7769-642A-9806-2BAD-023D39F7B7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7479189"/>
              </p:ext>
            </p:extLst>
          </p:nvPr>
        </p:nvGraphicFramePr>
        <p:xfrm>
          <a:off x="-1" y="842646"/>
          <a:ext cx="4480443" cy="267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38204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F60792C7-B04E-6022-2459-3482889C3276}"/>
              </a:ext>
            </a:extLst>
          </p:cNvPr>
          <p:cNvSpPr txBox="1"/>
          <p:nvPr/>
        </p:nvSpPr>
        <p:spPr>
          <a:xfrm>
            <a:off x="7418126" y="6460556"/>
            <a:ext cx="4771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/>
              <a:t>Bhatt SP, et al; BOREAS. N </a:t>
            </a:r>
            <a:r>
              <a:rPr lang="fr-FR" sz="1200" i="1" dirty="0" err="1"/>
              <a:t>Engl</a:t>
            </a:r>
            <a:r>
              <a:rPr lang="fr-FR" sz="1200" i="1" dirty="0"/>
              <a:t> J Med. 2023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D041EDD-1A25-2216-06DB-9C02B3BAF305}"/>
              </a:ext>
            </a:extLst>
          </p:cNvPr>
          <p:cNvSpPr txBox="1"/>
          <p:nvPr/>
        </p:nvSpPr>
        <p:spPr>
          <a:xfrm>
            <a:off x="10421435" y="4302209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76%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23CD1B6-D894-D6EA-4871-7CB35FD07F72}"/>
              </a:ext>
            </a:extLst>
          </p:cNvPr>
          <p:cNvSpPr txBox="1"/>
          <p:nvPr/>
        </p:nvSpPr>
        <p:spPr>
          <a:xfrm>
            <a:off x="11078660" y="4302209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77%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E1B2671F-6253-4EE7-984A-B96F2A2DC02D}"/>
              </a:ext>
            </a:extLst>
          </p:cNvPr>
          <p:cNvSpPr txBox="1">
            <a:spLocks/>
          </p:cNvSpPr>
          <p:nvPr/>
        </p:nvSpPr>
        <p:spPr>
          <a:xfrm>
            <a:off x="2054626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dupilumab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AC52FF-E9F2-341B-997F-5A06310D687F}"/>
              </a:ext>
            </a:extLst>
          </p:cNvPr>
          <p:cNvSpPr txBox="1"/>
          <p:nvPr/>
        </p:nvSpPr>
        <p:spPr>
          <a:xfrm>
            <a:off x="2054626" y="5860557"/>
            <a:ext cx="839591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fr-FR" sz="2000" b="1" dirty="0"/>
              <a:t>Amélioration des symptômes et de la fonction respiratoire</a:t>
            </a:r>
            <a:endParaRPr lang="fr-FR" sz="3200" baseline="30000" dirty="0">
              <a:solidFill>
                <a:srgbClr val="00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C992A9-5B2D-315E-D7DD-0848C0EA68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75" t="25833" r="44061" b="32928"/>
          <a:stretch/>
        </p:blipFill>
        <p:spPr>
          <a:xfrm>
            <a:off x="6774794" y="1287498"/>
            <a:ext cx="3758749" cy="223202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D040C50-6918-03A7-059D-A3716B24CE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66"/>
          <a:stretch/>
        </p:blipFill>
        <p:spPr>
          <a:xfrm>
            <a:off x="6774794" y="3543856"/>
            <a:ext cx="3758749" cy="2232020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85726DE7-6F7E-4830-8F1F-29DA981EA1B7}"/>
              </a:ext>
            </a:extLst>
          </p:cNvPr>
          <p:cNvGrpSpPr/>
          <p:nvPr/>
        </p:nvGrpSpPr>
        <p:grpSpPr>
          <a:xfrm>
            <a:off x="10917084" y="186528"/>
            <a:ext cx="1023540" cy="807928"/>
            <a:chOff x="7976937" y="2440598"/>
            <a:chExt cx="1143856" cy="988402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7A842935-6EFE-46DA-942C-B1C68B34328C}"/>
                </a:ext>
              </a:extLst>
            </p:cNvPr>
            <p:cNvGrpSpPr/>
            <p:nvPr/>
          </p:nvGrpSpPr>
          <p:grpSpPr>
            <a:xfrm>
              <a:off x="7976937" y="2702209"/>
              <a:ext cx="1143856" cy="726791"/>
              <a:chOff x="7762119" y="2208959"/>
              <a:chExt cx="2041590" cy="1220039"/>
            </a:xfrm>
          </p:grpSpPr>
          <p:pic>
            <p:nvPicPr>
              <p:cNvPr id="23" name="Image 22">
                <a:extLst>
                  <a:ext uri="{FF2B5EF4-FFF2-40B4-BE49-F238E27FC236}">
                    <a16:creationId xmlns:a16="http://schemas.microsoft.com/office/drawing/2014/main" id="{47669659-5ABE-4917-9742-97FFF6315E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62119" y="2208960"/>
                <a:ext cx="838317" cy="905001"/>
              </a:xfrm>
              <a:prstGeom prst="rect">
                <a:avLst/>
              </a:prstGeom>
            </p:spPr>
          </p:pic>
          <p:pic>
            <p:nvPicPr>
              <p:cNvPr id="24" name="Image 23">
                <a:extLst>
                  <a:ext uri="{FF2B5EF4-FFF2-40B4-BE49-F238E27FC236}">
                    <a16:creationId xmlns:a16="http://schemas.microsoft.com/office/drawing/2014/main" id="{64C31FDA-A36A-4D3F-A5ED-1834575E66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626" b="89840" l="9938" r="90994">
                            <a14:foregroundMark x1="90994" y1="15508" x2="90994" y2="15508"/>
                            <a14:foregroundMark x1="85404" y1="61497" x2="85404" y2="61497"/>
                            <a14:foregroundMark x1="71739" y1="63636" x2="71739" y2="63636"/>
                            <a14:foregroundMark x1="31056" y1="53476" x2="31056" y2="53476"/>
                            <a14:foregroundMark x1="30435" y1="63636" x2="30435" y2="63636"/>
                            <a14:foregroundMark x1="29814" y1="55615" x2="29814" y2="55615"/>
                            <a14:foregroundMark x1="30435" y1="55615" x2="30435" y2="55615"/>
                            <a14:foregroundMark x1="30745" y1="54545" x2="29814" y2="58289"/>
                            <a14:foregroundMark x1="31056" y1="50802" x2="31677" y2="54545"/>
                            <a14:foregroundMark x1="31056" y1="55080" x2="31056" y2="55080"/>
                            <a14:foregroundMark x1="31677" y1="56150" x2="31677" y2="56150"/>
                            <a14:foregroundMark x1="31366" y1="55615" x2="31366" y2="55615"/>
                            <a14:foregroundMark x1="31366" y1="55615" x2="31366" y2="55615"/>
                            <a14:foregroundMark x1="31366" y1="55080" x2="31366" y2="55080"/>
                            <a14:foregroundMark x1="31366" y1="55080" x2="31366" y2="55615"/>
                            <a14:foregroundMark x1="71739" y1="63102" x2="71739" y2="63102"/>
                            <a14:backgroundMark x1="20186" y1="64706" x2="20186" y2="64706"/>
                            <a14:backgroundMark x1="20497" y1="51872" x2="20497" y2="51872"/>
                            <a14:backgroundMark x1="19565" y1="47594" x2="12422" y2="72727"/>
                            <a14:backgroundMark x1="12422" y1="72727" x2="12422" y2="72727"/>
                            <a14:backgroundMark x1="36335" y1="49198" x2="46273" y2="43316"/>
                            <a14:backgroundMark x1="44410" y1="58824" x2="44410" y2="58824"/>
                            <a14:backgroundMark x1="42547" y1="47594" x2="42547" y2="47594"/>
                            <a14:backgroundMark x1="42547" y1="48663" x2="42236" y2="51337"/>
                            <a14:backgroundMark x1="41304" y1="56150" x2="41304" y2="56150"/>
                            <a14:backgroundMark x1="41304" y1="56150" x2="41925" y2="58824"/>
                            <a14:backgroundMark x1="43168" y1="60963" x2="45342" y2="71658"/>
                            <a14:backgroundMark x1="45652" y1="72727" x2="45652" y2="72727"/>
                            <a14:backgroundMark x1="48137" y1="59893" x2="48137" y2="59893"/>
                            <a14:backgroundMark x1="42857" y1="65775" x2="42857" y2="65775"/>
                            <a14:backgroundMark x1="29814" y1="28877" x2="29814" y2="28877"/>
                            <a14:backgroundMark x1="25155" y1="24064" x2="25155" y2="24064"/>
                            <a14:backgroundMark x1="15528" y1="21390" x2="31366" y2="33155"/>
                            <a14:backgroundMark x1="31366" y1="33155" x2="39752" y2="24064"/>
                            <a14:backgroundMark x1="63975" y1="39572" x2="63975" y2="39572"/>
                            <a14:backgroundMark x1="56211" y1="31016" x2="68012" y2="53476"/>
                            <a14:backgroundMark x1="68012" y1="53476" x2="71429" y2="42781"/>
                            <a14:backgroundMark x1="75155" y1="86631" x2="59006" y2="67380"/>
                            <a14:backgroundMark x1="59006" y1="67380" x2="54658" y2="74866"/>
                            <a14:backgroundMark x1="25330" y1="53220" x2="19255" y2="51337"/>
                            <a14:backgroundMark x1="34783" y1="56150" x2="33057" y2="55615"/>
                            <a14:backgroundMark x1="19255" y1="51337" x2="14286" y2="37433"/>
                            <a14:backgroundMark x1="18944" y1="79679" x2="18944" y2="79679"/>
                            <a14:backgroundMark x1="19876" y1="82353" x2="19876" y2="82353"/>
                            <a14:backgroundMark x1="18634" y1="76471" x2="18634" y2="76471"/>
                            <a14:backgroundMark x1="19255" y1="75936" x2="19255" y2="75936"/>
                            <a14:backgroundMark x1="18944" y1="71658" x2="18012" y2="79679"/>
                          </a14:backgroundRemoval>
                        </a14:imgEffect>
                      </a14:imgLayer>
                    </a14:imgProps>
                  </a:ext>
                </a:extLst>
              </a:blip>
              <a:srcRect l="46139" t="31513"/>
              <a:stretch/>
            </p:blipFill>
            <p:spPr>
              <a:xfrm>
                <a:off x="8151541" y="2208959"/>
                <a:ext cx="1652168" cy="1220039"/>
              </a:xfrm>
              <a:prstGeom prst="rect">
                <a:avLst/>
              </a:prstGeom>
            </p:spPr>
          </p:pic>
        </p:grp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E05196D-E91F-4C71-A821-AF5848C4EA3E}"/>
                </a:ext>
              </a:extLst>
            </p:cNvPr>
            <p:cNvSpPr txBox="1"/>
            <p:nvPr/>
          </p:nvSpPr>
          <p:spPr>
            <a:xfrm>
              <a:off x="8357442" y="2440598"/>
              <a:ext cx="7633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IL-4 /IL-13</a:t>
              </a:r>
            </a:p>
          </p:txBody>
        </p:sp>
      </p:grpSp>
      <p:graphicFrame>
        <p:nvGraphicFramePr>
          <p:cNvPr id="15" name="Diagramme 14">
            <a:extLst>
              <a:ext uri="{FF2B5EF4-FFF2-40B4-BE49-F238E27FC236}">
                <a16:creationId xmlns:a16="http://schemas.microsoft.com/office/drawing/2014/main" id="{5E0C7769-642A-9806-2BAD-023D39F7B7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7479189"/>
              </p:ext>
            </p:extLst>
          </p:nvPr>
        </p:nvGraphicFramePr>
        <p:xfrm>
          <a:off x="-1" y="842646"/>
          <a:ext cx="4480443" cy="267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31890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F60792C7-B04E-6022-2459-3482889C3276}"/>
              </a:ext>
            </a:extLst>
          </p:cNvPr>
          <p:cNvSpPr txBox="1"/>
          <p:nvPr/>
        </p:nvSpPr>
        <p:spPr>
          <a:xfrm>
            <a:off x="7375983" y="6566218"/>
            <a:ext cx="4771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/>
              <a:t>Bhatt SP, et al; BOREAS. N </a:t>
            </a:r>
            <a:r>
              <a:rPr lang="fr-FR" sz="1200" i="1" dirty="0" err="1"/>
              <a:t>Engl</a:t>
            </a:r>
            <a:r>
              <a:rPr lang="fr-FR" sz="1200" i="1" dirty="0"/>
              <a:t> J Med. 2023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D041EDD-1A25-2216-06DB-9C02B3BAF305}"/>
              </a:ext>
            </a:extLst>
          </p:cNvPr>
          <p:cNvSpPr txBox="1"/>
          <p:nvPr/>
        </p:nvSpPr>
        <p:spPr>
          <a:xfrm>
            <a:off x="10421435" y="4302209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76%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23CD1B6-D894-D6EA-4871-7CB35FD07F72}"/>
              </a:ext>
            </a:extLst>
          </p:cNvPr>
          <p:cNvSpPr txBox="1"/>
          <p:nvPr/>
        </p:nvSpPr>
        <p:spPr>
          <a:xfrm>
            <a:off x="11078660" y="4302209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77%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E1B2671F-6253-4EE7-984A-B96F2A2DC02D}"/>
              </a:ext>
            </a:extLst>
          </p:cNvPr>
          <p:cNvSpPr txBox="1">
            <a:spLocks/>
          </p:cNvSpPr>
          <p:nvPr/>
        </p:nvSpPr>
        <p:spPr>
          <a:xfrm>
            <a:off x="2054626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dupilumab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3213E8E-CBD9-486F-882B-6448F442230E}"/>
              </a:ext>
            </a:extLst>
          </p:cNvPr>
          <p:cNvSpPr txBox="1"/>
          <p:nvPr/>
        </p:nvSpPr>
        <p:spPr>
          <a:xfrm>
            <a:off x="9848361" y="2932952"/>
            <a:ext cx="1641795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0000"/>
                </a:solidFill>
              </a:rPr>
              <a:t> éosinophiles </a:t>
            </a:r>
          </a:p>
          <a:p>
            <a:pPr algn="ctr"/>
            <a:r>
              <a:rPr lang="fr-FR" sz="2000" b="1" dirty="0">
                <a:solidFill>
                  <a:srgbClr val="000000"/>
                </a:solidFill>
              </a:rPr>
              <a:t>très élevés</a:t>
            </a:r>
            <a:endParaRPr lang="fr-FR" sz="3200" baseline="30000" dirty="0">
              <a:solidFill>
                <a:srgbClr val="00000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E72300-13A5-2309-6C87-967395C03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087" y="2001889"/>
            <a:ext cx="7967913" cy="4000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4F458C2-DFE3-A2AC-55F3-59EA97F39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087" y="2430565"/>
            <a:ext cx="7877175" cy="2105025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BD0C9AE0-03AC-4CDE-A56D-E9E489A43C5E}"/>
              </a:ext>
            </a:extLst>
          </p:cNvPr>
          <p:cNvGrpSpPr/>
          <p:nvPr/>
        </p:nvGrpSpPr>
        <p:grpSpPr>
          <a:xfrm>
            <a:off x="10917084" y="186528"/>
            <a:ext cx="1023540" cy="807928"/>
            <a:chOff x="7976937" y="2440598"/>
            <a:chExt cx="1143856" cy="988402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F13EAA39-B02F-41BA-987A-3A6299318E63}"/>
                </a:ext>
              </a:extLst>
            </p:cNvPr>
            <p:cNvGrpSpPr/>
            <p:nvPr/>
          </p:nvGrpSpPr>
          <p:grpSpPr>
            <a:xfrm>
              <a:off x="7976937" y="2702209"/>
              <a:ext cx="1143856" cy="726791"/>
              <a:chOff x="7762119" y="2208959"/>
              <a:chExt cx="2041590" cy="1220039"/>
            </a:xfrm>
          </p:grpSpPr>
          <p:pic>
            <p:nvPicPr>
              <p:cNvPr id="24" name="Image 23">
                <a:extLst>
                  <a:ext uri="{FF2B5EF4-FFF2-40B4-BE49-F238E27FC236}">
                    <a16:creationId xmlns:a16="http://schemas.microsoft.com/office/drawing/2014/main" id="{2B7197AB-ADD5-4DF8-ADF2-AEED10F217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62119" y="2208960"/>
                <a:ext cx="838317" cy="905001"/>
              </a:xfrm>
              <a:prstGeom prst="rect">
                <a:avLst/>
              </a:prstGeom>
            </p:spPr>
          </p:pic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6CDC8F0C-CF92-405B-9EBB-44F349F31E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626" b="89840" l="9938" r="90994">
                            <a14:foregroundMark x1="90994" y1="15508" x2="90994" y2="15508"/>
                            <a14:foregroundMark x1="85404" y1="61497" x2="85404" y2="61497"/>
                            <a14:foregroundMark x1="71739" y1="63636" x2="71739" y2="63636"/>
                            <a14:foregroundMark x1="31056" y1="53476" x2="31056" y2="53476"/>
                            <a14:foregroundMark x1="30435" y1="63636" x2="30435" y2="63636"/>
                            <a14:foregroundMark x1="29814" y1="55615" x2="29814" y2="55615"/>
                            <a14:foregroundMark x1="30435" y1="55615" x2="30435" y2="55615"/>
                            <a14:foregroundMark x1="30745" y1="54545" x2="29814" y2="58289"/>
                            <a14:foregroundMark x1="31056" y1="50802" x2="31677" y2="54545"/>
                            <a14:foregroundMark x1="31056" y1="55080" x2="31056" y2="55080"/>
                            <a14:foregroundMark x1="31677" y1="56150" x2="31677" y2="56150"/>
                            <a14:foregroundMark x1="31366" y1="55615" x2="31366" y2="55615"/>
                            <a14:foregroundMark x1="31366" y1="55615" x2="31366" y2="55615"/>
                            <a14:foregroundMark x1="31366" y1="55080" x2="31366" y2="55080"/>
                            <a14:foregroundMark x1="31366" y1="55080" x2="31366" y2="55615"/>
                            <a14:foregroundMark x1="71739" y1="63102" x2="71739" y2="63102"/>
                            <a14:backgroundMark x1="20186" y1="64706" x2="20186" y2="64706"/>
                            <a14:backgroundMark x1="20497" y1="51872" x2="20497" y2="51872"/>
                            <a14:backgroundMark x1="19565" y1="47594" x2="12422" y2="72727"/>
                            <a14:backgroundMark x1="12422" y1="72727" x2="12422" y2="72727"/>
                            <a14:backgroundMark x1="36335" y1="49198" x2="46273" y2="43316"/>
                            <a14:backgroundMark x1="44410" y1="58824" x2="44410" y2="58824"/>
                            <a14:backgroundMark x1="42547" y1="47594" x2="42547" y2="47594"/>
                            <a14:backgroundMark x1="42547" y1="48663" x2="42236" y2="51337"/>
                            <a14:backgroundMark x1="41304" y1="56150" x2="41304" y2="56150"/>
                            <a14:backgroundMark x1="41304" y1="56150" x2="41925" y2="58824"/>
                            <a14:backgroundMark x1="43168" y1="60963" x2="45342" y2="71658"/>
                            <a14:backgroundMark x1="45652" y1="72727" x2="45652" y2="72727"/>
                            <a14:backgroundMark x1="48137" y1="59893" x2="48137" y2="59893"/>
                            <a14:backgroundMark x1="42857" y1="65775" x2="42857" y2="65775"/>
                            <a14:backgroundMark x1="29814" y1="28877" x2="29814" y2="28877"/>
                            <a14:backgroundMark x1="25155" y1="24064" x2="25155" y2="24064"/>
                            <a14:backgroundMark x1="15528" y1="21390" x2="31366" y2="33155"/>
                            <a14:backgroundMark x1="31366" y1="33155" x2="39752" y2="24064"/>
                            <a14:backgroundMark x1="63975" y1="39572" x2="63975" y2="39572"/>
                            <a14:backgroundMark x1="56211" y1="31016" x2="68012" y2="53476"/>
                            <a14:backgroundMark x1="68012" y1="53476" x2="71429" y2="42781"/>
                            <a14:backgroundMark x1="75155" y1="86631" x2="59006" y2="67380"/>
                            <a14:backgroundMark x1="59006" y1="67380" x2="54658" y2="74866"/>
                            <a14:backgroundMark x1="25330" y1="53220" x2="19255" y2="51337"/>
                            <a14:backgroundMark x1="34783" y1="56150" x2="33057" y2="55615"/>
                            <a14:backgroundMark x1="19255" y1="51337" x2="14286" y2="37433"/>
                            <a14:backgroundMark x1="18944" y1="79679" x2="18944" y2="79679"/>
                            <a14:backgroundMark x1="19876" y1="82353" x2="19876" y2="82353"/>
                            <a14:backgroundMark x1="18634" y1="76471" x2="18634" y2="76471"/>
                            <a14:backgroundMark x1="19255" y1="75936" x2="19255" y2="75936"/>
                            <a14:backgroundMark x1="18944" y1="71658" x2="18012" y2="79679"/>
                          </a14:backgroundRemoval>
                        </a14:imgEffect>
                      </a14:imgLayer>
                    </a14:imgProps>
                  </a:ext>
                </a:extLst>
              </a:blip>
              <a:srcRect l="46139" t="31513"/>
              <a:stretch/>
            </p:blipFill>
            <p:spPr>
              <a:xfrm>
                <a:off x="8151541" y="2208959"/>
                <a:ext cx="1652168" cy="1220039"/>
              </a:xfrm>
              <a:prstGeom prst="rect">
                <a:avLst/>
              </a:prstGeom>
            </p:spPr>
          </p:pic>
        </p:grp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C339181-0F52-4B36-AB62-8783DB696FB0}"/>
                </a:ext>
              </a:extLst>
            </p:cNvPr>
            <p:cNvSpPr txBox="1"/>
            <p:nvPr/>
          </p:nvSpPr>
          <p:spPr>
            <a:xfrm>
              <a:off x="8357442" y="2440598"/>
              <a:ext cx="7633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IL-4 /IL-13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4672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6C47EC-33AF-D045-853C-9B4238FB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>
                <a:latin typeface="+mn-lt"/>
              </a:rPr>
              <a:t>DEMAIN ? </a:t>
            </a:r>
            <a:endParaRPr lang="fr-FR" sz="3600" dirty="0">
              <a:latin typeface="+mn-l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60D11C-00D4-5020-C291-E201736B59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5058" name="AutoShape 2" descr="https://webmail.sfr.fr/webmail/download/Download.html?IDMSG=139821&amp;PJRANG=1.2&amp;NAME=logo+BPCO+adopte%CC%81.jpg&amp;FOLDER=INBOX&amp;STREAM_TYPE=IMAGE&amp;EMBEDDED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754" name="AutoShape 2" descr="GOLD COPD (@GOLD_COPD) |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756" name="AutoShape 4" descr="GOLD COPD (@GOLD_COPD) |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5697EF-3A2A-4FC9-BF4C-635F83F6F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943" y="297064"/>
            <a:ext cx="1752801" cy="17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60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6CC97A5-C438-40F0-9794-0FF0F63D5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803" y="805645"/>
            <a:ext cx="6413228" cy="53823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E77D80-68B3-4BE7-843E-F6D9D892C408}"/>
              </a:ext>
            </a:extLst>
          </p:cNvPr>
          <p:cNvSpPr/>
          <p:nvPr/>
        </p:nvSpPr>
        <p:spPr>
          <a:xfrm>
            <a:off x="7620000" y="654402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200" i="1" dirty="0">
                <a:solidFill>
                  <a:srgbClr val="231F20"/>
                </a:solidFill>
              </a:rPr>
              <a:t>Calderon AA, </a:t>
            </a:r>
            <a:r>
              <a:rPr lang="en-US" sz="1200" i="1" dirty="0">
                <a:solidFill>
                  <a:srgbClr val="231F20"/>
                </a:solidFill>
              </a:rPr>
              <a:t>Eur Respir </a:t>
            </a:r>
            <a:r>
              <a:rPr lang="fr-FR" sz="1200" i="1" dirty="0" err="1">
                <a:solidFill>
                  <a:srgbClr val="231F20"/>
                </a:solidFill>
              </a:rPr>
              <a:t>Rev</a:t>
            </a:r>
            <a:r>
              <a:rPr lang="fr-FR" sz="1200" i="1" dirty="0">
                <a:solidFill>
                  <a:srgbClr val="231F20"/>
                </a:solidFill>
              </a:rPr>
              <a:t> 2023</a:t>
            </a:r>
            <a:endParaRPr lang="fr-FR" sz="1200" i="1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872A955-E7DA-4CF9-BF6A-E879D6253584}"/>
              </a:ext>
            </a:extLst>
          </p:cNvPr>
          <p:cNvSpPr txBox="1">
            <a:spLocks/>
          </p:cNvSpPr>
          <p:nvPr/>
        </p:nvSpPr>
        <p:spPr>
          <a:xfrm>
            <a:off x="2054626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des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alarmines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08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940C56A-BB21-4373-9734-C05E270DF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2109787"/>
            <a:ext cx="8496300" cy="3876675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003C09DC-5588-4DEF-9574-610444E88CC4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des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alarmines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itepekimab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/SAR440340/​REGN3500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C9B80F-B56D-4C4F-A1F8-32488B5A52B9}"/>
              </a:ext>
            </a:extLst>
          </p:cNvPr>
          <p:cNvSpPr/>
          <p:nvPr/>
        </p:nvSpPr>
        <p:spPr>
          <a:xfrm>
            <a:off x="7620000" y="654402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200" i="1" dirty="0">
                <a:solidFill>
                  <a:srgbClr val="231F20"/>
                </a:solidFill>
              </a:rPr>
              <a:t>Rabe et al., Lancet </a:t>
            </a:r>
            <a:r>
              <a:rPr lang="fr-FR" sz="1200" i="1" dirty="0" err="1">
                <a:solidFill>
                  <a:srgbClr val="231F20"/>
                </a:solidFill>
              </a:rPr>
              <a:t>Respir</a:t>
            </a:r>
            <a:r>
              <a:rPr lang="fr-FR" sz="1200" i="1" dirty="0">
                <a:solidFill>
                  <a:srgbClr val="231F20"/>
                </a:solidFill>
              </a:rPr>
              <a:t> Med 2021</a:t>
            </a:r>
            <a:endParaRPr lang="fr-FR" sz="1200" i="1" dirty="0"/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20A98D62-6821-448C-BBAE-80DCE039F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7189997"/>
              </p:ext>
            </p:extLst>
          </p:nvPr>
        </p:nvGraphicFramePr>
        <p:xfrm>
          <a:off x="0" y="1014096"/>
          <a:ext cx="4267200" cy="267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9293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003C09DC-5588-4DEF-9574-610444E88CC4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des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alarmines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itepekimab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/SAR440340/​REGN3500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C9B80F-B56D-4C4F-A1F8-32488B5A52B9}"/>
              </a:ext>
            </a:extLst>
          </p:cNvPr>
          <p:cNvSpPr/>
          <p:nvPr/>
        </p:nvSpPr>
        <p:spPr>
          <a:xfrm>
            <a:off x="7620000" y="654402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200" i="1" dirty="0">
                <a:solidFill>
                  <a:srgbClr val="231F20"/>
                </a:solidFill>
              </a:rPr>
              <a:t>Rabe et al., Lancet </a:t>
            </a:r>
            <a:r>
              <a:rPr lang="fr-FR" sz="1200" i="1" dirty="0" err="1">
                <a:solidFill>
                  <a:srgbClr val="231F20"/>
                </a:solidFill>
              </a:rPr>
              <a:t>Respir</a:t>
            </a:r>
            <a:r>
              <a:rPr lang="fr-FR" sz="1200" i="1" dirty="0">
                <a:solidFill>
                  <a:srgbClr val="231F20"/>
                </a:solidFill>
              </a:rPr>
              <a:t> Med 2021</a:t>
            </a:r>
            <a:endParaRPr lang="fr-FR" sz="1200" i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644E5FE-9D4E-47EC-B67C-5CECB78DA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2114550"/>
            <a:ext cx="5037959" cy="304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9409C00-EF22-4BA3-9573-569DD2ECA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898689"/>
            <a:ext cx="5853113" cy="355228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A06097A-7F98-4A80-8334-8731A9E562FC}"/>
              </a:ext>
            </a:extLst>
          </p:cNvPr>
          <p:cNvSpPr txBox="1"/>
          <p:nvPr/>
        </p:nvSpPr>
        <p:spPr>
          <a:xfrm>
            <a:off x="2442849" y="5855485"/>
            <a:ext cx="758714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fr-FR" sz="2000" b="1" dirty="0"/>
              <a:t>Bénéfice (modeste) sur les exacerbations et la fonction respiratoire</a:t>
            </a:r>
            <a:endParaRPr lang="fr-FR" sz="3200" baseline="30000" dirty="0">
              <a:solidFill>
                <a:srgbClr val="00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C1956D-CC64-479B-87C8-60F7BF311861}"/>
              </a:ext>
            </a:extLst>
          </p:cNvPr>
          <p:cNvSpPr txBox="1"/>
          <p:nvPr/>
        </p:nvSpPr>
        <p:spPr>
          <a:xfrm>
            <a:off x="7848420" y="1489310"/>
            <a:ext cx="314343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Fonction respiratoire (VEMS)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91C72C3-9540-4858-B0D5-6E3D4B82C7AE}"/>
              </a:ext>
            </a:extLst>
          </p:cNvPr>
          <p:cNvSpPr txBox="1"/>
          <p:nvPr/>
        </p:nvSpPr>
        <p:spPr>
          <a:xfrm>
            <a:off x="2054625" y="1489310"/>
            <a:ext cx="323548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Exacerbations modérées à sévères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807C074-F489-4524-9EB6-46D845A6C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036" y="2137804"/>
            <a:ext cx="847843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52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003C09DC-5588-4DEF-9574-610444E88CC4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des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alarmines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itepekimab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/SAR440340/​REGN3500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C9B80F-B56D-4C4F-A1F8-32488B5A52B9}"/>
              </a:ext>
            </a:extLst>
          </p:cNvPr>
          <p:cNvSpPr/>
          <p:nvPr/>
        </p:nvSpPr>
        <p:spPr>
          <a:xfrm>
            <a:off x="7620000" y="654402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200" i="1" dirty="0">
                <a:solidFill>
                  <a:srgbClr val="231F20"/>
                </a:solidFill>
              </a:rPr>
              <a:t>Rabe et al., Lancet </a:t>
            </a:r>
            <a:r>
              <a:rPr lang="fr-FR" sz="1200" i="1" dirty="0" err="1">
                <a:solidFill>
                  <a:srgbClr val="231F20"/>
                </a:solidFill>
              </a:rPr>
              <a:t>Respir</a:t>
            </a:r>
            <a:r>
              <a:rPr lang="fr-FR" sz="1200" i="1" dirty="0">
                <a:solidFill>
                  <a:srgbClr val="231F20"/>
                </a:solidFill>
              </a:rPr>
              <a:t> Med 2021</a:t>
            </a:r>
            <a:endParaRPr lang="fr-FR" sz="1200" i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06097A-7F98-4A80-8334-8731A9E562FC}"/>
              </a:ext>
            </a:extLst>
          </p:cNvPr>
          <p:cNvSpPr txBox="1"/>
          <p:nvPr/>
        </p:nvSpPr>
        <p:spPr>
          <a:xfrm>
            <a:off x="1327180" y="5484745"/>
            <a:ext cx="997183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fr-FR" sz="2000" b="1" u="sng" dirty="0"/>
              <a:t>Pas</a:t>
            </a:r>
            <a:r>
              <a:rPr lang="fr-FR" sz="2000" b="1" dirty="0"/>
              <a:t> de bénéfice sur les exacerbations ni sur la fonction respiratoire </a:t>
            </a:r>
            <a:r>
              <a:rPr lang="fr-FR" sz="2000" b="1" dirty="0">
                <a:solidFill>
                  <a:srgbClr val="000000"/>
                </a:solidFill>
              </a:rPr>
              <a:t>chez les fumeurs </a:t>
            </a:r>
            <a:r>
              <a:rPr lang="fr-FR" sz="2000" b="1" u="sng" dirty="0">
                <a:solidFill>
                  <a:srgbClr val="000000"/>
                </a:solidFill>
              </a:rPr>
              <a:t>actifs</a:t>
            </a:r>
            <a:endParaRPr lang="fr-FR" sz="3200" u="sng" dirty="0">
              <a:solidFill>
                <a:srgbClr val="00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6035028-BDD3-4F96-AAA3-C91F226B5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238375"/>
            <a:ext cx="5167022" cy="26527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6401313-4381-45B1-9330-064CAFFD2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53533"/>
            <a:ext cx="5886450" cy="308997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98B569B-4C18-45EA-A7D7-7FE6E2ED9501}"/>
              </a:ext>
            </a:extLst>
          </p:cNvPr>
          <p:cNvSpPr txBox="1"/>
          <p:nvPr/>
        </p:nvSpPr>
        <p:spPr>
          <a:xfrm>
            <a:off x="7848420" y="1489310"/>
            <a:ext cx="314343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Fonction respiratoire (VEMS)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A909C74-BE91-45E7-A956-197A2D288F03}"/>
              </a:ext>
            </a:extLst>
          </p:cNvPr>
          <p:cNvSpPr txBox="1"/>
          <p:nvPr/>
        </p:nvSpPr>
        <p:spPr>
          <a:xfrm>
            <a:off x="2054625" y="1489310"/>
            <a:ext cx="323548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Exacerbations modérées à sévères</a:t>
            </a:r>
          </a:p>
        </p:txBody>
      </p:sp>
    </p:spTree>
    <p:extLst>
      <p:ext uri="{BB962C8B-B14F-4D97-AF65-F5344CB8AC3E}">
        <p14:creationId xmlns:p14="http://schemas.microsoft.com/office/powerpoint/2010/main" val="1012382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003C09DC-5588-4DEF-9574-610444E88CC4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des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alarmines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itepekimab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/SAR440340/​REGN3500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C9B80F-B56D-4C4F-A1F8-32488B5A52B9}"/>
              </a:ext>
            </a:extLst>
          </p:cNvPr>
          <p:cNvSpPr/>
          <p:nvPr/>
        </p:nvSpPr>
        <p:spPr>
          <a:xfrm>
            <a:off x="7620000" y="654402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200" i="1" dirty="0">
                <a:solidFill>
                  <a:srgbClr val="231F20"/>
                </a:solidFill>
              </a:rPr>
              <a:t>Rabe et al., Lancet </a:t>
            </a:r>
            <a:r>
              <a:rPr lang="fr-FR" sz="1200" i="1" dirty="0" err="1">
                <a:solidFill>
                  <a:srgbClr val="231F20"/>
                </a:solidFill>
              </a:rPr>
              <a:t>Respir</a:t>
            </a:r>
            <a:r>
              <a:rPr lang="fr-FR" sz="1200" i="1" dirty="0">
                <a:solidFill>
                  <a:srgbClr val="231F20"/>
                </a:solidFill>
              </a:rPr>
              <a:t> Med 2021</a:t>
            </a:r>
            <a:endParaRPr lang="fr-FR" sz="1200" i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06097A-7F98-4A80-8334-8731A9E562FC}"/>
              </a:ext>
            </a:extLst>
          </p:cNvPr>
          <p:cNvSpPr txBox="1"/>
          <p:nvPr/>
        </p:nvSpPr>
        <p:spPr>
          <a:xfrm>
            <a:off x="1327180" y="5484745"/>
            <a:ext cx="997183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fr-FR" sz="2000" b="1" u="sng" dirty="0"/>
              <a:t>Pas</a:t>
            </a:r>
            <a:r>
              <a:rPr lang="fr-FR" sz="2000" b="1" dirty="0"/>
              <a:t> de bénéfice sur les exacerbations ni sur la fonction respiratoire </a:t>
            </a:r>
            <a:r>
              <a:rPr lang="fr-FR" sz="2000" b="1" dirty="0">
                <a:solidFill>
                  <a:srgbClr val="000000"/>
                </a:solidFill>
              </a:rPr>
              <a:t>chez les fumeurs </a:t>
            </a:r>
            <a:r>
              <a:rPr lang="fr-FR" sz="2000" b="1" u="sng" dirty="0">
                <a:solidFill>
                  <a:srgbClr val="000000"/>
                </a:solidFill>
              </a:rPr>
              <a:t>actifs</a:t>
            </a:r>
            <a:endParaRPr lang="fr-FR" sz="3200" u="sng" dirty="0">
              <a:solidFill>
                <a:srgbClr val="00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6035028-BDD3-4F96-AAA3-C91F226B5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238375"/>
            <a:ext cx="5167022" cy="26527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6401313-4381-45B1-9330-064CAFFD2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53533"/>
            <a:ext cx="5886450" cy="308997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98B569B-4C18-45EA-A7D7-7FE6E2ED9501}"/>
              </a:ext>
            </a:extLst>
          </p:cNvPr>
          <p:cNvSpPr txBox="1"/>
          <p:nvPr/>
        </p:nvSpPr>
        <p:spPr>
          <a:xfrm>
            <a:off x="7848420" y="1489310"/>
            <a:ext cx="314343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Fonction respiratoire (VEMS)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A909C74-BE91-45E7-A956-197A2D288F03}"/>
              </a:ext>
            </a:extLst>
          </p:cNvPr>
          <p:cNvSpPr txBox="1"/>
          <p:nvPr/>
        </p:nvSpPr>
        <p:spPr>
          <a:xfrm>
            <a:off x="2054625" y="1489310"/>
            <a:ext cx="323548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Exacerbations modérées à sévères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2863391-95B3-474A-B2B9-E5AB3F8F425A}"/>
              </a:ext>
            </a:extLst>
          </p:cNvPr>
          <p:cNvSpPr txBox="1">
            <a:spLocks/>
          </p:cNvSpPr>
          <p:nvPr/>
        </p:nvSpPr>
        <p:spPr>
          <a:xfrm>
            <a:off x="3305152" y="5938110"/>
            <a:ext cx="5581694" cy="37595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Etude AERIFY-2 en cours</a:t>
            </a:r>
          </a:p>
        </p:txBody>
      </p:sp>
    </p:spTree>
    <p:extLst>
      <p:ext uri="{BB962C8B-B14F-4D97-AF65-F5344CB8AC3E}">
        <p14:creationId xmlns:p14="http://schemas.microsoft.com/office/powerpoint/2010/main" val="3629034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641E0C4-056F-2410-ADCE-B885249443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0"/>
          <a:stretch/>
        </p:blipFill>
        <p:spPr>
          <a:xfrm>
            <a:off x="898498" y="2074096"/>
            <a:ext cx="3313083" cy="398809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8F0A89D-CC21-DAE1-C31D-4977657903D0}"/>
              </a:ext>
            </a:extLst>
          </p:cNvPr>
          <p:cNvSpPr txBox="1"/>
          <p:nvPr/>
        </p:nvSpPr>
        <p:spPr>
          <a:xfrm>
            <a:off x="8084991" y="6560005"/>
            <a:ext cx="4107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Kelsen et al., JACI 2021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FCBE37B-CBF9-174B-E32A-B66EE583E607}"/>
              </a:ext>
            </a:extLst>
          </p:cNvPr>
          <p:cNvSpPr txBox="1"/>
          <p:nvPr/>
        </p:nvSpPr>
        <p:spPr>
          <a:xfrm>
            <a:off x="1173316" y="1243099"/>
            <a:ext cx="2763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Bloque le récepteur </a:t>
            </a:r>
          </a:p>
          <a:p>
            <a:pPr algn="ctr"/>
            <a:r>
              <a:rPr lang="fr-FR" sz="2400" b="1" dirty="0"/>
              <a:t>de l’IL-33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AD184FB-467C-4C58-9E35-2F7C1FD54B92}"/>
              </a:ext>
            </a:extLst>
          </p:cNvPr>
          <p:cNvSpPr txBox="1">
            <a:spLocks/>
          </p:cNvSpPr>
          <p:nvPr/>
        </p:nvSpPr>
        <p:spPr>
          <a:xfrm>
            <a:off x="2054626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Astegolimab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anti-ST2 : de l’asthme …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D49EF31-BDD9-FF86-9463-D75244984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1597" y="1445237"/>
            <a:ext cx="5107087" cy="356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63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094C4E3E-E60D-8341-A31C-2E6EB86C1484}"/>
              </a:ext>
            </a:extLst>
          </p:cNvPr>
          <p:cNvSpPr txBox="1"/>
          <p:nvPr/>
        </p:nvSpPr>
        <p:spPr>
          <a:xfrm>
            <a:off x="8724901" y="6546158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Brightling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et al., Lancet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respir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 2014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1251F47-24FE-4C4F-A95E-157A46FB5B65}"/>
              </a:ext>
            </a:extLst>
          </p:cNvPr>
          <p:cNvSpPr txBox="1"/>
          <p:nvPr/>
        </p:nvSpPr>
        <p:spPr>
          <a:xfrm>
            <a:off x="10318349" y="589803"/>
            <a:ext cx="169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chemeClr val="accent1">
                    <a:lumMod val="75000"/>
                  </a:schemeClr>
                </a:solidFill>
              </a:rPr>
              <a:t>Phase 2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FB321C3-3F75-924E-A731-6CD0F64BB3BF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benralizumab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363B9762-5B5C-4D63-B940-DAFF2D5A2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2612223"/>
              </p:ext>
            </p:extLst>
          </p:nvPr>
        </p:nvGraphicFramePr>
        <p:xfrm>
          <a:off x="-1" y="1014096"/>
          <a:ext cx="4480443" cy="267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e 6">
            <a:extLst>
              <a:ext uri="{FF2B5EF4-FFF2-40B4-BE49-F238E27FC236}">
                <a16:creationId xmlns:a16="http://schemas.microsoft.com/office/drawing/2014/main" id="{C6DB77CD-CFB8-47E1-89B6-B5E673C1B567}"/>
              </a:ext>
            </a:extLst>
          </p:cNvPr>
          <p:cNvGrpSpPr/>
          <p:nvPr/>
        </p:nvGrpSpPr>
        <p:grpSpPr>
          <a:xfrm>
            <a:off x="10873026" y="25699"/>
            <a:ext cx="1137998" cy="564104"/>
            <a:chOff x="10873026" y="25699"/>
            <a:chExt cx="1137998" cy="56410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3F12AB81-24BB-4AC0-85DE-3F8F22164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434" b="94340" l="2469" r="88889">
                          <a14:foregroundMark x1="64815" y1="90566" x2="64815" y2="90566"/>
                          <a14:foregroundMark x1="70988" y1="93396" x2="70988" y2="93396"/>
                          <a14:foregroundMark x1="63580" y1="95283" x2="63580" y2="95283"/>
                          <a14:backgroundMark x1="44444" y1="87736" x2="50617" y2="78302"/>
                          <a14:backgroundMark x1="31481" y1="55660" x2="35185" y2="57547"/>
                          <a14:backgroundMark x1="16049" y1="51887" x2="16049" y2="51887"/>
                          <a14:backgroundMark x1="29012" y1="33019" x2="40123" y2="30189"/>
                          <a14:backgroundMark x1="77160" y1="50943" x2="87037" y2="34906"/>
                          <a14:backgroundMark x1="6790" y1="49057" x2="6790" y2="49057"/>
                          <a14:backgroundMark x1="3704" y1="63208" x2="15432" y2="63208"/>
                          <a14:backgroundMark x1="47531" y1="25472" x2="64815" y2="19811"/>
                          <a14:backgroundMark x1="77160" y1="91509" x2="77160" y2="91509"/>
                          <a14:backgroundMark x1="617" y1="57547" x2="1852" y2="641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148903" y="25699"/>
              <a:ext cx="862121" cy="564104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17DEC71E-3B23-42CE-BA54-D65967ACDC94}"/>
                </a:ext>
              </a:extLst>
            </p:cNvPr>
            <p:cNvSpPr txBox="1"/>
            <p:nvPr/>
          </p:nvSpPr>
          <p:spPr>
            <a:xfrm>
              <a:off x="10873026" y="235860"/>
              <a:ext cx="5517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IL-5R</a:t>
              </a:r>
              <a:r>
                <a:rPr lang="el-GR" sz="1100" dirty="0"/>
                <a:t>α</a:t>
              </a:r>
              <a:endParaRPr lang="fr-F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018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8F0A89D-CC21-DAE1-C31D-4977657903D0}"/>
              </a:ext>
            </a:extLst>
          </p:cNvPr>
          <p:cNvSpPr txBox="1"/>
          <p:nvPr/>
        </p:nvSpPr>
        <p:spPr>
          <a:xfrm>
            <a:off x="8084991" y="6560005"/>
            <a:ext cx="4107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Yousuf</a:t>
            </a:r>
            <a:r>
              <a:rPr lang="fr-FR" sz="1200" i="1" dirty="0">
                <a:solidFill>
                  <a:prstClr val="black"/>
                </a:solidFill>
                <a:latin typeface="Calibri" panose="020F0502020204030204"/>
              </a:rPr>
              <a:t> et al., Lancet 2022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AD184FB-467C-4C58-9E35-2F7C1FD54B92}"/>
              </a:ext>
            </a:extLst>
          </p:cNvPr>
          <p:cNvSpPr txBox="1">
            <a:spLocks/>
          </p:cNvSpPr>
          <p:nvPr/>
        </p:nvSpPr>
        <p:spPr>
          <a:xfrm>
            <a:off x="2054626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Astegolimab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anti-ST2 : …à la BPCO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0589F49-5340-4C65-B2CA-AC0461660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45017"/>
            <a:ext cx="5257800" cy="4703948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688A5ED4-013A-42F5-98A7-E1305DE8985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46675" y="1104900"/>
            <a:ext cx="7045325" cy="619125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fr-FR" sz="2000" dirty="0">
                <a:solidFill>
                  <a:schemeClr val="tx1"/>
                </a:solidFill>
              </a:rPr>
              <a:t>Étude </a:t>
            </a:r>
            <a:r>
              <a:rPr lang="fr-FR" sz="2000" b="1" dirty="0">
                <a:solidFill>
                  <a:schemeClr val="tx1"/>
                </a:solidFill>
              </a:rPr>
              <a:t>COPD-ST2OP</a:t>
            </a:r>
            <a:r>
              <a:rPr lang="fr-FR" sz="2000" dirty="0">
                <a:solidFill>
                  <a:schemeClr val="tx1"/>
                </a:solidFill>
              </a:rPr>
              <a:t>, phase 2a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7C358C52-98D2-FB95-56ED-5101271496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215221"/>
              </p:ext>
            </p:extLst>
          </p:nvPr>
        </p:nvGraphicFramePr>
        <p:xfrm>
          <a:off x="167640" y="1220119"/>
          <a:ext cx="4267200" cy="267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301954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8FF937F1-557D-F9C4-B857-F4B7254BCC02}"/>
              </a:ext>
            </a:extLst>
          </p:cNvPr>
          <p:cNvSpPr txBox="1"/>
          <p:nvPr/>
        </p:nvSpPr>
        <p:spPr>
          <a:xfrm>
            <a:off x="2995664" y="5331450"/>
            <a:ext cx="620067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sz="2000" b="1" dirty="0"/>
              <a:t>Diminution non significative du risque d’exacerbation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9FDF22D-BCFA-4E19-8902-5D780261357A}"/>
              </a:ext>
            </a:extLst>
          </p:cNvPr>
          <p:cNvSpPr txBox="1">
            <a:spLocks/>
          </p:cNvSpPr>
          <p:nvPr/>
        </p:nvSpPr>
        <p:spPr>
          <a:xfrm>
            <a:off x="2054626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Astegolimab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anti-ST2 : …à la BPCO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3AB1D42-B8BB-44E7-9BD1-41DDBDAB1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800" y="1401280"/>
            <a:ext cx="9194400" cy="386938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8511D50-930A-4A90-95FA-D288F32DA4EA}"/>
              </a:ext>
            </a:extLst>
          </p:cNvPr>
          <p:cNvSpPr txBox="1"/>
          <p:nvPr/>
        </p:nvSpPr>
        <p:spPr>
          <a:xfrm>
            <a:off x="8084991" y="6560005"/>
            <a:ext cx="4107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Yousuf</a:t>
            </a:r>
            <a:r>
              <a:rPr lang="fr-FR" sz="1200" i="1" dirty="0">
                <a:solidFill>
                  <a:prstClr val="black"/>
                </a:solidFill>
                <a:latin typeface="Calibri" panose="020F0502020204030204"/>
              </a:rPr>
              <a:t> et al., Lancet 2022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1749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A9FDF22D-BCFA-4E19-8902-5D780261357A}"/>
              </a:ext>
            </a:extLst>
          </p:cNvPr>
          <p:cNvSpPr txBox="1">
            <a:spLocks/>
          </p:cNvSpPr>
          <p:nvPr/>
        </p:nvSpPr>
        <p:spPr>
          <a:xfrm>
            <a:off x="2054626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Astegolimab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anti-ST2 : …à la BPCO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C305B6E-C761-459C-91EB-5A10866A9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573"/>
          <a:stretch/>
        </p:blipFill>
        <p:spPr>
          <a:xfrm>
            <a:off x="623887" y="1809550"/>
            <a:ext cx="4924425" cy="26193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02B99F0-2676-4CB4-AC65-CB850DC407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014"/>
          <a:stretch/>
        </p:blipFill>
        <p:spPr>
          <a:xfrm>
            <a:off x="6643690" y="1654573"/>
            <a:ext cx="4924425" cy="306510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19F4B0B-290F-4163-BC47-ACE31761B54A}"/>
              </a:ext>
            </a:extLst>
          </p:cNvPr>
          <p:cNvSpPr txBox="1"/>
          <p:nvPr/>
        </p:nvSpPr>
        <p:spPr>
          <a:xfrm>
            <a:off x="8084991" y="6560005"/>
            <a:ext cx="4107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Yousuf</a:t>
            </a:r>
            <a:r>
              <a:rPr lang="fr-FR" sz="1200" i="1" dirty="0">
                <a:solidFill>
                  <a:prstClr val="black"/>
                </a:solidFill>
                <a:latin typeface="Calibri" panose="020F0502020204030204"/>
              </a:rPr>
              <a:t> et al., Lancet 2022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B1F93D-4069-03F2-0005-5CE40AA718CE}"/>
              </a:ext>
            </a:extLst>
          </p:cNvPr>
          <p:cNvSpPr txBox="1"/>
          <p:nvPr/>
        </p:nvSpPr>
        <p:spPr>
          <a:xfrm>
            <a:off x="2054626" y="4724944"/>
            <a:ext cx="8118761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sz="2000" b="1" dirty="0"/>
              <a:t>Amélioration significative de la qualité de vie mais inférieur MCID (-3,3)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sz="2000" b="1" dirty="0"/>
              <a:t>Amélioration non significative de la fonction respiratoire  </a:t>
            </a:r>
          </a:p>
        </p:txBody>
      </p:sp>
    </p:spTree>
    <p:extLst>
      <p:ext uri="{BB962C8B-B14F-4D97-AF65-F5344CB8AC3E}">
        <p14:creationId xmlns:p14="http://schemas.microsoft.com/office/powerpoint/2010/main" val="4670263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8FF937F1-557D-F9C4-B857-F4B7254BCC02}"/>
              </a:ext>
            </a:extLst>
          </p:cNvPr>
          <p:cNvSpPr txBox="1"/>
          <p:nvPr/>
        </p:nvSpPr>
        <p:spPr>
          <a:xfrm>
            <a:off x="2118372" y="4759854"/>
            <a:ext cx="7955255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/>
              <a:t>Per protocole :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sz="2000" b="1" dirty="0"/>
              <a:t>Amélioration significative de la qualité de vie (-4,0 p=0,022)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sz="2000" b="1" dirty="0"/>
              <a:t>Amélioration significative de la fonction  respiratoire (+60 ml p=0,028)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9FDF22D-BCFA-4E19-8902-5D780261357A}"/>
              </a:ext>
            </a:extLst>
          </p:cNvPr>
          <p:cNvSpPr txBox="1">
            <a:spLocks/>
          </p:cNvSpPr>
          <p:nvPr/>
        </p:nvSpPr>
        <p:spPr>
          <a:xfrm>
            <a:off x="2054626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Astegolimab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anti-ST2 : …à la BPCO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C305B6E-C761-459C-91EB-5A10866A9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573"/>
          <a:stretch/>
        </p:blipFill>
        <p:spPr>
          <a:xfrm>
            <a:off x="623887" y="1809550"/>
            <a:ext cx="4924425" cy="26193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02B99F0-2676-4CB4-AC65-CB850DC407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014"/>
          <a:stretch/>
        </p:blipFill>
        <p:spPr>
          <a:xfrm>
            <a:off x="6643690" y="1654573"/>
            <a:ext cx="4924425" cy="306510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19F4B0B-290F-4163-BC47-ACE31761B54A}"/>
              </a:ext>
            </a:extLst>
          </p:cNvPr>
          <p:cNvSpPr txBox="1"/>
          <p:nvPr/>
        </p:nvSpPr>
        <p:spPr>
          <a:xfrm>
            <a:off x="8084991" y="6560005"/>
            <a:ext cx="4107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Yousuf</a:t>
            </a:r>
            <a:r>
              <a:rPr lang="fr-FR" sz="1200" i="1" dirty="0">
                <a:solidFill>
                  <a:prstClr val="black"/>
                </a:solidFill>
                <a:latin typeface="Calibri" panose="020F0502020204030204"/>
              </a:rPr>
              <a:t> et al., Lancet 2022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8386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003C09DC-5588-4DEF-9574-610444E88CC4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Astegolimab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anti-ST2 : …à la BPCO 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20A98D62-6821-448C-BBAE-80DCE039F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261147"/>
              </p:ext>
            </p:extLst>
          </p:nvPr>
        </p:nvGraphicFramePr>
        <p:xfrm>
          <a:off x="0" y="1014096"/>
          <a:ext cx="5623560" cy="3512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C597539-C7E5-41FD-A5A9-7C1E667649DD}"/>
              </a:ext>
            </a:extLst>
          </p:cNvPr>
          <p:cNvSpPr txBox="1"/>
          <p:nvPr/>
        </p:nvSpPr>
        <p:spPr>
          <a:xfrm>
            <a:off x="6095999" y="4253865"/>
            <a:ext cx="562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Phase 3 : Études ARNASA (NCT05595642)</a:t>
            </a:r>
          </a:p>
        </p:txBody>
      </p:sp>
    </p:spTree>
    <p:extLst>
      <p:ext uri="{BB962C8B-B14F-4D97-AF65-F5344CB8AC3E}">
        <p14:creationId xmlns:p14="http://schemas.microsoft.com/office/powerpoint/2010/main" val="8514922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003C09DC-5588-4DEF-9574-610444E88CC4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des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alarmines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tozorakimab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2" y="1657350"/>
            <a:ext cx="8715375" cy="35433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530951" y="6508955"/>
            <a:ext cx="2661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Reid F, et al. </a:t>
            </a:r>
            <a:r>
              <a:rPr lang="en-US" sz="1200" i="1" dirty="0" err="1"/>
              <a:t>Clin</a:t>
            </a:r>
            <a:r>
              <a:rPr lang="en-US" sz="1200" i="1" dirty="0"/>
              <a:t> </a:t>
            </a:r>
            <a:r>
              <a:rPr lang="en-US" sz="1200" i="1" dirty="0" err="1"/>
              <a:t>Pharmacol</a:t>
            </a:r>
            <a:r>
              <a:rPr lang="en-US" sz="1200" i="1" dirty="0"/>
              <a:t> </a:t>
            </a:r>
            <a:r>
              <a:rPr lang="en-US" sz="1200" i="1" dirty="0" err="1"/>
              <a:t>Ther</a:t>
            </a:r>
            <a:r>
              <a:rPr lang="en-US" sz="1200" i="1" dirty="0"/>
              <a:t>. 2024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7566998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003C09DC-5588-4DEF-9574-610444E88CC4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des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alarmines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tozorakimab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20A98D62-6821-448C-BBAE-80DCE039F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735611"/>
              </p:ext>
            </p:extLst>
          </p:nvPr>
        </p:nvGraphicFramePr>
        <p:xfrm>
          <a:off x="0" y="1014096"/>
          <a:ext cx="5623560" cy="3512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C597539-C7E5-41FD-A5A9-7C1E667649DD}"/>
              </a:ext>
            </a:extLst>
          </p:cNvPr>
          <p:cNvSpPr txBox="1"/>
          <p:nvPr/>
        </p:nvSpPr>
        <p:spPr>
          <a:xfrm>
            <a:off x="6095999" y="4253865"/>
            <a:ext cx="5623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Études TITANIA (NCT05158387), OBERON (NCT05166889) puis extension par étude PROSPERO (NCT05742802)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MIRANDA (NCT06040086)</a:t>
            </a:r>
          </a:p>
        </p:txBody>
      </p:sp>
    </p:spTree>
    <p:extLst>
      <p:ext uri="{BB962C8B-B14F-4D97-AF65-F5344CB8AC3E}">
        <p14:creationId xmlns:p14="http://schemas.microsoft.com/office/powerpoint/2010/main" val="26137089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003C09DC-5588-4DEF-9574-610444E88CC4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des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alarmines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tezepelumab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20A98D62-6821-448C-BBAE-80DCE039F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2743614"/>
              </p:ext>
            </p:extLst>
          </p:nvPr>
        </p:nvGraphicFramePr>
        <p:xfrm>
          <a:off x="0" y="1014096"/>
          <a:ext cx="5471160" cy="342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C597539-C7E5-41FD-A5A9-7C1E667649DD}"/>
              </a:ext>
            </a:extLst>
          </p:cNvPr>
          <p:cNvSpPr txBox="1"/>
          <p:nvPr/>
        </p:nvSpPr>
        <p:spPr>
          <a:xfrm>
            <a:off x="6983730" y="4004548"/>
            <a:ext cx="414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Étude COURSE</a:t>
            </a:r>
          </a:p>
          <a:p>
            <a:pPr algn="ctr"/>
            <a:r>
              <a:rPr lang="fr-FR" dirty="0"/>
              <a:t>(NCT04039113)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-&gt; Résultats attendus en 2024</a:t>
            </a:r>
          </a:p>
        </p:txBody>
      </p:sp>
    </p:spTree>
    <p:extLst>
      <p:ext uri="{BB962C8B-B14F-4D97-AF65-F5344CB8AC3E}">
        <p14:creationId xmlns:p14="http://schemas.microsoft.com/office/powerpoint/2010/main" val="16041404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e 44">
            <a:extLst>
              <a:ext uri="{FF2B5EF4-FFF2-40B4-BE49-F238E27FC236}">
                <a16:creationId xmlns:a16="http://schemas.microsoft.com/office/drawing/2014/main" id="{C73A4BA8-6386-3E6C-9423-9B88CFD8AC04}"/>
              </a:ext>
            </a:extLst>
          </p:cNvPr>
          <p:cNvGrpSpPr/>
          <p:nvPr/>
        </p:nvGrpSpPr>
        <p:grpSpPr>
          <a:xfrm>
            <a:off x="2111777" y="762628"/>
            <a:ext cx="8950087" cy="5494077"/>
            <a:chOff x="1088433" y="509629"/>
            <a:chExt cx="10458529" cy="6348371"/>
          </a:xfrm>
        </p:grpSpPr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D74F9284-CD76-740F-4383-2BBC3D2826F7}"/>
                </a:ext>
              </a:extLst>
            </p:cNvPr>
            <p:cNvGrpSpPr/>
            <p:nvPr/>
          </p:nvGrpSpPr>
          <p:grpSpPr>
            <a:xfrm>
              <a:off x="1088433" y="1003741"/>
              <a:ext cx="10458529" cy="5854259"/>
              <a:chOff x="1429627" y="379111"/>
              <a:chExt cx="10458529" cy="5854259"/>
            </a:xfrm>
          </p:grpSpPr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C9631AE0-5757-88D4-1921-D2BF9155E985}"/>
                  </a:ext>
                </a:extLst>
              </p:cNvPr>
              <p:cNvGrpSpPr/>
              <p:nvPr/>
            </p:nvGrpSpPr>
            <p:grpSpPr>
              <a:xfrm>
                <a:off x="4708477" y="379111"/>
                <a:ext cx="7179679" cy="4493119"/>
                <a:chOff x="4409017" y="955343"/>
                <a:chExt cx="6892285" cy="4217159"/>
              </a:xfrm>
            </p:grpSpPr>
            <p:pic>
              <p:nvPicPr>
                <p:cNvPr id="7" name="Image 6">
                  <a:extLst>
                    <a:ext uri="{FF2B5EF4-FFF2-40B4-BE49-F238E27FC236}">
                      <a16:creationId xmlns:a16="http://schemas.microsoft.com/office/drawing/2014/main" id="{542B4B20-23CA-05AF-9D9C-C9B5CE57A5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592"/>
                <a:stretch/>
              </p:blipFill>
              <p:spPr>
                <a:xfrm>
                  <a:off x="4409017" y="968991"/>
                  <a:ext cx="6892285" cy="4203511"/>
                </a:xfrm>
                <a:prstGeom prst="rect">
                  <a:avLst/>
                </a:prstGeom>
              </p:spPr>
            </p:pic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B227A3C-64EF-8EBB-E5DD-7681D820B803}"/>
                    </a:ext>
                  </a:extLst>
                </p:cNvPr>
                <p:cNvSpPr/>
                <p:nvPr/>
              </p:nvSpPr>
              <p:spPr>
                <a:xfrm>
                  <a:off x="6469039" y="955343"/>
                  <a:ext cx="1910686" cy="2183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801"/>
                </a:p>
              </p:txBody>
            </p:sp>
          </p:grpSp>
          <p:grpSp>
            <p:nvGrpSpPr>
              <p:cNvPr id="23" name="Groupe 22">
                <a:extLst>
                  <a:ext uri="{FF2B5EF4-FFF2-40B4-BE49-F238E27FC236}">
                    <a16:creationId xmlns:a16="http://schemas.microsoft.com/office/drawing/2014/main" id="{A073C6CE-21B9-155E-7463-E70D08A5F4A0}"/>
                  </a:ext>
                </a:extLst>
              </p:cNvPr>
              <p:cNvGrpSpPr/>
              <p:nvPr/>
            </p:nvGrpSpPr>
            <p:grpSpPr>
              <a:xfrm>
                <a:off x="5805830" y="5038820"/>
                <a:ext cx="5530541" cy="1194550"/>
                <a:chOff x="5382749" y="5218428"/>
                <a:chExt cx="5530541" cy="1194550"/>
              </a:xfrm>
            </p:grpSpPr>
            <p:pic>
              <p:nvPicPr>
                <p:cNvPr id="11" name="Image 10">
                  <a:extLst>
                    <a:ext uri="{FF2B5EF4-FFF2-40B4-BE49-F238E27FC236}">
                      <a16:creationId xmlns:a16="http://schemas.microsoft.com/office/drawing/2014/main" id="{0283E653-F79A-1FD4-2690-615FF5E850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309715" y="5218428"/>
                  <a:ext cx="831609" cy="919145"/>
                </a:xfrm>
                <a:prstGeom prst="rect">
                  <a:avLst/>
                </a:prstGeom>
              </p:spPr>
            </p:pic>
            <p:pic>
              <p:nvPicPr>
                <p:cNvPr id="15" name="Image 14">
                  <a:extLst>
                    <a:ext uri="{FF2B5EF4-FFF2-40B4-BE49-F238E27FC236}">
                      <a16:creationId xmlns:a16="http://schemas.microsoft.com/office/drawing/2014/main" id="{61B02403-8D42-2D85-AA4B-7DD0D809CC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23249" y="5259591"/>
                  <a:ext cx="923925" cy="983855"/>
                </a:xfrm>
                <a:prstGeom prst="rect">
                  <a:avLst/>
                </a:prstGeom>
              </p:spPr>
            </p:pic>
            <p:pic>
              <p:nvPicPr>
                <p:cNvPr id="17" name="Image 16">
                  <a:extLst>
                    <a:ext uri="{FF2B5EF4-FFF2-40B4-BE49-F238E27FC236}">
                      <a16:creationId xmlns:a16="http://schemas.microsoft.com/office/drawing/2014/main" id="{A5463E54-B9C9-368B-5F41-EA0ABEA4BD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20233" y="5365931"/>
                  <a:ext cx="714133" cy="625787"/>
                </a:xfrm>
                <a:prstGeom prst="rect">
                  <a:avLst/>
                </a:prstGeom>
              </p:spPr>
            </p:pic>
            <p:sp>
              <p:nvSpPr>
                <p:cNvPr id="18" name="ZoneTexte 17">
                  <a:extLst>
                    <a:ext uri="{FF2B5EF4-FFF2-40B4-BE49-F238E27FC236}">
                      <a16:creationId xmlns:a16="http://schemas.microsoft.com/office/drawing/2014/main" id="{3E260AE4-3918-B265-5FDB-CDAC29550093}"/>
                    </a:ext>
                  </a:extLst>
                </p:cNvPr>
                <p:cNvSpPr txBox="1"/>
                <p:nvPr/>
              </p:nvSpPr>
              <p:spPr>
                <a:xfrm>
                  <a:off x="5382749" y="5951313"/>
                  <a:ext cx="237554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Atteinte des petites voies aériennes</a:t>
                  </a:r>
                </a:p>
              </p:txBody>
            </p:sp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293B847F-6CC1-B16B-E55B-070B9C332A68}"/>
                    </a:ext>
                  </a:extLst>
                </p:cNvPr>
                <p:cNvSpPr txBox="1"/>
                <p:nvPr/>
              </p:nvSpPr>
              <p:spPr>
                <a:xfrm>
                  <a:off x="6990625" y="6127442"/>
                  <a:ext cx="237554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Emphysème</a:t>
                  </a:r>
                </a:p>
              </p:txBody>
            </p:sp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A2D60AC8-B2F6-C9DB-F34A-8F73D6FA446F}"/>
                    </a:ext>
                  </a:extLst>
                </p:cNvPr>
                <p:cNvSpPr txBox="1"/>
                <p:nvPr/>
              </p:nvSpPr>
              <p:spPr>
                <a:xfrm>
                  <a:off x="8537748" y="6135979"/>
                  <a:ext cx="237554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Bronchite chronique</a:t>
                  </a:r>
                </a:p>
              </p:txBody>
            </p:sp>
          </p:grpSp>
          <p:sp>
            <p:nvSpPr>
              <p:cNvPr id="22" name="Accolade fermante 21">
                <a:extLst>
                  <a:ext uri="{FF2B5EF4-FFF2-40B4-BE49-F238E27FC236}">
                    <a16:creationId xmlns:a16="http://schemas.microsoft.com/office/drawing/2014/main" id="{80F65A07-AE15-1EA5-5828-1571EFB86F8C}"/>
                  </a:ext>
                </a:extLst>
              </p:cNvPr>
              <p:cNvSpPr/>
              <p:nvPr/>
            </p:nvSpPr>
            <p:spPr>
              <a:xfrm rot="5400000">
                <a:off x="8367851" y="2548952"/>
                <a:ext cx="203843" cy="4926841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1" name="Groupe 30">
                <a:extLst>
                  <a:ext uri="{FF2B5EF4-FFF2-40B4-BE49-F238E27FC236}">
                    <a16:creationId xmlns:a16="http://schemas.microsoft.com/office/drawing/2014/main" id="{028E0094-C80C-B0B2-9FB8-089F70A9808F}"/>
                  </a:ext>
                </a:extLst>
              </p:cNvPr>
              <p:cNvGrpSpPr/>
              <p:nvPr/>
            </p:nvGrpSpPr>
            <p:grpSpPr>
              <a:xfrm>
                <a:off x="1429627" y="611764"/>
                <a:ext cx="2205890" cy="2371844"/>
                <a:chOff x="1246993" y="784106"/>
                <a:chExt cx="2205890" cy="2371844"/>
              </a:xfrm>
            </p:grpSpPr>
            <p:pic>
              <p:nvPicPr>
                <p:cNvPr id="27" name="Image 26">
                  <a:extLst>
                    <a:ext uri="{FF2B5EF4-FFF2-40B4-BE49-F238E27FC236}">
                      <a16:creationId xmlns:a16="http://schemas.microsoft.com/office/drawing/2014/main" id="{36DEB23E-92FC-4BA5-DD49-9C2656DA83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46993" y="784106"/>
                  <a:ext cx="1400175" cy="2314575"/>
                </a:xfrm>
                <a:prstGeom prst="rect">
                  <a:avLst/>
                </a:prstGeom>
              </p:spPr>
            </p:pic>
            <p:pic>
              <p:nvPicPr>
                <p:cNvPr id="29" name="Image 28">
                  <a:extLst>
                    <a:ext uri="{FF2B5EF4-FFF2-40B4-BE49-F238E27FC236}">
                      <a16:creationId xmlns:a16="http://schemas.microsoft.com/office/drawing/2014/main" id="{18E0F89A-8BD6-BDDA-A81B-C7CD9BC9AE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98550" y="1389688"/>
                  <a:ext cx="854333" cy="1766262"/>
                </a:xfrm>
                <a:prstGeom prst="rect">
                  <a:avLst/>
                </a:prstGeom>
              </p:spPr>
            </p:pic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C7E8DBF6-CD0C-340F-9003-D863A70B8D82}"/>
                    </a:ext>
                  </a:extLst>
                </p:cNvPr>
                <p:cNvSpPr/>
                <p:nvPr/>
              </p:nvSpPr>
              <p:spPr>
                <a:xfrm rot="2078849">
                  <a:off x="2562336" y="2112152"/>
                  <a:ext cx="45719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784C51E-CC73-6C21-6A6A-304D80FC3CF4}"/>
                  </a:ext>
                </a:extLst>
              </p:cNvPr>
              <p:cNvSpPr/>
              <p:nvPr/>
            </p:nvSpPr>
            <p:spPr>
              <a:xfrm>
                <a:off x="4708477" y="495437"/>
                <a:ext cx="7179679" cy="43767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30737DC-D050-4597-A5B8-4499CB9EC095}"/>
                  </a:ext>
                </a:extLst>
              </p:cNvPr>
              <p:cNvSpPr/>
              <p:nvPr/>
            </p:nvSpPr>
            <p:spPr>
              <a:xfrm>
                <a:off x="3013110" y="1646862"/>
                <a:ext cx="441351" cy="4536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B2221733-EB63-2A59-AE17-4B05359D8B3E}"/>
                  </a:ext>
                </a:extLst>
              </p:cNvPr>
              <p:cNvCxnSpPr/>
              <p:nvPr/>
            </p:nvCxnSpPr>
            <p:spPr>
              <a:xfrm flipV="1">
                <a:off x="3013110" y="495437"/>
                <a:ext cx="1695367" cy="11514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782B8A7E-38C5-59F4-FAB2-21B7CC603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4909" y="2100477"/>
                <a:ext cx="1683568" cy="277175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813B19BE-E1C4-950E-E149-4194B5BEE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23883" y="727691"/>
              <a:ext cx="753456" cy="508703"/>
            </a:xfrm>
            <a:prstGeom prst="rect">
              <a:avLst/>
            </a:prstGeom>
          </p:spPr>
        </p:pic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3ED258E7-E196-A256-E6AD-B546B3891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9433" y="509629"/>
              <a:ext cx="690799" cy="778842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C5035D6D-08EC-683D-DCC3-EF8728161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5400000" flipH="1">
              <a:off x="2652447" y="654044"/>
              <a:ext cx="752475" cy="609600"/>
            </a:xfrm>
            <a:prstGeom prst="rect">
              <a:avLst/>
            </a:prstGeom>
          </p:spPr>
        </p:pic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18706EB2-8EE4-440B-B775-9C17EE7D6668}"/>
              </a:ext>
            </a:extLst>
          </p:cNvPr>
          <p:cNvSpPr txBox="1"/>
          <p:nvPr/>
        </p:nvSpPr>
        <p:spPr>
          <a:xfrm>
            <a:off x="9522409" y="6569530"/>
            <a:ext cx="26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Gueçamburu et al., RMR 2023</a:t>
            </a: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913C7551-7474-40E3-AD59-D8AFE9857DCA}"/>
              </a:ext>
            </a:extLst>
          </p:cNvPr>
          <p:cNvSpPr txBox="1">
            <a:spLocks/>
          </p:cNvSpPr>
          <p:nvPr/>
        </p:nvSpPr>
        <p:spPr>
          <a:xfrm>
            <a:off x="2054626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BPCO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Biothérapie</a:t>
            </a:r>
            <a:r>
              <a:rPr lang="fr-FR" sz="28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fr-FR"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CA4D079-300E-4A7B-8B3F-C04FEFB53EE9}"/>
              </a:ext>
            </a:extLst>
          </p:cNvPr>
          <p:cNvSpPr/>
          <p:nvPr/>
        </p:nvSpPr>
        <p:spPr>
          <a:xfrm rot="7602291">
            <a:off x="7858271" y="2957306"/>
            <a:ext cx="3776813" cy="18433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27CBB25-833E-4203-B620-8587EF0981F9}"/>
              </a:ext>
            </a:extLst>
          </p:cNvPr>
          <p:cNvSpPr txBox="1"/>
          <p:nvPr/>
        </p:nvSpPr>
        <p:spPr>
          <a:xfrm>
            <a:off x="11068050" y="2182844"/>
            <a:ext cx="84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Voie T2</a:t>
            </a:r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4EDD45B7-98B0-48B5-9054-34D9536B3D96}"/>
              </a:ext>
            </a:extLst>
          </p:cNvPr>
          <p:cNvSpPr/>
          <p:nvPr/>
        </p:nvSpPr>
        <p:spPr>
          <a:xfrm>
            <a:off x="11458575" y="2829175"/>
            <a:ext cx="66675" cy="256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92ADB06-66B1-4849-B585-8B9A614570A9}"/>
              </a:ext>
            </a:extLst>
          </p:cNvPr>
          <p:cNvSpPr txBox="1"/>
          <p:nvPr/>
        </p:nvSpPr>
        <p:spPr>
          <a:xfrm>
            <a:off x="11007721" y="3105834"/>
            <a:ext cx="100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Sélection des « bons » patients</a:t>
            </a:r>
          </a:p>
        </p:txBody>
      </p:sp>
    </p:spTree>
    <p:extLst>
      <p:ext uri="{BB962C8B-B14F-4D97-AF65-F5344CB8AC3E}">
        <p14:creationId xmlns:p14="http://schemas.microsoft.com/office/powerpoint/2010/main" val="15978216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e 44">
            <a:extLst>
              <a:ext uri="{FF2B5EF4-FFF2-40B4-BE49-F238E27FC236}">
                <a16:creationId xmlns:a16="http://schemas.microsoft.com/office/drawing/2014/main" id="{C73A4BA8-6386-3E6C-9423-9B88CFD8AC04}"/>
              </a:ext>
            </a:extLst>
          </p:cNvPr>
          <p:cNvGrpSpPr/>
          <p:nvPr/>
        </p:nvGrpSpPr>
        <p:grpSpPr>
          <a:xfrm>
            <a:off x="2111777" y="762628"/>
            <a:ext cx="8950087" cy="5494077"/>
            <a:chOff x="1088433" y="509629"/>
            <a:chExt cx="10458529" cy="6348371"/>
          </a:xfrm>
        </p:grpSpPr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D74F9284-CD76-740F-4383-2BBC3D2826F7}"/>
                </a:ext>
              </a:extLst>
            </p:cNvPr>
            <p:cNvGrpSpPr/>
            <p:nvPr/>
          </p:nvGrpSpPr>
          <p:grpSpPr>
            <a:xfrm>
              <a:off x="1088433" y="1003741"/>
              <a:ext cx="10458529" cy="5854259"/>
              <a:chOff x="1429627" y="379111"/>
              <a:chExt cx="10458529" cy="5854259"/>
            </a:xfrm>
          </p:grpSpPr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C9631AE0-5757-88D4-1921-D2BF9155E985}"/>
                  </a:ext>
                </a:extLst>
              </p:cNvPr>
              <p:cNvGrpSpPr/>
              <p:nvPr/>
            </p:nvGrpSpPr>
            <p:grpSpPr>
              <a:xfrm>
                <a:off x="4708477" y="379111"/>
                <a:ext cx="7179679" cy="4493119"/>
                <a:chOff x="4409017" y="955343"/>
                <a:chExt cx="6892285" cy="4217159"/>
              </a:xfrm>
            </p:grpSpPr>
            <p:pic>
              <p:nvPicPr>
                <p:cNvPr id="7" name="Image 6">
                  <a:extLst>
                    <a:ext uri="{FF2B5EF4-FFF2-40B4-BE49-F238E27FC236}">
                      <a16:creationId xmlns:a16="http://schemas.microsoft.com/office/drawing/2014/main" id="{542B4B20-23CA-05AF-9D9C-C9B5CE57A5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592"/>
                <a:stretch/>
              </p:blipFill>
              <p:spPr>
                <a:xfrm>
                  <a:off x="4409017" y="968991"/>
                  <a:ext cx="6892285" cy="4203511"/>
                </a:xfrm>
                <a:prstGeom prst="rect">
                  <a:avLst/>
                </a:prstGeom>
              </p:spPr>
            </p:pic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B227A3C-64EF-8EBB-E5DD-7681D820B803}"/>
                    </a:ext>
                  </a:extLst>
                </p:cNvPr>
                <p:cNvSpPr/>
                <p:nvPr/>
              </p:nvSpPr>
              <p:spPr>
                <a:xfrm>
                  <a:off x="6469039" y="955343"/>
                  <a:ext cx="1910686" cy="2183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801"/>
                </a:p>
              </p:txBody>
            </p:sp>
          </p:grpSp>
          <p:grpSp>
            <p:nvGrpSpPr>
              <p:cNvPr id="23" name="Groupe 22">
                <a:extLst>
                  <a:ext uri="{FF2B5EF4-FFF2-40B4-BE49-F238E27FC236}">
                    <a16:creationId xmlns:a16="http://schemas.microsoft.com/office/drawing/2014/main" id="{A073C6CE-21B9-155E-7463-E70D08A5F4A0}"/>
                  </a:ext>
                </a:extLst>
              </p:cNvPr>
              <p:cNvGrpSpPr/>
              <p:nvPr/>
            </p:nvGrpSpPr>
            <p:grpSpPr>
              <a:xfrm>
                <a:off x="5805830" y="5038820"/>
                <a:ext cx="5530541" cy="1194550"/>
                <a:chOff x="5382749" y="5218428"/>
                <a:chExt cx="5530541" cy="1194550"/>
              </a:xfrm>
            </p:grpSpPr>
            <p:pic>
              <p:nvPicPr>
                <p:cNvPr id="11" name="Image 10">
                  <a:extLst>
                    <a:ext uri="{FF2B5EF4-FFF2-40B4-BE49-F238E27FC236}">
                      <a16:creationId xmlns:a16="http://schemas.microsoft.com/office/drawing/2014/main" id="{0283E653-F79A-1FD4-2690-615FF5E850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309715" y="5218428"/>
                  <a:ext cx="831609" cy="919145"/>
                </a:xfrm>
                <a:prstGeom prst="rect">
                  <a:avLst/>
                </a:prstGeom>
              </p:spPr>
            </p:pic>
            <p:pic>
              <p:nvPicPr>
                <p:cNvPr id="15" name="Image 14">
                  <a:extLst>
                    <a:ext uri="{FF2B5EF4-FFF2-40B4-BE49-F238E27FC236}">
                      <a16:creationId xmlns:a16="http://schemas.microsoft.com/office/drawing/2014/main" id="{61B02403-8D42-2D85-AA4B-7DD0D809CC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23249" y="5259591"/>
                  <a:ext cx="923925" cy="983855"/>
                </a:xfrm>
                <a:prstGeom prst="rect">
                  <a:avLst/>
                </a:prstGeom>
              </p:spPr>
            </p:pic>
            <p:pic>
              <p:nvPicPr>
                <p:cNvPr id="17" name="Image 16">
                  <a:extLst>
                    <a:ext uri="{FF2B5EF4-FFF2-40B4-BE49-F238E27FC236}">
                      <a16:creationId xmlns:a16="http://schemas.microsoft.com/office/drawing/2014/main" id="{A5463E54-B9C9-368B-5F41-EA0ABEA4BD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20233" y="5365931"/>
                  <a:ext cx="714133" cy="625787"/>
                </a:xfrm>
                <a:prstGeom prst="rect">
                  <a:avLst/>
                </a:prstGeom>
              </p:spPr>
            </p:pic>
            <p:sp>
              <p:nvSpPr>
                <p:cNvPr id="18" name="ZoneTexte 17">
                  <a:extLst>
                    <a:ext uri="{FF2B5EF4-FFF2-40B4-BE49-F238E27FC236}">
                      <a16:creationId xmlns:a16="http://schemas.microsoft.com/office/drawing/2014/main" id="{3E260AE4-3918-B265-5FDB-CDAC29550093}"/>
                    </a:ext>
                  </a:extLst>
                </p:cNvPr>
                <p:cNvSpPr txBox="1"/>
                <p:nvPr/>
              </p:nvSpPr>
              <p:spPr>
                <a:xfrm>
                  <a:off x="5382749" y="5951313"/>
                  <a:ext cx="237554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Atteinte des petites voies aériennes</a:t>
                  </a:r>
                </a:p>
              </p:txBody>
            </p:sp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293B847F-6CC1-B16B-E55B-070B9C332A68}"/>
                    </a:ext>
                  </a:extLst>
                </p:cNvPr>
                <p:cNvSpPr txBox="1"/>
                <p:nvPr/>
              </p:nvSpPr>
              <p:spPr>
                <a:xfrm>
                  <a:off x="6990625" y="6127442"/>
                  <a:ext cx="237554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Emphysème</a:t>
                  </a:r>
                </a:p>
              </p:txBody>
            </p:sp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A2D60AC8-B2F6-C9DB-F34A-8F73D6FA446F}"/>
                    </a:ext>
                  </a:extLst>
                </p:cNvPr>
                <p:cNvSpPr txBox="1"/>
                <p:nvPr/>
              </p:nvSpPr>
              <p:spPr>
                <a:xfrm>
                  <a:off x="8537748" y="6135979"/>
                  <a:ext cx="237554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Bronchite chronique</a:t>
                  </a:r>
                </a:p>
              </p:txBody>
            </p:sp>
          </p:grpSp>
          <p:sp>
            <p:nvSpPr>
              <p:cNvPr id="22" name="Accolade fermante 21">
                <a:extLst>
                  <a:ext uri="{FF2B5EF4-FFF2-40B4-BE49-F238E27FC236}">
                    <a16:creationId xmlns:a16="http://schemas.microsoft.com/office/drawing/2014/main" id="{80F65A07-AE15-1EA5-5828-1571EFB86F8C}"/>
                  </a:ext>
                </a:extLst>
              </p:cNvPr>
              <p:cNvSpPr/>
              <p:nvPr/>
            </p:nvSpPr>
            <p:spPr>
              <a:xfrm rot="5400000">
                <a:off x="8367851" y="2548952"/>
                <a:ext cx="203843" cy="4926841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1" name="Groupe 30">
                <a:extLst>
                  <a:ext uri="{FF2B5EF4-FFF2-40B4-BE49-F238E27FC236}">
                    <a16:creationId xmlns:a16="http://schemas.microsoft.com/office/drawing/2014/main" id="{028E0094-C80C-B0B2-9FB8-089F70A9808F}"/>
                  </a:ext>
                </a:extLst>
              </p:cNvPr>
              <p:cNvGrpSpPr/>
              <p:nvPr/>
            </p:nvGrpSpPr>
            <p:grpSpPr>
              <a:xfrm>
                <a:off x="1429627" y="611764"/>
                <a:ext cx="2205890" cy="2371844"/>
                <a:chOff x="1246993" y="784106"/>
                <a:chExt cx="2205890" cy="2371844"/>
              </a:xfrm>
            </p:grpSpPr>
            <p:pic>
              <p:nvPicPr>
                <p:cNvPr id="27" name="Image 26">
                  <a:extLst>
                    <a:ext uri="{FF2B5EF4-FFF2-40B4-BE49-F238E27FC236}">
                      <a16:creationId xmlns:a16="http://schemas.microsoft.com/office/drawing/2014/main" id="{36DEB23E-92FC-4BA5-DD49-9C2656DA83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46993" y="784106"/>
                  <a:ext cx="1400175" cy="2314575"/>
                </a:xfrm>
                <a:prstGeom prst="rect">
                  <a:avLst/>
                </a:prstGeom>
              </p:spPr>
            </p:pic>
            <p:pic>
              <p:nvPicPr>
                <p:cNvPr id="29" name="Image 28">
                  <a:extLst>
                    <a:ext uri="{FF2B5EF4-FFF2-40B4-BE49-F238E27FC236}">
                      <a16:creationId xmlns:a16="http://schemas.microsoft.com/office/drawing/2014/main" id="{18E0F89A-8BD6-BDDA-A81B-C7CD9BC9AE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98550" y="1389688"/>
                  <a:ext cx="854333" cy="1766262"/>
                </a:xfrm>
                <a:prstGeom prst="rect">
                  <a:avLst/>
                </a:prstGeom>
              </p:spPr>
            </p:pic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C7E8DBF6-CD0C-340F-9003-D863A70B8D82}"/>
                    </a:ext>
                  </a:extLst>
                </p:cNvPr>
                <p:cNvSpPr/>
                <p:nvPr/>
              </p:nvSpPr>
              <p:spPr>
                <a:xfrm rot="2078849">
                  <a:off x="2562336" y="2112152"/>
                  <a:ext cx="45719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784C51E-CC73-6C21-6A6A-304D80FC3CF4}"/>
                  </a:ext>
                </a:extLst>
              </p:cNvPr>
              <p:cNvSpPr/>
              <p:nvPr/>
            </p:nvSpPr>
            <p:spPr>
              <a:xfrm>
                <a:off x="4708477" y="495437"/>
                <a:ext cx="7179679" cy="43767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30737DC-D050-4597-A5B8-4499CB9EC095}"/>
                  </a:ext>
                </a:extLst>
              </p:cNvPr>
              <p:cNvSpPr/>
              <p:nvPr/>
            </p:nvSpPr>
            <p:spPr>
              <a:xfrm>
                <a:off x="3013110" y="1646862"/>
                <a:ext cx="441351" cy="4536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B2221733-EB63-2A59-AE17-4B05359D8B3E}"/>
                  </a:ext>
                </a:extLst>
              </p:cNvPr>
              <p:cNvCxnSpPr/>
              <p:nvPr/>
            </p:nvCxnSpPr>
            <p:spPr>
              <a:xfrm flipV="1">
                <a:off x="3013110" y="495437"/>
                <a:ext cx="1695367" cy="11514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782B8A7E-38C5-59F4-FAB2-21B7CC603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4909" y="2100477"/>
                <a:ext cx="1683568" cy="277175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813B19BE-E1C4-950E-E149-4194B5BEE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23883" y="727691"/>
              <a:ext cx="753456" cy="508703"/>
            </a:xfrm>
            <a:prstGeom prst="rect">
              <a:avLst/>
            </a:prstGeom>
          </p:spPr>
        </p:pic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3ED258E7-E196-A256-E6AD-B546B3891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9433" y="509629"/>
              <a:ext cx="690799" cy="778842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C5035D6D-08EC-683D-DCC3-EF8728161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5400000" flipH="1">
              <a:off x="2652447" y="654044"/>
              <a:ext cx="752475" cy="609600"/>
            </a:xfrm>
            <a:prstGeom prst="rect">
              <a:avLst/>
            </a:prstGeom>
          </p:spPr>
        </p:pic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18706EB2-8EE4-440B-B775-9C17EE7D6668}"/>
              </a:ext>
            </a:extLst>
          </p:cNvPr>
          <p:cNvSpPr txBox="1"/>
          <p:nvPr/>
        </p:nvSpPr>
        <p:spPr>
          <a:xfrm>
            <a:off x="9522409" y="6569530"/>
            <a:ext cx="26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Gueçamburu et al., RMR 2023</a:t>
            </a: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913C7551-7474-40E3-AD59-D8AFE9857DCA}"/>
              </a:ext>
            </a:extLst>
          </p:cNvPr>
          <p:cNvSpPr txBox="1">
            <a:spLocks/>
          </p:cNvSpPr>
          <p:nvPr/>
        </p:nvSpPr>
        <p:spPr>
          <a:xfrm>
            <a:off x="2054626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BPCO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Biothérapie</a:t>
            </a:r>
            <a:r>
              <a:rPr lang="fr-FR" sz="28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fr-FR"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331097A-1D25-4427-9406-EECE6C5C90D3}"/>
              </a:ext>
            </a:extLst>
          </p:cNvPr>
          <p:cNvSpPr/>
          <p:nvPr/>
        </p:nvSpPr>
        <p:spPr>
          <a:xfrm rot="10800000">
            <a:off x="6834306" y="2282768"/>
            <a:ext cx="2311149" cy="12515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515BD3F-B2C2-4047-804E-02FA8C96CA63}"/>
              </a:ext>
            </a:extLst>
          </p:cNvPr>
          <p:cNvSpPr txBox="1"/>
          <p:nvPr/>
        </p:nvSpPr>
        <p:spPr>
          <a:xfrm>
            <a:off x="10992566" y="2323488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Voie </a:t>
            </a:r>
            <a:r>
              <a:rPr lang="fr-FR" dirty="0" err="1"/>
              <a:t>alarmines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717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094C4E3E-E60D-8341-A31C-2E6EB86C1484}"/>
              </a:ext>
            </a:extLst>
          </p:cNvPr>
          <p:cNvSpPr txBox="1"/>
          <p:nvPr/>
        </p:nvSpPr>
        <p:spPr>
          <a:xfrm>
            <a:off x="8724901" y="6546158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Brightling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et al., Lancet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respir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 2014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A6287EE-A062-4A32-9CF3-4BF42AFFF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246" y="774469"/>
            <a:ext cx="7796754" cy="540235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1251F47-24FE-4C4F-A95E-157A46FB5B65}"/>
              </a:ext>
            </a:extLst>
          </p:cNvPr>
          <p:cNvSpPr txBox="1"/>
          <p:nvPr/>
        </p:nvSpPr>
        <p:spPr>
          <a:xfrm>
            <a:off x="10318349" y="589803"/>
            <a:ext cx="169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chemeClr val="accent1">
                    <a:lumMod val="75000"/>
                  </a:schemeClr>
                </a:solidFill>
              </a:rPr>
              <a:t>Phase 2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FB321C3-3F75-924E-A731-6CD0F64BB3BF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benralizumab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363B9762-5B5C-4D63-B940-DAFF2D5A2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632863"/>
              </p:ext>
            </p:extLst>
          </p:nvPr>
        </p:nvGraphicFramePr>
        <p:xfrm>
          <a:off x="-1" y="1014096"/>
          <a:ext cx="4480443" cy="267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e 6">
            <a:extLst>
              <a:ext uri="{FF2B5EF4-FFF2-40B4-BE49-F238E27FC236}">
                <a16:creationId xmlns:a16="http://schemas.microsoft.com/office/drawing/2014/main" id="{C6DB77CD-CFB8-47E1-89B6-B5E673C1B567}"/>
              </a:ext>
            </a:extLst>
          </p:cNvPr>
          <p:cNvGrpSpPr/>
          <p:nvPr/>
        </p:nvGrpSpPr>
        <p:grpSpPr>
          <a:xfrm>
            <a:off x="10873026" y="25699"/>
            <a:ext cx="1137998" cy="564104"/>
            <a:chOff x="10873026" y="25699"/>
            <a:chExt cx="1137998" cy="56410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3F12AB81-24BB-4AC0-85DE-3F8F22164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434" b="94340" l="2469" r="88889">
                          <a14:foregroundMark x1="64815" y1="90566" x2="64815" y2="90566"/>
                          <a14:foregroundMark x1="70988" y1="93396" x2="70988" y2="93396"/>
                          <a14:foregroundMark x1="63580" y1="95283" x2="63580" y2="95283"/>
                          <a14:backgroundMark x1="44444" y1="87736" x2="50617" y2="78302"/>
                          <a14:backgroundMark x1="31481" y1="55660" x2="35185" y2="57547"/>
                          <a14:backgroundMark x1="16049" y1="51887" x2="16049" y2="51887"/>
                          <a14:backgroundMark x1="29012" y1="33019" x2="40123" y2="30189"/>
                          <a14:backgroundMark x1="77160" y1="50943" x2="87037" y2="34906"/>
                          <a14:backgroundMark x1="6790" y1="49057" x2="6790" y2="49057"/>
                          <a14:backgroundMark x1="3704" y1="63208" x2="15432" y2="63208"/>
                          <a14:backgroundMark x1="47531" y1="25472" x2="64815" y2="19811"/>
                          <a14:backgroundMark x1="77160" y1="91509" x2="77160" y2="91509"/>
                          <a14:backgroundMark x1="617" y1="57547" x2="1852" y2="641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148903" y="25699"/>
              <a:ext cx="862121" cy="564104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17DEC71E-3B23-42CE-BA54-D65967ACDC94}"/>
                </a:ext>
              </a:extLst>
            </p:cNvPr>
            <p:cNvSpPr txBox="1"/>
            <p:nvPr/>
          </p:nvSpPr>
          <p:spPr>
            <a:xfrm>
              <a:off x="10873026" y="235860"/>
              <a:ext cx="5517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IL-5R</a:t>
              </a:r>
              <a:r>
                <a:rPr lang="el-GR" sz="1100" dirty="0"/>
                <a:t>α</a:t>
              </a:r>
              <a:endParaRPr lang="fr-F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54444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>
            <a:extLst>
              <a:ext uri="{FF2B5EF4-FFF2-40B4-BE49-F238E27FC236}">
                <a16:creationId xmlns:a16="http://schemas.microsoft.com/office/drawing/2014/main" id="{18706EB2-8EE4-440B-B775-9C17EE7D6668}"/>
              </a:ext>
            </a:extLst>
          </p:cNvPr>
          <p:cNvSpPr txBox="1"/>
          <p:nvPr/>
        </p:nvSpPr>
        <p:spPr>
          <a:xfrm>
            <a:off x="9522409" y="6569530"/>
            <a:ext cx="26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Stolz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al, Lancet 2022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83A3F6-ADD4-325E-3603-29075EB01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963" y="1130262"/>
            <a:ext cx="5362074" cy="4953635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055A8C0D-D930-8AF2-2636-E81C6DE8599E}"/>
              </a:ext>
            </a:extLst>
          </p:cNvPr>
          <p:cNvSpPr txBox="1">
            <a:spLocks/>
          </p:cNvSpPr>
          <p:nvPr/>
        </p:nvSpPr>
        <p:spPr>
          <a:xfrm>
            <a:off x="2054626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BPCO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Biothérapie</a:t>
            </a:r>
            <a:r>
              <a:rPr lang="fr-FR" sz="28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… oui mais…</a:t>
            </a:r>
          </a:p>
        </p:txBody>
      </p:sp>
    </p:spTree>
    <p:extLst>
      <p:ext uri="{BB962C8B-B14F-4D97-AF65-F5344CB8AC3E}">
        <p14:creationId xmlns:p14="http://schemas.microsoft.com/office/powerpoint/2010/main" val="30110499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55A8C0D-D930-8AF2-2636-E81C6DE8599E}"/>
              </a:ext>
            </a:extLst>
          </p:cNvPr>
          <p:cNvSpPr txBox="1">
            <a:spLocks/>
          </p:cNvSpPr>
          <p:nvPr/>
        </p:nvSpPr>
        <p:spPr>
          <a:xfrm>
            <a:off x="2054626" y="186528"/>
            <a:ext cx="8082749" cy="619117"/>
          </a:xfrm>
          <a:prstGeom prst="rect">
            <a:avLst/>
          </a:prstGeom>
          <a:solidFill>
            <a:srgbClr val="F3B56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BPCO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Biothérapie</a:t>
            </a:r>
            <a:r>
              <a:rPr lang="fr-FR" sz="28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… oui mais…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32FDA8-A70C-3436-0E1B-059A0A37C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616" y="854897"/>
            <a:ext cx="5800767" cy="53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395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6C47EC-33AF-D045-853C-9B4238FB99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5400" b="1" dirty="0"/>
              <a:t>Le développement des biothérapies : où en sommes nous? </a:t>
            </a:r>
            <a:br>
              <a:rPr lang="fr-FR" sz="5400" b="1" dirty="0"/>
            </a:br>
            <a:endParaRPr lang="fr-FR" sz="5400" dirty="0"/>
          </a:p>
        </p:txBody>
      </p:sp>
      <p:sp>
        <p:nvSpPr>
          <p:cNvPr id="26" name="Sous-titre 2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fr-FR" dirty="0"/>
              <a:t>Marina </a:t>
            </a:r>
            <a:r>
              <a:rPr lang="fr-FR" dirty="0" err="1"/>
              <a:t>Gueçamburu</a:t>
            </a:r>
            <a:r>
              <a:rPr lang="fr-FR" dirty="0"/>
              <a:t> – Dr. MAEVA ZYSMAN</a:t>
            </a:r>
          </a:p>
          <a:p>
            <a:pPr algn="ctr"/>
            <a:r>
              <a:rPr lang="fr-FR" dirty="0"/>
              <a:t>23 mars 2024</a:t>
            </a:r>
          </a:p>
          <a:p>
            <a:pPr algn="ctr"/>
            <a:r>
              <a:rPr lang="fr-FR" dirty="0"/>
              <a:t>Réunion SPIF </a:t>
            </a:r>
          </a:p>
          <a:p>
            <a:pPr algn="ctr"/>
            <a:endParaRPr lang="fr-FR" dirty="0"/>
          </a:p>
        </p:txBody>
      </p:sp>
      <p:sp>
        <p:nvSpPr>
          <p:cNvPr id="45058" name="AutoShape 2" descr="https://webmail.sfr.fr/webmail/download/Download.html?IDMSG=139821&amp;PJRANG=1.2&amp;NAME=logo+BPCO+adopte%CC%81.jpg&amp;FOLDER=INBOX&amp;STREAM_TYPE=IMAGE&amp;EMBEDDED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754" name="AutoShape 2" descr="GOLD COPD (@GOLD_COPD) |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756" name="AutoShape 4" descr="GOLD COPD (@GOLD_COPD) |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6C0B207-AB78-4203-A38D-8224700BE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6830"/>
            <a:ext cx="2659724" cy="930903"/>
          </a:xfrm>
          <a:prstGeom prst="rect">
            <a:avLst/>
          </a:prstGeom>
        </p:spPr>
      </p:pic>
      <p:pic>
        <p:nvPicPr>
          <p:cNvPr id="17" name="Picture 2" descr="C:\Users\user\Desktop\chu bdx.png">
            <a:extLst>
              <a:ext uri="{FF2B5EF4-FFF2-40B4-BE49-F238E27FC236}">
                <a16:creationId xmlns:a16="http://schemas.microsoft.com/office/drawing/2014/main" id="{3568A9AA-884C-430D-B5DA-6E4041669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1837" y="97014"/>
            <a:ext cx="1815548" cy="930902"/>
          </a:xfrm>
          <a:prstGeom prst="rect">
            <a:avLst/>
          </a:prstGeom>
          <a:noFill/>
        </p:spPr>
      </p:pic>
      <p:pic>
        <p:nvPicPr>
          <p:cNvPr id="1026" name="Picture 2" descr="Série &quot;Ventilation à Domicile&quot; Publiée dans la Revue des Maladies ...">
            <a:extLst>
              <a:ext uri="{FF2B5EF4-FFF2-40B4-BE49-F238E27FC236}">
                <a16:creationId xmlns:a16="http://schemas.microsoft.com/office/drawing/2014/main" id="{25EA16BC-A471-6A03-15F0-7CE9010F1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032" y="4776563"/>
            <a:ext cx="1724353" cy="169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61935"/>
            <a:ext cx="1565444" cy="115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2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094C4E3E-E60D-8341-A31C-2E6EB86C1484}"/>
              </a:ext>
            </a:extLst>
          </p:cNvPr>
          <p:cNvSpPr txBox="1"/>
          <p:nvPr/>
        </p:nvSpPr>
        <p:spPr>
          <a:xfrm>
            <a:off x="8724901" y="6546158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Brightling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et al., Lancet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respir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 2014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A6287EE-A062-4A32-9CF3-4BF42AFFF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246" y="774469"/>
            <a:ext cx="7796754" cy="540235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1251F47-24FE-4C4F-A95E-157A46FB5B65}"/>
              </a:ext>
            </a:extLst>
          </p:cNvPr>
          <p:cNvSpPr txBox="1"/>
          <p:nvPr/>
        </p:nvSpPr>
        <p:spPr>
          <a:xfrm>
            <a:off x="10318349" y="589803"/>
            <a:ext cx="169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Phase 2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FB321C3-3F75-924E-A731-6CD0F64BB3BF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benralizumab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363B9762-5B5C-4D63-B940-DAFF2D5A2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4907957"/>
              </p:ext>
            </p:extLst>
          </p:nvPr>
        </p:nvGraphicFramePr>
        <p:xfrm>
          <a:off x="-1" y="1014096"/>
          <a:ext cx="4480443" cy="267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e 6">
            <a:extLst>
              <a:ext uri="{FF2B5EF4-FFF2-40B4-BE49-F238E27FC236}">
                <a16:creationId xmlns:a16="http://schemas.microsoft.com/office/drawing/2014/main" id="{C6DB77CD-CFB8-47E1-89B6-B5E673C1B567}"/>
              </a:ext>
            </a:extLst>
          </p:cNvPr>
          <p:cNvGrpSpPr/>
          <p:nvPr/>
        </p:nvGrpSpPr>
        <p:grpSpPr>
          <a:xfrm>
            <a:off x="10873026" y="25699"/>
            <a:ext cx="1137998" cy="564104"/>
            <a:chOff x="10873026" y="25699"/>
            <a:chExt cx="1137998" cy="56410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3F12AB81-24BB-4AC0-85DE-3F8F22164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434" b="94340" l="2469" r="88889">
                          <a14:foregroundMark x1="64815" y1="90566" x2="64815" y2="90566"/>
                          <a14:foregroundMark x1="70988" y1="93396" x2="70988" y2="93396"/>
                          <a14:foregroundMark x1="63580" y1="95283" x2="63580" y2="95283"/>
                          <a14:backgroundMark x1="44444" y1="87736" x2="50617" y2="78302"/>
                          <a14:backgroundMark x1="31481" y1="55660" x2="35185" y2="57547"/>
                          <a14:backgroundMark x1="16049" y1="51887" x2="16049" y2="51887"/>
                          <a14:backgroundMark x1="29012" y1="33019" x2="40123" y2="30189"/>
                          <a14:backgroundMark x1="77160" y1="50943" x2="87037" y2="34906"/>
                          <a14:backgroundMark x1="6790" y1="49057" x2="6790" y2="49057"/>
                          <a14:backgroundMark x1="3704" y1="63208" x2="15432" y2="63208"/>
                          <a14:backgroundMark x1="47531" y1="25472" x2="64815" y2="19811"/>
                          <a14:backgroundMark x1="77160" y1="91509" x2="77160" y2="91509"/>
                          <a14:backgroundMark x1="617" y1="57547" x2="1852" y2="641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148903" y="25699"/>
              <a:ext cx="862121" cy="564104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17DEC71E-3B23-42CE-BA54-D65967ACDC94}"/>
                </a:ext>
              </a:extLst>
            </p:cNvPr>
            <p:cNvSpPr txBox="1"/>
            <p:nvPr/>
          </p:nvSpPr>
          <p:spPr>
            <a:xfrm>
              <a:off x="10873026" y="235860"/>
              <a:ext cx="5517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IL-5R</a:t>
              </a:r>
              <a:r>
                <a:rPr lang="el-GR" sz="1100" dirty="0"/>
                <a:t>α</a:t>
              </a:r>
              <a:endParaRPr lang="fr-FR" sz="1100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8081DBE-9EF7-46CB-8C8A-6ABBD99D9FE2}"/>
              </a:ext>
            </a:extLst>
          </p:cNvPr>
          <p:cNvSpPr/>
          <p:nvPr/>
        </p:nvSpPr>
        <p:spPr>
          <a:xfrm>
            <a:off x="9496425" y="2676525"/>
            <a:ext cx="1928355" cy="838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6DF4128-9DD3-4B01-BDA4-75FD98D5B1FE}"/>
              </a:ext>
            </a:extLst>
          </p:cNvPr>
          <p:cNvSpPr txBox="1"/>
          <p:nvPr/>
        </p:nvSpPr>
        <p:spPr>
          <a:xfrm>
            <a:off x="10287337" y="3514725"/>
            <a:ext cx="169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accent1">
                    <a:lumMod val="75000"/>
                  </a:schemeClr>
                </a:solidFill>
              </a:rPr>
              <a:t>Nombreux exclus</a:t>
            </a:r>
          </a:p>
        </p:txBody>
      </p:sp>
    </p:spTree>
    <p:extLst>
      <p:ext uri="{BB962C8B-B14F-4D97-AF65-F5344CB8AC3E}">
        <p14:creationId xmlns:p14="http://schemas.microsoft.com/office/powerpoint/2010/main" val="2781043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8FB321C3-3F75-924E-A731-6CD0F64BB3BF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benralizumab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94C4E3E-E60D-8341-A31C-2E6EB86C1484}"/>
              </a:ext>
            </a:extLst>
          </p:cNvPr>
          <p:cNvSpPr txBox="1"/>
          <p:nvPr/>
        </p:nvSpPr>
        <p:spPr>
          <a:xfrm>
            <a:off x="8724901" y="6546158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Brightling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et al., Lancet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respir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 2014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7C664E-BEFC-404A-8AB3-CCF7A561E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93485"/>
            <a:ext cx="9159615" cy="447102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95DC28D-2383-43F9-913F-56F60C8461ED}"/>
              </a:ext>
            </a:extLst>
          </p:cNvPr>
          <p:cNvSpPr txBox="1"/>
          <p:nvPr/>
        </p:nvSpPr>
        <p:spPr>
          <a:xfrm>
            <a:off x="3292443" y="5705226"/>
            <a:ext cx="560711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sz="2000" b="1" dirty="0"/>
              <a:t>Diminution des éosinophiles sous </a:t>
            </a:r>
            <a:r>
              <a:rPr lang="fr-FR" sz="2000" b="1" dirty="0" err="1"/>
              <a:t>benralizumab</a:t>
            </a:r>
            <a:endParaRPr lang="fr-FR" sz="2000" b="1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0F3F252-4F1C-458D-AFA4-83B7A36314E2}"/>
              </a:ext>
            </a:extLst>
          </p:cNvPr>
          <p:cNvGrpSpPr/>
          <p:nvPr/>
        </p:nvGrpSpPr>
        <p:grpSpPr>
          <a:xfrm>
            <a:off x="10873026" y="25699"/>
            <a:ext cx="1137998" cy="564104"/>
            <a:chOff x="10873026" y="25699"/>
            <a:chExt cx="1137998" cy="564104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83E79D60-9247-4304-93E2-43CBF7968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434" b="94340" l="2469" r="88889">
                          <a14:foregroundMark x1="64815" y1="90566" x2="64815" y2="90566"/>
                          <a14:foregroundMark x1="70988" y1="93396" x2="70988" y2="93396"/>
                          <a14:foregroundMark x1="63580" y1="95283" x2="63580" y2="95283"/>
                          <a14:backgroundMark x1="44444" y1="87736" x2="50617" y2="78302"/>
                          <a14:backgroundMark x1="31481" y1="55660" x2="35185" y2="57547"/>
                          <a14:backgroundMark x1="16049" y1="51887" x2="16049" y2="51887"/>
                          <a14:backgroundMark x1="29012" y1="33019" x2="40123" y2="30189"/>
                          <a14:backgroundMark x1="77160" y1="50943" x2="87037" y2="34906"/>
                          <a14:backgroundMark x1="6790" y1="49057" x2="6790" y2="49057"/>
                          <a14:backgroundMark x1="3704" y1="63208" x2="15432" y2="63208"/>
                          <a14:backgroundMark x1="47531" y1="25472" x2="64815" y2="19811"/>
                          <a14:backgroundMark x1="77160" y1="91509" x2="77160" y2="91509"/>
                          <a14:backgroundMark x1="617" y1="57547" x2="1852" y2="641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148903" y="25699"/>
              <a:ext cx="862121" cy="564104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78D7722-F732-435D-B35F-2576CAB8A89E}"/>
                </a:ext>
              </a:extLst>
            </p:cNvPr>
            <p:cNvSpPr txBox="1"/>
            <p:nvPr/>
          </p:nvSpPr>
          <p:spPr>
            <a:xfrm>
              <a:off x="10873026" y="235860"/>
              <a:ext cx="5517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IL-5R</a:t>
              </a:r>
              <a:r>
                <a:rPr lang="el-GR" sz="1100" dirty="0"/>
                <a:t>α</a:t>
              </a:r>
              <a:endParaRPr lang="fr-F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81017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8FB321C3-3F75-924E-A731-6CD0F64BB3BF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benralizumab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94C4E3E-E60D-8341-A31C-2E6EB86C1484}"/>
              </a:ext>
            </a:extLst>
          </p:cNvPr>
          <p:cNvSpPr txBox="1"/>
          <p:nvPr/>
        </p:nvSpPr>
        <p:spPr>
          <a:xfrm>
            <a:off x="8724901" y="6546158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Brightling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et al., Lancet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respir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 2014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DC3BD24-692C-42C7-8680-916F74CB1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61" y="1564287"/>
            <a:ext cx="8982075" cy="328612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B815CDC-839E-4F15-81E5-4482620DCD71}"/>
              </a:ext>
            </a:extLst>
          </p:cNvPr>
          <p:cNvSpPr txBox="1"/>
          <p:nvPr/>
        </p:nvSpPr>
        <p:spPr>
          <a:xfrm>
            <a:off x="2948832" y="5239282"/>
            <a:ext cx="629435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fr-FR" sz="2000" b="1" dirty="0"/>
              <a:t>Amélioration de la fonction respiratoire à 56 semaines</a:t>
            </a:r>
            <a:endParaRPr lang="fr-FR" b="1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5868326-D9EB-478D-8809-E544EC762FBE}"/>
              </a:ext>
            </a:extLst>
          </p:cNvPr>
          <p:cNvGrpSpPr/>
          <p:nvPr/>
        </p:nvGrpSpPr>
        <p:grpSpPr>
          <a:xfrm>
            <a:off x="10873026" y="25699"/>
            <a:ext cx="1137998" cy="564104"/>
            <a:chOff x="10873026" y="25699"/>
            <a:chExt cx="1137998" cy="564104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0D40BEA-3595-4A9A-8258-A1B25979A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434" b="94340" l="2469" r="88889">
                          <a14:foregroundMark x1="64815" y1="90566" x2="64815" y2="90566"/>
                          <a14:foregroundMark x1="70988" y1="93396" x2="70988" y2="93396"/>
                          <a14:foregroundMark x1="63580" y1="95283" x2="63580" y2="95283"/>
                          <a14:backgroundMark x1="44444" y1="87736" x2="50617" y2="78302"/>
                          <a14:backgroundMark x1="31481" y1="55660" x2="35185" y2="57547"/>
                          <a14:backgroundMark x1="16049" y1="51887" x2="16049" y2="51887"/>
                          <a14:backgroundMark x1="29012" y1="33019" x2="40123" y2="30189"/>
                          <a14:backgroundMark x1="77160" y1="50943" x2="87037" y2="34906"/>
                          <a14:backgroundMark x1="6790" y1="49057" x2="6790" y2="49057"/>
                          <a14:backgroundMark x1="3704" y1="63208" x2="15432" y2="63208"/>
                          <a14:backgroundMark x1="47531" y1="25472" x2="64815" y2="19811"/>
                          <a14:backgroundMark x1="77160" y1="91509" x2="77160" y2="91509"/>
                          <a14:backgroundMark x1="617" y1="57547" x2="1852" y2="641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148903" y="25699"/>
              <a:ext cx="862121" cy="564104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2733EB8-ECDC-4A65-A928-628E9B809E40}"/>
                </a:ext>
              </a:extLst>
            </p:cNvPr>
            <p:cNvSpPr txBox="1"/>
            <p:nvPr/>
          </p:nvSpPr>
          <p:spPr>
            <a:xfrm>
              <a:off x="10873026" y="235860"/>
              <a:ext cx="5517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IL-5R</a:t>
              </a:r>
              <a:r>
                <a:rPr lang="el-GR" sz="1100" dirty="0"/>
                <a:t>α</a:t>
              </a:r>
              <a:endParaRPr lang="fr-F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57907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8FB321C3-3F75-924E-A731-6CD0F64BB3BF}"/>
              </a:ext>
            </a:extLst>
          </p:cNvPr>
          <p:cNvSpPr txBox="1">
            <a:spLocks/>
          </p:cNvSpPr>
          <p:nvPr/>
        </p:nvSpPr>
        <p:spPr>
          <a:xfrm>
            <a:off x="2054625" y="186528"/>
            <a:ext cx="8082749" cy="6191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Voie T2 :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benralizumab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94C4E3E-E60D-8341-A31C-2E6EB86C1484}"/>
              </a:ext>
            </a:extLst>
          </p:cNvPr>
          <p:cNvSpPr txBox="1"/>
          <p:nvPr/>
        </p:nvSpPr>
        <p:spPr>
          <a:xfrm>
            <a:off x="8724901" y="6546158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Brightling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et al., Lancet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respir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 2014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85EEB2D-4D45-40D5-9C3F-6142C9A40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147" y="1122508"/>
            <a:ext cx="7763703" cy="417872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53C6BE2-AFB5-4F02-90BD-FAA629443F90}"/>
              </a:ext>
            </a:extLst>
          </p:cNvPr>
          <p:cNvSpPr txBox="1"/>
          <p:nvPr/>
        </p:nvSpPr>
        <p:spPr>
          <a:xfrm>
            <a:off x="2660179" y="5396938"/>
            <a:ext cx="7203126" cy="677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fr-FR" sz="2000" b="1" dirty="0"/>
              <a:t>Pas de bénéfice sur les exacerbations</a:t>
            </a:r>
            <a:endParaRPr lang="fr-FR" sz="3200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00"/>
                </a:solidFill>
              </a:rPr>
              <a:t>Benralizumab 0·95 (0·68–1·29; n=40) </a:t>
            </a:r>
            <a:r>
              <a:rPr lang="pt-BR" i="1" dirty="0">
                <a:solidFill>
                  <a:srgbClr val="000000"/>
                </a:solidFill>
              </a:rPr>
              <a:t>versus</a:t>
            </a:r>
            <a:r>
              <a:rPr lang="pt-BR" dirty="0">
                <a:solidFill>
                  <a:srgbClr val="000000"/>
                </a:solidFill>
              </a:rPr>
              <a:t> placebo 0·92 (0·67–1·25; n=42)</a:t>
            </a:r>
            <a:endParaRPr lang="fr-FR" b="1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03EC3C4-E0C0-4EA7-B363-7F251CBA0BDF}"/>
              </a:ext>
            </a:extLst>
          </p:cNvPr>
          <p:cNvGrpSpPr/>
          <p:nvPr/>
        </p:nvGrpSpPr>
        <p:grpSpPr>
          <a:xfrm>
            <a:off x="10873026" y="25699"/>
            <a:ext cx="1137998" cy="564104"/>
            <a:chOff x="10873026" y="25699"/>
            <a:chExt cx="1137998" cy="564104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0D3C52FB-2D99-4635-B04B-F7F862E14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34" b="94340" l="2469" r="88889">
                          <a14:foregroundMark x1="64815" y1="90566" x2="64815" y2="90566"/>
                          <a14:foregroundMark x1="70988" y1="93396" x2="70988" y2="93396"/>
                          <a14:foregroundMark x1="63580" y1="95283" x2="63580" y2="95283"/>
                          <a14:backgroundMark x1="44444" y1="87736" x2="50617" y2="78302"/>
                          <a14:backgroundMark x1="31481" y1="55660" x2="35185" y2="57547"/>
                          <a14:backgroundMark x1="16049" y1="51887" x2="16049" y2="51887"/>
                          <a14:backgroundMark x1="29012" y1="33019" x2="40123" y2="30189"/>
                          <a14:backgroundMark x1="77160" y1="50943" x2="87037" y2="34906"/>
                          <a14:backgroundMark x1="6790" y1="49057" x2="6790" y2="49057"/>
                          <a14:backgroundMark x1="3704" y1="63208" x2="15432" y2="63208"/>
                          <a14:backgroundMark x1="47531" y1="25472" x2="64815" y2="19811"/>
                          <a14:backgroundMark x1="77160" y1="91509" x2="77160" y2="91509"/>
                          <a14:backgroundMark x1="617" y1="57547" x2="1852" y2="641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148903" y="25699"/>
              <a:ext cx="862121" cy="564104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D72AE10-7A70-49F6-A6E8-E259712CB4F3}"/>
                </a:ext>
              </a:extLst>
            </p:cNvPr>
            <p:cNvSpPr txBox="1"/>
            <p:nvPr/>
          </p:nvSpPr>
          <p:spPr>
            <a:xfrm>
              <a:off x="10873026" y="235860"/>
              <a:ext cx="5517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IL-5R</a:t>
              </a:r>
              <a:r>
                <a:rPr lang="el-GR" sz="1100" dirty="0"/>
                <a:t>α</a:t>
              </a:r>
              <a:endParaRPr lang="fr-F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2554820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4576</Words>
  <Application>Microsoft Office PowerPoint</Application>
  <PresentationFormat>Grand écran</PresentationFormat>
  <Paragraphs>518</Paragraphs>
  <Slides>52</Slides>
  <Notes>32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60" baseType="lpstr">
      <vt:lpstr>Arial</vt:lpstr>
      <vt:lpstr>Calibri</vt:lpstr>
      <vt:lpstr>Calibri Light</vt:lpstr>
      <vt:lpstr>Roboto</vt:lpstr>
      <vt:lpstr>Sanofi Sans</vt:lpstr>
      <vt:lpstr>ScalaLancetPro</vt:lpstr>
      <vt:lpstr>Wingdings</vt:lpstr>
      <vt:lpstr>Rétrospective</vt:lpstr>
      <vt:lpstr>Le développement des biothérapies : où en sommes nous?  </vt:lpstr>
      <vt:lpstr>Présentation PowerPoint</vt:lpstr>
      <vt:lpstr>AVANT 2023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AUJOURD’HUI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DEMAIN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développement des biothérapies : où en sommes nous?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Soirée post ERS - Biothérapies dans la BPCO</dc:title>
  <dc:creator>zysman</dc:creator>
  <cp:lastModifiedBy>Nathalie Lievin</cp:lastModifiedBy>
  <cp:revision>121</cp:revision>
  <dcterms:created xsi:type="dcterms:W3CDTF">2023-10-08T15:02:15Z</dcterms:created>
  <dcterms:modified xsi:type="dcterms:W3CDTF">2024-03-22T09:20:17Z</dcterms:modified>
</cp:coreProperties>
</file>