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5"/>
  </p:sldMasterIdLst>
  <p:notesMasterIdLst>
    <p:notesMasterId r:id="rId47"/>
  </p:notesMasterIdLst>
  <p:sldIdLst>
    <p:sldId id="342" r:id="rId6"/>
    <p:sldId id="292" r:id="rId7"/>
    <p:sldId id="343" r:id="rId8"/>
    <p:sldId id="318" r:id="rId9"/>
    <p:sldId id="296" r:id="rId10"/>
    <p:sldId id="319" r:id="rId11"/>
    <p:sldId id="320" r:id="rId12"/>
    <p:sldId id="321" r:id="rId13"/>
    <p:sldId id="322" r:id="rId14"/>
    <p:sldId id="347" r:id="rId15"/>
    <p:sldId id="323" r:id="rId16"/>
    <p:sldId id="345" r:id="rId17"/>
    <p:sldId id="302" r:id="rId18"/>
    <p:sldId id="303" r:id="rId19"/>
    <p:sldId id="317" r:id="rId20"/>
    <p:sldId id="305" r:id="rId21"/>
    <p:sldId id="306" r:id="rId22"/>
    <p:sldId id="344" r:id="rId23"/>
    <p:sldId id="324" r:id="rId24"/>
    <p:sldId id="325" r:id="rId25"/>
    <p:sldId id="327" r:id="rId26"/>
    <p:sldId id="311" r:id="rId27"/>
    <p:sldId id="336" r:id="rId28"/>
    <p:sldId id="337" r:id="rId29"/>
    <p:sldId id="338" r:id="rId30"/>
    <p:sldId id="339" r:id="rId31"/>
    <p:sldId id="326" r:id="rId32"/>
    <p:sldId id="340" r:id="rId33"/>
    <p:sldId id="341" r:id="rId34"/>
    <p:sldId id="346" r:id="rId35"/>
    <p:sldId id="295" r:id="rId36"/>
    <p:sldId id="328" r:id="rId37"/>
    <p:sldId id="329" r:id="rId38"/>
    <p:sldId id="314" r:id="rId39"/>
    <p:sldId id="315" r:id="rId40"/>
    <p:sldId id="330" r:id="rId41"/>
    <p:sldId id="333" r:id="rId42"/>
    <p:sldId id="334" r:id="rId43"/>
    <p:sldId id="331" r:id="rId44"/>
    <p:sldId id="332" r:id="rId45"/>
    <p:sldId id="335" r:id="rId46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occardi, Nolwenn" initials="PN" lastIdx="59" clrIdx="0"/>
  <p:cmAuthor id="2" name="Mirta, Johanna" initials="MJ" lastIdx="8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856C5B-0B62-4011-BF33-F7DF08E2302D}" v="70" dt="2021-11-15T18:33:36.9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960" autoAdjust="0"/>
    <p:restoredTop sz="94622" autoAdjust="0"/>
  </p:normalViewPr>
  <p:slideViewPr>
    <p:cSldViewPr>
      <p:cViewPr>
        <p:scale>
          <a:sx n="110" d="100"/>
          <a:sy n="110" d="100"/>
        </p:scale>
        <p:origin x="-1560" y="-6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commentAuthors" Target="commentAuthors.xml"/><Relationship Id="rId8" Type="http://schemas.openxmlformats.org/officeDocument/2006/relationships/slide" Target="slides/slide3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497855276020988"/>
          <c:y val="3.2918944949753053E-2"/>
          <c:w val="0.86715001097300637"/>
          <c:h val="0.927866545022206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9A79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C34-4343-AF4C-C5427974CA90}"/>
              </c:ext>
            </c:extLst>
          </c:dPt>
          <c:dPt>
            <c:idx val="1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C34-4343-AF4C-C5427974CA90}"/>
              </c:ext>
            </c:extLst>
          </c:dPt>
          <c:dPt>
            <c:idx val="2"/>
            <c:invertIfNegative val="0"/>
            <c:bubble3D val="0"/>
            <c:spPr>
              <a:solidFill>
                <a:srgbClr val="EF334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C34-4343-AF4C-C5427974CA9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2"/>
                <c:pt idx="0">
                  <c:v>Category 1</c:v>
                </c:pt>
                <c:pt idx="1">
                  <c:v>Category 2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0.91</c:v>
                </c:pt>
                <c:pt idx="1">
                  <c:v>1.07</c:v>
                </c:pt>
                <c:pt idx="2">
                  <c:v>1.21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BC34-4343-AF4C-C5427974CA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3"/>
        <c:overlap val="67"/>
        <c:axId val="259003904"/>
        <c:axId val="259005440"/>
      </c:barChart>
      <c:catAx>
        <c:axId val="25900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noFill/>
          <a:ln w="28575" cap="sq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59005440"/>
        <c:crosses val="autoZero"/>
        <c:auto val="1"/>
        <c:lblAlgn val="ctr"/>
        <c:lblOffset val="100"/>
        <c:noMultiLvlLbl val="0"/>
      </c:catAx>
      <c:valAx>
        <c:axId val="259005440"/>
        <c:scaling>
          <c:orientation val="minMax"/>
          <c:max val="2"/>
          <c:min val="0"/>
        </c:scaling>
        <c:delete val="0"/>
        <c:axPos val="l"/>
        <c:numFmt formatCode="#,##0.0" sourceLinked="0"/>
        <c:majorTickMark val="out"/>
        <c:minorTickMark val="none"/>
        <c:tickLblPos val="nextTo"/>
        <c:spPr>
          <a:noFill/>
          <a:ln w="28575" cap="sq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2590039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Feuil1!$B$1</c:f>
              <c:strCache>
                <c:ptCount val="1"/>
                <c:pt idx="0">
                  <c:v>Nombre</c:v>
                </c:pt>
              </c:strCache>
            </c:strRef>
          </c:tx>
          <c:invertIfNegative val="0"/>
          <c:cat>
            <c:strRef>
              <c:f>Feuil1!$A$2:$A$4</c:f>
              <c:strCache>
                <c:ptCount val="3"/>
                <c:pt idx="0">
                  <c:v>Mondiale</c:v>
                </c:pt>
                <c:pt idx="1">
                  <c:v>Tabagique</c:v>
                </c:pt>
                <c:pt idx="2">
                  <c:v>BPCO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7800</c:v>
                </c:pt>
                <c:pt idx="1">
                  <c:v>1100</c:v>
                </c:pt>
                <c:pt idx="2">
                  <c:v>300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69E-4B96-965A-77687641F5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04900736"/>
        <c:axId val="304914816"/>
        <c:axId val="0"/>
      </c:bar3DChart>
      <c:catAx>
        <c:axId val="304900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04914816"/>
        <c:crosses val="autoZero"/>
        <c:auto val="1"/>
        <c:lblAlgn val="ctr"/>
        <c:lblOffset val="100"/>
        <c:noMultiLvlLbl val="0"/>
      </c:catAx>
      <c:valAx>
        <c:axId val="304914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4900736"/>
        <c:crosses val="autoZero"/>
        <c:crossBetween val="between"/>
      </c:valAx>
      <c:spPr>
        <a:noFill/>
        <a:ln w="15533">
          <a:noFill/>
        </a:ln>
      </c:spPr>
    </c:plotArea>
    <c:plotVisOnly val="1"/>
    <c:dispBlanksAs val="gap"/>
    <c:showDLblsOverMax val="0"/>
  </c:chart>
  <c:txPr>
    <a:bodyPr/>
    <a:lstStyle/>
    <a:p>
      <a:pPr>
        <a:defRPr sz="1101"/>
      </a:pPr>
      <a:endParaRPr lang="fr-FR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15T19:05:22.665" idx="32">
    <p:pos x="5204" y="2324"/>
    <p:text>Données "on-treatment", Population ITT</p:text>
    <p:extLst>
      <p:ext uri="{C676402C-5697-4E1C-873F-D02D1690AC5C}">
        <p15:threadingInfo xmlns:p15="http://schemas.microsoft.com/office/powerpoint/2012/main" timeZoneBias="-6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15T19:21:53.584" idx="53">
    <p:pos x="4973" y="2702"/>
    <p:text>Makela et al. Respiratory Medecine, 2013</p:text>
    <p:extLst>
      <p:ext uri="{C676402C-5697-4E1C-873F-D02D1690AC5C}">
        <p15:threadingInfo xmlns:p15="http://schemas.microsoft.com/office/powerpoint/2012/main" timeZoneBias="-60"/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BA6E9-3E7D-4F40-9545-68557010E1DE}" type="datetimeFigureOut">
              <a:rPr lang="fr-FR" smtClean="0"/>
              <a:t>20/11/2021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CA99C-71F3-44FA-9764-E4E77B607FE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6183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19602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be shown at the start of the symposium</a:t>
            </a:r>
          </a:p>
        </p:txBody>
      </p:sp>
    </p:spTree>
    <p:extLst>
      <p:ext uri="{BB962C8B-B14F-4D97-AF65-F5344CB8AC3E}">
        <p14:creationId xmlns:p14="http://schemas.microsoft.com/office/powerpoint/2010/main" val="1716239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23925" y="538163"/>
            <a:ext cx="5160963" cy="2903537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92219" y="3534122"/>
            <a:ext cx="6266147" cy="4858651"/>
          </a:xfrm>
        </p:spPr>
        <p:txBody>
          <a:bodyPr/>
          <a:lstStyle/>
          <a:p>
            <a:pPr marL="0" indent="0">
              <a:buNone/>
            </a:pPr>
            <a:endParaRPr lang="en-US" sz="8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487F27-F4AC-478C-A07B-A71CA0B8625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28394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CA99C-71F3-44FA-9764-E4E77B607FE5}" type="slidenum">
              <a:rPr lang="fr-FR" smtClean="0"/>
              <a:t>29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6072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1B817B-FA9C-134D-A789-E8A2307C991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7499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9875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fr-FR" altLang="fr-FR"/>
          </a:p>
        </p:txBody>
      </p:sp>
      <p:sp>
        <p:nvSpPr>
          <p:cNvPr id="7987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1977BF-3E5E-469E-87BC-C93E9B9F8E91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1B817B-FA9C-134D-A789-E8A2307C9911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281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1960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9538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be shown at the start of the symposium</a:t>
            </a:r>
          </a:p>
        </p:txBody>
      </p:sp>
    </p:spTree>
    <p:extLst>
      <p:ext uri="{BB962C8B-B14F-4D97-AF65-F5344CB8AC3E}">
        <p14:creationId xmlns:p14="http://schemas.microsoft.com/office/powerpoint/2010/main" val="1716239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0784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1960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19602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23431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To be shown at the start of the symposium</a:t>
            </a:r>
          </a:p>
        </p:txBody>
      </p:sp>
    </p:spTree>
    <p:extLst>
      <p:ext uri="{BB962C8B-B14F-4D97-AF65-F5344CB8AC3E}">
        <p14:creationId xmlns:p14="http://schemas.microsoft.com/office/powerpoint/2010/main" val="1716239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F22EF2A6-EFD0-4B87-B47C-8BC98711392B}"/>
              </a:ext>
            </a:extLst>
          </p:cNvPr>
          <p:cNvSpPr/>
          <p:nvPr userDrawn="1"/>
        </p:nvSpPr>
        <p:spPr>
          <a:xfrm>
            <a:off x="175260" y="180023"/>
            <a:ext cx="8793480" cy="478345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661782"/>
            <a:ext cx="7475220" cy="219456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kumimoji="0" lang="en-US" sz="4050" b="1" i="0" u="none" strike="noStrike" kern="1200" cap="all" spc="0" normalizeH="0" baseline="0" dirty="0">
                <a:ln w="15875"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2902226"/>
            <a:ext cx="6575895" cy="10411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2800350"/>
            <a:ext cx="617220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028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121914" tIns="60957" rIns="121914" bIns="60957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121914" tIns="60957" rIns="121914" bIns="60957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121914" tIns="60957" rIns="121914" bIns="60957"/>
          <a:lstStyle/>
          <a:p>
            <a:fld id="{2A603147-C618-4EA3-8F82-359C170F62BB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52000" y="578737"/>
            <a:ext cx="7488000" cy="378000"/>
          </a:xfrm>
          <a:prstGeom prst="rect">
            <a:avLst/>
          </a:prstGeom>
        </p:spPr>
        <p:txBody>
          <a:bodyPr lIns="121914" tIns="60957" rIns="121914" bIns="60957" anchor="ctr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rgbClr val="544F40"/>
                </a:solidFill>
              </a:defRPr>
            </a:lvl1pPr>
            <a:lvl2pPr marL="342866" indent="0">
              <a:buNone/>
              <a:defRPr/>
            </a:lvl2pPr>
          </a:lstStyle>
          <a:p>
            <a:r>
              <a:rPr lang="en-GB" dirty="0"/>
              <a:t>Supporting heading 16pt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346825" y="4666146"/>
            <a:ext cx="8064000" cy="351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/>
            </a:lvl1pPr>
          </a:lstStyle>
          <a:p>
            <a:pPr lvl="0"/>
            <a:r>
              <a:rPr lang="en-GB" dirty="0"/>
              <a:t>References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352800" y="4471932"/>
            <a:ext cx="8438400" cy="1460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/>
            </a:lvl1pPr>
          </a:lstStyle>
          <a:p>
            <a:pPr lvl="0"/>
            <a:r>
              <a:rPr lang="en-GB" dirty="0"/>
              <a:t>Abbreviations</a:t>
            </a:r>
          </a:p>
        </p:txBody>
      </p:sp>
    </p:spTree>
    <p:extLst>
      <p:ext uri="{BB962C8B-B14F-4D97-AF65-F5344CB8AC3E}">
        <p14:creationId xmlns:p14="http://schemas.microsoft.com/office/powerpoint/2010/main" val="1313495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121914" tIns="60957" rIns="121914" bIns="60957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121914" tIns="60957" rIns="121914" bIns="60957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121914" tIns="60957" rIns="121914" bIns="60957"/>
          <a:lstStyle/>
          <a:p>
            <a:fld id="{2A603147-C618-4EA3-8F82-359C170F62BB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52000" y="578737"/>
            <a:ext cx="7488000" cy="378000"/>
          </a:xfrm>
          <a:prstGeom prst="rect">
            <a:avLst/>
          </a:prstGeom>
        </p:spPr>
        <p:txBody>
          <a:bodyPr lIns="121914" tIns="60957" rIns="121914" bIns="60957" anchor="ctr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rgbClr val="544F40"/>
                </a:solidFill>
              </a:defRPr>
            </a:lvl1pPr>
            <a:lvl2pPr marL="342866" indent="0">
              <a:buNone/>
              <a:defRPr/>
            </a:lvl2pPr>
          </a:lstStyle>
          <a:p>
            <a:r>
              <a:rPr lang="en-GB" dirty="0"/>
              <a:t>Supporting heading 16pt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346825" y="4666146"/>
            <a:ext cx="8064000" cy="351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/>
            </a:lvl1pPr>
          </a:lstStyle>
          <a:p>
            <a:pPr lvl="0"/>
            <a:r>
              <a:rPr lang="en-GB" dirty="0"/>
              <a:t>References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352800" y="4471932"/>
            <a:ext cx="8438400" cy="1460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/>
            </a:lvl1pPr>
          </a:lstStyle>
          <a:p>
            <a:pPr lvl="0"/>
            <a:r>
              <a:rPr lang="en-GB" dirty="0"/>
              <a:t>Abbreviations</a:t>
            </a:r>
          </a:p>
        </p:txBody>
      </p:sp>
    </p:spTree>
    <p:extLst>
      <p:ext uri="{BB962C8B-B14F-4D97-AF65-F5344CB8AC3E}">
        <p14:creationId xmlns:p14="http://schemas.microsoft.com/office/powerpoint/2010/main" val="1810671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B8C34B1F-A173-46DB-A58B-2B07278FCC2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0827" y="780150"/>
            <a:ext cx="8642350" cy="274637"/>
          </a:xfrm>
          <a:prstGeom prst="rect">
            <a:avLst/>
          </a:prstGeom>
        </p:spPr>
        <p:txBody>
          <a:bodyPr lIns="121917" tIns="60958" rIns="121917" bIns="60958">
            <a:normAutofit/>
          </a:bodyPr>
          <a:lstStyle>
            <a:lvl1pPr>
              <a:defRPr sz="1425"/>
            </a:lvl1pPr>
          </a:lstStyle>
          <a:p>
            <a:pPr lvl="0"/>
            <a:r>
              <a:rPr lang="en-US" dirty="0"/>
              <a:t>Edit Master text styles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6D8D708-815A-4622-8129-DCADC593D5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6715BBB-A4B2-435E-81DF-A72A5A23F9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7" y="1172053"/>
            <a:ext cx="8642350" cy="3307872"/>
          </a:xfrm>
          <a:prstGeom prst="rect">
            <a:avLst/>
          </a:prstGeom>
        </p:spPr>
        <p:txBody>
          <a:bodyPr lIns="121917" tIns="60958" rIns="121917" bIns="60958"/>
          <a:lstStyle>
            <a:lvl2pPr>
              <a:spcAft>
                <a:spcPts val="600"/>
              </a:spcAft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5C8DB35-6E2B-4DE4-BB69-DBE20B11C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121917" tIns="60958" rIns="121917" bIns="60958"/>
          <a:lstStyle>
            <a:lvl1pPr>
              <a:defRPr sz="675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09104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121914" tIns="60957" rIns="121914" bIns="60957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121914" tIns="60957" rIns="121914" bIns="60957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121914" tIns="60957" rIns="121914" bIns="60957"/>
          <a:lstStyle/>
          <a:p>
            <a:fld id="{2A603147-C618-4EA3-8F82-359C170F62BB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52000" y="578737"/>
            <a:ext cx="7488000" cy="378000"/>
          </a:xfrm>
          <a:prstGeom prst="rect">
            <a:avLst/>
          </a:prstGeom>
        </p:spPr>
        <p:txBody>
          <a:bodyPr lIns="121914" tIns="60957" rIns="121914" bIns="60957" anchor="ctr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rgbClr val="544F40"/>
                </a:solidFill>
              </a:defRPr>
            </a:lvl1pPr>
            <a:lvl2pPr marL="342866" indent="0">
              <a:buNone/>
              <a:defRPr/>
            </a:lvl2pPr>
          </a:lstStyle>
          <a:p>
            <a:r>
              <a:rPr lang="en-GB" dirty="0"/>
              <a:t>Supporting heading 16pt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346825" y="4666146"/>
            <a:ext cx="8064000" cy="351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/>
            </a:lvl1pPr>
          </a:lstStyle>
          <a:p>
            <a:pPr lvl="0"/>
            <a:r>
              <a:rPr lang="en-GB" dirty="0"/>
              <a:t>References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352800" y="4471932"/>
            <a:ext cx="8438400" cy="1460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/>
            </a:lvl1pPr>
          </a:lstStyle>
          <a:p>
            <a:pPr lvl="0"/>
            <a:r>
              <a:rPr lang="en-GB" dirty="0"/>
              <a:t>Abbreviations</a:t>
            </a:r>
          </a:p>
        </p:txBody>
      </p:sp>
    </p:spTree>
    <p:extLst>
      <p:ext uri="{BB962C8B-B14F-4D97-AF65-F5344CB8AC3E}">
        <p14:creationId xmlns:p14="http://schemas.microsoft.com/office/powerpoint/2010/main" val="35150556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121914" tIns="60957" rIns="121914" bIns="60957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121914" tIns="60957" rIns="121914" bIns="60957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121914" tIns="60957" rIns="121914" bIns="60957"/>
          <a:lstStyle/>
          <a:p>
            <a:fld id="{2A603147-C618-4EA3-8F82-359C170F62BB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52000" y="578737"/>
            <a:ext cx="7488000" cy="378000"/>
          </a:xfrm>
          <a:prstGeom prst="rect">
            <a:avLst/>
          </a:prstGeom>
        </p:spPr>
        <p:txBody>
          <a:bodyPr lIns="121914" tIns="60957" rIns="121914" bIns="60957" anchor="ctr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rgbClr val="544F40"/>
                </a:solidFill>
              </a:defRPr>
            </a:lvl1pPr>
            <a:lvl2pPr marL="342866" indent="0">
              <a:buNone/>
              <a:defRPr/>
            </a:lvl2pPr>
          </a:lstStyle>
          <a:p>
            <a:r>
              <a:rPr lang="en-GB" dirty="0"/>
              <a:t>Supporting heading 16pt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346825" y="4666146"/>
            <a:ext cx="8064000" cy="351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/>
            </a:lvl1pPr>
          </a:lstStyle>
          <a:p>
            <a:pPr lvl="0"/>
            <a:r>
              <a:rPr lang="en-GB" dirty="0"/>
              <a:t>References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352800" y="4471932"/>
            <a:ext cx="8438400" cy="1460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/>
            </a:lvl1pPr>
          </a:lstStyle>
          <a:p>
            <a:pPr lvl="0"/>
            <a:r>
              <a:rPr lang="en-GB" dirty="0"/>
              <a:t>Abbreviations</a:t>
            </a:r>
          </a:p>
        </p:txBody>
      </p:sp>
    </p:spTree>
    <p:extLst>
      <p:ext uri="{BB962C8B-B14F-4D97-AF65-F5344CB8AC3E}">
        <p14:creationId xmlns:p14="http://schemas.microsoft.com/office/powerpoint/2010/main" val="1137551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121914" tIns="60957" rIns="121914" bIns="60957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121914" tIns="60957" rIns="121914" bIns="60957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121914" tIns="60957" rIns="121914" bIns="60957"/>
          <a:lstStyle/>
          <a:p>
            <a:fld id="{2A603147-C618-4EA3-8F82-359C170F62BB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52000" y="578737"/>
            <a:ext cx="7488000" cy="378000"/>
          </a:xfrm>
          <a:prstGeom prst="rect">
            <a:avLst/>
          </a:prstGeom>
        </p:spPr>
        <p:txBody>
          <a:bodyPr lIns="121914" tIns="60957" rIns="121914" bIns="60957" anchor="ctr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rgbClr val="544F40"/>
                </a:solidFill>
              </a:defRPr>
            </a:lvl1pPr>
            <a:lvl2pPr marL="342866" indent="0">
              <a:buNone/>
              <a:defRPr/>
            </a:lvl2pPr>
          </a:lstStyle>
          <a:p>
            <a:r>
              <a:rPr lang="en-GB" dirty="0"/>
              <a:t>Supporting heading 16pt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346825" y="4666146"/>
            <a:ext cx="8064000" cy="351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/>
            </a:lvl1pPr>
          </a:lstStyle>
          <a:p>
            <a:pPr lvl="0"/>
            <a:r>
              <a:rPr lang="en-GB" dirty="0"/>
              <a:t>References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352800" y="4471932"/>
            <a:ext cx="8438400" cy="1460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/>
            </a:lvl1pPr>
          </a:lstStyle>
          <a:p>
            <a:pPr lvl="0"/>
            <a:r>
              <a:rPr lang="en-GB" dirty="0"/>
              <a:t>Abbreviations</a:t>
            </a:r>
          </a:p>
        </p:txBody>
      </p:sp>
    </p:spTree>
    <p:extLst>
      <p:ext uri="{BB962C8B-B14F-4D97-AF65-F5344CB8AC3E}">
        <p14:creationId xmlns:p14="http://schemas.microsoft.com/office/powerpoint/2010/main" val="4836222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5156B9E-0221-4191-9638-89AA2BF5CD5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273844"/>
            <a:ext cx="7886700" cy="43100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B96667F-3950-4108-BBFA-8C5312F90D34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628650" y="1188001"/>
            <a:ext cx="7886700" cy="1338311"/>
          </a:xfrm>
          <a:prstGeom prst="rect">
            <a:avLst/>
          </a:prstGeom>
        </p:spPr>
        <p:txBody>
          <a:bodyPr lIns="121917" tIns="60958" rIns="121917" bIns="60958">
            <a:spAutoFit/>
          </a:bodyPr>
          <a:lstStyle>
            <a:lvl1pPr marL="171446" indent="-171446">
              <a:buClr>
                <a:schemeClr val="tx1"/>
              </a:buClr>
              <a:buFont typeface="Wingdings" panose="05000000000000000000" pitchFamily="2" charset="2"/>
              <a:buChar char="§"/>
              <a:defRPr sz="1500" b="1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14337" indent="-171446">
              <a:buClrTx/>
              <a:buFont typeface="Arial" panose="020B0604020202020204" pitchFamily="34" charset="0"/>
              <a:buChar char="•"/>
              <a:defRPr sz="1425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857228" indent="-171446">
              <a:buClrTx/>
              <a:buFont typeface="Arial" panose="020B0604020202020204" pitchFamily="34" charset="0"/>
              <a:buChar char="•"/>
              <a:defRPr sz="1425"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1200120" indent="-171446">
              <a:buClrTx/>
              <a:buFont typeface="Arial" panose="020B0604020202020204" pitchFamily="34" charset="0"/>
              <a:buChar char="•"/>
              <a:defRPr sz="1425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marL="1543012" indent="-171446">
              <a:buClrTx/>
              <a:buFont typeface="Arial" panose="020B0604020202020204" pitchFamily="34" charset="0"/>
              <a:buChar char="•"/>
              <a:defRPr sz="1425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95245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121914" tIns="60957" rIns="121914" bIns="60957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121914" tIns="60957" rIns="121914" bIns="60957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121914" tIns="60957" rIns="121914" bIns="60957"/>
          <a:lstStyle/>
          <a:p>
            <a:fld id="{2A603147-C618-4EA3-8F82-359C170F62BB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52000" y="578737"/>
            <a:ext cx="7488000" cy="378000"/>
          </a:xfrm>
          <a:prstGeom prst="rect">
            <a:avLst/>
          </a:prstGeom>
        </p:spPr>
        <p:txBody>
          <a:bodyPr lIns="121914" tIns="60957" rIns="121914" bIns="60957" anchor="ctr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rgbClr val="544F40"/>
                </a:solidFill>
              </a:defRPr>
            </a:lvl1pPr>
            <a:lvl2pPr marL="342866" indent="0">
              <a:buNone/>
              <a:defRPr/>
            </a:lvl2pPr>
          </a:lstStyle>
          <a:p>
            <a:r>
              <a:rPr lang="en-GB" dirty="0"/>
              <a:t>Supporting heading 16pt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346825" y="4666146"/>
            <a:ext cx="8064000" cy="351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/>
            </a:lvl1pPr>
          </a:lstStyle>
          <a:p>
            <a:pPr lvl="0"/>
            <a:r>
              <a:rPr lang="en-GB" dirty="0"/>
              <a:t>References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352800" y="4471932"/>
            <a:ext cx="8438400" cy="1460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/>
            </a:lvl1pPr>
          </a:lstStyle>
          <a:p>
            <a:pPr lvl="0"/>
            <a:r>
              <a:rPr lang="en-GB" dirty="0"/>
              <a:t>Abbreviations</a:t>
            </a:r>
          </a:p>
        </p:txBody>
      </p:sp>
    </p:spTree>
    <p:extLst>
      <p:ext uri="{BB962C8B-B14F-4D97-AF65-F5344CB8AC3E}">
        <p14:creationId xmlns:p14="http://schemas.microsoft.com/office/powerpoint/2010/main" val="19863094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121914" tIns="60957" rIns="121914" bIns="60957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121914" tIns="60957" rIns="121914" bIns="60957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121914" tIns="60957" rIns="121914" bIns="60957"/>
          <a:lstStyle/>
          <a:p>
            <a:fld id="{2A603147-C618-4EA3-8F82-359C170F62BB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52000" y="578737"/>
            <a:ext cx="7488000" cy="378000"/>
          </a:xfrm>
          <a:prstGeom prst="rect">
            <a:avLst/>
          </a:prstGeom>
        </p:spPr>
        <p:txBody>
          <a:bodyPr lIns="121914" tIns="60957" rIns="121914" bIns="60957" anchor="ctr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rgbClr val="544F40"/>
                </a:solidFill>
              </a:defRPr>
            </a:lvl1pPr>
            <a:lvl2pPr marL="342866" indent="0">
              <a:buNone/>
              <a:defRPr/>
            </a:lvl2pPr>
          </a:lstStyle>
          <a:p>
            <a:r>
              <a:rPr lang="en-GB" dirty="0"/>
              <a:t>Supporting heading 16pt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346825" y="4666146"/>
            <a:ext cx="8064000" cy="351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/>
            </a:lvl1pPr>
          </a:lstStyle>
          <a:p>
            <a:pPr lvl="0"/>
            <a:r>
              <a:rPr lang="en-GB" dirty="0"/>
              <a:t>References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352800" y="4471932"/>
            <a:ext cx="8438400" cy="1460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/>
            </a:lvl1pPr>
          </a:lstStyle>
          <a:p>
            <a:pPr lvl="0"/>
            <a:r>
              <a:rPr lang="en-GB" dirty="0"/>
              <a:t>Abbreviations</a:t>
            </a:r>
          </a:p>
        </p:txBody>
      </p:sp>
    </p:spTree>
    <p:extLst>
      <p:ext uri="{BB962C8B-B14F-4D97-AF65-F5344CB8AC3E}">
        <p14:creationId xmlns:p14="http://schemas.microsoft.com/office/powerpoint/2010/main" val="839047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121914" tIns="60957" rIns="121914" bIns="60957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121914" tIns="60957" rIns="121914" bIns="60957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121914" tIns="60957" rIns="121914" bIns="60957"/>
          <a:lstStyle/>
          <a:p>
            <a:fld id="{2A603147-C618-4EA3-8F82-359C170F62BB}" type="slidenum">
              <a:rPr lang="en-GB" smtClean="0"/>
              <a:pPr/>
              <a:t>‹N°›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52000" y="578737"/>
            <a:ext cx="7488000" cy="378000"/>
          </a:xfrm>
          <a:prstGeom prst="rect">
            <a:avLst/>
          </a:prstGeom>
        </p:spPr>
        <p:txBody>
          <a:bodyPr lIns="121914" tIns="60957" rIns="121914" bIns="60957" anchor="ctr">
            <a:noAutofit/>
          </a:bodyPr>
          <a:lstStyle>
            <a:lvl1pPr marL="0" indent="0">
              <a:spcAft>
                <a:spcPts val="0"/>
              </a:spcAft>
              <a:buFont typeface="Arial" panose="020B0604020202020204" pitchFamily="34" charset="0"/>
              <a:buNone/>
              <a:defRPr sz="1200">
                <a:solidFill>
                  <a:srgbClr val="544F40"/>
                </a:solidFill>
              </a:defRPr>
            </a:lvl1pPr>
            <a:lvl2pPr marL="342866" indent="0">
              <a:buNone/>
              <a:defRPr/>
            </a:lvl2pPr>
          </a:lstStyle>
          <a:p>
            <a:r>
              <a:rPr lang="en-GB" dirty="0"/>
              <a:t>Supporting heading 16pt</a:t>
            </a:r>
            <a:endParaRPr lang="en-US" dirty="0"/>
          </a:p>
        </p:txBody>
      </p:sp>
      <p:sp>
        <p:nvSpPr>
          <p:cNvPr id="10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346825" y="4666146"/>
            <a:ext cx="8064000" cy="3510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/>
            </a:lvl1pPr>
          </a:lstStyle>
          <a:p>
            <a:pPr lvl="0"/>
            <a:r>
              <a:rPr lang="en-GB" dirty="0"/>
              <a:t>References</a:t>
            </a:r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352800" y="4471932"/>
            <a:ext cx="8438400" cy="14605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600"/>
            </a:lvl1pPr>
          </a:lstStyle>
          <a:p>
            <a:pPr lvl="0"/>
            <a:r>
              <a:rPr lang="en-GB" dirty="0"/>
              <a:t>Abbreviations</a:t>
            </a:r>
          </a:p>
        </p:txBody>
      </p:sp>
    </p:spTree>
    <p:extLst>
      <p:ext uri="{BB962C8B-B14F-4D97-AF65-F5344CB8AC3E}">
        <p14:creationId xmlns:p14="http://schemas.microsoft.com/office/powerpoint/2010/main" val="35946595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880181"/>
            <a:ext cx="7475220" cy="2194560"/>
          </a:xfrm>
        </p:spPr>
        <p:txBody>
          <a:bodyPr anchor="b">
            <a:noAutofit/>
          </a:bodyPr>
          <a:lstStyle>
            <a:lvl1pPr marL="0" algn="ctr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kumimoji="0" lang="en-US" sz="4050" b="1" i="0" u="none" strike="noStrike" kern="1200" cap="all" spc="0" normalizeH="0" baseline="0" dirty="0">
                <a:ln w="15875"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3115890"/>
            <a:ext cx="6576822" cy="102285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5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3015306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13523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7F7931E2-EDD0-4116-93D3-AFB5F385AD78}" type="datetime1">
              <a:rPr lang="en-US" smtClean="0"/>
              <a:t>11/20/2021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121917" tIns="60958" rIns="121917" bIns="60958"/>
          <a:lstStyle>
            <a:lvl1pPr algn="ctr">
              <a:defRPr/>
            </a:lvl1pPr>
          </a:lstStyle>
          <a:p>
            <a:fld id="{CC7432E5-F8E0-41AE-9A6B-AD730338B005}" type="slidenum">
              <a:rPr lang="en-US" smtClean="0"/>
              <a:pPr/>
              <a:t>‹N°›</a:t>
            </a:fld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4388702"/>
            <a:ext cx="7391400" cy="754380"/>
          </a:xfrm>
          <a:prstGeom prst="rect">
            <a:avLst/>
          </a:prstGeom>
        </p:spPr>
        <p:txBody>
          <a:bodyPr lIns="121917" tIns="60958" rIns="121917" bIns="60958" anchor="b">
            <a:noAutofit/>
          </a:bodyPr>
          <a:lstStyle>
            <a:lvl1pPr marL="0" indent="0">
              <a:spcBef>
                <a:spcPts val="225"/>
              </a:spcBef>
              <a:buNone/>
              <a:defRPr sz="750"/>
            </a:lvl1pPr>
            <a:lvl2pPr marL="171446" indent="0">
              <a:buNone/>
              <a:defRPr sz="750"/>
            </a:lvl2pPr>
            <a:lvl3pPr marL="342892" indent="0">
              <a:buNone/>
              <a:defRPr sz="750"/>
            </a:lvl3pPr>
            <a:lvl4pPr marL="514337" indent="0">
              <a:buNone/>
              <a:defRPr sz="750"/>
            </a:lvl4pPr>
            <a:lvl5pPr marL="685783" indent="0">
              <a:buNone/>
              <a:defRPr sz="750"/>
            </a:lvl5pPr>
          </a:lstStyle>
          <a:p>
            <a:pPr lvl="0"/>
            <a:r>
              <a:rPr lang="en-US" dirty="0"/>
              <a:t>Reference(s)</a:t>
            </a:r>
          </a:p>
        </p:txBody>
      </p:sp>
    </p:spTree>
    <p:extLst>
      <p:ext uri="{BB962C8B-B14F-4D97-AF65-F5344CB8AC3E}">
        <p14:creationId xmlns:p14="http://schemas.microsoft.com/office/powerpoint/2010/main" val="6566512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5156B9E-0221-4191-9638-89AA2BF5CD5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273844"/>
            <a:ext cx="7886700" cy="43100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B96667F-3950-4108-BBFA-8C5312F90D34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628650" y="1057275"/>
            <a:ext cx="7886700" cy="1338311"/>
          </a:xfrm>
          <a:prstGeom prst="rect">
            <a:avLst/>
          </a:prstGeom>
        </p:spPr>
        <p:txBody>
          <a:bodyPr lIns="121917" tIns="60958" rIns="121917" bIns="60958">
            <a:spAutoFit/>
          </a:bodyPr>
          <a:lstStyle>
            <a:lvl1pPr marL="171446" indent="-171446">
              <a:buClr>
                <a:schemeClr val="tx1"/>
              </a:buClr>
              <a:buFont typeface="Wingdings" panose="05000000000000000000" pitchFamily="2" charset="2"/>
              <a:buChar char="§"/>
              <a:defRPr sz="1500" b="1">
                <a:solidFill>
                  <a:srgbClr val="FCAF17"/>
                </a:solidFill>
                <a:latin typeface="+mn-lt"/>
                <a:cs typeface="Calibri" panose="020F0502020204030204" pitchFamily="34" charset="0"/>
              </a:defRPr>
            </a:lvl1pPr>
            <a:lvl2pPr marL="514337" indent="-171446">
              <a:buClr>
                <a:schemeClr val="tx1"/>
              </a:buClr>
              <a:buFont typeface="Arial" panose="020B0604020202020204" pitchFamily="34" charset="0"/>
              <a:buChar char="•"/>
              <a:defRPr sz="1425">
                <a:latin typeface="+mn-lt"/>
                <a:cs typeface="Calibri" panose="020F0502020204030204" pitchFamily="34" charset="0"/>
              </a:defRPr>
            </a:lvl2pPr>
            <a:lvl3pPr marL="857228" indent="-171446">
              <a:buClr>
                <a:schemeClr val="tx1"/>
              </a:buClr>
              <a:buFont typeface="Arial" panose="020B0604020202020204" pitchFamily="34" charset="0"/>
              <a:buChar char="•"/>
              <a:defRPr sz="1425">
                <a:latin typeface="+mn-lt"/>
                <a:cs typeface="Calibri" panose="020F0502020204030204" pitchFamily="34" charset="0"/>
              </a:defRPr>
            </a:lvl3pPr>
            <a:lvl4pPr marL="1200120" indent="-171446">
              <a:buClr>
                <a:schemeClr val="tx1"/>
              </a:buClr>
              <a:buFont typeface="Arial" panose="020B0604020202020204" pitchFamily="34" charset="0"/>
              <a:buChar char="•"/>
              <a:defRPr sz="1425">
                <a:latin typeface="+mn-lt"/>
                <a:cs typeface="Calibri" panose="020F0502020204030204" pitchFamily="34" charset="0"/>
              </a:defRPr>
            </a:lvl4pPr>
            <a:lvl5pPr marL="1543012" indent="-171446">
              <a:buClr>
                <a:schemeClr val="tx1"/>
              </a:buClr>
              <a:buFont typeface="Arial" panose="020B0604020202020204" pitchFamily="34" charset="0"/>
              <a:buChar char="•"/>
              <a:defRPr sz="1425">
                <a:latin typeface="+mn-lt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057669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5156B9E-0221-4191-9638-89AA2BF5CD5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273844"/>
            <a:ext cx="7886700" cy="43100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B96667F-3950-4108-BBFA-8C5312F90D34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628650" y="1057275"/>
            <a:ext cx="7886700" cy="1338311"/>
          </a:xfrm>
          <a:prstGeom prst="rect">
            <a:avLst/>
          </a:prstGeom>
        </p:spPr>
        <p:txBody>
          <a:bodyPr lIns="121917" tIns="60958" rIns="121917" bIns="60958">
            <a:spAutoFit/>
          </a:bodyPr>
          <a:lstStyle>
            <a:lvl1pPr marL="171446" indent="-171446">
              <a:buClr>
                <a:schemeClr val="tx1"/>
              </a:buClr>
              <a:buFont typeface="Wingdings" panose="05000000000000000000" pitchFamily="2" charset="2"/>
              <a:buChar char="§"/>
              <a:defRPr sz="1500" b="1">
                <a:solidFill>
                  <a:srgbClr val="FCAF17"/>
                </a:solidFill>
                <a:latin typeface="+mn-lt"/>
                <a:cs typeface="Calibri" panose="020F0502020204030204" pitchFamily="34" charset="0"/>
              </a:defRPr>
            </a:lvl1pPr>
            <a:lvl2pPr marL="514337" indent="-171446">
              <a:buClr>
                <a:schemeClr val="tx1"/>
              </a:buClr>
              <a:buFont typeface="Arial" panose="020B0604020202020204" pitchFamily="34" charset="0"/>
              <a:buChar char="•"/>
              <a:defRPr sz="1425">
                <a:latin typeface="+mn-lt"/>
                <a:cs typeface="Calibri" panose="020F0502020204030204" pitchFamily="34" charset="0"/>
              </a:defRPr>
            </a:lvl2pPr>
            <a:lvl3pPr marL="857228" indent="-171446">
              <a:buClr>
                <a:schemeClr val="tx1"/>
              </a:buClr>
              <a:buFont typeface="Arial" panose="020B0604020202020204" pitchFamily="34" charset="0"/>
              <a:buChar char="•"/>
              <a:defRPr sz="1425">
                <a:latin typeface="+mn-lt"/>
                <a:cs typeface="Calibri" panose="020F0502020204030204" pitchFamily="34" charset="0"/>
              </a:defRPr>
            </a:lvl3pPr>
            <a:lvl4pPr marL="1200120" indent="-171446">
              <a:buClr>
                <a:schemeClr val="tx1"/>
              </a:buClr>
              <a:buFont typeface="Arial" panose="020B0604020202020204" pitchFamily="34" charset="0"/>
              <a:buChar char="•"/>
              <a:defRPr sz="1425">
                <a:latin typeface="+mn-lt"/>
                <a:cs typeface="Calibri" panose="020F0502020204030204" pitchFamily="34" charset="0"/>
              </a:defRPr>
            </a:lvl4pPr>
            <a:lvl5pPr marL="1543012" indent="-171446">
              <a:buClr>
                <a:schemeClr val="tx1"/>
              </a:buClr>
              <a:buFont typeface="Arial" panose="020B0604020202020204" pitchFamily="34" charset="0"/>
              <a:buChar char="•"/>
              <a:defRPr sz="1425">
                <a:latin typeface="+mn-lt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914281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092" y="354331"/>
            <a:ext cx="8436006" cy="641186"/>
          </a:xfrm>
        </p:spPr>
        <p:txBody>
          <a:bodyPr>
            <a:normAutofit/>
          </a:bodyPr>
          <a:lstStyle>
            <a:lvl1pPr>
              <a:defRPr sz="270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092" y="1157749"/>
            <a:ext cx="8436006" cy="337646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solidFill>
                  <a:schemeClr val="tx1">
                    <a:lumMod val="85000"/>
                    <a:lumOff val="1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="" xmlns:a16="http://schemas.microsoft.com/office/drawing/2014/main" id="{BAD314FF-ED69-4E3A-9FEE-CB0336376B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2425" y="4607511"/>
            <a:ext cx="8435579" cy="313343"/>
          </a:xfrm>
          <a:prstGeom prst="rect">
            <a:avLst/>
          </a:prstGeom>
        </p:spPr>
        <p:txBody>
          <a:bodyPr anchor="b" anchorCtr="0"/>
          <a:lstStyle>
            <a:lvl1pPr>
              <a:buNone/>
              <a:defRPr sz="75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Référence</a:t>
            </a:r>
          </a:p>
        </p:txBody>
      </p:sp>
    </p:spTree>
    <p:extLst>
      <p:ext uri="{BB962C8B-B14F-4D97-AF65-F5344CB8AC3E}">
        <p14:creationId xmlns:p14="http://schemas.microsoft.com/office/powerpoint/2010/main" val="312645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>
                <a:solidFill>
                  <a:schemeClr val="accent1">
                    <a:lumMod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6" name="Espace réservé du texte 7">
            <a:extLst>
              <a:ext uri="{FF2B5EF4-FFF2-40B4-BE49-F238E27FC236}">
                <a16:creationId xmlns="" xmlns:a16="http://schemas.microsoft.com/office/drawing/2014/main" id="{EB612EC7-868E-4469-9743-30E78A3AFB3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2425" y="4607511"/>
            <a:ext cx="8435579" cy="313343"/>
          </a:xfrm>
          <a:prstGeom prst="rect">
            <a:avLst/>
          </a:prstGeom>
        </p:spPr>
        <p:txBody>
          <a:bodyPr anchor="b" anchorCtr="0"/>
          <a:lstStyle>
            <a:lvl1pPr>
              <a:buNone/>
              <a:defRPr sz="75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Référence</a:t>
            </a:r>
          </a:p>
        </p:txBody>
      </p:sp>
    </p:spTree>
    <p:extLst>
      <p:ext uri="{BB962C8B-B14F-4D97-AF65-F5344CB8AC3E}">
        <p14:creationId xmlns:p14="http://schemas.microsoft.com/office/powerpoint/2010/main" val="3781291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7">
            <a:extLst>
              <a:ext uri="{FF2B5EF4-FFF2-40B4-BE49-F238E27FC236}">
                <a16:creationId xmlns="" xmlns:a16="http://schemas.microsoft.com/office/drawing/2014/main" id="{2A7ECAC5-3C27-4F24-BC2F-79847A88D0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2425" y="4607511"/>
            <a:ext cx="8435579" cy="313343"/>
          </a:xfrm>
          <a:prstGeom prst="rect">
            <a:avLst/>
          </a:prstGeom>
        </p:spPr>
        <p:txBody>
          <a:bodyPr anchor="b" anchorCtr="0"/>
          <a:lstStyle>
            <a:lvl1pPr>
              <a:buNone/>
              <a:defRPr sz="75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Référence</a:t>
            </a:r>
          </a:p>
        </p:txBody>
      </p:sp>
    </p:spTree>
    <p:extLst>
      <p:ext uri="{BB962C8B-B14F-4D97-AF65-F5344CB8AC3E}">
        <p14:creationId xmlns:p14="http://schemas.microsoft.com/office/powerpoint/2010/main" val="1953530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121917" tIns="60958" rIns="121917" bIns="60958"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CEC4EF0E-246F-4140-862C-D670971C4B03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090A3241-DA10-4317-831A-C2B7CDC4E7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01" y="4870632"/>
            <a:ext cx="7515225" cy="162737"/>
          </a:xfrm>
          <a:prstGeom prst="rect">
            <a:avLst/>
          </a:prstGeom>
        </p:spPr>
        <p:txBody>
          <a:bodyPr lIns="121917" tIns="60958" rIns="121917" bIns="60958" anchor="b"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900">
                <a:latin typeface="+mn-lt"/>
              </a:defRPr>
            </a:lvl1pPr>
            <a:lvl2pPr marL="323992" indent="0">
              <a:buNone/>
              <a:defRPr/>
            </a:lvl2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2184114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A5156B9E-0221-4191-9638-89AA2BF5CD5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28650" y="273844"/>
            <a:ext cx="7886700" cy="431006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4B96667F-3950-4108-BBFA-8C5312F90D34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628650" y="1057275"/>
            <a:ext cx="7886700" cy="1338311"/>
          </a:xfrm>
          <a:prstGeom prst="rect">
            <a:avLst/>
          </a:prstGeom>
        </p:spPr>
        <p:txBody>
          <a:bodyPr lIns="121917" tIns="60958" rIns="121917" bIns="60958">
            <a:spAutoFit/>
          </a:bodyPr>
          <a:lstStyle>
            <a:lvl1pPr marL="171446" indent="-171446">
              <a:buClr>
                <a:schemeClr val="tx1"/>
              </a:buClr>
              <a:buFont typeface="Wingdings" panose="05000000000000000000" pitchFamily="2" charset="2"/>
              <a:buChar char="§"/>
              <a:defRPr sz="1500" b="1">
                <a:solidFill>
                  <a:srgbClr val="FCAF17"/>
                </a:solidFill>
                <a:latin typeface="+mn-lt"/>
                <a:cs typeface="Calibri" panose="020F0502020204030204" pitchFamily="34" charset="0"/>
              </a:defRPr>
            </a:lvl1pPr>
            <a:lvl2pPr marL="514337" indent="-171446">
              <a:buClr>
                <a:schemeClr val="tx1"/>
              </a:buClr>
              <a:buFont typeface="Arial" panose="020B0604020202020204" pitchFamily="34" charset="0"/>
              <a:buChar char="•"/>
              <a:defRPr sz="1425">
                <a:latin typeface="+mn-lt"/>
                <a:cs typeface="Calibri" panose="020F0502020204030204" pitchFamily="34" charset="0"/>
              </a:defRPr>
            </a:lvl2pPr>
            <a:lvl3pPr marL="857228" indent="-171446">
              <a:buClr>
                <a:schemeClr val="tx1"/>
              </a:buClr>
              <a:buFont typeface="Arial" panose="020B0604020202020204" pitchFamily="34" charset="0"/>
              <a:buChar char="•"/>
              <a:defRPr sz="1425">
                <a:latin typeface="+mn-lt"/>
                <a:cs typeface="Calibri" panose="020F0502020204030204" pitchFamily="34" charset="0"/>
              </a:defRPr>
            </a:lvl3pPr>
            <a:lvl4pPr marL="1200120" indent="-171446">
              <a:buClr>
                <a:schemeClr val="tx1"/>
              </a:buClr>
              <a:buFont typeface="Arial" panose="020B0604020202020204" pitchFamily="34" charset="0"/>
              <a:buChar char="•"/>
              <a:defRPr sz="1425">
                <a:latin typeface="+mn-lt"/>
                <a:cs typeface="Calibri" panose="020F0502020204030204" pitchFamily="34" charset="0"/>
              </a:defRPr>
            </a:lvl4pPr>
            <a:lvl5pPr marL="1543012" indent="-171446">
              <a:buClr>
                <a:schemeClr val="tx1"/>
              </a:buClr>
              <a:buFont typeface="Arial" panose="020B0604020202020204" pitchFamily="34" charset="0"/>
              <a:buChar char="•"/>
              <a:defRPr sz="1425">
                <a:latin typeface="+mn-lt"/>
                <a:cs typeface="Calibri" panose="020F0502020204030204" pitchFamily="34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73065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lIns="121917" tIns="60958" rIns="121917" bIns="60958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7677F269-1473-4CE7-9692-EDBE2CFCEA58}" type="datetimeFigureOut">
              <a:rPr lang="fr-FR" smtClean="0"/>
              <a:t>20/11/2021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0D9B0E2D-DA2E-47B2-9A3F-1299CC9BA2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275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7677F269-1473-4CE7-9692-EDBE2CFCEA58}" type="datetimeFigureOut">
              <a:rPr lang="fr-FR" smtClean="0"/>
              <a:t>20/11/2021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0D9B0E2D-DA2E-47B2-9A3F-1299CC9BA2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983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092" y="354330"/>
            <a:ext cx="8436006" cy="1017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49D2380F-6ACB-4250-90D3-36E5CFE14A61}"/>
              </a:ext>
            </a:extLst>
          </p:cNvPr>
          <p:cNvSpPr>
            <a:spLocks noChangeAspect="1"/>
          </p:cNvSpPr>
          <p:nvPr userDrawn="1"/>
        </p:nvSpPr>
        <p:spPr>
          <a:xfrm>
            <a:off x="173355" y="182881"/>
            <a:ext cx="8793480" cy="47834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26606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50"/>
        </a:spcBef>
        <a:buClr>
          <a:schemeClr val="accent1"/>
        </a:buClr>
        <a:buSzPct val="80000"/>
        <a:buFont typeface="Corbel" pitchFamily="34" charset="0"/>
        <a:buChar char="•"/>
        <a:defRPr sz="16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9.xml"/><Relationship Id="rId4" Type="http://schemas.openxmlformats.org/officeDocument/2006/relationships/comments" Target="../comments/commen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Prise en charge des patients BPCO : actualités et perspectives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82148" y="2902226"/>
            <a:ext cx="6575895" cy="1205431"/>
          </a:xfrm>
        </p:spPr>
        <p:txBody>
          <a:bodyPr lIns="91438" tIns="45719" rIns="91438" bIns="45719">
            <a:noAutofit/>
          </a:bodyPr>
          <a:lstStyle/>
          <a:p>
            <a:r>
              <a:rPr lang="fr-FR" sz="900" dirty="0"/>
              <a:t>Gilles </a:t>
            </a:r>
            <a:r>
              <a:rPr lang="fr-FR" sz="900" dirty="0" err="1"/>
              <a:t>Jébrak</a:t>
            </a:r>
            <a:endParaRPr lang="fr-FR" sz="900" dirty="0"/>
          </a:p>
          <a:p>
            <a:r>
              <a:rPr lang="fr-FR" sz="900" dirty="0"/>
              <a:t>Service de Pneumologie B et de Transplantations Pulmonaires</a:t>
            </a:r>
          </a:p>
          <a:p>
            <a:r>
              <a:rPr lang="fr-FR" sz="900" dirty="0"/>
              <a:t>Hôpital Bichat – Assistance Publique Hôpitaux de Paris</a:t>
            </a:r>
          </a:p>
          <a:p>
            <a:r>
              <a:rPr lang="fr-FR" sz="900" dirty="0"/>
              <a:t>Symposium organisé par les Laboratoires </a:t>
            </a:r>
            <a:r>
              <a:rPr lang="fr-FR" sz="900" dirty="0" err="1"/>
              <a:t>AstraZeneca</a:t>
            </a:r>
            <a:r>
              <a:rPr lang="fr-FR" sz="900" dirty="0"/>
              <a:t> dans le cadre de la SPIF</a:t>
            </a:r>
          </a:p>
          <a:p>
            <a:r>
              <a:rPr lang="fr-FR" sz="900" dirty="0"/>
              <a:t>Le 20 Novembre 2021</a:t>
            </a:r>
          </a:p>
        </p:txBody>
      </p:sp>
    </p:spTree>
    <p:extLst>
      <p:ext uri="{BB962C8B-B14F-4D97-AF65-F5344CB8AC3E}">
        <p14:creationId xmlns:p14="http://schemas.microsoft.com/office/powerpoint/2010/main" val="341412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8085" y="254697"/>
            <a:ext cx="8229600" cy="94299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2800" dirty="0">
                <a:solidFill>
                  <a:schemeClr val="tx1"/>
                </a:solidFill>
              </a:rPr>
              <a:t>Résultats </a:t>
            </a:r>
            <a:r>
              <a:rPr lang="fr-FR" sz="2800" dirty="0" smtClean="0">
                <a:solidFill>
                  <a:schemeClr val="tx1"/>
                </a:solidFill>
              </a:rPr>
              <a:t>d’IMPACT sur </a:t>
            </a:r>
            <a:r>
              <a:rPr lang="fr-FR" sz="2800" dirty="0">
                <a:solidFill>
                  <a:schemeClr val="tx1"/>
                </a:solidFill>
              </a:rPr>
              <a:t>les </a:t>
            </a:r>
            <a:r>
              <a:rPr lang="fr-FR" sz="2800" dirty="0" smtClean="0">
                <a:solidFill>
                  <a:schemeClr val="tx1"/>
                </a:solidFill>
              </a:rPr>
              <a:t>EABPCO (critère </a:t>
            </a:r>
            <a:r>
              <a:rPr lang="fr-FR" sz="2800" dirty="0" smtClean="0">
                <a:solidFill>
                  <a:schemeClr val="tx1"/>
                </a:solidFill>
              </a:rPr>
              <a:t>principal)</a:t>
            </a:r>
            <a:endParaRPr lang="fr-FR" sz="2800" dirty="0">
              <a:ln w="6350">
                <a:noFill/>
              </a:ln>
              <a:solidFill>
                <a:schemeClr val="tx1"/>
              </a:solidFill>
            </a:endParaRPr>
          </a:p>
        </p:txBody>
      </p:sp>
      <p:sp>
        <p:nvSpPr>
          <p:cNvPr id="41987" name="Espace réservé du contenu 2"/>
          <p:cNvSpPr>
            <a:spLocks noGrp="1"/>
          </p:cNvSpPr>
          <p:nvPr>
            <p:ph idx="1"/>
          </p:nvPr>
        </p:nvSpPr>
        <p:spPr>
          <a:xfrm>
            <a:off x="251520" y="4371950"/>
            <a:ext cx="8568952" cy="504056"/>
          </a:xfrm>
        </p:spPr>
        <p:txBody>
          <a:bodyPr/>
          <a:lstStyle/>
          <a:p>
            <a:pPr marL="117475" indent="0">
              <a:buFont typeface="Wingdings 2" pitchFamily="18" charset="2"/>
              <a:buNone/>
            </a:pPr>
            <a:r>
              <a:rPr lang="fr-FR" altLang="fr-FR" sz="1400" dirty="0" smtClean="0"/>
              <a:t>Diminution significative du taux d’EABCO modérées/sévères : 0,91/an sous trithérapie </a:t>
            </a:r>
            <a:r>
              <a:rPr lang="fr-FR" altLang="fr-FR" sz="1400" i="1" dirty="0" smtClean="0"/>
              <a:t>versus</a:t>
            </a:r>
            <a:r>
              <a:rPr lang="fr-FR" altLang="fr-FR" sz="1400" dirty="0" smtClean="0"/>
              <a:t> 1,07 sous </a:t>
            </a:r>
            <a:r>
              <a:rPr lang="fr-FR" altLang="fr-FR" sz="1400" dirty="0" smtClean="0"/>
              <a:t>FF/VI</a:t>
            </a:r>
          </a:p>
          <a:p>
            <a:pPr marL="117475" indent="0">
              <a:spcBef>
                <a:spcPts val="0"/>
              </a:spcBef>
              <a:buFont typeface="Wingdings 2" pitchFamily="18" charset="2"/>
              <a:buNone/>
            </a:pPr>
            <a:r>
              <a:rPr lang="fr-FR" altLang="fr-FR" sz="1400" dirty="0" smtClean="0"/>
              <a:t>(- </a:t>
            </a:r>
            <a:r>
              <a:rPr lang="fr-FR" altLang="fr-FR" sz="1400" dirty="0" smtClean="0"/>
              <a:t>15%, p &lt; 0,001) et 1,21 sous UMEC/VI (- 25 %, p &lt; 0,001)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xmlns="" id="{DD2FAB25-E48D-4CB2-8F94-B1AB149B2FE7}"/>
              </a:ext>
            </a:extLst>
          </p:cNvPr>
          <p:cNvGrpSpPr>
            <a:grpSpLocks noChangeAspect="1"/>
          </p:cNvGrpSpPr>
          <p:nvPr/>
        </p:nvGrpSpPr>
        <p:grpSpPr>
          <a:xfrm>
            <a:off x="1689912" y="1006011"/>
            <a:ext cx="6173999" cy="3234690"/>
            <a:chOff x="2198018" y="740561"/>
            <a:chExt cx="6915566" cy="4717219"/>
          </a:xfrm>
        </p:grpSpPr>
        <p:grpSp>
          <p:nvGrpSpPr>
            <p:cNvPr id="8" name="Group 8">
              <a:extLst>
                <a:ext uri="{FF2B5EF4-FFF2-40B4-BE49-F238E27FC236}">
                  <a16:creationId xmlns:a16="http://schemas.microsoft.com/office/drawing/2014/main" xmlns="" id="{EA067056-5D65-4A3F-B03C-4800BC13BB4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430517" y="1535491"/>
              <a:ext cx="6683067" cy="3438748"/>
              <a:chOff x="1984169" y="1404389"/>
              <a:chExt cx="5012300" cy="2557295"/>
            </a:xfrm>
          </p:grpSpPr>
          <p:graphicFrame>
            <p:nvGraphicFramePr>
              <p:cNvPr id="15" name="Chart 165">
                <a:extLst>
                  <a:ext uri="{FF2B5EF4-FFF2-40B4-BE49-F238E27FC236}">
                    <a16:creationId xmlns:a16="http://schemas.microsoft.com/office/drawing/2014/main" xmlns="" id="{A066C1B2-0661-42F9-BFFB-89B21BE9491D}"/>
                  </a:ext>
                </a:extLst>
              </p:cNvPr>
              <p:cNvGraphicFramePr/>
              <p:nvPr/>
            </p:nvGraphicFramePr>
            <p:xfrm>
              <a:off x="1984169" y="1404389"/>
              <a:ext cx="5012300" cy="2557295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grpSp>
            <p:nvGrpSpPr>
              <p:cNvPr id="16" name="Group 170">
                <a:extLst>
                  <a:ext uri="{FF2B5EF4-FFF2-40B4-BE49-F238E27FC236}">
                    <a16:creationId xmlns:a16="http://schemas.microsoft.com/office/drawing/2014/main" xmlns="" id="{EF103BAE-A0C2-4E1D-9F2D-D76314DFAED9}"/>
                  </a:ext>
                </a:extLst>
              </p:cNvPr>
              <p:cNvGrpSpPr/>
              <p:nvPr/>
            </p:nvGrpSpPr>
            <p:grpSpPr>
              <a:xfrm>
                <a:off x="3503375" y="2136178"/>
                <a:ext cx="1219380" cy="511766"/>
                <a:chOff x="2944104" y="4005038"/>
                <a:chExt cx="2409040" cy="939526"/>
              </a:xfrm>
            </p:grpSpPr>
            <p:cxnSp>
              <p:nvCxnSpPr>
                <p:cNvPr id="21" name="Straight Connector 171">
                  <a:extLst>
                    <a:ext uri="{FF2B5EF4-FFF2-40B4-BE49-F238E27FC236}">
                      <a16:creationId xmlns:a16="http://schemas.microsoft.com/office/drawing/2014/main" xmlns="" id="{F13EFE09-9E92-43E3-97CE-B1C32962EE3A}"/>
                    </a:ext>
                  </a:extLst>
                </p:cNvPr>
                <p:cNvCxnSpPr/>
                <p:nvPr/>
              </p:nvCxnSpPr>
              <p:spPr>
                <a:xfrm>
                  <a:off x="2944104" y="4005045"/>
                  <a:ext cx="2380018" cy="0"/>
                </a:xfrm>
                <a:prstGeom prst="line">
                  <a:avLst/>
                </a:prstGeom>
                <a:noFill/>
                <a:ln w="28575" cap="sq" cmpd="sng" algn="ctr">
                  <a:solidFill>
                    <a:srgbClr val="D5D1CE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2" name="Straight Connector 172">
                  <a:extLst>
                    <a:ext uri="{FF2B5EF4-FFF2-40B4-BE49-F238E27FC236}">
                      <a16:creationId xmlns:a16="http://schemas.microsoft.com/office/drawing/2014/main" xmlns="" id="{1552F79A-5A54-4031-9744-2E488685FA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944104" y="4005038"/>
                  <a:ext cx="0" cy="939526"/>
                </a:xfrm>
                <a:prstGeom prst="line">
                  <a:avLst/>
                </a:prstGeom>
                <a:noFill/>
                <a:ln w="28575" cap="sq" cmpd="sng" algn="ctr">
                  <a:solidFill>
                    <a:srgbClr val="D5D1CE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3" name="Straight Connector 173">
                  <a:extLst>
                    <a:ext uri="{FF2B5EF4-FFF2-40B4-BE49-F238E27FC236}">
                      <a16:creationId xmlns:a16="http://schemas.microsoft.com/office/drawing/2014/main" xmlns="" id="{60DCBBA1-39E2-4367-8F1D-81F47EDF29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353144" y="4016603"/>
                  <a:ext cx="0" cy="589795"/>
                </a:xfrm>
                <a:prstGeom prst="line">
                  <a:avLst/>
                </a:prstGeom>
                <a:noFill/>
                <a:ln w="28575" cap="sq" cmpd="sng" algn="ctr">
                  <a:solidFill>
                    <a:srgbClr val="D5D1CE"/>
                  </a:solidFill>
                  <a:prstDash val="solid"/>
                  <a:miter lim="800000"/>
                </a:ln>
                <a:effectLst/>
              </p:spPr>
            </p:cxnSp>
          </p:grpSp>
          <p:grpSp>
            <p:nvGrpSpPr>
              <p:cNvPr id="17" name="Group 174">
                <a:extLst>
                  <a:ext uri="{FF2B5EF4-FFF2-40B4-BE49-F238E27FC236}">
                    <a16:creationId xmlns:a16="http://schemas.microsoft.com/office/drawing/2014/main" xmlns="" id="{13B4EC32-0826-4207-9A3A-64B0A30B1C16}"/>
                  </a:ext>
                </a:extLst>
              </p:cNvPr>
              <p:cNvGrpSpPr/>
              <p:nvPr/>
            </p:nvGrpSpPr>
            <p:grpSpPr>
              <a:xfrm>
                <a:off x="3079926" y="1498065"/>
                <a:ext cx="3092524" cy="1149880"/>
                <a:chOff x="2265484" y="3743834"/>
                <a:chExt cx="3092524" cy="2176949"/>
              </a:xfrm>
            </p:grpSpPr>
            <p:cxnSp>
              <p:nvCxnSpPr>
                <p:cNvPr id="18" name="Straight Connector 175">
                  <a:extLst>
                    <a:ext uri="{FF2B5EF4-FFF2-40B4-BE49-F238E27FC236}">
                      <a16:creationId xmlns:a16="http://schemas.microsoft.com/office/drawing/2014/main" xmlns="" id="{E37E4599-29CD-432B-AC6A-F42DD288EE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285721" y="3743834"/>
                  <a:ext cx="3072287" cy="0"/>
                </a:xfrm>
                <a:prstGeom prst="line">
                  <a:avLst/>
                </a:prstGeom>
                <a:noFill/>
                <a:ln w="28575" cap="sq" cmpd="sng" algn="ctr">
                  <a:solidFill>
                    <a:srgbClr val="D5D1CE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" name="Straight Connector 176">
                  <a:extLst>
                    <a:ext uri="{FF2B5EF4-FFF2-40B4-BE49-F238E27FC236}">
                      <a16:creationId xmlns:a16="http://schemas.microsoft.com/office/drawing/2014/main" xmlns="" id="{C84C45FB-05FF-40BE-80C5-2B407876EE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265484" y="3766270"/>
                  <a:ext cx="0" cy="2154513"/>
                </a:xfrm>
                <a:prstGeom prst="line">
                  <a:avLst/>
                </a:prstGeom>
                <a:noFill/>
                <a:ln w="28575" cap="sq" cmpd="sng" algn="ctr">
                  <a:solidFill>
                    <a:srgbClr val="D5D1CE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" name="Straight Connector 177">
                  <a:extLst>
                    <a:ext uri="{FF2B5EF4-FFF2-40B4-BE49-F238E27FC236}">
                      <a16:creationId xmlns:a16="http://schemas.microsoft.com/office/drawing/2014/main" xmlns="" id="{27E1E6D7-A57A-462A-9D13-BB8DB466586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353144" y="3781146"/>
                  <a:ext cx="0" cy="1486799"/>
                </a:xfrm>
                <a:prstGeom prst="line">
                  <a:avLst/>
                </a:prstGeom>
                <a:noFill/>
                <a:ln w="28575" cap="sq" cmpd="sng" algn="ctr">
                  <a:solidFill>
                    <a:srgbClr val="D5D1CE"/>
                  </a:solidFill>
                  <a:prstDash val="solid"/>
                  <a:miter lim="800000"/>
                </a:ln>
                <a:effectLst/>
              </p:spPr>
            </p:cxnSp>
          </p:grpSp>
        </p:grpSp>
        <p:sp>
          <p:nvSpPr>
            <p:cNvPr id="9" name="TextBox 150">
              <a:extLst>
                <a:ext uri="{FF2B5EF4-FFF2-40B4-BE49-F238E27FC236}">
                  <a16:creationId xmlns:a16="http://schemas.microsoft.com/office/drawing/2014/main" xmlns="" id="{97C0793F-4D3B-428A-9923-D60236072E3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722320" y="1585427"/>
              <a:ext cx="1669573" cy="942559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 defTabSz="514325">
                <a:defRPr/>
              </a:pPr>
              <a:r>
                <a:rPr lang="en-GB" b="1" dirty="0">
                  <a:solidFill>
                    <a:srgbClr val="F36600"/>
                  </a:solidFill>
                  <a:latin typeface="Arial"/>
                  <a:cs typeface="Arial"/>
                  <a:sym typeface="Arial"/>
                </a:rPr>
                <a:t>15%</a:t>
              </a:r>
            </a:p>
            <a:p>
              <a:pPr algn="ctr" defTabSz="514325">
                <a:defRPr/>
              </a:pPr>
              <a:r>
                <a:rPr lang="en-GB" sz="900" dirty="0">
                  <a:solidFill>
                    <a:srgbClr val="544F40"/>
                  </a:solidFill>
                  <a:latin typeface="Arial"/>
                  <a:cs typeface="Arial"/>
                  <a:sym typeface="Arial"/>
                </a:rPr>
                <a:t>(IC95% : 0,80 - 0,90)</a:t>
              </a:r>
            </a:p>
            <a:p>
              <a:pPr algn="ctr" defTabSz="514325">
                <a:defRPr/>
              </a:pPr>
              <a:r>
                <a:rPr lang="en-GB" sz="900" b="1" dirty="0">
                  <a:solidFill>
                    <a:srgbClr val="544F40"/>
                  </a:solidFill>
                  <a:latin typeface="Arial"/>
                  <a:cs typeface="Arial"/>
                  <a:sym typeface="Arial"/>
                </a:rPr>
                <a:t>p &lt; 0,001</a:t>
              </a:r>
            </a:p>
          </p:txBody>
        </p:sp>
        <p:sp>
          <p:nvSpPr>
            <p:cNvPr id="10" name="TextBox 151">
              <a:extLst>
                <a:ext uri="{FF2B5EF4-FFF2-40B4-BE49-F238E27FC236}">
                  <a16:creationId xmlns:a16="http://schemas.microsoft.com/office/drawing/2014/main" xmlns="" id="{C56C8332-70E0-4A3E-99D7-6E159A9B19D0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6633864" y="740561"/>
              <a:ext cx="1706508" cy="942559"/>
            </a:xfrm>
            <a:prstGeom prst="rect">
              <a:avLst/>
            </a:prstGeom>
            <a:noFill/>
          </p:spPr>
          <p:txBody>
            <a:bodyPr wrap="square" rtlCol="0" anchor="b">
              <a:spAutoFit/>
            </a:bodyPr>
            <a:lstStyle/>
            <a:p>
              <a:pPr algn="ctr" defTabSz="685766">
                <a:defRPr/>
              </a:pPr>
              <a:r>
                <a:rPr lang="en-GB" b="1" dirty="0">
                  <a:solidFill>
                    <a:srgbClr val="EF3340"/>
                  </a:solidFill>
                  <a:latin typeface="Arial"/>
                  <a:cs typeface="Arial"/>
                  <a:sym typeface="Arial"/>
                </a:rPr>
                <a:t>25%</a:t>
              </a:r>
            </a:p>
            <a:p>
              <a:pPr algn="ctr" defTabSz="685766">
                <a:defRPr/>
              </a:pPr>
              <a:r>
                <a:rPr lang="en-GB" sz="900" dirty="0">
                  <a:solidFill>
                    <a:srgbClr val="544F40"/>
                  </a:solidFill>
                  <a:latin typeface="Arial"/>
                  <a:cs typeface="Arial"/>
                  <a:sym typeface="Arial"/>
                </a:rPr>
                <a:t>(IC 95% : 0,70; 0,81)</a:t>
              </a:r>
            </a:p>
            <a:p>
              <a:pPr algn="ctr" defTabSz="685766">
                <a:defRPr/>
              </a:pPr>
              <a:r>
                <a:rPr lang="en-GB" sz="900" b="1" dirty="0">
                  <a:solidFill>
                    <a:srgbClr val="544F40"/>
                  </a:solidFill>
                  <a:latin typeface="Arial"/>
                  <a:cs typeface="Arial"/>
                  <a:sym typeface="Arial"/>
                </a:rPr>
                <a:t>p &lt; 0,001</a:t>
              </a:r>
            </a:p>
          </p:txBody>
        </p:sp>
        <p:sp>
          <p:nvSpPr>
            <p:cNvPr id="11" name="TextBox 184">
              <a:extLst>
                <a:ext uri="{FF2B5EF4-FFF2-40B4-BE49-F238E27FC236}">
                  <a16:creationId xmlns:a16="http://schemas.microsoft.com/office/drawing/2014/main" xmlns="" id="{B3F14FAF-1440-4B66-94AB-21273F7A4476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506635" y="4947121"/>
              <a:ext cx="1017309" cy="51065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 defTabSz="685766">
                <a:defRPr/>
              </a:pPr>
              <a:r>
                <a:rPr lang="en-GB" sz="9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anose="020B0604020202020204" pitchFamily="34" charset="0"/>
                  <a:sym typeface="Arial"/>
                </a:rPr>
                <a:t>FF/UMEC/VI</a:t>
              </a:r>
              <a:br>
                <a:rPr lang="en-GB" sz="9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anose="020B0604020202020204" pitchFamily="34" charset="0"/>
                  <a:sym typeface="Arial"/>
                </a:rPr>
              </a:br>
              <a:r>
                <a:rPr lang="en-GB" sz="9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anose="020B0604020202020204" pitchFamily="34" charset="0"/>
                  <a:sym typeface="Arial"/>
                </a:rPr>
                <a:t>n=4145</a:t>
              </a:r>
            </a:p>
          </p:txBody>
        </p:sp>
        <p:sp>
          <p:nvSpPr>
            <p:cNvPr id="12" name="TextBox 185">
              <a:extLst>
                <a:ext uri="{FF2B5EF4-FFF2-40B4-BE49-F238E27FC236}">
                  <a16:creationId xmlns:a16="http://schemas.microsoft.com/office/drawing/2014/main" xmlns="" id="{BBAB2FF3-2800-4EF2-8318-C43F311B3628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536387" y="4947121"/>
              <a:ext cx="1017309" cy="51065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 defTabSz="685766">
                <a:defRPr/>
              </a:pPr>
              <a:r>
                <a:rPr lang="en-GB" sz="9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anose="020B0604020202020204" pitchFamily="34" charset="0"/>
                  <a:sym typeface="Arial"/>
                </a:rPr>
                <a:t>FF/VI</a:t>
              </a:r>
              <a:br>
                <a:rPr lang="en-GB" sz="9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anose="020B0604020202020204" pitchFamily="34" charset="0"/>
                  <a:sym typeface="Arial"/>
                </a:rPr>
              </a:br>
              <a:r>
                <a:rPr lang="en-GB" sz="9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anose="020B0604020202020204" pitchFamily="34" charset="0"/>
                  <a:sym typeface="Arial"/>
                </a:rPr>
                <a:t>n=4133</a:t>
              </a:r>
            </a:p>
          </p:txBody>
        </p:sp>
        <p:sp>
          <p:nvSpPr>
            <p:cNvPr id="13" name="TextBox 291">
              <a:extLst>
                <a:ext uri="{FF2B5EF4-FFF2-40B4-BE49-F238E27FC236}">
                  <a16:creationId xmlns:a16="http://schemas.microsoft.com/office/drawing/2014/main" xmlns="" id="{73A485B5-8A4A-472B-8434-3401B01072D4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7510209" y="4947122"/>
              <a:ext cx="996395" cy="4973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pPr algn="ctr" defTabSz="685766">
                <a:defRPr/>
              </a:pPr>
              <a:r>
                <a:rPr lang="en-GB" sz="9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anose="020B0604020202020204" pitchFamily="34" charset="0"/>
                  <a:sym typeface="Arial"/>
                </a:rPr>
                <a:t>UMEC/VI</a:t>
              </a:r>
              <a:br>
                <a:rPr lang="en-GB" sz="9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anose="020B0604020202020204" pitchFamily="34" charset="0"/>
                  <a:sym typeface="Arial"/>
                </a:rPr>
              </a:br>
              <a:r>
                <a:rPr lang="en-GB" sz="9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anose="020B0604020202020204" pitchFamily="34" charset="0"/>
                  <a:sym typeface="Arial"/>
                </a:rPr>
                <a:t>n=2069 </a:t>
              </a:r>
            </a:p>
          </p:txBody>
        </p:sp>
        <p:sp>
          <p:nvSpPr>
            <p:cNvPr id="14" name="TextBox 129">
              <a:extLst>
                <a:ext uri="{FF2B5EF4-FFF2-40B4-BE49-F238E27FC236}">
                  <a16:creationId xmlns:a16="http://schemas.microsoft.com/office/drawing/2014/main" xmlns="" id="{DDF5DEF9-F59E-43E5-9D69-033BA6FEDCCB}"/>
                </a:ext>
              </a:extLst>
            </p:cNvPr>
            <p:cNvSpPr txBox="1">
              <a:spLocks noChangeAspect="1"/>
            </p:cNvSpPr>
            <p:nvPr/>
          </p:nvSpPr>
          <p:spPr>
            <a:xfrm rot="16200000">
              <a:off x="302460" y="2983338"/>
              <a:ext cx="4135862" cy="34474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685766">
                <a:defRPr/>
              </a:pPr>
              <a:r>
                <a:rPr lang="en-GB" sz="10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anose="020B0604020202020204" pitchFamily="34" charset="0"/>
                  <a:sym typeface="Arial"/>
                </a:rPr>
                <a:t>Taux annuel d’exacerbations mod/sév </a:t>
              </a:r>
              <a:br>
                <a:rPr lang="en-GB" sz="10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anose="020B0604020202020204" pitchFamily="34" charset="0"/>
                  <a:sym typeface="Arial"/>
                </a:rPr>
              </a:br>
              <a:r>
                <a:rPr lang="en-GB" sz="10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/>
                  <a:cs typeface="Arial" panose="020B0604020202020204" pitchFamily="34" charset="0"/>
                  <a:sym typeface="Arial"/>
                </a:rPr>
                <a:t> (IC 95%)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3324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6848915-9DC4-B84D-A02B-7FA46BCBC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212" y="267494"/>
            <a:ext cx="6340463" cy="551083"/>
          </a:xfrm>
        </p:spPr>
        <p:txBody>
          <a:bodyPr anchor="ctr">
            <a:normAutofit/>
          </a:bodyPr>
          <a:lstStyle/>
          <a:p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Mortalité toutes causes dans l’étude IMPACT</a:t>
            </a:r>
            <a:endParaRPr lang="fr-FR" altLang="x-none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4" name="Group 5">
            <a:extLst>
              <a:ext uri="{FF2B5EF4-FFF2-40B4-BE49-F238E27FC236}">
                <a16:creationId xmlns="" xmlns:a16="http://schemas.microsoft.com/office/drawing/2014/main" id="{F21463AE-51EF-4513-88E6-CD8D2D367000}"/>
              </a:ext>
            </a:extLst>
          </p:cNvPr>
          <p:cNvGrpSpPr/>
          <p:nvPr/>
        </p:nvGrpSpPr>
        <p:grpSpPr>
          <a:xfrm>
            <a:off x="318214" y="1207566"/>
            <a:ext cx="5766931" cy="2741963"/>
            <a:chOff x="538471" y="1215202"/>
            <a:chExt cx="6638593" cy="3052221"/>
          </a:xfrm>
        </p:grpSpPr>
        <p:grpSp>
          <p:nvGrpSpPr>
            <p:cNvPr id="5" name="Group 80">
              <a:extLst>
                <a:ext uri="{FF2B5EF4-FFF2-40B4-BE49-F238E27FC236}">
                  <a16:creationId xmlns="" xmlns:a16="http://schemas.microsoft.com/office/drawing/2014/main" id="{1EC96B2F-8D4B-4727-855D-9BB621179D89}"/>
                </a:ext>
              </a:extLst>
            </p:cNvPr>
            <p:cNvGrpSpPr/>
            <p:nvPr/>
          </p:nvGrpSpPr>
          <p:grpSpPr>
            <a:xfrm>
              <a:off x="996562" y="1215202"/>
              <a:ext cx="245426" cy="2599861"/>
              <a:chOff x="1694684" y="1082242"/>
              <a:chExt cx="282211" cy="3103158"/>
            </a:xfrm>
          </p:grpSpPr>
          <p:sp>
            <p:nvSpPr>
              <p:cNvPr id="63" name="TextBox 83">
                <a:extLst>
                  <a:ext uri="{FF2B5EF4-FFF2-40B4-BE49-F238E27FC236}">
                    <a16:creationId xmlns="" xmlns:a16="http://schemas.microsoft.com/office/drawing/2014/main" id="{46FEBA2F-1209-4422-B2EA-0805DE466D4B}"/>
                  </a:ext>
                </a:extLst>
              </p:cNvPr>
              <p:cNvSpPr txBox="1"/>
              <p:nvPr/>
            </p:nvSpPr>
            <p:spPr>
              <a:xfrm>
                <a:off x="1864434" y="3940045"/>
                <a:ext cx="112461" cy="24535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r" defTabSz="482207">
                  <a:defRPr/>
                </a:pPr>
                <a:r>
                  <a:rPr lang="en-GB" sz="1200" kern="0" dirty="0">
                    <a:solidFill>
                      <a:srgbClr val="544F40"/>
                    </a:solidFill>
                    <a:latin typeface="Arial"/>
                    <a:cs typeface="Arial" panose="020B0604020202020204" pitchFamily="34" charset="0"/>
                    <a:sym typeface="Arial"/>
                  </a:rPr>
                  <a:t>0</a:t>
                </a:r>
              </a:p>
            </p:txBody>
          </p:sp>
          <p:sp>
            <p:nvSpPr>
              <p:cNvPr id="64" name="TextBox 84">
                <a:extLst>
                  <a:ext uri="{FF2B5EF4-FFF2-40B4-BE49-F238E27FC236}">
                    <a16:creationId xmlns="" xmlns:a16="http://schemas.microsoft.com/office/drawing/2014/main" id="{89EE5BEC-457C-4923-9B1B-F18D97027326}"/>
                  </a:ext>
                </a:extLst>
              </p:cNvPr>
              <p:cNvSpPr txBox="1"/>
              <p:nvPr/>
            </p:nvSpPr>
            <p:spPr>
              <a:xfrm>
                <a:off x="1694684" y="3420442"/>
                <a:ext cx="282211" cy="24535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r" defTabSz="482207">
                  <a:defRPr/>
                </a:pPr>
                <a:r>
                  <a:rPr lang="en-GB" sz="1200" kern="0" dirty="0">
                    <a:solidFill>
                      <a:srgbClr val="544F40"/>
                    </a:solidFill>
                    <a:latin typeface="Arial"/>
                    <a:cs typeface="Arial" panose="020B0604020202020204" pitchFamily="34" charset="0"/>
                    <a:sym typeface="Arial"/>
                  </a:rPr>
                  <a:t>0.4</a:t>
                </a:r>
              </a:p>
            </p:txBody>
          </p:sp>
          <p:sp>
            <p:nvSpPr>
              <p:cNvPr id="65" name="TextBox 85">
                <a:extLst>
                  <a:ext uri="{FF2B5EF4-FFF2-40B4-BE49-F238E27FC236}">
                    <a16:creationId xmlns="" xmlns:a16="http://schemas.microsoft.com/office/drawing/2014/main" id="{DA200E38-0F2C-4532-979D-CCDD4CDA9092}"/>
                  </a:ext>
                </a:extLst>
              </p:cNvPr>
              <p:cNvSpPr txBox="1"/>
              <p:nvPr/>
            </p:nvSpPr>
            <p:spPr>
              <a:xfrm>
                <a:off x="1694685" y="2641043"/>
                <a:ext cx="282210" cy="24535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r" defTabSz="482207">
                  <a:defRPr/>
                </a:pPr>
                <a:r>
                  <a:rPr lang="en-GB" sz="1200" kern="0" dirty="0">
                    <a:solidFill>
                      <a:srgbClr val="544F40"/>
                    </a:solidFill>
                    <a:latin typeface="Arial"/>
                    <a:cs typeface="Arial" panose="020B0604020202020204" pitchFamily="34" charset="0"/>
                    <a:sym typeface="Arial"/>
                  </a:rPr>
                  <a:t>1.0</a:t>
                </a:r>
              </a:p>
            </p:txBody>
          </p:sp>
          <p:sp>
            <p:nvSpPr>
              <p:cNvPr id="66" name="TextBox 86">
                <a:extLst>
                  <a:ext uri="{FF2B5EF4-FFF2-40B4-BE49-F238E27FC236}">
                    <a16:creationId xmlns="" xmlns:a16="http://schemas.microsoft.com/office/drawing/2014/main" id="{9891B0B8-17B5-475D-8999-5CCFB8FBF841}"/>
                  </a:ext>
                </a:extLst>
              </p:cNvPr>
              <p:cNvSpPr txBox="1"/>
              <p:nvPr/>
            </p:nvSpPr>
            <p:spPr>
              <a:xfrm>
                <a:off x="1694685" y="2121443"/>
                <a:ext cx="282210" cy="24535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r" defTabSz="482207">
                  <a:defRPr/>
                </a:pPr>
                <a:r>
                  <a:rPr lang="en-GB" sz="1200" kern="0" dirty="0">
                    <a:solidFill>
                      <a:srgbClr val="544F40"/>
                    </a:solidFill>
                    <a:latin typeface="Arial"/>
                    <a:cs typeface="Arial" panose="020B0604020202020204" pitchFamily="34" charset="0"/>
                    <a:sym typeface="Arial"/>
                  </a:rPr>
                  <a:t>1.4</a:t>
                </a:r>
              </a:p>
            </p:txBody>
          </p:sp>
          <p:sp>
            <p:nvSpPr>
              <p:cNvPr id="67" name="TextBox 87">
                <a:extLst>
                  <a:ext uri="{FF2B5EF4-FFF2-40B4-BE49-F238E27FC236}">
                    <a16:creationId xmlns="" xmlns:a16="http://schemas.microsoft.com/office/drawing/2014/main" id="{0F2BC0A0-DEE6-4E9C-9B1A-864292C81EEF}"/>
                  </a:ext>
                </a:extLst>
              </p:cNvPr>
              <p:cNvSpPr txBox="1"/>
              <p:nvPr/>
            </p:nvSpPr>
            <p:spPr>
              <a:xfrm>
                <a:off x="1694685" y="1342043"/>
                <a:ext cx="282210" cy="24535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r" defTabSz="482207">
                  <a:defRPr/>
                </a:pPr>
                <a:r>
                  <a:rPr lang="en-GB" sz="1200" kern="0" dirty="0">
                    <a:solidFill>
                      <a:srgbClr val="544F40"/>
                    </a:solidFill>
                    <a:latin typeface="Arial"/>
                    <a:cs typeface="Arial" panose="020B0604020202020204" pitchFamily="34" charset="0"/>
                    <a:sym typeface="Arial"/>
                  </a:rPr>
                  <a:t>2.0</a:t>
                </a:r>
              </a:p>
            </p:txBody>
          </p:sp>
          <p:sp>
            <p:nvSpPr>
              <p:cNvPr id="68" name="TextBox 88">
                <a:extLst>
                  <a:ext uri="{FF2B5EF4-FFF2-40B4-BE49-F238E27FC236}">
                    <a16:creationId xmlns="" xmlns:a16="http://schemas.microsoft.com/office/drawing/2014/main" id="{C0E8D32C-91CB-417E-AC8C-46341CF13BA8}"/>
                  </a:ext>
                </a:extLst>
              </p:cNvPr>
              <p:cNvSpPr txBox="1"/>
              <p:nvPr/>
            </p:nvSpPr>
            <p:spPr>
              <a:xfrm>
                <a:off x="1694685" y="3680243"/>
                <a:ext cx="282210" cy="24535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r" defTabSz="482207">
                  <a:defRPr/>
                </a:pPr>
                <a:r>
                  <a:rPr lang="en-GB" sz="1200" kern="0" dirty="0">
                    <a:solidFill>
                      <a:srgbClr val="544F40"/>
                    </a:solidFill>
                    <a:latin typeface="Arial"/>
                    <a:cs typeface="Arial" panose="020B0604020202020204" pitchFamily="34" charset="0"/>
                    <a:sym typeface="Arial"/>
                  </a:rPr>
                  <a:t>0.2</a:t>
                </a:r>
              </a:p>
            </p:txBody>
          </p:sp>
          <p:sp>
            <p:nvSpPr>
              <p:cNvPr id="69" name="TextBox 89">
                <a:extLst>
                  <a:ext uri="{FF2B5EF4-FFF2-40B4-BE49-F238E27FC236}">
                    <a16:creationId xmlns="" xmlns:a16="http://schemas.microsoft.com/office/drawing/2014/main" id="{E1C8F57B-247A-423B-AEE7-010DE045F111}"/>
                  </a:ext>
                </a:extLst>
              </p:cNvPr>
              <p:cNvSpPr txBox="1"/>
              <p:nvPr/>
            </p:nvSpPr>
            <p:spPr>
              <a:xfrm>
                <a:off x="1694685" y="3160638"/>
                <a:ext cx="282210" cy="24535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r" defTabSz="482207">
                  <a:defRPr/>
                </a:pPr>
                <a:r>
                  <a:rPr lang="en-GB" sz="1200" kern="0" dirty="0">
                    <a:solidFill>
                      <a:srgbClr val="544F40"/>
                    </a:solidFill>
                    <a:latin typeface="Arial"/>
                    <a:cs typeface="Arial" panose="020B0604020202020204" pitchFamily="34" charset="0"/>
                    <a:sym typeface="Arial"/>
                  </a:rPr>
                  <a:t>0.6</a:t>
                </a:r>
              </a:p>
            </p:txBody>
          </p:sp>
          <p:sp>
            <p:nvSpPr>
              <p:cNvPr id="70" name="TextBox 90">
                <a:extLst>
                  <a:ext uri="{FF2B5EF4-FFF2-40B4-BE49-F238E27FC236}">
                    <a16:creationId xmlns="" xmlns:a16="http://schemas.microsoft.com/office/drawing/2014/main" id="{33BF5F6A-30AB-4BBC-95F9-AC4335634C32}"/>
                  </a:ext>
                </a:extLst>
              </p:cNvPr>
              <p:cNvSpPr txBox="1"/>
              <p:nvPr/>
            </p:nvSpPr>
            <p:spPr>
              <a:xfrm>
                <a:off x="1694685" y="2900839"/>
                <a:ext cx="282210" cy="24535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r" defTabSz="482207">
                  <a:defRPr/>
                </a:pPr>
                <a:r>
                  <a:rPr lang="en-GB" sz="1200" kern="0" dirty="0">
                    <a:solidFill>
                      <a:srgbClr val="544F40"/>
                    </a:solidFill>
                    <a:latin typeface="Arial"/>
                    <a:cs typeface="Arial" panose="020B0604020202020204" pitchFamily="34" charset="0"/>
                    <a:sym typeface="Arial"/>
                  </a:rPr>
                  <a:t>0.8</a:t>
                </a:r>
              </a:p>
            </p:txBody>
          </p:sp>
          <p:sp>
            <p:nvSpPr>
              <p:cNvPr id="71" name="TextBox 92">
                <a:extLst>
                  <a:ext uri="{FF2B5EF4-FFF2-40B4-BE49-F238E27FC236}">
                    <a16:creationId xmlns="" xmlns:a16="http://schemas.microsoft.com/office/drawing/2014/main" id="{62A3D5D7-F522-4739-A224-9997E9A04C23}"/>
                  </a:ext>
                </a:extLst>
              </p:cNvPr>
              <p:cNvSpPr txBox="1"/>
              <p:nvPr/>
            </p:nvSpPr>
            <p:spPr>
              <a:xfrm>
                <a:off x="1694685" y="2381241"/>
                <a:ext cx="282210" cy="24535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r" defTabSz="482207">
                  <a:defRPr/>
                </a:pPr>
                <a:r>
                  <a:rPr lang="en-GB" sz="1200" kern="0" dirty="0">
                    <a:solidFill>
                      <a:srgbClr val="544F40"/>
                    </a:solidFill>
                    <a:latin typeface="Arial"/>
                    <a:cs typeface="Arial" panose="020B0604020202020204" pitchFamily="34" charset="0"/>
                    <a:sym typeface="Arial"/>
                  </a:rPr>
                  <a:t>1.2</a:t>
                </a:r>
              </a:p>
            </p:txBody>
          </p:sp>
          <p:sp>
            <p:nvSpPr>
              <p:cNvPr id="72" name="TextBox 93">
                <a:extLst>
                  <a:ext uri="{FF2B5EF4-FFF2-40B4-BE49-F238E27FC236}">
                    <a16:creationId xmlns="" xmlns:a16="http://schemas.microsoft.com/office/drawing/2014/main" id="{DC814E83-0DA7-4E1A-A7C7-9621C35D389D}"/>
                  </a:ext>
                </a:extLst>
              </p:cNvPr>
              <p:cNvSpPr txBox="1"/>
              <p:nvPr/>
            </p:nvSpPr>
            <p:spPr>
              <a:xfrm>
                <a:off x="1694685" y="1861642"/>
                <a:ext cx="282210" cy="24535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r" defTabSz="482207">
                  <a:defRPr/>
                </a:pPr>
                <a:r>
                  <a:rPr lang="en-GB" sz="1200" kern="0" dirty="0">
                    <a:solidFill>
                      <a:srgbClr val="544F40"/>
                    </a:solidFill>
                    <a:latin typeface="Arial"/>
                    <a:cs typeface="Arial" panose="020B0604020202020204" pitchFamily="34" charset="0"/>
                    <a:sym typeface="Arial"/>
                  </a:rPr>
                  <a:t>1.6</a:t>
                </a:r>
              </a:p>
            </p:txBody>
          </p:sp>
          <p:sp>
            <p:nvSpPr>
              <p:cNvPr id="73" name="TextBox 94">
                <a:extLst>
                  <a:ext uri="{FF2B5EF4-FFF2-40B4-BE49-F238E27FC236}">
                    <a16:creationId xmlns="" xmlns:a16="http://schemas.microsoft.com/office/drawing/2014/main" id="{5DC0AD35-9E47-4EE6-A251-BBB7ED5EF242}"/>
                  </a:ext>
                </a:extLst>
              </p:cNvPr>
              <p:cNvSpPr txBox="1"/>
              <p:nvPr/>
            </p:nvSpPr>
            <p:spPr>
              <a:xfrm>
                <a:off x="1694685" y="1601845"/>
                <a:ext cx="282210" cy="24535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r" defTabSz="482207">
                  <a:defRPr/>
                </a:pPr>
                <a:r>
                  <a:rPr lang="en-GB" sz="1200" kern="0" dirty="0">
                    <a:solidFill>
                      <a:srgbClr val="544F40"/>
                    </a:solidFill>
                    <a:latin typeface="Arial"/>
                    <a:cs typeface="Arial" panose="020B0604020202020204" pitchFamily="34" charset="0"/>
                    <a:sym typeface="Arial"/>
                  </a:rPr>
                  <a:t>1.8</a:t>
                </a:r>
              </a:p>
            </p:txBody>
          </p:sp>
          <p:sp>
            <p:nvSpPr>
              <p:cNvPr id="74" name="TextBox 95">
                <a:extLst>
                  <a:ext uri="{FF2B5EF4-FFF2-40B4-BE49-F238E27FC236}">
                    <a16:creationId xmlns="" xmlns:a16="http://schemas.microsoft.com/office/drawing/2014/main" id="{F9B06BD7-90A6-4CDC-BCB8-B9DEA2ACF250}"/>
                  </a:ext>
                </a:extLst>
              </p:cNvPr>
              <p:cNvSpPr txBox="1"/>
              <p:nvPr/>
            </p:nvSpPr>
            <p:spPr>
              <a:xfrm>
                <a:off x="1694685" y="1082242"/>
                <a:ext cx="282210" cy="24535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r" defTabSz="482207">
                  <a:defRPr/>
                </a:pPr>
                <a:r>
                  <a:rPr lang="en-GB" sz="1200" kern="0" dirty="0">
                    <a:solidFill>
                      <a:srgbClr val="544F40"/>
                    </a:solidFill>
                    <a:latin typeface="Arial"/>
                    <a:cs typeface="Arial" panose="020B0604020202020204" pitchFamily="34" charset="0"/>
                    <a:sym typeface="Arial"/>
                  </a:rPr>
                  <a:t>2.2</a:t>
                </a:r>
              </a:p>
            </p:txBody>
          </p:sp>
        </p:grpSp>
        <p:grpSp>
          <p:nvGrpSpPr>
            <p:cNvPr id="6" name="Group 96">
              <a:extLst>
                <a:ext uri="{FF2B5EF4-FFF2-40B4-BE49-F238E27FC236}">
                  <a16:creationId xmlns="" xmlns:a16="http://schemas.microsoft.com/office/drawing/2014/main" id="{9B57E6F6-CF07-4BA9-8DC3-D1AE08F376FF}"/>
                </a:ext>
              </a:extLst>
            </p:cNvPr>
            <p:cNvGrpSpPr/>
            <p:nvPr/>
          </p:nvGrpSpPr>
          <p:grpSpPr>
            <a:xfrm>
              <a:off x="1268789" y="1328439"/>
              <a:ext cx="5908275" cy="2938984"/>
              <a:chOff x="1265419" y="1175316"/>
              <a:chExt cx="8731720" cy="2938984"/>
            </a:xfrm>
          </p:grpSpPr>
          <p:grpSp>
            <p:nvGrpSpPr>
              <p:cNvPr id="8" name="Group 100">
                <a:extLst>
                  <a:ext uri="{FF2B5EF4-FFF2-40B4-BE49-F238E27FC236}">
                    <a16:creationId xmlns="" xmlns:a16="http://schemas.microsoft.com/office/drawing/2014/main" id="{F7BA7C8B-7EE9-438D-97AB-96CF69C91FC9}"/>
                  </a:ext>
                </a:extLst>
              </p:cNvPr>
              <p:cNvGrpSpPr/>
              <p:nvPr/>
            </p:nvGrpSpPr>
            <p:grpSpPr>
              <a:xfrm>
                <a:off x="1265419" y="3667419"/>
                <a:ext cx="8731720" cy="169759"/>
                <a:chOff x="1996686" y="3824809"/>
                <a:chExt cx="6147769" cy="216626"/>
              </a:xfrm>
            </p:grpSpPr>
            <p:sp>
              <p:nvSpPr>
                <p:cNvPr id="49" name="TextBox 141">
                  <a:extLst>
                    <a:ext uri="{FF2B5EF4-FFF2-40B4-BE49-F238E27FC236}">
                      <a16:creationId xmlns="" xmlns:a16="http://schemas.microsoft.com/office/drawing/2014/main" id="{CA8CFF9D-5D83-4721-BD2D-5328427B432D}"/>
                    </a:ext>
                  </a:extLst>
                </p:cNvPr>
                <p:cNvSpPr txBox="1"/>
                <p:nvPr/>
              </p:nvSpPr>
              <p:spPr>
                <a:xfrm>
                  <a:off x="7928455" y="3824813"/>
                  <a:ext cx="216000" cy="2166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 algn="ctr" defTabSz="482207">
                    <a:defRPr/>
                  </a:pPr>
                  <a:r>
                    <a:rPr lang="en-GB" sz="1200" kern="0" dirty="0">
                      <a:solidFill>
                        <a:srgbClr val="544F40"/>
                      </a:solidFill>
                      <a:latin typeface="Arial"/>
                      <a:cs typeface="Arial" panose="020B0604020202020204" pitchFamily="34" charset="0"/>
                      <a:sym typeface="Arial"/>
                    </a:rPr>
                    <a:t>364</a:t>
                  </a:r>
                </a:p>
              </p:txBody>
            </p:sp>
            <p:sp>
              <p:nvSpPr>
                <p:cNvPr id="50" name="TextBox 142">
                  <a:extLst>
                    <a:ext uri="{FF2B5EF4-FFF2-40B4-BE49-F238E27FC236}">
                      <a16:creationId xmlns="" xmlns:a16="http://schemas.microsoft.com/office/drawing/2014/main" id="{AA502AC4-CA8B-4834-94D1-F4FB8A1016E3}"/>
                    </a:ext>
                  </a:extLst>
                </p:cNvPr>
                <p:cNvSpPr txBox="1"/>
                <p:nvPr/>
              </p:nvSpPr>
              <p:spPr>
                <a:xfrm>
                  <a:off x="1996686" y="3824809"/>
                  <a:ext cx="216000" cy="2166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 algn="ctr" defTabSz="482207">
                    <a:defRPr/>
                  </a:pPr>
                  <a:r>
                    <a:rPr lang="en-GB" sz="1200" kern="0" dirty="0">
                      <a:solidFill>
                        <a:srgbClr val="544F40"/>
                      </a:solidFill>
                      <a:latin typeface="Arial"/>
                      <a:cs typeface="Arial" panose="020B0604020202020204" pitchFamily="34" charset="0"/>
                      <a:sym typeface="Arial"/>
                    </a:rPr>
                    <a:t>0</a:t>
                  </a:r>
                </a:p>
              </p:txBody>
            </p:sp>
            <p:sp>
              <p:nvSpPr>
                <p:cNvPr id="51" name="TextBox 143">
                  <a:extLst>
                    <a:ext uri="{FF2B5EF4-FFF2-40B4-BE49-F238E27FC236}">
                      <a16:creationId xmlns="" xmlns:a16="http://schemas.microsoft.com/office/drawing/2014/main" id="{BC8C9A32-64EF-47AA-9CB6-943354B5AD3C}"/>
                    </a:ext>
                  </a:extLst>
                </p:cNvPr>
                <p:cNvSpPr txBox="1"/>
                <p:nvPr/>
              </p:nvSpPr>
              <p:spPr>
                <a:xfrm>
                  <a:off x="4734428" y="3824813"/>
                  <a:ext cx="216000" cy="2166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 algn="ctr" defTabSz="482207">
                    <a:defRPr/>
                  </a:pPr>
                  <a:r>
                    <a:rPr lang="en-GB" sz="1200" kern="0" dirty="0">
                      <a:solidFill>
                        <a:srgbClr val="544F40"/>
                      </a:solidFill>
                      <a:latin typeface="Arial"/>
                      <a:cs typeface="Arial" panose="020B0604020202020204" pitchFamily="34" charset="0"/>
                      <a:sym typeface="Arial"/>
                    </a:rPr>
                    <a:t>168</a:t>
                  </a:r>
                </a:p>
              </p:txBody>
            </p:sp>
            <p:sp>
              <p:nvSpPr>
                <p:cNvPr id="52" name="TextBox 144">
                  <a:extLst>
                    <a:ext uri="{FF2B5EF4-FFF2-40B4-BE49-F238E27FC236}">
                      <a16:creationId xmlns="" xmlns:a16="http://schemas.microsoft.com/office/drawing/2014/main" id="{61B6EC1C-952E-4A92-BB39-249E4935451E}"/>
                    </a:ext>
                  </a:extLst>
                </p:cNvPr>
                <p:cNvSpPr txBox="1"/>
                <p:nvPr/>
              </p:nvSpPr>
              <p:spPr>
                <a:xfrm>
                  <a:off x="2452976" y="3824813"/>
                  <a:ext cx="216000" cy="2166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 algn="ctr" defTabSz="482207">
                    <a:defRPr/>
                  </a:pPr>
                  <a:r>
                    <a:rPr lang="en-GB" sz="1200" kern="0" dirty="0">
                      <a:solidFill>
                        <a:srgbClr val="544F40"/>
                      </a:solidFill>
                      <a:latin typeface="Arial"/>
                      <a:cs typeface="Arial" panose="020B0604020202020204" pitchFamily="34" charset="0"/>
                      <a:sym typeface="Arial"/>
                    </a:rPr>
                    <a:t>28</a:t>
                  </a:r>
                </a:p>
              </p:txBody>
            </p:sp>
            <p:sp>
              <p:nvSpPr>
                <p:cNvPr id="53" name="TextBox 145">
                  <a:extLst>
                    <a:ext uri="{FF2B5EF4-FFF2-40B4-BE49-F238E27FC236}">
                      <a16:creationId xmlns="" xmlns:a16="http://schemas.microsoft.com/office/drawing/2014/main" id="{FD0F49CE-D729-493F-A5A8-C26F5D5D1F8D}"/>
                    </a:ext>
                  </a:extLst>
                </p:cNvPr>
                <p:cNvSpPr txBox="1"/>
                <p:nvPr/>
              </p:nvSpPr>
              <p:spPr>
                <a:xfrm>
                  <a:off x="2909267" y="3824813"/>
                  <a:ext cx="216000" cy="2166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 algn="ctr" defTabSz="482207">
                    <a:defRPr/>
                  </a:pPr>
                  <a:r>
                    <a:rPr lang="en-GB" sz="1200" kern="0" dirty="0">
                      <a:solidFill>
                        <a:srgbClr val="544F40"/>
                      </a:solidFill>
                      <a:latin typeface="Arial"/>
                      <a:cs typeface="Arial" panose="020B0604020202020204" pitchFamily="34" charset="0"/>
                      <a:sym typeface="Arial"/>
                    </a:rPr>
                    <a:t>56</a:t>
                  </a:r>
                </a:p>
              </p:txBody>
            </p:sp>
            <p:sp>
              <p:nvSpPr>
                <p:cNvPr id="54" name="TextBox 146">
                  <a:extLst>
                    <a:ext uri="{FF2B5EF4-FFF2-40B4-BE49-F238E27FC236}">
                      <a16:creationId xmlns="" xmlns:a16="http://schemas.microsoft.com/office/drawing/2014/main" id="{A6560720-BA38-4571-A32D-8DDA8623E52E}"/>
                    </a:ext>
                  </a:extLst>
                </p:cNvPr>
                <p:cNvSpPr txBox="1"/>
                <p:nvPr/>
              </p:nvSpPr>
              <p:spPr>
                <a:xfrm>
                  <a:off x="3365557" y="3824813"/>
                  <a:ext cx="216000" cy="2166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 algn="ctr" defTabSz="482207">
                    <a:defRPr/>
                  </a:pPr>
                  <a:r>
                    <a:rPr lang="en-GB" sz="1200" kern="0" dirty="0">
                      <a:solidFill>
                        <a:srgbClr val="544F40"/>
                      </a:solidFill>
                      <a:latin typeface="Arial"/>
                      <a:cs typeface="Arial" panose="020B0604020202020204" pitchFamily="34" charset="0"/>
                      <a:sym typeface="Arial"/>
                    </a:rPr>
                    <a:t>84</a:t>
                  </a:r>
                </a:p>
              </p:txBody>
            </p:sp>
            <p:sp>
              <p:nvSpPr>
                <p:cNvPr id="55" name="TextBox 147">
                  <a:extLst>
                    <a:ext uri="{FF2B5EF4-FFF2-40B4-BE49-F238E27FC236}">
                      <a16:creationId xmlns="" xmlns:a16="http://schemas.microsoft.com/office/drawing/2014/main" id="{7B5AD803-DD91-4944-9B70-0C3AF589D500}"/>
                    </a:ext>
                  </a:extLst>
                </p:cNvPr>
                <p:cNvSpPr txBox="1"/>
                <p:nvPr/>
              </p:nvSpPr>
              <p:spPr>
                <a:xfrm>
                  <a:off x="3821847" y="3824813"/>
                  <a:ext cx="216000" cy="2166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 algn="ctr" defTabSz="482207">
                    <a:defRPr/>
                  </a:pPr>
                  <a:r>
                    <a:rPr lang="en-GB" sz="1200" kern="0" dirty="0">
                      <a:solidFill>
                        <a:srgbClr val="544F40"/>
                      </a:solidFill>
                      <a:latin typeface="Arial"/>
                      <a:cs typeface="Arial" panose="020B0604020202020204" pitchFamily="34" charset="0"/>
                      <a:sym typeface="Arial"/>
                    </a:rPr>
                    <a:t>112</a:t>
                  </a:r>
                </a:p>
              </p:txBody>
            </p:sp>
            <p:sp>
              <p:nvSpPr>
                <p:cNvPr id="56" name="TextBox 148">
                  <a:extLst>
                    <a:ext uri="{FF2B5EF4-FFF2-40B4-BE49-F238E27FC236}">
                      <a16:creationId xmlns="" xmlns:a16="http://schemas.microsoft.com/office/drawing/2014/main" id="{1B02868B-3E44-4271-B4C8-C611A27CAA66}"/>
                    </a:ext>
                  </a:extLst>
                </p:cNvPr>
                <p:cNvSpPr txBox="1"/>
                <p:nvPr/>
              </p:nvSpPr>
              <p:spPr>
                <a:xfrm>
                  <a:off x="4278138" y="3824813"/>
                  <a:ext cx="216000" cy="2166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 algn="ctr" defTabSz="482207">
                    <a:defRPr/>
                  </a:pPr>
                  <a:r>
                    <a:rPr lang="en-GB" sz="1200" kern="0" dirty="0">
                      <a:solidFill>
                        <a:srgbClr val="544F40"/>
                      </a:solidFill>
                      <a:latin typeface="Arial"/>
                      <a:cs typeface="Arial" panose="020B0604020202020204" pitchFamily="34" charset="0"/>
                      <a:sym typeface="Arial"/>
                    </a:rPr>
                    <a:t>140</a:t>
                  </a:r>
                </a:p>
              </p:txBody>
            </p:sp>
            <p:sp>
              <p:nvSpPr>
                <p:cNvPr id="57" name="TextBox 149">
                  <a:extLst>
                    <a:ext uri="{FF2B5EF4-FFF2-40B4-BE49-F238E27FC236}">
                      <a16:creationId xmlns="" xmlns:a16="http://schemas.microsoft.com/office/drawing/2014/main" id="{1BD32310-2A60-4A73-B36B-359F14456EE5}"/>
                    </a:ext>
                  </a:extLst>
                </p:cNvPr>
                <p:cNvSpPr txBox="1"/>
                <p:nvPr/>
              </p:nvSpPr>
              <p:spPr>
                <a:xfrm>
                  <a:off x="5190719" y="3824813"/>
                  <a:ext cx="216000" cy="2166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 algn="ctr" defTabSz="482207">
                    <a:defRPr/>
                  </a:pPr>
                  <a:r>
                    <a:rPr lang="en-GB" sz="1200" kern="0" dirty="0">
                      <a:solidFill>
                        <a:srgbClr val="544F40"/>
                      </a:solidFill>
                      <a:latin typeface="Arial"/>
                      <a:cs typeface="Arial" panose="020B0604020202020204" pitchFamily="34" charset="0"/>
                      <a:sym typeface="Arial"/>
                    </a:rPr>
                    <a:t>196</a:t>
                  </a:r>
                </a:p>
              </p:txBody>
            </p:sp>
            <p:sp>
              <p:nvSpPr>
                <p:cNvPr id="58" name="TextBox 150">
                  <a:extLst>
                    <a:ext uri="{FF2B5EF4-FFF2-40B4-BE49-F238E27FC236}">
                      <a16:creationId xmlns="" xmlns:a16="http://schemas.microsoft.com/office/drawing/2014/main" id="{BDD605D1-CCFC-4320-B55E-B9698D255A5A}"/>
                    </a:ext>
                  </a:extLst>
                </p:cNvPr>
                <p:cNvSpPr txBox="1"/>
                <p:nvPr/>
              </p:nvSpPr>
              <p:spPr>
                <a:xfrm>
                  <a:off x="5647009" y="3824813"/>
                  <a:ext cx="216000" cy="2166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 algn="ctr" defTabSz="482207">
                    <a:defRPr/>
                  </a:pPr>
                  <a:r>
                    <a:rPr lang="en-GB" sz="1200" kern="0" dirty="0">
                      <a:solidFill>
                        <a:srgbClr val="544F40"/>
                      </a:solidFill>
                      <a:latin typeface="Arial"/>
                      <a:cs typeface="Arial" panose="020B0604020202020204" pitchFamily="34" charset="0"/>
                      <a:sym typeface="Arial"/>
                    </a:rPr>
                    <a:t>224</a:t>
                  </a:r>
                </a:p>
              </p:txBody>
            </p:sp>
            <p:sp>
              <p:nvSpPr>
                <p:cNvPr id="59" name="TextBox 151">
                  <a:extLst>
                    <a:ext uri="{FF2B5EF4-FFF2-40B4-BE49-F238E27FC236}">
                      <a16:creationId xmlns="" xmlns:a16="http://schemas.microsoft.com/office/drawing/2014/main" id="{B15F25EE-E712-44EB-BDC9-0A637B9B2C5E}"/>
                    </a:ext>
                  </a:extLst>
                </p:cNvPr>
                <p:cNvSpPr txBox="1"/>
                <p:nvPr/>
              </p:nvSpPr>
              <p:spPr>
                <a:xfrm>
                  <a:off x="6103299" y="3824813"/>
                  <a:ext cx="216000" cy="2166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 algn="ctr" defTabSz="482207">
                    <a:defRPr/>
                  </a:pPr>
                  <a:r>
                    <a:rPr lang="en-GB" sz="1200" kern="0" dirty="0">
                      <a:solidFill>
                        <a:srgbClr val="544F40"/>
                      </a:solidFill>
                      <a:latin typeface="Arial"/>
                      <a:cs typeface="Arial" panose="020B0604020202020204" pitchFamily="34" charset="0"/>
                      <a:sym typeface="Arial"/>
                    </a:rPr>
                    <a:t>252</a:t>
                  </a:r>
                </a:p>
              </p:txBody>
            </p:sp>
            <p:sp>
              <p:nvSpPr>
                <p:cNvPr id="60" name="TextBox 152">
                  <a:extLst>
                    <a:ext uri="{FF2B5EF4-FFF2-40B4-BE49-F238E27FC236}">
                      <a16:creationId xmlns="" xmlns:a16="http://schemas.microsoft.com/office/drawing/2014/main" id="{23F417A2-B940-48BF-A468-2C9D93D2FCB2}"/>
                    </a:ext>
                  </a:extLst>
                </p:cNvPr>
                <p:cNvSpPr txBox="1"/>
                <p:nvPr/>
              </p:nvSpPr>
              <p:spPr>
                <a:xfrm>
                  <a:off x="6559590" y="3824813"/>
                  <a:ext cx="216000" cy="2166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 algn="ctr" defTabSz="482207">
                    <a:defRPr/>
                  </a:pPr>
                  <a:r>
                    <a:rPr lang="en-GB" sz="1200" kern="0" dirty="0">
                      <a:solidFill>
                        <a:srgbClr val="544F40"/>
                      </a:solidFill>
                      <a:latin typeface="Arial"/>
                      <a:cs typeface="Arial" panose="020B0604020202020204" pitchFamily="34" charset="0"/>
                      <a:sym typeface="Arial"/>
                    </a:rPr>
                    <a:t>280</a:t>
                  </a:r>
                </a:p>
              </p:txBody>
            </p:sp>
            <p:sp>
              <p:nvSpPr>
                <p:cNvPr id="61" name="TextBox 153">
                  <a:extLst>
                    <a:ext uri="{FF2B5EF4-FFF2-40B4-BE49-F238E27FC236}">
                      <a16:creationId xmlns="" xmlns:a16="http://schemas.microsoft.com/office/drawing/2014/main" id="{C633D298-61CD-481A-8CFA-DA47B236A4C3}"/>
                    </a:ext>
                  </a:extLst>
                </p:cNvPr>
                <p:cNvSpPr txBox="1"/>
                <p:nvPr/>
              </p:nvSpPr>
              <p:spPr>
                <a:xfrm>
                  <a:off x="7015880" y="3824813"/>
                  <a:ext cx="216000" cy="2166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 algn="ctr" defTabSz="482207">
                    <a:defRPr/>
                  </a:pPr>
                  <a:r>
                    <a:rPr lang="en-GB" sz="1200" kern="0" dirty="0">
                      <a:solidFill>
                        <a:srgbClr val="544F40"/>
                      </a:solidFill>
                      <a:latin typeface="Arial"/>
                      <a:cs typeface="Arial" panose="020B0604020202020204" pitchFamily="34" charset="0"/>
                      <a:sym typeface="Arial"/>
                    </a:rPr>
                    <a:t>308</a:t>
                  </a:r>
                </a:p>
              </p:txBody>
            </p:sp>
            <p:sp>
              <p:nvSpPr>
                <p:cNvPr id="62" name="TextBox 154">
                  <a:extLst>
                    <a:ext uri="{FF2B5EF4-FFF2-40B4-BE49-F238E27FC236}">
                      <a16:creationId xmlns="" xmlns:a16="http://schemas.microsoft.com/office/drawing/2014/main" id="{E5A9A184-11AD-4B2F-845D-7BFDF3F0A832}"/>
                    </a:ext>
                  </a:extLst>
                </p:cNvPr>
                <p:cNvSpPr txBox="1"/>
                <p:nvPr/>
              </p:nvSpPr>
              <p:spPr>
                <a:xfrm>
                  <a:off x="7472170" y="3824813"/>
                  <a:ext cx="216000" cy="21662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noAutofit/>
                </a:bodyPr>
                <a:lstStyle/>
                <a:p>
                  <a:pPr algn="ctr" defTabSz="482207">
                    <a:defRPr/>
                  </a:pPr>
                  <a:r>
                    <a:rPr lang="en-GB" sz="1200" kern="0" dirty="0">
                      <a:solidFill>
                        <a:srgbClr val="544F40"/>
                      </a:solidFill>
                      <a:latin typeface="Arial"/>
                      <a:cs typeface="Arial" panose="020B0604020202020204" pitchFamily="34" charset="0"/>
                      <a:sym typeface="Arial"/>
                    </a:rPr>
                    <a:t>336</a:t>
                  </a:r>
                </a:p>
              </p:txBody>
            </p:sp>
          </p:grpSp>
          <p:sp>
            <p:nvSpPr>
              <p:cNvPr id="9" name="TextBox 101">
                <a:extLst>
                  <a:ext uri="{FF2B5EF4-FFF2-40B4-BE49-F238E27FC236}">
                    <a16:creationId xmlns="" xmlns:a16="http://schemas.microsoft.com/office/drawing/2014/main" id="{254623F0-564A-4E9C-B7E9-8E908C7E6128}"/>
                  </a:ext>
                </a:extLst>
              </p:cNvPr>
              <p:cNvSpPr txBox="1"/>
              <p:nvPr/>
            </p:nvSpPr>
            <p:spPr>
              <a:xfrm>
                <a:off x="1425191" y="3921587"/>
                <a:ext cx="8413695" cy="1927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 defTabSz="482207">
                  <a:defRPr/>
                </a:pPr>
                <a:r>
                  <a:rPr lang="en-GB" sz="1125" b="1" kern="0" dirty="0">
                    <a:solidFill>
                      <a:srgbClr val="544F40"/>
                    </a:solidFill>
                    <a:latin typeface="Arial"/>
                    <a:cs typeface="Arial" panose="020B0604020202020204" pitchFamily="34" charset="0"/>
                    <a:sym typeface="Arial"/>
                  </a:rPr>
                  <a:t>Temps </a:t>
                </a:r>
                <a:r>
                  <a:rPr lang="en-GB" sz="1125" b="1" kern="0" dirty="0" err="1">
                    <a:solidFill>
                      <a:srgbClr val="544F40"/>
                    </a:solidFill>
                    <a:latin typeface="Arial"/>
                    <a:cs typeface="Arial" panose="020B0604020202020204" pitchFamily="34" charset="0"/>
                    <a:sym typeface="Arial"/>
                  </a:rPr>
                  <a:t>jusqu’à</a:t>
                </a:r>
                <a:r>
                  <a:rPr lang="en-GB" sz="1125" b="1" kern="0" dirty="0">
                    <a:solidFill>
                      <a:srgbClr val="544F40"/>
                    </a:solidFill>
                    <a:latin typeface="Arial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GB" sz="1125" b="1" kern="0" dirty="0" err="1">
                    <a:solidFill>
                      <a:srgbClr val="544F40"/>
                    </a:solidFill>
                    <a:latin typeface="Arial"/>
                    <a:cs typeface="Arial" panose="020B0604020202020204" pitchFamily="34" charset="0"/>
                    <a:sym typeface="Arial"/>
                  </a:rPr>
                  <a:t>l’événement</a:t>
                </a:r>
                <a:r>
                  <a:rPr lang="en-GB" sz="1125" b="1" kern="0" dirty="0">
                    <a:solidFill>
                      <a:srgbClr val="544F40"/>
                    </a:solidFill>
                    <a:latin typeface="Arial"/>
                    <a:cs typeface="Arial" panose="020B0604020202020204" pitchFamily="34" charset="0"/>
                    <a:sym typeface="Arial"/>
                  </a:rPr>
                  <a:t> (</a:t>
                </a:r>
                <a:r>
                  <a:rPr lang="en-GB" sz="1125" b="1" kern="0" dirty="0" err="1">
                    <a:solidFill>
                      <a:srgbClr val="544F40"/>
                    </a:solidFill>
                    <a:latin typeface="Arial"/>
                    <a:cs typeface="Arial" panose="020B0604020202020204" pitchFamily="34" charset="0"/>
                    <a:sym typeface="Arial"/>
                  </a:rPr>
                  <a:t>jours</a:t>
                </a:r>
                <a:r>
                  <a:rPr lang="en-GB" sz="1125" b="1" kern="0" dirty="0">
                    <a:solidFill>
                      <a:srgbClr val="544F40"/>
                    </a:solidFill>
                    <a:latin typeface="Arial"/>
                    <a:cs typeface="Arial" panose="020B0604020202020204" pitchFamily="34" charset="0"/>
                    <a:sym typeface="Arial"/>
                  </a:rPr>
                  <a:t>)</a:t>
                </a:r>
              </a:p>
            </p:txBody>
          </p:sp>
          <p:grpSp>
            <p:nvGrpSpPr>
              <p:cNvPr id="10" name="Group 102">
                <a:extLst>
                  <a:ext uri="{FF2B5EF4-FFF2-40B4-BE49-F238E27FC236}">
                    <a16:creationId xmlns="" xmlns:a16="http://schemas.microsoft.com/office/drawing/2014/main" id="{A91921FF-FE6D-4E40-BB98-6495FBB8A91D}"/>
                  </a:ext>
                </a:extLst>
              </p:cNvPr>
              <p:cNvGrpSpPr/>
              <p:nvPr/>
            </p:nvGrpSpPr>
            <p:grpSpPr>
              <a:xfrm>
                <a:off x="1425190" y="3566189"/>
                <a:ext cx="8420888" cy="72000"/>
                <a:chOff x="2102875" y="3783027"/>
                <a:chExt cx="5926479" cy="72000"/>
              </a:xfrm>
            </p:grpSpPr>
            <p:cxnSp>
              <p:nvCxnSpPr>
                <p:cNvPr id="35" name="Straight Connector 127">
                  <a:extLst>
                    <a:ext uri="{FF2B5EF4-FFF2-40B4-BE49-F238E27FC236}">
                      <a16:creationId xmlns="" xmlns:a16="http://schemas.microsoft.com/office/drawing/2014/main" id="{3EBCD04A-F18A-46C2-B06A-C313E392D471}"/>
                    </a:ext>
                  </a:extLst>
                </p:cNvPr>
                <p:cNvCxnSpPr/>
                <p:nvPr/>
              </p:nvCxnSpPr>
              <p:spPr>
                <a:xfrm>
                  <a:off x="8029354" y="3783027"/>
                  <a:ext cx="0" cy="72000"/>
                </a:xfrm>
                <a:prstGeom prst="line">
                  <a:avLst/>
                </a:prstGeom>
                <a:noFill/>
                <a:ln w="28575" cap="sq" cmpd="sng" algn="ctr">
                  <a:solidFill>
                    <a:srgbClr val="544F4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6" name="Straight Connector 128">
                  <a:extLst>
                    <a:ext uri="{FF2B5EF4-FFF2-40B4-BE49-F238E27FC236}">
                      <a16:creationId xmlns="" xmlns:a16="http://schemas.microsoft.com/office/drawing/2014/main" id="{B7165D0C-950F-45BB-8936-CD1863F1E546}"/>
                    </a:ext>
                  </a:extLst>
                </p:cNvPr>
                <p:cNvCxnSpPr/>
                <p:nvPr/>
              </p:nvCxnSpPr>
              <p:spPr>
                <a:xfrm>
                  <a:off x="2102875" y="3783027"/>
                  <a:ext cx="0" cy="72000"/>
                </a:xfrm>
                <a:prstGeom prst="line">
                  <a:avLst/>
                </a:prstGeom>
                <a:noFill/>
                <a:ln w="28575" cap="sq" cmpd="sng" algn="ctr">
                  <a:solidFill>
                    <a:srgbClr val="544F4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7" name="Straight Connector 129">
                  <a:extLst>
                    <a:ext uri="{FF2B5EF4-FFF2-40B4-BE49-F238E27FC236}">
                      <a16:creationId xmlns="" xmlns:a16="http://schemas.microsoft.com/office/drawing/2014/main" id="{DBF31C62-60D4-4588-BAA5-F677E8F6C357}"/>
                    </a:ext>
                  </a:extLst>
                </p:cNvPr>
                <p:cNvCxnSpPr/>
                <p:nvPr/>
              </p:nvCxnSpPr>
              <p:spPr>
                <a:xfrm>
                  <a:off x="4838173" y="3783027"/>
                  <a:ext cx="0" cy="72000"/>
                </a:xfrm>
                <a:prstGeom prst="line">
                  <a:avLst/>
                </a:prstGeom>
                <a:noFill/>
                <a:ln w="28575" cap="sq" cmpd="sng" algn="ctr">
                  <a:solidFill>
                    <a:srgbClr val="544F4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8" name="Straight Connector 130">
                  <a:extLst>
                    <a:ext uri="{FF2B5EF4-FFF2-40B4-BE49-F238E27FC236}">
                      <a16:creationId xmlns="" xmlns:a16="http://schemas.microsoft.com/office/drawing/2014/main" id="{10CF3854-6170-473A-895A-F22F710892D8}"/>
                    </a:ext>
                  </a:extLst>
                </p:cNvPr>
                <p:cNvCxnSpPr/>
                <p:nvPr/>
              </p:nvCxnSpPr>
              <p:spPr>
                <a:xfrm>
                  <a:off x="2558758" y="3783027"/>
                  <a:ext cx="0" cy="72000"/>
                </a:xfrm>
                <a:prstGeom prst="line">
                  <a:avLst/>
                </a:prstGeom>
                <a:noFill/>
                <a:ln w="28575" cap="sq" cmpd="sng" algn="ctr">
                  <a:solidFill>
                    <a:srgbClr val="544F4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39" name="Straight Connector 131">
                  <a:extLst>
                    <a:ext uri="{FF2B5EF4-FFF2-40B4-BE49-F238E27FC236}">
                      <a16:creationId xmlns="" xmlns:a16="http://schemas.microsoft.com/office/drawing/2014/main" id="{1F2ADA2E-82A0-45CA-BCD7-0048261EE44A}"/>
                    </a:ext>
                  </a:extLst>
                </p:cNvPr>
                <p:cNvCxnSpPr/>
                <p:nvPr/>
              </p:nvCxnSpPr>
              <p:spPr>
                <a:xfrm>
                  <a:off x="3014641" y="3783027"/>
                  <a:ext cx="0" cy="72000"/>
                </a:xfrm>
                <a:prstGeom prst="line">
                  <a:avLst/>
                </a:prstGeom>
                <a:noFill/>
                <a:ln w="28575" cap="sq" cmpd="sng" algn="ctr">
                  <a:solidFill>
                    <a:srgbClr val="544F4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0" name="Straight Connector 132">
                  <a:extLst>
                    <a:ext uri="{FF2B5EF4-FFF2-40B4-BE49-F238E27FC236}">
                      <a16:creationId xmlns="" xmlns:a16="http://schemas.microsoft.com/office/drawing/2014/main" id="{27D77054-1662-4663-8323-037C3201CA15}"/>
                    </a:ext>
                  </a:extLst>
                </p:cNvPr>
                <p:cNvCxnSpPr/>
                <p:nvPr/>
              </p:nvCxnSpPr>
              <p:spPr>
                <a:xfrm>
                  <a:off x="3470524" y="3783027"/>
                  <a:ext cx="0" cy="72000"/>
                </a:xfrm>
                <a:prstGeom prst="line">
                  <a:avLst/>
                </a:prstGeom>
                <a:noFill/>
                <a:ln w="28575" cap="sq" cmpd="sng" algn="ctr">
                  <a:solidFill>
                    <a:srgbClr val="544F4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1" name="Straight Connector 133">
                  <a:extLst>
                    <a:ext uri="{FF2B5EF4-FFF2-40B4-BE49-F238E27FC236}">
                      <a16:creationId xmlns="" xmlns:a16="http://schemas.microsoft.com/office/drawing/2014/main" id="{8E90C6A6-C4E1-46AF-881E-724EAAD5A409}"/>
                    </a:ext>
                  </a:extLst>
                </p:cNvPr>
                <p:cNvCxnSpPr/>
                <p:nvPr/>
              </p:nvCxnSpPr>
              <p:spPr>
                <a:xfrm>
                  <a:off x="3926407" y="3783027"/>
                  <a:ext cx="0" cy="72000"/>
                </a:xfrm>
                <a:prstGeom prst="line">
                  <a:avLst/>
                </a:prstGeom>
                <a:noFill/>
                <a:ln w="28575" cap="sq" cmpd="sng" algn="ctr">
                  <a:solidFill>
                    <a:srgbClr val="544F4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2" name="Straight Connector 134">
                  <a:extLst>
                    <a:ext uri="{FF2B5EF4-FFF2-40B4-BE49-F238E27FC236}">
                      <a16:creationId xmlns="" xmlns:a16="http://schemas.microsoft.com/office/drawing/2014/main" id="{EBEF538E-BC2B-43B6-93BF-CEBA9F3C79CE}"/>
                    </a:ext>
                  </a:extLst>
                </p:cNvPr>
                <p:cNvCxnSpPr/>
                <p:nvPr/>
              </p:nvCxnSpPr>
              <p:spPr>
                <a:xfrm>
                  <a:off x="4382290" y="3783027"/>
                  <a:ext cx="0" cy="72000"/>
                </a:xfrm>
                <a:prstGeom prst="line">
                  <a:avLst/>
                </a:prstGeom>
                <a:noFill/>
                <a:ln w="28575" cap="sq" cmpd="sng" algn="ctr">
                  <a:solidFill>
                    <a:srgbClr val="544F4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3" name="Straight Connector 135">
                  <a:extLst>
                    <a:ext uri="{FF2B5EF4-FFF2-40B4-BE49-F238E27FC236}">
                      <a16:creationId xmlns="" xmlns:a16="http://schemas.microsoft.com/office/drawing/2014/main" id="{56C3E8CE-36BD-4733-9A26-59FD850A3FA6}"/>
                    </a:ext>
                  </a:extLst>
                </p:cNvPr>
                <p:cNvCxnSpPr/>
                <p:nvPr/>
              </p:nvCxnSpPr>
              <p:spPr>
                <a:xfrm>
                  <a:off x="5294056" y="3783027"/>
                  <a:ext cx="0" cy="72000"/>
                </a:xfrm>
                <a:prstGeom prst="line">
                  <a:avLst/>
                </a:prstGeom>
                <a:noFill/>
                <a:ln w="28575" cap="sq" cmpd="sng" algn="ctr">
                  <a:solidFill>
                    <a:srgbClr val="544F4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4" name="Straight Connector 136">
                  <a:extLst>
                    <a:ext uri="{FF2B5EF4-FFF2-40B4-BE49-F238E27FC236}">
                      <a16:creationId xmlns="" xmlns:a16="http://schemas.microsoft.com/office/drawing/2014/main" id="{7D08998A-FAAA-4211-ADF0-F14C0C63293E}"/>
                    </a:ext>
                  </a:extLst>
                </p:cNvPr>
                <p:cNvCxnSpPr/>
                <p:nvPr/>
              </p:nvCxnSpPr>
              <p:spPr>
                <a:xfrm>
                  <a:off x="5749939" y="3783027"/>
                  <a:ext cx="0" cy="72000"/>
                </a:xfrm>
                <a:prstGeom prst="line">
                  <a:avLst/>
                </a:prstGeom>
                <a:noFill/>
                <a:ln w="28575" cap="sq" cmpd="sng" algn="ctr">
                  <a:solidFill>
                    <a:srgbClr val="544F4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5" name="Straight Connector 137">
                  <a:extLst>
                    <a:ext uri="{FF2B5EF4-FFF2-40B4-BE49-F238E27FC236}">
                      <a16:creationId xmlns="" xmlns:a16="http://schemas.microsoft.com/office/drawing/2014/main" id="{7E4400A8-EB44-45BD-9E8C-E009E321C3E8}"/>
                    </a:ext>
                  </a:extLst>
                </p:cNvPr>
                <p:cNvCxnSpPr/>
                <p:nvPr/>
              </p:nvCxnSpPr>
              <p:spPr>
                <a:xfrm>
                  <a:off x="6205822" y="3783027"/>
                  <a:ext cx="0" cy="72000"/>
                </a:xfrm>
                <a:prstGeom prst="line">
                  <a:avLst/>
                </a:prstGeom>
                <a:noFill/>
                <a:ln w="28575" cap="sq" cmpd="sng" algn="ctr">
                  <a:solidFill>
                    <a:srgbClr val="544F4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6" name="Straight Connector 138">
                  <a:extLst>
                    <a:ext uri="{FF2B5EF4-FFF2-40B4-BE49-F238E27FC236}">
                      <a16:creationId xmlns="" xmlns:a16="http://schemas.microsoft.com/office/drawing/2014/main" id="{1E7FC660-0F06-4382-9BBA-555B8D7B4576}"/>
                    </a:ext>
                  </a:extLst>
                </p:cNvPr>
                <p:cNvCxnSpPr/>
                <p:nvPr/>
              </p:nvCxnSpPr>
              <p:spPr>
                <a:xfrm>
                  <a:off x="6661705" y="3783027"/>
                  <a:ext cx="0" cy="72000"/>
                </a:xfrm>
                <a:prstGeom prst="line">
                  <a:avLst/>
                </a:prstGeom>
                <a:noFill/>
                <a:ln w="28575" cap="sq" cmpd="sng" algn="ctr">
                  <a:solidFill>
                    <a:srgbClr val="544F4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7" name="Straight Connector 139">
                  <a:extLst>
                    <a:ext uri="{FF2B5EF4-FFF2-40B4-BE49-F238E27FC236}">
                      <a16:creationId xmlns="" xmlns:a16="http://schemas.microsoft.com/office/drawing/2014/main" id="{3C36482A-15B9-48CE-85FB-98692D0F6249}"/>
                    </a:ext>
                  </a:extLst>
                </p:cNvPr>
                <p:cNvCxnSpPr/>
                <p:nvPr/>
              </p:nvCxnSpPr>
              <p:spPr>
                <a:xfrm>
                  <a:off x="7117588" y="3783027"/>
                  <a:ext cx="0" cy="72000"/>
                </a:xfrm>
                <a:prstGeom prst="line">
                  <a:avLst/>
                </a:prstGeom>
                <a:noFill/>
                <a:ln w="28575" cap="sq" cmpd="sng" algn="ctr">
                  <a:solidFill>
                    <a:srgbClr val="544F4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48" name="Straight Connector 140">
                  <a:extLst>
                    <a:ext uri="{FF2B5EF4-FFF2-40B4-BE49-F238E27FC236}">
                      <a16:creationId xmlns="" xmlns:a16="http://schemas.microsoft.com/office/drawing/2014/main" id="{16F4CF38-592F-4662-A45E-D72BFE42BE0A}"/>
                    </a:ext>
                  </a:extLst>
                </p:cNvPr>
                <p:cNvCxnSpPr/>
                <p:nvPr/>
              </p:nvCxnSpPr>
              <p:spPr>
                <a:xfrm>
                  <a:off x="7573471" y="3783027"/>
                  <a:ext cx="0" cy="72000"/>
                </a:xfrm>
                <a:prstGeom prst="line">
                  <a:avLst/>
                </a:prstGeom>
                <a:noFill/>
                <a:ln w="28575" cap="sq" cmpd="sng" algn="ctr">
                  <a:solidFill>
                    <a:srgbClr val="544F40"/>
                  </a:solidFill>
                  <a:prstDash val="solid"/>
                  <a:miter lim="800000"/>
                </a:ln>
                <a:effectLst/>
              </p:spPr>
            </p:cxnSp>
          </p:grpSp>
          <p:sp>
            <p:nvSpPr>
              <p:cNvPr id="11" name="Freeform: Shape 248">
                <a:extLst>
                  <a:ext uri="{FF2B5EF4-FFF2-40B4-BE49-F238E27FC236}">
                    <a16:creationId xmlns="" xmlns:a16="http://schemas.microsoft.com/office/drawing/2014/main" id="{3599EE0E-16E7-4A19-BD70-CF5408B9F78B}"/>
                  </a:ext>
                </a:extLst>
              </p:cNvPr>
              <p:cNvSpPr/>
              <p:nvPr/>
            </p:nvSpPr>
            <p:spPr>
              <a:xfrm>
                <a:off x="1425190" y="1176085"/>
                <a:ext cx="8420888" cy="2380763"/>
              </a:xfrm>
              <a:custGeom>
                <a:avLst/>
                <a:gdLst>
                  <a:gd name="connsiteX0" fmla="*/ 0 w 6400800"/>
                  <a:gd name="connsiteY0" fmla="*/ 0 h 3063240"/>
                  <a:gd name="connsiteX1" fmla="*/ 0 w 6400800"/>
                  <a:gd name="connsiteY1" fmla="*/ 3063240 h 3063240"/>
                  <a:gd name="connsiteX2" fmla="*/ 6400800 w 6400800"/>
                  <a:gd name="connsiteY2" fmla="*/ 3063240 h 3063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400800" h="3063240">
                    <a:moveTo>
                      <a:pt x="0" y="0"/>
                    </a:moveTo>
                    <a:lnTo>
                      <a:pt x="0" y="3063240"/>
                    </a:lnTo>
                    <a:lnTo>
                      <a:pt x="6400800" y="3063240"/>
                    </a:lnTo>
                  </a:path>
                </a:pathLst>
              </a:custGeom>
              <a:noFill/>
              <a:ln w="28575" cap="sq" cmpd="sng" algn="ctr">
                <a:solidFill>
                  <a:srgbClr val="544F4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482207">
                  <a:defRPr/>
                </a:pPr>
                <a:endParaRPr lang="en-GB" sz="1200" b="1" kern="0" dirty="0">
                  <a:solidFill>
                    <a:srgbClr val="544F4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Freeform 4">
                <a:extLst>
                  <a:ext uri="{FF2B5EF4-FFF2-40B4-BE49-F238E27FC236}">
                    <a16:creationId xmlns="" xmlns:a16="http://schemas.microsoft.com/office/drawing/2014/main" id="{4E584DD2-7C36-4707-BBAB-3A01DCA796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5190" y="2215376"/>
                <a:ext cx="8413697" cy="1336611"/>
              </a:xfrm>
              <a:custGeom>
                <a:avLst/>
                <a:gdLst>
                  <a:gd name="T0" fmla="*/ 55 w 3731"/>
                  <a:gd name="T1" fmla="*/ 916 h 916"/>
                  <a:gd name="T2" fmla="*/ 88 w 3731"/>
                  <a:gd name="T3" fmla="*/ 896 h 916"/>
                  <a:gd name="T4" fmla="*/ 166 w 3731"/>
                  <a:gd name="T5" fmla="*/ 881 h 916"/>
                  <a:gd name="T6" fmla="*/ 228 w 3731"/>
                  <a:gd name="T7" fmla="*/ 861 h 916"/>
                  <a:gd name="T8" fmla="*/ 273 w 3731"/>
                  <a:gd name="T9" fmla="*/ 849 h 916"/>
                  <a:gd name="T10" fmla="*/ 507 w 3731"/>
                  <a:gd name="T11" fmla="*/ 829 h 916"/>
                  <a:gd name="T12" fmla="*/ 802 w 3731"/>
                  <a:gd name="T13" fmla="*/ 807 h 916"/>
                  <a:gd name="T14" fmla="*/ 856 w 3731"/>
                  <a:gd name="T15" fmla="*/ 774 h 916"/>
                  <a:gd name="T16" fmla="*/ 1240 w 3731"/>
                  <a:gd name="T17" fmla="*/ 754 h 916"/>
                  <a:gd name="T18" fmla="*/ 1367 w 3731"/>
                  <a:gd name="T19" fmla="*/ 734 h 916"/>
                  <a:gd name="T20" fmla="*/ 1436 w 3731"/>
                  <a:gd name="T21" fmla="*/ 714 h 916"/>
                  <a:gd name="T22" fmla="*/ 1461 w 3731"/>
                  <a:gd name="T23" fmla="*/ 696 h 916"/>
                  <a:gd name="T24" fmla="*/ 1593 w 3731"/>
                  <a:gd name="T25" fmla="*/ 673 h 916"/>
                  <a:gd name="T26" fmla="*/ 1648 w 3731"/>
                  <a:gd name="T27" fmla="*/ 655 h 916"/>
                  <a:gd name="T28" fmla="*/ 1667 w 3731"/>
                  <a:gd name="T29" fmla="*/ 635 h 916"/>
                  <a:gd name="T30" fmla="*/ 1680 w 3731"/>
                  <a:gd name="T31" fmla="*/ 613 h 916"/>
                  <a:gd name="T32" fmla="*/ 1759 w 3731"/>
                  <a:gd name="T33" fmla="*/ 595 h 916"/>
                  <a:gd name="T34" fmla="*/ 1838 w 3731"/>
                  <a:gd name="T35" fmla="*/ 573 h 916"/>
                  <a:gd name="T36" fmla="*/ 1856 w 3731"/>
                  <a:gd name="T37" fmla="*/ 548 h 916"/>
                  <a:gd name="T38" fmla="*/ 1975 w 3731"/>
                  <a:gd name="T39" fmla="*/ 533 h 916"/>
                  <a:gd name="T40" fmla="*/ 2025 w 3731"/>
                  <a:gd name="T41" fmla="*/ 513 h 916"/>
                  <a:gd name="T42" fmla="*/ 2109 w 3731"/>
                  <a:gd name="T43" fmla="*/ 493 h 916"/>
                  <a:gd name="T44" fmla="*/ 2133 w 3731"/>
                  <a:gd name="T45" fmla="*/ 472 h 916"/>
                  <a:gd name="T46" fmla="*/ 2180 w 3731"/>
                  <a:gd name="T47" fmla="*/ 386 h 916"/>
                  <a:gd name="T48" fmla="*/ 2193 w 3731"/>
                  <a:gd name="T49" fmla="*/ 368 h 916"/>
                  <a:gd name="T50" fmla="*/ 2233 w 3731"/>
                  <a:gd name="T51" fmla="*/ 327 h 916"/>
                  <a:gd name="T52" fmla="*/ 2263 w 3731"/>
                  <a:gd name="T53" fmla="*/ 301 h 916"/>
                  <a:gd name="T54" fmla="*/ 2761 w 3731"/>
                  <a:gd name="T55" fmla="*/ 285 h 916"/>
                  <a:gd name="T56" fmla="*/ 2805 w 3731"/>
                  <a:gd name="T57" fmla="*/ 258 h 916"/>
                  <a:gd name="T58" fmla="*/ 3022 w 3731"/>
                  <a:gd name="T59" fmla="*/ 240 h 916"/>
                  <a:gd name="T60" fmla="*/ 3051 w 3731"/>
                  <a:gd name="T61" fmla="*/ 218 h 916"/>
                  <a:gd name="T62" fmla="*/ 3071 w 3731"/>
                  <a:gd name="T63" fmla="*/ 200 h 916"/>
                  <a:gd name="T64" fmla="*/ 3222 w 3731"/>
                  <a:gd name="T65" fmla="*/ 174 h 916"/>
                  <a:gd name="T66" fmla="*/ 3272 w 3731"/>
                  <a:gd name="T67" fmla="*/ 151 h 916"/>
                  <a:gd name="T68" fmla="*/ 3317 w 3731"/>
                  <a:gd name="T69" fmla="*/ 131 h 916"/>
                  <a:gd name="T70" fmla="*/ 3455 w 3731"/>
                  <a:gd name="T71" fmla="*/ 113 h 916"/>
                  <a:gd name="T72" fmla="*/ 3480 w 3731"/>
                  <a:gd name="T73" fmla="*/ 84 h 916"/>
                  <a:gd name="T74" fmla="*/ 3564 w 3731"/>
                  <a:gd name="T75" fmla="*/ 67 h 916"/>
                  <a:gd name="T76" fmla="*/ 3629 w 3731"/>
                  <a:gd name="T77" fmla="*/ 46 h 916"/>
                  <a:gd name="T78" fmla="*/ 3673 w 3731"/>
                  <a:gd name="T79" fmla="*/ 24 h 916"/>
                  <a:gd name="T80" fmla="*/ 3731 w 3731"/>
                  <a:gd name="T81" fmla="*/ 0 h 9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731" h="916">
                    <a:moveTo>
                      <a:pt x="0" y="916"/>
                    </a:moveTo>
                    <a:lnTo>
                      <a:pt x="55" y="916"/>
                    </a:lnTo>
                    <a:lnTo>
                      <a:pt x="55" y="896"/>
                    </a:lnTo>
                    <a:lnTo>
                      <a:pt x="88" y="896"/>
                    </a:lnTo>
                    <a:lnTo>
                      <a:pt x="88" y="881"/>
                    </a:lnTo>
                    <a:lnTo>
                      <a:pt x="166" y="881"/>
                    </a:lnTo>
                    <a:lnTo>
                      <a:pt x="166" y="861"/>
                    </a:lnTo>
                    <a:lnTo>
                      <a:pt x="228" y="861"/>
                    </a:lnTo>
                    <a:lnTo>
                      <a:pt x="228" y="849"/>
                    </a:lnTo>
                    <a:lnTo>
                      <a:pt x="273" y="849"/>
                    </a:lnTo>
                    <a:lnTo>
                      <a:pt x="273" y="829"/>
                    </a:lnTo>
                    <a:lnTo>
                      <a:pt x="507" y="829"/>
                    </a:lnTo>
                    <a:lnTo>
                      <a:pt x="507" y="807"/>
                    </a:lnTo>
                    <a:lnTo>
                      <a:pt x="802" y="807"/>
                    </a:lnTo>
                    <a:lnTo>
                      <a:pt x="802" y="774"/>
                    </a:lnTo>
                    <a:lnTo>
                      <a:pt x="856" y="774"/>
                    </a:lnTo>
                    <a:lnTo>
                      <a:pt x="856" y="754"/>
                    </a:lnTo>
                    <a:lnTo>
                      <a:pt x="1240" y="754"/>
                    </a:lnTo>
                    <a:lnTo>
                      <a:pt x="1240" y="734"/>
                    </a:lnTo>
                    <a:lnTo>
                      <a:pt x="1367" y="734"/>
                    </a:lnTo>
                    <a:lnTo>
                      <a:pt x="1367" y="714"/>
                    </a:lnTo>
                    <a:lnTo>
                      <a:pt x="1436" y="714"/>
                    </a:lnTo>
                    <a:lnTo>
                      <a:pt x="1436" y="696"/>
                    </a:lnTo>
                    <a:lnTo>
                      <a:pt x="1461" y="696"/>
                    </a:lnTo>
                    <a:lnTo>
                      <a:pt x="1461" y="673"/>
                    </a:lnTo>
                    <a:lnTo>
                      <a:pt x="1593" y="673"/>
                    </a:lnTo>
                    <a:lnTo>
                      <a:pt x="1593" y="655"/>
                    </a:lnTo>
                    <a:lnTo>
                      <a:pt x="1648" y="655"/>
                    </a:lnTo>
                    <a:lnTo>
                      <a:pt x="1648" y="635"/>
                    </a:lnTo>
                    <a:lnTo>
                      <a:pt x="1667" y="635"/>
                    </a:lnTo>
                    <a:lnTo>
                      <a:pt x="1667" y="613"/>
                    </a:lnTo>
                    <a:lnTo>
                      <a:pt x="1680" y="613"/>
                    </a:lnTo>
                    <a:lnTo>
                      <a:pt x="1680" y="595"/>
                    </a:lnTo>
                    <a:lnTo>
                      <a:pt x="1759" y="595"/>
                    </a:lnTo>
                    <a:lnTo>
                      <a:pt x="1759" y="573"/>
                    </a:lnTo>
                    <a:lnTo>
                      <a:pt x="1838" y="573"/>
                    </a:lnTo>
                    <a:lnTo>
                      <a:pt x="1838" y="548"/>
                    </a:lnTo>
                    <a:lnTo>
                      <a:pt x="1856" y="548"/>
                    </a:lnTo>
                    <a:lnTo>
                      <a:pt x="1856" y="533"/>
                    </a:lnTo>
                    <a:lnTo>
                      <a:pt x="1975" y="533"/>
                    </a:lnTo>
                    <a:lnTo>
                      <a:pt x="1975" y="513"/>
                    </a:lnTo>
                    <a:lnTo>
                      <a:pt x="2025" y="513"/>
                    </a:lnTo>
                    <a:lnTo>
                      <a:pt x="2025" y="493"/>
                    </a:lnTo>
                    <a:lnTo>
                      <a:pt x="2109" y="493"/>
                    </a:lnTo>
                    <a:lnTo>
                      <a:pt x="2109" y="472"/>
                    </a:lnTo>
                    <a:lnTo>
                      <a:pt x="2133" y="472"/>
                    </a:lnTo>
                    <a:lnTo>
                      <a:pt x="2133" y="386"/>
                    </a:lnTo>
                    <a:lnTo>
                      <a:pt x="2180" y="386"/>
                    </a:lnTo>
                    <a:lnTo>
                      <a:pt x="2180" y="368"/>
                    </a:lnTo>
                    <a:lnTo>
                      <a:pt x="2193" y="368"/>
                    </a:lnTo>
                    <a:lnTo>
                      <a:pt x="2193" y="327"/>
                    </a:lnTo>
                    <a:lnTo>
                      <a:pt x="2233" y="327"/>
                    </a:lnTo>
                    <a:lnTo>
                      <a:pt x="2233" y="301"/>
                    </a:lnTo>
                    <a:lnTo>
                      <a:pt x="2263" y="301"/>
                    </a:lnTo>
                    <a:lnTo>
                      <a:pt x="2263" y="285"/>
                    </a:lnTo>
                    <a:lnTo>
                      <a:pt x="2761" y="285"/>
                    </a:lnTo>
                    <a:lnTo>
                      <a:pt x="2761" y="258"/>
                    </a:lnTo>
                    <a:lnTo>
                      <a:pt x="2805" y="258"/>
                    </a:lnTo>
                    <a:lnTo>
                      <a:pt x="2805" y="240"/>
                    </a:lnTo>
                    <a:lnTo>
                      <a:pt x="3022" y="240"/>
                    </a:lnTo>
                    <a:lnTo>
                      <a:pt x="3022" y="218"/>
                    </a:lnTo>
                    <a:lnTo>
                      <a:pt x="3051" y="218"/>
                    </a:lnTo>
                    <a:lnTo>
                      <a:pt x="3051" y="200"/>
                    </a:lnTo>
                    <a:lnTo>
                      <a:pt x="3071" y="200"/>
                    </a:lnTo>
                    <a:lnTo>
                      <a:pt x="3071" y="174"/>
                    </a:lnTo>
                    <a:lnTo>
                      <a:pt x="3222" y="174"/>
                    </a:lnTo>
                    <a:lnTo>
                      <a:pt x="3222" y="151"/>
                    </a:lnTo>
                    <a:lnTo>
                      <a:pt x="3272" y="151"/>
                    </a:lnTo>
                    <a:lnTo>
                      <a:pt x="3272" y="131"/>
                    </a:lnTo>
                    <a:lnTo>
                      <a:pt x="3317" y="131"/>
                    </a:lnTo>
                    <a:lnTo>
                      <a:pt x="3317" y="113"/>
                    </a:lnTo>
                    <a:lnTo>
                      <a:pt x="3455" y="113"/>
                    </a:lnTo>
                    <a:lnTo>
                      <a:pt x="3455" y="84"/>
                    </a:lnTo>
                    <a:lnTo>
                      <a:pt x="3480" y="84"/>
                    </a:lnTo>
                    <a:lnTo>
                      <a:pt x="3480" y="67"/>
                    </a:lnTo>
                    <a:lnTo>
                      <a:pt x="3564" y="67"/>
                    </a:lnTo>
                    <a:lnTo>
                      <a:pt x="3564" y="46"/>
                    </a:lnTo>
                    <a:lnTo>
                      <a:pt x="3629" y="46"/>
                    </a:lnTo>
                    <a:lnTo>
                      <a:pt x="3629" y="24"/>
                    </a:lnTo>
                    <a:lnTo>
                      <a:pt x="3673" y="24"/>
                    </a:lnTo>
                    <a:lnTo>
                      <a:pt x="3673" y="0"/>
                    </a:lnTo>
                    <a:lnTo>
                      <a:pt x="3731" y="0"/>
                    </a:lnTo>
                  </a:path>
                </a:pathLst>
              </a:custGeom>
              <a:solidFill>
                <a:srgbClr val="FFFFFF"/>
              </a:solidFill>
              <a:ln w="28575" cap="flat">
                <a:solidFill>
                  <a:srgbClr val="F36633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48228" tIns="24114" rIns="48228" bIns="24114" numCol="1" anchor="t" anchorCtr="0" compatLnSpc="1">
                <a:prstTxWarp prst="textNoShape">
                  <a:avLst/>
                </a:prstTxWarp>
              </a:bodyPr>
              <a:lstStyle/>
              <a:p>
                <a:pPr defTabSz="482207">
                  <a:defRPr/>
                </a:pPr>
                <a:endParaRPr lang="en-GB" sz="1200" b="1" kern="0" dirty="0">
                  <a:solidFill>
                    <a:srgbClr val="544F4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Freeform 5">
                <a:extLst>
                  <a:ext uri="{FF2B5EF4-FFF2-40B4-BE49-F238E27FC236}">
                    <a16:creationId xmlns="" xmlns:a16="http://schemas.microsoft.com/office/drawing/2014/main" id="{EA528F69-F041-426B-A5CF-C70C3D26D40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5190" y="1264603"/>
                <a:ext cx="8413697" cy="2287387"/>
              </a:xfrm>
              <a:custGeom>
                <a:avLst/>
                <a:gdLst>
                  <a:gd name="T0" fmla="*/ 75 w 3731"/>
                  <a:gd name="T1" fmla="*/ 1515 h 1515"/>
                  <a:gd name="T2" fmla="*/ 97 w 3731"/>
                  <a:gd name="T3" fmla="*/ 1480 h 1515"/>
                  <a:gd name="T4" fmla="*/ 137 w 3731"/>
                  <a:gd name="T5" fmla="*/ 1448 h 1515"/>
                  <a:gd name="T6" fmla="*/ 212 w 3731"/>
                  <a:gd name="T7" fmla="*/ 1373 h 1515"/>
                  <a:gd name="T8" fmla="*/ 283 w 3731"/>
                  <a:gd name="T9" fmla="*/ 1341 h 1515"/>
                  <a:gd name="T10" fmla="*/ 296 w 3731"/>
                  <a:gd name="T11" fmla="*/ 1306 h 1515"/>
                  <a:gd name="T12" fmla="*/ 360 w 3731"/>
                  <a:gd name="T13" fmla="*/ 1274 h 1515"/>
                  <a:gd name="T14" fmla="*/ 377 w 3731"/>
                  <a:gd name="T15" fmla="*/ 1199 h 1515"/>
                  <a:gd name="T16" fmla="*/ 392 w 3731"/>
                  <a:gd name="T17" fmla="*/ 1162 h 1515"/>
                  <a:gd name="T18" fmla="*/ 447 w 3731"/>
                  <a:gd name="T19" fmla="*/ 1132 h 1515"/>
                  <a:gd name="T20" fmla="*/ 516 w 3731"/>
                  <a:gd name="T21" fmla="*/ 1091 h 1515"/>
                  <a:gd name="T22" fmla="*/ 522 w 3731"/>
                  <a:gd name="T23" fmla="*/ 1057 h 1515"/>
                  <a:gd name="T24" fmla="*/ 578 w 3731"/>
                  <a:gd name="T25" fmla="*/ 1018 h 1515"/>
                  <a:gd name="T26" fmla="*/ 785 w 3731"/>
                  <a:gd name="T27" fmla="*/ 985 h 1515"/>
                  <a:gd name="T28" fmla="*/ 802 w 3731"/>
                  <a:gd name="T29" fmla="*/ 943 h 1515"/>
                  <a:gd name="T30" fmla="*/ 811 w 3731"/>
                  <a:gd name="T31" fmla="*/ 903 h 1515"/>
                  <a:gd name="T32" fmla="*/ 893 w 3731"/>
                  <a:gd name="T33" fmla="*/ 871 h 1515"/>
                  <a:gd name="T34" fmla="*/ 1080 w 3731"/>
                  <a:gd name="T35" fmla="*/ 831 h 1515"/>
                  <a:gd name="T36" fmla="*/ 1095 w 3731"/>
                  <a:gd name="T37" fmla="*/ 790 h 1515"/>
                  <a:gd name="T38" fmla="*/ 1166 w 3731"/>
                  <a:gd name="T39" fmla="*/ 750 h 1515"/>
                  <a:gd name="T40" fmla="*/ 1174 w 3731"/>
                  <a:gd name="T41" fmla="*/ 716 h 1515"/>
                  <a:gd name="T42" fmla="*/ 1188 w 3731"/>
                  <a:gd name="T43" fmla="*/ 676 h 1515"/>
                  <a:gd name="T44" fmla="*/ 1310 w 3731"/>
                  <a:gd name="T45" fmla="*/ 636 h 1515"/>
                  <a:gd name="T46" fmla="*/ 1412 w 3731"/>
                  <a:gd name="T47" fmla="*/ 596 h 1515"/>
                  <a:gd name="T48" fmla="*/ 1640 w 3731"/>
                  <a:gd name="T49" fmla="*/ 556 h 1515"/>
                  <a:gd name="T50" fmla="*/ 1764 w 3731"/>
                  <a:gd name="T51" fmla="*/ 516 h 1515"/>
                  <a:gd name="T52" fmla="*/ 1915 w 3731"/>
                  <a:gd name="T53" fmla="*/ 469 h 1515"/>
                  <a:gd name="T54" fmla="*/ 1972 w 3731"/>
                  <a:gd name="T55" fmla="*/ 429 h 1515"/>
                  <a:gd name="T56" fmla="*/ 2047 w 3731"/>
                  <a:gd name="T57" fmla="*/ 391 h 1515"/>
                  <a:gd name="T58" fmla="*/ 2139 w 3731"/>
                  <a:gd name="T59" fmla="*/ 349 h 1515"/>
                  <a:gd name="T60" fmla="*/ 2205 w 3731"/>
                  <a:gd name="T61" fmla="*/ 301 h 1515"/>
                  <a:gd name="T62" fmla="*/ 2329 w 3731"/>
                  <a:gd name="T63" fmla="*/ 261 h 1515"/>
                  <a:gd name="T64" fmla="*/ 2382 w 3731"/>
                  <a:gd name="T65" fmla="*/ 221 h 1515"/>
                  <a:gd name="T66" fmla="*/ 2620 w 3731"/>
                  <a:gd name="T67" fmla="*/ 175 h 1515"/>
                  <a:gd name="T68" fmla="*/ 2890 w 3731"/>
                  <a:gd name="T69" fmla="*/ 134 h 1515"/>
                  <a:gd name="T70" fmla="*/ 2994 w 3731"/>
                  <a:gd name="T71" fmla="*/ 88 h 1515"/>
                  <a:gd name="T72" fmla="*/ 3302 w 3731"/>
                  <a:gd name="T73" fmla="*/ 46 h 1515"/>
                  <a:gd name="T74" fmla="*/ 3513 w 3731"/>
                  <a:gd name="T75" fmla="*/ 0 h 1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31" h="1515">
                    <a:moveTo>
                      <a:pt x="0" y="1515"/>
                    </a:moveTo>
                    <a:lnTo>
                      <a:pt x="75" y="1515"/>
                    </a:lnTo>
                    <a:lnTo>
                      <a:pt x="75" y="1480"/>
                    </a:lnTo>
                    <a:lnTo>
                      <a:pt x="97" y="1480"/>
                    </a:lnTo>
                    <a:lnTo>
                      <a:pt x="97" y="1448"/>
                    </a:lnTo>
                    <a:lnTo>
                      <a:pt x="137" y="1448"/>
                    </a:lnTo>
                    <a:lnTo>
                      <a:pt x="137" y="1373"/>
                    </a:lnTo>
                    <a:lnTo>
                      <a:pt x="212" y="1373"/>
                    </a:lnTo>
                    <a:lnTo>
                      <a:pt x="212" y="1341"/>
                    </a:lnTo>
                    <a:lnTo>
                      <a:pt x="283" y="1341"/>
                    </a:lnTo>
                    <a:lnTo>
                      <a:pt x="283" y="1306"/>
                    </a:lnTo>
                    <a:lnTo>
                      <a:pt x="296" y="1306"/>
                    </a:lnTo>
                    <a:lnTo>
                      <a:pt x="296" y="1274"/>
                    </a:lnTo>
                    <a:lnTo>
                      <a:pt x="360" y="1274"/>
                    </a:lnTo>
                    <a:lnTo>
                      <a:pt x="360" y="1199"/>
                    </a:lnTo>
                    <a:lnTo>
                      <a:pt x="377" y="1199"/>
                    </a:lnTo>
                    <a:lnTo>
                      <a:pt x="377" y="1162"/>
                    </a:lnTo>
                    <a:lnTo>
                      <a:pt x="392" y="1162"/>
                    </a:lnTo>
                    <a:lnTo>
                      <a:pt x="392" y="1132"/>
                    </a:lnTo>
                    <a:lnTo>
                      <a:pt x="447" y="1132"/>
                    </a:lnTo>
                    <a:lnTo>
                      <a:pt x="447" y="1091"/>
                    </a:lnTo>
                    <a:lnTo>
                      <a:pt x="516" y="1091"/>
                    </a:lnTo>
                    <a:lnTo>
                      <a:pt x="516" y="1057"/>
                    </a:lnTo>
                    <a:lnTo>
                      <a:pt x="522" y="1057"/>
                    </a:lnTo>
                    <a:lnTo>
                      <a:pt x="522" y="1018"/>
                    </a:lnTo>
                    <a:lnTo>
                      <a:pt x="578" y="1018"/>
                    </a:lnTo>
                    <a:lnTo>
                      <a:pt x="578" y="985"/>
                    </a:lnTo>
                    <a:lnTo>
                      <a:pt x="785" y="985"/>
                    </a:lnTo>
                    <a:lnTo>
                      <a:pt x="785" y="943"/>
                    </a:lnTo>
                    <a:lnTo>
                      <a:pt x="802" y="943"/>
                    </a:lnTo>
                    <a:lnTo>
                      <a:pt x="802" y="903"/>
                    </a:lnTo>
                    <a:lnTo>
                      <a:pt x="811" y="903"/>
                    </a:lnTo>
                    <a:lnTo>
                      <a:pt x="811" y="871"/>
                    </a:lnTo>
                    <a:lnTo>
                      <a:pt x="893" y="871"/>
                    </a:lnTo>
                    <a:lnTo>
                      <a:pt x="893" y="831"/>
                    </a:lnTo>
                    <a:lnTo>
                      <a:pt x="1080" y="831"/>
                    </a:lnTo>
                    <a:lnTo>
                      <a:pt x="1080" y="790"/>
                    </a:lnTo>
                    <a:lnTo>
                      <a:pt x="1095" y="790"/>
                    </a:lnTo>
                    <a:lnTo>
                      <a:pt x="1095" y="750"/>
                    </a:lnTo>
                    <a:lnTo>
                      <a:pt x="1166" y="750"/>
                    </a:lnTo>
                    <a:lnTo>
                      <a:pt x="1174" y="750"/>
                    </a:lnTo>
                    <a:lnTo>
                      <a:pt x="1174" y="716"/>
                    </a:lnTo>
                    <a:lnTo>
                      <a:pt x="1188" y="716"/>
                    </a:lnTo>
                    <a:lnTo>
                      <a:pt x="1188" y="676"/>
                    </a:lnTo>
                    <a:lnTo>
                      <a:pt x="1310" y="676"/>
                    </a:lnTo>
                    <a:lnTo>
                      <a:pt x="1310" y="636"/>
                    </a:lnTo>
                    <a:lnTo>
                      <a:pt x="1412" y="636"/>
                    </a:lnTo>
                    <a:lnTo>
                      <a:pt x="1412" y="596"/>
                    </a:lnTo>
                    <a:lnTo>
                      <a:pt x="1640" y="596"/>
                    </a:lnTo>
                    <a:lnTo>
                      <a:pt x="1640" y="556"/>
                    </a:lnTo>
                    <a:lnTo>
                      <a:pt x="1764" y="556"/>
                    </a:lnTo>
                    <a:lnTo>
                      <a:pt x="1764" y="516"/>
                    </a:lnTo>
                    <a:lnTo>
                      <a:pt x="1915" y="516"/>
                    </a:lnTo>
                    <a:lnTo>
                      <a:pt x="1915" y="469"/>
                    </a:lnTo>
                    <a:lnTo>
                      <a:pt x="1972" y="469"/>
                    </a:lnTo>
                    <a:lnTo>
                      <a:pt x="1972" y="429"/>
                    </a:lnTo>
                    <a:lnTo>
                      <a:pt x="2047" y="429"/>
                    </a:lnTo>
                    <a:lnTo>
                      <a:pt x="2047" y="391"/>
                    </a:lnTo>
                    <a:lnTo>
                      <a:pt x="2139" y="391"/>
                    </a:lnTo>
                    <a:lnTo>
                      <a:pt x="2139" y="349"/>
                    </a:lnTo>
                    <a:lnTo>
                      <a:pt x="2205" y="349"/>
                    </a:lnTo>
                    <a:lnTo>
                      <a:pt x="2205" y="301"/>
                    </a:lnTo>
                    <a:lnTo>
                      <a:pt x="2329" y="301"/>
                    </a:lnTo>
                    <a:lnTo>
                      <a:pt x="2329" y="261"/>
                    </a:lnTo>
                    <a:lnTo>
                      <a:pt x="2382" y="261"/>
                    </a:lnTo>
                    <a:lnTo>
                      <a:pt x="2382" y="221"/>
                    </a:lnTo>
                    <a:lnTo>
                      <a:pt x="2620" y="221"/>
                    </a:lnTo>
                    <a:lnTo>
                      <a:pt x="2620" y="175"/>
                    </a:lnTo>
                    <a:lnTo>
                      <a:pt x="2890" y="175"/>
                    </a:lnTo>
                    <a:lnTo>
                      <a:pt x="2890" y="134"/>
                    </a:lnTo>
                    <a:lnTo>
                      <a:pt x="2994" y="134"/>
                    </a:lnTo>
                    <a:lnTo>
                      <a:pt x="2994" y="88"/>
                    </a:lnTo>
                    <a:lnTo>
                      <a:pt x="3302" y="88"/>
                    </a:lnTo>
                    <a:lnTo>
                      <a:pt x="3302" y="46"/>
                    </a:lnTo>
                    <a:lnTo>
                      <a:pt x="3513" y="46"/>
                    </a:lnTo>
                    <a:lnTo>
                      <a:pt x="3513" y="0"/>
                    </a:lnTo>
                    <a:lnTo>
                      <a:pt x="3731" y="0"/>
                    </a:lnTo>
                  </a:path>
                </a:pathLst>
              </a:custGeom>
              <a:noFill/>
              <a:ln w="28575" cap="flat">
                <a:solidFill>
                  <a:srgbClr val="A80348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8228" tIns="24114" rIns="48228" bIns="24114" numCol="1" anchor="t" anchorCtr="0" compatLnSpc="1">
                <a:prstTxWarp prst="textNoShape">
                  <a:avLst/>
                </a:prstTxWarp>
              </a:bodyPr>
              <a:lstStyle/>
              <a:p>
                <a:pPr defTabSz="482207">
                  <a:defRPr/>
                </a:pPr>
                <a:endParaRPr lang="en-GB" sz="1200" b="1" kern="0" dirty="0">
                  <a:solidFill>
                    <a:srgbClr val="544F4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="" xmlns:a16="http://schemas.microsoft.com/office/drawing/2014/main" id="{A4B342AE-A4A9-4A68-879B-20FBBD14C2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5190" y="2171793"/>
                <a:ext cx="8413697" cy="1380198"/>
              </a:xfrm>
              <a:custGeom>
                <a:avLst/>
                <a:gdLst>
                  <a:gd name="T0" fmla="*/ 330 w 3731"/>
                  <a:gd name="T1" fmla="*/ 925 h 925"/>
                  <a:gd name="T2" fmla="*/ 407 w 3731"/>
                  <a:gd name="T3" fmla="*/ 903 h 925"/>
                  <a:gd name="T4" fmla="*/ 507 w 3731"/>
                  <a:gd name="T5" fmla="*/ 890 h 925"/>
                  <a:gd name="T6" fmla="*/ 539 w 3731"/>
                  <a:gd name="T7" fmla="*/ 870 h 925"/>
                  <a:gd name="T8" fmla="*/ 554 w 3731"/>
                  <a:gd name="T9" fmla="*/ 850 h 925"/>
                  <a:gd name="T10" fmla="*/ 578 w 3731"/>
                  <a:gd name="T11" fmla="*/ 816 h 925"/>
                  <a:gd name="T12" fmla="*/ 608 w 3731"/>
                  <a:gd name="T13" fmla="*/ 796 h 925"/>
                  <a:gd name="T14" fmla="*/ 725 w 3731"/>
                  <a:gd name="T15" fmla="*/ 783 h 925"/>
                  <a:gd name="T16" fmla="*/ 739 w 3731"/>
                  <a:gd name="T17" fmla="*/ 763 h 925"/>
                  <a:gd name="T18" fmla="*/ 918 w 3731"/>
                  <a:gd name="T19" fmla="*/ 749 h 925"/>
                  <a:gd name="T20" fmla="*/ 1089 w 3731"/>
                  <a:gd name="T21" fmla="*/ 729 h 925"/>
                  <a:gd name="T22" fmla="*/ 1111 w 3731"/>
                  <a:gd name="T23" fmla="*/ 711 h 925"/>
                  <a:gd name="T24" fmla="*/ 1174 w 3731"/>
                  <a:gd name="T25" fmla="*/ 689 h 925"/>
                  <a:gd name="T26" fmla="*/ 1211 w 3731"/>
                  <a:gd name="T27" fmla="*/ 675 h 925"/>
                  <a:gd name="T28" fmla="*/ 1219 w 3731"/>
                  <a:gd name="T29" fmla="*/ 656 h 925"/>
                  <a:gd name="T30" fmla="*/ 1275 w 3731"/>
                  <a:gd name="T31" fmla="*/ 636 h 925"/>
                  <a:gd name="T32" fmla="*/ 1312 w 3731"/>
                  <a:gd name="T33" fmla="*/ 622 h 925"/>
                  <a:gd name="T34" fmla="*/ 1375 w 3731"/>
                  <a:gd name="T35" fmla="*/ 602 h 925"/>
                  <a:gd name="T36" fmla="*/ 1427 w 3731"/>
                  <a:gd name="T37" fmla="*/ 582 h 925"/>
                  <a:gd name="T38" fmla="*/ 1593 w 3731"/>
                  <a:gd name="T39" fmla="*/ 562 h 925"/>
                  <a:gd name="T40" fmla="*/ 1761 w 3731"/>
                  <a:gd name="T41" fmla="*/ 542 h 925"/>
                  <a:gd name="T42" fmla="*/ 1839 w 3731"/>
                  <a:gd name="T43" fmla="*/ 529 h 925"/>
                  <a:gd name="T44" fmla="*/ 1987 w 3731"/>
                  <a:gd name="T45" fmla="*/ 508 h 925"/>
                  <a:gd name="T46" fmla="*/ 2041 w 3731"/>
                  <a:gd name="T47" fmla="*/ 488 h 925"/>
                  <a:gd name="T48" fmla="*/ 2049 w 3731"/>
                  <a:gd name="T49" fmla="*/ 467 h 925"/>
                  <a:gd name="T50" fmla="*/ 2096 w 3731"/>
                  <a:gd name="T51" fmla="*/ 448 h 925"/>
                  <a:gd name="T52" fmla="*/ 2141 w 3731"/>
                  <a:gd name="T53" fmla="*/ 415 h 925"/>
                  <a:gd name="T54" fmla="*/ 2367 w 3731"/>
                  <a:gd name="T55" fmla="*/ 375 h 925"/>
                  <a:gd name="T56" fmla="*/ 2605 w 3731"/>
                  <a:gd name="T57" fmla="*/ 355 h 925"/>
                  <a:gd name="T58" fmla="*/ 2768 w 3731"/>
                  <a:gd name="T59" fmla="*/ 334 h 925"/>
                  <a:gd name="T60" fmla="*/ 2785 w 3731"/>
                  <a:gd name="T61" fmla="*/ 314 h 925"/>
                  <a:gd name="T62" fmla="*/ 2806 w 3731"/>
                  <a:gd name="T63" fmla="*/ 301 h 925"/>
                  <a:gd name="T64" fmla="*/ 2815 w 3731"/>
                  <a:gd name="T65" fmla="*/ 281 h 925"/>
                  <a:gd name="T66" fmla="*/ 2910 w 3731"/>
                  <a:gd name="T67" fmla="*/ 261 h 925"/>
                  <a:gd name="T68" fmla="*/ 2939 w 3731"/>
                  <a:gd name="T69" fmla="*/ 241 h 925"/>
                  <a:gd name="T70" fmla="*/ 2971 w 3731"/>
                  <a:gd name="T71" fmla="*/ 220 h 925"/>
                  <a:gd name="T72" fmla="*/ 3094 w 3731"/>
                  <a:gd name="T73" fmla="*/ 199 h 925"/>
                  <a:gd name="T74" fmla="*/ 3279 w 3731"/>
                  <a:gd name="T75" fmla="*/ 180 h 925"/>
                  <a:gd name="T76" fmla="*/ 3403 w 3731"/>
                  <a:gd name="T77" fmla="*/ 160 h 925"/>
                  <a:gd name="T78" fmla="*/ 3410 w 3731"/>
                  <a:gd name="T79" fmla="*/ 139 h 925"/>
                  <a:gd name="T80" fmla="*/ 3435 w 3731"/>
                  <a:gd name="T81" fmla="*/ 119 h 925"/>
                  <a:gd name="T82" fmla="*/ 3505 w 3731"/>
                  <a:gd name="T83" fmla="*/ 100 h 925"/>
                  <a:gd name="T84" fmla="*/ 3574 w 3731"/>
                  <a:gd name="T85" fmla="*/ 80 h 925"/>
                  <a:gd name="T86" fmla="*/ 3604 w 3731"/>
                  <a:gd name="T87" fmla="*/ 60 h 925"/>
                  <a:gd name="T88" fmla="*/ 3637 w 3731"/>
                  <a:gd name="T89" fmla="*/ 39 h 925"/>
                  <a:gd name="T90" fmla="*/ 3696 w 3731"/>
                  <a:gd name="T91" fmla="*/ 19 h 925"/>
                  <a:gd name="T92" fmla="*/ 3731 w 3731"/>
                  <a:gd name="T93" fmla="*/ 0 h 9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731" h="925">
                    <a:moveTo>
                      <a:pt x="0" y="925"/>
                    </a:moveTo>
                    <a:lnTo>
                      <a:pt x="330" y="925"/>
                    </a:lnTo>
                    <a:lnTo>
                      <a:pt x="330" y="903"/>
                    </a:lnTo>
                    <a:lnTo>
                      <a:pt x="407" y="903"/>
                    </a:lnTo>
                    <a:lnTo>
                      <a:pt x="407" y="890"/>
                    </a:lnTo>
                    <a:lnTo>
                      <a:pt x="507" y="890"/>
                    </a:lnTo>
                    <a:lnTo>
                      <a:pt x="507" y="870"/>
                    </a:lnTo>
                    <a:lnTo>
                      <a:pt x="539" y="870"/>
                    </a:lnTo>
                    <a:lnTo>
                      <a:pt x="539" y="850"/>
                    </a:lnTo>
                    <a:lnTo>
                      <a:pt x="554" y="850"/>
                    </a:lnTo>
                    <a:lnTo>
                      <a:pt x="554" y="816"/>
                    </a:lnTo>
                    <a:lnTo>
                      <a:pt x="578" y="816"/>
                    </a:lnTo>
                    <a:lnTo>
                      <a:pt x="578" y="796"/>
                    </a:lnTo>
                    <a:lnTo>
                      <a:pt x="608" y="796"/>
                    </a:lnTo>
                    <a:lnTo>
                      <a:pt x="608" y="783"/>
                    </a:lnTo>
                    <a:lnTo>
                      <a:pt x="725" y="783"/>
                    </a:lnTo>
                    <a:lnTo>
                      <a:pt x="725" y="763"/>
                    </a:lnTo>
                    <a:lnTo>
                      <a:pt x="739" y="763"/>
                    </a:lnTo>
                    <a:lnTo>
                      <a:pt x="739" y="749"/>
                    </a:lnTo>
                    <a:lnTo>
                      <a:pt x="918" y="749"/>
                    </a:lnTo>
                    <a:lnTo>
                      <a:pt x="918" y="729"/>
                    </a:lnTo>
                    <a:lnTo>
                      <a:pt x="1089" y="729"/>
                    </a:lnTo>
                    <a:lnTo>
                      <a:pt x="1089" y="711"/>
                    </a:lnTo>
                    <a:lnTo>
                      <a:pt x="1111" y="711"/>
                    </a:lnTo>
                    <a:lnTo>
                      <a:pt x="1111" y="689"/>
                    </a:lnTo>
                    <a:lnTo>
                      <a:pt x="1174" y="689"/>
                    </a:lnTo>
                    <a:lnTo>
                      <a:pt x="1174" y="675"/>
                    </a:lnTo>
                    <a:lnTo>
                      <a:pt x="1211" y="675"/>
                    </a:lnTo>
                    <a:lnTo>
                      <a:pt x="1211" y="656"/>
                    </a:lnTo>
                    <a:lnTo>
                      <a:pt x="1219" y="656"/>
                    </a:lnTo>
                    <a:lnTo>
                      <a:pt x="1219" y="636"/>
                    </a:lnTo>
                    <a:lnTo>
                      <a:pt x="1275" y="636"/>
                    </a:lnTo>
                    <a:lnTo>
                      <a:pt x="1275" y="622"/>
                    </a:lnTo>
                    <a:lnTo>
                      <a:pt x="1312" y="622"/>
                    </a:lnTo>
                    <a:lnTo>
                      <a:pt x="1312" y="602"/>
                    </a:lnTo>
                    <a:lnTo>
                      <a:pt x="1375" y="602"/>
                    </a:lnTo>
                    <a:lnTo>
                      <a:pt x="1375" y="582"/>
                    </a:lnTo>
                    <a:lnTo>
                      <a:pt x="1427" y="582"/>
                    </a:lnTo>
                    <a:lnTo>
                      <a:pt x="1427" y="562"/>
                    </a:lnTo>
                    <a:lnTo>
                      <a:pt x="1593" y="562"/>
                    </a:lnTo>
                    <a:lnTo>
                      <a:pt x="1593" y="542"/>
                    </a:lnTo>
                    <a:lnTo>
                      <a:pt x="1761" y="542"/>
                    </a:lnTo>
                    <a:lnTo>
                      <a:pt x="1761" y="529"/>
                    </a:lnTo>
                    <a:lnTo>
                      <a:pt x="1839" y="529"/>
                    </a:lnTo>
                    <a:lnTo>
                      <a:pt x="1839" y="508"/>
                    </a:lnTo>
                    <a:lnTo>
                      <a:pt x="1987" y="508"/>
                    </a:lnTo>
                    <a:lnTo>
                      <a:pt x="1987" y="488"/>
                    </a:lnTo>
                    <a:lnTo>
                      <a:pt x="2041" y="488"/>
                    </a:lnTo>
                    <a:lnTo>
                      <a:pt x="2041" y="467"/>
                    </a:lnTo>
                    <a:lnTo>
                      <a:pt x="2049" y="467"/>
                    </a:lnTo>
                    <a:lnTo>
                      <a:pt x="2049" y="448"/>
                    </a:lnTo>
                    <a:lnTo>
                      <a:pt x="2096" y="448"/>
                    </a:lnTo>
                    <a:lnTo>
                      <a:pt x="2096" y="415"/>
                    </a:lnTo>
                    <a:lnTo>
                      <a:pt x="2141" y="415"/>
                    </a:lnTo>
                    <a:lnTo>
                      <a:pt x="2141" y="375"/>
                    </a:lnTo>
                    <a:lnTo>
                      <a:pt x="2367" y="375"/>
                    </a:lnTo>
                    <a:lnTo>
                      <a:pt x="2367" y="355"/>
                    </a:lnTo>
                    <a:lnTo>
                      <a:pt x="2605" y="355"/>
                    </a:lnTo>
                    <a:lnTo>
                      <a:pt x="2605" y="334"/>
                    </a:lnTo>
                    <a:lnTo>
                      <a:pt x="2768" y="334"/>
                    </a:lnTo>
                    <a:lnTo>
                      <a:pt x="2768" y="314"/>
                    </a:lnTo>
                    <a:lnTo>
                      <a:pt x="2785" y="314"/>
                    </a:lnTo>
                    <a:lnTo>
                      <a:pt x="2785" y="301"/>
                    </a:lnTo>
                    <a:lnTo>
                      <a:pt x="2806" y="301"/>
                    </a:lnTo>
                    <a:lnTo>
                      <a:pt x="2806" y="281"/>
                    </a:lnTo>
                    <a:lnTo>
                      <a:pt x="2815" y="281"/>
                    </a:lnTo>
                    <a:lnTo>
                      <a:pt x="2815" y="261"/>
                    </a:lnTo>
                    <a:lnTo>
                      <a:pt x="2910" y="261"/>
                    </a:lnTo>
                    <a:lnTo>
                      <a:pt x="2910" y="241"/>
                    </a:lnTo>
                    <a:lnTo>
                      <a:pt x="2939" y="241"/>
                    </a:lnTo>
                    <a:lnTo>
                      <a:pt x="2939" y="220"/>
                    </a:lnTo>
                    <a:lnTo>
                      <a:pt x="2971" y="220"/>
                    </a:lnTo>
                    <a:lnTo>
                      <a:pt x="2971" y="199"/>
                    </a:lnTo>
                    <a:lnTo>
                      <a:pt x="3094" y="199"/>
                    </a:lnTo>
                    <a:lnTo>
                      <a:pt x="3094" y="180"/>
                    </a:lnTo>
                    <a:lnTo>
                      <a:pt x="3279" y="180"/>
                    </a:lnTo>
                    <a:lnTo>
                      <a:pt x="3279" y="160"/>
                    </a:lnTo>
                    <a:lnTo>
                      <a:pt x="3403" y="160"/>
                    </a:lnTo>
                    <a:lnTo>
                      <a:pt x="3403" y="139"/>
                    </a:lnTo>
                    <a:lnTo>
                      <a:pt x="3410" y="139"/>
                    </a:lnTo>
                    <a:lnTo>
                      <a:pt x="3410" y="119"/>
                    </a:lnTo>
                    <a:lnTo>
                      <a:pt x="3435" y="119"/>
                    </a:lnTo>
                    <a:lnTo>
                      <a:pt x="3435" y="100"/>
                    </a:lnTo>
                    <a:lnTo>
                      <a:pt x="3505" y="100"/>
                    </a:lnTo>
                    <a:lnTo>
                      <a:pt x="3505" y="80"/>
                    </a:lnTo>
                    <a:lnTo>
                      <a:pt x="3574" y="80"/>
                    </a:lnTo>
                    <a:lnTo>
                      <a:pt x="3574" y="60"/>
                    </a:lnTo>
                    <a:lnTo>
                      <a:pt x="3604" y="60"/>
                    </a:lnTo>
                    <a:lnTo>
                      <a:pt x="3604" y="39"/>
                    </a:lnTo>
                    <a:lnTo>
                      <a:pt x="3637" y="39"/>
                    </a:lnTo>
                    <a:lnTo>
                      <a:pt x="3637" y="19"/>
                    </a:lnTo>
                    <a:lnTo>
                      <a:pt x="3696" y="19"/>
                    </a:lnTo>
                    <a:lnTo>
                      <a:pt x="3696" y="0"/>
                    </a:lnTo>
                    <a:lnTo>
                      <a:pt x="3731" y="0"/>
                    </a:lnTo>
                  </a:path>
                </a:pathLst>
              </a:custGeom>
              <a:noFill/>
              <a:ln w="28575" cap="flat">
                <a:solidFill>
                  <a:srgbClr val="00B0F0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48228" tIns="24114" rIns="48228" bIns="24114" numCol="1" anchor="t" anchorCtr="0" compatLnSpc="1">
                <a:prstTxWarp prst="textNoShape">
                  <a:avLst/>
                </a:prstTxWarp>
              </a:bodyPr>
              <a:lstStyle/>
              <a:p>
                <a:pPr defTabSz="482207">
                  <a:defRPr/>
                </a:pPr>
                <a:endParaRPr lang="en-GB" sz="1200" b="1" kern="0" dirty="0">
                  <a:solidFill>
                    <a:srgbClr val="544F40"/>
                  </a:solidFill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15" name="Group 107">
                <a:extLst>
                  <a:ext uri="{FF2B5EF4-FFF2-40B4-BE49-F238E27FC236}">
                    <a16:creationId xmlns="" xmlns:a16="http://schemas.microsoft.com/office/drawing/2014/main" id="{F4569067-7B46-443B-A488-6FB77DC3FEC2}"/>
                  </a:ext>
                </a:extLst>
              </p:cNvPr>
              <p:cNvGrpSpPr/>
              <p:nvPr/>
            </p:nvGrpSpPr>
            <p:grpSpPr>
              <a:xfrm>
                <a:off x="1949183" y="1175316"/>
                <a:ext cx="3815658" cy="574632"/>
                <a:chOff x="2370739" y="1593881"/>
                <a:chExt cx="2968834" cy="773334"/>
              </a:xfrm>
            </p:grpSpPr>
            <p:sp>
              <p:nvSpPr>
                <p:cNvPr id="29" name="TextBox 121">
                  <a:extLst>
                    <a:ext uri="{FF2B5EF4-FFF2-40B4-BE49-F238E27FC236}">
                      <a16:creationId xmlns="" xmlns:a16="http://schemas.microsoft.com/office/drawing/2014/main" id="{DA4BA97E-7E53-44EC-8CD0-F5E1000D188C}"/>
                    </a:ext>
                  </a:extLst>
                </p:cNvPr>
                <p:cNvSpPr txBox="1"/>
                <p:nvPr/>
              </p:nvSpPr>
              <p:spPr>
                <a:xfrm>
                  <a:off x="2924872" y="1593881"/>
                  <a:ext cx="2414701" cy="27664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defTabSz="482207">
                    <a:defRPr/>
                  </a:pPr>
                  <a:r>
                    <a:rPr lang="en-GB" sz="1200" b="1" kern="0" dirty="0">
                      <a:solidFill>
                        <a:srgbClr val="544F40"/>
                      </a:solidFill>
                      <a:latin typeface="Arial"/>
                      <a:cs typeface="Arial" panose="020B0604020202020204" pitchFamily="34" charset="0"/>
                      <a:sym typeface="Arial"/>
                    </a:rPr>
                    <a:t>FF/UMEC/VIL</a:t>
                  </a:r>
                  <a:r>
                    <a:rPr lang="en-GB" sz="1200" kern="0" dirty="0">
                      <a:solidFill>
                        <a:srgbClr val="544F40"/>
                      </a:solidFill>
                      <a:latin typeface="Arial"/>
                      <a:cs typeface="Arial" panose="020B0604020202020204" pitchFamily="34" charset="0"/>
                      <a:sym typeface="Arial"/>
                    </a:rPr>
                    <a:t> 92/55/22 µg</a:t>
                  </a:r>
                </a:p>
              </p:txBody>
            </p:sp>
            <p:cxnSp>
              <p:nvCxnSpPr>
                <p:cNvPr id="30" name="Straight Connector 122">
                  <a:extLst>
                    <a:ext uri="{FF2B5EF4-FFF2-40B4-BE49-F238E27FC236}">
                      <a16:creationId xmlns="" xmlns:a16="http://schemas.microsoft.com/office/drawing/2014/main" id="{B486B227-B325-4B12-B064-4D026A329E23}"/>
                    </a:ext>
                  </a:extLst>
                </p:cNvPr>
                <p:cNvCxnSpPr/>
                <p:nvPr/>
              </p:nvCxnSpPr>
              <p:spPr>
                <a:xfrm>
                  <a:off x="2370739" y="1711063"/>
                  <a:ext cx="463708" cy="0"/>
                </a:xfrm>
                <a:prstGeom prst="line">
                  <a:avLst/>
                </a:prstGeom>
                <a:noFill/>
                <a:ln w="28575" cap="flat">
                  <a:solidFill>
                    <a:srgbClr val="00B0F0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31" name="Straight Connector 123">
                  <a:extLst>
                    <a:ext uri="{FF2B5EF4-FFF2-40B4-BE49-F238E27FC236}">
                      <a16:creationId xmlns="" xmlns:a16="http://schemas.microsoft.com/office/drawing/2014/main" id="{8DA5789E-5DBD-4C8C-AA9C-2619D14D147B}"/>
                    </a:ext>
                  </a:extLst>
                </p:cNvPr>
                <p:cNvCxnSpPr/>
                <p:nvPr/>
              </p:nvCxnSpPr>
              <p:spPr>
                <a:xfrm>
                  <a:off x="2370739" y="1963175"/>
                  <a:ext cx="463708" cy="0"/>
                </a:xfrm>
                <a:prstGeom prst="line">
                  <a:avLst/>
                </a:prstGeom>
                <a:noFill/>
                <a:ln w="28575" cap="flat">
                  <a:solidFill>
                    <a:srgbClr val="F36633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cxnSp>
              <p:nvCxnSpPr>
                <p:cNvPr id="32" name="Straight Connector 124">
                  <a:extLst>
                    <a:ext uri="{FF2B5EF4-FFF2-40B4-BE49-F238E27FC236}">
                      <a16:creationId xmlns="" xmlns:a16="http://schemas.microsoft.com/office/drawing/2014/main" id="{CD3CADD2-B5BE-47B6-8DF9-9A90F933B59A}"/>
                    </a:ext>
                  </a:extLst>
                </p:cNvPr>
                <p:cNvCxnSpPr/>
                <p:nvPr/>
              </p:nvCxnSpPr>
              <p:spPr>
                <a:xfrm>
                  <a:off x="2370739" y="2215289"/>
                  <a:ext cx="463708" cy="0"/>
                </a:xfrm>
                <a:prstGeom prst="line">
                  <a:avLst/>
                </a:prstGeom>
                <a:noFill/>
                <a:ln w="28575" cap="flat">
                  <a:solidFill>
                    <a:srgbClr val="A80348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cxnSp>
            <p:sp>
              <p:nvSpPr>
                <p:cNvPr id="33" name="TextBox 125">
                  <a:extLst>
                    <a:ext uri="{FF2B5EF4-FFF2-40B4-BE49-F238E27FC236}">
                      <a16:creationId xmlns="" xmlns:a16="http://schemas.microsoft.com/office/drawing/2014/main" id="{47511339-EA45-4E4B-88B5-17956DE782D2}"/>
                    </a:ext>
                  </a:extLst>
                </p:cNvPr>
                <p:cNvSpPr txBox="1"/>
                <p:nvPr/>
              </p:nvSpPr>
              <p:spPr>
                <a:xfrm>
                  <a:off x="2924871" y="1845790"/>
                  <a:ext cx="1476830" cy="27664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defTabSz="482207">
                    <a:defRPr/>
                  </a:pPr>
                  <a:r>
                    <a:rPr lang="en-GB" sz="1200" b="1" kern="0" dirty="0">
                      <a:solidFill>
                        <a:srgbClr val="544F40"/>
                      </a:solidFill>
                      <a:latin typeface="Arial"/>
                      <a:cs typeface="Arial" panose="020B0604020202020204" pitchFamily="34" charset="0"/>
                      <a:sym typeface="Arial"/>
                    </a:rPr>
                    <a:t>FF/VIL </a:t>
                  </a:r>
                  <a:r>
                    <a:rPr lang="en-GB" sz="1200" kern="0" dirty="0">
                      <a:solidFill>
                        <a:srgbClr val="544F40"/>
                      </a:solidFill>
                      <a:latin typeface="Arial"/>
                      <a:cs typeface="Arial" panose="020B0604020202020204" pitchFamily="34" charset="0"/>
                      <a:sym typeface="Arial"/>
                    </a:rPr>
                    <a:t>92/22 </a:t>
                  </a:r>
                  <a:r>
                    <a:rPr lang="el-GR" sz="1200" kern="0" dirty="0">
                      <a:solidFill>
                        <a:srgbClr val="544F40"/>
                      </a:solidFill>
                      <a:latin typeface="Arial"/>
                      <a:cs typeface="Arial" panose="020B0604020202020204" pitchFamily="34" charset="0"/>
                      <a:sym typeface="Arial"/>
                    </a:rPr>
                    <a:t>μ</a:t>
                  </a:r>
                  <a:r>
                    <a:rPr lang="en-GB" sz="1200" kern="0" dirty="0">
                      <a:solidFill>
                        <a:srgbClr val="544F40"/>
                      </a:solidFill>
                      <a:latin typeface="Arial"/>
                      <a:cs typeface="Arial" panose="020B0604020202020204" pitchFamily="34" charset="0"/>
                      <a:sym typeface="Arial"/>
                    </a:rPr>
                    <a:t>g</a:t>
                  </a:r>
                </a:p>
              </p:txBody>
            </p:sp>
            <p:sp>
              <p:nvSpPr>
                <p:cNvPr id="34" name="TextBox 126">
                  <a:extLst>
                    <a:ext uri="{FF2B5EF4-FFF2-40B4-BE49-F238E27FC236}">
                      <a16:creationId xmlns="" xmlns:a16="http://schemas.microsoft.com/office/drawing/2014/main" id="{05DFF2A5-CD12-436F-842C-25ACDB70C542}"/>
                    </a:ext>
                  </a:extLst>
                </p:cNvPr>
                <p:cNvSpPr txBox="1"/>
                <p:nvPr/>
              </p:nvSpPr>
              <p:spPr>
                <a:xfrm>
                  <a:off x="2924871" y="2090573"/>
                  <a:ext cx="1824819" cy="27664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defTabSz="482207">
                    <a:defRPr/>
                  </a:pPr>
                  <a:r>
                    <a:rPr lang="en-GB" sz="1200" b="1" kern="0" dirty="0">
                      <a:solidFill>
                        <a:srgbClr val="544F40"/>
                      </a:solidFill>
                      <a:latin typeface="Arial"/>
                      <a:cs typeface="Arial" panose="020B0604020202020204" pitchFamily="34" charset="0"/>
                      <a:sym typeface="Arial"/>
                    </a:rPr>
                    <a:t>UMEC/VIL </a:t>
                  </a:r>
                  <a:r>
                    <a:rPr lang="en-GB" sz="1200" kern="0" dirty="0">
                      <a:solidFill>
                        <a:srgbClr val="544F40"/>
                      </a:solidFill>
                      <a:latin typeface="Arial"/>
                      <a:cs typeface="Arial" panose="020B0604020202020204" pitchFamily="34" charset="0"/>
                      <a:sym typeface="Arial"/>
                    </a:rPr>
                    <a:t>55/22 </a:t>
                  </a:r>
                  <a:r>
                    <a:rPr lang="el-GR" sz="1200" kern="0" dirty="0">
                      <a:solidFill>
                        <a:srgbClr val="544F40"/>
                      </a:solidFill>
                      <a:latin typeface="Arial"/>
                      <a:cs typeface="Arial" panose="020B0604020202020204" pitchFamily="34" charset="0"/>
                      <a:sym typeface="Arial"/>
                    </a:rPr>
                    <a:t>μ</a:t>
                  </a:r>
                  <a:r>
                    <a:rPr lang="en-GB" sz="1200" kern="0" dirty="0">
                      <a:solidFill>
                        <a:srgbClr val="544F40"/>
                      </a:solidFill>
                      <a:latin typeface="Arial"/>
                      <a:cs typeface="Arial" panose="020B0604020202020204" pitchFamily="34" charset="0"/>
                      <a:sym typeface="Arial"/>
                    </a:rPr>
                    <a:t>g</a:t>
                  </a:r>
                </a:p>
              </p:txBody>
            </p:sp>
          </p:grpSp>
          <p:grpSp>
            <p:nvGrpSpPr>
              <p:cNvPr id="16" name="Group 108">
                <a:extLst>
                  <a:ext uri="{FF2B5EF4-FFF2-40B4-BE49-F238E27FC236}">
                    <a16:creationId xmlns="" xmlns:a16="http://schemas.microsoft.com/office/drawing/2014/main" id="{CC8E2A8B-1E39-42B9-8B44-AAF8A336158F}"/>
                  </a:ext>
                </a:extLst>
              </p:cNvPr>
              <p:cNvGrpSpPr/>
              <p:nvPr/>
            </p:nvGrpSpPr>
            <p:grpSpPr>
              <a:xfrm>
                <a:off x="1341099" y="1176085"/>
                <a:ext cx="72000" cy="2380763"/>
                <a:chOff x="2027144" y="1205949"/>
                <a:chExt cx="71999" cy="2847695"/>
              </a:xfrm>
            </p:grpSpPr>
            <p:cxnSp>
              <p:nvCxnSpPr>
                <p:cNvPr id="17" name="Straight Connector 109">
                  <a:extLst>
                    <a:ext uri="{FF2B5EF4-FFF2-40B4-BE49-F238E27FC236}">
                      <a16:creationId xmlns="" xmlns:a16="http://schemas.microsoft.com/office/drawing/2014/main" id="{946083B7-8AF1-4BEE-8C57-0DF943CCC14D}"/>
                    </a:ext>
                  </a:extLst>
                </p:cNvPr>
                <p:cNvCxnSpPr/>
                <p:nvPr/>
              </p:nvCxnSpPr>
              <p:spPr>
                <a:xfrm rot="5400000">
                  <a:off x="2063144" y="4017644"/>
                  <a:ext cx="0" cy="71999"/>
                </a:xfrm>
                <a:prstGeom prst="line">
                  <a:avLst/>
                </a:prstGeom>
                <a:noFill/>
                <a:ln w="28575" cap="sq" cmpd="sng" algn="ctr">
                  <a:solidFill>
                    <a:srgbClr val="544F4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8" name="Straight Connector 110">
                  <a:extLst>
                    <a:ext uri="{FF2B5EF4-FFF2-40B4-BE49-F238E27FC236}">
                      <a16:creationId xmlns="" xmlns:a16="http://schemas.microsoft.com/office/drawing/2014/main" id="{6A8780F8-0F72-47DD-81DD-0EB5D12DF41D}"/>
                    </a:ext>
                  </a:extLst>
                </p:cNvPr>
                <p:cNvCxnSpPr/>
                <p:nvPr/>
              </p:nvCxnSpPr>
              <p:spPr>
                <a:xfrm rot="5400000">
                  <a:off x="2063144" y="3240997"/>
                  <a:ext cx="0" cy="71999"/>
                </a:xfrm>
                <a:prstGeom prst="line">
                  <a:avLst/>
                </a:prstGeom>
                <a:noFill/>
                <a:ln w="28575" cap="sq" cmpd="sng" algn="ctr">
                  <a:solidFill>
                    <a:srgbClr val="544F4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19" name="Straight Connector 111">
                  <a:extLst>
                    <a:ext uri="{FF2B5EF4-FFF2-40B4-BE49-F238E27FC236}">
                      <a16:creationId xmlns="" xmlns:a16="http://schemas.microsoft.com/office/drawing/2014/main" id="{E1D878E7-A9CD-454D-92BF-199E0C0D36C7}"/>
                    </a:ext>
                  </a:extLst>
                </p:cNvPr>
                <p:cNvCxnSpPr/>
                <p:nvPr/>
              </p:nvCxnSpPr>
              <p:spPr>
                <a:xfrm rot="5400000">
                  <a:off x="2063144" y="2723235"/>
                  <a:ext cx="0" cy="71999"/>
                </a:xfrm>
                <a:prstGeom prst="line">
                  <a:avLst/>
                </a:prstGeom>
                <a:noFill/>
                <a:ln w="28575" cap="sq" cmpd="sng" algn="ctr">
                  <a:solidFill>
                    <a:srgbClr val="544F4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0" name="Straight Connector 112">
                  <a:extLst>
                    <a:ext uri="{FF2B5EF4-FFF2-40B4-BE49-F238E27FC236}">
                      <a16:creationId xmlns="" xmlns:a16="http://schemas.microsoft.com/office/drawing/2014/main" id="{5067079B-B284-4F56-9AD7-7216A4C78B8A}"/>
                    </a:ext>
                  </a:extLst>
                </p:cNvPr>
                <p:cNvCxnSpPr/>
                <p:nvPr/>
              </p:nvCxnSpPr>
              <p:spPr>
                <a:xfrm rot="5400000">
                  <a:off x="2063144" y="1946592"/>
                  <a:ext cx="0" cy="71999"/>
                </a:xfrm>
                <a:prstGeom prst="line">
                  <a:avLst/>
                </a:prstGeom>
                <a:noFill/>
                <a:ln w="28575" cap="sq" cmpd="sng" algn="ctr">
                  <a:solidFill>
                    <a:srgbClr val="544F4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1" name="Straight Connector 113">
                  <a:extLst>
                    <a:ext uri="{FF2B5EF4-FFF2-40B4-BE49-F238E27FC236}">
                      <a16:creationId xmlns="" xmlns:a16="http://schemas.microsoft.com/office/drawing/2014/main" id="{D73926CF-1494-4655-A474-A39314817DA9}"/>
                    </a:ext>
                  </a:extLst>
                </p:cNvPr>
                <p:cNvCxnSpPr/>
                <p:nvPr/>
              </p:nvCxnSpPr>
              <p:spPr>
                <a:xfrm rot="5400000">
                  <a:off x="2063144" y="1428830"/>
                  <a:ext cx="0" cy="71999"/>
                </a:xfrm>
                <a:prstGeom prst="line">
                  <a:avLst/>
                </a:prstGeom>
                <a:noFill/>
                <a:ln w="28575" cap="sq" cmpd="sng" algn="ctr">
                  <a:solidFill>
                    <a:srgbClr val="544F4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2" name="Straight Connector 114">
                  <a:extLst>
                    <a:ext uri="{FF2B5EF4-FFF2-40B4-BE49-F238E27FC236}">
                      <a16:creationId xmlns="" xmlns:a16="http://schemas.microsoft.com/office/drawing/2014/main" id="{717B07E7-5E3A-4B47-A43B-D7BF7E93C81B}"/>
                    </a:ext>
                  </a:extLst>
                </p:cNvPr>
                <p:cNvCxnSpPr/>
                <p:nvPr/>
              </p:nvCxnSpPr>
              <p:spPr>
                <a:xfrm rot="5400000">
                  <a:off x="2063144" y="1169949"/>
                  <a:ext cx="0" cy="71999"/>
                </a:xfrm>
                <a:prstGeom prst="line">
                  <a:avLst/>
                </a:prstGeom>
                <a:noFill/>
                <a:ln w="28575" cap="sq" cmpd="sng" algn="ctr">
                  <a:solidFill>
                    <a:srgbClr val="544F4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3" name="Straight Connector 115">
                  <a:extLst>
                    <a:ext uri="{FF2B5EF4-FFF2-40B4-BE49-F238E27FC236}">
                      <a16:creationId xmlns="" xmlns:a16="http://schemas.microsoft.com/office/drawing/2014/main" id="{729EA89A-577D-4E79-B127-86C2889CC9C0}"/>
                    </a:ext>
                  </a:extLst>
                </p:cNvPr>
                <p:cNvCxnSpPr/>
                <p:nvPr/>
              </p:nvCxnSpPr>
              <p:spPr>
                <a:xfrm rot="5400000">
                  <a:off x="2063144" y="1687711"/>
                  <a:ext cx="0" cy="71999"/>
                </a:xfrm>
                <a:prstGeom prst="line">
                  <a:avLst/>
                </a:prstGeom>
                <a:noFill/>
                <a:ln w="28575" cap="sq" cmpd="sng" algn="ctr">
                  <a:solidFill>
                    <a:srgbClr val="544F4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4" name="Straight Connector 116">
                  <a:extLst>
                    <a:ext uri="{FF2B5EF4-FFF2-40B4-BE49-F238E27FC236}">
                      <a16:creationId xmlns="" xmlns:a16="http://schemas.microsoft.com/office/drawing/2014/main" id="{70CB4D4C-259A-445D-BE3A-65232BEA7DF9}"/>
                    </a:ext>
                  </a:extLst>
                </p:cNvPr>
                <p:cNvCxnSpPr/>
                <p:nvPr/>
              </p:nvCxnSpPr>
              <p:spPr>
                <a:xfrm rot="5400000">
                  <a:off x="2063144" y="2205473"/>
                  <a:ext cx="0" cy="71999"/>
                </a:xfrm>
                <a:prstGeom prst="line">
                  <a:avLst/>
                </a:prstGeom>
                <a:noFill/>
                <a:ln w="28575" cap="sq" cmpd="sng" algn="ctr">
                  <a:solidFill>
                    <a:srgbClr val="544F4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5" name="Straight Connector 117">
                  <a:extLst>
                    <a:ext uri="{FF2B5EF4-FFF2-40B4-BE49-F238E27FC236}">
                      <a16:creationId xmlns="" xmlns:a16="http://schemas.microsoft.com/office/drawing/2014/main" id="{FFF32910-9693-4C43-AE58-031C35436594}"/>
                    </a:ext>
                  </a:extLst>
                </p:cNvPr>
                <p:cNvCxnSpPr/>
                <p:nvPr/>
              </p:nvCxnSpPr>
              <p:spPr>
                <a:xfrm rot="5400000">
                  <a:off x="2063144" y="2464354"/>
                  <a:ext cx="0" cy="71999"/>
                </a:xfrm>
                <a:prstGeom prst="line">
                  <a:avLst/>
                </a:prstGeom>
                <a:noFill/>
                <a:ln w="28575" cap="sq" cmpd="sng" algn="ctr">
                  <a:solidFill>
                    <a:srgbClr val="544F4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6" name="Straight Connector 118">
                  <a:extLst>
                    <a:ext uri="{FF2B5EF4-FFF2-40B4-BE49-F238E27FC236}">
                      <a16:creationId xmlns="" xmlns:a16="http://schemas.microsoft.com/office/drawing/2014/main" id="{540F8E48-23BC-44F8-91D9-7C9378DDB876}"/>
                    </a:ext>
                  </a:extLst>
                </p:cNvPr>
                <p:cNvCxnSpPr/>
                <p:nvPr/>
              </p:nvCxnSpPr>
              <p:spPr>
                <a:xfrm rot="5400000">
                  <a:off x="2063144" y="2982116"/>
                  <a:ext cx="0" cy="71999"/>
                </a:xfrm>
                <a:prstGeom prst="line">
                  <a:avLst/>
                </a:prstGeom>
                <a:noFill/>
                <a:ln w="28575" cap="sq" cmpd="sng" algn="ctr">
                  <a:solidFill>
                    <a:srgbClr val="544F4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7" name="Straight Connector 119">
                  <a:extLst>
                    <a:ext uri="{FF2B5EF4-FFF2-40B4-BE49-F238E27FC236}">
                      <a16:creationId xmlns="" xmlns:a16="http://schemas.microsoft.com/office/drawing/2014/main" id="{12C881DF-80DB-4686-915E-507A322B91D7}"/>
                    </a:ext>
                  </a:extLst>
                </p:cNvPr>
                <p:cNvCxnSpPr/>
                <p:nvPr/>
              </p:nvCxnSpPr>
              <p:spPr>
                <a:xfrm rot="5400000">
                  <a:off x="2063144" y="3499878"/>
                  <a:ext cx="0" cy="71999"/>
                </a:xfrm>
                <a:prstGeom prst="line">
                  <a:avLst/>
                </a:prstGeom>
                <a:noFill/>
                <a:ln w="28575" cap="sq" cmpd="sng" algn="ctr">
                  <a:solidFill>
                    <a:srgbClr val="544F40"/>
                  </a:solidFill>
                  <a:prstDash val="solid"/>
                  <a:miter lim="800000"/>
                </a:ln>
                <a:effectLst/>
              </p:spPr>
            </p:cxnSp>
            <p:cxnSp>
              <p:nvCxnSpPr>
                <p:cNvPr id="28" name="Straight Connector 120">
                  <a:extLst>
                    <a:ext uri="{FF2B5EF4-FFF2-40B4-BE49-F238E27FC236}">
                      <a16:creationId xmlns="" xmlns:a16="http://schemas.microsoft.com/office/drawing/2014/main" id="{4AF3F098-4AF0-4B1E-ACC8-5DA70BB577CC}"/>
                    </a:ext>
                  </a:extLst>
                </p:cNvPr>
                <p:cNvCxnSpPr/>
                <p:nvPr/>
              </p:nvCxnSpPr>
              <p:spPr>
                <a:xfrm rot="5400000">
                  <a:off x="2063144" y="3758759"/>
                  <a:ext cx="0" cy="71999"/>
                </a:xfrm>
                <a:prstGeom prst="line">
                  <a:avLst/>
                </a:prstGeom>
                <a:noFill/>
                <a:ln w="28575" cap="sq" cmpd="sng" algn="ctr">
                  <a:solidFill>
                    <a:srgbClr val="544F40"/>
                  </a:solidFill>
                  <a:prstDash val="solid"/>
                  <a:miter lim="800000"/>
                </a:ln>
                <a:effectLst/>
              </p:spPr>
            </p:cxnSp>
          </p:grpSp>
        </p:grpSp>
        <p:sp>
          <p:nvSpPr>
            <p:cNvPr id="7" name="TextBox 155">
              <a:extLst>
                <a:ext uri="{FF2B5EF4-FFF2-40B4-BE49-F238E27FC236}">
                  <a16:creationId xmlns="" xmlns:a16="http://schemas.microsoft.com/office/drawing/2014/main" id="{0EACB836-4A5A-4A90-BB65-CAE654CF9239}"/>
                </a:ext>
              </a:extLst>
            </p:cNvPr>
            <p:cNvSpPr txBox="1"/>
            <p:nvPr/>
          </p:nvSpPr>
          <p:spPr>
            <a:xfrm rot="16200000">
              <a:off x="-459830" y="2299339"/>
              <a:ext cx="2395185" cy="39858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482207">
                <a:defRPr/>
              </a:pPr>
              <a:r>
                <a:rPr lang="fr-FR" sz="1125" b="1" kern="0" dirty="0">
                  <a:solidFill>
                    <a:srgbClr val="544F40"/>
                  </a:solidFill>
                  <a:latin typeface="Arial"/>
                  <a:cs typeface="Arial" panose="020B0604020202020204" pitchFamily="34" charset="0"/>
                  <a:sym typeface="Arial"/>
                </a:rPr>
                <a:t>Probabilité de survenue de l’événement (%)</a:t>
              </a:r>
              <a:r>
                <a:rPr lang="fr-FR" sz="1125" b="1" kern="0" baseline="30000" dirty="0">
                  <a:solidFill>
                    <a:srgbClr val="544F40"/>
                  </a:solidFill>
                  <a:latin typeface="Arial"/>
                  <a:cs typeface="Arial" panose="020B0604020202020204" pitchFamily="34" charset="0"/>
                  <a:sym typeface="Arial"/>
                </a:rPr>
                <a:t>1,2</a:t>
              </a:r>
            </a:p>
          </p:txBody>
        </p:sp>
      </p:grpSp>
      <p:grpSp>
        <p:nvGrpSpPr>
          <p:cNvPr id="81" name="Group 302">
            <a:extLst>
              <a:ext uri="{FF2B5EF4-FFF2-40B4-BE49-F238E27FC236}">
                <a16:creationId xmlns="" xmlns:a16="http://schemas.microsoft.com/office/drawing/2014/main" id="{95BA7D45-2979-48C2-A46A-AD1E62B45B9D}"/>
              </a:ext>
            </a:extLst>
          </p:cNvPr>
          <p:cNvGrpSpPr/>
          <p:nvPr/>
        </p:nvGrpSpPr>
        <p:grpSpPr>
          <a:xfrm>
            <a:off x="7102778" y="1217887"/>
            <a:ext cx="1530021" cy="2640770"/>
            <a:chOff x="7228805" y="972570"/>
            <a:chExt cx="1936356" cy="3983352"/>
          </a:xfrm>
        </p:grpSpPr>
        <p:sp>
          <p:nvSpPr>
            <p:cNvPr id="82" name="TextBox 303">
              <a:extLst>
                <a:ext uri="{FF2B5EF4-FFF2-40B4-BE49-F238E27FC236}">
                  <a16:creationId xmlns="" xmlns:a16="http://schemas.microsoft.com/office/drawing/2014/main" id="{7A6D2985-69FB-4630-958B-1D38DCCEF77A}"/>
                </a:ext>
              </a:extLst>
            </p:cNvPr>
            <p:cNvSpPr txBox="1"/>
            <p:nvPr/>
          </p:nvSpPr>
          <p:spPr>
            <a:xfrm>
              <a:off x="7228805" y="982851"/>
              <a:ext cx="1915194" cy="6963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10">
                <a:spcAft>
                  <a:spcPts val="500"/>
                </a:spcAft>
                <a:defRPr/>
              </a:pPr>
              <a:r>
                <a:rPr lang="fr-FR" sz="1200" b="1" kern="0" dirty="0">
                  <a:solidFill>
                    <a:srgbClr val="544F40"/>
                  </a:solidFill>
                  <a:latin typeface="Arial"/>
                  <a:cs typeface="Arial"/>
                  <a:sym typeface="Arial"/>
                </a:rPr>
                <a:t>Réduction relative du risque :</a:t>
              </a:r>
            </a:p>
          </p:txBody>
        </p:sp>
        <p:sp>
          <p:nvSpPr>
            <p:cNvPr id="84" name="TextBox 305">
              <a:extLst>
                <a:ext uri="{FF2B5EF4-FFF2-40B4-BE49-F238E27FC236}">
                  <a16:creationId xmlns="" xmlns:a16="http://schemas.microsoft.com/office/drawing/2014/main" id="{478F39A9-65EB-4472-8AF1-15F8AD92235E}"/>
                </a:ext>
              </a:extLst>
            </p:cNvPr>
            <p:cNvSpPr txBox="1"/>
            <p:nvPr/>
          </p:nvSpPr>
          <p:spPr>
            <a:xfrm>
              <a:off x="7280997" y="1557869"/>
              <a:ext cx="1884164" cy="1742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10">
                <a:spcAft>
                  <a:spcPts val="500"/>
                </a:spcAft>
                <a:defRPr/>
              </a:pPr>
              <a:r>
                <a:rPr lang="en-GB" sz="1125" b="1" kern="0" dirty="0">
                  <a:solidFill>
                    <a:srgbClr val="00B0F0"/>
                  </a:solidFill>
                  <a:latin typeface="Arial"/>
                  <a:cs typeface="Arial"/>
                  <a:sym typeface="Arial"/>
                </a:rPr>
                <a:t>FF/UMEC/VIL</a:t>
              </a:r>
              <a:br>
                <a:rPr lang="en-GB" sz="1125" b="1" kern="0" dirty="0">
                  <a:solidFill>
                    <a:srgbClr val="00B0F0"/>
                  </a:solidFill>
                  <a:latin typeface="Arial"/>
                  <a:cs typeface="Arial"/>
                  <a:sym typeface="Arial"/>
                </a:rPr>
              </a:br>
              <a:r>
                <a:rPr lang="en-GB" sz="1125" b="1" i="1" kern="0" dirty="0">
                  <a:solidFill>
                    <a:srgbClr val="00B0F0"/>
                  </a:solidFill>
                  <a:latin typeface="Arial"/>
                  <a:cs typeface="Arial"/>
                  <a:sym typeface="Arial"/>
                </a:rPr>
                <a:t>versus</a:t>
              </a:r>
              <a:r>
                <a:rPr lang="en-GB" sz="1125" b="1" kern="0" dirty="0">
                  <a:solidFill>
                    <a:srgbClr val="00B0F0"/>
                  </a:solidFill>
                  <a:latin typeface="Arial"/>
                  <a:cs typeface="Arial"/>
                  <a:sym typeface="Arial"/>
                </a:rPr>
                <a:t> UMEC/VIL</a:t>
              </a:r>
            </a:p>
            <a:p>
              <a:pPr algn="ctr" defTabSz="914310">
                <a:spcAft>
                  <a:spcPts val="500"/>
                </a:spcAft>
                <a:defRPr/>
              </a:pPr>
              <a:r>
                <a:rPr lang="en-GB" sz="1125" b="1" kern="0" dirty="0">
                  <a:solidFill>
                    <a:srgbClr val="00B0F0"/>
                  </a:solidFill>
                  <a:latin typeface="Arial"/>
                  <a:cs typeface="Arial"/>
                  <a:sym typeface="Arial"/>
                </a:rPr>
                <a:t>42%</a:t>
              </a:r>
            </a:p>
            <a:p>
              <a:pPr algn="ctr" defTabSz="914310">
                <a:spcAft>
                  <a:spcPts val="500"/>
                </a:spcAft>
                <a:defRPr/>
              </a:pPr>
              <a:r>
                <a:rPr lang="en-GB" sz="900" b="1" kern="0" dirty="0">
                  <a:solidFill>
                    <a:srgbClr val="544F40"/>
                  </a:solidFill>
                  <a:latin typeface="Arial"/>
                  <a:cs typeface="Arial"/>
                  <a:sym typeface="Arial"/>
                </a:rPr>
                <a:t>HR 0,58</a:t>
              </a:r>
              <a:br>
                <a:rPr lang="en-GB" sz="900" b="1" kern="0" dirty="0">
                  <a:solidFill>
                    <a:srgbClr val="544F40"/>
                  </a:solidFill>
                  <a:latin typeface="Arial"/>
                  <a:cs typeface="Arial"/>
                  <a:sym typeface="Arial"/>
                </a:rPr>
              </a:br>
              <a:r>
                <a:rPr lang="en-GB" sz="900" kern="0" dirty="0">
                  <a:solidFill>
                    <a:srgbClr val="544F40"/>
                  </a:solidFill>
                  <a:latin typeface="Arial"/>
                  <a:cs typeface="Arial"/>
                  <a:sym typeface="Arial"/>
                </a:rPr>
                <a:t>(IC 95% : 0,38 - 0,88)</a:t>
              </a:r>
              <a:br>
                <a:rPr lang="en-GB" sz="900" kern="0" dirty="0">
                  <a:solidFill>
                    <a:srgbClr val="544F40"/>
                  </a:solidFill>
                  <a:latin typeface="Arial"/>
                  <a:cs typeface="Arial"/>
                  <a:sym typeface="Arial"/>
                </a:rPr>
              </a:br>
              <a:r>
                <a:rPr lang="en-GB" sz="900" b="1" i="1" kern="0" dirty="0">
                  <a:solidFill>
                    <a:srgbClr val="544F40"/>
                  </a:solidFill>
                  <a:latin typeface="Arial"/>
                  <a:cs typeface="Arial"/>
                  <a:sym typeface="Arial"/>
                </a:rPr>
                <a:t>p </a:t>
              </a:r>
              <a:r>
                <a:rPr lang="en-GB" sz="900" b="1" kern="0" dirty="0">
                  <a:solidFill>
                    <a:srgbClr val="544F40"/>
                  </a:solidFill>
                  <a:latin typeface="Arial"/>
                  <a:cs typeface="Arial"/>
                  <a:sym typeface="Arial"/>
                </a:rPr>
                <a:t>= 0,011</a:t>
              </a:r>
            </a:p>
          </p:txBody>
        </p:sp>
        <p:sp>
          <p:nvSpPr>
            <p:cNvPr id="85" name="Rectangle: Rounded Corners 306">
              <a:extLst>
                <a:ext uri="{FF2B5EF4-FFF2-40B4-BE49-F238E27FC236}">
                  <a16:creationId xmlns="" xmlns:a16="http://schemas.microsoft.com/office/drawing/2014/main" id="{33960BA5-050C-4F0D-9A53-71F61F355C86}"/>
                </a:ext>
              </a:extLst>
            </p:cNvPr>
            <p:cNvSpPr/>
            <p:nvPr/>
          </p:nvSpPr>
          <p:spPr>
            <a:xfrm>
              <a:off x="7270469" y="972570"/>
              <a:ext cx="1873531" cy="3983352"/>
            </a:xfrm>
            <a:prstGeom prst="roundRect">
              <a:avLst>
                <a:gd name="adj" fmla="val 7190"/>
              </a:avLst>
            </a:prstGeom>
            <a:noFill/>
            <a:ln w="38100" cap="flat" cmpd="sng" algn="ctr">
              <a:solidFill>
                <a:srgbClr val="F366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685732">
                <a:defRPr/>
              </a:pPr>
              <a:endParaRPr lang="en-GB" sz="1350" kern="0">
                <a:solidFill>
                  <a:srgbClr val="FFFFFF"/>
                </a:solidFill>
                <a:latin typeface="Arial" panose="020B0604020202020204"/>
                <a:cs typeface="Arial"/>
                <a:sym typeface="Arial"/>
              </a:endParaRPr>
            </a:p>
          </p:txBody>
        </p:sp>
      </p:grpSp>
      <p:graphicFrame>
        <p:nvGraphicFramePr>
          <p:cNvPr id="88" name="Table 598">
            <a:extLst>
              <a:ext uri="{FF2B5EF4-FFF2-40B4-BE49-F238E27FC236}">
                <a16:creationId xmlns="" xmlns:a16="http://schemas.microsoft.com/office/drawing/2014/main" id="{79E8F015-F618-4E06-BE7F-A435BEE83B93}"/>
              </a:ext>
            </a:extLst>
          </p:cNvPr>
          <p:cNvGraphicFramePr>
            <a:graphicFrameLocks noGrp="1"/>
          </p:cNvGraphicFramePr>
          <p:nvPr/>
        </p:nvGraphicFramePr>
        <p:xfrm>
          <a:off x="303511" y="4135007"/>
          <a:ext cx="6992043" cy="458697"/>
        </p:xfrm>
        <a:graphic>
          <a:graphicData uri="http://schemas.openxmlformats.org/drawingml/2006/table">
            <a:tbl>
              <a:tblPr firstRow="1" bandRow="1"/>
              <a:tblGrid>
                <a:gridCol w="607677">
                  <a:extLst>
                    <a:ext uri="{9D8B030D-6E8A-4147-A177-3AD203B41FA5}">
                      <a16:colId xmlns="" xmlns:a16="http://schemas.microsoft.com/office/drawing/2014/main" val="3059989347"/>
                    </a:ext>
                  </a:extLst>
                </a:gridCol>
                <a:gridCol w="344990">
                  <a:extLst>
                    <a:ext uri="{9D8B030D-6E8A-4147-A177-3AD203B41FA5}">
                      <a16:colId xmlns="" xmlns:a16="http://schemas.microsoft.com/office/drawing/2014/main" val="1486860099"/>
                    </a:ext>
                  </a:extLst>
                </a:gridCol>
                <a:gridCol w="371528">
                  <a:extLst>
                    <a:ext uri="{9D8B030D-6E8A-4147-A177-3AD203B41FA5}">
                      <a16:colId xmlns="" xmlns:a16="http://schemas.microsoft.com/office/drawing/2014/main" val="3351148071"/>
                    </a:ext>
                  </a:extLst>
                </a:gridCol>
                <a:gridCol w="371528">
                  <a:extLst>
                    <a:ext uri="{9D8B030D-6E8A-4147-A177-3AD203B41FA5}">
                      <a16:colId xmlns="" xmlns:a16="http://schemas.microsoft.com/office/drawing/2014/main" val="2326291916"/>
                    </a:ext>
                  </a:extLst>
                </a:gridCol>
                <a:gridCol w="371528">
                  <a:extLst>
                    <a:ext uri="{9D8B030D-6E8A-4147-A177-3AD203B41FA5}">
                      <a16:colId xmlns="" xmlns:a16="http://schemas.microsoft.com/office/drawing/2014/main" val="2080208256"/>
                    </a:ext>
                  </a:extLst>
                </a:gridCol>
                <a:gridCol w="371528">
                  <a:extLst>
                    <a:ext uri="{9D8B030D-6E8A-4147-A177-3AD203B41FA5}">
                      <a16:colId xmlns="" xmlns:a16="http://schemas.microsoft.com/office/drawing/2014/main" val="4229707475"/>
                    </a:ext>
                  </a:extLst>
                </a:gridCol>
                <a:gridCol w="371528">
                  <a:extLst>
                    <a:ext uri="{9D8B030D-6E8A-4147-A177-3AD203B41FA5}">
                      <a16:colId xmlns="" xmlns:a16="http://schemas.microsoft.com/office/drawing/2014/main" val="2320893584"/>
                    </a:ext>
                  </a:extLst>
                </a:gridCol>
                <a:gridCol w="371528">
                  <a:extLst>
                    <a:ext uri="{9D8B030D-6E8A-4147-A177-3AD203B41FA5}">
                      <a16:colId xmlns="" xmlns:a16="http://schemas.microsoft.com/office/drawing/2014/main" val="1686935917"/>
                    </a:ext>
                  </a:extLst>
                </a:gridCol>
                <a:gridCol w="371528">
                  <a:extLst>
                    <a:ext uri="{9D8B030D-6E8A-4147-A177-3AD203B41FA5}">
                      <a16:colId xmlns="" xmlns:a16="http://schemas.microsoft.com/office/drawing/2014/main" val="2011604988"/>
                    </a:ext>
                  </a:extLst>
                </a:gridCol>
                <a:gridCol w="371528">
                  <a:extLst>
                    <a:ext uri="{9D8B030D-6E8A-4147-A177-3AD203B41FA5}">
                      <a16:colId xmlns="" xmlns:a16="http://schemas.microsoft.com/office/drawing/2014/main" val="559903137"/>
                    </a:ext>
                  </a:extLst>
                </a:gridCol>
                <a:gridCol w="371528">
                  <a:extLst>
                    <a:ext uri="{9D8B030D-6E8A-4147-A177-3AD203B41FA5}">
                      <a16:colId xmlns="" xmlns:a16="http://schemas.microsoft.com/office/drawing/2014/main" val="1535293094"/>
                    </a:ext>
                  </a:extLst>
                </a:gridCol>
                <a:gridCol w="371528">
                  <a:extLst>
                    <a:ext uri="{9D8B030D-6E8A-4147-A177-3AD203B41FA5}">
                      <a16:colId xmlns="" xmlns:a16="http://schemas.microsoft.com/office/drawing/2014/main" val="1824848274"/>
                    </a:ext>
                  </a:extLst>
                </a:gridCol>
                <a:gridCol w="371528">
                  <a:extLst>
                    <a:ext uri="{9D8B030D-6E8A-4147-A177-3AD203B41FA5}">
                      <a16:colId xmlns="" xmlns:a16="http://schemas.microsoft.com/office/drawing/2014/main" val="827126676"/>
                    </a:ext>
                  </a:extLst>
                </a:gridCol>
                <a:gridCol w="371528">
                  <a:extLst>
                    <a:ext uri="{9D8B030D-6E8A-4147-A177-3AD203B41FA5}">
                      <a16:colId xmlns="" xmlns:a16="http://schemas.microsoft.com/office/drawing/2014/main" val="4285178239"/>
                    </a:ext>
                  </a:extLst>
                </a:gridCol>
                <a:gridCol w="429818">
                  <a:extLst>
                    <a:ext uri="{9D8B030D-6E8A-4147-A177-3AD203B41FA5}">
                      <a16:colId xmlns="" xmlns:a16="http://schemas.microsoft.com/office/drawing/2014/main" val="2547285860"/>
                    </a:ext>
                  </a:extLst>
                </a:gridCol>
                <a:gridCol w="61826">
                  <a:extLst>
                    <a:ext uri="{9D8B030D-6E8A-4147-A177-3AD203B41FA5}">
                      <a16:colId xmlns="" xmlns:a16="http://schemas.microsoft.com/office/drawing/2014/main" val="407571628"/>
                    </a:ext>
                  </a:extLst>
                </a:gridCol>
                <a:gridCol w="1089396">
                  <a:extLst>
                    <a:ext uri="{9D8B030D-6E8A-4147-A177-3AD203B41FA5}">
                      <a16:colId xmlns="" xmlns:a16="http://schemas.microsoft.com/office/drawing/2014/main" val="151637888"/>
                    </a:ext>
                  </a:extLst>
                </a:gridCol>
              </a:tblGrid>
              <a:tr h="107742">
                <a:tc gridSpan="10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GB" sz="700" b="1" i="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Nombre</a:t>
                      </a:r>
                      <a:r>
                        <a:rPr lang="en-GB" sz="7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de </a:t>
                      </a:r>
                      <a:r>
                        <a:rPr lang="en-GB" sz="700" b="1" i="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sujets</a:t>
                      </a:r>
                      <a:r>
                        <a:rPr lang="en-GB" sz="7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 à </a:t>
                      </a:r>
                      <a:r>
                        <a:rPr lang="en-GB" sz="700" b="1" i="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risque</a:t>
                      </a:r>
                      <a:endParaRPr lang="en-GB" sz="7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6540" marR="6540" marT="6540" marB="72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6540" marR="6540" marT="6540" marB="72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6540" marR="6540" marT="6540" marB="72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6540" marR="6540" marT="6540" marB="72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6540" marR="6540" marT="6540" marB="72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6540" marR="6540" marT="6540" marB="72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6540" marR="6540" marT="6540" marB="72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6540" marR="6540" marT="6540" marB="72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000" b="0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6540" marR="6540" marT="6540" marB="72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endParaRPr lang="en-US" sz="7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endParaRPr lang="en-US" sz="7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endParaRPr lang="en-US" sz="7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endParaRPr lang="en-US" sz="7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endParaRPr lang="en-US" sz="7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7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1" i="0" u="none" strike="noStrike" dirty="0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% </a:t>
                      </a:r>
                      <a:r>
                        <a:rPr lang="en-US" sz="700" b="1" i="0" u="none" strike="noStrike" dirty="0" err="1">
                          <a:solidFill>
                            <a:schemeClr val="tx2"/>
                          </a:solidFill>
                          <a:effectLst/>
                          <a:latin typeface="+mn-lt"/>
                        </a:rPr>
                        <a:t>Mortalité</a:t>
                      </a:r>
                      <a:endParaRPr lang="en-US" sz="700" b="1" i="0" u="none" strike="noStrike" dirty="0">
                        <a:solidFill>
                          <a:schemeClr val="tx2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99585807"/>
                  </a:ext>
                </a:extLst>
              </a:tr>
              <a:tr h="1169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GB" sz="700" b="1" u="none" strike="noStrike" kern="0" spc="-40" baseline="0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FF/UMEC/VI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GB" sz="700" u="none" strike="noStrike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4151</a:t>
                      </a:r>
                      <a:endParaRPr lang="en-GB" sz="700" b="0" i="0" u="none" strike="noStrike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marL="6540" marR="6540" marT="4905" marB="54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GB" sz="700" u="none" strike="noStrike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4082</a:t>
                      </a:r>
                      <a:endParaRPr lang="en-GB" sz="700" b="0" i="0" u="none" strike="noStrike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marL="6540" marR="6540" marT="4905" marB="54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GB" sz="700" u="none" strike="noStrike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3968</a:t>
                      </a:r>
                      <a:endParaRPr lang="en-GB" sz="700" b="0" i="0" u="none" strike="noStrike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marL="6540" marR="6540" marT="4905" marB="54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GB" sz="700" u="none" strike="noStrike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3898</a:t>
                      </a:r>
                      <a:endParaRPr lang="en-GB" sz="700" b="0" i="0" u="none" strike="noStrike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marL="6540" marR="6540" marT="4905" marB="54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GB" sz="700" u="none" strike="noStrike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3838</a:t>
                      </a:r>
                      <a:endParaRPr lang="en-GB" sz="700" b="0" i="0" u="none" strike="noStrike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marL="6540" marR="6540" marT="4905" marB="54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GB" sz="700" u="none" strike="noStrike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3752</a:t>
                      </a:r>
                      <a:endParaRPr lang="en-GB" sz="700" b="0" i="0" u="none" strike="noStrike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marL="6540" marR="6540" marT="4905" marB="54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GB" sz="700" u="none" strike="noStrike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3714</a:t>
                      </a:r>
                      <a:endParaRPr lang="en-GB" sz="700" b="0" i="0" u="none" strike="noStrike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marL="6540" marR="6540" marT="4905" marB="54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GB" sz="700" u="none" strike="noStrike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3690</a:t>
                      </a:r>
                      <a:endParaRPr lang="en-GB" sz="700" b="0" i="0" u="none" strike="noStrike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marL="6540" marR="6540" marT="4905" marB="54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GB" sz="700" u="none" strike="noStrike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3613</a:t>
                      </a:r>
                      <a:endParaRPr lang="en-GB" sz="700" b="0" i="0" u="none" strike="noStrike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marL="6540" marR="6540" marT="4905" marB="54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GB" sz="700" u="none" strike="noStrike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3581</a:t>
                      </a:r>
                      <a:endParaRPr lang="en-GB" sz="700" b="0" i="0" u="none" strike="noStrike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marL="6540" marR="6540" marT="4905" marB="54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GB" sz="700" u="none" strike="noStrike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3545</a:t>
                      </a:r>
                      <a:endParaRPr lang="en-GB" sz="700" b="0" i="0" u="none" strike="noStrike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marL="6540" marR="6540" marT="4905" marB="54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GB" sz="700" u="none" strike="noStrike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3486</a:t>
                      </a:r>
                      <a:endParaRPr lang="en-GB" sz="700" b="0" i="0" u="none" strike="noStrike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marL="6540" marR="6540" marT="4905" marB="54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GB" sz="700" u="none" strike="noStrike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3454</a:t>
                      </a:r>
                      <a:endParaRPr lang="en-GB" sz="700" b="0" i="0" u="none" strike="noStrike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marL="6540" marR="6540" marT="4905" marB="54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GB" sz="700" u="none" strike="noStrike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3346</a:t>
                      </a:r>
                      <a:endParaRPr lang="en-GB" sz="700" b="0" i="0" u="none" strike="noStrike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marL="6540" marR="6540" marT="4905" marB="54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700" b="0" i="0" u="none" strike="noStrike" dirty="0">
                        <a:solidFill>
                          <a:srgbClr val="00B0F0"/>
                        </a:solidFill>
                        <a:effectLst/>
                        <a:latin typeface="+mn-lt"/>
                      </a:endParaRPr>
                    </a:p>
                  </a:txBody>
                  <a:tcPr marL="6540" marR="6540" marT="4905" marB="54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 dirty="0">
                          <a:solidFill>
                            <a:srgbClr val="00B0F0"/>
                          </a:solidFill>
                          <a:effectLst/>
                          <a:latin typeface="+mn-lt"/>
                        </a:rPr>
                        <a:t>1.20 (n = 50)</a:t>
                      </a:r>
                    </a:p>
                  </a:txBody>
                  <a:tcPr marL="6540" marR="6540" marT="4905" marB="54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833825357"/>
                  </a:ext>
                </a:extLst>
              </a:tr>
              <a:tr h="1169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GB" sz="700" b="1" i="0" u="none" strike="noStrike" dirty="0">
                          <a:solidFill>
                            <a:srgbClr val="F36633"/>
                          </a:solidFill>
                          <a:effectLst/>
                          <a:latin typeface="+mn-lt"/>
                        </a:rPr>
                        <a:t>FF/VI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GB" sz="700" u="none" strike="noStrike" dirty="0">
                          <a:solidFill>
                            <a:srgbClr val="F36633"/>
                          </a:solidFill>
                          <a:effectLst/>
                          <a:latin typeface="+mn-lt"/>
                        </a:rPr>
                        <a:t>4134</a:t>
                      </a:r>
                      <a:endParaRPr lang="en-GB" sz="700" b="0" i="0" u="none" strike="noStrike" dirty="0">
                        <a:solidFill>
                          <a:srgbClr val="F36633"/>
                        </a:solidFill>
                        <a:effectLst/>
                        <a:latin typeface="+mn-lt"/>
                      </a:endParaRPr>
                    </a:p>
                  </a:txBody>
                  <a:tcPr marL="6540" marR="6540" marT="4905" marB="54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GB" sz="700" u="none" strike="noStrike" dirty="0">
                          <a:solidFill>
                            <a:srgbClr val="F36633"/>
                          </a:solidFill>
                          <a:effectLst/>
                          <a:latin typeface="+mn-lt"/>
                        </a:rPr>
                        <a:t>3984</a:t>
                      </a:r>
                      <a:endParaRPr lang="en-GB" sz="700" b="0" i="0" u="none" strike="noStrike" dirty="0">
                        <a:solidFill>
                          <a:srgbClr val="F36633"/>
                        </a:solidFill>
                        <a:effectLst/>
                        <a:latin typeface="+mn-lt"/>
                      </a:endParaRPr>
                    </a:p>
                  </a:txBody>
                  <a:tcPr marL="6540" marR="6540" marT="4905" marB="54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GB" sz="700" u="none" strike="noStrike" dirty="0">
                          <a:solidFill>
                            <a:srgbClr val="F36633"/>
                          </a:solidFill>
                          <a:effectLst/>
                          <a:latin typeface="+mn-lt"/>
                        </a:rPr>
                        <a:t>3798</a:t>
                      </a:r>
                      <a:endParaRPr lang="en-GB" sz="700" b="0" i="0" u="none" strike="noStrike" dirty="0">
                        <a:solidFill>
                          <a:srgbClr val="F36633"/>
                        </a:solidFill>
                        <a:effectLst/>
                        <a:latin typeface="+mn-lt"/>
                      </a:endParaRPr>
                    </a:p>
                  </a:txBody>
                  <a:tcPr marL="6540" marR="6540" marT="4905" marB="54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GB" sz="700" u="none" strike="noStrike" dirty="0">
                          <a:solidFill>
                            <a:srgbClr val="F36633"/>
                          </a:solidFill>
                          <a:effectLst/>
                          <a:latin typeface="+mn-lt"/>
                        </a:rPr>
                        <a:t>3694</a:t>
                      </a:r>
                      <a:endParaRPr lang="en-GB" sz="700" b="0" i="0" u="none" strike="noStrike" dirty="0">
                        <a:solidFill>
                          <a:srgbClr val="F36633"/>
                        </a:solidFill>
                        <a:effectLst/>
                        <a:latin typeface="+mn-lt"/>
                      </a:endParaRPr>
                    </a:p>
                  </a:txBody>
                  <a:tcPr marL="6540" marR="6540" marT="4905" marB="54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GB" sz="700" u="none" strike="noStrike" dirty="0">
                          <a:solidFill>
                            <a:srgbClr val="F36633"/>
                          </a:solidFill>
                          <a:effectLst/>
                          <a:latin typeface="+mn-lt"/>
                        </a:rPr>
                        <a:t>3619</a:t>
                      </a:r>
                      <a:endParaRPr lang="en-GB" sz="700" b="0" i="0" u="none" strike="noStrike" dirty="0">
                        <a:solidFill>
                          <a:srgbClr val="F36633"/>
                        </a:solidFill>
                        <a:effectLst/>
                        <a:latin typeface="+mn-lt"/>
                      </a:endParaRPr>
                    </a:p>
                  </a:txBody>
                  <a:tcPr marL="6540" marR="6540" marT="4905" marB="54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GB" sz="700" u="none" strike="noStrike" dirty="0">
                          <a:solidFill>
                            <a:srgbClr val="F36633"/>
                          </a:solidFill>
                          <a:effectLst/>
                          <a:latin typeface="+mn-lt"/>
                        </a:rPr>
                        <a:t>3496</a:t>
                      </a:r>
                      <a:endParaRPr lang="en-GB" sz="700" b="0" i="0" u="none" strike="noStrike" dirty="0">
                        <a:solidFill>
                          <a:srgbClr val="F36633"/>
                        </a:solidFill>
                        <a:effectLst/>
                        <a:latin typeface="+mn-lt"/>
                      </a:endParaRPr>
                    </a:p>
                  </a:txBody>
                  <a:tcPr marL="6540" marR="6540" marT="4905" marB="54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GB" sz="700" u="none" strike="noStrike" dirty="0">
                          <a:solidFill>
                            <a:srgbClr val="F36633"/>
                          </a:solidFill>
                          <a:effectLst/>
                          <a:latin typeface="+mn-lt"/>
                        </a:rPr>
                        <a:t>3443</a:t>
                      </a:r>
                      <a:endParaRPr lang="en-GB" sz="700" b="0" i="0" u="none" strike="noStrike" dirty="0">
                        <a:solidFill>
                          <a:srgbClr val="F36633"/>
                        </a:solidFill>
                        <a:effectLst/>
                        <a:latin typeface="+mn-lt"/>
                      </a:endParaRPr>
                    </a:p>
                  </a:txBody>
                  <a:tcPr marL="6540" marR="6540" marT="4905" marB="54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GB" sz="700" u="none" strike="noStrike" dirty="0">
                          <a:solidFill>
                            <a:srgbClr val="F36633"/>
                          </a:solidFill>
                          <a:effectLst/>
                          <a:latin typeface="+mn-lt"/>
                        </a:rPr>
                        <a:t>3391</a:t>
                      </a:r>
                      <a:endParaRPr lang="en-GB" sz="700" b="0" i="0" u="none" strike="noStrike" dirty="0">
                        <a:solidFill>
                          <a:srgbClr val="F36633"/>
                        </a:solidFill>
                        <a:effectLst/>
                        <a:latin typeface="+mn-lt"/>
                      </a:endParaRPr>
                    </a:p>
                  </a:txBody>
                  <a:tcPr marL="6540" marR="6540" marT="4905" marB="54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GB" sz="700" u="none" strike="noStrike" dirty="0">
                          <a:solidFill>
                            <a:srgbClr val="F36633"/>
                          </a:solidFill>
                          <a:effectLst/>
                          <a:latin typeface="+mn-lt"/>
                        </a:rPr>
                        <a:t>3291</a:t>
                      </a:r>
                      <a:endParaRPr lang="en-GB" sz="700" b="0" i="0" u="none" strike="noStrike" dirty="0">
                        <a:solidFill>
                          <a:srgbClr val="F36633"/>
                        </a:solidFill>
                        <a:effectLst/>
                        <a:latin typeface="+mn-lt"/>
                      </a:endParaRPr>
                    </a:p>
                  </a:txBody>
                  <a:tcPr marL="6540" marR="6540" marT="4905" marB="54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GB" sz="700" u="none" strike="noStrike" dirty="0">
                          <a:solidFill>
                            <a:srgbClr val="F36633"/>
                          </a:solidFill>
                          <a:effectLst/>
                          <a:latin typeface="+mn-lt"/>
                        </a:rPr>
                        <a:t>3258</a:t>
                      </a:r>
                      <a:endParaRPr lang="en-GB" sz="700" b="0" i="0" u="none" strike="noStrike" dirty="0">
                        <a:solidFill>
                          <a:srgbClr val="F36633"/>
                        </a:solidFill>
                        <a:effectLst/>
                        <a:latin typeface="+mn-lt"/>
                      </a:endParaRPr>
                    </a:p>
                  </a:txBody>
                  <a:tcPr marL="6540" marR="6540" marT="4905" marB="54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GB" sz="700" u="none" strike="noStrike" dirty="0">
                          <a:solidFill>
                            <a:srgbClr val="F36633"/>
                          </a:solidFill>
                          <a:effectLst/>
                          <a:latin typeface="+mn-lt"/>
                        </a:rPr>
                        <a:t>3230</a:t>
                      </a:r>
                      <a:endParaRPr lang="en-GB" sz="700" b="0" i="0" u="none" strike="noStrike" dirty="0">
                        <a:solidFill>
                          <a:srgbClr val="F36633"/>
                        </a:solidFill>
                        <a:effectLst/>
                        <a:latin typeface="+mn-lt"/>
                      </a:endParaRPr>
                    </a:p>
                  </a:txBody>
                  <a:tcPr marL="6540" marR="6540" marT="4905" marB="54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GB" sz="700" u="none" strike="noStrike" dirty="0">
                          <a:solidFill>
                            <a:srgbClr val="F36633"/>
                          </a:solidFill>
                          <a:effectLst/>
                          <a:latin typeface="+mn-lt"/>
                        </a:rPr>
                        <a:t>3182</a:t>
                      </a:r>
                      <a:endParaRPr lang="en-GB" sz="700" b="0" i="0" u="none" strike="noStrike" dirty="0">
                        <a:solidFill>
                          <a:srgbClr val="F36633"/>
                        </a:solidFill>
                        <a:effectLst/>
                        <a:latin typeface="+mn-lt"/>
                      </a:endParaRPr>
                    </a:p>
                  </a:txBody>
                  <a:tcPr marL="6540" marR="6540" marT="4905" marB="54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GB" sz="700" u="none" strike="noStrike" dirty="0">
                          <a:solidFill>
                            <a:srgbClr val="F36633"/>
                          </a:solidFill>
                          <a:effectLst/>
                          <a:latin typeface="+mn-lt"/>
                        </a:rPr>
                        <a:t>3152</a:t>
                      </a:r>
                      <a:endParaRPr lang="en-GB" sz="700" b="0" i="0" u="none" strike="noStrike" dirty="0">
                        <a:solidFill>
                          <a:srgbClr val="F36633"/>
                        </a:solidFill>
                        <a:effectLst/>
                        <a:latin typeface="+mn-lt"/>
                      </a:endParaRPr>
                    </a:p>
                  </a:txBody>
                  <a:tcPr marL="6540" marR="6540" marT="4905" marB="54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GB" sz="700" u="none" strike="noStrike" dirty="0">
                          <a:solidFill>
                            <a:srgbClr val="F36633"/>
                          </a:solidFill>
                          <a:effectLst/>
                          <a:latin typeface="+mn-lt"/>
                        </a:rPr>
                        <a:t>3044</a:t>
                      </a:r>
                      <a:endParaRPr lang="en-GB" sz="700" b="0" i="0" u="none" strike="noStrike" dirty="0">
                        <a:solidFill>
                          <a:srgbClr val="F36633"/>
                        </a:solidFill>
                        <a:effectLst/>
                        <a:latin typeface="+mn-lt"/>
                      </a:endParaRPr>
                    </a:p>
                  </a:txBody>
                  <a:tcPr marL="6540" marR="6540" marT="4905" marB="54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700" b="0" i="0" u="none" strike="noStrike" dirty="0">
                        <a:solidFill>
                          <a:srgbClr val="F36633"/>
                        </a:solidFill>
                        <a:effectLst/>
                        <a:latin typeface="+mn-lt"/>
                      </a:endParaRPr>
                    </a:p>
                  </a:txBody>
                  <a:tcPr marL="6540" marR="6540" marT="4905" marB="54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 dirty="0">
                          <a:solidFill>
                            <a:srgbClr val="F36633"/>
                          </a:solidFill>
                          <a:effectLst/>
                          <a:latin typeface="+mn-lt"/>
                        </a:rPr>
                        <a:t>1.19 (n = 49)</a:t>
                      </a:r>
                    </a:p>
                  </a:txBody>
                  <a:tcPr marL="6540" marR="6540" marT="4905" marB="54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846580579"/>
                  </a:ext>
                </a:extLst>
              </a:tr>
              <a:tr h="1169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l" fontAlgn="b"/>
                      <a:r>
                        <a:rPr lang="en-GB" sz="700" b="1" i="0" u="none" strike="noStrike" dirty="0">
                          <a:solidFill>
                            <a:srgbClr val="BC1077"/>
                          </a:solidFill>
                          <a:effectLst/>
                          <a:latin typeface="+mn-lt"/>
                        </a:rPr>
                        <a:t>UMEC/VI 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GB" sz="700" u="none" strike="noStrike" dirty="0">
                          <a:solidFill>
                            <a:srgbClr val="BC1077"/>
                          </a:solidFill>
                          <a:effectLst/>
                          <a:latin typeface="+mn-lt"/>
                        </a:rPr>
                        <a:t>2070</a:t>
                      </a:r>
                      <a:endParaRPr lang="en-GB" sz="700" b="0" i="0" u="none" strike="noStrike" dirty="0">
                        <a:solidFill>
                          <a:srgbClr val="BC1077"/>
                        </a:solidFill>
                        <a:effectLst/>
                        <a:latin typeface="+mn-lt"/>
                      </a:endParaRPr>
                    </a:p>
                  </a:txBody>
                  <a:tcPr marL="6540" marR="6540" marT="4905" marB="54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GB" sz="700" u="none" strike="noStrike" dirty="0">
                          <a:solidFill>
                            <a:srgbClr val="BC1077"/>
                          </a:solidFill>
                          <a:effectLst/>
                          <a:latin typeface="+mn-lt"/>
                        </a:rPr>
                        <a:t>1993</a:t>
                      </a:r>
                      <a:endParaRPr lang="en-GB" sz="700" b="0" i="0" u="none" strike="noStrike" dirty="0">
                        <a:solidFill>
                          <a:srgbClr val="BC1077"/>
                        </a:solidFill>
                        <a:effectLst/>
                        <a:latin typeface="+mn-lt"/>
                      </a:endParaRPr>
                    </a:p>
                  </a:txBody>
                  <a:tcPr marL="6540" marR="6540" marT="4905" marB="54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GB" sz="700" u="none" strike="noStrike" dirty="0">
                          <a:solidFill>
                            <a:srgbClr val="BC1077"/>
                          </a:solidFill>
                          <a:effectLst/>
                          <a:latin typeface="+mn-lt"/>
                        </a:rPr>
                        <a:t>1880</a:t>
                      </a:r>
                      <a:endParaRPr lang="en-GB" sz="700" b="0" i="0" u="none" strike="noStrike" dirty="0">
                        <a:solidFill>
                          <a:srgbClr val="BC1077"/>
                        </a:solidFill>
                        <a:effectLst/>
                        <a:latin typeface="+mn-lt"/>
                      </a:endParaRPr>
                    </a:p>
                  </a:txBody>
                  <a:tcPr marL="6540" marR="6540" marT="4905" marB="54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GB" sz="700" u="none" strike="noStrike" dirty="0">
                          <a:solidFill>
                            <a:srgbClr val="BC1077"/>
                          </a:solidFill>
                          <a:effectLst/>
                          <a:latin typeface="+mn-lt"/>
                        </a:rPr>
                        <a:t>1820</a:t>
                      </a:r>
                      <a:endParaRPr lang="en-GB" sz="700" b="0" i="0" u="none" strike="noStrike" dirty="0">
                        <a:solidFill>
                          <a:srgbClr val="BC1077"/>
                        </a:solidFill>
                        <a:effectLst/>
                        <a:latin typeface="+mn-lt"/>
                      </a:endParaRPr>
                    </a:p>
                  </a:txBody>
                  <a:tcPr marL="6540" marR="6540" marT="4905" marB="54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GB" sz="700" u="none" strike="noStrike" dirty="0">
                          <a:solidFill>
                            <a:srgbClr val="BC1077"/>
                          </a:solidFill>
                          <a:effectLst/>
                          <a:latin typeface="+mn-lt"/>
                        </a:rPr>
                        <a:t>1769</a:t>
                      </a:r>
                      <a:endParaRPr lang="en-GB" sz="700" b="0" i="0" u="none" strike="noStrike" dirty="0">
                        <a:solidFill>
                          <a:srgbClr val="BC1077"/>
                        </a:solidFill>
                        <a:effectLst/>
                        <a:latin typeface="+mn-lt"/>
                      </a:endParaRPr>
                    </a:p>
                  </a:txBody>
                  <a:tcPr marL="6540" marR="6540" marT="4905" marB="54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GB" sz="700" u="none" strike="noStrike" dirty="0">
                          <a:solidFill>
                            <a:srgbClr val="BC1077"/>
                          </a:solidFill>
                          <a:effectLst/>
                          <a:latin typeface="+mn-lt"/>
                        </a:rPr>
                        <a:t>1713</a:t>
                      </a:r>
                      <a:endParaRPr lang="en-GB" sz="700" b="0" i="0" u="none" strike="noStrike" dirty="0">
                        <a:solidFill>
                          <a:srgbClr val="BC1077"/>
                        </a:solidFill>
                        <a:effectLst/>
                        <a:latin typeface="+mn-lt"/>
                      </a:endParaRPr>
                    </a:p>
                  </a:txBody>
                  <a:tcPr marL="6540" marR="6540" marT="4905" marB="54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GB" sz="700" u="none" strike="noStrike" dirty="0">
                          <a:solidFill>
                            <a:srgbClr val="BC1077"/>
                          </a:solidFill>
                          <a:effectLst/>
                          <a:latin typeface="+mn-lt"/>
                        </a:rPr>
                        <a:t>1685</a:t>
                      </a:r>
                      <a:endParaRPr lang="en-GB" sz="700" b="0" i="0" u="none" strike="noStrike" dirty="0">
                        <a:solidFill>
                          <a:srgbClr val="BC1077"/>
                        </a:solidFill>
                        <a:effectLst/>
                        <a:latin typeface="+mn-lt"/>
                      </a:endParaRPr>
                    </a:p>
                  </a:txBody>
                  <a:tcPr marL="6540" marR="6540" marT="4905" marB="54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GB" sz="700" u="none" strike="noStrike" dirty="0">
                          <a:solidFill>
                            <a:srgbClr val="BC1077"/>
                          </a:solidFill>
                          <a:effectLst/>
                          <a:latin typeface="+mn-lt"/>
                        </a:rPr>
                        <a:t>1656</a:t>
                      </a:r>
                      <a:endParaRPr lang="en-GB" sz="700" b="0" i="0" u="none" strike="noStrike" dirty="0">
                        <a:solidFill>
                          <a:srgbClr val="BC1077"/>
                        </a:solidFill>
                        <a:effectLst/>
                        <a:latin typeface="+mn-lt"/>
                      </a:endParaRPr>
                    </a:p>
                  </a:txBody>
                  <a:tcPr marL="6540" marR="6540" marT="4905" marB="54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GB" sz="700" u="none" strike="noStrike" dirty="0">
                          <a:solidFill>
                            <a:srgbClr val="BC1077"/>
                          </a:solidFill>
                          <a:effectLst/>
                          <a:latin typeface="+mn-lt"/>
                        </a:rPr>
                        <a:t>1612</a:t>
                      </a:r>
                      <a:endParaRPr lang="en-GB" sz="700" b="0" i="0" u="none" strike="noStrike" dirty="0">
                        <a:solidFill>
                          <a:srgbClr val="BC1077"/>
                        </a:solidFill>
                        <a:effectLst/>
                        <a:latin typeface="+mn-lt"/>
                      </a:endParaRPr>
                    </a:p>
                  </a:txBody>
                  <a:tcPr marL="6540" marR="6540" marT="4905" marB="54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GB" sz="700" u="none" strike="noStrike" dirty="0">
                          <a:solidFill>
                            <a:srgbClr val="BC1077"/>
                          </a:solidFill>
                          <a:effectLst/>
                          <a:latin typeface="+mn-lt"/>
                        </a:rPr>
                        <a:t>1595</a:t>
                      </a:r>
                      <a:endParaRPr lang="en-GB" sz="700" b="0" i="0" u="none" strike="noStrike" dirty="0">
                        <a:solidFill>
                          <a:srgbClr val="BC1077"/>
                        </a:solidFill>
                        <a:effectLst/>
                        <a:latin typeface="+mn-lt"/>
                      </a:endParaRPr>
                    </a:p>
                  </a:txBody>
                  <a:tcPr marL="6540" marR="6540" marT="4905" marB="54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GB" sz="700" u="none" strike="noStrike" dirty="0">
                          <a:solidFill>
                            <a:srgbClr val="BC1077"/>
                          </a:solidFill>
                          <a:effectLst/>
                          <a:latin typeface="+mn-lt"/>
                        </a:rPr>
                        <a:t>1578</a:t>
                      </a:r>
                      <a:endParaRPr lang="en-GB" sz="700" b="0" i="0" u="none" strike="noStrike" dirty="0">
                        <a:solidFill>
                          <a:srgbClr val="BC1077"/>
                        </a:solidFill>
                        <a:effectLst/>
                        <a:latin typeface="+mn-lt"/>
                      </a:endParaRPr>
                    </a:p>
                  </a:txBody>
                  <a:tcPr marL="6540" marR="6540" marT="4905" marB="54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GB" sz="700" u="none" strike="noStrike" dirty="0">
                          <a:solidFill>
                            <a:srgbClr val="BC1077"/>
                          </a:solidFill>
                          <a:effectLst/>
                          <a:latin typeface="+mn-lt"/>
                        </a:rPr>
                        <a:t>1548</a:t>
                      </a:r>
                      <a:endParaRPr lang="en-GB" sz="700" b="0" i="0" u="none" strike="noStrike" dirty="0">
                        <a:solidFill>
                          <a:srgbClr val="BC1077"/>
                        </a:solidFill>
                        <a:effectLst/>
                        <a:latin typeface="+mn-lt"/>
                      </a:endParaRPr>
                    </a:p>
                  </a:txBody>
                  <a:tcPr marL="6540" marR="6540" marT="4905" marB="54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GB" sz="700" u="none" strike="noStrike" dirty="0">
                          <a:solidFill>
                            <a:srgbClr val="BC1077"/>
                          </a:solidFill>
                          <a:effectLst/>
                          <a:latin typeface="+mn-lt"/>
                        </a:rPr>
                        <a:t>1531</a:t>
                      </a:r>
                      <a:endParaRPr lang="en-GB" sz="700" b="0" i="0" u="none" strike="noStrike" dirty="0">
                        <a:solidFill>
                          <a:srgbClr val="BC1077"/>
                        </a:solidFill>
                        <a:effectLst/>
                        <a:latin typeface="+mn-lt"/>
                      </a:endParaRPr>
                    </a:p>
                  </a:txBody>
                  <a:tcPr marL="6540" marR="6540" marT="4905" marB="54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algn="ctr" fontAlgn="b"/>
                      <a:r>
                        <a:rPr lang="en-GB" sz="700" u="none" strike="noStrike" dirty="0">
                          <a:solidFill>
                            <a:srgbClr val="BC1077"/>
                          </a:solidFill>
                          <a:effectLst/>
                          <a:latin typeface="+mn-lt"/>
                        </a:rPr>
                        <a:t>1485</a:t>
                      </a:r>
                      <a:endParaRPr lang="en-GB" sz="700" b="0" i="0" u="none" strike="noStrike" dirty="0">
                        <a:solidFill>
                          <a:srgbClr val="BC1077"/>
                        </a:solidFill>
                        <a:effectLst/>
                        <a:latin typeface="+mn-lt"/>
                      </a:endParaRPr>
                    </a:p>
                  </a:txBody>
                  <a:tcPr marL="6540" marR="6540" marT="4905" marB="54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700" b="0" i="0" u="none" strike="noStrike" dirty="0">
                        <a:solidFill>
                          <a:srgbClr val="BC1077"/>
                        </a:solidFill>
                        <a:effectLst/>
                        <a:latin typeface="+mn-lt"/>
                      </a:endParaRPr>
                    </a:p>
                  </a:txBody>
                  <a:tcPr marL="6540" marR="6540" marT="4905" marB="54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BC1077"/>
                          </a:solidFill>
                          <a:effectLst/>
                          <a:uLnTx/>
                          <a:uFillTx/>
                        </a:rPr>
                        <a:t>1.88 (n = 39)</a:t>
                      </a:r>
                    </a:p>
                  </a:txBody>
                  <a:tcPr marL="6540" marR="6540" marT="4905" marB="54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117111742"/>
                  </a:ext>
                </a:extLst>
              </a:tr>
            </a:tbl>
          </a:graphicData>
        </a:graphic>
      </p:graphicFrame>
      <p:sp>
        <p:nvSpPr>
          <p:cNvPr id="83" name="TextBox 305">
            <a:extLst>
              <a:ext uri="{FF2B5EF4-FFF2-40B4-BE49-F238E27FC236}">
                <a16:creationId xmlns="" xmlns:a16="http://schemas.microsoft.com/office/drawing/2014/main" id="{36DA92F3-6100-4B4C-8D32-63AB3640D421}"/>
              </a:ext>
            </a:extLst>
          </p:cNvPr>
          <p:cNvSpPr txBox="1"/>
          <p:nvPr/>
        </p:nvSpPr>
        <p:spPr>
          <a:xfrm>
            <a:off x="7144015" y="2737837"/>
            <a:ext cx="1488780" cy="115544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 defTabSz="914310">
              <a:spcAft>
                <a:spcPts val="500"/>
              </a:spcAft>
              <a:defRPr/>
            </a:pPr>
            <a:r>
              <a:rPr lang="en-GB" sz="1125" b="1" kern="0" dirty="0">
                <a:solidFill>
                  <a:srgbClr val="F36633"/>
                </a:solidFill>
                <a:latin typeface="Arial"/>
                <a:cs typeface="Arial"/>
                <a:sym typeface="Arial"/>
              </a:rPr>
              <a:t>FF/UMEC/VI L</a:t>
            </a:r>
            <a:br>
              <a:rPr lang="en-GB" sz="1125" b="1" kern="0" dirty="0">
                <a:solidFill>
                  <a:srgbClr val="F36633"/>
                </a:solidFill>
                <a:latin typeface="Arial"/>
                <a:cs typeface="Arial"/>
                <a:sym typeface="Arial"/>
              </a:rPr>
            </a:br>
            <a:r>
              <a:rPr lang="en-GB" sz="1125" b="1" i="1" kern="0" dirty="0">
                <a:solidFill>
                  <a:srgbClr val="F36633"/>
                </a:solidFill>
                <a:latin typeface="Arial"/>
                <a:cs typeface="Arial"/>
                <a:sym typeface="Arial"/>
              </a:rPr>
              <a:t>versus</a:t>
            </a:r>
            <a:r>
              <a:rPr lang="en-GB" sz="1125" b="1" kern="0" dirty="0">
                <a:solidFill>
                  <a:srgbClr val="F36633"/>
                </a:solidFill>
                <a:latin typeface="Arial"/>
                <a:cs typeface="Arial"/>
                <a:sym typeface="Arial"/>
              </a:rPr>
              <a:t> FF/VIL</a:t>
            </a:r>
          </a:p>
          <a:p>
            <a:pPr algn="ctr" defTabSz="914310">
              <a:spcAft>
                <a:spcPts val="500"/>
              </a:spcAft>
              <a:defRPr/>
            </a:pPr>
            <a:r>
              <a:rPr lang="en-GB" sz="1125" b="1" kern="0" dirty="0">
                <a:solidFill>
                  <a:srgbClr val="F36633"/>
                </a:solidFill>
                <a:latin typeface="Arial"/>
                <a:cs typeface="Arial"/>
                <a:sym typeface="Arial"/>
              </a:rPr>
              <a:t>5,5%</a:t>
            </a:r>
          </a:p>
          <a:p>
            <a:pPr algn="ctr" defTabSz="914310">
              <a:spcAft>
                <a:spcPts val="500"/>
              </a:spcAft>
              <a:defRPr/>
            </a:pPr>
            <a:r>
              <a:rPr lang="en-GB" sz="900" b="1" kern="0" dirty="0">
                <a:solidFill>
                  <a:srgbClr val="544F40"/>
                </a:solidFill>
                <a:latin typeface="Arial"/>
                <a:cs typeface="Arial"/>
                <a:sym typeface="Arial"/>
              </a:rPr>
              <a:t>HR 0,95</a:t>
            </a:r>
            <a:br>
              <a:rPr lang="en-GB" sz="900" b="1" kern="0" dirty="0">
                <a:solidFill>
                  <a:srgbClr val="544F40"/>
                </a:solidFill>
                <a:latin typeface="Arial"/>
                <a:cs typeface="Arial"/>
                <a:sym typeface="Arial"/>
              </a:rPr>
            </a:br>
            <a:r>
              <a:rPr lang="en-GB" sz="900" kern="0" dirty="0">
                <a:solidFill>
                  <a:srgbClr val="544F40"/>
                </a:solidFill>
                <a:latin typeface="Arial"/>
                <a:cs typeface="Arial"/>
                <a:sym typeface="Arial"/>
              </a:rPr>
              <a:t>(IC 95% : 0,64 - 1,40)</a:t>
            </a:r>
            <a:br>
              <a:rPr lang="en-GB" sz="900" kern="0" dirty="0">
                <a:solidFill>
                  <a:srgbClr val="544F40"/>
                </a:solidFill>
                <a:latin typeface="Arial"/>
                <a:cs typeface="Arial"/>
                <a:sym typeface="Arial"/>
              </a:rPr>
            </a:br>
            <a:r>
              <a:rPr lang="en-GB" sz="900" b="1" i="1" kern="0" dirty="0">
                <a:solidFill>
                  <a:srgbClr val="544F40"/>
                </a:solidFill>
                <a:latin typeface="Arial"/>
                <a:cs typeface="Arial"/>
                <a:sym typeface="Arial"/>
              </a:rPr>
              <a:t>p </a:t>
            </a:r>
            <a:r>
              <a:rPr lang="en-GB" sz="900" b="1" kern="0" dirty="0">
                <a:solidFill>
                  <a:srgbClr val="544F40"/>
                </a:solidFill>
                <a:latin typeface="Arial"/>
                <a:cs typeface="Arial"/>
                <a:sym typeface="Arial"/>
              </a:rPr>
              <a:t>= 0,780 (NS)</a:t>
            </a:r>
          </a:p>
        </p:txBody>
      </p:sp>
      <p:sp>
        <p:nvSpPr>
          <p:cNvPr id="86" name="Subtitle 2">
            <a:extLst>
              <a:ext uri="{FF2B5EF4-FFF2-40B4-BE49-F238E27FC236}">
                <a16:creationId xmlns="" xmlns:a16="http://schemas.microsoft.com/office/drawing/2014/main" id="{D482F511-5B7C-40E2-B172-BE1F91423DA5}"/>
              </a:ext>
            </a:extLst>
          </p:cNvPr>
          <p:cNvSpPr txBox="1">
            <a:spLocks/>
          </p:cNvSpPr>
          <p:nvPr/>
        </p:nvSpPr>
        <p:spPr>
          <a:xfrm>
            <a:off x="333945" y="4383810"/>
            <a:ext cx="6116752" cy="207749"/>
          </a:xfrm>
          <a:prstGeom prst="rect">
            <a:avLst/>
          </a:prstGeom>
        </p:spPr>
        <p:txBody>
          <a:bodyPr lIns="91436" tIns="45718" rIns="91436" bIns="45718"/>
          <a:lstStyle>
            <a:lvl1pPr marL="27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38163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81088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62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7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4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914310">
              <a:spcAft>
                <a:spcPts val="0"/>
              </a:spcAft>
              <a:buClr>
                <a:srgbClr val="CD5A1B"/>
              </a:buClr>
              <a:buNone/>
            </a:pPr>
            <a:r>
              <a:rPr lang="fr-FR" sz="675" dirty="0">
                <a:solidFill>
                  <a:prstClr val="white"/>
                </a:solidFill>
                <a:latin typeface="Arial" panose="020B0604020202020204"/>
                <a:sym typeface="Arial"/>
              </a:rPr>
              <a:t>Document réservé à l'usage exclusif du Laboratoire GSK. Ne peut être ni remis, ni reproduit.</a:t>
            </a:r>
            <a:endParaRPr lang="fr-FR" sz="975" b="1" dirty="0">
              <a:solidFill>
                <a:prstClr val="white"/>
              </a:solidFill>
              <a:latin typeface="Arial" panose="020B0604020202020204"/>
              <a:sym typeface="Arial"/>
            </a:endParaRPr>
          </a:p>
        </p:txBody>
      </p:sp>
      <p:sp>
        <p:nvSpPr>
          <p:cNvPr id="87" name="Text Placeholder 3">
            <a:extLst>
              <a:ext uri="{FF2B5EF4-FFF2-40B4-BE49-F238E27FC236}">
                <a16:creationId xmlns="" xmlns:a16="http://schemas.microsoft.com/office/drawing/2014/main" id="{3B2F833F-85CD-4921-B5A0-82406E91313A}"/>
              </a:ext>
            </a:extLst>
          </p:cNvPr>
          <p:cNvSpPr txBox="1">
            <a:spLocks/>
          </p:cNvSpPr>
          <p:nvPr/>
        </p:nvSpPr>
        <p:spPr>
          <a:xfrm>
            <a:off x="2095451" y="4772564"/>
            <a:ext cx="6841381" cy="187632"/>
          </a:xfrm>
          <a:prstGeom prst="rect">
            <a:avLst/>
          </a:prstGeom>
        </p:spPr>
        <p:txBody>
          <a:bodyPr lIns="91436" tIns="45718" rIns="91436" bIns="45718" anchor="ctr"/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-"/>
              <a:defRPr sz="1050" kern="1200">
                <a:solidFill>
                  <a:srgbClr val="544F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-"/>
              <a:defRPr sz="1050" kern="1200">
                <a:solidFill>
                  <a:srgbClr val="544F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-"/>
              <a:defRPr sz="1050" kern="1200">
                <a:solidFill>
                  <a:srgbClr val="544F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-"/>
              <a:defRPr sz="1050" kern="1200">
                <a:solidFill>
                  <a:srgbClr val="544F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-"/>
              <a:defRPr sz="1050" kern="1200">
                <a:solidFill>
                  <a:srgbClr val="544F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685732">
              <a:spcAft>
                <a:spcPts val="0"/>
              </a:spcAft>
              <a:buNone/>
            </a:pPr>
            <a:r>
              <a:rPr lang="en-US" sz="825" b="1" dirty="0">
                <a:solidFill>
                  <a:srgbClr val="000000"/>
                </a:solidFill>
                <a:sym typeface="Arial"/>
              </a:rPr>
              <a:t>Lipson DA et al. Once-Daily Single-Inhaler Triple versus Dual Therapy in Patients with COPD. N </a:t>
            </a:r>
            <a:r>
              <a:rPr lang="en-US" sz="825" b="1" dirty="0" err="1">
                <a:solidFill>
                  <a:srgbClr val="000000"/>
                </a:solidFill>
                <a:sym typeface="Arial"/>
              </a:rPr>
              <a:t>Engl</a:t>
            </a:r>
            <a:r>
              <a:rPr lang="en-US" sz="825" b="1" dirty="0">
                <a:solidFill>
                  <a:srgbClr val="000000"/>
                </a:solidFill>
                <a:sym typeface="Arial"/>
              </a:rPr>
              <a:t> J Med. 2018;378(18):1671-1680</a:t>
            </a:r>
            <a:endParaRPr lang="en-GB" sz="825" b="1" dirty="0">
              <a:solidFill>
                <a:srgbClr val="000000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150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="" xmlns:a16="http://schemas.microsoft.com/office/drawing/2014/main" id="{B6848915-9DC4-B84D-A02B-7FA46BCBC413}"/>
              </a:ext>
            </a:extLst>
          </p:cNvPr>
          <p:cNvSpPr txBox="1">
            <a:spLocks/>
          </p:cNvSpPr>
          <p:nvPr/>
        </p:nvSpPr>
        <p:spPr>
          <a:xfrm>
            <a:off x="274827" y="195486"/>
            <a:ext cx="8545645" cy="686460"/>
          </a:xfrm>
          <a:prstGeom prst="rect">
            <a:avLst/>
          </a:prstGeom>
        </p:spPr>
        <p:txBody>
          <a:bodyPr vert="horz" lIns="91438" tIns="45719" rIns="91438" bIns="45719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fr-FR" sz="2400" b="1" dirty="0">
                <a:solidFill>
                  <a:srgbClr val="000000"/>
                </a:solidFill>
                <a:latin typeface="Corbel" panose="020B0503020204020204"/>
              </a:rPr>
              <a:t>Tolérance dans l’étude IMPACT</a:t>
            </a:r>
            <a:endParaRPr lang="en-CA" altLang="x-none" sz="2400" b="1" dirty="0">
              <a:solidFill>
                <a:srgbClr val="000000"/>
              </a:solidFill>
              <a:latin typeface="Corbel" panose="020B050302020402020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A067636-5FCA-4E6B-8B2A-7F641678F2C5}"/>
              </a:ext>
            </a:extLst>
          </p:cNvPr>
          <p:cNvSpPr txBox="1">
            <a:spLocks/>
          </p:cNvSpPr>
          <p:nvPr/>
        </p:nvSpPr>
        <p:spPr>
          <a:xfrm>
            <a:off x="1907704" y="4731990"/>
            <a:ext cx="7032074" cy="216024"/>
          </a:xfrm>
          <a:prstGeom prst="rect">
            <a:avLst/>
          </a:prstGeom>
        </p:spPr>
        <p:txBody>
          <a:bodyPr lIns="91436" tIns="45718" rIns="91436" bIns="45718"/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-"/>
              <a:defRPr sz="1050" kern="1200">
                <a:solidFill>
                  <a:srgbClr val="544F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-"/>
              <a:defRPr sz="1050" kern="1200">
                <a:solidFill>
                  <a:srgbClr val="544F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-"/>
              <a:defRPr sz="1050" kern="1200">
                <a:solidFill>
                  <a:srgbClr val="544F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-"/>
              <a:defRPr sz="1050" kern="1200">
                <a:solidFill>
                  <a:srgbClr val="544F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-"/>
              <a:defRPr sz="1050" kern="1200">
                <a:solidFill>
                  <a:srgbClr val="544F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685732">
              <a:spcAft>
                <a:spcPts val="0"/>
              </a:spcAft>
              <a:buNone/>
            </a:pPr>
            <a:r>
              <a:rPr lang="en-US" sz="825" b="1" dirty="0">
                <a:solidFill>
                  <a:srgbClr val="000000"/>
                </a:solidFill>
                <a:sym typeface="Arial"/>
              </a:rPr>
              <a:t>Lipson DA et al. Once-Daily Single-Inhaler Triple versus Dual Therapy in Patients with COPD. N </a:t>
            </a:r>
            <a:r>
              <a:rPr lang="en-US" sz="825" b="1" dirty="0" err="1">
                <a:solidFill>
                  <a:srgbClr val="000000"/>
                </a:solidFill>
                <a:sym typeface="Arial"/>
              </a:rPr>
              <a:t>Engl</a:t>
            </a:r>
            <a:r>
              <a:rPr lang="en-US" sz="825" b="1" dirty="0">
                <a:solidFill>
                  <a:srgbClr val="000000"/>
                </a:solidFill>
                <a:sym typeface="Arial"/>
              </a:rPr>
              <a:t> J Med. 2018; 378 (18): 1671-1680</a:t>
            </a:r>
            <a:endParaRPr lang="en-GB" sz="825" b="1" dirty="0">
              <a:solidFill>
                <a:srgbClr val="000000"/>
              </a:solidFill>
              <a:sym typeface="Arial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1348575" y="881946"/>
            <a:ext cx="6169172" cy="3785741"/>
            <a:chOff x="1348575" y="881946"/>
            <a:chExt cx="6169172" cy="3785741"/>
          </a:xfrm>
        </p:grpSpPr>
        <p:grpSp>
          <p:nvGrpSpPr>
            <p:cNvPr id="5" name="Groupe 4"/>
            <p:cNvGrpSpPr/>
            <p:nvPr/>
          </p:nvGrpSpPr>
          <p:grpSpPr>
            <a:xfrm>
              <a:off x="1348575" y="881946"/>
              <a:ext cx="6169172" cy="3785741"/>
              <a:chOff x="1348575" y="881946"/>
              <a:chExt cx="6169172" cy="3785741"/>
            </a:xfrm>
          </p:grpSpPr>
          <p:pic>
            <p:nvPicPr>
              <p:cNvPr id="3" name="Image 2">
                <a:extLst>
                  <a:ext uri="{FF2B5EF4-FFF2-40B4-BE49-F238E27FC236}">
                    <a16:creationId xmlns="" xmlns:a16="http://schemas.microsoft.com/office/drawing/2014/main" id="{7EE10780-EEA0-47E4-B19F-E291FECF2F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48575" y="881946"/>
                <a:ext cx="6169172" cy="3785741"/>
              </a:xfrm>
              <a:prstGeom prst="rect">
                <a:avLst/>
              </a:prstGeom>
            </p:spPr>
          </p:pic>
          <p:sp>
            <p:nvSpPr>
              <p:cNvPr id="2" name="Rectangle 1"/>
              <p:cNvSpPr/>
              <p:nvPr/>
            </p:nvSpPr>
            <p:spPr>
              <a:xfrm>
                <a:off x="2987824" y="1563638"/>
                <a:ext cx="720080" cy="2664296"/>
              </a:xfrm>
              <a:prstGeom prst="rect">
                <a:avLst/>
              </a:prstGeom>
              <a:noFill/>
              <a:ln w="38100">
                <a:solidFill>
                  <a:schemeClr val="accent5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499992" y="1563638"/>
                <a:ext cx="720080" cy="2664296"/>
              </a:xfrm>
              <a:prstGeom prst="rect">
                <a:avLst/>
              </a:prstGeom>
              <a:noFill/>
              <a:ln w="381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6012160" y="1563638"/>
                <a:ext cx="720080" cy="2664296"/>
              </a:xfrm>
              <a:prstGeom prst="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9" name="Rectangle 8"/>
            <p:cNvSpPr/>
            <p:nvPr/>
          </p:nvSpPr>
          <p:spPr>
            <a:xfrm>
              <a:off x="1403648" y="3795886"/>
              <a:ext cx="5400600" cy="216024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57688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6848915-9DC4-B84D-A02B-7FA46BCBC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830" y="235744"/>
            <a:ext cx="8703896" cy="714375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ETHOS : 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schéma d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</a:t>
            </a:r>
            <a:r>
              <a:rPr lang="en-US" sz="24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l’étude</a:t>
            </a: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Efficacy and Safety of Triple Therapy in Obstructive Lung Disease</a:t>
            </a:r>
            <a:endParaRPr lang="en-CA" altLang="x-none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3C7D50A-DF24-4176-B1B3-EADE5E33793B}"/>
              </a:ext>
            </a:extLst>
          </p:cNvPr>
          <p:cNvSpPr/>
          <p:nvPr/>
        </p:nvSpPr>
        <p:spPr>
          <a:xfrm>
            <a:off x="336544" y="1094051"/>
            <a:ext cx="8538750" cy="961798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just" defTabSz="685698">
              <a:lnSpc>
                <a:spcPct val="90000"/>
              </a:lnSpc>
              <a:spcAft>
                <a:spcPts val="338"/>
              </a:spcAft>
              <a:defRPr/>
            </a:pPr>
            <a:r>
              <a:rPr lang="fr-FR" sz="1500" b="1" u="sng" kern="0" dirty="0">
                <a:solidFill>
                  <a:srgbClr val="F36633"/>
                </a:solidFill>
                <a:latin typeface="Corbel" panose="020B0503020204020204"/>
                <a:cs typeface="Arial"/>
              </a:rPr>
              <a:t>Etude</a:t>
            </a:r>
            <a:r>
              <a:rPr lang="fr-FR" sz="1500" i="1" dirty="0">
                <a:solidFill>
                  <a:srgbClr val="000000">
                    <a:lumMod val="50000"/>
                  </a:srgbClr>
                </a:solidFill>
                <a:latin typeface="Corbel" panose="020B0503020204020204"/>
              </a:rPr>
              <a:t> </a:t>
            </a:r>
            <a:r>
              <a:rPr lang="fr-FR" sz="1500" dirty="0">
                <a:solidFill>
                  <a:srgbClr val="000000">
                    <a:lumMod val="50000"/>
                  </a:srgbClr>
                </a:solidFill>
                <a:latin typeface="Corbel" panose="020B0503020204020204"/>
              </a:rPr>
              <a:t>de phase III, multicentrique, randomisée, en double aveugle, en 4 groupes parallèles </a:t>
            </a:r>
            <a:r>
              <a:rPr lang="fr-FR" sz="1500" i="1" dirty="0">
                <a:solidFill>
                  <a:srgbClr val="000000">
                    <a:lumMod val="50000"/>
                  </a:srgbClr>
                </a:solidFill>
                <a:latin typeface="Corbel" panose="020B0503020204020204"/>
              </a:rPr>
              <a:t>versus</a:t>
            </a:r>
            <a:r>
              <a:rPr lang="fr-FR" sz="1500" dirty="0">
                <a:solidFill>
                  <a:srgbClr val="000000">
                    <a:lumMod val="50000"/>
                  </a:srgbClr>
                </a:solidFill>
                <a:latin typeface="Corbel" panose="020B0503020204020204"/>
              </a:rPr>
              <a:t> comparateur actif</a:t>
            </a:r>
          </a:p>
          <a:p>
            <a:pPr algn="just" defTabSz="685698">
              <a:lnSpc>
                <a:spcPct val="90000"/>
              </a:lnSpc>
              <a:spcAft>
                <a:spcPts val="338"/>
              </a:spcAft>
              <a:defRPr/>
            </a:pPr>
            <a:r>
              <a:rPr lang="en-GB" sz="1500" b="1" u="sng" kern="0" dirty="0" err="1">
                <a:solidFill>
                  <a:srgbClr val="F36633"/>
                </a:solidFill>
                <a:latin typeface="Corbel" panose="020B0503020204020204"/>
                <a:cs typeface="Arial"/>
                <a:sym typeface="Arial"/>
              </a:rPr>
              <a:t>Objectif</a:t>
            </a:r>
            <a:r>
              <a:rPr lang="en-GB" sz="1500" b="1" u="sng" kern="0" dirty="0">
                <a:solidFill>
                  <a:srgbClr val="F36633"/>
                </a:solidFill>
                <a:latin typeface="Corbel" panose="020B0503020204020204"/>
                <a:cs typeface="Arial"/>
                <a:sym typeface="Arial"/>
              </a:rPr>
              <a:t> :</a:t>
            </a:r>
            <a:r>
              <a:rPr lang="en-GB" sz="1500" b="1" kern="0" dirty="0">
                <a:solidFill>
                  <a:srgbClr val="F36633"/>
                </a:solidFill>
                <a:latin typeface="Corbel" panose="020B0503020204020204"/>
                <a:cs typeface="Arial"/>
                <a:sym typeface="Arial"/>
              </a:rPr>
              <a:t> </a:t>
            </a:r>
            <a:r>
              <a:rPr lang="fr-FR" sz="1500" dirty="0">
                <a:solidFill>
                  <a:srgbClr val="544F40"/>
                </a:solidFill>
                <a:latin typeface="Corbel" panose="020B0503020204020204"/>
                <a:cs typeface="Arial"/>
                <a:sym typeface="Arial"/>
              </a:rPr>
              <a:t>Evaluer l’efficacité de </a:t>
            </a:r>
            <a:r>
              <a:rPr lang="fr-FR" sz="1500" dirty="0">
                <a:solidFill>
                  <a:srgbClr val="544F40"/>
                </a:solidFill>
                <a:cs typeface="Arial"/>
                <a:sym typeface="Arial"/>
              </a:rPr>
              <a:t>BUD/FOR/GLY </a:t>
            </a:r>
            <a:r>
              <a:rPr lang="fr-FR" sz="1500" dirty="0" err="1">
                <a:solidFill>
                  <a:srgbClr val="544F40"/>
                </a:solidFill>
                <a:cs typeface="Arial"/>
                <a:sym typeface="Arial"/>
              </a:rPr>
              <a:t>Aerosphère</a:t>
            </a:r>
            <a:r>
              <a:rPr lang="fr-FR" sz="1500" dirty="0">
                <a:solidFill>
                  <a:srgbClr val="544F40"/>
                </a:solidFill>
                <a:latin typeface="Corbel" panose="020B0503020204020204"/>
                <a:cs typeface="Arial"/>
                <a:sym typeface="Arial"/>
              </a:rPr>
              <a:t>* comparé aux associations fixes FOR/GLY ou BUD/FOR Aérosphère* sur le risque d’exacerbation de BPCO</a:t>
            </a:r>
            <a:r>
              <a:rPr lang="fr-FR" sz="1500" dirty="0">
                <a:solidFill>
                  <a:srgbClr val="202A52"/>
                </a:solidFill>
                <a:latin typeface="Corbel" panose="020B0503020204020204"/>
                <a:cs typeface="Arial"/>
                <a:sym typeface="Arial"/>
              </a:rPr>
              <a:t>. 26 pays.</a:t>
            </a:r>
          </a:p>
        </p:txBody>
      </p:sp>
      <p:sp>
        <p:nvSpPr>
          <p:cNvPr id="35" name="Left Bracket 32">
            <a:extLst>
              <a:ext uri="{FF2B5EF4-FFF2-40B4-BE49-F238E27FC236}">
                <a16:creationId xmlns="" xmlns:a16="http://schemas.microsoft.com/office/drawing/2014/main" id="{577743BA-1373-4EA3-9CAE-BF8E50BDC50B}"/>
              </a:ext>
            </a:extLst>
          </p:cNvPr>
          <p:cNvSpPr/>
          <p:nvPr/>
        </p:nvSpPr>
        <p:spPr>
          <a:xfrm>
            <a:off x="1966698" y="2869324"/>
            <a:ext cx="144016" cy="1013120"/>
          </a:xfrm>
          <a:prstGeom prst="leftBracket">
            <a:avLst/>
          </a:prstGeom>
          <a:noFill/>
          <a:ln w="28575" cap="flat" cmpd="sng" algn="ctr">
            <a:solidFill>
              <a:srgbClr val="544F40"/>
            </a:solidFill>
            <a:prstDash val="solid"/>
            <a:miter lim="800000"/>
          </a:ln>
          <a:effectLst/>
        </p:spPr>
        <p:txBody>
          <a:bodyPr lIns="91436" tIns="45718" rIns="91436" bIns="45718" rtlCol="0" anchor="ctr"/>
          <a:lstStyle/>
          <a:p>
            <a:pPr algn="ctr" defTabSz="385727">
              <a:defRPr/>
            </a:pPr>
            <a:endParaRPr lang="en-GB" sz="825" kern="0" dirty="0">
              <a:solidFill>
                <a:srgbClr val="544F4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36" name="Straight Connector 33">
            <a:extLst>
              <a:ext uri="{FF2B5EF4-FFF2-40B4-BE49-F238E27FC236}">
                <a16:creationId xmlns="" xmlns:a16="http://schemas.microsoft.com/office/drawing/2014/main" id="{68069E29-5E4E-4E74-9C58-18A9937BD075}"/>
              </a:ext>
            </a:extLst>
          </p:cNvPr>
          <p:cNvCxnSpPr>
            <a:stCxn id="37" idx="6"/>
            <a:endCxn id="50" idx="3"/>
          </p:cNvCxnSpPr>
          <p:nvPr/>
        </p:nvCxnSpPr>
        <p:spPr>
          <a:xfrm flipH="1">
            <a:off x="1646019" y="3363106"/>
            <a:ext cx="423745" cy="5626"/>
          </a:xfrm>
          <a:prstGeom prst="line">
            <a:avLst/>
          </a:prstGeom>
          <a:noFill/>
          <a:ln w="28575" cap="flat" cmpd="sng" algn="ctr">
            <a:solidFill>
              <a:srgbClr val="544F40"/>
            </a:solidFill>
            <a:prstDash val="solid"/>
            <a:miter lim="800000"/>
          </a:ln>
          <a:effectLst/>
        </p:spPr>
      </p:cxnSp>
      <p:sp>
        <p:nvSpPr>
          <p:cNvPr id="44" name="Rectangle: Rounded Corners 41">
            <a:extLst>
              <a:ext uri="{FF2B5EF4-FFF2-40B4-BE49-F238E27FC236}">
                <a16:creationId xmlns="" xmlns:a16="http://schemas.microsoft.com/office/drawing/2014/main" id="{26DB05F5-8FDB-4E67-B3CC-85F0727C11BC}"/>
              </a:ext>
            </a:extLst>
          </p:cNvPr>
          <p:cNvSpPr/>
          <p:nvPr/>
        </p:nvSpPr>
        <p:spPr bwMode="auto">
          <a:xfrm>
            <a:off x="2123729" y="2798189"/>
            <a:ext cx="5395839" cy="246509"/>
          </a:xfrm>
          <a:prstGeom prst="roundRect">
            <a:avLst/>
          </a:prstGeom>
          <a:solidFill>
            <a:srgbClr val="C9A792"/>
          </a:solidFill>
          <a:ln w="635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40498" tIns="40498" rIns="40498" bIns="4049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1786" indent="-101786" algn="ctr" defTabSz="385727" eaLnBrk="0">
              <a:buClr>
                <a:srgbClr val="FFFFFF"/>
              </a:buClr>
              <a:buFont typeface="Arial" pitchFamily="34" charset="0"/>
              <a:buChar char="–"/>
              <a:defRPr/>
            </a:pPr>
            <a:endParaRPr lang="en-GB" sz="675"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5" name="TextBox 42">
            <a:extLst>
              <a:ext uri="{FF2B5EF4-FFF2-40B4-BE49-F238E27FC236}">
                <a16:creationId xmlns="" xmlns:a16="http://schemas.microsoft.com/office/drawing/2014/main" id="{70B84F96-8475-4601-84C0-BD3D50090B19}"/>
              </a:ext>
            </a:extLst>
          </p:cNvPr>
          <p:cNvSpPr txBox="1"/>
          <p:nvPr/>
        </p:nvSpPr>
        <p:spPr>
          <a:xfrm>
            <a:off x="3220422" y="2799821"/>
            <a:ext cx="3299293" cy="230828"/>
          </a:xfrm>
          <a:prstGeom prst="rect">
            <a:avLst/>
          </a:prstGeom>
          <a:noFill/>
        </p:spPr>
        <p:txBody>
          <a:bodyPr wrap="none" lIns="91436" tIns="45718" rIns="91436" bIns="45718" rtlCol="0" anchor="ctr">
            <a:spAutoFit/>
          </a:bodyPr>
          <a:lstStyle/>
          <a:p>
            <a:pPr algn="ctr" defTabSz="385727">
              <a:buClr>
                <a:srgbClr val="544F40"/>
              </a:buClr>
              <a:defRPr/>
            </a:pPr>
            <a:r>
              <a:rPr lang="en-GB" sz="9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BUD/FOR/GLY  Aerosphere* 160/5/7,2 µg x 2/j (n = 2157) </a:t>
            </a:r>
          </a:p>
        </p:txBody>
      </p:sp>
      <p:sp>
        <p:nvSpPr>
          <p:cNvPr id="46" name="Rectangle: Rounded Corners 43">
            <a:extLst>
              <a:ext uri="{FF2B5EF4-FFF2-40B4-BE49-F238E27FC236}">
                <a16:creationId xmlns="" xmlns:a16="http://schemas.microsoft.com/office/drawing/2014/main" id="{3BC48404-DB17-4224-BF48-A55476F78CEA}"/>
              </a:ext>
            </a:extLst>
          </p:cNvPr>
          <p:cNvSpPr/>
          <p:nvPr/>
        </p:nvSpPr>
        <p:spPr bwMode="auto">
          <a:xfrm>
            <a:off x="2125745" y="3759191"/>
            <a:ext cx="5386809" cy="246509"/>
          </a:xfrm>
          <a:prstGeom prst="roundRect">
            <a:avLst/>
          </a:prstGeom>
          <a:solidFill>
            <a:srgbClr val="EF3340"/>
          </a:solidFill>
          <a:ln w="635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40498" tIns="40498" rIns="40498" bIns="4049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1786" indent="-101786" algn="ctr" defTabSz="385727" eaLnBrk="0">
              <a:buClr>
                <a:srgbClr val="FFFFFF"/>
              </a:buClr>
              <a:buFont typeface="Arial" pitchFamily="34" charset="0"/>
              <a:buChar char="–"/>
              <a:defRPr/>
            </a:pPr>
            <a:endParaRPr lang="en-GB" sz="675"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" name="TextBox 44">
            <a:extLst>
              <a:ext uri="{FF2B5EF4-FFF2-40B4-BE49-F238E27FC236}">
                <a16:creationId xmlns="" xmlns:a16="http://schemas.microsoft.com/office/drawing/2014/main" id="{6469F0A6-DA10-4F3C-9312-B91F4399B42E}"/>
              </a:ext>
            </a:extLst>
          </p:cNvPr>
          <p:cNvSpPr txBox="1"/>
          <p:nvPr/>
        </p:nvSpPr>
        <p:spPr>
          <a:xfrm>
            <a:off x="3499344" y="3773238"/>
            <a:ext cx="2741448" cy="230828"/>
          </a:xfrm>
          <a:prstGeom prst="rect">
            <a:avLst/>
          </a:prstGeom>
          <a:noFill/>
        </p:spPr>
        <p:txBody>
          <a:bodyPr wrap="none" lIns="91436" tIns="45718" rIns="91436" bIns="45718" rtlCol="0" anchor="ctr">
            <a:spAutoFit/>
          </a:bodyPr>
          <a:lstStyle/>
          <a:p>
            <a:pPr algn="ctr" defTabSz="385727">
              <a:buClr>
                <a:srgbClr val="544F40"/>
              </a:buClr>
              <a:defRPr/>
            </a:pPr>
            <a:r>
              <a:rPr lang="en-GB" sz="9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BUD/FOR Aerosphere* 160/5 µg x 2/j (n = 2151)</a:t>
            </a:r>
          </a:p>
        </p:txBody>
      </p:sp>
      <p:sp>
        <p:nvSpPr>
          <p:cNvPr id="48" name="Rectangle: Rounded Corners 45">
            <a:extLst>
              <a:ext uri="{FF2B5EF4-FFF2-40B4-BE49-F238E27FC236}">
                <a16:creationId xmlns="" xmlns:a16="http://schemas.microsoft.com/office/drawing/2014/main" id="{134264FD-EA6C-4EB2-BE4F-D70BA601D75A}"/>
              </a:ext>
            </a:extLst>
          </p:cNvPr>
          <p:cNvSpPr/>
          <p:nvPr/>
        </p:nvSpPr>
        <p:spPr bwMode="auto">
          <a:xfrm>
            <a:off x="2125743" y="3435155"/>
            <a:ext cx="5386810" cy="246509"/>
          </a:xfrm>
          <a:prstGeom prst="roundRect">
            <a:avLst/>
          </a:prstGeom>
          <a:solidFill>
            <a:srgbClr val="FFC000"/>
          </a:solidFill>
          <a:ln w="635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40498" tIns="40498" rIns="40498" bIns="4049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1786" indent="-101786" algn="ctr" defTabSz="385727" eaLnBrk="0">
              <a:buClr>
                <a:srgbClr val="FFFFFF"/>
              </a:buClr>
              <a:buFont typeface="Arial" pitchFamily="34" charset="0"/>
              <a:buChar char="–"/>
              <a:defRPr/>
            </a:pPr>
            <a:endParaRPr lang="en-GB" sz="675"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9" name="TextBox 46">
            <a:extLst>
              <a:ext uri="{FF2B5EF4-FFF2-40B4-BE49-F238E27FC236}">
                <a16:creationId xmlns="" xmlns:a16="http://schemas.microsoft.com/office/drawing/2014/main" id="{F5B2A1DD-DDFD-438D-A211-9B0A6DB4B92D}"/>
              </a:ext>
            </a:extLst>
          </p:cNvPr>
          <p:cNvSpPr txBox="1"/>
          <p:nvPr/>
        </p:nvSpPr>
        <p:spPr>
          <a:xfrm>
            <a:off x="3457665" y="3442994"/>
            <a:ext cx="2824804" cy="230828"/>
          </a:xfrm>
          <a:prstGeom prst="rect">
            <a:avLst/>
          </a:prstGeom>
          <a:noFill/>
        </p:spPr>
        <p:txBody>
          <a:bodyPr wrap="none" lIns="91436" tIns="45718" rIns="91436" bIns="45718" rtlCol="0" anchor="ctr">
            <a:spAutoFit/>
          </a:bodyPr>
          <a:lstStyle/>
          <a:p>
            <a:pPr algn="ctr" defTabSz="385727">
              <a:buClr>
                <a:srgbClr val="544F40"/>
              </a:buClr>
              <a:defRPr/>
            </a:pPr>
            <a:r>
              <a:rPr lang="en-GB" sz="9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FOR/GLY Aerosphere*  5/7,2  µg x 2 /j (n = 2143) </a:t>
            </a:r>
          </a:p>
        </p:txBody>
      </p:sp>
      <p:sp>
        <p:nvSpPr>
          <p:cNvPr id="50" name="Rectangle: Rounded Corners 47">
            <a:extLst>
              <a:ext uri="{FF2B5EF4-FFF2-40B4-BE49-F238E27FC236}">
                <a16:creationId xmlns="" xmlns:a16="http://schemas.microsoft.com/office/drawing/2014/main" id="{1AC96E1E-B518-4EA0-B201-6F87DFC84F79}"/>
              </a:ext>
            </a:extLst>
          </p:cNvPr>
          <p:cNvSpPr/>
          <p:nvPr/>
        </p:nvSpPr>
        <p:spPr bwMode="auto">
          <a:xfrm>
            <a:off x="323530" y="3098702"/>
            <a:ext cx="1322489" cy="540060"/>
          </a:xfrm>
          <a:prstGeom prst="roundRect">
            <a:avLst/>
          </a:prstGeom>
          <a:solidFill>
            <a:srgbClr val="435363"/>
          </a:solidFill>
          <a:ln w="2857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49" eaLnBrk="0" hangingPunct="0">
              <a:buClr>
                <a:prstClr val="white"/>
              </a:buClr>
              <a:defRPr/>
            </a:pPr>
            <a:r>
              <a:rPr lang="fr-FR" sz="900" b="1" kern="0" dirty="0" err="1">
                <a:solidFill>
                  <a:prstClr val="white"/>
                </a:solidFill>
                <a:latin typeface="Arial"/>
              </a:rPr>
              <a:t>Ipratropium</a:t>
            </a:r>
            <a:r>
              <a:rPr lang="fr-FR" sz="900" b="1" kern="0" dirty="0">
                <a:solidFill>
                  <a:prstClr val="white"/>
                </a:solidFill>
                <a:latin typeface="Arial"/>
              </a:rPr>
              <a:t> 34 µg x 4/j</a:t>
            </a:r>
          </a:p>
          <a:p>
            <a:pPr algn="ctr" defTabSz="685749" eaLnBrk="0" hangingPunct="0">
              <a:buClr>
                <a:prstClr val="white"/>
              </a:buClr>
              <a:defRPr/>
            </a:pPr>
            <a:r>
              <a:rPr lang="fr-FR" sz="900" b="1" kern="0" dirty="0">
                <a:solidFill>
                  <a:prstClr val="white"/>
                </a:solidFill>
                <a:latin typeface="Arial"/>
              </a:rPr>
              <a:t>Arrêt autre TT de fond </a:t>
            </a:r>
          </a:p>
          <a:p>
            <a:pPr algn="ctr" defTabSz="685749" eaLnBrk="0" hangingPunct="0">
              <a:buClr>
                <a:prstClr val="white"/>
              </a:buClr>
              <a:defRPr/>
            </a:pPr>
            <a:r>
              <a:rPr lang="fr-FR" sz="900" b="1" kern="0" dirty="0">
                <a:solidFill>
                  <a:prstClr val="white"/>
                </a:solidFill>
                <a:latin typeface="Arial"/>
              </a:rPr>
              <a:t>sauf CSI</a:t>
            </a:r>
          </a:p>
          <a:p>
            <a:pPr algn="ctr" defTabSz="685749" eaLnBrk="0" hangingPunct="0">
              <a:buClr>
                <a:prstClr val="white"/>
              </a:buClr>
              <a:defRPr/>
            </a:pPr>
            <a:r>
              <a:rPr lang="fr-FR" sz="900" b="1" kern="0" dirty="0">
                <a:solidFill>
                  <a:prstClr val="white"/>
                </a:solidFill>
                <a:latin typeface="Arial"/>
              </a:rPr>
              <a:t>(n = </a:t>
            </a:r>
            <a:r>
              <a:rPr lang="fr-FR" sz="900" b="1" kern="0" dirty="0" smtClean="0">
                <a:solidFill>
                  <a:prstClr val="white"/>
                </a:solidFill>
                <a:latin typeface="Arial"/>
              </a:rPr>
              <a:t>16 033</a:t>
            </a:r>
            <a:r>
              <a:rPr lang="fr-FR" sz="900" b="1" kern="0" dirty="0">
                <a:solidFill>
                  <a:prstClr val="white"/>
                </a:solidFill>
                <a:latin typeface="Arial"/>
              </a:rPr>
              <a:t>)</a:t>
            </a:r>
          </a:p>
        </p:txBody>
      </p:sp>
      <p:cxnSp>
        <p:nvCxnSpPr>
          <p:cNvPr id="54" name="Straight Arrow Connector 51">
            <a:extLst>
              <a:ext uri="{FF2B5EF4-FFF2-40B4-BE49-F238E27FC236}">
                <a16:creationId xmlns="" xmlns:a16="http://schemas.microsoft.com/office/drawing/2014/main" id="{06715E08-DE99-4FB4-8BAC-7F4B88968C4A}"/>
              </a:ext>
            </a:extLst>
          </p:cNvPr>
          <p:cNvCxnSpPr/>
          <p:nvPr/>
        </p:nvCxnSpPr>
        <p:spPr>
          <a:xfrm>
            <a:off x="382520" y="2948105"/>
            <a:ext cx="1191488" cy="0"/>
          </a:xfrm>
          <a:prstGeom prst="straightConnector1">
            <a:avLst/>
          </a:prstGeom>
          <a:noFill/>
          <a:ln w="38100" cap="flat" cmpd="sng" algn="ctr">
            <a:solidFill>
              <a:srgbClr val="544F40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55" name="TextBox 52">
            <a:extLst>
              <a:ext uri="{FF2B5EF4-FFF2-40B4-BE49-F238E27FC236}">
                <a16:creationId xmlns="" xmlns:a16="http://schemas.microsoft.com/office/drawing/2014/main" id="{4BF405E0-3972-4CC5-ACD2-28A446259D45}"/>
              </a:ext>
            </a:extLst>
          </p:cNvPr>
          <p:cNvSpPr txBox="1"/>
          <p:nvPr/>
        </p:nvSpPr>
        <p:spPr>
          <a:xfrm>
            <a:off x="850291" y="2886817"/>
            <a:ext cx="399967" cy="138499"/>
          </a:xfrm>
          <a:prstGeom prst="rect">
            <a:avLst/>
          </a:prstGeom>
          <a:solidFill>
            <a:srgbClr val="FFFFFF"/>
          </a:solidFill>
        </p:spPr>
        <p:txBody>
          <a:bodyPr wrap="none" lIns="20249" tIns="0" rIns="20249" bIns="0" rtlCol="0">
            <a:spAutoFit/>
          </a:bodyPr>
          <a:lstStyle/>
          <a:p>
            <a:pPr algn="ctr" defTabSz="385727">
              <a:buClr>
                <a:srgbClr val="544F40"/>
              </a:buClr>
              <a:defRPr/>
            </a:pPr>
            <a:r>
              <a:rPr lang="en-GB" sz="900" b="1" kern="0" dirty="0">
                <a:solidFill>
                  <a:srgbClr val="544F40"/>
                </a:solidFill>
                <a:latin typeface="Arial"/>
                <a:cs typeface="Arial"/>
                <a:sym typeface="Arial"/>
              </a:rPr>
              <a:t> 4 sem</a:t>
            </a:r>
          </a:p>
        </p:txBody>
      </p:sp>
      <p:sp>
        <p:nvSpPr>
          <p:cNvPr id="56" name="Rectangle: Rounded Corners 53">
            <a:extLst>
              <a:ext uri="{FF2B5EF4-FFF2-40B4-BE49-F238E27FC236}">
                <a16:creationId xmlns="" xmlns:a16="http://schemas.microsoft.com/office/drawing/2014/main" id="{43BC99E5-A4EC-48CD-B53F-B84FB5E2DEDF}"/>
              </a:ext>
            </a:extLst>
          </p:cNvPr>
          <p:cNvSpPr/>
          <p:nvPr/>
        </p:nvSpPr>
        <p:spPr bwMode="auto">
          <a:xfrm>
            <a:off x="7814375" y="3175634"/>
            <a:ext cx="990927" cy="398016"/>
          </a:xfrm>
          <a:prstGeom prst="roundRect">
            <a:avLst/>
          </a:prstGeom>
          <a:solidFill>
            <a:srgbClr val="62A730"/>
          </a:solidFill>
          <a:ln w="635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85727" eaLnBrk="0">
              <a:buClr>
                <a:srgbClr val="FFFFFF"/>
              </a:buClr>
              <a:defRPr/>
            </a:pPr>
            <a:r>
              <a:rPr lang="en-GB" sz="900" b="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Suivi</a:t>
            </a:r>
          </a:p>
        </p:txBody>
      </p:sp>
      <p:cxnSp>
        <p:nvCxnSpPr>
          <p:cNvPr id="57" name="Straight Arrow Connector 54">
            <a:extLst>
              <a:ext uri="{FF2B5EF4-FFF2-40B4-BE49-F238E27FC236}">
                <a16:creationId xmlns="" xmlns:a16="http://schemas.microsoft.com/office/drawing/2014/main" id="{8106BC9F-7BBC-4222-8C7E-5190BED33F42}"/>
              </a:ext>
            </a:extLst>
          </p:cNvPr>
          <p:cNvCxnSpPr/>
          <p:nvPr/>
        </p:nvCxnSpPr>
        <p:spPr>
          <a:xfrm>
            <a:off x="7814375" y="2948105"/>
            <a:ext cx="990927" cy="0"/>
          </a:xfrm>
          <a:prstGeom prst="straightConnector1">
            <a:avLst/>
          </a:prstGeom>
          <a:noFill/>
          <a:ln w="38100" cap="flat" cmpd="sng" algn="ctr">
            <a:solidFill>
              <a:srgbClr val="544F40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58" name="TextBox 55">
            <a:extLst>
              <a:ext uri="{FF2B5EF4-FFF2-40B4-BE49-F238E27FC236}">
                <a16:creationId xmlns="" xmlns:a16="http://schemas.microsoft.com/office/drawing/2014/main" id="{900FDB81-BDBE-4D6E-A5CF-8AA401E6A992}"/>
              </a:ext>
            </a:extLst>
          </p:cNvPr>
          <p:cNvSpPr txBox="1"/>
          <p:nvPr/>
        </p:nvSpPr>
        <p:spPr>
          <a:xfrm>
            <a:off x="8134488" y="2886817"/>
            <a:ext cx="399967" cy="138499"/>
          </a:xfrm>
          <a:prstGeom prst="rect">
            <a:avLst/>
          </a:prstGeom>
          <a:solidFill>
            <a:srgbClr val="FFFFFF"/>
          </a:solidFill>
        </p:spPr>
        <p:txBody>
          <a:bodyPr wrap="none" lIns="20249" tIns="0" rIns="20249" bIns="0" rtlCol="0">
            <a:spAutoFit/>
          </a:bodyPr>
          <a:lstStyle/>
          <a:p>
            <a:pPr algn="ctr" defTabSz="385727">
              <a:buClr>
                <a:srgbClr val="544F40"/>
              </a:buClr>
              <a:defRPr/>
            </a:pPr>
            <a:r>
              <a:rPr lang="en-GB" sz="900" b="1" kern="0" dirty="0">
                <a:solidFill>
                  <a:srgbClr val="544F40"/>
                </a:solidFill>
                <a:latin typeface="Arial"/>
                <a:cs typeface="Arial"/>
                <a:sym typeface="Arial"/>
              </a:rPr>
              <a:t> 2 sem</a:t>
            </a:r>
          </a:p>
        </p:txBody>
      </p:sp>
      <p:cxnSp>
        <p:nvCxnSpPr>
          <p:cNvPr id="42" name="Straight Arrow Connector 39">
            <a:extLst>
              <a:ext uri="{FF2B5EF4-FFF2-40B4-BE49-F238E27FC236}">
                <a16:creationId xmlns="" xmlns:a16="http://schemas.microsoft.com/office/drawing/2014/main" id="{B1ADFE5F-1468-4C3D-BFE3-ABBF989CF4B7}"/>
              </a:ext>
            </a:extLst>
          </p:cNvPr>
          <p:cNvCxnSpPr/>
          <p:nvPr/>
        </p:nvCxnSpPr>
        <p:spPr>
          <a:xfrm>
            <a:off x="2138762" y="2507664"/>
            <a:ext cx="5362881" cy="0"/>
          </a:xfrm>
          <a:prstGeom prst="straightConnector1">
            <a:avLst/>
          </a:prstGeom>
          <a:noFill/>
          <a:ln w="38100" cap="flat" cmpd="sng" algn="ctr">
            <a:solidFill>
              <a:srgbClr val="544F40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43" name="TextBox 40">
            <a:extLst>
              <a:ext uri="{FF2B5EF4-FFF2-40B4-BE49-F238E27FC236}">
                <a16:creationId xmlns="" xmlns:a16="http://schemas.microsoft.com/office/drawing/2014/main" id="{8130601E-3253-451C-BBBD-6EE69D98C509}"/>
              </a:ext>
            </a:extLst>
          </p:cNvPr>
          <p:cNvSpPr txBox="1"/>
          <p:nvPr/>
        </p:nvSpPr>
        <p:spPr>
          <a:xfrm>
            <a:off x="4299005" y="2399652"/>
            <a:ext cx="870744" cy="230828"/>
          </a:xfrm>
          <a:prstGeom prst="rect">
            <a:avLst/>
          </a:prstGeom>
          <a:solidFill>
            <a:srgbClr val="FFFFFF"/>
          </a:solidFill>
        </p:spPr>
        <p:txBody>
          <a:bodyPr wrap="none" lIns="91436" tIns="45718" rIns="91436" bIns="45718" rtlCol="0">
            <a:spAutoFit/>
          </a:bodyPr>
          <a:lstStyle/>
          <a:p>
            <a:pPr algn="ctr" defTabSz="385727">
              <a:buClr>
                <a:srgbClr val="544F40"/>
              </a:buClr>
              <a:defRPr/>
            </a:pPr>
            <a:r>
              <a:rPr lang="en-GB" sz="900" b="1" kern="0" dirty="0">
                <a:solidFill>
                  <a:srgbClr val="544F40"/>
                </a:solidFill>
                <a:latin typeface="Arial"/>
                <a:cs typeface="Arial"/>
                <a:sym typeface="Arial"/>
              </a:rPr>
              <a:t>52 semaines</a:t>
            </a:r>
          </a:p>
        </p:txBody>
      </p:sp>
      <p:sp>
        <p:nvSpPr>
          <p:cNvPr id="40" name="TextBox 37">
            <a:extLst>
              <a:ext uri="{FF2B5EF4-FFF2-40B4-BE49-F238E27FC236}">
                <a16:creationId xmlns="" xmlns:a16="http://schemas.microsoft.com/office/drawing/2014/main" id="{D0781D6D-BFD6-4904-94FE-D8372FDB640B}"/>
              </a:ext>
            </a:extLst>
          </p:cNvPr>
          <p:cNvSpPr txBox="1"/>
          <p:nvPr/>
        </p:nvSpPr>
        <p:spPr>
          <a:xfrm>
            <a:off x="2123731" y="2572777"/>
            <a:ext cx="2101849" cy="21928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385727">
              <a:buClr>
                <a:srgbClr val="544F40"/>
              </a:buClr>
              <a:defRPr/>
            </a:pPr>
            <a:r>
              <a:rPr lang="en-GB" sz="825" b="1" kern="0" dirty="0">
                <a:solidFill>
                  <a:srgbClr val="544F40"/>
                </a:solidFill>
                <a:latin typeface="Arial"/>
                <a:cs typeface="Arial"/>
                <a:sym typeface="Arial"/>
              </a:rPr>
              <a:t>Double-</a:t>
            </a:r>
            <a:r>
              <a:rPr lang="en-GB" sz="825" b="1" kern="0" dirty="0" err="1">
                <a:solidFill>
                  <a:srgbClr val="544F40"/>
                </a:solidFill>
                <a:latin typeface="Arial"/>
                <a:cs typeface="Arial"/>
                <a:sym typeface="Arial"/>
              </a:rPr>
              <a:t>aveugle</a:t>
            </a:r>
            <a:r>
              <a:rPr lang="en-GB" sz="825" b="1" kern="0" dirty="0">
                <a:solidFill>
                  <a:srgbClr val="544F40"/>
                </a:solidFill>
                <a:latin typeface="Arial"/>
                <a:cs typeface="Arial"/>
                <a:sym typeface="Arial"/>
              </a:rPr>
              <a:t> (N </a:t>
            </a:r>
            <a:r>
              <a:rPr lang="en-GB" sz="825" b="1" kern="0" dirty="0" err="1">
                <a:solidFill>
                  <a:srgbClr val="544F40"/>
                </a:solidFill>
                <a:latin typeface="Arial"/>
                <a:cs typeface="Arial"/>
                <a:sym typeface="Arial"/>
              </a:rPr>
              <a:t>randomisés</a:t>
            </a:r>
            <a:r>
              <a:rPr lang="en-GB" sz="825" b="1" kern="0" dirty="0">
                <a:solidFill>
                  <a:srgbClr val="544F40"/>
                </a:solidFill>
                <a:latin typeface="Arial"/>
                <a:cs typeface="Arial"/>
                <a:sym typeface="Arial"/>
              </a:rPr>
              <a:t> : 8488)</a:t>
            </a:r>
          </a:p>
        </p:txBody>
      </p:sp>
      <p:sp>
        <p:nvSpPr>
          <p:cNvPr id="59" name="Text Placeholder 3">
            <a:extLst>
              <a:ext uri="{FF2B5EF4-FFF2-40B4-BE49-F238E27FC236}">
                <a16:creationId xmlns="" xmlns:a16="http://schemas.microsoft.com/office/drawing/2014/main" id="{3B2F833F-85CD-4921-B5A0-82406E91313A}"/>
              </a:ext>
            </a:extLst>
          </p:cNvPr>
          <p:cNvSpPr txBox="1">
            <a:spLocks/>
          </p:cNvSpPr>
          <p:nvPr/>
        </p:nvSpPr>
        <p:spPr>
          <a:xfrm>
            <a:off x="1822682" y="4731991"/>
            <a:ext cx="7123758" cy="195014"/>
          </a:xfrm>
          <a:prstGeom prst="rect">
            <a:avLst/>
          </a:prstGeom>
        </p:spPr>
        <p:txBody>
          <a:bodyPr lIns="91436" tIns="45718" rIns="91436" bIns="45718" anchor="ctr"/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-"/>
              <a:defRPr sz="1050" kern="1200">
                <a:solidFill>
                  <a:srgbClr val="544F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-"/>
              <a:defRPr sz="1050" kern="1200">
                <a:solidFill>
                  <a:srgbClr val="544F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-"/>
              <a:defRPr sz="1050" kern="1200">
                <a:solidFill>
                  <a:srgbClr val="544F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-"/>
              <a:defRPr sz="1050" kern="1200">
                <a:solidFill>
                  <a:srgbClr val="544F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-"/>
              <a:defRPr sz="1050" kern="1200">
                <a:solidFill>
                  <a:srgbClr val="544F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685732">
              <a:spcAft>
                <a:spcPts val="0"/>
              </a:spcAft>
              <a:buNone/>
            </a:pPr>
            <a:r>
              <a:rPr lang="en-US" sz="825" b="1" dirty="0" err="1">
                <a:solidFill>
                  <a:srgbClr val="000000"/>
                </a:solidFill>
                <a:sym typeface="Arial"/>
              </a:rPr>
              <a:t>Rabe</a:t>
            </a:r>
            <a:r>
              <a:rPr lang="en-US" sz="825" b="1" dirty="0">
                <a:solidFill>
                  <a:srgbClr val="000000"/>
                </a:solidFill>
                <a:sym typeface="Arial"/>
              </a:rPr>
              <a:t> K et al. </a:t>
            </a:r>
            <a:r>
              <a:rPr lang="en-US" sz="825" b="1" dirty="0">
                <a:solidFill>
                  <a:srgbClr val="000000"/>
                </a:solidFill>
              </a:rPr>
              <a:t>Triple Inhaled Therapy at Two Glucocorticoid Doses in Moderate-to-Very-Severe COPD</a:t>
            </a:r>
            <a:r>
              <a:rPr lang="en-US" sz="825" b="1" dirty="0">
                <a:solidFill>
                  <a:srgbClr val="000000"/>
                </a:solidFill>
                <a:sym typeface="Arial"/>
              </a:rPr>
              <a:t>. N </a:t>
            </a:r>
            <a:r>
              <a:rPr lang="en-US" sz="825" b="1" dirty="0" err="1">
                <a:solidFill>
                  <a:srgbClr val="000000"/>
                </a:solidFill>
                <a:sym typeface="Arial"/>
              </a:rPr>
              <a:t>Engl</a:t>
            </a:r>
            <a:r>
              <a:rPr lang="en-US" sz="825" b="1" dirty="0">
                <a:solidFill>
                  <a:srgbClr val="000000"/>
                </a:solidFill>
                <a:sym typeface="Arial"/>
              </a:rPr>
              <a:t> J Med 2020;</a:t>
            </a:r>
            <a:r>
              <a:rPr lang="fr-FR" sz="825" b="1" dirty="0">
                <a:solidFill>
                  <a:srgbClr val="000000"/>
                </a:solidFill>
              </a:rPr>
              <a:t> </a:t>
            </a:r>
            <a:r>
              <a:rPr lang="fr-FR" sz="825" b="1" dirty="0" smtClean="0">
                <a:solidFill>
                  <a:srgbClr val="000000"/>
                </a:solidFill>
              </a:rPr>
              <a:t>383:35-48</a:t>
            </a:r>
            <a:endParaRPr lang="en-GB" sz="825" b="1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7" name="Oval 34">
            <a:extLst>
              <a:ext uri="{FF2B5EF4-FFF2-40B4-BE49-F238E27FC236}">
                <a16:creationId xmlns="" xmlns:a16="http://schemas.microsoft.com/office/drawing/2014/main" id="{9946A3DC-0327-489F-8574-62AF87652447}"/>
              </a:ext>
            </a:extLst>
          </p:cNvPr>
          <p:cNvSpPr/>
          <p:nvPr/>
        </p:nvSpPr>
        <p:spPr bwMode="auto">
          <a:xfrm>
            <a:off x="1835696" y="3259585"/>
            <a:ext cx="234068" cy="207041"/>
          </a:xfrm>
          <a:prstGeom prst="ellipse">
            <a:avLst/>
          </a:prstGeom>
          <a:solidFill>
            <a:srgbClr val="DA291C"/>
          </a:solidFill>
          <a:ln w="635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40498" tIns="40498" rIns="40498" bIns="404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85727" eaLnBrk="0">
              <a:buClr>
                <a:srgbClr val="FFFFFF"/>
              </a:buClr>
              <a:defRPr/>
            </a:pPr>
            <a:r>
              <a:rPr lang="en-GB" sz="9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R</a:t>
            </a:r>
          </a:p>
        </p:txBody>
      </p:sp>
      <p:sp>
        <p:nvSpPr>
          <p:cNvPr id="29" name="Left Bracket 32">
            <a:extLst>
              <a:ext uri="{FF2B5EF4-FFF2-40B4-BE49-F238E27FC236}">
                <a16:creationId xmlns="" xmlns:a16="http://schemas.microsoft.com/office/drawing/2014/main" id="{577743BA-1373-4EA3-9CAE-BF8E50BDC50B}"/>
              </a:ext>
            </a:extLst>
          </p:cNvPr>
          <p:cNvSpPr/>
          <p:nvPr/>
        </p:nvSpPr>
        <p:spPr>
          <a:xfrm>
            <a:off x="7512553" y="2871573"/>
            <a:ext cx="157806" cy="1010872"/>
          </a:xfrm>
          <a:prstGeom prst="leftBracket">
            <a:avLst/>
          </a:prstGeom>
          <a:noFill/>
          <a:ln w="28575" cap="flat" cmpd="sng" algn="ctr">
            <a:solidFill>
              <a:srgbClr val="544F40"/>
            </a:solidFill>
            <a:prstDash val="solid"/>
            <a:miter lim="800000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lIns="91436" tIns="45718" rIns="91436" bIns="45718" rtlCol="0" anchor="ctr"/>
          <a:lstStyle/>
          <a:p>
            <a:pPr algn="ctr" defTabSz="385727">
              <a:defRPr/>
            </a:pPr>
            <a:endParaRPr lang="en-GB" sz="825" kern="0" dirty="0">
              <a:solidFill>
                <a:srgbClr val="544F4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31" name="Straight Connector 33">
            <a:extLst>
              <a:ext uri="{FF2B5EF4-FFF2-40B4-BE49-F238E27FC236}">
                <a16:creationId xmlns="" xmlns:a16="http://schemas.microsoft.com/office/drawing/2014/main" id="{68069E29-5E4E-4E74-9C58-18A9937BD075}"/>
              </a:ext>
            </a:extLst>
          </p:cNvPr>
          <p:cNvCxnSpPr>
            <a:stCxn id="56" idx="1"/>
          </p:cNvCxnSpPr>
          <p:nvPr/>
        </p:nvCxnSpPr>
        <p:spPr>
          <a:xfrm flipH="1">
            <a:off x="7663466" y="3374642"/>
            <a:ext cx="150911" cy="0"/>
          </a:xfrm>
          <a:prstGeom prst="line">
            <a:avLst/>
          </a:prstGeom>
          <a:noFill/>
          <a:ln w="28575" cap="flat" cmpd="sng" algn="ctr">
            <a:solidFill>
              <a:srgbClr val="544F40"/>
            </a:solidFill>
            <a:prstDash val="solid"/>
            <a:miter lim="800000"/>
          </a:ln>
          <a:effectLst/>
        </p:spPr>
      </p:cxnSp>
      <p:sp>
        <p:nvSpPr>
          <p:cNvPr id="38" name="Rectangle: Rounded Corners 41">
            <a:extLst>
              <a:ext uri="{FF2B5EF4-FFF2-40B4-BE49-F238E27FC236}">
                <a16:creationId xmlns="" xmlns:a16="http://schemas.microsoft.com/office/drawing/2014/main" id="{26DB05F5-8FDB-4E67-B3CC-85F0727C11BC}"/>
              </a:ext>
            </a:extLst>
          </p:cNvPr>
          <p:cNvSpPr/>
          <p:nvPr/>
        </p:nvSpPr>
        <p:spPr bwMode="auto">
          <a:xfrm>
            <a:off x="2125745" y="3111118"/>
            <a:ext cx="5395839" cy="246509"/>
          </a:xfrm>
          <a:prstGeom prst="roundRect">
            <a:avLst/>
          </a:prstGeom>
          <a:solidFill>
            <a:schemeClr val="bg2">
              <a:lumMod val="90000"/>
            </a:schemeClr>
          </a:solidFill>
          <a:ln w="635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40498" tIns="40498" rIns="40498" bIns="4049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1786" indent="-101786" algn="ctr" defTabSz="385727" eaLnBrk="0">
              <a:buClr>
                <a:srgbClr val="FFFFFF"/>
              </a:buClr>
              <a:buFont typeface="Arial" pitchFamily="34" charset="0"/>
              <a:buChar char="–"/>
              <a:defRPr/>
            </a:pPr>
            <a:endParaRPr lang="en-GB" sz="675"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9" name="TextBox 42">
            <a:extLst>
              <a:ext uri="{FF2B5EF4-FFF2-40B4-BE49-F238E27FC236}">
                <a16:creationId xmlns="" xmlns:a16="http://schemas.microsoft.com/office/drawing/2014/main" id="{70B84F96-8475-4601-84C0-BD3D50090B19}"/>
              </a:ext>
            </a:extLst>
          </p:cNvPr>
          <p:cNvSpPr txBox="1"/>
          <p:nvPr/>
        </p:nvSpPr>
        <p:spPr>
          <a:xfrm>
            <a:off x="2914659" y="3112751"/>
            <a:ext cx="3914846" cy="230828"/>
          </a:xfrm>
          <a:prstGeom prst="rect">
            <a:avLst/>
          </a:prstGeom>
          <a:noFill/>
        </p:spPr>
        <p:txBody>
          <a:bodyPr wrap="none" lIns="91436" tIns="45718" rIns="91436" bIns="45718" rtlCol="0" anchor="ctr">
            <a:spAutoFit/>
          </a:bodyPr>
          <a:lstStyle/>
          <a:p>
            <a:pPr algn="ctr" defTabSz="385727">
              <a:buClr>
                <a:srgbClr val="544F40"/>
              </a:buClr>
              <a:defRPr/>
            </a:pPr>
            <a:r>
              <a:rPr lang="en-GB" sz="9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BUD/FOR/GLY  Aerosphere* 80/5/7,2 µg x 2/j (n = 2137) </a:t>
            </a:r>
            <a:r>
              <a:rPr lang="en-GB" sz="900" b="1" kern="0" dirty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(Hors AMM)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665217" y="4189136"/>
            <a:ext cx="4430634" cy="276997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defTabSz="342900"/>
            <a:r>
              <a:rPr lang="fr-FR" sz="1350" dirty="0">
                <a:solidFill>
                  <a:srgbClr val="000000"/>
                </a:solidFill>
                <a:latin typeface="Corbel" panose="020B0503020204020204"/>
              </a:rPr>
              <a:t>BUD : </a:t>
            </a:r>
            <a:r>
              <a:rPr lang="fr-FR" sz="1350" dirty="0" err="1">
                <a:solidFill>
                  <a:srgbClr val="000000"/>
                </a:solidFill>
                <a:latin typeface="Corbel" panose="020B0503020204020204"/>
              </a:rPr>
              <a:t>budesonide</a:t>
            </a:r>
            <a:r>
              <a:rPr lang="fr-FR" sz="1350" dirty="0">
                <a:solidFill>
                  <a:srgbClr val="000000"/>
                </a:solidFill>
                <a:latin typeface="Corbel" panose="020B0503020204020204"/>
              </a:rPr>
              <a:t>  ; FOR : </a:t>
            </a:r>
            <a:r>
              <a:rPr lang="fr-FR" sz="1350" dirty="0" err="1">
                <a:solidFill>
                  <a:srgbClr val="000000"/>
                </a:solidFill>
                <a:latin typeface="Corbel" panose="020B0503020204020204"/>
              </a:rPr>
              <a:t>formotérol</a:t>
            </a:r>
            <a:r>
              <a:rPr lang="fr-FR" sz="1350" dirty="0">
                <a:solidFill>
                  <a:srgbClr val="000000"/>
                </a:solidFill>
                <a:latin typeface="Corbel" panose="020B0503020204020204"/>
              </a:rPr>
              <a:t> ; GLY : </a:t>
            </a:r>
            <a:r>
              <a:rPr lang="fr-FR" sz="1350" dirty="0" err="1">
                <a:solidFill>
                  <a:srgbClr val="000000"/>
                </a:solidFill>
                <a:latin typeface="Corbel" panose="020B0503020204020204"/>
              </a:rPr>
              <a:t>glycopyrronium</a:t>
            </a:r>
            <a:endParaRPr lang="fr-FR" sz="1350" dirty="0">
              <a:solidFill>
                <a:srgbClr val="000000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981007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6848915-9DC4-B84D-A02B-7FA46BCBC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829" y="200025"/>
            <a:ext cx="8493971" cy="79788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ETHOS : 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critères</a:t>
            </a:r>
            <a:b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Efficacy and Safety of Triple Therapy in Obstructive Lung Disease</a:t>
            </a:r>
            <a:endParaRPr lang="en-CA" altLang="x-none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Text Placeholder 3">
            <a:extLst>
              <a:ext uri="{FF2B5EF4-FFF2-40B4-BE49-F238E27FC236}">
                <a16:creationId xmlns="" xmlns:a16="http://schemas.microsoft.com/office/drawing/2014/main" id="{3B2F833F-85CD-4921-B5A0-82406E91313A}"/>
              </a:ext>
            </a:extLst>
          </p:cNvPr>
          <p:cNvSpPr txBox="1">
            <a:spLocks/>
          </p:cNvSpPr>
          <p:nvPr/>
        </p:nvSpPr>
        <p:spPr>
          <a:xfrm>
            <a:off x="3563889" y="4583682"/>
            <a:ext cx="5372944" cy="364332"/>
          </a:xfrm>
          <a:prstGeom prst="rect">
            <a:avLst/>
          </a:prstGeom>
        </p:spPr>
        <p:txBody>
          <a:bodyPr lIns="91436" tIns="45718" rIns="91436" bIns="45718" anchor="ctr"/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-"/>
              <a:defRPr sz="1050" kern="1200">
                <a:solidFill>
                  <a:srgbClr val="544F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-"/>
              <a:defRPr sz="1050" kern="1200">
                <a:solidFill>
                  <a:srgbClr val="544F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-"/>
              <a:defRPr sz="1050" kern="1200">
                <a:solidFill>
                  <a:srgbClr val="544F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-"/>
              <a:defRPr sz="1050" kern="1200">
                <a:solidFill>
                  <a:srgbClr val="544F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-"/>
              <a:defRPr sz="1050" kern="1200">
                <a:solidFill>
                  <a:srgbClr val="544F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685732">
              <a:spcAft>
                <a:spcPts val="0"/>
              </a:spcAft>
              <a:buNone/>
            </a:pPr>
            <a:r>
              <a:rPr lang="en-US" sz="825" b="1" dirty="0" err="1">
                <a:solidFill>
                  <a:srgbClr val="000000"/>
                </a:solidFill>
                <a:sym typeface="Arial"/>
              </a:rPr>
              <a:t>Rabe</a:t>
            </a:r>
            <a:r>
              <a:rPr lang="en-US" sz="825" b="1" dirty="0">
                <a:solidFill>
                  <a:srgbClr val="000000"/>
                </a:solidFill>
                <a:sym typeface="Arial"/>
              </a:rPr>
              <a:t> K et al. </a:t>
            </a:r>
            <a:r>
              <a:rPr lang="en-US" sz="825" b="1" dirty="0">
                <a:solidFill>
                  <a:srgbClr val="000000"/>
                </a:solidFill>
              </a:rPr>
              <a:t>Triple Inhaled Therapy at Two Glucocorticoid Doses in Moderate-to-Very-Severe </a:t>
            </a:r>
            <a:r>
              <a:rPr lang="en-US" sz="825" b="1" dirty="0" smtClean="0">
                <a:solidFill>
                  <a:srgbClr val="000000"/>
                </a:solidFill>
              </a:rPr>
              <a:t>COPD</a:t>
            </a:r>
            <a:endParaRPr lang="en-US" sz="825" b="1" dirty="0" smtClean="0">
              <a:solidFill>
                <a:srgbClr val="000000"/>
              </a:solidFill>
              <a:sym typeface="Arial"/>
            </a:endParaRPr>
          </a:p>
          <a:p>
            <a:pPr marL="0" indent="0" algn="r" defTabSz="685732">
              <a:spcAft>
                <a:spcPts val="0"/>
              </a:spcAft>
              <a:buNone/>
            </a:pPr>
            <a:r>
              <a:rPr lang="en-US" sz="825" b="1" dirty="0" smtClean="0">
                <a:solidFill>
                  <a:srgbClr val="000000"/>
                </a:solidFill>
                <a:sym typeface="Arial"/>
              </a:rPr>
              <a:t>N </a:t>
            </a:r>
            <a:r>
              <a:rPr lang="en-US" sz="825" b="1" dirty="0" err="1">
                <a:solidFill>
                  <a:srgbClr val="000000"/>
                </a:solidFill>
                <a:sym typeface="Arial"/>
              </a:rPr>
              <a:t>Engl</a:t>
            </a:r>
            <a:r>
              <a:rPr lang="en-US" sz="825" b="1" dirty="0">
                <a:solidFill>
                  <a:srgbClr val="000000"/>
                </a:solidFill>
                <a:sym typeface="Arial"/>
              </a:rPr>
              <a:t> J Med 2020;</a:t>
            </a:r>
            <a:r>
              <a:rPr lang="fr-FR" sz="825" b="1" dirty="0">
                <a:solidFill>
                  <a:srgbClr val="000000"/>
                </a:solidFill>
              </a:rPr>
              <a:t> </a:t>
            </a:r>
            <a:r>
              <a:rPr lang="fr-FR" sz="825" b="1" dirty="0" smtClean="0">
                <a:solidFill>
                  <a:srgbClr val="000000"/>
                </a:solidFill>
              </a:rPr>
              <a:t>383:35-48</a:t>
            </a:r>
            <a:endParaRPr lang="en-GB" sz="825" b="1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" name="Content Placeholder 3">
            <a:extLst>
              <a:ext uri="{FF2B5EF4-FFF2-40B4-BE49-F238E27FC236}">
                <a16:creationId xmlns="" xmlns:a16="http://schemas.microsoft.com/office/drawing/2014/main" id="{CBDAD1E2-C63B-4C9F-87A7-EA45A89F2C36}"/>
              </a:ext>
            </a:extLst>
          </p:cNvPr>
          <p:cNvSpPr txBox="1">
            <a:spLocks/>
          </p:cNvSpPr>
          <p:nvPr/>
        </p:nvSpPr>
        <p:spPr>
          <a:xfrm>
            <a:off x="214312" y="1314996"/>
            <a:ext cx="4069656" cy="276892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lIns="34289" tIns="34289" rIns="34289" bIns="34289">
            <a:no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en-US" sz="14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en-US" sz="14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en-US" sz="14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en-US" sz="14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37160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en-US" sz="14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685724">
              <a:spcAft>
                <a:spcPts val="0"/>
              </a:spcAft>
              <a:buClr>
                <a:srgbClr val="C9A792"/>
              </a:buClr>
              <a:buNone/>
              <a:defRPr/>
            </a:pPr>
            <a:r>
              <a:rPr lang="fr-FR" sz="1125" b="1" dirty="0">
                <a:solidFill>
                  <a:srgbClr val="5E5E5E"/>
                </a:solidFill>
                <a:latin typeface="Corbel" panose="020B0503020204020204"/>
              </a:rPr>
              <a:t>Critères d’inclusion au screening</a:t>
            </a:r>
            <a:endParaRPr lang="fr-FR" sz="1125" b="1" dirty="0">
              <a:solidFill>
                <a:srgbClr val="5E5E5E"/>
              </a:solidFill>
              <a:latin typeface="Corbel" panose="020B0503020204020204"/>
              <a:sym typeface="Arial"/>
            </a:endParaRPr>
          </a:p>
          <a:p>
            <a:pPr marL="128576" indent="-128576" algn="just" defTabSz="685732">
              <a:spcAft>
                <a:spcPts val="450"/>
              </a:spcAft>
              <a:buClr>
                <a:srgbClr val="C9A792"/>
              </a:buClr>
              <a:buFont typeface="Arial" panose="020B0604020202020204" pitchFamily="34" charset="0"/>
              <a:buChar char="•"/>
              <a:defRPr/>
            </a:pPr>
            <a:r>
              <a:rPr lang="fr-FR" sz="1125" b="1" dirty="0">
                <a:solidFill>
                  <a:srgbClr val="544F40"/>
                </a:solidFill>
                <a:latin typeface="Corbel" panose="020B0503020204020204"/>
                <a:sym typeface="Arial"/>
              </a:rPr>
              <a:t>Age entre 40 et 80 ans.</a:t>
            </a:r>
          </a:p>
          <a:p>
            <a:pPr marL="128576" indent="-128576" algn="just" defTabSz="685732">
              <a:spcAft>
                <a:spcPts val="450"/>
              </a:spcAft>
              <a:buClr>
                <a:srgbClr val="C9A792"/>
              </a:buClr>
              <a:buFont typeface="Arial" panose="020B0604020202020204" pitchFamily="34" charset="0"/>
              <a:buChar char="•"/>
              <a:defRPr/>
            </a:pPr>
            <a:r>
              <a:rPr lang="fr-FR" sz="1125" b="1" dirty="0">
                <a:solidFill>
                  <a:srgbClr val="544F40"/>
                </a:solidFill>
                <a:latin typeface="Corbel" panose="020B0503020204020204"/>
                <a:sym typeface="Arial"/>
              </a:rPr>
              <a:t>Diagnostic de BPCO modérée à sévère :</a:t>
            </a:r>
          </a:p>
          <a:p>
            <a:pPr marL="402882" lvl="1" indent="-128576" algn="just" defTabSz="685732">
              <a:spcAft>
                <a:spcPts val="450"/>
              </a:spcAft>
              <a:buClr>
                <a:srgbClr val="C9A792"/>
              </a:buClr>
              <a:buFont typeface="Arial" panose="020B0604020202020204" pitchFamily="34" charset="0"/>
              <a:buChar char="•"/>
              <a:defRPr/>
            </a:pPr>
            <a:r>
              <a:rPr lang="fr-FR" sz="1125" dirty="0">
                <a:solidFill>
                  <a:srgbClr val="544F40"/>
                </a:solidFill>
                <a:latin typeface="Corbel" panose="020B0503020204020204"/>
                <a:sym typeface="Arial"/>
              </a:rPr>
              <a:t>Rapport VEMS/CVF post BD &lt; 0,70</a:t>
            </a:r>
          </a:p>
          <a:p>
            <a:pPr marL="402882" lvl="1" indent="-128576" algn="just" defTabSz="685732">
              <a:spcAft>
                <a:spcPts val="450"/>
              </a:spcAft>
              <a:buClr>
                <a:srgbClr val="C9A792"/>
              </a:buClr>
              <a:buFont typeface="Arial" panose="020B0604020202020204" pitchFamily="34" charset="0"/>
              <a:buChar char="•"/>
              <a:defRPr/>
            </a:pPr>
            <a:r>
              <a:rPr lang="fr-FR" sz="1125" dirty="0">
                <a:solidFill>
                  <a:srgbClr val="544F40"/>
                </a:solidFill>
                <a:latin typeface="Corbel" panose="020B0503020204020204"/>
                <a:sym typeface="Arial"/>
              </a:rPr>
              <a:t>VEMS post-bronchodilatateur entre 25 et 65 %</a:t>
            </a:r>
          </a:p>
          <a:p>
            <a:pPr marL="128576" indent="-128576" algn="just" defTabSz="685732">
              <a:spcAft>
                <a:spcPts val="450"/>
              </a:spcAft>
              <a:buClr>
                <a:srgbClr val="C9A792"/>
              </a:buClr>
              <a:buFont typeface="Arial" panose="020B0604020202020204" pitchFamily="34" charset="0"/>
              <a:buChar char="•"/>
              <a:defRPr/>
            </a:pPr>
            <a:r>
              <a:rPr lang="fr-FR" sz="1125" b="1" dirty="0">
                <a:solidFill>
                  <a:srgbClr val="544F40"/>
                </a:solidFill>
                <a:latin typeface="Corbel" panose="020B0503020204020204"/>
                <a:sym typeface="Arial"/>
              </a:rPr>
              <a:t>Tabagisme</a:t>
            </a:r>
            <a:r>
              <a:rPr lang="fr-FR" sz="1125" dirty="0">
                <a:solidFill>
                  <a:srgbClr val="544F40"/>
                </a:solidFill>
                <a:latin typeface="Corbel" panose="020B0503020204020204"/>
                <a:sym typeface="Arial"/>
              </a:rPr>
              <a:t> actuel ou passé </a:t>
            </a:r>
            <a:r>
              <a:rPr lang="fr-FR" sz="1125" dirty="0">
                <a:solidFill>
                  <a:srgbClr val="544F40"/>
                </a:solidFill>
                <a:latin typeface="Corbel" panose="020B0503020204020204"/>
                <a:sym typeface="Symbol"/>
              </a:rPr>
              <a:t> </a:t>
            </a:r>
            <a:r>
              <a:rPr lang="fr-FR" sz="1125" dirty="0">
                <a:solidFill>
                  <a:srgbClr val="544F40"/>
                </a:solidFill>
                <a:latin typeface="Corbel" panose="020B0503020204020204"/>
                <a:sym typeface="Arial"/>
              </a:rPr>
              <a:t>10 paquets-années</a:t>
            </a:r>
          </a:p>
          <a:p>
            <a:pPr marL="128576" indent="-128576" algn="just" defTabSz="685732">
              <a:spcAft>
                <a:spcPts val="450"/>
              </a:spcAft>
              <a:buClr>
                <a:srgbClr val="C9A792"/>
              </a:buClr>
              <a:buFont typeface="Arial" panose="020B0604020202020204" pitchFamily="34" charset="0"/>
              <a:buChar char="•"/>
              <a:defRPr/>
            </a:pPr>
            <a:r>
              <a:rPr lang="fr-FR" sz="1125" b="1" dirty="0">
                <a:solidFill>
                  <a:srgbClr val="544F40"/>
                </a:solidFill>
                <a:latin typeface="Corbel" panose="020B0503020204020204"/>
                <a:sym typeface="Arial"/>
              </a:rPr>
              <a:t>Sévérité des symptômes de BPCO : </a:t>
            </a:r>
            <a:r>
              <a:rPr lang="fr-FR" sz="1125" dirty="0">
                <a:solidFill>
                  <a:srgbClr val="544F40"/>
                </a:solidFill>
                <a:latin typeface="Corbel" panose="020B0503020204020204"/>
                <a:sym typeface="Arial"/>
              </a:rPr>
              <a:t>score CAT ≥ 10, malgré </a:t>
            </a:r>
            <a:r>
              <a:rPr lang="fr-FR" sz="1125" dirty="0">
                <a:solidFill>
                  <a:srgbClr val="544F40"/>
                </a:solidFill>
                <a:latin typeface="Corbel" panose="020B0503020204020204"/>
                <a:sym typeface="Symbol"/>
              </a:rPr>
              <a:t> </a:t>
            </a:r>
            <a:r>
              <a:rPr lang="fr-FR" sz="1125" dirty="0">
                <a:solidFill>
                  <a:srgbClr val="544F40"/>
                </a:solidFill>
                <a:latin typeface="Corbel" panose="020B0503020204020204"/>
                <a:sym typeface="Arial"/>
              </a:rPr>
              <a:t>2 médicaments inhalés quotidiens depuis au moins 6 semaines avant le screening.</a:t>
            </a:r>
            <a:endParaRPr lang="fr-FR" sz="1125" dirty="0">
              <a:solidFill>
                <a:srgbClr val="202A52"/>
              </a:solidFill>
              <a:latin typeface="Corbel" panose="020B0503020204020204"/>
              <a:sym typeface="Arial"/>
            </a:endParaRPr>
          </a:p>
          <a:p>
            <a:pPr marL="128576" indent="-128576" algn="just" defTabSz="685732">
              <a:spcAft>
                <a:spcPts val="450"/>
              </a:spcAft>
              <a:buClr>
                <a:srgbClr val="C9A792"/>
              </a:buClr>
              <a:buFont typeface="Arial" panose="020B0604020202020204" pitchFamily="34" charset="0"/>
              <a:buChar char="•"/>
              <a:defRPr/>
            </a:pPr>
            <a:r>
              <a:rPr lang="fr-FR" sz="1125" b="1" dirty="0">
                <a:solidFill>
                  <a:srgbClr val="202A52"/>
                </a:solidFill>
                <a:latin typeface="Corbel" panose="020B0503020204020204"/>
                <a:sym typeface="Arial"/>
              </a:rPr>
              <a:t>Antécédent d’exacerbation de BPCO dans l’année précédente</a:t>
            </a:r>
          </a:p>
          <a:p>
            <a:pPr marL="402882" lvl="1" indent="-128576" algn="just" defTabSz="685732">
              <a:spcAft>
                <a:spcPts val="450"/>
              </a:spcAft>
              <a:buClr>
                <a:srgbClr val="C9A792"/>
              </a:buClr>
              <a:buFont typeface="Arial" panose="020B0604020202020204" pitchFamily="34" charset="0"/>
              <a:buChar char="•"/>
              <a:defRPr/>
            </a:pPr>
            <a:r>
              <a:rPr lang="fr-FR" sz="1125" dirty="0">
                <a:solidFill>
                  <a:srgbClr val="000000"/>
                </a:solidFill>
                <a:latin typeface="Corbel" panose="020B0503020204020204"/>
              </a:rPr>
              <a:t>≥ 1 épisode modéré ou sévère si VEMS post BD &lt; 50 %</a:t>
            </a:r>
          </a:p>
          <a:p>
            <a:pPr marL="402882" lvl="1" indent="-128576" algn="just" defTabSz="685732">
              <a:spcAft>
                <a:spcPts val="450"/>
              </a:spcAft>
              <a:buClr>
                <a:srgbClr val="C9A792"/>
              </a:buClr>
              <a:buFont typeface="Arial" panose="020B0604020202020204" pitchFamily="34" charset="0"/>
              <a:buChar char="•"/>
              <a:defRPr/>
            </a:pPr>
            <a:r>
              <a:rPr lang="fr-FR" sz="1125" dirty="0">
                <a:solidFill>
                  <a:srgbClr val="000000"/>
                </a:solidFill>
                <a:latin typeface="Corbel" panose="020B0503020204020204"/>
              </a:rPr>
              <a:t>≥ 2 épisodes modéré ou ≥ 1 sévère si VEMS post BD </a:t>
            </a:r>
            <a:r>
              <a:rPr lang="fr-FR" sz="1125" dirty="0">
                <a:solidFill>
                  <a:srgbClr val="000000"/>
                </a:solidFill>
                <a:latin typeface="Corbel" panose="020B0503020204020204"/>
                <a:sym typeface="Symbol"/>
              </a:rPr>
              <a:t></a:t>
            </a:r>
            <a:r>
              <a:rPr lang="fr-FR" sz="1125" dirty="0">
                <a:solidFill>
                  <a:srgbClr val="000000"/>
                </a:solidFill>
                <a:latin typeface="Corbel" panose="020B0503020204020204"/>
              </a:rPr>
              <a:t> 50 %</a:t>
            </a:r>
          </a:p>
        </p:txBody>
      </p:sp>
      <p:sp>
        <p:nvSpPr>
          <p:cNvPr id="33" name="Espace réservé du texte 4">
            <a:extLst>
              <a:ext uri="{FF2B5EF4-FFF2-40B4-BE49-F238E27FC236}">
                <a16:creationId xmlns="" xmlns:a16="http://schemas.microsoft.com/office/drawing/2014/main" id="{D1495028-5D30-4CE4-A2FC-5519A13E8BFE}"/>
              </a:ext>
            </a:extLst>
          </p:cNvPr>
          <p:cNvSpPr txBox="1">
            <a:spLocks/>
          </p:cNvSpPr>
          <p:nvPr/>
        </p:nvSpPr>
        <p:spPr>
          <a:xfrm>
            <a:off x="4499991" y="1779662"/>
            <a:ext cx="4408265" cy="2524283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26999" tIns="26999" rIns="26999" bIns="26999" rtlCol="0">
            <a:noAutofit/>
          </a:bodyPr>
          <a:lstStyle>
            <a:lvl1pPr marL="0" indent="0" algn="l" defTabSz="914366" rtl="0" eaLnBrk="1" latinLnBrk="0" hangingPunct="1">
              <a:lnSpc>
                <a:spcPts val="1733"/>
              </a:lnSpc>
              <a:spcBef>
                <a:spcPts val="667"/>
              </a:spcBef>
              <a:spcAft>
                <a:spcPts val="667"/>
              </a:spcAft>
              <a:buFontTx/>
              <a:buNone/>
              <a:defRPr sz="1467" b="1" i="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239986" indent="-239986" algn="l" defTabSz="914366" rtl="0" eaLnBrk="1" latinLnBrk="0" hangingPunct="1">
              <a:lnSpc>
                <a:spcPts val="1467"/>
              </a:lnSpc>
              <a:spcBef>
                <a:spcPts val="667"/>
              </a:spcBef>
              <a:buFontTx/>
              <a:buBlip>
                <a:blip r:embed="rId4"/>
              </a:buBlip>
              <a:tabLst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480453" indent="-218004" algn="l" defTabSz="914366" rtl="0" eaLnBrk="1" latinLnBrk="0" hangingPunct="1">
              <a:lnSpc>
                <a:spcPts val="1467"/>
              </a:lnSpc>
              <a:spcBef>
                <a:spcPts val="667"/>
              </a:spcBef>
              <a:buClr>
                <a:schemeClr val="tx1"/>
              </a:buClr>
              <a:buFont typeface="Arial" charset="0"/>
              <a:buChar char="•"/>
              <a:tabLst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480453" indent="-218004" algn="l" defTabSz="914366" rtl="0" eaLnBrk="1" latinLnBrk="0" hangingPunct="1">
              <a:lnSpc>
                <a:spcPts val="1467"/>
              </a:lnSpc>
              <a:spcBef>
                <a:spcPts val="667"/>
              </a:spcBef>
              <a:buClr>
                <a:schemeClr val="tx1"/>
              </a:buClr>
              <a:buFont typeface="Arial" charset="0"/>
              <a:buChar char="•"/>
              <a:tabLst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480453" indent="-218004" algn="l" defTabSz="914366" rtl="0" eaLnBrk="1" latinLnBrk="0" hangingPunct="1">
              <a:lnSpc>
                <a:spcPts val="1467"/>
              </a:lnSpc>
              <a:spcBef>
                <a:spcPts val="667"/>
              </a:spcBef>
              <a:buClr>
                <a:schemeClr val="tx1"/>
              </a:buClr>
              <a:buFont typeface="Arial" charset="0"/>
              <a:buChar char="•"/>
              <a:tabLst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508" indent="-228592" algn="l" defTabSz="91436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90" indent="-228592" algn="l" defTabSz="91436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72" indent="-228592" algn="l" defTabSz="91436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56" indent="-228592" algn="l" defTabSz="91436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23435" algn="just" defTabSz="6857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5B"/>
              </a:buClr>
              <a:defRPr/>
            </a:pPr>
            <a:r>
              <a:rPr lang="fr-FR" sz="1125" dirty="0">
                <a:solidFill>
                  <a:srgbClr val="5E5E5E"/>
                </a:solidFill>
                <a:latin typeface="Corbel" panose="020B0503020204020204"/>
              </a:rPr>
              <a:t>Critères secondaires </a:t>
            </a:r>
            <a:r>
              <a:rPr lang="fr-FR" sz="1125" b="0" dirty="0">
                <a:solidFill>
                  <a:srgbClr val="544F40"/>
                </a:solidFill>
                <a:latin typeface="Corbel" panose="020B0503020204020204"/>
                <a:cs typeface="Arial"/>
                <a:sym typeface="Arial"/>
              </a:rPr>
              <a:t>:</a:t>
            </a:r>
          </a:p>
          <a:p>
            <a:pPr marL="228594" indent="-228594" algn="just" defTabSz="685749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9A792"/>
              </a:buClr>
              <a:buFont typeface="Arial" panose="020B0604020202020204" pitchFamily="34" charset="0"/>
              <a:buChar char="•"/>
              <a:defRPr/>
            </a:pPr>
            <a:r>
              <a:rPr lang="fr-FR" sz="1125" dirty="0">
                <a:solidFill>
                  <a:srgbClr val="544F40"/>
                </a:solidFill>
                <a:latin typeface="Corbel" panose="020B0503020204020204"/>
                <a:sym typeface="Arial"/>
              </a:rPr>
              <a:t>AUC</a:t>
            </a:r>
            <a:r>
              <a:rPr lang="fr-FR" sz="1125" baseline="-25000" dirty="0">
                <a:solidFill>
                  <a:srgbClr val="544F40"/>
                </a:solidFill>
                <a:latin typeface="Corbel" panose="020B0503020204020204"/>
                <a:sym typeface="Arial"/>
              </a:rPr>
              <a:t>0-4</a:t>
            </a:r>
            <a:r>
              <a:rPr lang="fr-FR" sz="1125" dirty="0">
                <a:solidFill>
                  <a:srgbClr val="544F40"/>
                </a:solidFill>
                <a:latin typeface="Corbel" panose="020B0503020204020204"/>
                <a:sym typeface="Arial"/>
              </a:rPr>
              <a:t>  du VEMS </a:t>
            </a:r>
            <a:r>
              <a:rPr lang="fr-FR" sz="1125" b="0" dirty="0">
                <a:solidFill>
                  <a:srgbClr val="544F40"/>
                </a:solidFill>
                <a:latin typeface="Corbel" panose="020B0503020204020204"/>
                <a:sym typeface="Arial"/>
              </a:rPr>
              <a:t>à S</a:t>
            </a:r>
            <a:r>
              <a:rPr lang="fr-FR" sz="1125" baseline="-25000" dirty="0">
                <a:solidFill>
                  <a:srgbClr val="544F40"/>
                </a:solidFill>
                <a:latin typeface="Corbel" panose="020B0503020204020204"/>
                <a:sym typeface="Arial"/>
              </a:rPr>
              <a:t>24</a:t>
            </a:r>
            <a:endParaRPr lang="fr-FR" sz="1125" b="0" dirty="0">
              <a:solidFill>
                <a:srgbClr val="544F40"/>
              </a:solidFill>
              <a:latin typeface="Corbel" panose="020B0503020204020204"/>
              <a:sym typeface="Arial"/>
            </a:endParaRPr>
          </a:p>
          <a:p>
            <a:pPr marL="228594" indent="-228594" algn="just" defTabSz="685749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9A792"/>
              </a:buClr>
              <a:buFont typeface="Arial" panose="020B0604020202020204" pitchFamily="34" charset="0"/>
              <a:buChar char="•"/>
              <a:defRPr/>
            </a:pPr>
            <a:r>
              <a:rPr lang="fr-FR" sz="1125" dirty="0">
                <a:solidFill>
                  <a:srgbClr val="544F40"/>
                </a:solidFill>
                <a:latin typeface="Corbel" panose="020B0503020204020204"/>
                <a:sym typeface="Arial"/>
              </a:rPr>
              <a:t>Variation du VEMS résiduel </a:t>
            </a:r>
            <a:r>
              <a:rPr lang="fr-FR" sz="1125" b="0" dirty="0">
                <a:solidFill>
                  <a:srgbClr val="544F40"/>
                </a:solidFill>
                <a:latin typeface="Corbel" panose="020B0503020204020204"/>
                <a:sym typeface="Arial"/>
              </a:rPr>
              <a:t>à S</a:t>
            </a:r>
            <a:r>
              <a:rPr lang="fr-FR" sz="1125" baseline="-25000" dirty="0">
                <a:solidFill>
                  <a:srgbClr val="544F40"/>
                </a:solidFill>
                <a:latin typeface="Corbel" panose="020B0503020204020204"/>
                <a:sym typeface="Arial"/>
              </a:rPr>
              <a:t>24</a:t>
            </a:r>
            <a:endParaRPr lang="fr-FR" sz="1125" b="0" dirty="0">
              <a:solidFill>
                <a:srgbClr val="544F40"/>
              </a:solidFill>
              <a:latin typeface="Corbel" panose="020B0503020204020204"/>
              <a:sym typeface="Arial"/>
            </a:endParaRPr>
          </a:p>
          <a:p>
            <a:pPr marL="228594" indent="-228594" algn="just" defTabSz="685749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9A792"/>
              </a:buClr>
              <a:buFont typeface="Arial" panose="020B0604020202020204" pitchFamily="34" charset="0"/>
              <a:buChar char="•"/>
              <a:defRPr/>
            </a:pPr>
            <a:r>
              <a:rPr lang="fr-FR" sz="1125" dirty="0">
                <a:solidFill>
                  <a:srgbClr val="544F40"/>
                </a:solidFill>
                <a:latin typeface="Corbel" panose="020B0503020204020204"/>
                <a:cs typeface="Arial"/>
                <a:sym typeface="Arial"/>
              </a:rPr>
              <a:t>Délais avant 1</a:t>
            </a:r>
            <a:r>
              <a:rPr lang="fr-FR" sz="1125" baseline="30000" dirty="0">
                <a:solidFill>
                  <a:srgbClr val="544F40"/>
                </a:solidFill>
                <a:latin typeface="Corbel" panose="020B0503020204020204"/>
                <a:cs typeface="Arial"/>
                <a:sym typeface="Arial"/>
              </a:rPr>
              <a:t>ere</a:t>
            </a:r>
            <a:r>
              <a:rPr lang="fr-FR" sz="1125" dirty="0">
                <a:solidFill>
                  <a:srgbClr val="544F40"/>
                </a:solidFill>
                <a:latin typeface="Corbel" panose="020B0503020204020204"/>
                <a:cs typeface="Arial"/>
                <a:sym typeface="Arial"/>
              </a:rPr>
              <a:t> exacerbation</a:t>
            </a:r>
          </a:p>
          <a:p>
            <a:pPr marL="228594" indent="-228594" algn="just" defTabSz="685749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9A792"/>
              </a:buClr>
              <a:buFont typeface="Arial" panose="020B0604020202020204" pitchFamily="34" charset="0"/>
              <a:buChar char="•"/>
              <a:defRPr/>
            </a:pPr>
            <a:r>
              <a:rPr lang="fr-FR" sz="1125" dirty="0">
                <a:solidFill>
                  <a:srgbClr val="544F40"/>
                </a:solidFill>
                <a:latin typeface="Corbel" panose="020B0503020204020204"/>
                <a:cs typeface="Arial"/>
                <a:sym typeface="Arial"/>
              </a:rPr>
              <a:t>Variation de traitement de secours </a:t>
            </a:r>
            <a:r>
              <a:rPr lang="fr-FR" sz="1125" b="0" dirty="0">
                <a:solidFill>
                  <a:srgbClr val="544F40"/>
                </a:solidFill>
                <a:latin typeface="Corbel" panose="020B0503020204020204"/>
                <a:cs typeface="Arial"/>
                <a:sym typeface="Arial"/>
              </a:rPr>
              <a:t>depuis l’inclusion à </a:t>
            </a:r>
            <a:r>
              <a:rPr lang="fr-FR" sz="1125" b="0" dirty="0">
                <a:solidFill>
                  <a:srgbClr val="544F40"/>
                </a:solidFill>
                <a:latin typeface="Corbel" panose="020B0503020204020204"/>
                <a:sym typeface="Arial"/>
              </a:rPr>
              <a:t>S</a:t>
            </a:r>
            <a:r>
              <a:rPr lang="fr-FR" sz="1125" baseline="-25000" dirty="0">
                <a:solidFill>
                  <a:srgbClr val="544F40"/>
                </a:solidFill>
                <a:latin typeface="Corbel" panose="020B0503020204020204"/>
                <a:sym typeface="Arial"/>
              </a:rPr>
              <a:t>52</a:t>
            </a:r>
            <a:endParaRPr lang="fr-FR" sz="1125" b="0" dirty="0">
              <a:solidFill>
                <a:srgbClr val="544F40"/>
              </a:solidFill>
              <a:latin typeface="Corbel" panose="020B0503020204020204"/>
              <a:cs typeface="Arial"/>
              <a:sym typeface="Arial"/>
            </a:endParaRPr>
          </a:p>
          <a:p>
            <a:pPr marL="228594" indent="-228594" algn="just" defTabSz="685749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9A792"/>
              </a:buClr>
              <a:buFont typeface="Arial" panose="020B0604020202020204" pitchFamily="34" charset="0"/>
              <a:buChar char="•"/>
              <a:defRPr/>
            </a:pPr>
            <a:r>
              <a:rPr lang="fr-FR" sz="1125" dirty="0">
                <a:solidFill>
                  <a:srgbClr val="544F40"/>
                </a:solidFill>
                <a:latin typeface="Corbel" panose="020B0503020204020204"/>
                <a:cs typeface="Arial"/>
                <a:sym typeface="Arial"/>
              </a:rPr>
              <a:t>Taux annuel </a:t>
            </a:r>
            <a:r>
              <a:rPr lang="fr-FR" sz="1125" dirty="0">
                <a:solidFill>
                  <a:srgbClr val="544F40"/>
                </a:solidFill>
                <a:latin typeface="Corbel" panose="020B0503020204020204"/>
                <a:sym typeface="Arial"/>
              </a:rPr>
              <a:t>d’exacerbation</a:t>
            </a:r>
            <a:r>
              <a:rPr lang="fr-FR" sz="1125" dirty="0">
                <a:solidFill>
                  <a:srgbClr val="202A52"/>
                </a:solidFill>
                <a:latin typeface="Corbel" panose="020B0503020204020204"/>
                <a:sym typeface="Arial"/>
              </a:rPr>
              <a:t> de </a:t>
            </a:r>
            <a:r>
              <a:rPr lang="fr-FR" sz="1125" dirty="0">
                <a:solidFill>
                  <a:srgbClr val="544F40"/>
                </a:solidFill>
                <a:latin typeface="Corbel" panose="020B0503020204020204"/>
                <a:sym typeface="Arial"/>
              </a:rPr>
              <a:t>BPCO </a:t>
            </a:r>
            <a:r>
              <a:rPr lang="fr-FR" sz="1125" dirty="0">
                <a:solidFill>
                  <a:srgbClr val="544F40"/>
                </a:solidFill>
                <a:latin typeface="Corbel" panose="020B0503020204020204"/>
                <a:cs typeface="Arial"/>
                <a:sym typeface="Arial"/>
              </a:rPr>
              <a:t>sévères </a:t>
            </a:r>
            <a:r>
              <a:rPr lang="fr-FR" sz="1125" b="0" dirty="0">
                <a:solidFill>
                  <a:srgbClr val="544F40"/>
                </a:solidFill>
                <a:latin typeface="Corbel" panose="020B0503020204020204"/>
                <a:cs typeface="Arial"/>
                <a:sym typeface="Arial"/>
              </a:rPr>
              <a:t>à </a:t>
            </a:r>
            <a:r>
              <a:rPr lang="fr-FR" sz="1125" b="0" dirty="0">
                <a:solidFill>
                  <a:srgbClr val="544F40"/>
                </a:solidFill>
                <a:latin typeface="Corbel" panose="020B0503020204020204"/>
                <a:sym typeface="Arial"/>
              </a:rPr>
              <a:t>S</a:t>
            </a:r>
            <a:r>
              <a:rPr lang="fr-FR" sz="1125" baseline="-25000" dirty="0">
                <a:solidFill>
                  <a:srgbClr val="544F40"/>
                </a:solidFill>
                <a:latin typeface="Corbel" panose="020B0503020204020204"/>
                <a:sym typeface="Arial"/>
              </a:rPr>
              <a:t>52</a:t>
            </a:r>
            <a:endParaRPr lang="fr-FR" sz="1125" dirty="0">
              <a:solidFill>
                <a:srgbClr val="544F40"/>
              </a:solidFill>
              <a:latin typeface="Corbel" panose="020B0503020204020204"/>
              <a:cs typeface="Arial"/>
              <a:sym typeface="Arial"/>
            </a:endParaRPr>
          </a:p>
          <a:p>
            <a:pPr marL="228594" indent="-228594" algn="just" defTabSz="685749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9A792"/>
              </a:buClr>
              <a:buFont typeface="Arial" panose="020B0604020202020204" pitchFamily="34" charset="0"/>
              <a:buChar char="•"/>
              <a:defRPr/>
            </a:pPr>
            <a:r>
              <a:rPr lang="fr-FR" sz="1125" dirty="0">
                <a:solidFill>
                  <a:srgbClr val="544F40"/>
                </a:solidFill>
                <a:latin typeface="Corbel" panose="020B0503020204020204"/>
                <a:sym typeface="Arial"/>
              </a:rPr>
              <a:t>Variation du SGRQ </a:t>
            </a:r>
            <a:r>
              <a:rPr lang="fr-FR" sz="1125" b="0" dirty="0">
                <a:solidFill>
                  <a:srgbClr val="544F40"/>
                </a:solidFill>
                <a:latin typeface="Corbel" panose="020B0503020204020204"/>
                <a:cs typeface="Arial"/>
                <a:sym typeface="Arial"/>
              </a:rPr>
              <a:t>à </a:t>
            </a:r>
            <a:r>
              <a:rPr lang="fr-FR" sz="1125" b="0" dirty="0">
                <a:solidFill>
                  <a:srgbClr val="544F40"/>
                </a:solidFill>
                <a:latin typeface="Corbel" panose="020B0503020204020204"/>
                <a:sym typeface="Arial"/>
              </a:rPr>
              <a:t>S</a:t>
            </a:r>
            <a:r>
              <a:rPr lang="fr-FR" sz="1125" baseline="-25000" dirty="0">
                <a:solidFill>
                  <a:srgbClr val="544F40"/>
                </a:solidFill>
                <a:latin typeface="Corbel" panose="020B0503020204020204"/>
                <a:sym typeface="Arial"/>
              </a:rPr>
              <a:t>52</a:t>
            </a:r>
          </a:p>
          <a:p>
            <a:pPr marL="228594" indent="-228594" algn="just" defTabSz="685749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9A792"/>
              </a:buClr>
              <a:buFont typeface="Arial" panose="020B0604020202020204" pitchFamily="34" charset="0"/>
              <a:buChar char="•"/>
              <a:defRPr/>
            </a:pPr>
            <a:r>
              <a:rPr lang="fr-FR" sz="1125" dirty="0">
                <a:solidFill>
                  <a:srgbClr val="544F40"/>
                </a:solidFill>
                <a:latin typeface="Corbel" panose="020B0503020204020204"/>
                <a:sym typeface="Arial"/>
              </a:rPr>
              <a:t>EXACT score total</a:t>
            </a:r>
          </a:p>
          <a:p>
            <a:pPr marL="228594" indent="-228594" algn="just" defTabSz="685749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9A792"/>
              </a:buClr>
              <a:buFont typeface="Arial" panose="020B0604020202020204" pitchFamily="34" charset="0"/>
              <a:buChar char="•"/>
              <a:defRPr/>
            </a:pPr>
            <a:r>
              <a:rPr lang="fr-FR" sz="1125" dirty="0">
                <a:solidFill>
                  <a:srgbClr val="544F40"/>
                </a:solidFill>
                <a:latin typeface="Corbel" panose="020B0503020204020204"/>
                <a:sym typeface="Arial"/>
              </a:rPr>
              <a:t>Score focal TDI </a:t>
            </a:r>
            <a:r>
              <a:rPr lang="fr-FR" sz="1125" b="0" dirty="0">
                <a:solidFill>
                  <a:srgbClr val="544F40"/>
                </a:solidFill>
                <a:latin typeface="Corbel" panose="020B0503020204020204"/>
                <a:cs typeface="Arial"/>
                <a:sym typeface="Arial"/>
              </a:rPr>
              <a:t>à </a:t>
            </a:r>
            <a:r>
              <a:rPr lang="fr-FR" sz="1125" b="0" dirty="0">
                <a:solidFill>
                  <a:srgbClr val="544F40"/>
                </a:solidFill>
                <a:latin typeface="Corbel" panose="020B0503020204020204"/>
                <a:sym typeface="Arial"/>
              </a:rPr>
              <a:t>S</a:t>
            </a:r>
            <a:r>
              <a:rPr lang="fr-FR" sz="1125" baseline="-25000" dirty="0">
                <a:solidFill>
                  <a:srgbClr val="544F40"/>
                </a:solidFill>
                <a:latin typeface="Corbel" panose="020B0503020204020204"/>
                <a:sym typeface="Arial"/>
              </a:rPr>
              <a:t>52</a:t>
            </a:r>
          </a:p>
          <a:p>
            <a:pPr marL="228594" indent="-228594" algn="just" defTabSz="685749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C9A792"/>
              </a:buClr>
              <a:buFont typeface="Arial" panose="020B0604020202020204" pitchFamily="34" charset="0"/>
              <a:buChar char="•"/>
              <a:defRPr/>
            </a:pPr>
            <a:r>
              <a:rPr lang="fr-FR" sz="1125" dirty="0">
                <a:solidFill>
                  <a:srgbClr val="FF0000"/>
                </a:solidFill>
                <a:latin typeface="Corbel" panose="020B0503020204020204"/>
                <a:sym typeface="Arial"/>
              </a:rPr>
              <a:t>Mortalité toutes causes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="" xmlns:a16="http://schemas.microsoft.com/office/drawing/2014/main" id="{CBDAD1E2-C63B-4C9F-87A7-EA45A89F2C36}"/>
              </a:ext>
            </a:extLst>
          </p:cNvPr>
          <p:cNvSpPr txBox="1">
            <a:spLocks/>
          </p:cNvSpPr>
          <p:nvPr/>
        </p:nvSpPr>
        <p:spPr>
          <a:xfrm>
            <a:off x="4499990" y="1312779"/>
            <a:ext cx="4408266" cy="394875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lIns="34289" tIns="34289" rIns="34289" bIns="34289">
            <a:no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en-US" sz="14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en-US" sz="14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en-US" sz="14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en-US" sz="14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37160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en-US" sz="14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685724">
              <a:spcAft>
                <a:spcPts val="0"/>
              </a:spcAft>
              <a:buNone/>
              <a:defRPr/>
            </a:pPr>
            <a:r>
              <a:rPr lang="fr-FR" sz="1125" b="1" dirty="0">
                <a:solidFill>
                  <a:srgbClr val="5E5E5E"/>
                </a:solidFill>
                <a:latin typeface="Corbel" panose="020B0503020204020204"/>
              </a:rPr>
              <a:t>Critère principal : </a:t>
            </a:r>
            <a:r>
              <a:rPr lang="fr-FR" sz="1125" b="1" dirty="0">
                <a:solidFill>
                  <a:srgbClr val="544F40"/>
                </a:solidFill>
                <a:latin typeface="Corbel" panose="020B0503020204020204"/>
                <a:sym typeface="Arial"/>
              </a:rPr>
              <a:t>taux annuel </a:t>
            </a:r>
            <a:r>
              <a:rPr lang="fr-FR" sz="1125" b="1" dirty="0" smtClean="0">
                <a:solidFill>
                  <a:srgbClr val="544F40"/>
                </a:solidFill>
                <a:latin typeface="Corbel" panose="020B0503020204020204"/>
                <a:sym typeface="Arial"/>
              </a:rPr>
              <a:t>d’exacerbations</a:t>
            </a:r>
            <a:r>
              <a:rPr lang="fr-FR" sz="1125" b="1" dirty="0" smtClean="0">
                <a:solidFill>
                  <a:srgbClr val="202A52"/>
                </a:solidFill>
                <a:latin typeface="Corbel" panose="020B0503020204020204"/>
                <a:sym typeface="Arial"/>
              </a:rPr>
              <a:t> </a:t>
            </a:r>
            <a:r>
              <a:rPr lang="fr-FR" sz="1125" b="1" dirty="0">
                <a:solidFill>
                  <a:srgbClr val="202A52"/>
                </a:solidFill>
                <a:latin typeface="Corbel" panose="020B0503020204020204"/>
                <a:sym typeface="Arial"/>
              </a:rPr>
              <a:t>de </a:t>
            </a:r>
            <a:r>
              <a:rPr lang="fr-FR" sz="1125" b="1" dirty="0">
                <a:solidFill>
                  <a:srgbClr val="544F40"/>
                </a:solidFill>
                <a:latin typeface="Corbel" panose="020B0503020204020204"/>
                <a:sym typeface="Arial"/>
              </a:rPr>
              <a:t>BPCO modérées à sévères sur 52 semaines</a:t>
            </a:r>
          </a:p>
        </p:txBody>
      </p:sp>
    </p:spTree>
    <p:extLst>
      <p:ext uri="{BB962C8B-B14F-4D97-AF65-F5344CB8AC3E}">
        <p14:creationId xmlns:p14="http://schemas.microsoft.com/office/powerpoint/2010/main" val="811156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3">
            <a:extLst>
              <a:ext uri="{FF2B5EF4-FFF2-40B4-BE49-F238E27FC236}">
                <a16:creationId xmlns="" xmlns:a16="http://schemas.microsoft.com/office/drawing/2014/main" id="{99F40900-090A-441B-866C-75E4B79F0769}"/>
              </a:ext>
            </a:extLst>
          </p:cNvPr>
          <p:cNvSpPr txBox="1">
            <a:spLocks/>
          </p:cNvSpPr>
          <p:nvPr/>
        </p:nvSpPr>
        <p:spPr>
          <a:xfrm>
            <a:off x="2267744" y="4731990"/>
            <a:ext cx="6624736" cy="221149"/>
          </a:xfrm>
          <a:prstGeom prst="rect">
            <a:avLst/>
          </a:prstGeom>
        </p:spPr>
        <p:txBody>
          <a:bodyPr lIns="91438" tIns="45719" rIns="91438" bIns="45719" anchor="ctr"/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-"/>
              <a:defRPr sz="1050" kern="1200">
                <a:solidFill>
                  <a:srgbClr val="544F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-"/>
              <a:defRPr sz="1050" kern="1200">
                <a:solidFill>
                  <a:srgbClr val="544F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-"/>
              <a:defRPr sz="1050" kern="1200">
                <a:solidFill>
                  <a:srgbClr val="544F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-"/>
              <a:defRPr sz="1050" kern="1200">
                <a:solidFill>
                  <a:srgbClr val="544F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-"/>
              <a:defRPr sz="1050" kern="1200">
                <a:solidFill>
                  <a:srgbClr val="544F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685749">
              <a:spcAft>
                <a:spcPts val="0"/>
              </a:spcAft>
              <a:buNone/>
            </a:pPr>
            <a:r>
              <a:rPr lang="en-US" sz="800" b="1" dirty="0" err="1">
                <a:solidFill>
                  <a:schemeClr val="tx1"/>
                </a:solidFill>
                <a:sym typeface="Arial"/>
              </a:rPr>
              <a:t>Rabe</a:t>
            </a:r>
            <a:r>
              <a:rPr lang="en-US" sz="800" b="1" dirty="0">
                <a:solidFill>
                  <a:schemeClr val="tx1"/>
                </a:solidFill>
                <a:sym typeface="Arial"/>
              </a:rPr>
              <a:t> K et al. </a:t>
            </a:r>
            <a:r>
              <a:rPr lang="en-US" sz="800" b="1" dirty="0">
                <a:solidFill>
                  <a:schemeClr val="tx1"/>
                </a:solidFill>
              </a:rPr>
              <a:t>Triple Inhaled Therapy at Two Glucocorticoid Doses in Moderate-to-Very-Severe COPD</a:t>
            </a:r>
            <a:r>
              <a:rPr lang="en-US" sz="800" b="1" dirty="0">
                <a:solidFill>
                  <a:schemeClr val="tx1"/>
                </a:solidFill>
                <a:sym typeface="Arial"/>
              </a:rPr>
              <a:t>. N </a:t>
            </a:r>
            <a:r>
              <a:rPr lang="en-US" sz="800" b="1" dirty="0" err="1">
                <a:solidFill>
                  <a:schemeClr val="tx1"/>
                </a:solidFill>
                <a:sym typeface="Arial"/>
              </a:rPr>
              <a:t>Engl</a:t>
            </a:r>
            <a:r>
              <a:rPr lang="en-US" sz="800" b="1" dirty="0">
                <a:solidFill>
                  <a:schemeClr val="tx1"/>
                </a:solidFill>
                <a:sym typeface="Arial"/>
              </a:rPr>
              <a:t> J Med 2020;</a:t>
            </a:r>
            <a:r>
              <a:rPr lang="fr-FR" sz="800" b="1" dirty="0">
                <a:solidFill>
                  <a:schemeClr val="tx1"/>
                </a:solidFill>
              </a:rPr>
              <a:t> </a:t>
            </a:r>
            <a:r>
              <a:rPr lang="fr-FR" sz="800" b="1" dirty="0" smtClean="0">
                <a:solidFill>
                  <a:schemeClr val="tx1"/>
                </a:solidFill>
              </a:rPr>
              <a:t>383:35-48</a:t>
            </a:r>
            <a:endParaRPr lang="en-GB" sz="800" b="1" dirty="0">
              <a:solidFill>
                <a:schemeClr val="tx1"/>
              </a:solidFill>
              <a:sym typeface="Arial"/>
            </a:endParaRPr>
          </a:p>
        </p:txBody>
      </p:sp>
      <p:graphicFrame>
        <p:nvGraphicFramePr>
          <p:cNvPr id="7" name="Content Placeholder 5">
            <a:extLst>
              <a:ext uri="{FF2B5EF4-FFF2-40B4-BE49-F238E27FC236}">
                <a16:creationId xmlns="" xmlns:a16="http://schemas.microsoft.com/office/drawing/2014/main" id="{ABBFC82A-6803-468E-AF81-BD1956B476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7585300"/>
              </p:ext>
            </p:extLst>
          </p:nvPr>
        </p:nvGraphicFramePr>
        <p:xfrm>
          <a:off x="257892" y="979243"/>
          <a:ext cx="8436006" cy="3564813"/>
        </p:xfrm>
        <a:graphic>
          <a:graphicData uri="http://schemas.openxmlformats.org/drawingml/2006/table">
            <a:tbl>
              <a:tblPr firstRow="1" bandRow="1">
                <a:effectLst/>
                <a:tableStyleId>{21E4AEA4-8DFA-4A89-87EB-49C32662AFE0}</a:tableStyleId>
              </a:tblPr>
              <a:tblGrid>
                <a:gridCol w="2461798">
                  <a:extLst>
                    <a:ext uri="{9D8B030D-6E8A-4147-A177-3AD203B41FA5}">
                      <a16:colId xmlns="" xmlns:a16="http://schemas.microsoft.com/office/drawing/2014/main" val="565553643"/>
                    </a:ext>
                  </a:extLst>
                </a:gridCol>
                <a:gridCol w="1493552">
                  <a:extLst>
                    <a:ext uri="{9D8B030D-6E8A-4147-A177-3AD203B41FA5}">
                      <a16:colId xmlns="" xmlns:a16="http://schemas.microsoft.com/office/drawing/2014/main" val="946527996"/>
                    </a:ext>
                  </a:extLst>
                </a:gridCol>
                <a:gridCol w="1493552">
                  <a:extLst>
                    <a:ext uri="{9D8B030D-6E8A-4147-A177-3AD203B41FA5}">
                      <a16:colId xmlns="" xmlns:a16="http://schemas.microsoft.com/office/drawing/2014/main" val="4239603217"/>
                    </a:ext>
                  </a:extLst>
                </a:gridCol>
                <a:gridCol w="1493552">
                  <a:extLst>
                    <a:ext uri="{9D8B030D-6E8A-4147-A177-3AD203B41FA5}">
                      <a16:colId xmlns="" xmlns:a16="http://schemas.microsoft.com/office/drawing/2014/main" val="1626025608"/>
                    </a:ext>
                  </a:extLst>
                </a:gridCol>
                <a:gridCol w="1493552">
                  <a:extLst>
                    <a:ext uri="{9D8B030D-6E8A-4147-A177-3AD203B41FA5}">
                      <a16:colId xmlns="" xmlns:a16="http://schemas.microsoft.com/office/drawing/2014/main" val="842090237"/>
                    </a:ext>
                  </a:extLst>
                </a:gridCol>
              </a:tblGrid>
              <a:tr h="6205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" b="1" u="none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000" marR="108000" marT="3429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" b="1" noProof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" b="1" noProof="0">
                        <a:solidFill>
                          <a:schemeClr val="accent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/>
                      </a:pPr>
                      <a:endParaRPr lang="fr-FR" sz="200" baseline="0" noProof="0">
                        <a:solidFill>
                          <a:srgbClr val="1C7B8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B86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/>
                      </a:pPr>
                      <a:endParaRPr lang="fr-FR" sz="200" b="1" noProof="0">
                        <a:solidFill>
                          <a:srgbClr val="1C7B8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31716171"/>
                  </a:ext>
                </a:extLst>
              </a:tr>
              <a:tr h="509816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u="none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000" marR="108000" marT="3429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r>
                        <a:rPr lang="fr-FR" sz="1000" b="1" noProof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BUD/FOR/GLY 160</a:t>
                      </a:r>
                      <a:br>
                        <a:rPr lang="fr-FR" sz="1000" b="1" noProof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fr-FR" sz="1000" b="1" noProof="0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(n=2137)</a:t>
                      </a:r>
                    </a:p>
                  </a:txBody>
                  <a:tcPr marL="68580" marR="68580" marT="3429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r>
                        <a:rPr lang="fr-FR" sz="1000" b="1" noProof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BUD/FOR/GLY 80</a:t>
                      </a:r>
                    </a:p>
                    <a:p>
                      <a:pPr lvl="0" algn="ctr">
                        <a:defRPr/>
                      </a:pPr>
                      <a:r>
                        <a:rPr lang="fr-FR" sz="1000" b="1" noProof="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(n=2121)</a:t>
                      </a:r>
                    </a:p>
                  </a:txBody>
                  <a:tcPr marL="68580" marR="68580" marT="3429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/>
                      </a:pPr>
                      <a:r>
                        <a:rPr lang="fr-FR" sz="1000" b="1" noProof="0" dirty="0">
                          <a:solidFill>
                            <a:srgbClr val="1C7B8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LAMA/LABA</a:t>
                      </a:r>
                    </a:p>
                    <a:p>
                      <a:pPr lvl="0" algn="ctr" defTabSz="457200">
                        <a:defRPr/>
                      </a:pPr>
                      <a:r>
                        <a:rPr lang="fr-FR" sz="1000" b="1" noProof="0" dirty="0">
                          <a:solidFill>
                            <a:srgbClr val="1C7B8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(n=2120)</a:t>
                      </a:r>
                      <a:endParaRPr lang="fr-FR" sz="1000" baseline="0" noProof="0" dirty="0">
                        <a:solidFill>
                          <a:srgbClr val="1C7B86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 defTabSz="457200">
                        <a:defRPr/>
                      </a:pPr>
                      <a:r>
                        <a:rPr lang="fr-FR" sz="1000" b="1" noProof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ICS/LABA</a:t>
                      </a:r>
                    </a:p>
                    <a:p>
                      <a:pPr lvl="0" algn="ctr" defTabSz="457200">
                        <a:defRPr/>
                      </a:pPr>
                      <a:r>
                        <a:rPr lang="fr-FR" sz="1000" b="1" noProof="0" dirty="0">
                          <a:solidFill>
                            <a:schemeClr val="accent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(n=2131)</a:t>
                      </a:r>
                    </a:p>
                  </a:txBody>
                  <a:tcPr marL="68580" marR="68580" marT="3429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17945187"/>
                  </a:ext>
                </a:extLst>
              </a:tr>
              <a:tr h="6205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" b="1" u="none" noProof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000" marR="108000" marT="3429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" baseline="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B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00" baseline="0" noProof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2233090"/>
                  </a:ext>
                </a:extLst>
              </a:tr>
              <a:tr h="17260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1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Age moyen (</a:t>
                      </a:r>
                      <a:r>
                        <a:rPr lang="fr-FR" sz="900" b="1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DS), ans</a:t>
                      </a:r>
                      <a:r>
                        <a:rPr lang="fr-FR" sz="900" b="1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25025" marR="250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64,6 (7,6)</a:t>
                      </a:r>
                      <a:endParaRPr lang="fr-FR" sz="900" b="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5025" marR="250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64,6 (7,6)</a:t>
                      </a:r>
                    </a:p>
                  </a:txBody>
                  <a:tcPr marL="25025" marR="250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64,8 (7,6)</a:t>
                      </a:r>
                    </a:p>
                  </a:txBody>
                  <a:tcPr marL="25025" marR="250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64,6 (7,6)</a:t>
                      </a:r>
                    </a:p>
                  </a:txBody>
                  <a:tcPr marL="25025" marR="250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716276"/>
                  </a:ext>
                </a:extLst>
              </a:tr>
              <a:tr h="14379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1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Homme, n (%)</a:t>
                      </a:r>
                    </a:p>
                  </a:txBody>
                  <a:tcPr marL="25025" marR="250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1260 (59,0)</a:t>
                      </a:r>
                    </a:p>
                  </a:txBody>
                  <a:tcPr marL="25025" marR="250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1298 (61,2)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1244 (58,7)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1279 (60,0)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5682272"/>
                  </a:ext>
                </a:extLst>
              </a:tr>
              <a:tr h="287589">
                <a:tc>
                  <a:txBody>
                    <a:bodyPr/>
                    <a:lstStyle/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fr-FR" sz="9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Fumeur actif, n (%)</a:t>
                      </a:r>
                    </a:p>
                    <a:p>
                      <a:pPr algn="r">
                        <a:lnSpc>
                          <a:spcPct val="90000"/>
                        </a:lnSpc>
                      </a:pPr>
                      <a:r>
                        <a:rPr lang="fr-FR" sz="9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Nombre de paquets-années,</a:t>
                      </a:r>
                      <a:r>
                        <a:rPr lang="fr-FR" sz="900" b="1" baseline="300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r-FR" sz="900" b="1" noProof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moyen </a:t>
                      </a:r>
                      <a:r>
                        <a:rPr lang="fr-FR" sz="9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(DS</a:t>
                      </a:r>
                      <a:r>
                        <a:rPr lang="fr-FR" sz="900" b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fr-FR" sz="9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910 (42,6)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47,0 (25,1)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865 (40,8)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47,9 (25,8)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856 (40,4)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48,4 (26,5)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864 (40,5)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47,1 (26,3)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78690315"/>
                  </a:ext>
                </a:extLst>
              </a:tr>
              <a:tr h="619408">
                <a:tc>
                  <a:txBody>
                    <a:bodyPr/>
                    <a:lstStyle/>
                    <a:p>
                      <a:pPr algn="r"/>
                      <a:r>
                        <a:rPr lang="fr-FR" sz="900" b="1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Nb </a:t>
                      </a:r>
                      <a:r>
                        <a:rPr lang="fr-FR" sz="900" b="1" noProof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exacerb</a:t>
                      </a:r>
                      <a:r>
                        <a:rPr lang="fr-FR" sz="900" b="1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dans l’année précédente, </a:t>
                      </a:r>
                      <a:r>
                        <a:rPr lang="fr-FR" sz="900" b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moyen </a:t>
                      </a:r>
                      <a:r>
                        <a:rPr lang="fr-FR" sz="900" b="1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(DS)</a:t>
                      </a:r>
                    </a:p>
                    <a:p>
                      <a:pPr algn="r"/>
                      <a:r>
                        <a:rPr lang="fr-FR" sz="900" b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modérée ou sévère, n (%)</a:t>
                      </a:r>
                    </a:p>
                    <a:p>
                      <a:pPr algn="r"/>
                      <a:r>
                        <a:rPr lang="fr-FR" sz="900" b="1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≥2 modérées ou sévères, n (%)</a:t>
                      </a:r>
                    </a:p>
                    <a:p>
                      <a:pPr algn="r"/>
                      <a:r>
                        <a:rPr lang="fr-FR" sz="900" b="1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≥1 sévère, n (%)</a:t>
                      </a:r>
                      <a:endParaRPr lang="fr-FR" sz="9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381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1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1,7 (</a:t>
                      </a:r>
                      <a:r>
                        <a:rPr lang="fr-FR" sz="900" b="1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0,8)</a:t>
                      </a:r>
                      <a:endParaRPr lang="fr-FR" sz="9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940 (44,0)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1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1195 (55,9)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1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451 (21,1) 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1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1,7 (0,9)</a:t>
                      </a:r>
                      <a:endParaRPr lang="fr-FR" sz="9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932 (43,9)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1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1187 (56,0)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1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463 (21,8)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1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1,7 (0,8)</a:t>
                      </a:r>
                      <a:endParaRPr lang="fr-FR" sz="9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907 (42,8)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1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1211 (57,1)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1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429 (20,2) 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1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1,7 (0,9)</a:t>
                      </a:r>
                      <a:endParaRPr lang="fr-FR" sz="900" b="1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noProof="0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912 (42,8)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1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1217 (57,1)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1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458 (21,5) 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56908438"/>
                  </a:ext>
                </a:extLst>
              </a:tr>
              <a:tr h="509816">
                <a:tc>
                  <a:txBody>
                    <a:bodyPr/>
                    <a:lstStyle/>
                    <a:p>
                      <a:pPr algn="r"/>
                      <a:r>
                        <a:rPr lang="fr-FR" sz="900" b="1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Eosinophiles sanguins, n (%)</a:t>
                      </a:r>
                      <a:endParaRPr lang="fr-FR" sz="900" baseline="300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r"/>
                      <a:r>
                        <a:rPr lang="fr-FR" sz="900" b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≥150/mm</a:t>
                      </a:r>
                      <a:r>
                        <a:rPr lang="fr-FR" sz="900" b="0" baseline="300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fr-FR" sz="900" b="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r"/>
                      <a:r>
                        <a:rPr lang="fr-FR" sz="900" b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≥300/mm</a:t>
                      </a:r>
                      <a:r>
                        <a:rPr lang="fr-FR" sz="900" b="0" baseline="3000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fr-FR" sz="900" b="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900" b="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1277 (59,8)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310 (14,5)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900" b="0" noProof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noProof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1258 (59,3)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noProof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318 (15,0)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900" b="0" noProof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noProof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1272 (60,0)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noProof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293 (13,8)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fr-FR" sz="900" b="0" noProof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noProof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1294 (60,7)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noProof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333 (15,6)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14864673"/>
                  </a:ext>
                </a:extLst>
              </a:tr>
              <a:tr h="619408">
                <a:tc>
                  <a:txBody>
                    <a:bodyPr/>
                    <a:lstStyle/>
                    <a:p>
                      <a:pPr algn="r"/>
                      <a:r>
                        <a:rPr lang="fr-FR" sz="9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VEMS, % de la valeur prédite, </a:t>
                      </a:r>
                      <a:r>
                        <a:rPr lang="fr-FR" sz="900" b="1" noProof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moyenne </a:t>
                      </a:r>
                      <a:r>
                        <a:rPr lang="fr-FR" sz="900" b="1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(DS)</a:t>
                      </a:r>
                    </a:p>
                    <a:p>
                      <a:pPr algn="r"/>
                      <a:r>
                        <a:rPr lang="fr-FR" sz="900" b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</a:t>
                      </a:r>
                      <a:r>
                        <a:rPr lang="fr-FR" sz="900" b="0" noProof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à </a:t>
                      </a:r>
                      <a:r>
                        <a:rPr lang="fr-FR" sz="900" b="0" noProof="0" dirty="0">
                          <a:latin typeface="Calibri" panose="020F0502020204030204" pitchFamily="34" charset="0"/>
                          <a:cs typeface="Calibri" panose="020F0502020204030204" pitchFamily="34" charset="0"/>
                          <a:sym typeface="Symbol"/>
                        </a:rPr>
                        <a:t> 8</a:t>
                      </a:r>
                      <a:r>
                        <a:rPr lang="fr-FR" sz="900" b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0% (BPCO modérée)</a:t>
                      </a:r>
                      <a:endParaRPr lang="fr-FR" sz="900" b="0" baseline="300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r"/>
                      <a:r>
                        <a:rPr lang="fr-FR" sz="900" b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30% </a:t>
                      </a:r>
                      <a:r>
                        <a:rPr lang="fr-FR" sz="900" b="0" noProof="0" dirty="0" smtClean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à </a:t>
                      </a:r>
                      <a:r>
                        <a:rPr lang="fr-FR" sz="900" b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50% (BPCO sévère )</a:t>
                      </a:r>
                    </a:p>
                    <a:p>
                      <a:pPr algn="r"/>
                      <a:r>
                        <a:rPr lang="fr-FR" sz="900" b="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&lt; 30% (BPCO très sévère)</a:t>
                      </a:r>
                      <a:endParaRPr lang="fr-FR" sz="9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381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43,6 (10,3)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613 (28,7)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1305 (61,1)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217 (10,2)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43,1 (10,4)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604 (28,5)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1270 (59,9)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245 (11,6)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43,5 (10,2)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596 (28,1)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1293 (61,0)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229 (10,8)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43,4 (10,4)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614 (28,8)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1283 (60,2)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233 (10,9)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99168759"/>
                  </a:ext>
                </a:extLst>
              </a:tr>
              <a:tr h="184615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Réversibilité aux bronchodilatateurs, n (%)</a:t>
                      </a:r>
                      <a:endParaRPr lang="fr-FR" sz="9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5025" marR="250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657 (30,7)</a:t>
                      </a:r>
                      <a:endParaRPr lang="fr-FR" sz="900" b="0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25025" marR="250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631 (29,8)</a:t>
                      </a:r>
                    </a:p>
                  </a:txBody>
                  <a:tcPr marL="25025" marR="250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669 (31,6)</a:t>
                      </a:r>
                    </a:p>
                  </a:txBody>
                  <a:tcPr marL="25025" marR="250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654 (30,7)</a:t>
                      </a:r>
                    </a:p>
                  </a:txBody>
                  <a:tcPr marL="25025" marR="250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76427001"/>
                  </a:ext>
                </a:extLst>
              </a:tr>
              <a:tr h="186287">
                <a:tc>
                  <a:txBody>
                    <a:bodyPr/>
                    <a:lstStyle/>
                    <a:p>
                      <a:pPr algn="r"/>
                      <a:r>
                        <a:rPr lang="fr-FR" sz="900" b="1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CSI à l’inclusion, n (%)</a:t>
                      </a:r>
                      <a:r>
                        <a:rPr lang="fr-FR" sz="900" b="0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1706 (79,8)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1729 (81,5)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1707 (80,5)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1704 (80,0)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44306629"/>
                  </a:ext>
                </a:extLst>
              </a:tr>
              <a:tr h="134790"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Score CAT, </a:t>
                      </a:r>
                      <a:r>
                        <a:rPr lang="fr-FR" sz="900" b="1" noProof="0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moyenne </a:t>
                      </a:r>
                      <a:r>
                        <a:rPr lang="fr-FR" sz="900" b="1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(DS)</a:t>
                      </a:r>
                      <a:endParaRPr lang="fr-FR" sz="900" b="0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19,7 (6,5)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19,6 (6,6)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19,5 (6,6)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900" b="0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19,5 (6,5)</a:t>
                      </a:r>
                    </a:p>
                  </a:txBody>
                  <a:tcPr marL="51435" marR="5143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870306036"/>
                  </a:ext>
                </a:extLst>
              </a:tr>
              <a:tr h="62050">
                <a:tc>
                  <a:txBody>
                    <a:bodyPr/>
                    <a:lstStyle/>
                    <a:p>
                      <a:pPr algn="r"/>
                      <a:endParaRPr lang="fr-FR" sz="200" noProof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7000" marR="108000" marT="3429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" b="0" i="0" u="none" strike="noStrike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" b="0" i="0" u="none" strike="noStrike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" b="0" i="0" u="none" strike="noStrike" noProof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C7B8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00" b="0" i="0" u="none" strike="noStrike" noProof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43878532"/>
                  </a:ext>
                </a:extLst>
              </a:tr>
            </a:tbl>
          </a:graphicData>
        </a:graphic>
      </p:graphicFrame>
      <p:sp>
        <p:nvSpPr>
          <p:cNvPr id="6" name="Titre 1">
            <a:extLst>
              <a:ext uri="{FF2B5EF4-FFF2-40B4-BE49-F238E27FC236}">
                <a16:creationId xmlns="" xmlns:a16="http://schemas.microsoft.com/office/drawing/2014/main" id="{DAC0B76E-F069-485C-A780-B35D1F580AE2}"/>
              </a:ext>
            </a:extLst>
          </p:cNvPr>
          <p:cNvSpPr txBox="1">
            <a:spLocks/>
          </p:cNvSpPr>
          <p:nvPr/>
        </p:nvSpPr>
        <p:spPr>
          <a:xfrm>
            <a:off x="257892" y="195486"/>
            <a:ext cx="8545645" cy="648072"/>
          </a:xfrm>
          <a:prstGeom prst="rect">
            <a:avLst/>
          </a:prstGeom>
        </p:spPr>
        <p:txBody>
          <a:bodyPr vert="horz" lIns="91438" tIns="45719" rIns="91438" bIns="45719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685800"/>
            <a:r>
              <a:rPr lang="fr-FR" sz="2400" b="1" dirty="0">
                <a:solidFill>
                  <a:srgbClr val="000000"/>
                </a:solidFill>
                <a:latin typeface="Corbel" panose="020B0503020204020204"/>
              </a:rPr>
              <a:t>Caractéristiques des patients à l’inclusion dans ETHOS</a:t>
            </a:r>
            <a:endParaRPr lang="en-CA" altLang="x-none" sz="2400" b="1" dirty="0">
              <a:solidFill>
                <a:srgbClr val="000000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232229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8E651DA4-8D39-4BA0-8FD2-F5EECB7D8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343" y="1468926"/>
            <a:ext cx="2559164" cy="22056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100" dirty="0">
                <a:solidFill>
                  <a:srgbClr val="F0B3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CRITÈRE PRIMAIRE</a:t>
            </a:r>
          </a:p>
          <a:p>
            <a:pPr marL="0" indent="0">
              <a:buNone/>
            </a:pPr>
            <a:r>
              <a:rPr lang="fr-FR" sz="21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Taux annuel d’exacerbations modérées/sévères à 52 semaines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="" xmlns:a16="http://schemas.microsoft.com/office/drawing/2014/main" id="{EE523D45-47C3-4EBD-9B8E-FADE377B5F0F}"/>
              </a:ext>
            </a:extLst>
          </p:cNvPr>
          <p:cNvSpPr txBox="1"/>
          <p:nvPr/>
        </p:nvSpPr>
        <p:spPr>
          <a:xfrm>
            <a:off x="8064064" y="4286978"/>
            <a:ext cx="699800" cy="173122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pPr algn="r" defTabSz="342900"/>
            <a:r>
              <a:rPr lang="fr-FR" sz="675" i="1" dirty="0">
                <a:solidFill>
                  <a:srgbClr val="000000">
                    <a:lumMod val="75000"/>
                    <a:lumOff val="25000"/>
                  </a:srgbClr>
                </a:solidFill>
                <a:latin typeface="Arial Narrow" panose="020B0606020202030204" pitchFamily="34" charset="0"/>
              </a:rPr>
              <a:t>Population </a:t>
            </a:r>
            <a:r>
              <a:rPr lang="fr-FR" sz="675" i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 Narrow" panose="020B0606020202030204" pitchFamily="34" charset="0"/>
              </a:rPr>
              <a:t>mITT</a:t>
            </a:r>
            <a:endParaRPr lang="fr-FR" sz="675" i="1" dirty="0">
              <a:solidFill>
                <a:srgbClr val="000000">
                  <a:lumMod val="75000"/>
                  <a:lumOff val="25000"/>
                </a:srgbClr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Titre 1">
            <a:extLst>
              <a:ext uri="{FF2B5EF4-FFF2-40B4-BE49-F238E27FC236}">
                <a16:creationId xmlns="" xmlns:a16="http://schemas.microsoft.com/office/drawing/2014/main" id="{D191DA53-6A73-4898-9775-D84D0CCD7CD7}"/>
              </a:ext>
            </a:extLst>
          </p:cNvPr>
          <p:cNvSpPr txBox="1">
            <a:spLocks/>
          </p:cNvSpPr>
          <p:nvPr/>
        </p:nvSpPr>
        <p:spPr>
          <a:xfrm>
            <a:off x="251520" y="217762"/>
            <a:ext cx="8415521" cy="720151"/>
          </a:xfrm>
          <a:prstGeom prst="rect">
            <a:avLst/>
          </a:prstGeom>
        </p:spPr>
        <p:txBody>
          <a:bodyPr vert="horz" lIns="68579" tIns="34289" rIns="68579" bIns="34289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685800"/>
            <a:r>
              <a:rPr lang="fr-FR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Réduction du taux annuel d’exacerbations modérées/sévères </a:t>
            </a:r>
            <a:br>
              <a:rPr lang="fr-FR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24 % </a:t>
            </a:r>
            <a:r>
              <a:rPr lang="fr-FR" sz="24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</a:t>
            </a:r>
            <a:r>
              <a:rPr lang="fr-FR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LABA/LAMA et 13 % </a:t>
            </a:r>
            <a:r>
              <a:rPr lang="fr-FR" sz="24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</a:t>
            </a:r>
            <a:r>
              <a:rPr lang="fr-FR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LABA/CSI à S</a:t>
            </a:r>
            <a:r>
              <a:rPr lang="fr-FR" sz="2400" b="1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52</a:t>
            </a:r>
            <a:r>
              <a:rPr lang="fr-FR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</a:t>
            </a:r>
            <a:r>
              <a:rPr lang="fr-FR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400" b="1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1748221" y="4577172"/>
            <a:ext cx="7186902" cy="348811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marL="215995" indent="-215995" algn="r" defTabSz="342900">
              <a:spcBef>
                <a:spcPts val="225"/>
              </a:spcBef>
              <a:buClr>
                <a:srgbClr val="F0B323"/>
              </a:buClr>
              <a:buFont typeface="+mj-lt"/>
              <a:buAutoNum type="arabicPeriod"/>
            </a:pPr>
            <a:r>
              <a:rPr lang="fr-FR" sz="825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Résumé des Caractéristiques du Produit TRIXEO</a:t>
            </a:r>
            <a:r>
              <a:rPr lang="fr-FR" sz="825" b="1" baseline="300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fr-FR" sz="825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AEROSPHERE™ en </a:t>
            </a:r>
            <a:r>
              <a:rPr lang="fr-FR" sz="825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vigueur</a:t>
            </a:r>
            <a:endParaRPr lang="fr-FR" sz="825" b="1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995" indent="-215995" algn="r" defTabSz="342900">
              <a:spcBef>
                <a:spcPts val="225"/>
              </a:spcBef>
              <a:buClr>
                <a:srgbClr val="F0B323"/>
              </a:buClr>
              <a:buFont typeface="+mj-lt"/>
              <a:buAutoNum type="arabicPeriod"/>
            </a:pPr>
            <a:r>
              <a:rPr lang="fr-FR" sz="825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Rabe KF </a:t>
            </a:r>
            <a:r>
              <a:rPr lang="fr-FR" sz="825" b="1" i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US" sz="825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Triple Inhaled Therapy at Two Glucocorticoid Doses in Moderate-to-Very-Severe COPD. </a:t>
            </a:r>
            <a:r>
              <a:rPr lang="fr-FR" sz="825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fr-FR" sz="825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</a:t>
            </a:r>
            <a:r>
              <a:rPr lang="fr-FR" sz="825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Med. 2020; 383 (1): 35-48</a:t>
            </a:r>
            <a:endParaRPr lang="fr-FR" sz="825" b="1" dirty="0">
              <a:solidFill>
                <a:srgbClr val="000000"/>
              </a:solidFill>
              <a:latin typeface="Corbel" panose="020B0503020204020204"/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3249785" y="915566"/>
            <a:ext cx="4684217" cy="3732222"/>
            <a:chOff x="3249785" y="915566"/>
            <a:chExt cx="4684217" cy="3732222"/>
          </a:xfrm>
        </p:grpSpPr>
        <p:grpSp>
          <p:nvGrpSpPr>
            <p:cNvPr id="6" name="Groupe 5"/>
            <p:cNvGrpSpPr/>
            <p:nvPr/>
          </p:nvGrpSpPr>
          <p:grpSpPr>
            <a:xfrm>
              <a:off x="3249785" y="915566"/>
              <a:ext cx="4684217" cy="3556690"/>
              <a:chOff x="3249785" y="915566"/>
              <a:chExt cx="4684217" cy="3556690"/>
            </a:xfrm>
          </p:grpSpPr>
          <p:pic>
            <p:nvPicPr>
              <p:cNvPr id="5" name="Image 4">
                <a:extLst>
                  <a:ext uri="{FF2B5EF4-FFF2-40B4-BE49-F238E27FC236}">
                    <a16:creationId xmlns="" xmlns:a16="http://schemas.microsoft.com/office/drawing/2014/main" id="{10394D2C-E05A-4DD7-BC21-ADDB4BC808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49785" y="1031698"/>
                <a:ext cx="4684217" cy="3440558"/>
              </a:xfrm>
              <a:prstGeom prst="rect">
                <a:avLst/>
              </a:prstGeom>
            </p:spPr>
          </p:pic>
          <p:sp>
            <p:nvSpPr>
              <p:cNvPr id="4" name="ZoneTexte 3"/>
              <p:cNvSpPr txBox="1"/>
              <p:nvPr/>
            </p:nvSpPr>
            <p:spPr>
              <a:xfrm>
                <a:off x="3249785" y="915566"/>
                <a:ext cx="2284856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>
                    <a:solidFill>
                      <a:srgbClr val="FFC000"/>
                    </a:solidFill>
                  </a:rPr>
                  <a:t>BUD/FOR/GLY 160 </a:t>
                </a:r>
                <a:r>
                  <a:rPr lang="fr-FR" sz="1200" b="1" dirty="0" err="1">
                    <a:solidFill>
                      <a:srgbClr val="FFC000"/>
                    </a:solidFill>
                  </a:rPr>
                  <a:t>Aerosphere</a:t>
                </a:r>
                <a:r>
                  <a:rPr lang="fr-FR" sz="1200" b="1" dirty="0">
                    <a:solidFill>
                      <a:srgbClr val="FFC000"/>
                    </a:solidFill>
                  </a:rPr>
                  <a:t>*</a:t>
                </a:r>
              </a:p>
            </p:txBody>
          </p:sp>
          <p:sp>
            <p:nvSpPr>
              <p:cNvPr id="8" name="ZoneTexte 7"/>
              <p:cNvSpPr txBox="1"/>
              <p:nvPr/>
            </p:nvSpPr>
            <p:spPr>
              <a:xfrm>
                <a:off x="5311480" y="1214631"/>
                <a:ext cx="2284856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>
                    <a:solidFill>
                      <a:srgbClr val="FFC000"/>
                    </a:solidFill>
                  </a:rPr>
                  <a:t>BUD/FOR/GLY 160 </a:t>
                </a:r>
                <a:r>
                  <a:rPr lang="fr-FR" sz="1200" b="1" dirty="0" err="1">
                    <a:solidFill>
                      <a:srgbClr val="FFC000"/>
                    </a:solidFill>
                  </a:rPr>
                  <a:t>Aerosphere</a:t>
                </a:r>
                <a:r>
                  <a:rPr lang="fr-FR" sz="1200" b="1" dirty="0">
                    <a:solidFill>
                      <a:srgbClr val="FFC000"/>
                    </a:solidFill>
                  </a:rPr>
                  <a:t>*</a:t>
                </a:r>
              </a:p>
            </p:txBody>
          </p:sp>
        </p:grpSp>
        <p:sp>
          <p:nvSpPr>
            <p:cNvPr id="7" name="ZoneTexte 6"/>
            <p:cNvSpPr txBox="1"/>
            <p:nvPr/>
          </p:nvSpPr>
          <p:spPr>
            <a:xfrm>
              <a:off x="3563888" y="3939902"/>
              <a:ext cx="1116011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00CC99"/>
                  </a:solidFill>
                </a:rPr>
                <a:t>BUD/FOR/GLY</a:t>
              </a:r>
            </a:p>
            <a:p>
              <a:pPr algn="ctr"/>
              <a:r>
                <a:rPr lang="fr-FR" sz="1000" dirty="0">
                  <a:solidFill>
                    <a:srgbClr val="00CC99"/>
                  </a:solidFill>
                </a:rPr>
                <a:t>Aérosphère*</a:t>
              </a:r>
            </a:p>
            <a:p>
              <a:pPr algn="ctr"/>
              <a:r>
                <a:rPr lang="fr-FR" sz="1000" dirty="0">
                  <a:solidFill>
                    <a:srgbClr val="00CC99"/>
                  </a:solidFill>
                </a:rPr>
                <a:t>160/7,2/5 µg/dose</a:t>
              </a:r>
            </a:p>
            <a:p>
              <a:pPr algn="ctr"/>
              <a:r>
                <a:rPr lang="fr-FR" sz="1000" dirty="0">
                  <a:solidFill>
                    <a:srgbClr val="00CC99"/>
                  </a:solidFill>
                </a:rPr>
                <a:t>(n = 2137)</a:t>
              </a: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5760245" y="3939902"/>
              <a:ext cx="1116011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00CC99"/>
                  </a:solidFill>
                </a:rPr>
                <a:t>BUD/FOR/GLY</a:t>
              </a:r>
            </a:p>
            <a:p>
              <a:pPr algn="ctr"/>
              <a:r>
                <a:rPr lang="fr-FR" sz="1000" dirty="0">
                  <a:solidFill>
                    <a:srgbClr val="00CC99"/>
                  </a:solidFill>
                </a:rPr>
                <a:t>Aérosphère*</a:t>
              </a:r>
            </a:p>
            <a:p>
              <a:pPr algn="ctr"/>
              <a:r>
                <a:rPr lang="fr-FR" sz="1000" dirty="0">
                  <a:solidFill>
                    <a:srgbClr val="00CC99"/>
                  </a:solidFill>
                </a:rPr>
                <a:t>160/7,2/5 µg/dose</a:t>
              </a:r>
            </a:p>
            <a:p>
              <a:pPr algn="ctr"/>
              <a:r>
                <a:rPr lang="fr-FR" sz="1000" dirty="0">
                  <a:solidFill>
                    <a:srgbClr val="00CC99"/>
                  </a:solidFill>
                </a:rPr>
                <a:t>(n = 2137)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921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E130F1E0-D7F5-4AE1-B587-EA839243C8DE}"/>
              </a:ext>
            </a:extLst>
          </p:cNvPr>
          <p:cNvSpPr txBox="1"/>
          <p:nvPr/>
        </p:nvSpPr>
        <p:spPr>
          <a:xfrm>
            <a:off x="7422541" y="4230127"/>
            <a:ext cx="1343024" cy="173122"/>
          </a:xfrm>
          <a:prstGeom prst="rect">
            <a:avLst/>
          </a:prstGeom>
          <a:noFill/>
        </p:spPr>
        <p:txBody>
          <a:bodyPr wrap="square" lIns="68579" tIns="34289" rIns="269993" bIns="34289">
            <a:spAutoFit/>
          </a:bodyPr>
          <a:lstStyle>
            <a:defPPr>
              <a:defRPr lang="fr-FR"/>
            </a:defPPr>
            <a:lvl1pPr algn="r">
              <a:defRPr sz="900" i="1">
                <a:solidFill>
                  <a:schemeClr val="tx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pPr algn="l" defTabSz="342900"/>
            <a:r>
              <a:rPr lang="fr-FR" sz="675" dirty="0">
                <a:solidFill>
                  <a:srgbClr val="000000">
                    <a:lumMod val="75000"/>
                    <a:lumOff val="25000"/>
                  </a:srgbClr>
                </a:solidFill>
              </a:rPr>
              <a:t>Population </a:t>
            </a:r>
            <a:r>
              <a:rPr lang="fr-FR" sz="675" dirty="0" err="1">
                <a:solidFill>
                  <a:srgbClr val="000000">
                    <a:lumMod val="75000"/>
                    <a:lumOff val="25000"/>
                  </a:srgbClr>
                </a:solidFill>
              </a:rPr>
              <a:t>mITT</a:t>
            </a:r>
            <a:endParaRPr lang="fr-FR" sz="675" dirty="0">
              <a:solidFill>
                <a:srgbClr val="000000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1" name="Titre 1">
            <a:extLst>
              <a:ext uri="{FF2B5EF4-FFF2-40B4-BE49-F238E27FC236}">
                <a16:creationId xmlns="" xmlns:a16="http://schemas.microsoft.com/office/drawing/2014/main" id="{44A70026-8C47-470C-BE25-5EFFFFC80060}"/>
              </a:ext>
            </a:extLst>
          </p:cNvPr>
          <p:cNvSpPr txBox="1">
            <a:spLocks/>
          </p:cNvSpPr>
          <p:nvPr/>
        </p:nvSpPr>
        <p:spPr>
          <a:xfrm>
            <a:off x="219044" y="190766"/>
            <a:ext cx="8705915" cy="783431"/>
          </a:xfrm>
          <a:prstGeom prst="rect">
            <a:avLst/>
          </a:prstGeom>
        </p:spPr>
        <p:txBody>
          <a:bodyPr vert="horz" lIns="68579" tIns="34289" rIns="68579" bIns="34289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defTabSz="685800"/>
            <a:r>
              <a:rPr lang="fr-FR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Réduction du taux annuel d’exacerbations sévères (avec hospitalisation ou un décès) de 20 % </a:t>
            </a:r>
            <a:r>
              <a:rPr lang="fr-FR" sz="24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vs</a:t>
            </a:r>
            <a:r>
              <a:rPr lang="fr-FR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LABA/CSI à S</a:t>
            </a:r>
            <a:r>
              <a:rPr lang="fr-FR" sz="2400" b="1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52 </a:t>
            </a:r>
            <a:r>
              <a:rPr lang="fr-FR" sz="2400" b="1" baseline="30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1, 2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742840" y="4589602"/>
            <a:ext cx="7186902" cy="348811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marL="215995" indent="-215995" algn="r" defTabSz="342900">
              <a:spcBef>
                <a:spcPts val="225"/>
              </a:spcBef>
              <a:buClr>
                <a:srgbClr val="F0B323"/>
              </a:buClr>
              <a:buFont typeface="+mj-lt"/>
              <a:buAutoNum type="arabicPeriod"/>
            </a:pPr>
            <a:r>
              <a:rPr lang="fr-FR" sz="825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Résumé des Caractéristiques du Produit TRIXEO</a:t>
            </a:r>
            <a:r>
              <a:rPr lang="fr-FR" sz="825" b="1" baseline="300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lang="fr-FR" sz="825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AEROSPHERE™ en </a:t>
            </a:r>
            <a:r>
              <a:rPr lang="fr-FR" sz="825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vigueur</a:t>
            </a:r>
            <a:endParaRPr lang="fr-FR" sz="825" b="1" dirty="0">
              <a:solidFill>
                <a:srgbClr val="000000">
                  <a:lumMod val="75000"/>
                  <a:lumOff val="2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5995" indent="-215995" algn="r" defTabSz="342900">
              <a:spcBef>
                <a:spcPts val="225"/>
              </a:spcBef>
              <a:buClr>
                <a:srgbClr val="F0B323"/>
              </a:buClr>
              <a:buFont typeface="+mj-lt"/>
              <a:buAutoNum type="arabicPeriod"/>
            </a:pPr>
            <a:r>
              <a:rPr lang="fr-FR" sz="825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Rabe KF </a:t>
            </a:r>
            <a:r>
              <a:rPr lang="fr-FR" sz="825" b="1" i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 </a:t>
            </a:r>
            <a:r>
              <a:rPr lang="en-US" sz="825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Triple Inhaled Therapy at Two Glucocorticoid Doses in Moderate-to-Very-Severe COPD. </a:t>
            </a:r>
            <a:r>
              <a:rPr lang="fr-FR" sz="825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  <a:r>
              <a:rPr lang="fr-FR" sz="825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Engl</a:t>
            </a:r>
            <a:r>
              <a:rPr lang="fr-FR" sz="825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Med. 2020; 383 (1): 35-48</a:t>
            </a:r>
            <a:endParaRPr lang="fr-FR" sz="825" b="1" dirty="0">
              <a:solidFill>
                <a:srgbClr val="000000"/>
              </a:solidFill>
              <a:latin typeface="Corbel" panose="020B0503020204020204"/>
            </a:endParaRPr>
          </a:p>
        </p:txBody>
      </p:sp>
      <p:sp>
        <p:nvSpPr>
          <p:cNvPr id="10" name="Espace réservé du contenu 2">
            <a:extLst>
              <a:ext uri="{FF2B5EF4-FFF2-40B4-BE49-F238E27FC236}">
                <a16:creationId xmlns="" xmlns:a16="http://schemas.microsoft.com/office/drawing/2014/main" id="{8E651DA4-8D39-4BA0-8FD2-F5EECB7D8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613" y="1763486"/>
            <a:ext cx="2171502" cy="230130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  <a:tabLst>
                <a:tab pos="2866953" algn="l"/>
                <a:tab pos="3047924" algn="l"/>
                <a:tab pos="3143171" algn="l"/>
              </a:tabLst>
            </a:pPr>
            <a:r>
              <a:rPr lang="fr-FR" sz="2100" b="1" dirty="0">
                <a:solidFill>
                  <a:srgbClr val="F0B323"/>
                </a:solidFill>
              </a:rPr>
              <a:t>CRITÈRE SECONDAIRE</a:t>
            </a:r>
            <a:endParaRPr lang="fr-FR" sz="2100" dirty="0">
              <a:solidFill>
                <a:srgbClr val="F0B323"/>
              </a:solidFill>
              <a:sym typeface="Wingdings 2" panose="05020102010507070707" pitchFamily="18" charset="2"/>
            </a:endParaRPr>
          </a:p>
          <a:p>
            <a:pPr marL="0" indent="0">
              <a:lnSpc>
                <a:spcPct val="100000"/>
              </a:lnSpc>
              <a:buNone/>
              <a:tabLst>
                <a:tab pos="2866953" algn="l"/>
                <a:tab pos="3047924" algn="l"/>
                <a:tab pos="3143171" algn="l"/>
              </a:tabLst>
            </a:pPr>
            <a:r>
              <a:rPr lang="fr-FR" sz="2100" b="1" dirty="0"/>
              <a:t>Taux annuel d’exacerbations sévères à 52 semaines</a:t>
            </a:r>
          </a:p>
        </p:txBody>
      </p:sp>
      <p:grpSp>
        <p:nvGrpSpPr>
          <p:cNvPr id="14" name="Groupe 13"/>
          <p:cNvGrpSpPr/>
          <p:nvPr/>
        </p:nvGrpSpPr>
        <p:grpSpPr>
          <a:xfrm>
            <a:off x="2500114" y="998607"/>
            <a:ext cx="4889980" cy="3577173"/>
            <a:chOff x="2500114" y="998607"/>
            <a:chExt cx="4889980" cy="3577173"/>
          </a:xfrm>
        </p:grpSpPr>
        <p:grpSp>
          <p:nvGrpSpPr>
            <p:cNvPr id="3" name="Groupe 2"/>
            <p:cNvGrpSpPr/>
            <p:nvPr/>
          </p:nvGrpSpPr>
          <p:grpSpPr>
            <a:xfrm>
              <a:off x="2500114" y="998607"/>
              <a:ext cx="4889980" cy="3404645"/>
              <a:chOff x="2500114" y="998607"/>
              <a:chExt cx="4889980" cy="3404645"/>
            </a:xfrm>
          </p:grpSpPr>
          <p:grpSp>
            <p:nvGrpSpPr>
              <p:cNvPr id="4" name="Groupe 3"/>
              <p:cNvGrpSpPr/>
              <p:nvPr/>
            </p:nvGrpSpPr>
            <p:grpSpPr>
              <a:xfrm>
                <a:off x="2500114" y="1153861"/>
                <a:ext cx="4889980" cy="3249391"/>
                <a:chOff x="3333485" y="1538479"/>
                <a:chExt cx="6519973" cy="4332521"/>
              </a:xfrm>
            </p:grpSpPr>
            <p:pic>
              <p:nvPicPr>
                <p:cNvPr id="5" name="Image 4" descr="Une image contenant texte, capture d’écran, parking&#10;&#10;Description générée automatiquement">
                  <a:extLst>
                    <a:ext uri="{FF2B5EF4-FFF2-40B4-BE49-F238E27FC236}">
                      <a16:creationId xmlns="" xmlns:a16="http://schemas.microsoft.com/office/drawing/2014/main" id="{9C454832-944F-41DB-AD92-CC9E1B540B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33485" y="1538479"/>
                  <a:ext cx="6519973" cy="4332521"/>
                </a:xfrm>
                <a:prstGeom prst="rect">
                  <a:avLst/>
                </a:prstGeom>
              </p:spPr>
            </p:pic>
            <p:sp>
              <p:nvSpPr>
                <p:cNvPr id="2" name="Ellipse 1"/>
                <p:cNvSpPr/>
                <p:nvPr/>
              </p:nvSpPr>
              <p:spPr>
                <a:xfrm>
                  <a:off x="5510151" y="2006930"/>
                  <a:ext cx="890649" cy="344384"/>
                </a:xfrm>
                <a:prstGeom prst="ellipse">
                  <a:avLst/>
                </a:prstGeom>
                <a:noFill/>
                <a:ln w="571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342900"/>
                  <a:endParaRPr lang="fr-FR" sz="1350">
                    <a:solidFill>
                      <a:prstClr val="white"/>
                    </a:solidFill>
                    <a:latin typeface="Corbel" panose="020B0503020204020204"/>
                  </a:endParaRPr>
                </a:p>
              </p:txBody>
            </p:sp>
          </p:grpSp>
          <p:sp>
            <p:nvSpPr>
              <p:cNvPr id="9" name="ZoneTexte 8"/>
              <p:cNvSpPr txBox="1"/>
              <p:nvPr/>
            </p:nvSpPr>
            <p:spPr>
              <a:xfrm>
                <a:off x="2771800" y="998607"/>
                <a:ext cx="2284856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>
                    <a:solidFill>
                      <a:srgbClr val="FFC000"/>
                    </a:solidFill>
                  </a:rPr>
                  <a:t>BUD/FOR/GLY 160 </a:t>
                </a:r>
                <a:r>
                  <a:rPr lang="fr-FR" sz="1200" b="1" dirty="0" err="1">
                    <a:solidFill>
                      <a:srgbClr val="FFC000"/>
                    </a:solidFill>
                  </a:rPr>
                  <a:t>Aerosphere</a:t>
                </a:r>
                <a:r>
                  <a:rPr lang="fr-FR" sz="1200" b="1" dirty="0">
                    <a:solidFill>
                      <a:srgbClr val="FFC000"/>
                    </a:solidFill>
                  </a:rPr>
                  <a:t>*</a:t>
                </a:r>
              </a:p>
            </p:txBody>
          </p:sp>
          <p:sp>
            <p:nvSpPr>
              <p:cNvPr id="11" name="ZoneTexte 10"/>
              <p:cNvSpPr txBox="1"/>
              <p:nvPr/>
            </p:nvSpPr>
            <p:spPr>
              <a:xfrm>
                <a:off x="5076056" y="998607"/>
                <a:ext cx="2284856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sz="1200" b="1" dirty="0">
                    <a:solidFill>
                      <a:srgbClr val="FFC000"/>
                    </a:solidFill>
                  </a:rPr>
                  <a:t>BUD/FOR/GLY 160 </a:t>
                </a:r>
                <a:r>
                  <a:rPr lang="fr-FR" sz="1200" b="1" dirty="0" err="1">
                    <a:solidFill>
                      <a:srgbClr val="FFC000"/>
                    </a:solidFill>
                  </a:rPr>
                  <a:t>Aerosphere</a:t>
                </a:r>
                <a:r>
                  <a:rPr lang="fr-FR" sz="1200" b="1" dirty="0">
                    <a:solidFill>
                      <a:srgbClr val="FFC000"/>
                    </a:solidFill>
                  </a:rPr>
                  <a:t>*</a:t>
                </a:r>
              </a:p>
            </p:txBody>
          </p:sp>
        </p:grpSp>
        <p:sp>
          <p:nvSpPr>
            <p:cNvPr id="12" name="ZoneTexte 11"/>
            <p:cNvSpPr txBox="1"/>
            <p:nvPr/>
          </p:nvSpPr>
          <p:spPr>
            <a:xfrm>
              <a:off x="2843808" y="3867894"/>
              <a:ext cx="1116011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00CC99"/>
                  </a:solidFill>
                </a:rPr>
                <a:t>BUD/FOR/GLY</a:t>
              </a:r>
            </a:p>
            <a:p>
              <a:pPr algn="ctr"/>
              <a:r>
                <a:rPr lang="fr-FR" sz="1000" dirty="0">
                  <a:solidFill>
                    <a:srgbClr val="00CC99"/>
                  </a:solidFill>
                </a:rPr>
                <a:t>Aérosphère*</a:t>
              </a:r>
            </a:p>
            <a:p>
              <a:pPr algn="ctr"/>
              <a:r>
                <a:rPr lang="fr-FR" sz="1000" dirty="0">
                  <a:solidFill>
                    <a:srgbClr val="00CC99"/>
                  </a:solidFill>
                </a:rPr>
                <a:t>160/7,2/5 µg/dose</a:t>
              </a:r>
            </a:p>
            <a:p>
              <a:pPr algn="ctr"/>
              <a:r>
                <a:rPr lang="fr-FR" sz="1000" dirty="0">
                  <a:solidFill>
                    <a:srgbClr val="00CC99"/>
                  </a:solidFill>
                </a:rPr>
                <a:t>(n = 2137)</a:t>
              </a:r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5112173" y="3867894"/>
              <a:ext cx="1116011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000" b="1" dirty="0">
                  <a:solidFill>
                    <a:srgbClr val="00CC99"/>
                  </a:solidFill>
                </a:rPr>
                <a:t>BUD/FOR/GLY</a:t>
              </a:r>
            </a:p>
            <a:p>
              <a:pPr algn="ctr"/>
              <a:r>
                <a:rPr lang="fr-FR" sz="1000" dirty="0">
                  <a:solidFill>
                    <a:srgbClr val="00CC99"/>
                  </a:solidFill>
                </a:rPr>
                <a:t>Aérosphère*</a:t>
              </a:r>
            </a:p>
            <a:p>
              <a:pPr algn="ctr"/>
              <a:r>
                <a:rPr lang="fr-FR" sz="1000" dirty="0">
                  <a:solidFill>
                    <a:srgbClr val="00CC99"/>
                  </a:solidFill>
                </a:rPr>
                <a:t>160/7,2/5 µg/dose</a:t>
              </a:r>
            </a:p>
            <a:p>
              <a:pPr algn="ctr"/>
              <a:r>
                <a:rPr lang="fr-FR" sz="1000" dirty="0">
                  <a:solidFill>
                    <a:srgbClr val="00CC99"/>
                  </a:solidFill>
                </a:rPr>
                <a:t>(n = 2137)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1056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="" xmlns:a16="http://schemas.microsoft.com/office/drawing/2014/main" id="{93DC765A-5C1F-4F1E-8DD8-01C91E3EFE91}"/>
              </a:ext>
            </a:extLst>
          </p:cNvPr>
          <p:cNvSpPr txBox="1">
            <a:spLocks/>
          </p:cNvSpPr>
          <p:nvPr/>
        </p:nvSpPr>
        <p:spPr>
          <a:xfrm>
            <a:off x="217500" y="207992"/>
            <a:ext cx="7882891" cy="635566"/>
          </a:xfrm>
          <a:prstGeom prst="rect">
            <a:avLst/>
          </a:prstGeom>
        </p:spPr>
        <p:txBody>
          <a:bodyPr vert="horz" lIns="121914" tIns="60957" rIns="121914" bIns="6095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Effets secondaires survenant chez plus de 1% des patients dans l’étude ETHOS</a:t>
            </a:r>
            <a:endParaRPr lang="fr-FR" altLang="x-none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214258" y="941268"/>
            <a:ext cx="8607298" cy="3731837"/>
            <a:chOff x="214258" y="941268"/>
            <a:chExt cx="8607298" cy="3731837"/>
          </a:xfrm>
        </p:grpSpPr>
        <p:graphicFrame>
          <p:nvGraphicFramePr>
            <p:cNvPr id="9" name="Content Placeholder 5">
              <a:extLst>
                <a:ext uri="{FF2B5EF4-FFF2-40B4-BE49-F238E27FC236}">
                  <a16:creationId xmlns="" xmlns:a16="http://schemas.microsoft.com/office/drawing/2014/main" id="{1C2097FB-B36D-4C7A-BE3E-60B65B2FB648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60897037"/>
                </p:ext>
              </p:extLst>
            </p:nvPr>
          </p:nvGraphicFramePr>
          <p:xfrm>
            <a:off x="214258" y="941268"/>
            <a:ext cx="8607298" cy="3731837"/>
          </p:xfrm>
          <a:graphic>
            <a:graphicData uri="http://schemas.openxmlformats.org/drawingml/2006/table">
              <a:tbl>
                <a:tblPr firstRow="1" bandRow="1">
                  <a:effectLst/>
                  <a:tableStyleId>{21E4AEA4-8DFA-4A89-87EB-49C32662AFE0}</a:tableStyleId>
                </a:tblPr>
                <a:tblGrid>
                  <a:gridCol w="1893313">
                    <a:extLst>
                      <a:ext uri="{9D8B030D-6E8A-4147-A177-3AD203B41FA5}">
                        <a16:colId xmlns="" xmlns:a16="http://schemas.microsoft.com/office/drawing/2014/main" val="565553643"/>
                      </a:ext>
                    </a:extLst>
                  </a:gridCol>
                  <a:gridCol w="1342797">
                    <a:extLst>
                      <a:ext uri="{9D8B030D-6E8A-4147-A177-3AD203B41FA5}">
                        <a16:colId xmlns="" xmlns:a16="http://schemas.microsoft.com/office/drawing/2014/main" val="946527996"/>
                      </a:ext>
                    </a:extLst>
                  </a:gridCol>
                  <a:gridCol w="1342797">
                    <a:extLst>
                      <a:ext uri="{9D8B030D-6E8A-4147-A177-3AD203B41FA5}">
                        <a16:colId xmlns="" xmlns:a16="http://schemas.microsoft.com/office/drawing/2014/main" val="4239603217"/>
                      </a:ext>
                    </a:extLst>
                  </a:gridCol>
                  <a:gridCol w="1342797">
                    <a:extLst>
                      <a:ext uri="{9D8B030D-6E8A-4147-A177-3AD203B41FA5}">
                        <a16:colId xmlns="" xmlns:a16="http://schemas.microsoft.com/office/drawing/2014/main" val="1626025608"/>
                      </a:ext>
                    </a:extLst>
                  </a:gridCol>
                  <a:gridCol w="1342797">
                    <a:extLst>
                      <a:ext uri="{9D8B030D-6E8A-4147-A177-3AD203B41FA5}">
                        <a16:colId xmlns="" xmlns:a16="http://schemas.microsoft.com/office/drawing/2014/main" val="842090237"/>
                      </a:ext>
                    </a:extLst>
                  </a:gridCol>
                  <a:gridCol w="1342797">
                    <a:extLst>
                      <a:ext uri="{9D8B030D-6E8A-4147-A177-3AD203B41FA5}">
                        <a16:colId xmlns="" xmlns:a16="http://schemas.microsoft.com/office/drawing/2014/main" val="1058307031"/>
                      </a:ext>
                    </a:extLst>
                  </a:gridCol>
                </a:tblGrid>
                <a:tr h="71062">
                  <a:tc>
                    <a:txBody>
                      <a:bodyPr/>
                      <a:lstStyle/>
                      <a:p>
                        <a:pPr marL="0" marR="0" lvl="0" indent="0" algn="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fr-FR" sz="300" b="1" u="none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27000" marR="108000" marT="3429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fr-FR" sz="300" b="1" noProof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68580" marR="68580" marT="3429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fr-FR" sz="300" b="1" noProof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68580" marR="68580" marT="3429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lvl="0" algn="ctr" defTabSz="457200">
                          <a:defRPr/>
                        </a:pPr>
                        <a:endParaRPr lang="fr-FR" sz="300" baseline="0" noProof="0">
                          <a:solidFill>
                            <a:srgbClr val="1C7B8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68580" marR="68580" marT="3429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1C7B8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lvl="0" algn="ctr" defTabSz="457200">
                          <a:defRPr/>
                        </a:pPr>
                        <a:endParaRPr lang="fr-FR" sz="300" b="1" noProof="0">
                          <a:solidFill>
                            <a:srgbClr val="1C7B8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68580" marR="68580" marT="3429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lvl="0" algn="ctr" defTabSz="457200">
                          <a:defRPr/>
                        </a:pPr>
                        <a:endParaRPr lang="fr-FR" sz="300" b="1" noProof="0">
                          <a:solidFill>
                            <a:srgbClr val="1C7B8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68580" marR="68580" marT="3429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tx2">
                          <a:lumMod val="7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="" xmlns:a16="http://schemas.microsoft.com/office/drawing/2014/main" val="631716171"/>
                    </a:ext>
                  </a:extLst>
                </a:tr>
                <a:tr h="593868">
                  <a:tc>
                    <a:txBody>
                      <a:bodyPr/>
                      <a:lstStyle/>
                      <a:p>
                        <a:pPr marL="0" marR="0" lvl="0" indent="0" algn="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fr-FR" sz="1050" b="1" u="none" noProof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27000" marR="108000" marT="34290" marB="0" anchor="b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lvl="0" algn="ctr">
                          <a:defRPr/>
                        </a:pPr>
                        <a:r>
                          <a:rPr lang="fr-FR" sz="1400" b="1" noProof="0" dirty="0">
                            <a:solidFill>
                              <a:schemeClr val="accent1"/>
                            </a:solidFill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BUD/FOR/GLY 160</a:t>
                        </a:r>
                        <a:br>
                          <a:rPr lang="fr-FR" sz="1400" b="1" noProof="0" dirty="0">
                            <a:solidFill>
                              <a:schemeClr val="accent1"/>
                            </a:solidFill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</a:br>
                        <a:r>
                          <a:rPr lang="fr-FR" sz="1400" b="1" noProof="0" dirty="0">
                            <a:solidFill>
                              <a:schemeClr val="accent1"/>
                            </a:solidFill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n=2144</a:t>
                        </a:r>
                      </a:p>
                    </a:txBody>
                    <a:tcPr marL="68580" marR="68580" marT="3429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lvl="0" algn="ctr">
                          <a:defRPr/>
                        </a:pPr>
                        <a:r>
                          <a:rPr lang="fr-FR" sz="1400" b="1" noProof="0" dirty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BUD/FOR/GLY 80</a:t>
                        </a:r>
                      </a:p>
                      <a:p>
                        <a:pPr lvl="0" algn="ctr">
                          <a:defRPr/>
                        </a:pPr>
                        <a:r>
                          <a:rPr lang="fr-FR" sz="1400" b="1" noProof="0" dirty="0">
                            <a:solidFill>
                              <a:schemeClr val="accent1">
                                <a:lumMod val="60000"/>
                                <a:lumOff val="40000"/>
                              </a:schemeClr>
                            </a:solidFill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n=2124</a:t>
                        </a:r>
                      </a:p>
                    </a:txBody>
                    <a:tcPr marL="68580" marR="68580" marT="3429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lvl="0" algn="ctr" defTabSz="457200">
                          <a:defRPr/>
                        </a:pPr>
                        <a:r>
                          <a:rPr lang="fr-FR" sz="1400" b="1" noProof="0" dirty="0">
                            <a:solidFill>
                              <a:srgbClr val="1C7B86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LAMA/LABA</a:t>
                        </a:r>
                      </a:p>
                      <a:p>
                        <a:pPr lvl="0" algn="ctr" defTabSz="457200">
                          <a:defRPr/>
                        </a:pPr>
                        <a:r>
                          <a:rPr lang="fr-FR" sz="1400" b="1" noProof="0" dirty="0">
                            <a:solidFill>
                              <a:srgbClr val="1C7B86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n=2125</a:t>
                        </a:r>
                        <a:endParaRPr lang="fr-FR" sz="1400" baseline="0" noProof="0" dirty="0">
                          <a:solidFill>
                            <a:srgbClr val="1C7B86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68580" marR="68580" marT="3429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lvl="0" algn="ctr" defTabSz="457200">
                          <a:defRPr/>
                        </a:pPr>
                        <a:r>
                          <a:rPr lang="fr-FR" sz="1400" b="1" noProof="0" dirty="0">
                            <a:solidFill>
                              <a:schemeClr val="accent2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ICS/LABA</a:t>
                        </a:r>
                      </a:p>
                      <a:p>
                        <a:pPr lvl="0" algn="ctr" defTabSz="457200">
                          <a:defRPr/>
                        </a:pPr>
                        <a:r>
                          <a:rPr lang="fr-FR" sz="1400" b="1" noProof="0" dirty="0">
                            <a:solidFill>
                              <a:schemeClr val="accent2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n=2136</a:t>
                        </a:r>
                      </a:p>
                    </a:txBody>
                    <a:tcPr marL="68580" marR="68580" marT="3429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lvl="0" algn="ctr" defTabSz="457200">
                          <a:defRPr/>
                        </a:pPr>
                        <a:r>
                          <a:rPr lang="fr-FR" sz="1050" b="1" noProof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Population totale</a:t>
                        </a:r>
                      </a:p>
                      <a:p>
                        <a:pPr lvl="0" algn="ctr" defTabSz="457200">
                          <a:defRPr/>
                        </a:pPr>
                        <a:r>
                          <a:rPr lang="fr-FR" sz="1050" b="1" noProof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(N=8529)</a:t>
                        </a:r>
                      </a:p>
                    </a:txBody>
                    <a:tcPr marL="68580" marR="68580" marT="3429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="" xmlns:a16="http://schemas.microsoft.com/office/drawing/2014/main" val="3317945187"/>
                    </a:ext>
                  </a:extLst>
                </a:tr>
                <a:tr h="71062">
                  <a:tc>
                    <a:txBody>
                      <a:bodyPr/>
                      <a:lstStyle/>
                      <a:p>
                        <a:pPr marL="0" marR="0" lvl="0" indent="0" algn="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fr-FR" sz="300" b="1" u="none" noProof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27000" marR="108000" marT="3429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fr-FR" sz="300" noProof="0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68580" marR="68580" marT="3429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fr-FR" sz="300" noProof="0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68580" marR="68580" marT="3429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fr-FR" sz="300" baseline="0" noProof="0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68580" marR="68580" marT="3429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1C7B8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fr-FR" sz="300" baseline="0" noProof="0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68580" marR="68580" marT="3429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/>
                        <a:endParaRPr lang="fr-FR" sz="300" baseline="0" noProof="0"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68580" marR="68580" marT="3429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tx2">
                          <a:lumMod val="7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="" xmlns:a16="http://schemas.microsoft.com/office/drawing/2014/main" val="4032233090"/>
                    </a:ext>
                  </a:extLst>
                </a:tr>
                <a:tr h="182729">
                  <a:tc>
                    <a:txBody>
                      <a:bodyPr/>
                      <a:lstStyle/>
                      <a:p>
                        <a:pPr marL="0" marR="0" algn="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endParaRPr lang="fr-FR" sz="1050" b="1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endParaRPr>
                      </a:p>
                    </a:txBody>
                    <a:tcPr marL="25025" marR="2502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fr-FR" sz="1400" b="1" noProof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%</a:t>
                        </a:r>
                      </a:p>
                    </a:txBody>
                    <a:tcPr marL="25025" marR="2502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fr-FR" sz="1400" b="1" noProof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%</a:t>
                        </a:r>
                      </a:p>
                    </a:txBody>
                    <a:tcPr marL="25025" marR="2502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fr-FR" sz="1400" b="1" noProof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%</a:t>
                        </a:r>
                      </a:p>
                    </a:txBody>
                    <a:tcPr marL="25025" marR="2502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fr-FR" sz="1400" b="1" noProof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%</a:t>
                        </a:r>
                      </a:p>
                    </a:txBody>
                    <a:tcPr marL="25025" marR="2502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fr-FR" sz="1400" b="1" noProof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%</a:t>
                        </a:r>
                      </a:p>
                    </a:txBody>
                    <a:tcPr marL="25025" marR="2502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="" xmlns:a16="http://schemas.microsoft.com/office/drawing/2014/main" val="196716276"/>
                    </a:ext>
                  </a:extLst>
                </a:tr>
                <a:tr h="182729">
                  <a:tc>
                    <a:txBody>
                      <a:bodyPr/>
                      <a:lstStyle/>
                      <a:p>
                        <a:pPr marL="0" marR="0" algn="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fr-FR" sz="1050" b="1" noProof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Affections </a:t>
                        </a:r>
                        <a:r>
                          <a:rPr lang="fr-FR" sz="1050" b="1" noProof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CV</a:t>
                        </a:r>
                      </a:p>
                    </a:txBody>
                    <a:tcPr marL="25025" marR="2502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fr-FR" sz="1050" b="0" noProof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4,4</a:t>
                        </a:r>
                      </a:p>
                    </a:txBody>
                    <a:tcPr marL="25025" marR="2502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fr-FR" sz="1050" b="0" noProof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5,2</a:t>
                        </a:r>
                      </a:p>
                    </a:txBody>
                    <a:tcPr marL="51435" marR="5143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fr-FR" sz="1050" b="0" noProof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6,4</a:t>
                        </a:r>
                      </a:p>
                    </a:txBody>
                    <a:tcPr marL="51435" marR="5143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fr-FR" sz="1050" b="0" noProof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4,4</a:t>
                        </a:r>
                      </a:p>
                    </a:txBody>
                    <a:tcPr marL="51435" marR="5143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9144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lang="fr-FR" sz="1050" b="0" noProof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5,1</a:t>
                        </a:r>
                      </a:p>
                    </a:txBody>
                    <a:tcPr marL="51435" marR="5143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="" xmlns:a16="http://schemas.microsoft.com/office/drawing/2014/main" val="315682272"/>
                    </a:ext>
                  </a:extLst>
                </a:tr>
                <a:tr h="182729">
                  <a:tc>
                    <a:txBody>
                      <a:bodyPr/>
                      <a:lstStyle/>
                      <a:p>
                        <a:pPr algn="r">
                          <a:lnSpc>
                            <a:spcPct val="90000"/>
                          </a:lnSpc>
                        </a:pPr>
                        <a:r>
                          <a:rPr lang="fr-FR" sz="1050" b="1" noProof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Pneumonie</a:t>
                        </a:r>
                      </a:p>
                    </a:txBody>
                    <a:tcPr marL="51435" marR="5143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285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fr-FR" sz="1050" b="0" noProof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5,4</a:t>
                        </a:r>
                      </a:p>
                    </a:txBody>
                    <a:tcPr marL="51435" marR="5143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fr-FR" sz="1050" b="0" noProof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4,8</a:t>
                        </a:r>
                      </a:p>
                    </a:txBody>
                    <a:tcPr marL="51435" marR="5143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fr-FR" sz="1050" b="0" noProof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3,2</a:t>
                        </a:r>
                      </a:p>
                    </a:txBody>
                    <a:tcPr marL="51435" marR="5143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fr-FR" sz="1050" b="0" noProof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5,5</a:t>
                        </a:r>
                      </a:p>
                    </a:txBody>
                    <a:tcPr marL="51435" marR="5143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fr-FR" sz="1050" b="0" noProof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4,7</a:t>
                        </a:r>
                      </a:p>
                    </a:txBody>
                    <a:tcPr marL="51435" marR="5143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="" xmlns:a16="http://schemas.microsoft.com/office/drawing/2014/main" val="3978690315"/>
                    </a:ext>
                  </a:extLst>
                </a:tr>
                <a:tr h="182729">
                  <a:tc>
                    <a:txBody>
                      <a:bodyPr/>
                      <a:lstStyle/>
                      <a:p>
                        <a:pPr algn="r"/>
                        <a:r>
                          <a:rPr lang="fr-FR" sz="1050" b="1" noProof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Infections des voies aériennes</a:t>
                        </a:r>
                      </a:p>
                    </a:txBody>
                    <a:tcPr marL="51435" marR="5143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fr-FR" sz="1050" b="0" noProof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3,7</a:t>
                        </a:r>
                      </a:p>
                    </a:txBody>
                    <a:tcPr marL="51435" marR="5143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fr-FR" sz="1050" b="0" noProof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3,9</a:t>
                        </a:r>
                      </a:p>
                    </a:txBody>
                    <a:tcPr marL="51435" marR="5143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fr-FR" sz="1050" b="0" noProof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4,1</a:t>
                        </a:r>
                      </a:p>
                    </a:txBody>
                    <a:tcPr marL="51435" marR="5143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fr-FR" sz="1050" b="0" noProof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4,1</a:t>
                        </a:r>
                      </a:p>
                    </a:txBody>
                    <a:tcPr marL="51435" marR="5143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fr-FR" sz="1050" b="0" noProof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3,9</a:t>
                        </a:r>
                      </a:p>
                    </a:txBody>
                    <a:tcPr marL="51435" marR="5143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="" xmlns:a16="http://schemas.microsoft.com/office/drawing/2014/main" val="4256908438"/>
                    </a:ext>
                  </a:extLst>
                </a:tr>
                <a:tr h="182729">
                  <a:tc>
                    <a:txBody>
                      <a:bodyPr/>
                      <a:lstStyle/>
                      <a:p>
                        <a:pPr algn="r"/>
                        <a:r>
                          <a:rPr lang="fr-FR" sz="1050" b="1" noProof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Hypertension</a:t>
                        </a:r>
                      </a:p>
                    </a:txBody>
                    <a:tcPr marL="51435" marR="5143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fr-FR" sz="1050" b="0" noProof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3,5</a:t>
                        </a:r>
                      </a:p>
                    </a:txBody>
                    <a:tcPr marL="51435" marR="5143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fr-FR" sz="1050" b="0" noProof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3,3</a:t>
                        </a:r>
                      </a:p>
                    </a:txBody>
                    <a:tcPr marL="51435" marR="5143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fr-FR" sz="1050" b="0" noProof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3,4</a:t>
                        </a:r>
                      </a:p>
                    </a:txBody>
                    <a:tcPr marL="51435" marR="5143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fr-FR" sz="1050" b="0" noProof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4,4</a:t>
                        </a:r>
                      </a:p>
                    </a:txBody>
                    <a:tcPr marL="51435" marR="5143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fr-FR" sz="1050" b="0" noProof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3,6</a:t>
                        </a:r>
                      </a:p>
                    </a:txBody>
                    <a:tcPr marL="51435" marR="5143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="" xmlns:a16="http://schemas.microsoft.com/office/drawing/2014/main" val="764330375"/>
                    </a:ext>
                  </a:extLst>
                </a:tr>
                <a:tr h="182729">
                  <a:tc>
                    <a:txBody>
                      <a:bodyPr/>
                      <a:lstStyle/>
                      <a:p>
                        <a:pPr algn="r"/>
                        <a:r>
                          <a:rPr lang="fr-FR" sz="1050" b="1" noProof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Diabète</a:t>
                        </a:r>
                      </a:p>
                    </a:txBody>
                    <a:tcPr marL="51435" marR="5143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fr-FR" sz="1050" b="0" noProof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3,4</a:t>
                        </a:r>
                      </a:p>
                    </a:txBody>
                    <a:tcPr marL="51435" marR="5143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fr-FR" sz="1050" b="0" noProof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3,1</a:t>
                        </a:r>
                      </a:p>
                    </a:txBody>
                    <a:tcPr marL="51435" marR="5143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fr-FR" sz="1050" b="0" noProof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2,5</a:t>
                        </a:r>
                      </a:p>
                    </a:txBody>
                    <a:tcPr marL="51435" marR="5143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fr-FR" sz="1050" b="0" noProof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2,9</a:t>
                        </a:r>
                      </a:p>
                    </a:txBody>
                    <a:tcPr marL="51435" marR="5143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fr-FR" sz="1050" b="0" noProof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2,9</a:t>
                        </a:r>
                      </a:p>
                    </a:txBody>
                    <a:tcPr marL="51435" marR="5143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="" xmlns:a16="http://schemas.microsoft.com/office/drawing/2014/main" val="3638299846"/>
                    </a:ext>
                  </a:extLst>
                </a:tr>
                <a:tr h="182729">
                  <a:tc>
                    <a:txBody>
                      <a:bodyPr/>
                      <a:lstStyle/>
                      <a:p>
                        <a:pPr algn="r"/>
                        <a:r>
                          <a:rPr lang="fr-FR" sz="1050" b="1" noProof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Céphalées</a:t>
                        </a:r>
                      </a:p>
                    </a:txBody>
                    <a:tcPr marL="51435" marR="5143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fr-FR" sz="1050" b="0" noProof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2,8</a:t>
                        </a:r>
                      </a:p>
                    </a:txBody>
                    <a:tcPr marL="51435" marR="5143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fr-FR" sz="1050" b="0" noProof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2,6</a:t>
                        </a:r>
                      </a:p>
                    </a:txBody>
                    <a:tcPr marL="51435" marR="5143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fr-FR" sz="1050" b="0" noProof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3,0</a:t>
                        </a:r>
                      </a:p>
                    </a:txBody>
                    <a:tcPr marL="51435" marR="5143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fr-FR" sz="1050" b="0" noProof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3,3</a:t>
                        </a:r>
                      </a:p>
                    </a:txBody>
                    <a:tcPr marL="51435" marR="5143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fr-FR" sz="1050" b="0" noProof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2,9</a:t>
                        </a:r>
                      </a:p>
                    </a:txBody>
                    <a:tcPr marL="51435" marR="5143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="" xmlns:a16="http://schemas.microsoft.com/office/drawing/2014/main" val="1809453371"/>
                    </a:ext>
                  </a:extLst>
                </a:tr>
                <a:tr h="182729">
                  <a:tc>
                    <a:txBody>
                      <a:bodyPr/>
                      <a:lstStyle/>
                      <a:p>
                        <a:pPr algn="r"/>
                        <a:r>
                          <a:rPr lang="fr-FR" sz="1050" b="1" noProof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Candidose</a:t>
                        </a:r>
                      </a:p>
                    </a:txBody>
                    <a:tcPr marL="51435" marR="5143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fr-FR" sz="1050" b="0" noProof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3,2</a:t>
                        </a:r>
                      </a:p>
                    </a:txBody>
                    <a:tcPr marL="51435" marR="5143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fr-FR" sz="1050" b="0" noProof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2,5</a:t>
                        </a:r>
                      </a:p>
                    </a:txBody>
                    <a:tcPr marL="51435" marR="5143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fr-FR" sz="1050" b="0" noProof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1,2</a:t>
                        </a:r>
                      </a:p>
                    </a:txBody>
                    <a:tcPr marL="51435" marR="5143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fr-FR" sz="1050" b="0" noProof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3,1</a:t>
                        </a:r>
                      </a:p>
                    </a:txBody>
                    <a:tcPr marL="51435" marR="5143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fr-FR" sz="1050" b="0" noProof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2,5</a:t>
                        </a:r>
                      </a:p>
                    </a:txBody>
                    <a:tcPr marL="51435" marR="5143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="" xmlns:a16="http://schemas.microsoft.com/office/drawing/2014/main" val="96209858"/>
                    </a:ext>
                  </a:extLst>
                </a:tr>
                <a:tr h="182729">
                  <a:tc>
                    <a:txBody>
                      <a:bodyPr/>
                      <a:lstStyle/>
                      <a:p>
                        <a:pPr algn="r"/>
                        <a:r>
                          <a:rPr lang="fr-FR" sz="1050" b="1" noProof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Fracture osseuse</a:t>
                        </a:r>
                      </a:p>
                    </a:txBody>
                    <a:tcPr marL="51435" marR="5143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fr-FR" sz="1050" b="0" noProof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2,1</a:t>
                        </a:r>
                      </a:p>
                    </a:txBody>
                    <a:tcPr marL="51435" marR="5143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fr-FR" sz="1050" b="0" noProof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1,8</a:t>
                        </a:r>
                      </a:p>
                    </a:txBody>
                    <a:tcPr marL="51435" marR="5143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fr-FR" sz="1050" b="0" noProof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2,1</a:t>
                        </a:r>
                      </a:p>
                    </a:txBody>
                    <a:tcPr marL="51435" marR="5143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fr-FR" sz="1050" b="0" noProof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2,2</a:t>
                        </a:r>
                      </a:p>
                    </a:txBody>
                    <a:tcPr marL="51435" marR="5143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fr-FR" sz="1050" b="0" noProof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2,0</a:t>
                        </a:r>
                      </a:p>
                    </a:txBody>
                    <a:tcPr marL="51435" marR="5143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="" xmlns:a16="http://schemas.microsoft.com/office/drawing/2014/main" val="1439685820"/>
                    </a:ext>
                  </a:extLst>
                </a:tr>
                <a:tr h="182729">
                  <a:tc>
                    <a:txBody>
                      <a:bodyPr/>
                      <a:lstStyle/>
                      <a:p>
                        <a:pPr algn="r"/>
                        <a:r>
                          <a:rPr lang="fr-FR" sz="1050" b="1" noProof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Psychiatriques</a:t>
                        </a:r>
                      </a:p>
                    </a:txBody>
                    <a:tcPr marL="51435" marR="5143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fr-FR" sz="1050" b="0" noProof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2,0</a:t>
                        </a:r>
                      </a:p>
                    </a:txBody>
                    <a:tcPr marL="51435" marR="5143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fr-FR" sz="1050" b="0" noProof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1,8</a:t>
                        </a:r>
                      </a:p>
                    </a:txBody>
                    <a:tcPr marL="51435" marR="5143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fr-FR" sz="1050" b="0" noProof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1,9</a:t>
                        </a:r>
                      </a:p>
                    </a:txBody>
                    <a:tcPr marL="51435" marR="5143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fr-FR" sz="1050" b="0" noProof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1,5</a:t>
                        </a:r>
                      </a:p>
                    </a:txBody>
                    <a:tcPr marL="51435" marR="5143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fr-FR" sz="1050" b="0" noProof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1,8</a:t>
                        </a:r>
                      </a:p>
                    </a:txBody>
                    <a:tcPr marL="51435" marR="5143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="" xmlns:a16="http://schemas.microsoft.com/office/drawing/2014/main" val="2716055375"/>
                    </a:ext>
                  </a:extLst>
                </a:tr>
                <a:tr h="182729">
                  <a:tc>
                    <a:txBody>
                      <a:bodyPr/>
                      <a:lstStyle/>
                      <a:p>
                        <a:pPr algn="r"/>
                        <a:r>
                          <a:rPr lang="fr-FR" sz="1050" b="1" noProof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Anxiété</a:t>
                        </a:r>
                      </a:p>
                    </a:txBody>
                    <a:tcPr marL="51435" marR="5143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fr-FR" sz="1050" b="0" noProof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1,7</a:t>
                        </a:r>
                      </a:p>
                    </a:txBody>
                    <a:tcPr marL="51435" marR="5143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fr-FR" sz="1050" b="0" noProof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1,0</a:t>
                        </a:r>
                      </a:p>
                    </a:txBody>
                    <a:tcPr marL="51435" marR="5143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fr-FR" sz="1050" b="0" noProof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1,2</a:t>
                        </a:r>
                      </a:p>
                    </a:txBody>
                    <a:tcPr marL="51435" marR="5143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fr-FR" sz="1050" b="0" noProof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1,5</a:t>
                        </a:r>
                      </a:p>
                    </a:txBody>
                    <a:tcPr marL="51435" marR="5143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fr-FR" sz="1050" b="0" noProof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1,3</a:t>
                        </a:r>
                      </a:p>
                    </a:txBody>
                    <a:tcPr marL="51435" marR="5143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="" xmlns:a16="http://schemas.microsoft.com/office/drawing/2014/main" val="3018799527"/>
                    </a:ext>
                  </a:extLst>
                </a:tr>
                <a:tr h="182729">
                  <a:tc>
                    <a:txBody>
                      <a:bodyPr/>
                      <a:lstStyle/>
                      <a:p>
                        <a:pPr algn="r"/>
                        <a:r>
                          <a:rPr lang="fr-FR" sz="1050" b="1" noProof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Dysphonie</a:t>
                        </a:r>
                      </a:p>
                    </a:txBody>
                    <a:tcPr marL="51435" marR="5143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fr-FR" sz="1050" b="0" noProof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1,8</a:t>
                        </a:r>
                      </a:p>
                    </a:txBody>
                    <a:tcPr marL="51435" marR="5143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fr-FR" sz="1050" b="0" noProof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1,3</a:t>
                        </a:r>
                      </a:p>
                    </a:txBody>
                    <a:tcPr marL="51435" marR="5143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fr-FR" sz="1050" b="0" noProof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0,3</a:t>
                        </a:r>
                      </a:p>
                    </a:txBody>
                    <a:tcPr marL="51435" marR="5143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fr-FR" sz="1050" b="0" noProof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1,5</a:t>
                        </a:r>
                      </a:p>
                    </a:txBody>
                    <a:tcPr marL="51435" marR="5143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fr-FR" sz="1050" b="0" noProof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1,2</a:t>
                        </a:r>
                      </a:p>
                    </a:txBody>
                    <a:tcPr marL="51435" marR="5143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="" xmlns:a16="http://schemas.microsoft.com/office/drawing/2014/main" val="1396603557"/>
                    </a:ext>
                  </a:extLst>
                </a:tr>
                <a:tr h="182729">
                  <a:tc>
                    <a:txBody>
                      <a:bodyPr/>
                      <a:lstStyle/>
                      <a:p>
                        <a:pPr algn="r"/>
                        <a:r>
                          <a:rPr lang="fr-FR" sz="1050" b="1" noProof="0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Complications oculaires</a:t>
                        </a:r>
                      </a:p>
                    </a:txBody>
                    <a:tcPr marL="51435" marR="5143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fr-FR" sz="1050" b="0" noProof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0,9</a:t>
                        </a:r>
                      </a:p>
                    </a:txBody>
                    <a:tcPr marL="51435" marR="5143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fr-FR" sz="1050" b="0" noProof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1,3</a:t>
                        </a:r>
                      </a:p>
                    </a:txBody>
                    <a:tcPr marL="51435" marR="5143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fr-FR" sz="1050" b="0" noProof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1,3</a:t>
                        </a:r>
                      </a:p>
                    </a:txBody>
                    <a:tcPr marL="51435" marR="5143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fr-FR" sz="1050" b="0" noProof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1,2</a:t>
                        </a:r>
                      </a:p>
                    </a:txBody>
                    <a:tcPr marL="51435" marR="5143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fr-FR" sz="1050" b="0" noProof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1,2</a:t>
                        </a:r>
                      </a:p>
                    </a:txBody>
                    <a:tcPr marL="51435" marR="5143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="" xmlns:a16="http://schemas.microsoft.com/office/drawing/2014/main" val="3789979412"/>
                    </a:ext>
                  </a:extLst>
                </a:tr>
                <a:tr h="182729">
                  <a:tc>
                    <a:txBody>
                      <a:bodyPr/>
                      <a:lstStyle/>
                      <a:p>
                        <a:pPr algn="r"/>
                        <a:r>
                          <a:rPr lang="fr-FR" sz="1050" b="1" noProof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Hypokalémie</a:t>
                        </a:r>
                      </a:p>
                    </a:txBody>
                    <a:tcPr marL="51435" marR="5143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fr-FR" sz="1050" b="0" noProof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1,2</a:t>
                        </a:r>
                      </a:p>
                    </a:txBody>
                    <a:tcPr marL="51435" marR="5143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fr-FR" sz="1050" b="0" noProof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0,8</a:t>
                        </a:r>
                      </a:p>
                    </a:txBody>
                    <a:tcPr marL="51435" marR="5143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fr-FR" sz="1050" b="0" noProof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1,0</a:t>
                        </a:r>
                      </a:p>
                    </a:txBody>
                    <a:tcPr marL="51435" marR="5143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fr-FR" sz="1050" b="0" noProof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1,4</a:t>
                        </a:r>
                      </a:p>
                    </a:txBody>
                    <a:tcPr marL="51435" marR="5143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fr-FR" sz="1050" b="0" noProof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a:t>1,1</a:t>
                        </a:r>
                      </a:p>
                    </a:txBody>
                    <a:tcPr marL="51435" marR="51435" marT="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bg1">
                          <a:lumMod val="9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="" xmlns:a16="http://schemas.microsoft.com/office/drawing/2014/main" val="2143808417"/>
                    </a:ext>
                  </a:extLst>
                </a:tr>
                <a:tr h="226028">
                  <a:tc>
                    <a:txBody>
                      <a:bodyPr/>
                      <a:lstStyle/>
                      <a:p>
                        <a:pPr algn="r"/>
                        <a:r>
                          <a:rPr lang="fr-FR" sz="1050" b="1" noProof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Complications cérébrales</a:t>
                        </a:r>
                      </a:p>
                    </a:txBody>
                    <a:tcPr marL="68580" marR="68580" marT="34290" marB="3429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fr-FR" sz="1050" b="0" noProof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1,4</a:t>
                        </a:r>
                      </a:p>
                    </a:txBody>
                    <a:tcPr marL="68580" marR="68580" marT="34290" marB="3429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fr-FR" sz="1050" b="0" noProof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0,6</a:t>
                        </a:r>
                      </a:p>
                    </a:txBody>
                    <a:tcPr marL="68580" marR="68580" marT="34290" marB="3429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fr-FR" sz="1050" b="0" noProof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0,6</a:t>
                        </a:r>
                      </a:p>
                    </a:txBody>
                    <a:tcPr marL="68580" marR="68580" marT="34290" marB="3429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fr-FR" sz="1050" b="0" noProof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1,1</a:t>
                        </a:r>
                      </a:p>
                    </a:txBody>
                    <a:tcPr marL="68580" marR="68580" marT="34290" marB="3429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</a:pPr>
                        <a:r>
                          <a:rPr lang="fr-FR" sz="1050" b="0" noProof="0">
                            <a:solidFill>
                              <a:schemeClr val="tx1"/>
                            </a:solidFill>
                            <a:latin typeface="Calibri" panose="020F0502020204030204" pitchFamily="34" charset="0"/>
                            <a:cs typeface="Calibri" panose="020F0502020204030204" pitchFamily="34" charset="0"/>
                          </a:rPr>
                          <a:t>0,9</a:t>
                        </a:r>
                      </a:p>
                    </a:txBody>
                    <a:tcPr marL="68580" marR="68580" marT="34290" marB="3429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extLst>
                    <a:ext uri="{0D108BD9-81ED-4DB2-BD59-A6C34878D82A}">
                      <a16:rowId xmlns="" xmlns:a16="http://schemas.microsoft.com/office/drawing/2014/main" val="3714864673"/>
                    </a:ext>
                  </a:extLst>
                </a:tr>
                <a:tr h="71062">
                  <a:tc>
                    <a:txBody>
                      <a:bodyPr/>
                      <a:lstStyle/>
                      <a:p>
                        <a:pPr algn="r"/>
                        <a:endParaRPr lang="fr-FR" sz="300" noProof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27000" marR="108000" marT="34290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noFill/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endParaRPr lang="fr-FR" sz="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9525" marR="9525" marT="9525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algn="ctr" fontAlgn="b"/>
                        <a:endParaRPr lang="fr-FR" sz="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9525" marR="9525" marT="9525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1219170" rtl="0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fr-FR" sz="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9525" marR="9525" marT="9525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rgbClr val="1C7B86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1219170" rtl="0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fr-FR" sz="300" b="0" i="0" u="none" strike="noStrike" noProof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9525" marR="9525" marT="9525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accent2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ctr" defTabSz="1219170" rtl="0" eaLnBrk="1" fontAlgn="b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endParaRPr lang="fr-FR" sz="300" b="0" i="0" u="none" strike="noStrike" noProof="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endParaRPr>
                      </a:p>
                    </a:txBody>
                    <a:tcPr marL="9525" marR="9525" marT="9525" marB="0" anchor="ctr">
                      <a:lnL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L>
                      <a:lnR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R>
                      <a:lnT w="12700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T>
                      <a:lnB w="28575" cap="flat" cmpd="sng" algn="ctr">
                        <a:noFill/>
                        <a:prstDash val="solid"/>
                        <a:round/>
                        <a:headEnd type="none" w="med" len="med"/>
                        <a:tailEnd type="none" w="med" len="med"/>
                      </a:lnB>
                      <a:lnTlToBr w="12700" cmpd="sng">
                        <a:noFill/>
                        <a:prstDash val="solid"/>
                      </a:lnTlToBr>
                      <a:lnBlToTr w="12700" cmpd="sng">
                        <a:noFill/>
                        <a:prstDash val="solid"/>
                      </a:lnBlToTr>
                      <a:solidFill>
                        <a:schemeClr val="tx2">
                          <a:lumMod val="75000"/>
                        </a:schemeClr>
                      </a:solidFill>
                    </a:tcPr>
                  </a:tc>
                  <a:extLst>
                    <a:ext uri="{0D108BD9-81ED-4DB2-BD59-A6C34878D82A}">
                      <a16:rowId xmlns="" xmlns:a16="http://schemas.microsoft.com/office/drawing/2014/main" val="1543878532"/>
                    </a:ext>
                  </a:extLst>
                </a:tr>
              </a:tbl>
            </a:graphicData>
          </a:graphic>
        </p:graphicFrame>
        <p:sp>
          <p:nvSpPr>
            <p:cNvPr id="2" name="Rectangle 1"/>
            <p:cNvSpPr/>
            <p:nvPr/>
          </p:nvSpPr>
          <p:spPr>
            <a:xfrm>
              <a:off x="1331640" y="2139702"/>
              <a:ext cx="6120680" cy="21602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331640" y="3075806"/>
              <a:ext cx="6120680" cy="21602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331640" y="3795886"/>
              <a:ext cx="6120680" cy="216024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03640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157" y="912287"/>
            <a:ext cx="5746483" cy="1366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re 1">
            <a:extLst>
              <a:ext uri="{FF2B5EF4-FFF2-40B4-BE49-F238E27FC236}">
                <a16:creationId xmlns="" xmlns:a16="http://schemas.microsoft.com/office/drawing/2014/main" id="{B6848915-9DC4-B84D-A02B-7FA46BCBC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501" y="207992"/>
            <a:ext cx="5947556" cy="567968"/>
          </a:xfrm>
        </p:spPr>
        <p:txBody>
          <a:bodyPr anchor="ctr">
            <a:normAutofit/>
          </a:bodyPr>
          <a:lstStyle/>
          <a:p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Mortalité toutes causes dans l’étude ETHOS</a:t>
            </a:r>
            <a:endParaRPr lang="fr-FR" altLang="x-none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Subtitle 2">
            <a:extLst>
              <a:ext uri="{FF2B5EF4-FFF2-40B4-BE49-F238E27FC236}">
                <a16:creationId xmlns="" xmlns:a16="http://schemas.microsoft.com/office/drawing/2014/main" id="{D482F511-5B7C-40E2-B172-BE1F91423DA5}"/>
              </a:ext>
            </a:extLst>
          </p:cNvPr>
          <p:cNvSpPr txBox="1">
            <a:spLocks/>
          </p:cNvSpPr>
          <p:nvPr/>
        </p:nvSpPr>
        <p:spPr>
          <a:xfrm>
            <a:off x="333945" y="4383810"/>
            <a:ext cx="6116752" cy="207749"/>
          </a:xfrm>
          <a:prstGeom prst="rect">
            <a:avLst/>
          </a:prstGeom>
        </p:spPr>
        <p:txBody>
          <a:bodyPr lIns="91436" tIns="45718" rIns="91436" bIns="45718"/>
          <a:lstStyle>
            <a:lvl1pPr marL="27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38163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81088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62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7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4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914310">
              <a:spcAft>
                <a:spcPts val="0"/>
              </a:spcAft>
              <a:buClr>
                <a:srgbClr val="CD5A1B"/>
              </a:buClr>
              <a:buNone/>
            </a:pPr>
            <a:r>
              <a:rPr lang="fr-FR" sz="675" dirty="0">
                <a:solidFill>
                  <a:prstClr val="white"/>
                </a:solidFill>
                <a:latin typeface="Arial" panose="020B0604020202020204"/>
                <a:sym typeface="Arial"/>
              </a:rPr>
              <a:t>Document réservé à l'usage exclusif du Laboratoire GSK. Ne peut être ni remis, ni reproduit.</a:t>
            </a:r>
            <a:endParaRPr lang="fr-FR" sz="975" b="1" dirty="0">
              <a:solidFill>
                <a:prstClr val="white"/>
              </a:solidFill>
              <a:latin typeface="Arial" panose="020B0604020202020204"/>
              <a:sym typeface="Arial"/>
            </a:endParaRPr>
          </a:p>
        </p:txBody>
      </p:sp>
      <p:sp>
        <p:nvSpPr>
          <p:cNvPr id="87" name="Text Placeholder 3">
            <a:extLst>
              <a:ext uri="{FF2B5EF4-FFF2-40B4-BE49-F238E27FC236}">
                <a16:creationId xmlns="" xmlns:a16="http://schemas.microsoft.com/office/drawing/2014/main" id="{3B2F833F-85CD-4921-B5A0-82406E91313A}"/>
              </a:ext>
            </a:extLst>
          </p:cNvPr>
          <p:cNvSpPr txBox="1">
            <a:spLocks/>
          </p:cNvSpPr>
          <p:nvPr/>
        </p:nvSpPr>
        <p:spPr>
          <a:xfrm>
            <a:off x="185738" y="4627278"/>
            <a:ext cx="8758238" cy="309053"/>
          </a:xfrm>
          <a:prstGeom prst="rect">
            <a:avLst/>
          </a:prstGeom>
        </p:spPr>
        <p:txBody>
          <a:bodyPr lIns="91436" tIns="45718" rIns="91436" bIns="45718" anchor="ctr"/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-"/>
              <a:defRPr sz="1050" kern="1200">
                <a:solidFill>
                  <a:srgbClr val="544F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-"/>
              <a:defRPr sz="1050" kern="1200">
                <a:solidFill>
                  <a:srgbClr val="544F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-"/>
              <a:defRPr sz="1050" kern="1200">
                <a:solidFill>
                  <a:srgbClr val="544F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-"/>
              <a:defRPr sz="1050" kern="1200">
                <a:solidFill>
                  <a:srgbClr val="544F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-"/>
              <a:defRPr sz="1050" kern="1200">
                <a:solidFill>
                  <a:srgbClr val="544F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685732">
              <a:spcAft>
                <a:spcPts val="0"/>
              </a:spcAft>
              <a:buNone/>
            </a:pPr>
            <a:r>
              <a:rPr lang="en-US" sz="825" b="1" dirty="0" err="1">
                <a:solidFill>
                  <a:srgbClr val="000000"/>
                </a:solidFill>
                <a:sym typeface="Arial"/>
              </a:rPr>
              <a:t>Rabe</a:t>
            </a:r>
            <a:r>
              <a:rPr lang="en-US" sz="825" b="1" dirty="0">
                <a:solidFill>
                  <a:srgbClr val="000000"/>
                </a:solidFill>
                <a:sym typeface="Arial"/>
              </a:rPr>
              <a:t> K et al. </a:t>
            </a:r>
            <a:r>
              <a:rPr lang="en-US" sz="825" b="1" dirty="0">
                <a:solidFill>
                  <a:srgbClr val="000000"/>
                </a:solidFill>
              </a:rPr>
              <a:t>Triple Inhaled Therapy at Two Glucocorticoid Doses in Moderate-to-Very-Severe COPD</a:t>
            </a:r>
            <a:r>
              <a:rPr lang="en-US" sz="825" b="1" dirty="0">
                <a:solidFill>
                  <a:srgbClr val="000000"/>
                </a:solidFill>
                <a:sym typeface="Arial"/>
              </a:rPr>
              <a:t>. N </a:t>
            </a:r>
            <a:r>
              <a:rPr lang="en-US" sz="825" b="1" dirty="0" err="1">
                <a:solidFill>
                  <a:srgbClr val="000000"/>
                </a:solidFill>
                <a:sym typeface="Arial"/>
              </a:rPr>
              <a:t>Engl</a:t>
            </a:r>
            <a:r>
              <a:rPr lang="en-US" sz="825" b="1" dirty="0">
                <a:solidFill>
                  <a:srgbClr val="000000"/>
                </a:solidFill>
                <a:sym typeface="Arial"/>
              </a:rPr>
              <a:t> J Med 2020</a:t>
            </a:r>
            <a:r>
              <a:rPr lang="fr-FR" sz="825" b="1" dirty="0">
                <a:solidFill>
                  <a:srgbClr val="000000"/>
                </a:solidFill>
              </a:rPr>
              <a:t> 383: 35-48</a:t>
            </a:r>
          </a:p>
          <a:p>
            <a:pPr marL="0" indent="0" algn="r" defTabSz="685732">
              <a:spcAft>
                <a:spcPts val="0"/>
              </a:spcAft>
              <a:buNone/>
            </a:pPr>
            <a:r>
              <a:rPr lang="en-US" sz="825" b="1" dirty="0">
                <a:solidFill>
                  <a:srgbClr val="000000"/>
                </a:solidFill>
                <a:sym typeface="Arial"/>
              </a:rPr>
              <a:t>Martinez JF et al. </a:t>
            </a:r>
            <a:r>
              <a:rPr lang="en-US" sz="825" b="1" dirty="0">
                <a:solidFill>
                  <a:srgbClr val="000000"/>
                </a:solidFill>
              </a:rPr>
              <a:t>Reduced All-Cause Mortality in the ETHOS Trial of Budesonide/</a:t>
            </a:r>
            <a:r>
              <a:rPr lang="en-US" sz="825" b="1" dirty="0" err="1">
                <a:solidFill>
                  <a:srgbClr val="000000"/>
                </a:solidFill>
              </a:rPr>
              <a:t>Glycopyrrolate</a:t>
            </a:r>
            <a:r>
              <a:rPr lang="en-US" sz="825" b="1" dirty="0">
                <a:solidFill>
                  <a:srgbClr val="000000"/>
                </a:solidFill>
              </a:rPr>
              <a:t>/Formoterol for COPD. Am J </a:t>
            </a:r>
            <a:r>
              <a:rPr lang="en-US" sz="825" b="1" dirty="0" err="1">
                <a:solidFill>
                  <a:srgbClr val="000000"/>
                </a:solidFill>
              </a:rPr>
              <a:t>Respir</a:t>
            </a:r>
            <a:r>
              <a:rPr lang="en-US" sz="825" b="1" dirty="0">
                <a:solidFill>
                  <a:srgbClr val="000000"/>
                </a:solidFill>
              </a:rPr>
              <a:t> </a:t>
            </a:r>
            <a:r>
              <a:rPr lang="en-US" sz="825" b="1" dirty="0" err="1">
                <a:solidFill>
                  <a:srgbClr val="000000"/>
                </a:solidFill>
              </a:rPr>
              <a:t>Crit</a:t>
            </a:r>
            <a:r>
              <a:rPr lang="en-US" sz="825" b="1" dirty="0">
                <a:solidFill>
                  <a:srgbClr val="000000"/>
                </a:solidFill>
              </a:rPr>
              <a:t> Care Med </a:t>
            </a:r>
            <a:r>
              <a:rPr lang="en-US" sz="825" b="1" dirty="0">
                <a:solidFill>
                  <a:srgbClr val="000000"/>
                </a:solidFill>
                <a:sym typeface="Arial"/>
              </a:rPr>
              <a:t>2020</a:t>
            </a:r>
            <a:endParaRPr lang="en-GB" sz="825" b="1" dirty="0">
              <a:solidFill>
                <a:srgbClr val="000000"/>
              </a:solidFill>
              <a:sym typeface="A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42" y="1912225"/>
            <a:ext cx="4643438" cy="2693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58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="" xmlns:a16="http://schemas.microsoft.com/office/drawing/2014/main" id="{DB713453-1E87-42D3-89DE-890219004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25" dirty="0"/>
              <a:t>Liens d’intérêts du Docteur </a:t>
            </a:r>
            <a:r>
              <a:rPr lang="fr-FR" sz="3225" dirty="0" err="1"/>
              <a:t>Jébrak</a:t>
            </a:r>
            <a:endParaRPr lang="fr-FR" sz="3225" dirty="0"/>
          </a:p>
        </p:txBody>
      </p:sp>
      <p:sp>
        <p:nvSpPr>
          <p:cNvPr id="2" name="Espace réservé du contenu 1">
            <a:extLst>
              <a:ext uri="{FF2B5EF4-FFF2-40B4-BE49-F238E27FC236}">
                <a16:creationId xmlns="" xmlns:a16="http://schemas.microsoft.com/office/drawing/2014/main" id="{3FA9341F-6D3B-4D89-9145-630EBB6D93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095" y="1107002"/>
            <a:ext cx="7486880" cy="3192665"/>
          </a:xfrm>
        </p:spPr>
        <p:txBody>
          <a:bodyPr wrap="square">
            <a:spAutoFit/>
          </a:bodyPr>
          <a:lstStyle/>
          <a:p>
            <a:pPr marL="285743" indent="-285743">
              <a:buFont typeface="Lucida Grande"/>
              <a:buChar char="-"/>
            </a:pPr>
            <a:r>
              <a:rPr lang="fr-FR" sz="2400" dirty="0">
                <a:latin typeface="Roboto Bold"/>
                <a:cs typeface="Roboto Bold"/>
              </a:rPr>
              <a:t>Liens d’intérêt :</a:t>
            </a:r>
          </a:p>
          <a:p>
            <a:pPr lvl="1">
              <a:buFont typeface="Wingdings" pitchFamily="2" charset="2"/>
              <a:buChar char="u"/>
            </a:pPr>
            <a:r>
              <a:rPr lang="fr-FR" altLang="fr-FR" sz="2400" dirty="0"/>
              <a:t>Astra Zeneca</a:t>
            </a:r>
          </a:p>
          <a:p>
            <a:pPr lvl="1">
              <a:buFont typeface="Wingdings" pitchFamily="2" charset="2"/>
              <a:buChar char="u"/>
            </a:pPr>
            <a:r>
              <a:rPr lang="fr-FR" altLang="fr-FR" sz="2400" dirty="0" err="1"/>
              <a:t>Boehringer</a:t>
            </a:r>
            <a:r>
              <a:rPr lang="fr-FR" altLang="fr-FR" sz="2400" dirty="0"/>
              <a:t> </a:t>
            </a:r>
            <a:r>
              <a:rPr lang="fr-FR" altLang="fr-FR" sz="2400" dirty="0" err="1"/>
              <a:t>Ingelheim</a:t>
            </a:r>
            <a:endParaRPr lang="fr-FR" altLang="fr-FR" sz="2400" dirty="0"/>
          </a:p>
          <a:p>
            <a:pPr lvl="1">
              <a:buFont typeface="Wingdings" pitchFamily="2" charset="2"/>
              <a:buChar char="u"/>
            </a:pPr>
            <a:r>
              <a:rPr lang="fr-FR" altLang="fr-FR" sz="2400" dirty="0"/>
              <a:t> </a:t>
            </a:r>
            <a:r>
              <a:rPr lang="fr-FR" altLang="fr-FR" sz="2400" dirty="0" err="1"/>
              <a:t>Chiesi</a:t>
            </a:r>
            <a:endParaRPr lang="fr-FR" altLang="fr-FR" sz="2400" dirty="0"/>
          </a:p>
          <a:p>
            <a:pPr lvl="1">
              <a:buFont typeface="Wingdings" pitchFamily="2" charset="2"/>
              <a:buChar char="u"/>
            </a:pPr>
            <a:r>
              <a:rPr lang="fr-FR" altLang="fr-FR" sz="2400" dirty="0"/>
              <a:t> GSK</a:t>
            </a:r>
          </a:p>
          <a:p>
            <a:pPr lvl="1">
              <a:buFont typeface="Wingdings" pitchFamily="2" charset="2"/>
              <a:buChar char="u"/>
            </a:pPr>
            <a:r>
              <a:rPr lang="fr-FR" altLang="fr-FR" sz="2400" dirty="0"/>
              <a:t> </a:t>
            </a:r>
            <a:r>
              <a:rPr lang="fr-FR" altLang="fr-FR" sz="2400" dirty="0" err="1"/>
              <a:t>Menarini</a:t>
            </a:r>
            <a:endParaRPr lang="fr-FR" altLang="fr-FR" sz="2400" dirty="0"/>
          </a:p>
          <a:p>
            <a:pPr lvl="1">
              <a:buFont typeface="Wingdings" pitchFamily="2" charset="2"/>
              <a:buChar char="u"/>
            </a:pPr>
            <a:r>
              <a:rPr lang="fr-FR" altLang="fr-FR" sz="2400" dirty="0"/>
              <a:t> Novartis</a:t>
            </a:r>
          </a:p>
          <a:p>
            <a:pPr lvl="1">
              <a:buFont typeface="Wingdings" pitchFamily="2" charset="2"/>
              <a:buChar char="u"/>
            </a:pPr>
            <a:r>
              <a:rPr lang="fr-FR" altLang="fr-FR" sz="2400" dirty="0"/>
              <a:t> Pfizer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04709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6848915-9DC4-B84D-A02B-7FA46BCBC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067" y="184345"/>
            <a:ext cx="8530965" cy="627089"/>
          </a:xfrm>
        </p:spPr>
        <p:txBody>
          <a:bodyPr anchor="ctr">
            <a:normAutofit/>
          </a:bodyPr>
          <a:lstStyle/>
          <a:p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Mortalité toutes causes selon l’éosinophilie dans ETHOS</a:t>
            </a:r>
            <a:endParaRPr lang="fr-FR" altLang="x-none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Subtitle 2">
            <a:extLst>
              <a:ext uri="{FF2B5EF4-FFF2-40B4-BE49-F238E27FC236}">
                <a16:creationId xmlns="" xmlns:a16="http://schemas.microsoft.com/office/drawing/2014/main" id="{D482F511-5B7C-40E2-B172-BE1F91423DA5}"/>
              </a:ext>
            </a:extLst>
          </p:cNvPr>
          <p:cNvSpPr txBox="1">
            <a:spLocks/>
          </p:cNvSpPr>
          <p:nvPr/>
        </p:nvSpPr>
        <p:spPr>
          <a:xfrm>
            <a:off x="333945" y="4383810"/>
            <a:ext cx="6116752" cy="207749"/>
          </a:xfrm>
          <a:prstGeom prst="rect">
            <a:avLst/>
          </a:prstGeom>
        </p:spPr>
        <p:txBody>
          <a:bodyPr lIns="91436" tIns="45718" rIns="91436" bIns="45718"/>
          <a:lstStyle>
            <a:lvl1pPr marL="27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Font typeface="Arial" pitchFamily="34" charset="0"/>
              <a:buChar char="–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538163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81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081088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135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b="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162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0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7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40000" indent="-2700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914310">
              <a:spcAft>
                <a:spcPts val="0"/>
              </a:spcAft>
              <a:buClr>
                <a:srgbClr val="CD5A1B"/>
              </a:buClr>
              <a:buNone/>
            </a:pPr>
            <a:r>
              <a:rPr lang="fr-FR" sz="675" dirty="0">
                <a:solidFill>
                  <a:prstClr val="white"/>
                </a:solidFill>
                <a:latin typeface="Arial" panose="020B0604020202020204"/>
                <a:sym typeface="Arial"/>
              </a:rPr>
              <a:t>Document réservé à l'usage exclusif du Laboratoire GSK. Ne peut être ni remis, ni reproduit.</a:t>
            </a:r>
            <a:endParaRPr lang="fr-FR" sz="975" b="1" dirty="0">
              <a:solidFill>
                <a:prstClr val="white"/>
              </a:solidFill>
              <a:latin typeface="Arial" panose="020B0604020202020204"/>
              <a:sym typeface="Arial"/>
            </a:endParaRPr>
          </a:p>
        </p:txBody>
      </p:sp>
      <p:sp>
        <p:nvSpPr>
          <p:cNvPr id="87" name="Text Placeholder 3">
            <a:extLst>
              <a:ext uri="{FF2B5EF4-FFF2-40B4-BE49-F238E27FC236}">
                <a16:creationId xmlns="" xmlns:a16="http://schemas.microsoft.com/office/drawing/2014/main" id="{3B2F833F-85CD-4921-B5A0-82406E91313A}"/>
              </a:ext>
            </a:extLst>
          </p:cNvPr>
          <p:cNvSpPr txBox="1">
            <a:spLocks/>
          </p:cNvSpPr>
          <p:nvPr/>
        </p:nvSpPr>
        <p:spPr>
          <a:xfrm>
            <a:off x="179512" y="4717832"/>
            <a:ext cx="8757320" cy="199778"/>
          </a:xfrm>
          <a:prstGeom prst="rect">
            <a:avLst/>
          </a:prstGeom>
        </p:spPr>
        <p:txBody>
          <a:bodyPr lIns="91436" tIns="45718" rIns="91436" bIns="45718" anchor="ctr"/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-"/>
              <a:defRPr sz="1050" kern="1200">
                <a:solidFill>
                  <a:srgbClr val="544F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-"/>
              <a:defRPr sz="1050" kern="1200">
                <a:solidFill>
                  <a:srgbClr val="544F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-"/>
              <a:defRPr sz="1050" kern="1200">
                <a:solidFill>
                  <a:srgbClr val="544F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-"/>
              <a:defRPr sz="1050" kern="1200">
                <a:solidFill>
                  <a:srgbClr val="544F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-"/>
              <a:defRPr sz="1050" kern="1200">
                <a:solidFill>
                  <a:srgbClr val="544F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685732">
              <a:spcAft>
                <a:spcPts val="0"/>
              </a:spcAft>
              <a:buNone/>
            </a:pPr>
            <a:r>
              <a:rPr lang="en-US" sz="825" b="1" dirty="0">
                <a:solidFill>
                  <a:srgbClr val="000000"/>
                </a:solidFill>
                <a:sym typeface="Arial"/>
              </a:rPr>
              <a:t>Martinez JF et al. </a:t>
            </a:r>
            <a:r>
              <a:rPr lang="en-US" sz="825" b="1" dirty="0">
                <a:solidFill>
                  <a:srgbClr val="000000"/>
                </a:solidFill>
              </a:rPr>
              <a:t>Reduced All-Cause Mortality in the ETHOS Trial of Budesonide/</a:t>
            </a:r>
            <a:r>
              <a:rPr lang="en-US" sz="825" b="1" dirty="0" err="1">
                <a:solidFill>
                  <a:srgbClr val="000000"/>
                </a:solidFill>
              </a:rPr>
              <a:t>Glycopyrrolate</a:t>
            </a:r>
            <a:r>
              <a:rPr lang="en-US" sz="825" b="1" dirty="0">
                <a:solidFill>
                  <a:srgbClr val="000000"/>
                </a:solidFill>
              </a:rPr>
              <a:t>/Formoterol for COPD. Am J </a:t>
            </a:r>
            <a:r>
              <a:rPr lang="en-US" sz="825" b="1" dirty="0" err="1">
                <a:solidFill>
                  <a:srgbClr val="000000"/>
                </a:solidFill>
              </a:rPr>
              <a:t>Respir</a:t>
            </a:r>
            <a:r>
              <a:rPr lang="en-US" sz="825" b="1" dirty="0">
                <a:solidFill>
                  <a:srgbClr val="000000"/>
                </a:solidFill>
              </a:rPr>
              <a:t> </a:t>
            </a:r>
            <a:r>
              <a:rPr lang="en-US" sz="825" b="1" dirty="0" err="1">
                <a:solidFill>
                  <a:srgbClr val="000000"/>
                </a:solidFill>
              </a:rPr>
              <a:t>Crit</a:t>
            </a:r>
            <a:r>
              <a:rPr lang="en-US" sz="825" b="1" dirty="0">
                <a:solidFill>
                  <a:srgbClr val="000000"/>
                </a:solidFill>
              </a:rPr>
              <a:t> Care Med </a:t>
            </a:r>
            <a:r>
              <a:rPr lang="en-US" sz="825" b="1" dirty="0">
                <a:solidFill>
                  <a:srgbClr val="000000"/>
                </a:solidFill>
                <a:sym typeface="Arial"/>
              </a:rPr>
              <a:t>2020</a:t>
            </a:r>
            <a:endParaRPr lang="en-GB" sz="825" b="1" dirty="0">
              <a:solidFill>
                <a:srgbClr val="000000"/>
              </a:solidFill>
              <a:sym typeface="Arial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771526" y="1075998"/>
            <a:ext cx="7130309" cy="3641834"/>
            <a:chOff x="771526" y="1075998"/>
            <a:chExt cx="7130309" cy="3641834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1525"/>
            <a:stretch/>
          </p:blipFill>
          <p:spPr bwMode="auto">
            <a:xfrm>
              <a:off x="771526" y="1075998"/>
              <a:ext cx="7130309" cy="3641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ZoneTexte 5"/>
            <p:cNvSpPr txBox="1"/>
            <p:nvPr/>
          </p:nvSpPr>
          <p:spPr>
            <a:xfrm>
              <a:off x="2460525" y="1131590"/>
              <a:ext cx="2111475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r"/>
              <a:r>
                <a:rPr lang="fr-FR" sz="1200" b="1" dirty="0">
                  <a:solidFill>
                    <a:srgbClr val="0070C0"/>
                  </a:solidFill>
                </a:rPr>
                <a:t>---</a:t>
              </a:r>
              <a:r>
                <a:rPr lang="fr-FR" sz="1000" b="1" dirty="0">
                  <a:solidFill>
                    <a:srgbClr val="0070C0"/>
                  </a:solidFill>
                </a:rPr>
                <a:t>BUD/FOR/GLY 160 </a:t>
              </a:r>
              <a:r>
                <a:rPr lang="fr-FR" sz="1000" b="1" dirty="0" err="1">
                  <a:solidFill>
                    <a:srgbClr val="0070C0"/>
                  </a:solidFill>
                </a:rPr>
                <a:t>Aerosphere</a:t>
              </a:r>
              <a:r>
                <a:rPr lang="fr-FR" sz="1000" b="1" dirty="0">
                  <a:solidFill>
                    <a:srgbClr val="0070C0"/>
                  </a:solidFill>
                </a:rPr>
                <a:t>*</a:t>
              </a:r>
            </a:p>
            <a:p>
              <a:pPr algn="r"/>
              <a:r>
                <a:rPr lang="fr-FR" sz="1000" b="1" dirty="0">
                  <a:solidFill>
                    <a:srgbClr val="0070C0"/>
                  </a:solidFill>
                </a:rPr>
                <a:t>320/18/9,6</a:t>
              </a: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4644008" y="1131590"/>
              <a:ext cx="936104" cy="43858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b="1" dirty="0">
                  <a:solidFill>
                    <a:srgbClr val="7030A0"/>
                  </a:solidFill>
                </a:rPr>
                <a:t>---</a:t>
              </a:r>
              <a:r>
                <a:rPr lang="fr-FR" sz="1000" b="1" dirty="0">
                  <a:solidFill>
                    <a:srgbClr val="7030A0"/>
                  </a:solidFill>
                </a:rPr>
                <a:t>GLY/FOR 18/9,6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938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9AEE9D4F-2029-4472-9188-807CE76803D6}"/>
              </a:ext>
            </a:extLst>
          </p:cNvPr>
          <p:cNvSpPr/>
          <p:nvPr/>
        </p:nvSpPr>
        <p:spPr>
          <a:xfrm>
            <a:off x="1907200" y="2779949"/>
            <a:ext cx="3166002" cy="1163705"/>
          </a:xfrm>
          <a:prstGeom prst="rect">
            <a:avLst/>
          </a:prstGeom>
          <a:gradFill>
            <a:gsLst>
              <a:gs pos="10000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57189">
              <a:defRPr/>
            </a:pPr>
            <a:endParaRPr lang="fr-FR" sz="975" b="1" i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60A99E9B-0E7C-419D-9EBE-E5205C87617F}"/>
              </a:ext>
            </a:extLst>
          </p:cNvPr>
          <p:cNvSpPr/>
          <p:nvPr/>
        </p:nvSpPr>
        <p:spPr>
          <a:xfrm>
            <a:off x="1925743" y="4123248"/>
            <a:ext cx="1911253" cy="212022"/>
          </a:xfrm>
          <a:prstGeom prst="rect">
            <a:avLst/>
          </a:prstGeom>
          <a:gradFill>
            <a:gsLst>
              <a:gs pos="10000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57189">
              <a:defRPr/>
            </a:pPr>
            <a:endParaRPr lang="fr-FR" sz="975" b="1" i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DA79FDE3-7661-4751-B5C0-028AF96EABCD}"/>
              </a:ext>
            </a:extLst>
          </p:cNvPr>
          <p:cNvSpPr/>
          <p:nvPr/>
        </p:nvSpPr>
        <p:spPr>
          <a:xfrm>
            <a:off x="1936643" y="1472931"/>
            <a:ext cx="2069454" cy="563609"/>
          </a:xfrm>
          <a:prstGeom prst="rect">
            <a:avLst/>
          </a:prstGeom>
          <a:gradFill>
            <a:gsLst>
              <a:gs pos="10000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57189">
              <a:defRPr/>
            </a:pPr>
            <a:endParaRPr lang="fr-FR" sz="975" b="1" i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CBAA571C-EE0E-4EE3-A474-AA9C92F798E7}"/>
              </a:ext>
            </a:extLst>
          </p:cNvPr>
          <p:cNvSpPr/>
          <p:nvPr/>
        </p:nvSpPr>
        <p:spPr>
          <a:xfrm>
            <a:off x="1937620" y="879224"/>
            <a:ext cx="2068479" cy="245790"/>
          </a:xfrm>
          <a:prstGeom prst="rect">
            <a:avLst/>
          </a:prstGeom>
          <a:gradFill>
            <a:gsLst>
              <a:gs pos="100000">
                <a:schemeClr val="bg1"/>
              </a:gs>
              <a:gs pos="50000">
                <a:schemeClr val="bg1">
                  <a:lumMod val="95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57189">
              <a:defRPr/>
            </a:pPr>
            <a:endParaRPr lang="fr-FR" sz="975" b="1" i="1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E25913-8794-4CAA-B5AD-519E2FA98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949" y="205979"/>
            <a:ext cx="3522279" cy="519291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chemeClr val="tx1"/>
                </a:solidFill>
                <a:cs typeface="Arial" panose="020B0604020202020204" pitchFamily="34" charset="0"/>
              </a:rPr>
              <a:t>Cascade hiérarchique</a:t>
            </a:r>
          </a:p>
        </p:txBody>
      </p:sp>
      <p:sp>
        <p:nvSpPr>
          <p:cNvPr id="63" name="Arrow: Down 62">
            <a:extLst>
              <a:ext uri="{FF2B5EF4-FFF2-40B4-BE49-F238E27FC236}">
                <a16:creationId xmlns="" xmlns:a16="http://schemas.microsoft.com/office/drawing/2014/main" id="{99F86960-71D5-42B9-9712-A790833BBC4C}"/>
              </a:ext>
            </a:extLst>
          </p:cNvPr>
          <p:cNvSpPr/>
          <p:nvPr/>
        </p:nvSpPr>
        <p:spPr>
          <a:xfrm>
            <a:off x="1445881" y="681541"/>
            <a:ext cx="627392" cy="4276743"/>
          </a:xfrm>
          <a:prstGeom prst="downArrow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100000">
                <a:schemeClr val="bg1">
                  <a:lumMod val="75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57189">
              <a:defRPr/>
            </a:pPr>
            <a:endParaRPr lang="en-US" sz="975">
              <a:solidFill>
                <a:srgbClr val="000000">
                  <a:lumMod val="75000"/>
                  <a:lumOff val="2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B5A75B1-5451-498C-B5AE-85B8834D2591}"/>
              </a:ext>
            </a:extLst>
          </p:cNvPr>
          <p:cNvSpPr txBox="1"/>
          <p:nvPr/>
        </p:nvSpPr>
        <p:spPr>
          <a:xfrm>
            <a:off x="1914362" y="852529"/>
            <a:ext cx="3737759" cy="268156"/>
          </a:xfrm>
          <a:prstGeom prst="roundRect">
            <a:avLst/>
          </a:prstGeom>
          <a:noFill/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38" tIns="45719" rIns="91438" bIns="45719" rtlCol="0" anchor="ctr">
            <a:spAutoFit/>
          </a:bodyPr>
          <a:lstStyle/>
          <a:p>
            <a:pPr defTabSz="457189">
              <a:defRPr/>
            </a:pPr>
            <a:r>
              <a:rPr lang="fr-FR" sz="9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Taux d’exacerbations modérées à sévères (</a:t>
            </a:r>
            <a:r>
              <a:rPr lang="fr-FR" sz="975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efficacy</a:t>
            </a:r>
            <a:r>
              <a:rPr lang="fr-FR" sz="9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975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estimand</a:t>
            </a:r>
            <a:r>
              <a:rPr lang="fr-FR" sz="9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4E69558-E0F0-4A21-932A-F1348EBD57E6}"/>
              </a:ext>
            </a:extLst>
          </p:cNvPr>
          <p:cNvSpPr txBox="1"/>
          <p:nvPr/>
        </p:nvSpPr>
        <p:spPr>
          <a:xfrm>
            <a:off x="1935689" y="4441873"/>
            <a:ext cx="4220489" cy="268156"/>
          </a:xfrm>
          <a:prstGeom prst="roundRect">
            <a:avLst/>
          </a:prstGeom>
          <a:noFill/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38" tIns="45719" rIns="91438" bIns="45719" rtlCol="0">
            <a:spAutoFit/>
          </a:bodyPr>
          <a:lstStyle/>
          <a:p>
            <a:pPr defTabSz="457189">
              <a:defRPr/>
            </a:pPr>
            <a:r>
              <a:rPr lang="fr-FR" sz="9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Mortalité toutes causes</a:t>
            </a:r>
          </a:p>
        </p:txBody>
      </p:sp>
      <p:sp>
        <p:nvSpPr>
          <p:cNvPr id="65" name="Rectangle: Rounded Corners 64">
            <a:extLst>
              <a:ext uri="{FF2B5EF4-FFF2-40B4-BE49-F238E27FC236}">
                <a16:creationId xmlns="" xmlns:a16="http://schemas.microsoft.com/office/drawing/2014/main" id="{8A046EDA-31D4-45DE-A9A0-FE513F300851}"/>
              </a:ext>
            </a:extLst>
          </p:cNvPr>
          <p:cNvSpPr/>
          <p:nvPr/>
        </p:nvSpPr>
        <p:spPr>
          <a:xfrm>
            <a:off x="1906092" y="2566723"/>
            <a:ext cx="3746028" cy="1624658"/>
          </a:xfrm>
          <a:prstGeom prst="roundRect">
            <a:avLst/>
          </a:prstGeom>
          <a:noFill/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91438" tIns="45719" rIns="91438" bIns="45719" anchor="ctr"/>
          <a:lstStyle/>
          <a:p>
            <a:pPr indent="-320032" defTabSz="342900">
              <a:spcBef>
                <a:spcPts val="600"/>
              </a:spcBef>
            </a:pPr>
            <a:r>
              <a:rPr lang="fr-FR" sz="9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Temps avant première exacerbation modérée à sévère</a:t>
            </a:r>
          </a:p>
          <a:p>
            <a:pPr indent="-320032" defTabSz="342900">
              <a:spcBef>
                <a:spcPts val="600"/>
              </a:spcBef>
            </a:pPr>
            <a:r>
              <a:rPr lang="fr-FR" sz="9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Utilisation de traitement de secours</a:t>
            </a:r>
          </a:p>
          <a:p>
            <a:pPr indent="-320032" defTabSz="342900">
              <a:spcBef>
                <a:spcPts val="600"/>
              </a:spcBef>
            </a:pPr>
            <a:r>
              <a:rPr lang="fr-FR" sz="9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Taux d’exacerbations sévères</a:t>
            </a:r>
          </a:p>
          <a:p>
            <a:pPr indent="-320032" defTabSz="342900">
              <a:spcBef>
                <a:spcPts val="600"/>
              </a:spcBef>
            </a:pPr>
            <a:r>
              <a:rPr lang="fr-FR" sz="9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SGRQ (score total)</a:t>
            </a:r>
          </a:p>
          <a:p>
            <a:pPr indent="-320032" defTabSz="342900">
              <a:spcBef>
                <a:spcPts val="600"/>
              </a:spcBef>
            </a:pPr>
            <a:r>
              <a:rPr lang="fr-FR" sz="9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SGRQ (% de répondeurs)</a:t>
            </a:r>
          </a:p>
          <a:p>
            <a:pPr indent="-320032" defTabSz="342900">
              <a:spcBef>
                <a:spcPts val="600"/>
              </a:spcBef>
            </a:pPr>
            <a:r>
              <a:rPr lang="fr-FR" sz="9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EXACT score total</a:t>
            </a:r>
          </a:p>
          <a:p>
            <a:pPr indent="-320032" defTabSz="342900">
              <a:spcBef>
                <a:spcPts val="600"/>
              </a:spcBef>
            </a:pPr>
            <a:r>
              <a:rPr lang="fr-FR" sz="9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TDI score focal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353A4C0-4E44-42C3-AA50-7AB275137943}"/>
              </a:ext>
            </a:extLst>
          </p:cNvPr>
          <p:cNvSpPr txBox="1"/>
          <p:nvPr/>
        </p:nvSpPr>
        <p:spPr>
          <a:xfrm>
            <a:off x="1934344" y="1408751"/>
            <a:ext cx="3645770" cy="770421"/>
          </a:xfrm>
          <a:prstGeom prst="roundRect">
            <a:avLst/>
          </a:prstGeom>
          <a:noFill/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lIns="91438" tIns="45719" rIns="91438" bIns="45719" rtlCol="0">
            <a:spAutoFit/>
          </a:bodyPr>
          <a:lstStyle/>
          <a:p>
            <a:pPr defTabSz="457189">
              <a:spcBef>
                <a:spcPts val="600"/>
              </a:spcBef>
              <a:defRPr/>
            </a:pPr>
            <a:r>
              <a:rPr lang="fr-FR" sz="9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Taux d’exacerbations modérées à sévères (</a:t>
            </a:r>
            <a:r>
              <a:rPr lang="fr-FR" sz="975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attributable</a:t>
            </a:r>
            <a:r>
              <a:rPr lang="fr-FR" sz="9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975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estimand</a:t>
            </a:r>
            <a:r>
              <a:rPr lang="fr-FR" sz="9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defTabSz="457189">
              <a:spcBef>
                <a:spcPts val="600"/>
              </a:spcBef>
              <a:defRPr/>
            </a:pPr>
            <a:r>
              <a:rPr lang="fr-FR" sz="9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VEMS</a:t>
            </a:r>
            <a:r>
              <a:rPr lang="fr-FR" sz="975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9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AUC</a:t>
            </a:r>
            <a:r>
              <a:rPr lang="fr-FR" sz="975" baseline="-25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0-4 </a:t>
            </a:r>
            <a:r>
              <a:rPr lang="fr-FR" sz="9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PT010 vs. ICS/LABA</a:t>
            </a:r>
            <a:endParaRPr lang="fr-FR" sz="975" baseline="-25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457189">
              <a:spcBef>
                <a:spcPts val="600"/>
              </a:spcBef>
              <a:defRPr/>
            </a:pPr>
            <a:r>
              <a:rPr lang="fr-FR" sz="975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VEMS matinal  PT010 vs. LAMA/LABA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AC86C7CC-3EA9-4960-B4D7-53598C2D5497}"/>
              </a:ext>
            </a:extLst>
          </p:cNvPr>
          <p:cNvSpPr/>
          <p:nvPr/>
        </p:nvSpPr>
        <p:spPr>
          <a:xfrm>
            <a:off x="1808648" y="2517746"/>
            <a:ext cx="117094" cy="17115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57189">
              <a:defRPr/>
            </a:pPr>
            <a:endParaRPr lang="fr-FR" sz="975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C3C380AA-AB5B-430F-B406-758070F3638D}"/>
              </a:ext>
            </a:extLst>
          </p:cNvPr>
          <p:cNvSpPr/>
          <p:nvPr/>
        </p:nvSpPr>
        <p:spPr>
          <a:xfrm>
            <a:off x="1813441" y="4526250"/>
            <a:ext cx="100920" cy="205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57189">
              <a:defRPr/>
            </a:pPr>
            <a:endParaRPr lang="fr-FR" sz="975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48DDEB18-2768-4E4E-A391-97435223060D}"/>
              </a:ext>
            </a:extLst>
          </p:cNvPr>
          <p:cNvSpPr/>
          <p:nvPr/>
        </p:nvSpPr>
        <p:spPr>
          <a:xfrm>
            <a:off x="1830323" y="1480536"/>
            <a:ext cx="95418" cy="7706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57189">
              <a:defRPr/>
            </a:pPr>
            <a:endParaRPr lang="fr-FR" sz="975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2BBA5416-995F-4032-BA7D-55CE766045A1}"/>
              </a:ext>
            </a:extLst>
          </p:cNvPr>
          <p:cNvSpPr/>
          <p:nvPr/>
        </p:nvSpPr>
        <p:spPr>
          <a:xfrm>
            <a:off x="1824821" y="868897"/>
            <a:ext cx="100920" cy="2743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57189">
              <a:defRPr/>
            </a:pPr>
            <a:endParaRPr lang="fr-FR" sz="975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Left Brace 7">
            <a:extLst>
              <a:ext uri="{FF2B5EF4-FFF2-40B4-BE49-F238E27FC236}">
                <a16:creationId xmlns="" xmlns:a16="http://schemas.microsoft.com/office/drawing/2014/main" id="{CCF9176D-4A38-4E01-85C1-E21BDFFAF589}"/>
              </a:ext>
            </a:extLst>
          </p:cNvPr>
          <p:cNvSpPr/>
          <p:nvPr/>
        </p:nvSpPr>
        <p:spPr>
          <a:xfrm rot="16200000">
            <a:off x="3566503" y="-411468"/>
            <a:ext cx="159932" cy="3287614"/>
          </a:xfrm>
          <a:prstGeom prst="leftBrac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 defTabSz="457189">
              <a:defRPr/>
            </a:pPr>
            <a:endParaRPr lang="fr-FR" sz="975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Left Brace 32">
            <a:extLst>
              <a:ext uri="{FF2B5EF4-FFF2-40B4-BE49-F238E27FC236}">
                <a16:creationId xmlns="" xmlns:a16="http://schemas.microsoft.com/office/drawing/2014/main" id="{1D8EDD42-64BE-4177-B84D-0595266A1F01}"/>
              </a:ext>
            </a:extLst>
          </p:cNvPr>
          <p:cNvSpPr/>
          <p:nvPr/>
        </p:nvSpPr>
        <p:spPr>
          <a:xfrm rot="16200000">
            <a:off x="3642449" y="611423"/>
            <a:ext cx="66861" cy="3346434"/>
          </a:xfrm>
          <a:prstGeom prst="leftBrac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 defTabSz="457189">
              <a:defRPr/>
            </a:pPr>
            <a:endParaRPr lang="fr-FR" sz="975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Left Brace 42">
            <a:extLst>
              <a:ext uri="{FF2B5EF4-FFF2-40B4-BE49-F238E27FC236}">
                <a16:creationId xmlns="" xmlns:a16="http://schemas.microsoft.com/office/drawing/2014/main" id="{BBE68479-60F5-4852-BB55-9D7B2110878D}"/>
              </a:ext>
            </a:extLst>
          </p:cNvPr>
          <p:cNvSpPr/>
          <p:nvPr/>
        </p:nvSpPr>
        <p:spPr>
          <a:xfrm rot="16200000">
            <a:off x="2604458" y="3634769"/>
            <a:ext cx="143238" cy="1327823"/>
          </a:xfrm>
          <a:prstGeom prst="leftBrac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rtlCol="0" anchor="ctr"/>
          <a:lstStyle/>
          <a:p>
            <a:pPr algn="ctr" defTabSz="457189">
              <a:defRPr/>
            </a:pPr>
            <a:endParaRPr lang="fr-FR" sz="975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Isosceles Triangle 10">
            <a:extLst>
              <a:ext uri="{FF2B5EF4-FFF2-40B4-BE49-F238E27FC236}">
                <a16:creationId xmlns="" xmlns:a16="http://schemas.microsoft.com/office/drawing/2014/main" id="{948F368E-0DEB-4D29-98DC-D07B89F2C636}"/>
              </a:ext>
            </a:extLst>
          </p:cNvPr>
          <p:cNvSpPr/>
          <p:nvPr/>
        </p:nvSpPr>
        <p:spPr>
          <a:xfrm rot="10800000">
            <a:off x="3619265" y="1336929"/>
            <a:ext cx="55464" cy="58073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57189">
              <a:defRPr/>
            </a:pPr>
            <a:endParaRPr lang="fr-FR" sz="975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Isosceles Triangle 47">
            <a:extLst>
              <a:ext uri="{FF2B5EF4-FFF2-40B4-BE49-F238E27FC236}">
                <a16:creationId xmlns="" xmlns:a16="http://schemas.microsoft.com/office/drawing/2014/main" id="{96F6F175-B8B7-4EAD-A5C8-68CB5C48275C}"/>
              </a:ext>
            </a:extLst>
          </p:cNvPr>
          <p:cNvSpPr/>
          <p:nvPr/>
        </p:nvSpPr>
        <p:spPr>
          <a:xfrm rot="10800000">
            <a:off x="2646606" y="4353950"/>
            <a:ext cx="55464" cy="58073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57189">
              <a:defRPr/>
            </a:pPr>
            <a:endParaRPr lang="fr-FR" sz="975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Isosceles Triangle 48">
            <a:extLst>
              <a:ext uri="{FF2B5EF4-FFF2-40B4-BE49-F238E27FC236}">
                <a16:creationId xmlns="" xmlns:a16="http://schemas.microsoft.com/office/drawing/2014/main" id="{8F29870D-1953-4780-8D8E-789DDBC019D5}"/>
              </a:ext>
            </a:extLst>
          </p:cNvPr>
          <p:cNvSpPr/>
          <p:nvPr/>
        </p:nvSpPr>
        <p:spPr>
          <a:xfrm rot="10800000">
            <a:off x="3651690" y="2355728"/>
            <a:ext cx="55464" cy="58073"/>
          </a:xfrm>
          <a:prstGeom prst="triangl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457189">
              <a:defRPr/>
            </a:pPr>
            <a:endParaRPr lang="fr-FR" sz="975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DD916192-69E4-4CB2-8788-8D7199B1BC43}"/>
              </a:ext>
            </a:extLst>
          </p:cNvPr>
          <p:cNvSpPr txBox="1"/>
          <p:nvPr/>
        </p:nvSpPr>
        <p:spPr>
          <a:xfrm>
            <a:off x="6676263" y="3025284"/>
            <a:ext cx="312902" cy="334705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defTabSz="342900"/>
            <a:r>
              <a:rPr lang="fr-FR" sz="1575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</a:t>
            </a:r>
            <a:endParaRPr lang="fr-FR" sz="1575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AACAED73-079D-4179-814D-491E9122D869}"/>
              </a:ext>
            </a:extLst>
          </p:cNvPr>
          <p:cNvSpPr/>
          <p:nvPr/>
        </p:nvSpPr>
        <p:spPr>
          <a:xfrm>
            <a:off x="6660233" y="865044"/>
            <a:ext cx="343360" cy="33470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defTabSz="342900"/>
            <a:r>
              <a:rPr lang="fr-FR" sz="1575" b="1" dirty="0">
                <a:solidFill>
                  <a:srgbClr val="7EBE6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fr-FR" sz="1575" b="1" dirty="0">
              <a:solidFill>
                <a:srgbClr val="7EBE6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EF3F0B39-82E8-4181-A178-AFE8D55D0DB1}"/>
              </a:ext>
            </a:extLst>
          </p:cNvPr>
          <p:cNvSpPr/>
          <p:nvPr/>
        </p:nvSpPr>
        <p:spPr>
          <a:xfrm>
            <a:off x="6660233" y="1399970"/>
            <a:ext cx="343360" cy="33470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defTabSz="342900"/>
            <a:r>
              <a:rPr lang="fr-FR" sz="1575" b="1" dirty="0">
                <a:solidFill>
                  <a:srgbClr val="7EBE6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fr-FR" sz="1575" b="1" dirty="0">
              <a:solidFill>
                <a:srgbClr val="7EBE6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="" xmlns:a16="http://schemas.microsoft.com/office/drawing/2014/main" id="{1B932066-7749-4411-83E4-BFC97FAA3FD6}"/>
              </a:ext>
            </a:extLst>
          </p:cNvPr>
          <p:cNvSpPr/>
          <p:nvPr/>
        </p:nvSpPr>
        <p:spPr>
          <a:xfrm>
            <a:off x="6660233" y="1634822"/>
            <a:ext cx="343360" cy="33470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defTabSz="342900"/>
            <a:r>
              <a:rPr lang="fr-FR" sz="1575" b="1" dirty="0">
                <a:solidFill>
                  <a:srgbClr val="7EBE6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fr-FR" sz="1575" b="1" dirty="0">
              <a:solidFill>
                <a:srgbClr val="7EBE6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DE479942-0BCB-425D-9786-7BD05A55A817}"/>
              </a:ext>
            </a:extLst>
          </p:cNvPr>
          <p:cNvSpPr/>
          <p:nvPr/>
        </p:nvSpPr>
        <p:spPr>
          <a:xfrm>
            <a:off x="6660233" y="1869674"/>
            <a:ext cx="343360" cy="33470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defTabSz="342900"/>
            <a:r>
              <a:rPr lang="fr-FR" sz="1575" b="1" dirty="0">
                <a:solidFill>
                  <a:srgbClr val="7EBE6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fr-FR" sz="1575" b="1" dirty="0">
              <a:solidFill>
                <a:srgbClr val="7EBE6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B14B7DE3-AEA5-47C9-B622-DE2852CA607D}"/>
              </a:ext>
            </a:extLst>
          </p:cNvPr>
          <p:cNvSpPr/>
          <p:nvPr/>
        </p:nvSpPr>
        <p:spPr>
          <a:xfrm>
            <a:off x="6660233" y="2474277"/>
            <a:ext cx="343360" cy="33470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defTabSz="342900"/>
            <a:r>
              <a:rPr lang="fr-FR" sz="1575" b="1" dirty="0">
                <a:solidFill>
                  <a:srgbClr val="7EBE6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fr-FR" sz="1575" b="1" dirty="0">
              <a:solidFill>
                <a:srgbClr val="7EBE6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EF71A439-5B01-4F16-8F1A-46DD6C879EE4}"/>
              </a:ext>
            </a:extLst>
          </p:cNvPr>
          <p:cNvSpPr/>
          <p:nvPr/>
        </p:nvSpPr>
        <p:spPr>
          <a:xfrm>
            <a:off x="6660233" y="2749780"/>
            <a:ext cx="343360" cy="334705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pPr defTabSz="342900"/>
            <a:r>
              <a:rPr lang="fr-FR" sz="1575" b="1" dirty="0">
                <a:solidFill>
                  <a:srgbClr val="7EBE62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fr-FR" sz="1575" b="1" dirty="0">
              <a:solidFill>
                <a:srgbClr val="7EBE6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 Placeholder 3">
            <a:extLst>
              <a:ext uri="{FF2B5EF4-FFF2-40B4-BE49-F238E27FC236}">
                <a16:creationId xmlns="" xmlns:a16="http://schemas.microsoft.com/office/drawing/2014/main" id="{3B2F833F-85CD-4921-B5A0-82406E91313A}"/>
              </a:ext>
            </a:extLst>
          </p:cNvPr>
          <p:cNvSpPr txBox="1">
            <a:spLocks/>
          </p:cNvSpPr>
          <p:nvPr/>
        </p:nvSpPr>
        <p:spPr>
          <a:xfrm>
            <a:off x="4636294" y="4599513"/>
            <a:ext cx="4292822" cy="323610"/>
          </a:xfrm>
          <a:prstGeom prst="rect">
            <a:avLst/>
          </a:prstGeom>
        </p:spPr>
        <p:txBody>
          <a:bodyPr lIns="91438" tIns="45719" rIns="91438" bIns="45719" anchor="ctr"/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-"/>
              <a:defRPr sz="1050" kern="1200">
                <a:solidFill>
                  <a:srgbClr val="544F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-"/>
              <a:defRPr sz="1050" kern="1200">
                <a:solidFill>
                  <a:srgbClr val="544F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-"/>
              <a:defRPr sz="1050" kern="1200">
                <a:solidFill>
                  <a:srgbClr val="544F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-"/>
              <a:defRPr sz="1050" kern="1200">
                <a:solidFill>
                  <a:srgbClr val="544F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-"/>
              <a:defRPr sz="1050" kern="1200">
                <a:solidFill>
                  <a:srgbClr val="544F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685749">
              <a:spcAft>
                <a:spcPts val="0"/>
              </a:spcAft>
              <a:buNone/>
            </a:pPr>
            <a:r>
              <a:rPr lang="en-US" sz="825" b="1" dirty="0" err="1">
                <a:solidFill>
                  <a:srgbClr val="000000"/>
                </a:solidFill>
                <a:sym typeface="Arial"/>
              </a:rPr>
              <a:t>Rabe</a:t>
            </a:r>
            <a:r>
              <a:rPr lang="en-US" sz="825" b="1" dirty="0">
                <a:solidFill>
                  <a:srgbClr val="000000"/>
                </a:solidFill>
                <a:sym typeface="Arial"/>
              </a:rPr>
              <a:t> K et al. </a:t>
            </a:r>
            <a:r>
              <a:rPr lang="en-US" sz="825" b="1" dirty="0">
                <a:solidFill>
                  <a:srgbClr val="000000"/>
                </a:solidFill>
              </a:rPr>
              <a:t>Triple Inhaled Therapy at Two Glucocorticoid Doses in Moderate-to-Very-Severe COPD</a:t>
            </a:r>
            <a:r>
              <a:rPr lang="en-US" sz="825" b="1" dirty="0">
                <a:solidFill>
                  <a:srgbClr val="000000"/>
                </a:solidFill>
                <a:sym typeface="Arial"/>
              </a:rPr>
              <a:t>. N </a:t>
            </a:r>
            <a:r>
              <a:rPr lang="en-US" sz="825" b="1" dirty="0" err="1">
                <a:solidFill>
                  <a:srgbClr val="000000"/>
                </a:solidFill>
                <a:sym typeface="Arial"/>
              </a:rPr>
              <a:t>Engl</a:t>
            </a:r>
            <a:r>
              <a:rPr lang="en-US" sz="825" b="1" dirty="0">
                <a:solidFill>
                  <a:srgbClr val="000000"/>
                </a:solidFill>
                <a:sym typeface="Arial"/>
              </a:rPr>
              <a:t> J Med. 2020.</a:t>
            </a:r>
            <a:r>
              <a:rPr lang="fr-FR" sz="825" b="1" dirty="0">
                <a:solidFill>
                  <a:srgbClr val="000000"/>
                </a:solidFill>
              </a:rPr>
              <a:t> 383: </a:t>
            </a:r>
            <a:r>
              <a:rPr lang="fr-FR" sz="825" b="1" dirty="0" smtClean="0">
                <a:solidFill>
                  <a:srgbClr val="000000"/>
                </a:solidFill>
              </a:rPr>
              <a:t>35-48</a:t>
            </a:r>
            <a:endParaRPr lang="en-GB" sz="825" b="1" dirty="0">
              <a:solidFill>
                <a:srgbClr val="000000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613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14313" y="216062"/>
            <a:ext cx="8229600" cy="810090"/>
          </a:xfrm>
        </p:spPr>
        <p:txBody>
          <a:bodyPr>
            <a:noAutofit/>
          </a:bodyPr>
          <a:lstStyle/>
          <a:p>
            <a:r>
              <a:rPr lang="fr-FR" sz="2400" dirty="0">
                <a:solidFill>
                  <a:schemeClr val="tx1"/>
                </a:solidFill>
              </a:rPr>
              <a:t>En définitive, avons-nous enfin des médicaments qui diminuent la mortalité dans la BPCO ?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323528" y="1150144"/>
            <a:ext cx="8280920" cy="3750469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fr-FR" sz="2000" dirty="0"/>
              <a:t>Différence significative de mortalité entre trithérapie et double </a:t>
            </a:r>
            <a:r>
              <a:rPr lang="fr-FR" sz="2000" dirty="0" err="1" smtClean="0"/>
              <a:t>bronchodilatation</a:t>
            </a:r>
            <a:endParaRPr lang="fr-FR" sz="2000" dirty="0"/>
          </a:p>
          <a:p>
            <a:pPr>
              <a:lnSpc>
                <a:spcPct val="120000"/>
              </a:lnSpc>
            </a:pPr>
            <a:r>
              <a:rPr lang="fr-FR" sz="2000" b="1" i="1" dirty="0">
                <a:solidFill>
                  <a:srgbClr val="FF0000"/>
                </a:solidFill>
              </a:rPr>
              <a:t>mais</a:t>
            </a:r>
            <a:r>
              <a:rPr lang="fr-FR" sz="2000" dirty="0"/>
              <a:t>…</a:t>
            </a:r>
          </a:p>
          <a:p>
            <a:pPr marL="541325" indent="-17938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fr-FR" sz="1600" dirty="0"/>
              <a:t>Différence seulement avec </a:t>
            </a:r>
            <a:r>
              <a:rPr lang="fr-FR" sz="1600" dirty="0" smtClean="0"/>
              <a:t>utilisation de fortes </a:t>
            </a:r>
            <a:r>
              <a:rPr lang="fr-FR" sz="1600" dirty="0"/>
              <a:t>doses de CSI (celles de l’AMM)</a:t>
            </a:r>
          </a:p>
          <a:p>
            <a:pPr marL="541325" indent="-17938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fr-FR" sz="1600" dirty="0"/>
              <a:t>Nombre de patients inclus </a:t>
            </a:r>
            <a:r>
              <a:rPr lang="fr-FR" sz="1600" dirty="0" smtClean="0"/>
              <a:t>nécessaires </a:t>
            </a:r>
            <a:r>
              <a:rPr lang="fr-FR" sz="1600" dirty="0"/>
              <a:t>très important pour trouver une différence </a:t>
            </a:r>
            <a:r>
              <a:rPr lang="fr-FR" sz="1600" dirty="0" smtClean="0"/>
              <a:t>statistique (n </a:t>
            </a:r>
            <a:r>
              <a:rPr lang="fr-FR" sz="1600" dirty="0"/>
              <a:t>= 10 355 dans IMPACT, n = 8 488 dans ETHOS)</a:t>
            </a:r>
          </a:p>
          <a:p>
            <a:pPr marL="541325" indent="-17938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fr-FR" sz="1600" dirty="0"/>
              <a:t>Peu de décès sur un an :</a:t>
            </a:r>
          </a:p>
          <a:p>
            <a:pPr marL="941365" lvl="1" indent="-17938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fr-FR" sz="1400" dirty="0"/>
              <a:t>138 soit 1,33 % dans IMPACT,</a:t>
            </a:r>
          </a:p>
          <a:p>
            <a:pPr marL="941365" lvl="1" indent="-17938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fr-FR" sz="1400" dirty="0"/>
              <a:t>151 soit 1,78 % des inclus dans ETHOS</a:t>
            </a:r>
          </a:p>
          <a:p>
            <a:pPr marL="541325" indent="-179384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Char char="-"/>
            </a:pPr>
            <a:r>
              <a:rPr lang="fr-FR" sz="1600" dirty="0"/>
              <a:t>L’analyse hiérarchique des résultats des études interdit une conclusion statistique formelle</a:t>
            </a:r>
          </a:p>
        </p:txBody>
      </p:sp>
    </p:spTree>
    <p:extLst>
      <p:ext uri="{BB962C8B-B14F-4D97-AF65-F5344CB8AC3E}">
        <p14:creationId xmlns:p14="http://schemas.microsoft.com/office/powerpoint/2010/main" val="1403412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245393"/>
          </a:xfrm>
        </p:spPr>
        <p:txBody>
          <a:bodyPr anchor="ctr">
            <a:normAutofit/>
          </a:bodyPr>
          <a:lstStyle/>
          <a:p>
            <a:r>
              <a:rPr lang="fr-FR" dirty="0" err="1"/>
              <a:t>AcTUALItés</a:t>
            </a:r>
            <a:r>
              <a:rPr lang="fr-FR" dirty="0"/>
              <a:t> sur les autres traitements de la </a:t>
            </a:r>
            <a:r>
              <a:rPr lang="fr-FR" dirty="0" err="1"/>
              <a:t>bpco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73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re 1"/>
          <p:cNvSpPr>
            <a:spLocks noGrp="1"/>
          </p:cNvSpPr>
          <p:nvPr>
            <p:ph type="title"/>
          </p:nvPr>
        </p:nvSpPr>
        <p:spPr>
          <a:xfrm>
            <a:off x="189259" y="207169"/>
            <a:ext cx="8725349" cy="535781"/>
          </a:xfrm>
        </p:spPr>
        <p:txBody>
          <a:bodyPr>
            <a:noAutofit/>
          </a:bodyPr>
          <a:lstStyle/>
          <a:p>
            <a:r>
              <a:rPr lang="fr-FR" altLang="fr-FR" sz="2400" dirty="0">
                <a:solidFill>
                  <a:schemeClr val="tx1"/>
                </a:solidFill>
              </a:rPr>
              <a:t>Réduction de volume pulmonaire par valves </a:t>
            </a:r>
            <a:r>
              <a:rPr lang="fr-FR" altLang="fr-FR" sz="2400" dirty="0" err="1">
                <a:solidFill>
                  <a:schemeClr val="tx1"/>
                </a:solidFill>
              </a:rPr>
              <a:t>endobronchiques</a:t>
            </a:r>
            <a:endParaRPr lang="fr-FR" altLang="fr-FR" sz="2400" dirty="0">
              <a:solidFill>
                <a:schemeClr val="tx1"/>
              </a:solidFill>
            </a:endParaRPr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800101"/>
            <a:ext cx="5412402" cy="3788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ZoneTexte 3"/>
          <p:cNvSpPr txBox="1">
            <a:spLocks noChangeArrowheads="1"/>
          </p:cNvSpPr>
          <p:nvPr/>
        </p:nvSpPr>
        <p:spPr bwMode="auto">
          <a:xfrm>
            <a:off x="239266" y="843558"/>
            <a:ext cx="3036590" cy="3970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defTabSz="342900" eaLnBrk="1" hangingPunct="1">
              <a:spcBef>
                <a:spcPct val="0"/>
              </a:spcBef>
              <a:buClrTx/>
              <a:buNone/>
            </a:pPr>
            <a:r>
              <a:rPr lang="fr-FR" altLang="fr-FR" sz="1800" dirty="0">
                <a:solidFill>
                  <a:srgbClr val="000000"/>
                </a:solidFill>
                <a:latin typeface="Arial" pitchFamily="34" charset="0"/>
              </a:rPr>
              <a:t>Impact de la réduction de volume pulmonaire par</a:t>
            </a:r>
          </a:p>
          <a:p>
            <a:pPr marL="285743" indent="-285743" defTabSz="342900" eaLnBrk="1" hangingPunct="1">
              <a:spcBef>
                <a:spcPct val="0"/>
              </a:spcBef>
              <a:buClrTx/>
              <a:buFontTx/>
              <a:buChar char="-"/>
            </a:pPr>
            <a:r>
              <a:rPr lang="fr-FR" altLang="fr-FR" sz="1800" dirty="0">
                <a:solidFill>
                  <a:srgbClr val="000000"/>
                </a:solidFill>
                <a:latin typeface="Arial" pitchFamily="34" charset="0"/>
              </a:rPr>
              <a:t>valves </a:t>
            </a:r>
            <a:r>
              <a:rPr lang="fr-FR" altLang="fr-FR" sz="1800" dirty="0" err="1">
                <a:solidFill>
                  <a:srgbClr val="000000"/>
                </a:solidFill>
                <a:latin typeface="Arial" pitchFamily="34" charset="0"/>
              </a:rPr>
              <a:t>endo</a:t>
            </a:r>
            <a:r>
              <a:rPr lang="fr-FR" altLang="fr-FR" sz="1800" dirty="0">
                <a:solidFill>
                  <a:srgbClr val="000000"/>
                </a:solidFill>
                <a:latin typeface="Arial" pitchFamily="34" charset="0"/>
              </a:rPr>
              <a:t>-bronchiques (n = 128)</a:t>
            </a:r>
          </a:p>
          <a:p>
            <a:pPr marL="285743" indent="-285743" defTabSz="342900" eaLnBrk="1" hangingPunct="1">
              <a:spcBef>
                <a:spcPct val="0"/>
              </a:spcBef>
              <a:buClrTx/>
              <a:buFontTx/>
              <a:buChar char="-"/>
            </a:pPr>
            <a:r>
              <a:rPr lang="fr-FR" altLang="fr-FR" sz="1800" i="1" dirty="0">
                <a:solidFill>
                  <a:srgbClr val="000000"/>
                </a:solidFill>
                <a:latin typeface="Arial" pitchFamily="34" charset="0"/>
              </a:rPr>
              <a:t>versus</a:t>
            </a:r>
            <a:r>
              <a:rPr lang="fr-FR" altLang="fr-FR" sz="1800" dirty="0">
                <a:solidFill>
                  <a:srgbClr val="000000"/>
                </a:solidFill>
                <a:latin typeface="Arial" pitchFamily="34" charset="0"/>
              </a:rPr>
              <a:t> traitement standard (n = 62)</a:t>
            </a:r>
          </a:p>
          <a:p>
            <a:pPr defTabSz="342900" eaLnBrk="1" hangingPunct="1">
              <a:spcBef>
                <a:spcPct val="0"/>
              </a:spcBef>
              <a:buClrTx/>
              <a:buNone/>
            </a:pPr>
            <a:r>
              <a:rPr lang="fr-FR" altLang="fr-FR" sz="1800" dirty="0">
                <a:solidFill>
                  <a:srgbClr val="000000"/>
                </a:solidFill>
                <a:latin typeface="Arial" pitchFamily="34" charset="0"/>
              </a:rPr>
              <a:t>en cas de BPCO avec emphysème sévère (VEMS moyen 27,1 %, CPT 132 %, VR 224 %)</a:t>
            </a:r>
          </a:p>
          <a:p>
            <a:pPr defTabSz="342900" eaLnBrk="1" hangingPunct="1">
              <a:spcBef>
                <a:spcPct val="0"/>
              </a:spcBef>
              <a:buClrTx/>
              <a:buNone/>
            </a:pPr>
            <a:r>
              <a:rPr lang="fr-FR" altLang="fr-FR" sz="1800" dirty="0">
                <a:solidFill>
                  <a:srgbClr val="000000"/>
                </a:solidFill>
                <a:latin typeface="Arial" pitchFamily="34" charset="0"/>
              </a:rPr>
              <a:t>4 décès dans le groupe valves (3 pneumothorax, 1 SDRA </a:t>
            </a:r>
            <a:r>
              <a:rPr lang="fr-FR" altLang="fr-FR" sz="1800" i="1" dirty="0">
                <a:solidFill>
                  <a:srgbClr val="000000"/>
                </a:solidFill>
                <a:latin typeface="Arial" pitchFamily="34" charset="0"/>
              </a:rPr>
              <a:t>versus</a:t>
            </a:r>
            <a:r>
              <a:rPr lang="fr-FR" altLang="fr-FR" sz="1800" dirty="0">
                <a:solidFill>
                  <a:srgbClr val="000000"/>
                </a:solidFill>
                <a:latin typeface="Arial" pitchFamily="34" charset="0"/>
              </a:rPr>
              <a:t> 0 dans le contrôle (NS))</a:t>
            </a:r>
          </a:p>
        </p:txBody>
      </p:sp>
      <p:sp>
        <p:nvSpPr>
          <p:cNvPr id="58373" name="Rectangle 6"/>
          <p:cNvSpPr>
            <a:spLocks noChangeArrowheads="1"/>
          </p:cNvSpPr>
          <p:nvPr/>
        </p:nvSpPr>
        <p:spPr bwMode="auto">
          <a:xfrm>
            <a:off x="2923383" y="4731290"/>
            <a:ext cx="5995987" cy="216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6" tIns="44449" rIns="90486" bIns="44449" anchor="ctr"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r" defTabSz="342900" eaLnBrk="1" hangingPunct="1">
              <a:spcBef>
                <a:spcPct val="0"/>
              </a:spcBef>
              <a:buClrTx/>
              <a:buNone/>
            </a:pPr>
            <a:r>
              <a:rPr lang="fr-FR" altLang="fr-FR" sz="825" b="1" dirty="0" err="1">
                <a:solidFill>
                  <a:srgbClr val="000000"/>
                </a:solidFill>
                <a:latin typeface="Arial" pitchFamily="34" charset="0"/>
              </a:rPr>
              <a:t>Criner</a:t>
            </a:r>
            <a:r>
              <a:rPr lang="fr-FR" altLang="fr-FR" sz="825" b="1" dirty="0">
                <a:solidFill>
                  <a:srgbClr val="000000"/>
                </a:solidFill>
                <a:latin typeface="Arial" pitchFamily="34" charset="0"/>
              </a:rPr>
              <a:t> GJ, et al for the </a:t>
            </a:r>
            <a:r>
              <a:rPr lang="fr-FR" altLang="fr-FR" sz="825" b="1" dirty="0" err="1">
                <a:solidFill>
                  <a:srgbClr val="000000"/>
                </a:solidFill>
                <a:latin typeface="Arial" pitchFamily="34" charset="0"/>
              </a:rPr>
              <a:t>Liberate</a:t>
            </a:r>
            <a:r>
              <a:rPr lang="fr-FR" altLang="fr-FR" sz="825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fr-FR" altLang="fr-FR" sz="825" b="1" dirty="0" err="1">
                <a:solidFill>
                  <a:srgbClr val="000000"/>
                </a:solidFill>
                <a:latin typeface="Arial" pitchFamily="34" charset="0"/>
              </a:rPr>
              <a:t>Study</a:t>
            </a:r>
            <a:r>
              <a:rPr lang="fr-FR" altLang="fr-FR" sz="825" b="1" dirty="0">
                <a:solidFill>
                  <a:srgbClr val="000000"/>
                </a:solidFill>
                <a:latin typeface="Arial" pitchFamily="34" charset="0"/>
              </a:rPr>
              <a:t> Group. Am J </a:t>
            </a:r>
            <a:r>
              <a:rPr lang="fr-FR" altLang="fr-FR" sz="825" b="1" dirty="0" err="1">
                <a:solidFill>
                  <a:srgbClr val="000000"/>
                </a:solidFill>
                <a:latin typeface="Arial" pitchFamily="34" charset="0"/>
              </a:rPr>
              <a:t>Respir</a:t>
            </a:r>
            <a:r>
              <a:rPr lang="fr-FR" altLang="fr-FR" sz="825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fr-FR" altLang="fr-FR" sz="825" b="1" dirty="0" err="1">
                <a:solidFill>
                  <a:srgbClr val="000000"/>
                </a:solidFill>
                <a:latin typeface="Arial" pitchFamily="34" charset="0"/>
              </a:rPr>
              <a:t>Crit</a:t>
            </a:r>
            <a:r>
              <a:rPr lang="fr-FR" altLang="fr-FR" sz="825" b="1" dirty="0">
                <a:solidFill>
                  <a:srgbClr val="000000"/>
                </a:solidFill>
                <a:latin typeface="Arial" pitchFamily="34" charset="0"/>
              </a:rPr>
              <a:t> Care Med 2018</a:t>
            </a:r>
          </a:p>
        </p:txBody>
      </p:sp>
    </p:spTree>
    <p:extLst>
      <p:ext uri="{BB962C8B-B14F-4D97-AF65-F5344CB8AC3E}">
        <p14:creationId xmlns:p14="http://schemas.microsoft.com/office/powerpoint/2010/main" val="30633920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323528" y="1067488"/>
            <a:ext cx="4104456" cy="2904437"/>
          </a:xfrm>
        </p:spPr>
        <p:txBody>
          <a:bodyPr>
            <a:normAutofit/>
          </a:bodyPr>
          <a:lstStyle/>
          <a:p>
            <a:r>
              <a:rPr lang="fr-FR" sz="2100" dirty="0"/>
              <a:t>Réduction de volume pulmonaire</a:t>
            </a:r>
          </a:p>
          <a:p>
            <a:pPr lvl="1"/>
            <a:r>
              <a:rPr lang="fr-FR" sz="2100" dirty="0"/>
              <a:t>Valves</a:t>
            </a:r>
          </a:p>
          <a:p>
            <a:pPr lvl="1"/>
            <a:r>
              <a:rPr lang="fr-FR" sz="2100" dirty="0" err="1"/>
              <a:t>Coils</a:t>
            </a:r>
            <a:endParaRPr lang="fr-FR" sz="2100" dirty="0"/>
          </a:p>
          <a:p>
            <a:pPr lvl="1"/>
            <a:r>
              <a:rPr lang="fr-FR" sz="2100" dirty="0"/>
              <a:t>Vapeur</a:t>
            </a:r>
          </a:p>
          <a:p>
            <a:pPr lvl="1"/>
            <a:r>
              <a:rPr lang="fr-FR" sz="2100" dirty="0"/>
              <a:t>Autres</a:t>
            </a:r>
          </a:p>
          <a:p>
            <a:r>
              <a:rPr lang="fr-FR" sz="2100" dirty="0"/>
              <a:t>Dénervation </a:t>
            </a:r>
            <a:r>
              <a:rPr lang="fr-FR" sz="2100" dirty="0" err="1"/>
              <a:t>endobronchique</a:t>
            </a:r>
            <a:endParaRPr lang="fr-FR" sz="3300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>
          <a:xfrm>
            <a:off x="252091" y="216266"/>
            <a:ext cx="3672408" cy="835602"/>
          </a:xfrm>
        </p:spPr>
        <p:txBody>
          <a:bodyPr>
            <a:normAutofit/>
          </a:bodyPr>
          <a:lstStyle/>
          <a:p>
            <a:pPr algn="l"/>
            <a:r>
              <a:rPr lang="fr-FR" sz="2400" dirty="0">
                <a:solidFill>
                  <a:schemeClr val="tx1"/>
                </a:solidFill>
              </a:rPr>
              <a:t>Traitements endoscopiques de la BPCO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722" y="135411"/>
            <a:ext cx="4176465" cy="481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206728" y="4731290"/>
            <a:ext cx="2079092" cy="216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6" tIns="44449" rIns="90486" bIns="44449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342900"/>
            <a:r>
              <a:rPr lang="fr-FR" altLang="fr-FR" sz="825" b="1" dirty="0" err="1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Welling</a:t>
            </a:r>
            <a:r>
              <a:rPr lang="fr-FR" altLang="fr-FR" sz="825" b="1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 JBA et al. </a:t>
            </a:r>
            <a:r>
              <a:rPr lang="fr-FR" altLang="fr-FR" sz="825" b="1" dirty="0" err="1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Intern</a:t>
            </a:r>
            <a:r>
              <a:rPr lang="fr-FR" altLang="fr-FR" sz="825" b="1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 J COPD 2021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23529" y="3997172"/>
            <a:ext cx="2759277" cy="300080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defTabSz="342900"/>
            <a:r>
              <a:rPr lang="fr-FR" sz="1350" b="1" dirty="0">
                <a:solidFill>
                  <a:srgbClr val="FF0000"/>
                </a:solidFill>
                <a:latin typeface="Corbel" panose="020B0503020204020204"/>
              </a:rPr>
              <a:t>Beaucoup d’espoir, mais peu d’élus</a:t>
            </a:r>
          </a:p>
        </p:txBody>
      </p:sp>
    </p:spTree>
    <p:extLst>
      <p:ext uri="{BB962C8B-B14F-4D97-AF65-F5344CB8AC3E}">
        <p14:creationId xmlns:p14="http://schemas.microsoft.com/office/powerpoint/2010/main" val="154362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194930" y="204312"/>
            <a:ext cx="6563058" cy="724376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chemeClr val="tx1"/>
                </a:solidFill>
              </a:rPr>
              <a:t>Dénervation </a:t>
            </a:r>
            <a:r>
              <a:rPr lang="fr-FR" sz="2400" dirty="0" err="1">
                <a:solidFill>
                  <a:schemeClr val="tx1"/>
                </a:solidFill>
              </a:rPr>
              <a:t>endobronchique</a:t>
            </a:r>
            <a:r>
              <a:rPr lang="fr-FR" sz="2400" dirty="0">
                <a:solidFill>
                  <a:schemeClr val="tx1"/>
                </a:solidFill>
              </a:rPr>
              <a:t> : étude AIRFLOW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179512" y="1023579"/>
            <a:ext cx="3632828" cy="3935584"/>
          </a:xfrm>
        </p:spPr>
        <p:txBody>
          <a:bodyPr>
            <a:noAutofit/>
          </a:bodyPr>
          <a:lstStyle/>
          <a:p>
            <a:r>
              <a:rPr lang="fr-FR" sz="1800" dirty="0"/>
              <a:t>Dénervation bronchique parasympathique endoscopique (n = 41) </a:t>
            </a:r>
            <a:r>
              <a:rPr lang="fr-FR" sz="1800" i="1" dirty="0"/>
              <a:t>versus</a:t>
            </a:r>
            <a:r>
              <a:rPr lang="fr-FR" sz="1800" dirty="0"/>
              <a:t> endoscopie sans dénervation (n = 41)</a:t>
            </a:r>
          </a:p>
          <a:p>
            <a:r>
              <a:rPr lang="fr-FR" sz="1800" dirty="0"/>
              <a:t>Critère principal : survenue de complications respiratoires* entre 3 et 6,5 mois après traitement</a:t>
            </a:r>
          </a:p>
          <a:p>
            <a:r>
              <a:rPr lang="en-US" sz="1800" dirty="0"/>
              <a:t>Population :</a:t>
            </a:r>
          </a:p>
          <a:p>
            <a:pPr lvl="1"/>
            <a:r>
              <a:rPr lang="en-US" sz="1575" dirty="0" err="1"/>
              <a:t>âge</a:t>
            </a:r>
            <a:r>
              <a:rPr lang="en-US" sz="1575" dirty="0"/>
              <a:t> : 63,7 </a:t>
            </a:r>
            <a:r>
              <a:rPr lang="en-US" sz="1575" dirty="0">
                <a:sym typeface="Symbol"/>
              </a:rPr>
              <a:t></a:t>
            </a:r>
            <a:r>
              <a:rPr lang="en-US" sz="1575" dirty="0"/>
              <a:t> 6,8 </a:t>
            </a:r>
            <a:r>
              <a:rPr lang="en-US" sz="1575" dirty="0" err="1"/>
              <a:t>ans</a:t>
            </a:r>
            <a:endParaRPr lang="en-US" sz="1575" dirty="0"/>
          </a:p>
          <a:p>
            <a:pPr lvl="1"/>
            <a:r>
              <a:rPr lang="en-US" sz="1575" dirty="0"/>
              <a:t>VEMS : 41,6 </a:t>
            </a:r>
            <a:r>
              <a:rPr lang="en-US" sz="1575" dirty="0">
                <a:sym typeface="Symbol"/>
              </a:rPr>
              <a:t></a:t>
            </a:r>
            <a:r>
              <a:rPr lang="en-US" sz="1575" dirty="0"/>
              <a:t> 7,3%</a:t>
            </a:r>
          </a:p>
          <a:p>
            <a:pPr lvl="1"/>
            <a:r>
              <a:rPr lang="en-US" sz="1575" dirty="0" err="1"/>
              <a:t>mMRC</a:t>
            </a:r>
            <a:r>
              <a:rPr lang="en-US" sz="1575" dirty="0"/>
              <a:t> : 2,2 </a:t>
            </a:r>
            <a:r>
              <a:rPr lang="en-US" sz="1575" dirty="0">
                <a:sym typeface="Symbol"/>
              </a:rPr>
              <a:t></a:t>
            </a:r>
            <a:r>
              <a:rPr lang="en-US" sz="1575" dirty="0"/>
              <a:t> 0,7</a:t>
            </a:r>
          </a:p>
          <a:p>
            <a:pPr lvl="1"/>
            <a:r>
              <a:rPr lang="en-US" sz="1575" dirty="0"/>
              <a:t>CAT : 18,4 </a:t>
            </a:r>
            <a:r>
              <a:rPr lang="en-US" sz="1575" dirty="0">
                <a:sym typeface="Symbol"/>
              </a:rPr>
              <a:t></a:t>
            </a:r>
            <a:r>
              <a:rPr lang="en-US" sz="1575" dirty="0"/>
              <a:t> 6,1</a:t>
            </a:r>
            <a:endParaRPr lang="fr-FR" sz="1575" dirty="0"/>
          </a:p>
          <a:p>
            <a:endParaRPr lang="fr-FR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7" r="3291" b="22604"/>
          <a:stretch/>
        </p:blipFill>
        <p:spPr bwMode="auto">
          <a:xfrm>
            <a:off x="3903134" y="1002928"/>
            <a:ext cx="4269267" cy="2432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3812340" y="3507854"/>
            <a:ext cx="4795879" cy="124649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342900"/>
            <a:r>
              <a:rPr lang="fr-FR" sz="1500" dirty="0">
                <a:solidFill>
                  <a:srgbClr val="000000"/>
                </a:solidFill>
                <a:latin typeface="Corbel" panose="020B0503020204020204"/>
              </a:rPr>
              <a:t>* Insuffisance respiratoire, pneumonies, exacerbations de BPCO, tachycardies, épisodes de freinage, infections respiratoires, aggravation de la bronchite, de la dyspnée, polypnée, sifflement respiratoire ou tout évènement nécessitant une intervention thérapeutique</a:t>
            </a: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6369229" y="4731935"/>
            <a:ext cx="2595259" cy="216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6" tIns="44449" rIns="90486" bIns="44449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defTabSz="342900"/>
            <a:r>
              <a:rPr lang="fr-FR" altLang="fr-FR" sz="825" b="1" dirty="0" err="1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Slebos</a:t>
            </a:r>
            <a:r>
              <a:rPr lang="fr-FR" altLang="fr-FR" sz="825" b="1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 DJ et al. </a:t>
            </a:r>
            <a:r>
              <a:rPr lang="en-US" sz="825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 J </a:t>
            </a:r>
            <a:r>
              <a:rPr lang="en-US" sz="825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</a:t>
            </a:r>
            <a:r>
              <a:rPr lang="en-US" sz="825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25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</a:t>
            </a:r>
            <a:r>
              <a:rPr lang="en-US" sz="825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Care Med </a:t>
            </a:r>
            <a:r>
              <a:rPr lang="fr-FR" altLang="fr-FR" sz="825" b="1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193927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>
          <a:xfrm>
            <a:off x="207169" y="216062"/>
            <a:ext cx="8229600" cy="691586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chemeClr val="tx1"/>
                </a:solidFill>
              </a:rPr>
              <a:t>Supplémentation en vitamine D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67544" y="915566"/>
            <a:ext cx="3024336" cy="1512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2000" dirty="0"/>
              <a:t>Une option thérapeutique en cas de carence en vitamine D chez les patients BPCO faisant des exacerbations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95"/>
          <a:stretch/>
        </p:blipFill>
        <p:spPr bwMode="auto">
          <a:xfrm>
            <a:off x="3635896" y="1275606"/>
            <a:ext cx="5245774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7300532" y="4731290"/>
            <a:ext cx="1622237" cy="216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6" tIns="44449" rIns="90486" bIns="44449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defTabSz="342900"/>
            <a:r>
              <a:rPr lang="fr-FR" altLang="fr-FR" sz="825" b="1" dirty="0" err="1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Jolliffe</a:t>
            </a:r>
            <a:r>
              <a:rPr lang="fr-FR" altLang="fr-FR" sz="825" b="1" dirty="0">
                <a:solidFill>
                  <a:srgbClr val="000000"/>
                </a:solidFill>
                <a:latin typeface="Arial" pitchFamily="34" charset="0"/>
                <a:cs typeface="Arial" panose="020B0604020202020204" pitchFamily="34" charset="0"/>
              </a:rPr>
              <a:t> DA et al. Thorax 2019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520" y="2499742"/>
            <a:ext cx="34671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smtClean="0"/>
              <a:t>Effets </a:t>
            </a:r>
            <a:r>
              <a:rPr lang="fr-FR" sz="1400" b="1" dirty="0"/>
              <a:t>de la supplémentation en vitamine D sur le taux d’exacerbations modérées ou sévères de </a:t>
            </a:r>
            <a:r>
              <a:rPr lang="fr-FR" sz="1400" b="1" dirty="0" smtClean="0"/>
              <a:t>BPCO selon la </a:t>
            </a:r>
            <a:r>
              <a:rPr lang="fr-FR" sz="1400" b="1" dirty="0"/>
              <a:t>concentration circulante de base de 25-hydroxyvitamine </a:t>
            </a:r>
            <a:r>
              <a:rPr lang="fr-FR" sz="1400" b="1" dirty="0" smtClean="0"/>
              <a:t>D par </a:t>
            </a:r>
            <a:r>
              <a:rPr lang="fr-FR" sz="1400" b="1" dirty="0"/>
              <a:t>strates de 25 </a:t>
            </a:r>
            <a:r>
              <a:rPr lang="fr-FR" sz="1400" b="1" dirty="0" err="1" smtClean="0"/>
              <a:t>nmol</a:t>
            </a:r>
            <a:r>
              <a:rPr lang="fr-FR" sz="1400" b="1" dirty="0" smtClean="0"/>
              <a:t>.</a:t>
            </a:r>
          </a:p>
          <a:p>
            <a:r>
              <a:rPr lang="fr-FR" sz="1400" b="1" dirty="0" smtClean="0"/>
              <a:t>Rapport </a:t>
            </a:r>
            <a:r>
              <a:rPr lang="fr-FR" sz="1400" b="1" dirty="0"/>
              <a:t>du taux d’incidence ajusté en fonction de l’âge, du sexe et du grade </a:t>
            </a:r>
            <a:r>
              <a:rPr lang="fr-FR" sz="1400" b="1" dirty="0" err="1"/>
              <a:t>spirométrique</a:t>
            </a:r>
            <a:r>
              <a:rPr lang="fr-FR" sz="1400" b="1" dirty="0"/>
              <a:t> GOLD</a:t>
            </a:r>
            <a:r>
              <a:rPr lang="fr-FR" sz="1400" b="1" dirty="0" smtClean="0"/>
              <a:t>.</a:t>
            </a:r>
            <a:endParaRPr lang="fr-FR" sz="1400" b="1" dirty="0"/>
          </a:p>
        </p:txBody>
      </p:sp>
    </p:spTree>
    <p:extLst>
      <p:ext uri="{BB962C8B-B14F-4D97-AF65-F5344CB8AC3E}">
        <p14:creationId xmlns:p14="http://schemas.microsoft.com/office/powerpoint/2010/main" val="376686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214313" y="200025"/>
            <a:ext cx="7008019" cy="535521"/>
          </a:xfrm>
        </p:spPr>
        <p:txBody>
          <a:bodyPr anchor="ctr">
            <a:normAutofit/>
          </a:bodyPr>
          <a:lstStyle/>
          <a:p>
            <a:r>
              <a:rPr lang="fr-FR" sz="2400" dirty="0">
                <a:solidFill>
                  <a:schemeClr val="tx1"/>
                </a:solidFill>
              </a:rPr>
              <a:t>De nombreuses cibles thérapeutiques potentielles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789553"/>
            <a:ext cx="6912768" cy="408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68"/>
          <p:cNvSpPr txBox="1">
            <a:spLocks noChangeArrowheads="1"/>
          </p:cNvSpPr>
          <p:nvPr/>
        </p:nvSpPr>
        <p:spPr bwMode="auto">
          <a:xfrm>
            <a:off x="6572250" y="4718023"/>
            <a:ext cx="2379092" cy="219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8" tIns="45719" rIns="91438" bIns="45719" anchor="ctr">
            <a:spAutoFit/>
          </a:bodyPr>
          <a:lstStyle/>
          <a:p>
            <a:pPr algn="r" defTabSz="342900"/>
            <a:r>
              <a:rPr lang="fr-FR" altLang="fr-FR" sz="825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Baker JR, Donnelly LE. </a:t>
            </a:r>
            <a:r>
              <a:rPr lang="fr-FR" altLang="fr-FR" sz="825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</a:t>
            </a:r>
            <a:r>
              <a:rPr lang="fr-FR" altLang="fr-FR" sz="825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COPD 2021</a:t>
            </a:r>
          </a:p>
        </p:txBody>
      </p:sp>
    </p:spTree>
    <p:extLst>
      <p:ext uri="{BB962C8B-B14F-4D97-AF65-F5344CB8AC3E}">
        <p14:creationId xmlns:p14="http://schemas.microsoft.com/office/powerpoint/2010/main" val="123108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0373" y="250031"/>
            <a:ext cx="8646988" cy="66669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2400" dirty="0">
                <a:solidFill>
                  <a:schemeClr val="tx1"/>
                </a:solidFill>
              </a:rPr>
              <a:t>Conclusion : en 2021, essayons de changer notre regard sur la BPCO</a:t>
            </a:r>
          </a:p>
        </p:txBody>
      </p:sp>
      <p:graphicFrame>
        <p:nvGraphicFramePr>
          <p:cNvPr id="3" name="Espace réservé du contenu 3"/>
          <p:cNvGraphicFramePr>
            <a:graphicFrameLocks noGrp="1"/>
          </p:cNvGraphicFramePr>
          <p:nvPr>
            <p:ph sz="quarter" idx="1"/>
          </p:nvPr>
        </p:nvGraphicFramePr>
        <p:xfrm>
          <a:off x="4396432" y="1423024"/>
          <a:ext cx="4712072" cy="2840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220" name="ZoneTexte 4"/>
          <p:cNvSpPr txBox="1">
            <a:spLocks noChangeArrowheads="1"/>
          </p:cNvSpPr>
          <p:nvPr/>
        </p:nvSpPr>
        <p:spPr bwMode="auto">
          <a:xfrm>
            <a:off x="4959697" y="4247243"/>
            <a:ext cx="3887664" cy="646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200" dirty="0">
                <a:latin typeface="Arial" pitchFamily="34" charset="0"/>
              </a:rPr>
              <a:t>Environ 1,1 milliard de fumeurs, mais « seulement » environ 240 millions de BPCO : il existe des facteurs individuels (génétique, environnement…)</a:t>
            </a:r>
          </a:p>
        </p:txBody>
      </p:sp>
      <p:sp>
        <p:nvSpPr>
          <p:cNvPr id="9221" name="ZoneTexte 5"/>
          <p:cNvSpPr txBox="1">
            <a:spLocks noChangeArrowheads="1"/>
          </p:cNvSpPr>
          <p:nvPr/>
        </p:nvSpPr>
        <p:spPr bwMode="auto">
          <a:xfrm>
            <a:off x="4644008" y="1294990"/>
            <a:ext cx="1750796" cy="27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 anchor="ctr">
            <a:spAutoFit/>
          </a:bodyPr>
          <a:lstStyle>
            <a:lvl1pPr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•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eaLnBrk="0" hangingPunct="0">
              <a:spcBef>
                <a:spcPts val="300"/>
              </a:spcBef>
              <a:buClr>
                <a:schemeClr val="accent2"/>
              </a:buClr>
              <a:buFont typeface="Georgia" pitchFamily="18" charset="0"/>
              <a:buChar char="▫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eaLnBrk="0" hangingPunct="0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Char char="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eaLnBrk="0" hangingPunct="0">
              <a:spcBef>
                <a:spcPts val="300"/>
              </a:spcBef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buChar char="▫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fr-FR" altLang="fr-FR" sz="1200" dirty="0">
                <a:latin typeface="Arial" pitchFamily="34" charset="0"/>
              </a:rPr>
              <a:t>Populations en millions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00373" y="1002447"/>
            <a:ext cx="4464496" cy="383181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marL="285743" indent="-285743">
              <a:buFont typeface="Arial" panose="020B0604020202020204" pitchFamily="34" charset="0"/>
              <a:buChar char="•"/>
            </a:pPr>
            <a:r>
              <a:rPr lang="fr-FR" sz="1350" dirty="0"/>
              <a:t>La BPCO</a:t>
            </a:r>
          </a:p>
          <a:p>
            <a:pPr marL="742931" lvl="1" indent="-285743">
              <a:buFont typeface="Arial" panose="020B0604020202020204" pitchFamily="34" charset="0"/>
              <a:buChar char="•"/>
            </a:pPr>
            <a:r>
              <a:rPr lang="fr-FR" sz="1575" dirty="0"/>
              <a:t>n’est pas une punition justement méritée du vieux fumeur incorrigible</a:t>
            </a:r>
          </a:p>
          <a:p>
            <a:pPr marL="742931" lvl="1" indent="-285743">
              <a:buFont typeface="Arial" panose="020B0604020202020204" pitchFamily="34" charset="0"/>
              <a:buChar char="•"/>
            </a:pPr>
            <a:r>
              <a:rPr lang="fr-FR" sz="1575" dirty="0"/>
              <a:t>est une maladie que l’on peut traiter et prévenir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fr-FR" sz="1350" dirty="0"/>
              <a:t>Au plan clinique</a:t>
            </a:r>
          </a:p>
          <a:p>
            <a:pPr marL="742931" lvl="1" indent="-285743">
              <a:buFont typeface="Arial" panose="020B0604020202020204" pitchFamily="34" charset="0"/>
              <a:buChar char="•"/>
            </a:pPr>
            <a:r>
              <a:rPr lang="fr-FR" sz="1575" dirty="0"/>
              <a:t>Les exacerbations de BPCO sont des évènements aux conséquences graves, sous-estimées par les soignants</a:t>
            </a:r>
          </a:p>
          <a:p>
            <a:pPr marL="742931" lvl="1" indent="-285743">
              <a:buFont typeface="Arial" panose="020B0604020202020204" pitchFamily="34" charset="0"/>
              <a:buChar char="•"/>
            </a:pPr>
            <a:r>
              <a:rPr lang="fr-FR" sz="1575" dirty="0"/>
              <a:t>Mais la dyspnée reste le symptôme le plus handicapant</a:t>
            </a:r>
          </a:p>
          <a:p>
            <a:pPr marL="285743" indent="-285743">
              <a:buFont typeface="Arial" panose="020B0604020202020204" pitchFamily="34" charset="0"/>
              <a:buChar char="•"/>
            </a:pPr>
            <a:r>
              <a:rPr lang="fr-FR" sz="1350" dirty="0"/>
              <a:t>Nous disposons de traitements efficaces (pas seulement médicamenteux). Il faut</a:t>
            </a:r>
          </a:p>
          <a:p>
            <a:pPr marL="742931" lvl="1" indent="-285743">
              <a:buFont typeface="Arial" panose="020B0604020202020204" pitchFamily="34" charset="0"/>
              <a:buChar char="•"/>
            </a:pPr>
            <a:r>
              <a:rPr lang="fr-FR" sz="1575" dirty="0"/>
              <a:t>Qu’ils soient prescrits,</a:t>
            </a:r>
          </a:p>
          <a:p>
            <a:pPr marL="742931" lvl="1" indent="-285743">
              <a:buFont typeface="Arial" panose="020B0604020202020204" pitchFamily="34" charset="0"/>
              <a:buChar char="•"/>
            </a:pPr>
            <a:r>
              <a:rPr lang="fr-FR" sz="1575" dirty="0"/>
              <a:t>Qu’ils soient pris suffisamment,</a:t>
            </a:r>
          </a:p>
          <a:p>
            <a:pPr marL="742931" lvl="1" indent="-285743">
              <a:buFont typeface="Arial" panose="020B0604020202020204" pitchFamily="34" charset="0"/>
              <a:buChar char="•"/>
            </a:pPr>
            <a:r>
              <a:rPr lang="fr-FR" sz="1575" dirty="0"/>
              <a:t>Qu’ils soient pris correctement</a:t>
            </a:r>
          </a:p>
        </p:txBody>
      </p:sp>
    </p:spTree>
    <p:extLst>
      <p:ext uri="{BB962C8B-B14F-4D97-AF65-F5344CB8AC3E}">
        <p14:creationId xmlns:p14="http://schemas.microsoft.com/office/powerpoint/2010/main" val="33661790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93726" y="3119438"/>
            <a:ext cx="7814469" cy="1696845"/>
          </a:xfrm>
        </p:spPr>
        <p:txBody>
          <a:bodyPr>
            <a:normAutofit/>
          </a:bodyPr>
          <a:lstStyle/>
          <a:p>
            <a:r>
              <a:rPr lang="fr-FR" dirty="0"/>
              <a:t>recommandations thérapeutiques dans la BPCO </a:t>
            </a:r>
            <a:r>
              <a:rPr lang="fr-FR" sz="3600" dirty="0"/>
              <a:t/>
            </a:r>
            <a:br>
              <a:rPr lang="fr-FR" sz="3600" dirty="0"/>
            </a:br>
            <a:r>
              <a:rPr lang="fr-FR" sz="3075" dirty="0" err="1"/>
              <a:t>centréeS</a:t>
            </a:r>
            <a:r>
              <a:rPr lang="fr-FR" sz="3075" dirty="0"/>
              <a:t> sur les médicaments inhalés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4144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COMPLEMENT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idx="4294967295"/>
          </p:nvPr>
        </p:nvSpPr>
        <p:spPr>
          <a:xfrm>
            <a:off x="0" y="3116263"/>
            <a:ext cx="6577013" cy="1022350"/>
          </a:xfrm>
          <a:prstGeom prst="rect">
            <a:avLst/>
          </a:prstGeom>
        </p:spPr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6114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6380" y="340043"/>
            <a:ext cx="8436006" cy="63865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2400" dirty="0">
                <a:solidFill>
                  <a:schemeClr val="tx1"/>
                </a:solidFill>
              </a:rPr>
              <a:t>Impact des exacerbations sur l’espérance de vie dans la BPCO</a:t>
            </a:r>
          </a:p>
        </p:txBody>
      </p:sp>
      <p:sp>
        <p:nvSpPr>
          <p:cNvPr id="20484" name="ZoneTexte 3"/>
          <p:cNvSpPr txBox="1">
            <a:spLocks noChangeArrowheads="1"/>
          </p:cNvSpPr>
          <p:nvPr/>
        </p:nvSpPr>
        <p:spPr bwMode="auto">
          <a:xfrm>
            <a:off x="6286815" y="4723211"/>
            <a:ext cx="2643668" cy="21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itchFamily="34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itchFamily="34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r" defTabSz="342900" eaLnBrk="1" hangingPunct="1">
              <a:buClrTx/>
              <a:buSzTx/>
              <a:buNone/>
            </a:pPr>
            <a:r>
              <a:rPr lang="fr-FR" altLang="fr-FR" sz="825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Rothnie</a:t>
            </a:r>
            <a:r>
              <a:rPr lang="fr-FR" altLang="fr-FR" sz="825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KJ et al. Am J </a:t>
            </a:r>
            <a:r>
              <a:rPr lang="fr-FR" altLang="fr-FR" sz="825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Respir</a:t>
            </a:r>
            <a:r>
              <a:rPr lang="fr-FR" altLang="fr-FR" sz="825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altLang="fr-FR" sz="825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Crit</a:t>
            </a:r>
            <a:r>
              <a:rPr lang="fr-FR" altLang="fr-FR" sz="825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Care Med 2018</a:t>
            </a:r>
          </a:p>
        </p:txBody>
      </p:sp>
      <p:sp>
        <p:nvSpPr>
          <p:cNvPr id="20485" name="ZoneTexte 3"/>
          <p:cNvSpPr txBox="1">
            <a:spLocks noChangeArrowheads="1"/>
          </p:cNvSpPr>
          <p:nvPr/>
        </p:nvSpPr>
        <p:spPr bwMode="auto">
          <a:xfrm>
            <a:off x="438150" y="4394598"/>
            <a:ext cx="8382000" cy="31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itchFamily="34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itchFamily="34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defTabSz="342900" eaLnBrk="1" hangingPunct="1">
              <a:buClrTx/>
              <a:buSzTx/>
              <a:buNone/>
            </a:pPr>
            <a:r>
              <a:rPr lang="en-US" altLang="fr-FR" sz="1425">
                <a:solidFill>
                  <a:srgbClr val="000000"/>
                </a:solidFill>
                <a:latin typeface="Arial" pitchFamily="34" charset="0"/>
              </a:rPr>
              <a:t>Analyse de 99 74 BPCO de 2004 à 2015 selon les données du UK Clinical Practice Research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683568" y="1115617"/>
            <a:ext cx="7724626" cy="3278981"/>
            <a:chOff x="683568" y="1115617"/>
            <a:chExt cx="7724626" cy="3278981"/>
          </a:xfrm>
        </p:grpSpPr>
        <p:pic>
          <p:nvPicPr>
            <p:cNvPr id="2048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8675" y="1115617"/>
              <a:ext cx="7579519" cy="32789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ZoneTexte 2"/>
            <p:cNvSpPr txBox="1"/>
            <p:nvPr/>
          </p:nvSpPr>
          <p:spPr>
            <a:xfrm rot="16200000">
              <a:off x="-25921" y="2346571"/>
              <a:ext cx="172675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1400" b="1" dirty="0" smtClean="0"/>
                <a:t>Proportion de décès</a:t>
              </a:r>
              <a:endParaRPr lang="fr-FR" sz="14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7446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05978"/>
            <a:ext cx="8712968" cy="621712"/>
          </a:xfrm>
        </p:spPr>
        <p:txBody>
          <a:bodyPr vert="horz" lIns="91436" tIns="45718" rIns="91436" bIns="45718" rtlCol="0" anchor="ctr">
            <a:noAutofit/>
          </a:bodyPr>
          <a:lstStyle/>
          <a:p>
            <a:pPr>
              <a:defRPr/>
            </a:pP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Quand donner des CSI dans les BPCO ?</a:t>
            </a:r>
          </a:p>
        </p:txBody>
      </p:sp>
      <p:sp>
        <p:nvSpPr>
          <p:cNvPr id="40963" name="ZoneTexte 3"/>
          <p:cNvSpPr txBox="1">
            <a:spLocks noChangeArrowheads="1"/>
          </p:cNvSpPr>
          <p:nvPr/>
        </p:nvSpPr>
        <p:spPr bwMode="auto">
          <a:xfrm>
            <a:off x="6713922" y="4708724"/>
            <a:ext cx="2217267" cy="21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itchFamily="34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itchFamily="34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r" eaLnBrk="1" hangingPunct="1">
              <a:buClrTx/>
              <a:buSzTx/>
              <a:buFontTx/>
              <a:buNone/>
            </a:pPr>
            <a:r>
              <a:rPr lang="fr-FR" altLang="fr-FR" sz="825" b="1" dirty="0" err="1">
                <a:latin typeface="Arial" pitchFamily="34" charset="0"/>
                <a:cs typeface="Arial" pitchFamily="34" charset="0"/>
              </a:rPr>
              <a:t>Stoltz</a:t>
            </a:r>
            <a:r>
              <a:rPr lang="fr-FR" altLang="fr-FR" sz="825" b="1" dirty="0">
                <a:latin typeface="Arial" pitchFamily="34" charset="0"/>
                <a:cs typeface="Arial" pitchFamily="34" charset="0"/>
              </a:rPr>
              <a:t> D, </a:t>
            </a:r>
            <a:r>
              <a:rPr lang="fr-FR" altLang="fr-FR" sz="825" b="1" dirty="0" err="1">
                <a:latin typeface="Arial" pitchFamily="34" charset="0"/>
                <a:cs typeface="Arial" pitchFamily="34" charset="0"/>
              </a:rPr>
              <a:t>Miratvilles</a:t>
            </a:r>
            <a:r>
              <a:rPr lang="fr-FR" altLang="fr-FR" sz="825" b="1" dirty="0">
                <a:latin typeface="Arial" pitchFamily="34" charset="0"/>
                <a:cs typeface="Arial" pitchFamily="34" charset="0"/>
              </a:rPr>
              <a:t> M. </a:t>
            </a:r>
            <a:r>
              <a:rPr lang="fr-FR" altLang="fr-FR" sz="825" b="1" dirty="0" err="1">
                <a:latin typeface="Arial" pitchFamily="34" charset="0"/>
                <a:cs typeface="Arial" pitchFamily="34" charset="0"/>
              </a:rPr>
              <a:t>Eur</a:t>
            </a:r>
            <a:r>
              <a:rPr lang="fr-FR" altLang="fr-FR" sz="825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fr-FR" sz="825" b="1" dirty="0" err="1">
                <a:latin typeface="Arial" pitchFamily="34" charset="0"/>
                <a:cs typeface="Arial" pitchFamily="34" charset="0"/>
              </a:rPr>
              <a:t>Respir</a:t>
            </a:r>
            <a:r>
              <a:rPr lang="fr-FR" altLang="fr-FR" sz="825" b="1" dirty="0">
                <a:latin typeface="Arial" pitchFamily="34" charset="0"/>
                <a:cs typeface="Arial" pitchFamily="34" charset="0"/>
              </a:rPr>
              <a:t> J 2020</a:t>
            </a:r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83" y="963334"/>
            <a:ext cx="5666536" cy="3801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ZoneTexte 4"/>
          <p:cNvSpPr txBox="1">
            <a:spLocks noChangeArrowheads="1"/>
          </p:cNvSpPr>
          <p:nvPr/>
        </p:nvSpPr>
        <p:spPr bwMode="auto">
          <a:xfrm>
            <a:off x="6359401" y="2322546"/>
            <a:ext cx="2238923" cy="78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itchFamily="34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itchFamily="34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fr-FR" altLang="fr-FR" sz="1500" b="1" dirty="0">
                <a:solidFill>
                  <a:srgbClr val="00B050"/>
                </a:solidFill>
                <a:latin typeface="Arial" pitchFamily="34" charset="0"/>
              </a:rPr>
              <a:t>Les CSI sont également indiqués dans les ACOS</a:t>
            </a:r>
          </a:p>
        </p:txBody>
      </p:sp>
    </p:spTree>
    <p:extLst>
      <p:ext uri="{BB962C8B-B14F-4D97-AF65-F5344CB8AC3E}">
        <p14:creationId xmlns:p14="http://schemas.microsoft.com/office/powerpoint/2010/main" val="24690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1645" y="228601"/>
            <a:ext cx="8229600" cy="658211"/>
          </a:xfrm>
        </p:spPr>
        <p:txBody>
          <a:bodyPr vert="horz" lIns="91436" tIns="45718" rIns="91436" bIns="45718" rtlCol="0" anchor="ctr">
            <a:noAutofit/>
          </a:bodyPr>
          <a:lstStyle/>
          <a:p>
            <a:pPr>
              <a:defRPr/>
            </a:pP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Quand sevrer des CSI ? Recommandations ERS 2020</a:t>
            </a:r>
          </a:p>
        </p:txBody>
      </p:sp>
      <p:sp>
        <p:nvSpPr>
          <p:cNvPr id="43011" name="ZoneTexte 3"/>
          <p:cNvSpPr txBox="1">
            <a:spLocks noChangeArrowheads="1"/>
          </p:cNvSpPr>
          <p:nvPr/>
        </p:nvSpPr>
        <p:spPr bwMode="auto">
          <a:xfrm>
            <a:off x="6556927" y="4710345"/>
            <a:ext cx="2383978" cy="24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itchFamily="34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itchFamily="34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r" eaLnBrk="1" hangingPunct="1">
              <a:buClrTx/>
              <a:buSzTx/>
              <a:buFontTx/>
              <a:buNone/>
            </a:pPr>
            <a:r>
              <a:rPr lang="fr-FR" altLang="fr-FR" sz="975" b="1" dirty="0" err="1">
                <a:latin typeface="Arial" pitchFamily="34" charset="0"/>
                <a:cs typeface="Arial" pitchFamily="34" charset="0"/>
              </a:rPr>
              <a:t>Chalmers</a:t>
            </a:r>
            <a:r>
              <a:rPr lang="fr-FR" altLang="fr-FR" sz="975" b="1" dirty="0">
                <a:latin typeface="Arial" pitchFamily="34" charset="0"/>
                <a:cs typeface="Arial" pitchFamily="34" charset="0"/>
              </a:rPr>
              <a:t> JD, et al. </a:t>
            </a:r>
            <a:r>
              <a:rPr lang="fr-FR" altLang="fr-FR" sz="975" b="1" dirty="0" err="1">
                <a:latin typeface="Arial" pitchFamily="34" charset="0"/>
                <a:cs typeface="Arial" pitchFamily="34" charset="0"/>
              </a:rPr>
              <a:t>Eur</a:t>
            </a:r>
            <a:r>
              <a:rPr lang="fr-FR" altLang="fr-FR" sz="975" b="1" dirty="0">
                <a:latin typeface="Arial" pitchFamily="34" charset="0"/>
                <a:cs typeface="Arial" pitchFamily="34" charset="0"/>
              </a:rPr>
              <a:t> </a:t>
            </a:r>
            <a:r>
              <a:rPr lang="fr-FR" altLang="fr-FR" sz="975" b="1" dirty="0" err="1">
                <a:latin typeface="Arial" pitchFamily="34" charset="0"/>
                <a:cs typeface="Arial" pitchFamily="34" charset="0"/>
              </a:rPr>
              <a:t>Respir</a:t>
            </a:r>
            <a:r>
              <a:rPr lang="fr-FR" altLang="fr-FR" sz="975" b="1" dirty="0">
                <a:latin typeface="Arial" pitchFamily="34" charset="0"/>
                <a:cs typeface="Arial" pitchFamily="34" charset="0"/>
              </a:rPr>
              <a:t> J 2020</a:t>
            </a:r>
          </a:p>
        </p:txBody>
      </p:sp>
      <p:sp>
        <p:nvSpPr>
          <p:cNvPr id="43012" name="ZoneTexte 2"/>
          <p:cNvSpPr txBox="1">
            <a:spLocks noChangeArrowheads="1"/>
          </p:cNvSpPr>
          <p:nvPr/>
        </p:nvSpPr>
        <p:spPr bwMode="auto">
          <a:xfrm>
            <a:off x="110962" y="4025707"/>
            <a:ext cx="8284177" cy="530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 marL="171450" indent="-17145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itchFamily="34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itchFamily="34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marL="3175" indent="0" eaLnBrk="1" hangingPunct="1">
              <a:buClrTx/>
              <a:buSzTx/>
              <a:buNone/>
            </a:pPr>
            <a:r>
              <a:rPr lang="fr-FR" altLang="fr-FR" sz="1425" dirty="0">
                <a:solidFill>
                  <a:srgbClr val="FF0000"/>
                </a:solidFill>
                <a:latin typeface="Arial" pitchFamily="34" charset="0"/>
              </a:rPr>
              <a:t>* En cas de sevrage, garder une bithérapie bronchodilatatrice inhalée</a:t>
            </a:r>
          </a:p>
          <a:p>
            <a:pPr marL="0" indent="0" eaLnBrk="1" hangingPunct="1">
              <a:buClrTx/>
              <a:buSzTx/>
              <a:buNone/>
            </a:pPr>
            <a:r>
              <a:rPr lang="fr-FR" altLang="fr-FR" sz="1425" dirty="0">
                <a:solidFill>
                  <a:srgbClr val="FF0000"/>
                </a:solidFill>
                <a:latin typeface="Arial" pitchFamily="34" charset="0"/>
              </a:rPr>
              <a:t>** En fait, pas de recommandations si éosinophiles &lt; 300 mais exacerbations fréquentes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942976" y="961205"/>
          <a:ext cx="7486651" cy="3040857"/>
        </p:xfrm>
        <a:graphic>
          <a:graphicData uri="http://schemas.openxmlformats.org/drawingml/2006/table">
            <a:tbl>
              <a:tblPr/>
              <a:tblGrid>
                <a:gridCol w="16135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0171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714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10178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Eosinophiles ≥ 300/mm</a:t>
                      </a:r>
                      <a:r>
                        <a:rPr lang="fr-FR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71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Recommandation forte pour maintien des CSI</a:t>
                      </a:r>
                    </a:p>
                  </a:txBody>
                  <a:tcPr marL="9526" marR="9526" marT="71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101782">
                <a:tc>
                  <a:txBody>
                    <a:bodyPr/>
                    <a:lstStyle/>
                    <a:p>
                      <a:pPr algn="l" fontAlgn="ctr"/>
                      <a:r>
                        <a:rPr lang="fr-FR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Eosinophiles &lt; 300/mm</a:t>
                      </a:r>
                      <a:r>
                        <a:rPr lang="fr-FR" sz="18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26" marR="9526" marT="71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Sevrage recommandé sous contrôle*</a:t>
                      </a:r>
                    </a:p>
                  </a:txBody>
                  <a:tcPr marL="9526" marR="9526" marT="71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Peu de données disponibles**</a:t>
                      </a:r>
                    </a:p>
                    <a:p>
                      <a:pPr algn="ctr" fontAlgn="ctr"/>
                      <a:r>
                        <a:rPr lang="fr-FR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Discussion au cas par cas</a:t>
                      </a:r>
                    </a:p>
                  </a:txBody>
                  <a:tcPr marL="9526" marR="9526" marT="71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55814">
                <a:tc>
                  <a:txBody>
                    <a:bodyPr/>
                    <a:lstStyle/>
                    <a:p>
                      <a:pPr algn="l" fontAlgn="b"/>
                      <a:endParaRPr lang="fr-FR" sz="18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7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 2 par an, sans hospitalisation</a:t>
                      </a:r>
                    </a:p>
                  </a:txBody>
                  <a:tcPr marL="9526" marR="9526" marT="71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≥ 2 par an ou ≥ 1 hospitalisation</a:t>
                      </a:r>
                    </a:p>
                  </a:txBody>
                  <a:tcPr marL="9526" marR="9526" marT="714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1479">
                <a:tc>
                  <a:txBody>
                    <a:bodyPr/>
                    <a:lstStyle/>
                    <a:p>
                      <a:pPr algn="l" fontAlgn="b"/>
                      <a:endParaRPr lang="fr-FR" sz="1800" b="1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6" marR="9526" marT="7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Exacerbation(s)</a:t>
                      </a:r>
                    </a:p>
                  </a:txBody>
                  <a:tcPr marL="9526" marR="9526" marT="714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024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Prendre son traitement inhalé suffisamment et correctement</a:t>
            </a:r>
          </a:p>
        </p:txBody>
      </p:sp>
    </p:spTree>
    <p:extLst>
      <p:ext uri="{BB962C8B-B14F-4D97-AF65-F5344CB8AC3E}">
        <p14:creationId xmlns:p14="http://schemas.microsoft.com/office/powerpoint/2010/main" val="209719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505120" y="880318"/>
            <a:ext cx="2732026" cy="3045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7092281" y="3930119"/>
            <a:ext cx="1122419" cy="242372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defTabSz="609570"/>
            <a:r>
              <a:rPr lang="fr-FR" sz="975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Everett </a:t>
            </a:r>
            <a:r>
              <a:rPr lang="fr-FR" sz="975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Koop</a:t>
            </a:r>
            <a:endParaRPr lang="fr-FR" sz="975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Bulle ronde 1"/>
          <p:cNvSpPr/>
          <p:nvPr/>
        </p:nvSpPr>
        <p:spPr>
          <a:xfrm>
            <a:off x="1691680" y="1059583"/>
            <a:ext cx="3593132" cy="1583015"/>
          </a:xfrm>
          <a:prstGeom prst="wedgeEllipseCallout">
            <a:avLst>
              <a:gd name="adj1" fmla="val 81847"/>
              <a:gd name="adj2" fmla="val 465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8" tIns="45719" rIns="91438" bIns="45719" rtlCol="0" anchor="ctr"/>
          <a:lstStyle/>
          <a:p>
            <a:pPr algn="ctr" defTabSz="342900"/>
            <a:r>
              <a:rPr lang="en-US" sz="2400" b="1" dirty="0">
                <a:solidFill>
                  <a:srgbClr val="FFFF00"/>
                </a:solidFill>
                <a:latin typeface="Corbel" panose="020B0503020204020204"/>
              </a:rPr>
              <a:t>Drugs don’t work in patients who don’t take them</a:t>
            </a:r>
            <a:endParaRPr lang="fr-FR" sz="2400" b="1" dirty="0">
              <a:solidFill>
                <a:srgbClr val="FFFF00"/>
              </a:solidFill>
              <a:latin typeface="Corbel" panose="020B0503020204020204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72257" y="3295330"/>
            <a:ext cx="4611499" cy="1177243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342900"/>
            <a:r>
              <a:rPr lang="en-US" sz="2025" dirty="0">
                <a:solidFill>
                  <a:srgbClr val="FFFF00"/>
                </a:solidFill>
                <a:latin typeface="MV Boli" panose="02000500030200090000" pitchFamily="2" charset="0"/>
                <a:cs typeface="MV Boli" panose="02000500030200090000" pitchFamily="2" charset="0"/>
              </a:rPr>
              <a:t>“… the most realistic approach is to keep in mind that nonadherence is always possible, indeed, probable”</a:t>
            </a:r>
          </a:p>
          <a:p>
            <a:pPr algn="r" defTabSz="342900"/>
            <a:r>
              <a:rPr lang="en-US" sz="975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Rogliani</a:t>
            </a:r>
            <a:r>
              <a:rPr lang="en-US" sz="975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 et al. </a:t>
            </a:r>
            <a:r>
              <a:rPr lang="en-US" sz="975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</a:t>
            </a:r>
            <a:r>
              <a:rPr lang="en-US" sz="975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 2017</a:t>
            </a:r>
            <a:endParaRPr lang="fr-FR" sz="975" b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107950" y="86917"/>
            <a:ext cx="8858250" cy="64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ctr"/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itchFamily="34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itchFamily="34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defTabSz="342900" eaLnBrk="1" hangingPunct="1">
              <a:buClrTx/>
              <a:buSzTx/>
              <a:buNone/>
            </a:pPr>
            <a:r>
              <a:rPr lang="fr-FR" altLang="fr-FR" sz="2400" b="1" dirty="0">
                <a:solidFill>
                  <a:srgbClr val="FFFF00"/>
                </a:solidFill>
              </a:rPr>
              <a:t>Problèmes essentiels : l’observance</a:t>
            </a:r>
          </a:p>
        </p:txBody>
      </p:sp>
    </p:spTree>
    <p:extLst>
      <p:ext uri="{BB962C8B-B14F-4D97-AF65-F5344CB8AC3E}">
        <p14:creationId xmlns:p14="http://schemas.microsoft.com/office/powerpoint/2010/main" val="369421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ZoneTexte 4"/>
          <p:cNvSpPr txBox="1">
            <a:spLocks noChangeArrowheads="1"/>
          </p:cNvSpPr>
          <p:nvPr/>
        </p:nvSpPr>
        <p:spPr bwMode="auto">
          <a:xfrm>
            <a:off x="6927143" y="4714055"/>
            <a:ext cx="2010483" cy="21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8" tIns="45719" rIns="91438" bIns="45719" anchor="ctr">
            <a:spAutoFit/>
          </a:bodyPr>
          <a:lstStyle>
            <a:lvl1pPr defTabSz="608013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defTabSz="608013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defTabSz="608013" eaLnBrk="0" hangingPunct="0">
              <a:spcBef>
                <a:spcPct val="20000"/>
              </a:spcBef>
              <a:buClr>
                <a:srgbClr val="E66C7D"/>
              </a:buClr>
              <a:buFont typeface="Arial" pitchFamily="34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defTabSz="608013" eaLnBrk="0" hangingPunct="0">
              <a:spcBef>
                <a:spcPct val="20000"/>
              </a:spcBef>
              <a:buClr>
                <a:srgbClr val="6BB76D"/>
              </a:buClr>
              <a:buFont typeface="Arial" pitchFamily="34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defTabSz="608013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60801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r" defTabSz="456010" eaLnBrk="1" hangingPunct="1">
              <a:buClrTx/>
              <a:buSzTx/>
              <a:buNone/>
            </a:pPr>
            <a:r>
              <a:rPr lang="fr-FR" altLang="fr-FR" sz="825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Rolnick</a:t>
            </a:r>
            <a:r>
              <a:rPr lang="fr-FR" altLang="fr-FR" sz="825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SJ et al. Clin Med  </a:t>
            </a:r>
            <a:r>
              <a:rPr lang="fr-FR" altLang="fr-FR" sz="825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Res</a:t>
            </a:r>
            <a:r>
              <a:rPr lang="fr-FR" altLang="fr-FR" sz="825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. 2013</a:t>
            </a:r>
          </a:p>
        </p:txBody>
      </p:sp>
      <p:grpSp>
        <p:nvGrpSpPr>
          <p:cNvPr id="46083" name="Groupe 8"/>
          <p:cNvGrpSpPr>
            <a:grpSpLocks/>
          </p:cNvGrpSpPr>
          <p:nvPr/>
        </p:nvGrpSpPr>
        <p:grpSpPr bwMode="auto">
          <a:xfrm>
            <a:off x="1243013" y="1021558"/>
            <a:ext cx="5472113" cy="3477460"/>
            <a:chOff x="395536" y="1196752"/>
            <a:chExt cx="8280920" cy="5286255"/>
          </a:xfrm>
        </p:grpSpPr>
        <p:grpSp>
          <p:nvGrpSpPr>
            <p:cNvPr id="46087" name="Groupe 7"/>
            <p:cNvGrpSpPr>
              <a:grpSpLocks/>
            </p:cNvGrpSpPr>
            <p:nvPr/>
          </p:nvGrpSpPr>
          <p:grpSpPr bwMode="auto">
            <a:xfrm>
              <a:off x="395536" y="1196752"/>
              <a:ext cx="8280920" cy="5286255"/>
              <a:chOff x="395536" y="1196752"/>
              <a:chExt cx="8280920" cy="5286255"/>
            </a:xfrm>
          </p:grpSpPr>
          <p:pic>
            <p:nvPicPr>
              <p:cNvPr id="4608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1196752"/>
                <a:ext cx="8280920" cy="5073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090" name="ZoneTexte 6"/>
              <p:cNvSpPr txBox="1">
                <a:spLocks noChangeArrowheads="1"/>
              </p:cNvSpPr>
              <p:nvPr/>
            </p:nvSpPr>
            <p:spPr bwMode="auto">
              <a:xfrm>
                <a:off x="1475656" y="5816297"/>
                <a:ext cx="716100" cy="66671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buClr>
                    <a:schemeClr val="accent1"/>
                  </a:buClr>
                  <a:buSzPct val="80000"/>
                  <a:buFont typeface="Wingdings 2" pitchFamily="18" charset="2"/>
                  <a:buChar char=""/>
                  <a:defRPr sz="3200">
                    <a:solidFill>
                      <a:schemeClr val="tx1"/>
                    </a:solidFill>
                    <a:latin typeface="Corbel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2"/>
                  </a:buClr>
                  <a:buSzPct val="90000"/>
                  <a:buFont typeface="Wingdings" pitchFamily="2" charset="2"/>
                  <a:buChar char=""/>
                  <a:defRPr sz="2800">
                    <a:solidFill>
                      <a:schemeClr val="tx1"/>
                    </a:solidFill>
                    <a:latin typeface="Corbel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E66C7D"/>
                  </a:buClr>
                  <a:buFont typeface="Arial" pitchFamily="34" charset="0"/>
                  <a:buChar char="▪"/>
                  <a:defRPr sz="2400">
                    <a:solidFill>
                      <a:schemeClr val="tx1"/>
                    </a:solidFill>
                    <a:latin typeface="Corbel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6BB76D"/>
                  </a:buClr>
                  <a:buFont typeface="Arial" pitchFamily="34" charset="0"/>
                  <a:buChar char="▪"/>
                  <a:defRPr sz="2000">
                    <a:solidFill>
                      <a:schemeClr val="tx1"/>
                    </a:solidFill>
                    <a:latin typeface="Corbel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E88651"/>
                  </a:buClr>
                  <a:buFont typeface="Wingdings 3" pitchFamily="18" charset="2"/>
                  <a:buChar char=""/>
                  <a:defRPr sz="2000">
                    <a:solidFill>
                      <a:schemeClr val="tx1"/>
                    </a:solidFill>
                    <a:latin typeface="Corbel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8651"/>
                  </a:buClr>
                  <a:buFont typeface="Wingdings 3" pitchFamily="18" charset="2"/>
                  <a:buChar char=""/>
                  <a:defRPr sz="2000">
                    <a:solidFill>
                      <a:schemeClr val="tx1"/>
                    </a:solidFill>
                    <a:latin typeface="Corbel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8651"/>
                  </a:buClr>
                  <a:buFont typeface="Wingdings 3" pitchFamily="18" charset="2"/>
                  <a:buChar char=""/>
                  <a:defRPr sz="2000">
                    <a:solidFill>
                      <a:schemeClr val="tx1"/>
                    </a:solidFill>
                    <a:latin typeface="Corbel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8651"/>
                  </a:buClr>
                  <a:buFont typeface="Wingdings 3" pitchFamily="18" charset="2"/>
                  <a:buChar char=""/>
                  <a:defRPr sz="2000">
                    <a:solidFill>
                      <a:schemeClr val="tx1"/>
                    </a:solidFill>
                    <a:latin typeface="Corbel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E88651"/>
                  </a:buClr>
                  <a:buFont typeface="Wingdings 3" pitchFamily="18" charset="2"/>
                  <a:buChar char=""/>
                  <a:defRPr sz="2000">
                    <a:solidFill>
                      <a:schemeClr val="tx1"/>
                    </a:solidFill>
                    <a:latin typeface="Corbel" pitchFamily="34" charset="0"/>
                  </a:defRPr>
                </a:lvl9pPr>
              </a:lstStyle>
              <a:p>
                <a:pPr defTabSz="342900" eaLnBrk="1" hangingPunct="1">
                  <a:buClrTx/>
                  <a:buSzTx/>
                  <a:buNone/>
                </a:pPr>
                <a:r>
                  <a:rPr lang="fr-FR" altLang="fr-FR" sz="1125">
                    <a:solidFill>
                      <a:srgbClr val="000000"/>
                    </a:solidFill>
                    <a:latin typeface="Arial" pitchFamily="34" charset="0"/>
                  </a:rPr>
                  <a:t>SEP</a:t>
                </a:r>
              </a:p>
              <a:p>
                <a:pPr defTabSz="342900" eaLnBrk="1" hangingPunct="1">
                  <a:buClrTx/>
                  <a:buSzTx/>
                  <a:buNone/>
                </a:pPr>
                <a:r>
                  <a:rPr lang="fr-FR" altLang="fr-FR" sz="1125">
                    <a:solidFill>
                      <a:srgbClr val="000000"/>
                    </a:solidFill>
                    <a:latin typeface="Arial" pitchFamily="34" charset="0"/>
                  </a:rPr>
                  <a:t>(81)</a:t>
                </a: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7596419" y="3357804"/>
              <a:ext cx="576146" cy="215382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342900">
                <a:defRPr/>
              </a:pPr>
              <a:endParaRPr lang="fr-FR" sz="1575">
                <a:solidFill>
                  <a:prstClr val="white"/>
                </a:solidFill>
                <a:latin typeface="Corbel" panose="020B0503020204020204"/>
              </a:endParaRPr>
            </a:p>
          </p:txBody>
        </p:sp>
      </p:grpSp>
      <p:sp>
        <p:nvSpPr>
          <p:cNvPr id="46084" name="Titre 1"/>
          <p:cNvSpPr txBox="1">
            <a:spLocks/>
          </p:cNvSpPr>
          <p:nvPr/>
        </p:nvSpPr>
        <p:spPr bwMode="auto">
          <a:xfrm>
            <a:off x="300037" y="271463"/>
            <a:ext cx="8043863" cy="607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 anchor="ctr"/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itchFamily="34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itchFamily="34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defTabSz="342900" eaLnBrk="1" hangingPunct="1">
              <a:buClrTx/>
              <a:buSzTx/>
              <a:buNone/>
            </a:pPr>
            <a:r>
              <a:rPr lang="fr-FR" altLang="fr-FR" sz="2400" b="1" dirty="0">
                <a:solidFill>
                  <a:srgbClr val="000000"/>
                </a:solidFill>
              </a:rPr>
              <a:t>Dans les maladies respiratoires obstructives chroniques…</a:t>
            </a:r>
          </a:p>
        </p:txBody>
      </p:sp>
      <p:sp>
        <p:nvSpPr>
          <p:cNvPr id="46085" name="ZoneTexte 1"/>
          <p:cNvSpPr txBox="1">
            <a:spLocks noChangeArrowheads="1"/>
          </p:cNvSpPr>
          <p:nvPr/>
        </p:nvSpPr>
        <p:spPr bwMode="auto">
          <a:xfrm rot="-5400000">
            <a:off x="-806648" y="2175718"/>
            <a:ext cx="3127772" cy="819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itchFamily="34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itchFamily="34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defTabSz="342900" eaLnBrk="1" hangingPunct="1">
              <a:buClrTx/>
              <a:buSzTx/>
              <a:buNone/>
            </a:pPr>
            <a:r>
              <a:rPr lang="fr-FR" altLang="fr-FR" sz="1575" dirty="0">
                <a:solidFill>
                  <a:srgbClr val="000000"/>
                </a:solidFill>
                <a:latin typeface="Arial" pitchFamily="34" charset="0"/>
              </a:rPr>
              <a:t>Distribution de MPR en cas de pathologie isolée traitée par un seul médicament.</a:t>
            </a:r>
          </a:p>
        </p:txBody>
      </p:sp>
      <p:sp>
        <p:nvSpPr>
          <p:cNvPr id="46086" name="ZoneTexte 2"/>
          <p:cNvSpPr txBox="1">
            <a:spLocks noChangeArrowheads="1"/>
          </p:cNvSpPr>
          <p:nvPr/>
        </p:nvSpPr>
        <p:spPr bwMode="auto">
          <a:xfrm>
            <a:off x="6829425" y="1769059"/>
            <a:ext cx="2021682" cy="15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itchFamily="34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itchFamily="34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defTabSz="342900" eaLnBrk="1" hangingPunct="1">
              <a:buClrTx/>
              <a:buSzTx/>
              <a:buNone/>
            </a:pPr>
            <a:r>
              <a:rPr lang="fr-FR" altLang="fr-FR" sz="1575" dirty="0">
                <a:solidFill>
                  <a:srgbClr val="000000"/>
                </a:solidFill>
                <a:latin typeface="Arial" pitchFamily="34" charset="0"/>
              </a:rPr>
              <a:t>Diamètre des cercles proportionnel au nombre de patients ayant une valeur donnée de MPR.</a:t>
            </a:r>
          </a:p>
        </p:txBody>
      </p:sp>
    </p:spTree>
    <p:extLst>
      <p:ext uri="{BB962C8B-B14F-4D97-AF65-F5344CB8AC3E}">
        <p14:creationId xmlns:p14="http://schemas.microsoft.com/office/powerpoint/2010/main" val="57129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95537" y="228600"/>
            <a:ext cx="8496945" cy="662118"/>
          </a:xfrm>
        </p:spPr>
        <p:txBody>
          <a:bodyPr>
            <a:noAutofit/>
          </a:bodyPr>
          <a:lstStyle/>
          <a:p>
            <a:r>
              <a:rPr lang="fr-FR" sz="2400" dirty="0"/>
              <a:t>Qualité de l’inhalation et risques d’exacerbations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963295" y="4744300"/>
            <a:ext cx="2952328" cy="219289"/>
          </a:xfrm>
          <a:prstGeom prst="rect">
            <a:avLst/>
          </a:prstGeom>
          <a:noFill/>
        </p:spPr>
        <p:txBody>
          <a:bodyPr wrap="square" lIns="91438" tIns="45719" rIns="91438" bIns="45719" rtlCol="0" anchor="ctr">
            <a:spAutoFit/>
          </a:bodyPr>
          <a:lstStyle/>
          <a:p>
            <a:pPr algn="r" defTabSz="609570"/>
            <a:r>
              <a:rPr lang="fr-FR" sz="825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Molimard</a:t>
            </a:r>
            <a:r>
              <a:rPr lang="fr-FR" sz="82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 et al. </a:t>
            </a:r>
            <a:r>
              <a:rPr lang="fr-FR" sz="825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</a:t>
            </a:r>
            <a:r>
              <a:rPr lang="fr-FR" sz="82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825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Respir</a:t>
            </a:r>
            <a:r>
              <a:rPr lang="fr-FR" sz="82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J. 2017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71462" y="951570"/>
            <a:ext cx="3100388" cy="3600984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defTabSz="609570"/>
            <a:r>
              <a:rPr lang="fr-FR" dirty="0">
                <a:solidFill>
                  <a:prstClr val="black"/>
                </a:solidFill>
                <a:latin typeface="Corbel" panose="020B0503020204020204"/>
              </a:rPr>
              <a:t>Etude française de l’impact du dispositif d’inhalation sur le risque d’exacerbations sévères de BPCO pendant 3 mois (n = 2935). Le risque augmente </a:t>
            </a:r>
            <a:r>
              <a:rPr lang="fr-FR" dirty="0">
                <a:solidFill>
                  <a:srgbClr val="000000"/>
                </a:solidFill>
                <a:latin typeface="Corbel" panose="020B0503020204020204"/>
              </a:rPr>
              <a:t>en cas :</a:t>
            </a:r>
          </a:p>
          <a:p>
            <a:pPr marL="342892" indent="-342892" defTabSz="609570">
              <a:buFontTx/>
              <a:buChar char="-"/>
            </a:pPr>
            <a:r>
              <a:rPr lang="fr-FR" sz="1500" u="sng" dirty="0">
                <a:solidFill>
                  <a:srgbClr val="FF0000"/>
                </a:solidFill>
                <a:latin typeface="Corbel" panose="020B0503020204020204"/>
              </a:rPr>
              <a:t>d’erreur critique </a:t>
            </a:r>
            <a:r>
              <a:rPr lang="fr-FR" sz="1500" dirty="0">
                <a:solidFill>
                  <a:srgbClr val="000000"/>
                </a:solidFill>
                <a:latin typeface="Corbel" panose="020B0503020204020204"/>
              </a:rPr>
              <a:t>de manipulation du dispositif</a:t>
            </a:r>
          </a:p>
          <a:p>
            <a:pPr marL="342892" indent="-342892" defTabSz="609570">
              <a:buFontTx/>
              <a:buChar char="-"/>
            </a:pPr>
            <a:r>
              <a:rPr lang="fr-FR" sz="1500" u="sng" dirty="0">
                <a:solidFill>
                  <a:srgbClr val="FF0000"/>
                </a:solidFill>
                <a:latin typeface="Corbel" panose="020B0503020204020204"/>
              </a:rPr>
              <a:t>de mauvaise observance</a:t>
            </a:r>
          </a:p>
          <a:p>
            <a:pPr marL="342892" indent="-342892" defTabSz="609570">
              <a:buFontTx/>
              <a:buChar char="-"/>
            </a:pPr>
            <a:r>
              <a:rPr lang="fr-FR" sz="1500" dirty="0">
                <a:solidFill>
                  <a:srgbClr val="000000"/>
                </a:solidFill>
                <a:latin typeface="Corbel" panose="020B0503020204020204"/>
              </a:rPr>
              <a:t>d’âge plus avancé</a:t>
            </a:r>
          </a:p>
          <a:p>
            <a:pPr marL="342892" indent="-342892" defTabSz="609570">
              <a:buFontTx/>
              <a:buChar char="-"/>
            </a:pPr>
            <a:r>
              <a:rPr lang="fr-FR" sz="1500" dirty="0">
                <a:solidFill>
                  <a:srgbClr val="000000"/>
                </a:solidFill>
                <a:latin typeface="Corbel" panose="020B0503020204020204"/>
              </a:rPr>
              <a:t>d’antécédent d’asthme</a:t>
            </a:r>
          </a:p>
          <a:p>
            <a:pPr marL="342892" indent="-342892" defTabSz="609570">
              <a:buFontTx/>
              <a:buChar char="-"/>
            </a:pPr>
            <a:r>
              <a:rPr lang="fr-FR" sz="1500" dirty="0">
                <a:solidFill>
                  <a:srgbClr val="000000"/>
                </a:solidFill>
                <a:latin typeface="Corbel" panose="020B0503020204020204"/>
              </a:rPr>
              <a:t>d’ancienneté de la BPCO</a:t>
            </a:r>
          </a:p>
          <a:p>
            <a:pPr defTabSz="609570"/>
            <a:r>
              <a:rPr lang="fr-FR" sz="1500" dirty="0">
                <a:solidFill>
                  <a:srgbClr val="000000"/>
                </a:solidFill>
                <a:latin typeface="Corbel" panose="020B0503020204020204"/>
              </a:rPr>
              <a:t>Pas de différence significative selon le dispositif.</a:t>
            </a:r>
          </a:p>
        </p:txBody>
      </p:sp>
      <p:grpSp>
        <p:nvGrpSpPr>
          <p:cNvPr id="8" name="Groupe 7"/>
          <p:cNvGrpSpPr/>
          <p:nvPr/>
        </p:nvGrpSpPr>
        <p:grpSpPr>
          <a:xfrm>
            <a:off x="3463876" y="801552"/>
            <a:ext cx="5472608" cy="3896707"/>
            <a:chOff x="43732" y="1465043"/>
            <a:chExt cx="5175969" cy="4916285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43732" y="1465043"/>
              <a:ext cx="5175969" cy="4916285"/>
            </a:xfrm>
            <a:prstGeom prst="rect">
              <a:avLst/>
            </a:prstGeom>
            <a:ln w="28575" cmpd="sng">
              <a:solidFill>
                <a:schemeClr val="tx2"/>
              </a:solidFill>
            </a:ln>
          </p:spPr>
        </p:pic>
        <p:sp>
          <p:nvSpPr>
            <p:cNvPr id="3" name="Ellipse 2"/>
            <p:cNvSpPr/>
            <p:nvPr/>
          </p:nvSpPr>
          <p:spPr>
            <a:xfrm>
              <a:off x="3347863" y="2996952"/>
              <a:ext cx="936103" cy="749701"/>
            </a:xfrm>
            <a:prstGeom prst="ellipse">
              <a:avLst/>
            </a:prstGeom>
            <a:noFill/>
            <a:ln w="285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/>
              <a:endParaRPr lang="fr-FR" sz="2400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7" name="Ellipse 6"/>
            <p:cNvSpPr/>
            <p:nvPr/>
          </p:nvSpPr>
          <p:spPr>
            <a:xfrm>
              <a:off x="3347864" y="5301208"/>
              <a:ext cx="936103" cy="579884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70"/>
              <a:endParaRPr lang="fr-FR" sz="2400">
                <a:solidFill>
                  <a:prstClr val="white"/>
                </a:solidFill>
                <a:latin typeface="Corbel" panose="020B050302020402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03945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7169" y="212918"/>
            <a:ext cx="7886700" cy="744346"/>
          </a:xfrm>
        </p:spPr>
        <p:txBody>
          <a:bodyPr>
            <a:normAutofit fontScale="90000"/>
          </a:bodyPr>
          <a:lstStyle/>
          <a:p>
            <a:r>
              <a:rPr lang="fr-FR" altLang="fr-FR" sz="2400" dirty="0">
                <a:ln w="6350">
                  <a:noFill/>
                </a:ln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Principales erreurs techniques observées lors de l’inhalation des médicaments</a:t>
            </a:r>
            <a:endParaRPr lang="fr-FR" sz="24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7367504"/>
              </p:ext>
            </p:extLst>
          </p:nvPr>
        </p:nvGraphicFramePr>
        <p:xfrm>
          <a:off x="222942" y="1130682"/>
          <a:ext cx="8712972" cy="3600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527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92375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4827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02920">
                <a:tc>
                  <a:txBody>
                    <a:bodyPr/>
                    <a:lstStyle/>
                    <a:p>
                      <a:r>
                        <a:rPr lang="fr-FR" sz="1400" dirty="0"/>
                        <a:t>Etapes concernées par les erreurs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Sprays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Sprays avec</a:t>
                      </a:r>
                      <a:r>
                        <a:rPr lang="fr-FR" sz="1400" baseline="0" dirty="0"/>
                        <a:t> chambre d’inhalation</a:t>
                      </a:r>
                      <a:endParaRPr lang="fr-FR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Poudres</a:t>
                      </a:r>
                      <a:r>
                        <a:rPr lang="fr-FR" sz="1400" baseline="0" dirty="0"/>
                        <a:t> sèches</a:t>
                      </a:r>
                      <a:endParaRPr lang="fr-FR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0090">
                <a:tc>
                  <a:txBody>
                    <a:bodyPr/>
                    <a:lstStyle/>
                    <a:p>
                      <a:r>
                        <a:rPr lang="fr-FR" sz="1400" dirty="0"/>
                        <a:t>Préparation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30 %</a:t>
                      </a:r>
                    </a:p>
                    <a:p>
                      <a:pPr algn="ctr"/>
                      <a:r>
                        <a:rPr lang="fr-FR" sz="1400" dirty="0"/>
                        <a:t>(24 – 36)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Dont</a:t>
                      </a:r>
                      <a:r>
                        <a:rPr lang="fr-FR" sz="1400" baseline="0" dirty="0"/>
                        <a:t> a</a:t>
                      </a:r>
                      <a:r>
                        <a:rPr lang="fr-FR" sz="1400" dirty="0"/>
                        <a:t>gitation du flacon, raccordement à la chambre</a:t>
                      </a:r>
                      <a:r>
                        <a:rPr lang="fr-FR" sz="1400" baseline="0" dirty="0"/>
                        <a:t> : 33 % (25 - 41)</a:t>
                      </a:r>
                      <a:endParaRPr lang="fr-FR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29 % (26 – 33)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rgbClr val="FF0000"/>
                          </a:solidFill>
                        </a:rPr>
                        <a:t>Expiration complète avant inhalation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FF0000"/>
                          </a:solidFill>
                        </a:rPr>
                        <a:t>48 %</a:t>
                      </a:r>
                    </a:p>
                    <a:p>
                      <a:pPr algn="ctr"/>
                      <a:r>
                        <a:rPr lang="fr-FR" sz="1400" b="1" dirty="0">
                          <a:solidFill>
                            <a:srgbClr val="FF0000"/>
                          </a:solidFill>
                        </a:rPr>
                        <a:t>(43 – 53)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FF0000"/>
                          </a:solidFill>
                        </a:rPr>
                        <a:t>Mauvaise</a:t>
                      </a:r>
                      <a:r>
                        <a:rPr lang="fr-FR" sz="1400" b="1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fr-FR" sz="1400" b="1" dirty="0">
                          <a:solidFill>
                            <a:srgbClr val="FF0000"/>
                          </a:solidFill>
                        </a:rPr>
                        <a:t>position des lèvres autour de l’embout : 34 % (20 50)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FF0000"/>
                          </a:solidFill>
                        </a:rPr>
                        <a:t>46 % (42 – 50)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fr-FR" sz="1400" dirty="0"/>
                        <a:t>Coordination gestuelle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45 %</a:t>
                      </a:r>
                    </a:p>
                    <a:p>
                      <a:pPr algn="ctr"/>
                      <a:r>
                        <a:rPr lang="fr-FR" sz="1400" dirty="0"/>
                        <a:t>(41 – 49)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endParaRPr lang="fr-FR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Mauvaise</a:t>
                      </a:r>
                      <a:r>
                        <a:rPr lang="fr-FR" sz="1400" baseline="0" dirty="0"/>
                        <a:t> </a:t>
                      </a:r>
                      <a:r>
                        <a:rPr lang="fr-FR" sz="1400" dirty="0"/>
                        <a:t>position des lèvres : 18 % (11 – 25)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fr-FR" sz="1400" dirty="0"/>
                        <a:t>Inspiration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Lente :  44 %</a:t>
                      </a:r>
                    </a:p>
                    <a:p>
                      <a:pPr algn="ctr"/>
                      <a:r>
                        <a:rPr lang="fr-FR" sz="1400" dirty="0"/>
                        <a:t>(40 – 47)</a:t>
                      </a:r>
                    </a:p>
                  </a:txBody>
                  <a:tcPr marL="68580" marR="68580" marT="34290" marB="34290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Avec 4 à 5 inspirations lentes,</a:t>
                      </a:r>
                      <a:r>
                        <a:rPr lang="fr-FR" sz="1400" baseline="0" dirty="0"/>
                        <a:t> et apnée post inhalation : 38 % (30 – 45)</a:t>
                      </a:r>
                      <a:endParaRPr lang="fr-FR" sz="1400" dirty="0"/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Rapide :  22% ( 19 -25)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r>
                        <a:rPr lang="fr-FR" sz="1400" b="1" dirty="0">
                          <a:solidFill>
                            <a:srgbClr val="FF0000"/>
                          </a:solidFill>
                        </a:rPr>
                        <a:t>Apnée avant expiration post inhalation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FF0000"/>
                          </a:solidFill>
                        </a:rPr>
                        <a:t>46 %</a:t>
                      </a:r>
                    </a:p>
                    <a:p>
                      <a:pPr algn="ctr"/>
                      <a:r>
                        <a:rPr lang="fr-FR" sz="1400" b="1" dirty="0">
                          <a:solidFill>
                            <a:srgbClr val="FF0000"/>
                          </a:solidFill>
                        </a:rPr>
                        <a:t>(42 – 49)</a:t>
                      </a:r>
                    </a:p>
                  </a:txBody>
                  <a:tcPr marL="68580" marR="68580" marT="34290" marB="34290" anchor="ctr"/>
                </a:tc>
                <a:tc v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>
                          <a:solidFill>
                            <a:srgbClr val="FF0000"/>
                          </a:solidFill>
                        </a:rPr>
                        <a:t>37 % (33 – 40)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ZoneTexte 8"/>
          <p:cNvSpPr txBox="1">
            <a:spLocks noChangeArrowheads="1"/>
          </p:cNvSpPr>
          <p:nvPr/>
        </p:nvSpPr>
        <p:spPr bwMode="auto">
          <a:xfrm>
            <a:off x="6582023" y="4721348"/>
            <a:ext cx="2353890" cy="250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4" tIns="60956" rIns="121914" bIns="60956" anchor="ctr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itchFamily="34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itchFamily="34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r" defTabSz="342900" eaLnBrk="1" hangingPunct="1">
              <a:buClrTx/>
              <a:buSzTx/>
              <a:buNone/>
            </a:pPr>
            <a:r>
              <a:rPr lang="fr-FR" altLang="fr-FR" sz="825" b="1" dirty="0" err="1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Sanchis</a:t>
            </a:r>
            <a:r>
              <a:rPr lang="fr-FR" altLang="fr-FR" sz="825" b="1" dirty="0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J et al. </a:t>
            </a:r>
            <a:r>
              <a:rPr lang="fr-FR" altLang="fr-FR" sz="825" b="1" dirty="0" err="1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Chest</a:t>
            </a:r>
            <a:r>
              <a:rPr lang="fr-FR" altLang="fr-FR" sz="825" b="1" dirty="0">
                <a:solidFill>
                  <a:srgbClr val="000000"/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2016</a:t>
            </a:r>
          </a:p>
        </p:txBody>
      </p:sp>
    </p:spTree>
    <p:extLst>
      <p:ext uri="{BB962C8B-B14F-4D97-AF65-F5344CB8AC3E}">
        <p14:creationId xmlns:p14="http://schemas.microsoft.com/office/powerpoint/2010/main" val="2567281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0642" y="175737"/>
            <a:ext cx="8436006" cy="610076"/>
          </a:xfrm>
        </p:spPr>
        <p:txBody>
          <a:bodyPr>
            <a:noAutofit/>
          </a:bodyPr>
          <a:lstStyle/>
          <a:p>
            <a:r>
              <a:rPr lang="fr-FR" sz="2400" dirty="0">
                <a:solidFill>
                  <a:schemeClr val="tx1"/>
                </a:solidFill>
              </a:rPr>
              <a:t>Impact de l’observance sur le risque d’exacerbation de BPCO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</p:nvPr>
        </p:nvGraphicFramePr>
        <p:xfrm>
          <a:off x="467544" y="1203598"/>
          <a:ext cx="8229600" cy="2583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25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3448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r>
                        <a:rPr lang="fr-FR" sz="1400" dirty="0"/>
                        <a:t>Risque</a:t>
                      </a:r>
                      <a:r>
                        <a:rPr lang="fr-FR" sz="1400" baseline="0" dirty="0"/>
                        <a:t> d’exacerbations</a:t>
                      </a:r>
                      <a:endParaRPr lang="fr-FR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Différence de risque entre bons</a:t>
                      </a:r>
                      <a:r>
                        <a:rPr lang="fr-FR" sz="1400" baseline="0" dirty="0"/>
                        <a:t> </a:t>
                      </a:r>
                      <a:r>
                        <a:rPr lang="fr-FR" sz="1400" baseline="0" dirty="0" err="1"/>
                        <a:t>observants</a:t>
                      </a:r>
                      <a:r>
                        <a:rPr lang="fr-FR" sz="1400" baseline="0" dirty="0"/>
                        <a:t> </a:t>
                      </a:r>
                      <a:r>
                        <a:rPr lang="fr-FR" sz="1400" dirty="0"/>
                        <a:t>et peu </a:t>
                      </a:r>
                      <a:r>
                        <a:rPr lang="fr-FR" sz="1400" dirty="0" err="1"/>
                        <a:t>observants</a:t>
                      </a:r>
                      <a:endParaRPr lang="fr-FR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IC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p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fr-FR" sz="1400" dirty="0"/>
                        <a:t>Exacerbations avec hospitalisations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OR = 0,65</a:t>
                      </a:r>
                    </a:p>
                    <a:p>
                      <a:pPr algn="ctr"/>
                      <a:r>
                        <a:rPr lang="fr-FR" sz="1400" dirty="0"/>
                        <a:t>Diminution de 34,8 %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0,54 à 0,79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&lt; 0,001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02920">
                <a:tc>
                  <a:txBody>
                    <a:bodyPr/>
                    <a:lstStyle/>
                    <a:p>
                      <a:r>
                        <a:rPr lang="fr-FR" sz="1400" dirty="0"/>
                        <a:t>Exacerbations par patient et année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OR = 0,76</a:t>
                      </a:r>
                    </a:p>
                    <a:p>
                      <a:pPr algn="ctr"/>
                      <a:r>
                        <a:rPr lang="fr-FR" sz="1400" dirty="0"/>
                        <a:t>Diminution de 24,4 %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0,65 à 0,87</a:t>
                      </a:r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&lt; 0,001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91540">
                <a:tc>
                  <a:txBody>
                    <a:bodyPr/>
                    <a:lstStyle/>
                    <a:p>
                      <a:r>
                        <a:rPr lang="fr-FR" sz="1400" dirty="0"/>
                        <a:t>Coût des hospitalisations pour exacerbations par patient</a:t>
                      </a:r>
                      <a:r>
                        <a:rPr lang="fr-FR" sz="1400" baseline="0" dirty="0"/>
                        <a:t> et année</a:t>
                      </a:r>
                      <a:endParaRPr lang="fr-FR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285750" indent="-285750" algn="ctr">
                        <a:buFontTx/>
                        <a:buChar char="-"/>
                      </a:pPr>
                      <a:r>
                        <a:rPr lang="fr-FR" sz="1400" dirty="0"/>
                        <a:t>848</a:t>
                      </a:r>
                      <a:r>
                        <a:rPr lang="fr-FR" sz="1400" baseline="0" dirty="0"/>
                        <a:t> $</a:t>
                      </a:r>
                    </a:p>
                    <a:p>
                      <a:pPr marL="0" indent="0" algn="ctr">
                        <a:buFontTx/>
                        <a:buNone/>
                      </a:pPr>
                      <a:r>
                        <a:rPr lang="fr-FR" sz="1400" baseline="0" dirty="0"/>
                        <a:t>Diminution de 37,8 %</a:t>
                      </a:r>
                      <a:endParaRPr lang="fr-FR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/>
                        <a:t>-1435 à - 262 </a:t>
                      </a:r>
                      <a:r>
                        <a:rPr lang="fr-FR" sz="1400" baseline="0" dirty="0"/>
                        <a:t>$ par patient et an</a:t>
                      </a:r>
                      <a:endParaRPr lang="fr-FR" sz="1400" dirty="0"/>
                    </a:p>
                  </a:txBody>
                  <a:tcPr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/>
                        <a:t>&lt; 0,001</a:t>
                      </a: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ZoneTexte 6"/>
          <p:cNvSpPr txBox="1">
            <a:spLocks noChangeArrowheads="1"/>
          </p:cNvSpPr>
          <p:nvPr/>
        </p:nvSpPr>
        <p:spPr bwMode="auto">
          <a:xfrm>
            <a:off x="6207324" y="4728725"/>
            <a:ext cx="2735858" cy="21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 anchor="ctr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itchFamily="34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itchFamily="34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r" defTabSz="342900" eaLnBrk="1" hangingPunct="1">
              <a:buClrTx/>
              <a:buSzTx/>
              <a:buNone/>
            </a:pPr>
            <a:r>
              <a:rPr lang="fr-FR" altLang="fr-FR" sz="825" b="1" dirty="0">
                <a:solidFill>
                  <a:srgbClr val="000000"/>
                </a:solidFill>
                <a:latin typeface="Arial" pitchFamily="34" charset="0"/>
              </a:rPr>
              <a:t>Chen R et al. </a:t>
            </a:r>
            <a:r>
              <a:rPr lang="fr-FR" altLang="fr-FR" sz="825" b="1" dirty="0" err="1">
                <a:solidFill>
                  <a:srgbClr val="000000"/>
                </a:solidFill>
                <a:latin typeface="Arial" pitchFamily="34" charset="0"/>
              </a:rPr>
              <a:t>Intern</a:t>
            </a:r>
            <a:r>
              <a:rPr lang="fr-FR" altLang="fr-FR" sz="825" b="1" dirty="0">
                <a:solidFill>
                  <a:srgbClr val="000000"/>
                </a:solidFill>
                <a:latin typeface="Arial" pitchFamily="34" charset="0"/>
              </a:rPr>
              <a:t> J COPD. 2020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95536" y="3867894"/>
            <a:ext cx="6208427" cy="71557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pPr defTabSz="342900"/>
            <a:r>
              <a:rPr lang="fr-FR" sz="13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Cohorte de 11708 patients BPCO, dont 3419 traités par une combinaison CSI + LABA</a:t>
            </a:r>
          </a:p>
          <a:p>
            <a:pPr defTabSz="342900"/>
            <a:r>
              <a:rPr lang="fr-FR" sz="13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Impact de l’observance de cette combinaison sur le risque d’exacerbation de BPCO.</a:t>
            </a:r>
          </a:p>
          <a:p>
            <a:pPr defTabSz="342900"/>
            <a:r>
              <a:rPr lang="fr-FR" sz="135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Seuls 10,8 % de la population avait une bonne observance </a:t>
            </a:r>
            <a:r>
              <a:rPr lang="fr-FR" sz="135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(&gt; 80 % de la prescription)</a:t>
            </a:r>
          </a:p>
        </p:txBody>
      </p:sp>
    </p:spTree>
    <p:extLst>
      <p:ext uri="{BB962C8B-B14F-4D97-AF65-F5344CB8AC3E}">
        <p14:creationId xmlns:p14="http://schemas.microsoft.com/office/powerpoint/2010/main" val="408610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40F6EA70-A9BA-4D30-9CB8-9B11A853E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630" y="201012"/>
            <a:ext cx="8503920" cy="796106"/>
          </a:xfrm>
        </p:spPr>
        <p:txBody>
          <a:bodyPr/>
          <a:lstStyle/>
          <a:p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Optimisation du traitement médicamenteux des patients atteints </a:t>
            </a:r>
            <a:b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BPCO en état stable </a:t>
            </a:r>
            <a:r>
              <a:rPr lang="fr-FR" sz="24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Position de la SPLF - Actualisation 2021</a:t>
            </a:r>
            <a:endParaRPr lang="fr-FR" sz="2400" i="1" baseline="30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="" xmlns:a16="http://schemas.microsoft.com/office/drawing/2014/main" id="{639F5E4B-34FF-4D11-8620-187464FCCD24}"/>
              </a:ext>
            </a:extLst>
          </p:cNvPr>
          <p:cNvSpPr txBox="1"/>
          <p:nvPr/>
        </p:nvSpPr>
        <p:spPr>
          <a:xfrm>
            <a:off x="324185" y="3973956"/>
            <a:ext cx="3895193" cy="977189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defTabSz="685783">
              <a:spcAft>
                <a:spcPts val="225"/>
              </a:spcAft>
              <a:defRPr/>
            </a:pPr>
            <a:r>
              <a:rPr lang="fr-FR" sz="900" b="1" dirty="0">
                <a:solidFill>
                  <a:srgbClr val="FBB8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</a:t>
            </a:r>
            <a:r>
              <a:rPr lang="fr-FR" sz="9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 </a:t>
            </a:r>
            <a:r>
              <a:rPr lang="fr-FR" sz="900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Majoration thérapeutique en cas d’effet insuffisant.</a:t>
            </a:r>
            <a:endParaRPr lang="fr-FR" sz="900" b="1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  <a:sym typeface="Wingdings 3" panose="05040102010807070707" pitchFamily="18" charset="2"/>
            </a:endParaRPr>
          </a:p>
          <a:p>
            <a:pPr defTabSz="342900">
              <a:spcAft>
                <a:spcPts val="225"/>
              </a:spcAft>
              <a:defRPr/>
            </a:pPr>
            <a:r>
              <a:rPr lang="fr-FR" sz="900" b="1" dirty="0">
                <a:solidFill>
                  <a:srgbClr val="AFAEAE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</a:t>
            </a:r>
            <a:r>
              <a:rPr lang="fr-FR" sz="9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 </a:t>
            </a:r>
            <a:r>
              <a:rPr lang="fr-FR" sz="900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Décroissance/permutation thérapeutique en cas d’effets indésirables des corticostéroïdes, éosinophiles &lt; 300/</a:t>
            </a:r>
            <a:r>
              <a:rPr lang="el-GR" sz="900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μ</a:t>
            </a:r>
            <a:r>
              <a:rPr lang="fr-FR" sz="900" dirty="0">
                <a:solidFill>
                  <a:srgbClr val="00B050"/>
                </a:solidFill>
                <a:latin typeface="Arial Narrow" panose="020B060602020203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L OU absence d’exacerbation dans l’année</a:t>
            </a:r>
            <a:r>
              <a:rPr lang="fr-FR" sz="900" dirty="0">
                <a:solidFill>
                  <a:srgbClr val="000000">
                    <a:lumMod val="75000"/>
                    <a:lumOff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.</a:t>
            </a:r>
          </a:p>
          <a:p>
            <a:pPr defTabSz="342900">
              <a:spcAft>
                <a:spcPts val="225"/>
              </a:spcAft>
              <a:defRPr/>
            </a:pPr>
            <a:r>
              <a:rPr lang="fr-FR" sz="900" b="1" baseline="30000" dirty="0">
                <a:solidFill>
                  <a:srgbClr val="7F134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1</a:t>
            </a:r>
            <a:r>
              <a:rPr lang="fr-FR" sz="9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 </a:t>
            </a:r>
            <a:r>
              <a:rPr lang="fr-FR" sz="900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≥ 2 exacerbations modérées ou ≥ 1 exacerbation sévère dans l’année précédente.</a:t>
            </a:r>
          </a:p>
          <a:p>
            <a:pPr defTabSz="342900">
              <a:spcAft>
                <a:spcPts val="225"/>
              </a:spcAft>
              <a:defRPr/>
            </a:pPr>
            <a:r>
              <a:rPr lang="fr-FR" sz="900" b="1" baseline="30000" dirty="0">
                <a:solidFill>
                  <a:srgbClr val="7F134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2</a:t>
            </a:r>
            <a:r>
              <a:rPr lang="fr-FR" sz="900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 </a:t>
            </a:r>
            <a:r>
              <a:rPr lang="fr-FR" sz="900" dirty="0">
                <a:solidFill>
                  <a:srgbClr val="000000">
                    <a:lumMod val="75000"/>
                    <a:lumOff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Option : le choix entre deux bronchodilatateurs longue durée d’action et corticostéroïdes inhalé + </a:t>
            </a:r>
            <a:r>
              <a:rPr lang="el-GR" sz="900" dirty="0">
                <a:solidFill>
                  <a:srgbClr val="000000">
                    <a:lumMod val="75000"/>
                    <a:lumOff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β</a:t>
            </a:r>
            <a:r>
              <a:rPr lang="fr-FR" sz="900" baseline="-25000" dirty="0">
                <a:solidFill>
                  <a:srgbClr val="000000">
                    <a:lumMod val="75000"/>
                    <a:lumOff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2</a:t>
            </a:r>
            <a:r>
              <a:rPr lang="fr-FR" sz="900" dirty="0">
                <a:solidFill>
                  <a:srgbClr val="000000">
                    <a:lumMod val="75000"/>
                    <a:lumOff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 longue durée action </a:t>
            </a:r>
            <a:r>
              <a:rPr lang="fr-FR" sz="900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peut tenir compte des éosinophiles sanguins</a:t>
            </a:r>
            <a:r>
              <a:rPr lang="fr-FR" sz="900" dirty="0">
                <a:solidFill>
                  <a:srgbClr val="000000">
                    <a:lumMod val="75000"/>
                    <a:lumOff val="25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.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="" xmlns:a16="http://schemas.microsoft.com/office/drawing/2014/main" id="{200DC0BF-BF2F-4DCB-B640-CFD9A1A221B4}"/>
              </a:ext>
            </a:extLst>
          </p:cNvPr>
          <p:cNvGrpSpPr/>
          <p:nvPr/>
        </p:nvGrpSpPr>
        <p:grpSpPr>
          <a:xfrm>
            <a:off x="864132" y="997117"/>
            <a:ext cx="7380276" cy="3727430"/>
            <a:chOff x="1089880" y="1132189"/>
            <a:chExt cx="9840368" cy="4969906"/>
          </a:xfrm>
        </p:grpSpPr>
        <p:sp>
          <p:nvSpPr>
            <p:cNvPr id="36" name="Rectangle : coins arrondis 35">
              <a:extLst>
                <a:ext uri="{FF2B5EF4-FFF2-40B4-BE49-F238E27FC236}">
                  <a16:creationId xmlns="" xmlns:a16="http://schemas.microsoft.com/office/drawing/2014/main" id="{7872DF60-2052-4182-8C74-427A35EA7294}"/>
                </a:ext>
              </a:extLst>
            </p:cNvPr>
            <p:cNvSpPr/>
            <p:nvPr/>
          </p:nvSpPr>
          <p:spPr>
            <a:xfrm>
              <a:off x="6146979" y="2678735"/>
              <a:ext cx="3868659" cy="360000"/>
            </a:xfrm>
            <a:prstGeom prst="roundRect">
              <a:avLst/>
            </a:prstGeom>
            <a:solidFill>
              <a:srgbClr val="B7E0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fr-FR" sz="1350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51" name="Rectangle : coins arrondis 50">
              <a:extLst>
                <a:ext uri="{FF2B5EF4-FFF2-40B4-BE49-F238E27FC236}">
                  <a16:creationId xmlns="" xmlns:a16="http://schemas.microsoft.com/office/drawing/2014/main" id="{B6F2AB14-DFBD-4B04-A0FD-878E69B431AB}"/>
                </a:ext>
              </a:extLst>
            </p:cNvPr>
            <p:cNvSpPr/>
            <p:nvPr/>
          </p:nvSpPr>
          <p:spPr>
            <a:xfrm>
              <a:off x="6334691" y="2713843"/>
              <a:ext cx="3493235" cy="28978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r>
                <a:rPr lang="fr-FR" sz="825" b="1" u="sng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</a:t>
              </a:r>
              <a:r>
                <a:rPr lang="fr-FR" sz="825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bronchodilatateur longue durée d’action</a:t>
              </a:r>
            </a:p>
            <a:p>
              <a:pPr algn="ctr" defTabSz="342900"/>
              <a:r>
                <a:rPr lang="fr-FR" sz="675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(anticholinergique en cas d’exacerbation)</a:t>
              </a:r>
            </a:p>
          </p:txBody>
        </p:sp>
        <p:sp>
          <p:nvSpPr>
            <p:cNvPr id="31" name="ZoneTexte 30">
              <a:extLst>
                <a:ext uri="{FF2B5EF4-FFF2-40B4-BE49-F238E27FC236}">
                  <a16:creationId xmlns="" xmlns:a16="http://schemas.microsoft.com/office/drawing/2014/main" id="{9EEA677A-EBD0-4237-A268-F7FC16C2AC95}"/>
                </a:ext>
              </a:extLst>
            </p:cNvPr>
            <p:cNvSpPr txBox="1"/>
            <p:nvPr/>
          </p:nvSpPr>
          <p:spPr>
            <a:xfrm>
              <a:off x="1089880" y="1132189"/>
              <a:ext cx="9840368" cy="430887"/>
            </a:xfrm>
            <a:prstGeom prst="rect">
              <a:avLst/>
            </a:prstGeom>
            <a:noFill/>
            <a:ln/>
          </p:spPr>
          <p:txBody>
            <a:bodyPr wrap="square" rtlCol="0">
              <a:spAutoFit/>
            </a:bodyPr>
            <a:lstStyle/>
            <a:p>
              <a:pPr algn="ctr" defTabSz="342900"/>
              <a:r>
                <a:rPr lang="fr-FR" sz="1500" b="1" dirty="0">
                  <a:solidFill>
                    <a:srgbClr val="FEC30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Diagnostic de BPCO : clinique et EFR (VEMS/CVF post-bronchodilatation &lt; 0,7)</a:t>
              </a:r>
            </a:p>
          </p:txBody>
        </p:sp>
        <p:sp>
          <p:nvSpPr>
            <p:cNvPr id="32" name="ZoneTexte 31">
              <a:extLst>
                <a:ext uri="{FF2B5EF4-FFF2-40B4-BE49-F238E27FC236}">
                  <a16:creationId xmlns="" xmlns:a16="http://schemas.microsoft.com/office/drawing/2014/main" id="{3CF058B5-569F-42F2-A56D-E0DB9C8A6279}"/>
                </a:ext>
              </a:extLst>
            </p:cNvPr>
            <p:cNvSpPr txBox="1"/>
            <p:nvPr/>
          </p:nvSpPr>
          <p:spPr>
            <a:xfrm>
              <a:off x="1597488" y="1514092"/>
              <a:ext cx="3716231" cy="292388"/>
            </a:xfrm>
            <a:prstGeom prst="rect">
              <a:avLst/>
            </a:prstGeom>
            <a:noFill/>
            <a:ln/>
          </p:spPr>
          <p:txBody>
            <a:bodyPr wrap="square" rtlCol="0">
              <a:spAutoFit/>
            </a:bodyPr>
            <a:lstStyle/>
            <a:p>
              <a:pPr algn="ctr" defTabSz="342900"/>
              <a:r>
                <a:rPr lang="fr-FR" sz="825" b="1" dirty="0">
                  <a:solidFill>
                    <a:srgbClr val="FEC30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Traitements non pharmacologiques</a:t>
              </a:r>
            </a:p>
          </p:txBody>
        </p:sp>
        <p:sp>
          <p:nvSpPr>
            <p:cNvPr id="3" name="Rectangle : coins arrondis 2">
              <a:extLst>
                <a:ext uri="{FF2B5EF4-FFF2-40B4-BE49-F238E27FC236}">
                  <a16:creationId xmlns="" xmlns:a16="http://schemas.microsoft.com/office/drawing/2014/main" id="{6534379E-4010-462F-BB45-23296096CCC4}"/>
                </a:ext>
              </a:extLst>
            </p:cNvPr>
            <p:cNvSpPr/>
            <p:nvPr/>
          </p:nvSpPr>
          <p:spPr>
            <a:xfrm>
              <a:off x="1738213" y="1792220"/>
              <a:ext cx="3365363" cy="1154162"/>
            </a:xfrm>
            <a:prstGeom prst="roundRect">
              <a:avLst/>
            </a:prstGeom>
            <a:noFill/>
            <a:ln>
              <a:solidFill>
                <a:srgbClr val="003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r>
                <a:rPr lang="fr-FR" sz="825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Sevrage tabagique</a:t>
              </a:r>
            </a:p>
            <a:p>
              <a:pPr algn="ctr" defTabSz="342900"/>
              <a:r>
                <a:rPr lang="fr-FR" sz="825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Vaccinations</a:t>
              </a:r>
              <a:endParaRPr lang="fr-FR" sz="825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endParaRPr>
            </a:p>
            <a:p>
              <a:pPr algn="ctr" defTabSz="342900"/>
              <a:r>
                <a:rPr lang="fr-FR" sz="825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Activité physique</a:t>
              </a:r>
            </a:p>
            <a:p>
              <a:pPr algn="ctr" defTabSz="342900"/>
              <a:r>
                <a:rPr lang="fr-FR" sz="825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Équilibre diététique</a:t>
              </a:r>
            </a:p>
            <a:p>
              <a:pPr algn="ctr" defTabSz="342900"/>
              <a:r>
                <a:rPr lang="fr-FR" sz="825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Réadaptation respiratoire</a:t>
              </a:r>
            </a:p>
            <a:p>
              <a:pPr algn="ctr" defTabSz="342900"/>
              <a:r>
                <a:rPr lang="fr-FR" sz="825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Évaluation des comorbidités</a:t>
              </a:r>
            </a:p>
          </p:txBody>
        </p:sp>
        <p:sp>
          <p:nvSpPr>
            <p:cNvPr id="4" name="Rectangle : coins arrondis 3">
              <a:extLst>
                <a:ext uri="{FF2B5EF4-FFF2-40B4-BE49-F238E27FC236}">
                  <a16:creationId xmlns="" xmlns:a16="http://schemas.microsoft.com/office/drawing/2014/main" id="{693520A0-D91B-445D-A52E-8D794C611976}"/>
                </a:ext>
              </a:extLst>
            </p:cNvPr>
            <p:cNvSpPr/>
            <p:nvPr/>
          </p:nvSpPr>
          <p:spPr>
            <a:xfrm>
              <a:off x="6146979" y="1946636"/>
              <a:ext cx="3868658" cy="193074"/>
            </a:xfrm>
            <a:prstGeom prst="roundRect">
              <a:avLst/>
            </a:prstGeom>
            <a:solidFill>
              <a:srgbClr val="B7E0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fr-FR" sz="1350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50" name="ZoneTexte 49">
              <a:extLst>
                <a:ext uri="{FF2B5EF4-FFF2-40B4-BE49-F238E27FC236}">
                  <a16:creationId xmlns="" xmlns:a16="http://schemas.microsoft.com/office/drawing/2014/main" id="{C26B4684-B2FA-4A24-B81C-9A966A9C000C}"/>
                </a:ext>
              </a:extLst>
            </p:cNvPr>
            <p:cNvSpPr txBox="1"/>
            <p:nvPr/>
          </p:nvSpPr>
          <p:spPr>
            <a:xfrm>
              <a:off x="6231496" y="1515156"/>
              <a:ext cx="3716231" cy="1184940"/>
            </a:xfrm>
            <a:prstGeom prst="rect">
              <a:avLst/>
            </a:prstGeom>
            <a:noFill/>
            <a:ln/>
          </p:spPr>
          <p:txBody>
            <a:bodyPr wrap="square" rtlCol="0">
              <a:spAutoFit/>
            </a:bodyPr>
            <a:lstStyle/>
            <a:p>
              <a:pPr algn="ctr" defTabSz="342900"/>
              <a:r>
                <a:rPr lang="fr-FR" sz="825" b="1" dirty="0">
                  <a:solidFill>
                    <a:srgbClr val="FEC30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Traitements pharmacologiques</a:t>
              </a:r>
            </a:p>
            <a:p>
              <a:pPr algn="ctr" defTabSz="685783">
                <a:defRPr/>
              </a:pPr>
              <a:r>
                <a:rPr lang="fr-FR" sz="900" b="1" dirty="0">
                  <a:solidFill>
                    <a:srgbClr val="FBB8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</a:t>
              </a:r>
            </a:p>
            <a:p>
              <a:pPr algn="ctr" defTabSz="685783">
                <a:defRPr/>
              </a:pPr>
              <a:r>
                <a:rPr lang="fr-FR" sz="82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Bronchodilatateur </a:t>
              </a:r>
              <a:r>
                <a:rPr lang="fr-FR" sz="825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courte</a:t>
              </a:r>
              <a:r>
                <a:rPr lang="fr-FR" sz="825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 durée d’action</a:t>
              </a:r>
            </a:p>
            <a:p>
              <a:pPr algn="ctr" defTabSz="342900"/>
              <a:r>
                <a:rPr lang="fr-FR" sz="900" b="1" dirty="0">
                  <a:solidFill>
                    <a:srgbClr val="FBB8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</a:t>
              </a:r>
            </a:p>
            <a:p>
              <a:pPr algn="ctr" defTabSz="342900"/>
              <a:r>
                <a:rPr lang="fr-FR" sz="825" b="1" dirty="0">
                  <a:solidFill>
                    <a:srgbClr val="FBB8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Dyspnée</a:t>
              </a:r>
              <a:r>
                <a:rPr lang="fr-FR" sz="825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 </a:t>
              </a:r>
              <a:r>
                <a:rPr lang="fr-FR" sz="825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et/ou </a:t>
              </a:r>
              <a:r>
                <a:rPr lang="fr-FR" sz="825" b="1" dirty="0">
                  <a:solidFill>
                    <a:srgbClr val="FEC30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exacerbations </a:t>
              </a:r>
              <a:r>
                <a:rPr lang="fr-FR" sz="825" baseline="30000" dirty="0">
                  <a:solidFill>
                    <a:srgbClr val="FEC30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1</a:t>
              </a:r>
            </a:p>
            <a:p>
              <a:pPr algn="ctr" defTabSz="342900"/>
              <a:r>
                <a:rPr lang="fr-FR" sz="900" b="1" dirty="0">
                  <a:solidFill>
                    <a:srgbClr val="FBB8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</a:t>
              </a:r>
            </a:p>
          </p:txBody>
        </p:sp>
        <p:sp>
          <p:nvSpPr>
            <p:cNvPr id="39" name="Rectangle : coins arrondis 38">
              <a:extLst>
                <a:ext uri="{FF2B5EF4-FFF2-40B4-BE49-F238E27FC236}">
                  <a16:creationId xmlns="" xmlns:a16="http://schemas.microsoft.com/office/drawing/2014/main" id="{E746FEA8-EA55-4ED5-910C-8B45DFA9A168}"/>
                </a:ext>
              </a:extLst>
            </p:cNvPr>
            <p:cNvSpPr/>
            <p:nvPr/>
          </p:nvSpPr>
          <p:spPr>
            <a:xfrm>
              <a:off x="1737361" y="3106473"/>
              <a:ext cx="3365363" cy="970220"/>
            </a:xfrm>
            <a:prstGeom prst="roundRect">
              <a:avLst/>
            </a:prstGeom>
            <a:noFill/>
            <a:ln>
              <a:solidFill>
                <a:srgbClr val="003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r>
                <a:rPr lang="fr-FR" sz="825" b="1" dirty="0">
                  <a:solidFill>
                    <a:srgbClr val="FEC30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Avant adaptation thérapeutique</a:t>
              </a:r>
            </a:p>
            <a:p>
              <a:pPr algn="ctr" defTabSz="342900"/>
              <a:r>
                <a:rPr lang="fr-FR" sz="825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Évaluation clinique, fonctionnelle, imagerie</a:t>
              </a:r>
              <a:br>
                <a:rPr lang="fr-FR" sz="825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</a:br>
              <a:r>
                <a:rPr lang="fr-FR" sz="825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Optimisation traitements non pharmacologiques</a:t>
              </a:r>
              <a:br>
                <a:rPr lang="fr-FR" sz="825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</a:br>
              <a:r>
                <a:rPr lang="fr-FR" sz="825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Éducation thérapeutique </a:t>
              </a:r>
              <a:r>
                <a:rPr lang="fr-FR" sz="825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/>
              </a:r>
              <a:br>
                <a:rPr lang="fr-FR" sz="825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</a:br>
              <a:r>
                <a:rPr lang="fr-FR" sz="825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(utilisation des dispositifs)</a:t>
              </a:r>
            </a:p>
          </p:txBody>
        </p:sp>
        <p:sp>
          <p:nvSpPr>
            <p:cNvPr id="40" name="ZoneTexte 39">
              <a:extLst>
                <a:ext uri="{FF2B5EF4-FFF2-40B4-BE49-F238E27FC236}">
                  <a16:creationId xmlns="" xmlns:a16="http://schemas.microsoft.com/office/drawing/2014/main" id="{CFC9905D-5249-479E-B9FD-D92FFB0E9E09}"/>
                </a:ext>
              </a:extLst>
            </p:cNvPr>
            <p:cNvSpPr txBox="1"/>
            <p:nvPr/>
          </p:nvSpPr>
          <p:spPr>
            <a:xfrm>
              <a:off x="4405508" y="3115945"/>
              <a:ext cx="649743" cy="307776"/>
            </a:xfrm>
            <a:prstGeom prst="rect">
              <a:avLst/>
            </a:prstGeom>
            <a:noFill/>
            <a:ln/>
          </p:spPr>
          <p:txBody>
            <a:bodyPr wrap="square" rtlCol="0">
              <a:spAutoFit/>
            </a:bodyPr>
            <a:lstStyle/>
            <a:p>
              <a:pPr algn="ctr" defTabSz="685783">
                <a:defRPr/>
              </a:pPr>
              <a:r>
                <a:rPr lang="fr-FR" sz="900" b="1" dirty="0">
                  <a:solidFill>
                    <a:srgbClr val="FBB8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 </a:t>
              </a:r>
              <a:r>
                <a:rPr lang="fr-FR" sz="900" b="1" dirty="0">
                  <a:solidFill>
                    <a:srgbClr val="AFAEA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</a:t>
              </a:r>
            </a:p>
          </p:txBody>
        </p:sp>
        <p:sp>
          <p:nvSpPr>
            <p:cNvPr id="41" name="Rectangle : coins arrondis 40">
              <a:extLst>
                <a:ext uri="{FF2B5EF4-FFF2-40B4-BE49-F238E27FC236}">
                  <a16:creationId xmlns="" xmlns:a16="http://schemas.microsoft.com/office/drawing/2014/main" id="{41BD9722-A10B-4003-9374-56A551054348}"/>
                </a:ext>
              </a:extLst>
            </p:cNvPr>
            <p:cNvSpPr/>
            <p:nvPr/>
          </p:nvSpPr>
          <p:spPr>
            <a:xfrm>
              <a:off x="1737360" y="4235094"/>
              <a:ext cx="3365363" cy="820546"/>
            </a:xfrm>
            <a:prstGeom prst="roundRect">
              <a:avLst/>
            </a:prstGeom>
            <a:noFill/>
            <a:ln>
              <a:solidFill>
                <a:srgbClr val="003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r>
                <a:rPr lang="fr-FR" sz="825" b="1" dirty="0">
                  <a:solidFill>
                    <a:srgbClr val="FEC30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Insuffisance respiratoire chronique</a:t>
              </a:r>
            </a:p>
            <a:p>
              <a:pPr algn="ctr" defTabSz="342900"/>
              <a:r>
                <a:rPr lang="fr-FR" sz="825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Oxygénothérapie, VNI</a:t>
              </a:r>
              <a:br>
                <a:rPr lang="fr-FR" sz="825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</a:br>
              <a:r>
                <a:rPr lang="fr-FR" sz="825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Stratégies </a:t>
              </a:r>
              <a:r>
                <a:rPr lang="fr-FR" sz="825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interventionnelles : réduction </a:t>
              </a:r>
              <a:r>
                <a:rPr lang="fr-FR" sz="825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volumique, transplantation </a:t>
              </a:r>
              <a:r>
                <a:rPr lang="fr-FR" sz="825" dirty="0" smtClean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pulmonaire</a:t>
              </a:r>
              <a:endParaRPr lang="fr-FR" sz="825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endParaRPr>
            </a:p>
          </p:txBody>
        </p:sp>
        <p:sp>
          <p:nvSpPr>
            <p:cNvPr id="44" name="ZoneTexte 43">
              <a:extLst>
                <a:ext uri="{FF2B5EF4-FFF2-40B4-BE49-F238E27FC236}">
                  <a16:creationId xmlns="" xmlns:a16="http://schemas.microsoft.com/office/drawing/2014/main" id="{8BDF40E3-0715-4797-9BC3-1748F977E002}"/>
                </a:ext>
              </a:extLst>
            </p:cNvPr>
            <p:cNvSpPr txBox="1"/>
            <p:nvPr/>
          </p:nvSpPr>
          <p:spPr>
            <a:xfrm>
              <a:off x="5909503" y="2937526"/>
              <a:ext cx="1033823" cy="307776"/>
            </a:xfrm>
            <a:prstGeom prst="rect">
              <a:avLst/>
            </a:prstGeom>
            <a:noFill/>
            <a:ln/>
          </p:spPr>
          <p:txBody>
            <a:bodyPr wrap="square" rtlCol="0">
              <a:spAutoFit/>
            </a:bodyPr>
            <a:lstStyle/>
            <a:p>
              <a:pPr algn="ctr" defTabSz="342900"/>
              <a:r>
                <a:rPr lang="fr-FR" sz="900" b="1" dirty="0">
                  <a:solidFill>
                    <a:srgbClr val="FBB8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</a:t>
              </a:r>
            </a:p>
          </p:txBody>
        </p:sp>
        <p:sp>
          <p:nvSpPr>
            <p:cNvPr id="45" name="ZoneTexte 44">
              <a:extLst>
                <a:ext uri="{FF2B5EF4-FFF2-40B4-BE49-F238E27FC236}">
                  <a16:creationId xmlns="" xmlns:a16="http://schemas.microsoft.com/office/drawing/2014/main" id="{0DBD60D8-D9B2-4DB2-A3DD-E8D57F9AE9AC}"/>
                </a:ext>
              </a:extLst>
            </p:cNvPr>
            <p:cNvSpPr txBox="1"/>
            <p:nvPr/>
          </p:nvSpPr>
          <p:spPr>
            <a:xfrm>
              <a:off x="7000899" y="2937526"/>
              <a:ext cx="1552585" cy="307776"/>
            </a:xfrm>
            <a:prstGeom prst="rect">
              <a:avLst/>
            </a:prstGeom>
            <a:noFill/>
            <a:ln/>
          </p:spPr>
          <p:txBody>
            <a:bodyPr wrap="square" rtlCol="0">
              <a:spAutoFit/>
            </a:bodyPr>
            <a:lstStyle/>
            <a:p>
              <a:pPr algn="ctr" defTabSz="342900"/>
              <a:r>
                <a:rPr lang="fr-FR" sz="900" b="1" dirty="0">
                  <a:solidFill>
                    <a:srgbClr val="FBB8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</a:t>
              </a:r>
            </a:p>
          </p:txBody>
        </p:sp>
        <p:sp>
          <p:nvSpPr>
            <p:cNvPr id="46" name="ZoneTexte 45">
              <a:extLst>
                <a:ext uri="{FF2B5EF4-FFF2-40B4-BE49-F238E27FC236}">
                  <a16:creationId xmlns="" xmlns:a16="http://schemas.microsoft.com/office/drawing/2014/main" id="{A6A5B34E-7641-463D-872C-4B61114ED7D7}"/>
                </a:ext>
              </a:extLst>
            </p:cNvPr>
            <p:cNvSpPr txBox="1"/>
            <p:nvPr/>
          </p:nvSpPr>
          <p:spPr>
            <a:xfrm>
              <a:off x="8465419" y="2937526"/>
              <a:ext cx="1402759" cy="307776"/>
            </a:xfrm>
            <a:prstGeom prst="rect">
              <a:avLst/>
            </a:prstGeom>
            <a:noFill/>
            <a:ln/>
          </p:spPr>
          <p:txBody>
            <a:bodyPr wrap="square" rtlCol="0">
              <a:spAutoFit/>
            </a:bodyPr>
            <a:lstStyle/>
            <a:p>
              <a:pPr algn="ctr" defTabSz="342900"/>
              <a:r>
                <a:rPr lang="fr-FR" sz="900" b="1" dirty="0">
                  <a:solidFill>
                    <a:srgbClr val="FBB8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</a:t>
              </a:r>
            </a:p>
          </p:txBody>
        </p:sp>
        <p:sp>
          <p:nvSpPr>
            <p:cNvPr id="49" name="ZoneTexte 48">
              <a:extLst>
                <a:ext uri="{FF2B5EF4-FFF2-40B4-BE49-F238E27FC236}">
                  <a16:creationId xmlns="" xmlns:a16="http://schemas.microsoft.com/office/drawing/2014/main" id="{2DC176FC-DF94-4072-942C-6EFEE29A3FEA}"/>
                </a:ext>
              </a:extLst>
            </p:cNvPr>
            <p:cNvSpPr txBox="1"/>
            <p:nvPr/>
          </p:nvSpPr>
          <p:spPr>
            <a:xfrm>
              <a:off x="5909503" y="3448811"/>
              <a:ext cx="1033823" cy="307776"/>
            </a:xfrm>
            <a:prstGeom prst="rect">
              <a:avLst/>
            </a:prstGeom>
            <a:noFill/>
            <a:ln/>
          </p:spPr>
          <p:txBody>
            <a:bodyPr wrap="square" rtlCol="0">
              <a:spAutoFit/>
            </a:bodyPr>
            <a:lstStyle/>
            <a:p>
              <a:pPr algn="ctr" defTabSz="342900"/>
              <a:r>
                <a:rPr lang="fr-FR" sz="900" b="1" dirty="0">
                  <a:solidFill>
                    <a:srgbClr val="FBB8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</a:t>
              </a:r>
            </a:p>
          </p:txBody>
        </p:sp>
        <p:sp>
          <p:nvSpPr>
            <p:cNvPr id="52" name="ZoneTexte 51">
              <a:extLst>
                <a:ext uri="{FF2B5EF4-FFF2-40B4-BE49-F238E27FC236}">
                  <a16:creationId xmlns="" xmlns:a16="http://schemas.microsoft.com/office/drawing/2014/main" id="{036A2154-0756-49AD-8B75-02CF077BAFAC}"/>
                </a:ext>
              </a:extLst>
            </p:cNvPr>
            <p:cNvSpPr txBox="1"/>
            <p:nvPr/>
          </p:nvSpPr>
          <p:spPr>
            <a:xfrm>
              <a:off x="7000899" y="3448811"/>
              <a:ext cx="1552585" cy="307776"/>
            </a:xfrm>
            <a:prstGeom prst="rect">
              <a:avLst/>
            </a:prstGeom>
            <a:noFill/>
            <a:ln/>
          </p:spPr>
          <p:txBody>
            <a:bodyPr wrap="square" rtlCol="0">
              <a:spAutoFit/>
            </a:bodyPr>
            <a:lstStyle/>
            <a:p>
              <a:pPr algn="ctr" defTabSz="342900"/>
              <a:r>
                <a:rPr lang="fr-FR" sz="900" b="1" dirty="0">
                  <a:solidFill>
                    <a:srgbClr val="FBB8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</a:t>
              </a:r>
            </a:p>
          </p:txBody>
        </p:sp>
        <p:sp>
          <p:nvSpPr>
            <p:cNvPr id="64" name="ZoneTexte 63">
              <a:extLst>
                <a:ext uri="{FF2B5EF4-FFF2-40B4-BE49-F238E27FC236}">
                  <a16:creationId xmlns="" xmlns:a16="http://schemas.microsoft.com/office/drawing/2014/main" id="{802C5321-8D23-4CC8-9622-9C5FEDE1A1DE}"/>
                </a:ext>
              </a:extLst>
            </p:cNvPr>
            <p:cNvSpPr txBox="1"/>
            <p:nvPr/>
          </p:nvSpPr>
          <p:spPr>
            <a:xfrm>
              <a:off x="8465419" y="3448811"/>
              <a:ext cx="1402759" cy="307776"/>
            </a:xfrm>
            <a:prstGeom prst="rect">
              <a:avLst/>
            </a:prstGeom>
            <a:noFill/>
            <a:ln/>
          </p:spPr>
          <p:txBody>
            <a:bodyPr wrap="square" rtlCol="0">
              <a:spAutoFit/>
            </a:bodyPr>
            <a:lstStyle/>
            <a:p>
              <a:pPr algn="ctr" defTabSz="342900"/>
              <a:r>
                <a:rPr lang="fr-FR" sz="900" b="1" dirty="0">
                  <a:solidFill>
                    <a:srgbClr val="FBB8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</a:t>
              </a:r>
            </a:p>
          </p:txBody>
        </p:sp>
        <p:sp>
          <p:nvSpPr>
            <p:cNvPr id="65" name="ZoneTexte 64">
              <a:extLst>
                <a:ext uri="{FF2B5EF4-FFF2-40B4-BE49-F238E27FC236}">
                  <a16:creationId xmlns="" xmlns:a16="http://schemas.microsoft.com/office/drawing/2014/main" id="{50C02228-8D7D-4E97-A050-183097025D48}"/>
                </a:ext>
              </a:extLst>
            </p:cNvPr>
            <p:cNvSpPr txBox="1"/>
            <p:nvPr/>
          </p:nvSpPr>
          <p:spPr>
            <a:xfrm>
              <a:off x="5909503" y="3197495"/>
              <a:ext cx="1033823" cy="292388"/>
            </a:xfrm>
            <a:prstGeom prst="rect">
              <a:avLst/>
            </a:prstGeom>
            <a:noFill/>
            <a:ln/>
          </p:spPr>
          <p:txBody>
            <a:bodyPr wrap="square" rtlCol="0">
              <a:spAutoFit/>
            </a:bodyPr>
            <a:lstStyle/>
            <a:p>
              <a:pPr algn="ctr" defTabSz="342900"/>
              <a:r>
                <a:rPr lang="fr-FR" sz="825" b="1" dirty="0">
                  <a:solidFill>
                    <a:srgbClr val="FBB8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Dyspnée</a:t>
              </a:r>
              <a:endParaRPr lang="fr-FR" sz="825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endParaRPr>
            </a:p>
          </p:txBody>
        </p:sp>
        <p:sp>
          <p:nvSpPr>
            <p:cNvPr id="66" name="ZoneTexte 65">
              <a:extLst>
                <a:ext uri="{FF2B5EF4-FFF2-40B4-BE49-F238E27FC236}">
                  <a16:creationId xmlns="" xmlns:a16="http://schemas.microsoft.com/office/drawing/2014/main" id="{F394CB6B-D78F-4ADF-B04A-006A5346CE4A}"/>
                </a:ext>
              </a:extLst>
            </p:cNvPr>
            <p:cNvSpPr txBox="1"/>
            <p:nvPr/>
          </p:nvSpPr>
          <p:spPr>
            <a:xfrm>
              <a:off x="7000899" y="3112858"/>
              <a:ext cx="1552585" cy="461665"/>
            </a:xfrm>
            <a:prstGeom prst="rect">
              <a:avLst/>
            </a:prstGeom>
            <a:noFill/>
            <a:ln/>
          </p:spPr>
          <p:txBody>
            <a:bodyPr wrap="square" rtlCol="0">
              <a:spAutoFit/>
            </a:bodyPr>
            <a:lstStyle/>
            <a:p>
              <a:pPr algn="ctr" defTabSz="685783">
                <a:defRPr/>
              </a:pPr>
              <a:r>
                <a:rPr lang="fr-FR" sz="825" b="1" dirty="0">
                  <a:solidFill>
                    <a:srgbClr val="FBB8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Dyspnée </a:t>
              </a:r>
              <a:r>
                <a:rPr lang="fr-FR" sz="825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et </a:t>
              </a:r>
              <a:r>
                <a:rPr lang="fr-FR" sz="825" b="1" dirty="0">
                  <a:solidFill>
                    <a:srgbClr val="FEC30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exacerbations </a:t>
              </a:r>
              <a:r>
                <a:rPr lang="fr-FR" sz="825" baseline="30000" dirty="0">
                  <a:solidFill>
                    <a:srgbClr val="FEC30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1,2</a:t>
              </a:r>
            </a:p>
          </p:txBody>
        </p:sp>
        <p:sp>
          <p:nvSpPr>
            <p:cNvPr id="69" name="ZoneTexte 68">
              <a:extLst>
                <a:ext uri="{FF2B5EF4-FFF2-40B4-BE49-F238E27FC236}">
                  <a16:creationId xmlns="" xmlns:a16="http://schemas.microsoft.com/office/drawing/2014/main" id="{CF52742A-285D-4745-9968-9A56BA4259E3}"/>
                </a:ext>
              </a:extLst>
            </p:cNvPr>
            <p:cNvSpPr txBox="1"/>
            <p:nvPr/>
          </p:nvSpPr>
          <p:spPr>
            <a:xfrm>
              <a:off x="8465419" y="3197495"/>
              <a:ext cx="1402759" cy="292388"/>
            </a:xfrm>
            <a:prstGeom prst="rect">
              <a:avLst/>
            </a:prstGeom>
            <a:noFill/>
            <a:ln/>
          </p:spPr>
          <p:txBody>
            <a:bodyPr wrap="square" rtlCol="0">
              <a:spAutoFit/>
            </a:bodyPr>
            <a:lstStyle/>
            <a:p>
              <a:pPr algn="ctr" defTabSz="342900"/>
              <a:r>
                <a:rPr lang="fr-FR" sz="825" b="1" dirty="0">
                  <a:solidFill>
                    <a:srgbClr val="FEC30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Exacerbations </a:t>
              </a:r>
              <a:r>
                <a:rPr lang="fr-FR" sz="825" baseline="30000" dirty="0">
                  <a:solidFill>
                    <a:srgbClr val="FEC30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1,2</a:t>
              </a:r>
              <a:endParaRPr lang="fr-FR" sz="900" b="1" baseline="30000" dirty="0">
                <a:solidFill>
                  <a:srgbClr val="FEC30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endParaRPr>
            </a:p>
          </p:txBody>
        </p:sp>
        <p:sp>
          <p:nvSpPr>
            <p:cNvPr id="77" name="Rectangle : coins arrondis 76">
              <a:extLst>
                <a:ext uri="{FF2B5EF4-FFF2-40B4-BE49-F238E27FC236}">
                  <a16:creationId xmlns="" xmlns:a16="http://schemas.microsoft.com/office/drawing/2014/main" id="{DA66EFFC-C107-4142-AA65-5EAEB3DA8BDF}"/>
                </a:ext>
              </a:extLst>
            </p:cNvPr>
            <p:cNvSpPr/>
            <p:nvPr/>
          </p:nvSpPr>
          <p:spPr>
            <a:xfrm>
              <a:off x="6146979" y="3676814"/>
              <a:ext cx="1897200" cy="350247"/>
            </a:xfrm>
            <a:prstGeom prst="roundRect">
              <a:avLst/>
            </a:prstGeom>
            <a:solidFill>
              <a:srgbClr val="B7E0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r>
                <a:rPr lang="fr-FR" sz="825" b="1" u="sng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Deux</a:t>
              </a:r>
              <a:r>
                <a:rPr lang="fr-FR" sz="825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bronchodilatateurs longue durée d’action</a:t>
              </a:r>
            </a:p>
          </p:txBody>
        </p:sp>
        <p:sp>
          <p:nvSpPr>
            <p:cNvPr id="80" name="Rectangle : coins arrondis 79">
              <a:extLst>
                <a:ext uri="{FF2B5EF4-FFF2-40B4-BE49-F238E27FC236}">
                  <a16:creationId xmlns="" xmlns:a16="http://schemas.microsoft.com/office/drawing/2014/main" id="{CF1A4197-BAB4-4F2F-B394-64DD82B515FC}"/>
                </a:ext>
              </a:extLst>
            </p:cNvPr>
            <p:cNvSpPr/>
            <p:nvPr/>
          </p:nvSpPr>
          <p:spPr>
            <a:xfrm>
              <a:off x="8318501" y="3676586"/>
              <a:ext cx="1697137" cy="360000"/>
            </a:xfrm>
            <a:prstGeom prst="roundRect">
              <a:avLst/>
            </a:prstGeom>
            <a:solidFill>
              <a:srgbClr val="B7E0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fr-FR" sz="1350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83" name="Rectangle : coins arrondis 82">
              <a:extLst>
                <a:ext uri="{FF2B5EF4-FFF2-40B4-BE49-F238E27FC236}">
                  <a16:creationId xmlns="" xmlns:a16="http://schemas.microsoft.com/office/drawing/2014/main" id="{C9FAA173-FE7C-4211-877D-7DDA017A28C1}"/>
                </a:ext>
              </a:extLst>
            </p:cNvPr>
            <p:cNvSpPr/>
            <p:nvPr/>
          </p:nvSpPr>
          <p:spPr>
            <a:xfrm>
              <a:off x="8318500" y="3696401"/>
              <a:ext cx="1697137" cy="28978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r>
                <a:rPr lang="fr-FR" sz="825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Corticostéroïde inhalé </a:t>
              </a:r>
              <a:br>
                <a:rPr lang="fr-FR" sz="825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825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+ β2 longue action</a:t>
              </a:r>
            </a:p>
          </p:txBody>
        </p:sp>
        <p:sp>
          <p:nvSpPr>
            <p:cNvPr id="85" name="ZoneTexte 84">
              <a:extLst>
                <a:ext uri="{FF2B5EF4-FFF2-40B4-BE49-F238E27FC236}">
                  <a16:creationId xmlns="" xmlns:a16="http://schemas.microsoft.com/office/drawing/2014/main" id="{E10EEC7E-3856-49F7-8D77-281B3833A3BB}"/>
                </a:ext>
              </a:extLst>
            </p:cNvPr>
            <p:cNvSpPr txBox="1"/>
            <p:nvPr/>
          </p:nvSpPr>
          <p:spPr>
            <a:xfrm>
              <a:off x="7345825" y="4468841"/>
              <a:ext cx="1552585" cy="307776"/>
            </a:xfrm>
            <a:prstGeom prst="rect">
              <a:avLst/>
            </a:prstGeom>
            <a:noFill/>
            <a:ln/>
          </p:spPr>
          <p:txBody>
            <a:bodyPr wrap="square" rtlCol="0">
              <a:spAutoFit/>
            </a:bodyPr>
            <a:lstStyle/>
            <a:p>
              <a:pPr algn="ctr" defTabSz="342900"/>
              <a:r>
                <a:rPr lang="fr-FR" sz="900" b="1" dirty="0">
                  <a:solidFill>
                    <a:srgbClr val="FBB8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</a:t>
              </a:r>
            </a:p>
          </p:txBody>
        </p:sp>
        <p:sp>
          <p:nvSpPr>
            <p:cNvPr id="86" name="ZoneTexte 85">
              <a:extLst>
                <a:ext uri="{FF2B5EF4-FFF2-40B4-BE49-F238E27FC236}">
                  <a16:creationId xmlns="" xmlns:a16="http://schemas.microsoft.com/office/drawing/2014/main" id="{294A9D0D-CE92-4C28-A08A-C1B3AEE67DCC}"/>
                </a:ext>
              </a:extLst>
            </p:cNvPr>
            <p:cNvSpPr txBox="1"/>
            <p:nvPr/>
          </p:nvSpPr>
          <p:spPr>
            <a:xfrm>
              <a:off x="7345825" y="4132885"/>
              <a:ext cx="1552585" cy="461665"/>
            </a:xfrm>
            <a:prstGeom prst="rect">
              <a:avLst/>
            </a:prstGeom>
            <a:noFill/>
            <a:ln/>
          </p:spPr>
          <p:txBody>
            <a:bodyPr wrap="square" rtlCol="0">
              <a:spAutoFit/>
            </a:bodyPr>
            <a:lstStyle/>
            <a:p>
              <a:pPr algn="ctr" defTabSz="342900"/>
              <a:r>
                <a:rPr lang="fr-FR" sz="825" b="1" dirty="0">
                  <a:solidFill>
                    <a:srgbClr val="FBB8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Dyspnée </a:t>
              </a:r>
              <a:r>
                <a:rPr lang="fr-FR" sz="825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et/ou </a:t>
              </a:r>
              <a:r>
                <a:rPr lang="fr-FR" sz="825" b="1" dirty="0">
                  <a:solidFill>
                    <a:srgbClr val="FEC30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exacerbations </a:t>
              </a:r>
              <a:r>
                <a:rPr lang="fr-FR" sz="825" baseline="30000" dirty="0">
                  <a:solidFill>
                    <a:srgbClr val="FEC30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1</a:t>
              </a:r>
            </a:p>
          </p:txBody>
        </p:sp>
        <p:sp>
          <p:nvSpPr>
            <p:cNvPr id="87" name="ZoneTexte 86">
              <a:extLst>
                <a:ext uri="{FF2B5EF4-FFF2-40B4-BE49-F238E27FC236}">
                  <a16:creationId xmlns="" xmlns:a16="http://schemas.microsoft.com/office/drawing/2014/main" id="{BACDF1FA-11D0-4DF6-AB5E-8B5647376E94}"/>
                </a:ext>
              </a:extLst>
            </p:cNvPr>
            <p:cNvSpPr txBox="1"/>
            <p:nvPr/>
          </p:nvSpPr>
          <p:spPr>
            <a:xfrm>
              <a:off x="7000899" y="3973241"/>
              <a:ext cx="1552585" cy="307776"/>
            </a:xfrm>
            <a:prstGeom prst="rect">
              <a:avLst/>
            </a:prstGeom>
            <a:noFill/>
            <a:ln/>
          </p:spPr>
          <p:txBody>
            <a:bodyPr wrap="square" rtlCol="0">
              <a:spAutoFit/>
            </a:bodyPr>
            <a:lstStyle/>
            <a:p>
              <a:pPr algn="ctr" defTabSz="342900"/>
              <a:r>
                <a:rPr lang="fr-FR" sz="900" b="1" dirty="0">
                  <a:solidFill>
                    <a:srgbClr val="FBB8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</a:t>
              </a:r>
            </a:p>
          </p:txBody>
        </p:sp>
        <p:sp>
          <p:nvSpPr>
            <p:cNvPr id="88" name="ZoneTexte 87">
              <a:extLst>
                <a:ext uri="{FF2B5EF4-FFF2-40B4-BE49-F238E27FC236}">
                  <a16:creationId xmlns="" xmlns:a16="http://schemas.microsoft.com/office/drawing/2014/main" id="{B6A4CF0A-978A-4E42-A2B4-F17A1D278D71}"/>
                </a:ext>
              </a:extLst>
            </p:cNvPr>
            <p:cNvSpPr txBox="1"/>
            <p:nvPr/>
          </p:nvSpPr>
          <p:spPr>
            <a:xfrm>
              <a:off x="7832959" y="3973241"/>
              <a:ext cx="1402759" cy="307776"/>
            </a:xfrm>
            <a:prstGeom prst="rect">
              <a:avLst/>
            </a:prstGeom>
            <a:noFill/>
            <a:ln/>
          </p:spPr>
          <p:txBody>
            <a:bodyPr wrap="square" rtlCol="0">
              <a:spAutoFit/>
            </a:bodyPr>
            <a:lstStyle/>
            <a:p>
              <a:pPr algn="ctr" defTabSz="342900"/>
              <a:r>
                <a:rPr lang="fr-FR" sz="900" b="1" dirty="0">
                  <a:solidFill>
                    <a:srgbClr val="FBB8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</a:t>
              </a:r>
            </a:p>
          </p:txBody>
        </p:sp>
        <p:sp>
          <p:nvSpPr>
            <p:cNvPr id="89" name="Rectangle : coins arrondis 88">
              <a:extLst>
                <a:ext uri="{FF2B5EF4-FFF2-40B4-BE49-F238E27FC236}">
                  <a16:creationId xmlns="" xmlns:a16="http://schemas.microsoft.com/office/drawing/2014/main" id="{C77D27E2-0938-4767-BA44-D144891C37FB}"/>
                </a:ext>
              </a:extLst>
            </p:cNvPr>
            <p:cNvSpPr/>
            <p:nvPr/>
          </p:nvSpPr>
          <p:spPr>
            <a:xfrm>
              <a:off x="6146979" y="4740168"/>
              <a:ext cx="3868658" cy="360000"/>
            </a:xfrm>
            <a:prstGeom prst="roundRect">
              <a:avLst/>
            </a:prstGeom>
            <a:solidFill>
              <a:srgbClr val="B7E0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fr-FR" sz="1350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90" name="Rectangle : coins arrondis 89">
              <a:extLst>
                <a:ext uri="{FF2B5EF4-FFF2-40B4-BE49-F238E27FC236}">
                  <a16:creationId xmlns="" xmlns:a16="http://schemas.microsoft.com/office/drawing/2014/main" id="{FB6BDB82-6D89-4787-83FA-131277125F87}"/>
                </a:ext>
              </a:extLst>
            </p:cNvPr>
            <p:cNvSpPr/>
            <p:nvPr/>
          </p:nvSpPr>
          <p:spPr>
            <a:xfrm>
              <a:off x="6146979" y="4740169"/>
              <a:ext cx="3868658" cy="33627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r>
                <a:rPr lang="fr-FR" sz="825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« Triple thérapie »</a:t>
              </a:r>
              <a:br>
                <a:rPr lang="fr-FR" sz="825" b="1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825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6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Corticostéroïde inhalé + deux bronchodilatateurs</a:t>
              </a:r>
              <a:r>
                <a:rPr lang="el-GR" sz="6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fr-FR" sz="600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longue durée d’action</a:t>
              </a:r>
              <a:endParaRPr lang="fr-FR" sz="675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ZoneTexte 90">
              <a:extLst>
                <a:ext uri="{FF2B5EF4-FFF2-40B4-BE49-F238E27FC236}">
                  <a16:creationId xmlns="" xmlns:a16="http://schemas.microsoft.com/office/drawing/2014/main" id="{A4642B60-3B4C-465E-A1B7-5796AFFC24A3}"/>
                </a:ext>
              </a:extLst>
            </p:cNvPr>
            <p:cNvSpPr txBox="1"/>
            <p:nvPr/>
          </p:nvSpPr>
          <p:spPr>
            <a:xfrm>
              <a:off x="6151240" y="5004360"/>
              <a:ext cx="1523771" cy="661720"/>
            </a:xfrm>
            <a:prstGeom prst="rect">
              <a:avLst/>
            </a:prstGeom>
            <a:noFill/>
            <a:ln/>
          </p:spPr>
          <p:txBody>
            <a:bodyPr wrap="square" rtlCol="0">
              <a:spAutoFit/>
            </a:bodyPr>
            <a:lstStyle/>
            <a:p>
              <a:pPr algn="ctr" defTabSz="342900"/>
              <a:r>
                <a:rPr lang="fr-FR" sz="900" b="1" dirty="0">
                  <a:solidFill>
                    <a:srgbClr val="FBB8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</a:t>
              </a:r>
            </a:p>
            <a:p>
              <a:pPr algn="ctr" defTabSz="342900"/>
              <a:r>
                <a:rPr lang="fr-FR" sz="825" b="1" dirty="0">
                  <a:solidFill>
                    <a:srgbClr val="FBB8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Dyspnée</a:t>
              </a:r>
              <a:endParaRPr lang="fr-FR" sz="825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endParaRPr>
            </a:p>
            <a:p>
              <a:pPr algn="ctr" defTabSz="342900"/>
              <a:r>
                <a:rPr lang="fr-FR" sz="900" b="1" dirty="0">
                  <a:solidFill>
                    <a:srgbClr val="FBB8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</a:t>
              </a:r>
            </a:p>
          </p:txBody>
        </p:sp>
        <p:sp>
          <p:nvSpPr>
            <p:cNvPr id="92" name="ZoneTexte 91">
              <a:extLst>
                <a:ext uri="{FF2B5EF4-FFF2-40B4-BE49-F238E27FC236}">
                  <a16:creationId xmlns="" xmlns:a16="http://schemas.microsoft.com/office/drawing/2014/main" id="{AD702203-85EC-400E-8CEA-789976009F49}"/>
                </a:ext>
              </a:extLst>
            </p:cNvPr>
            <p:cNvSpPr txBox="1"/>
            <p:nvPr/>
          </p:nvSpPr>
          <p:spPr>
            <a:xfrm>
              <a:off x="8485777" y="5004360"/>
              <a:ext cx="1523771" cy="661720"/>
            </a:xfrm>
            <a:prstGeom prst="rect">
              <a:avLst/>
            </a:prstGeom>
            <a:noFill/>
            <a:ln/>
          </p:spPr>
          <p:txBody>
            <a:bodyPr wrap="square" rtlCol="0">
              <a:spAutoFit/>
            </a:bodyPr>
            <a:lstStyle/>
            <a:p>
              <a:pPr algn="ctr" defTabSz="342900"/>
              <a:r>
                <a:rPr lang="fr-FR" sz="900" b="1" dirty="0">
                  <a:solidFill>
                    <a:srgbClr val="FBB8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</a:t>
              </a:r>
            </a:p>
            <a:p>
              <a:pPr algn="ctr" defTabSz="342900"/>
              <a:r>
                <a:rPr lang="fr-FR" sz="825" b="1" dirty="0">
                  <a:solidFill>
                    <a:srgbClr val="FEC30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Exacerbations </a:t>
              </a:r>
              <a:r>
                <a:rPr lang="fr-FR" sz="825" baseline="30000" dirty="0">
                  <a:solidFill>
                    <a:srgbClr val="FEC306">
                      <a:lumMod val="50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1</a:t>
              </a:r>
            </a:p>
            <a:p>
              <a:pPr algn="ctr" defTabSz="342900"/>
              <a:r>
                <a:rPr lang="fr-FR" sz="900" b="1" dirty="0">
                  <a:solidFill>
                    <a:srgbClr val="FBB8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</a:t>
              </a:r>
            </a:p>
          </p:txBody>
        </p:sp>
        <p:sp>
          <p:nvSpPr>
            <p:cNvPr id="93" name="Rectangle : coins arrondis 92">
              <a:extLst>
                <a:ext uri="{FF2B5EF4-FFF2-40B4-BE49-F238E27FC236}">
                  <a16:creationId xmlns="" xmlns:a16="http://schemas.microsoft.com/office/drawing/2014/main" id="{AA25CBA2-C7A5-43E4-ACD7-522C57A0ACA2}"/>
                </a:ext>
              </a:extLst>
            </p:cNvPr>
            <p:cNvSpPr/>
            <p:nvPr/>
          </p:nvSpPr>
          <p:spPr>
            <a:xfrm>
              <a:off x="6143413" y="5630123"/>
              <a:ext cx="1727228" cy="467243"/>
            </a:xfrm>
            <a:prstGeom prst="roundRect">
              <a:avLst/>
            </a:prstGeom>
            <a:solidFill>
              <a:srgbClr val="B7E0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fr-FR" sz="1350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94" name="Rectangle : coins arrondis 93">
              <a:extLst>
                <a:ext uri="{FF2B5EF4-FFF2-40B4-BE49-F238E27FC236}">
                  <a16:creationId xmlns="" xmlns:a16="http://schemas.microsoft.com/office/drawing/2014/main" id="{19D9FD75-08BC-46AE-98EB-CC56F53555F5}"/>
                </a:ext>
              </a:extLst>
            </p:cNvPr>
            <p:cNvSpPr/>
            <p:nvPr/>
          </p:nvSpPr>
          <p:spPr>
            <a:xfrm>
              <a:off x="6069349" y="5648248"/>
              <a:ext cx="1801293" cy="430992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r>
                <a:rPr lang="fr-FR" sz="675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Mesures complémentaires </a:t>
              </a:r>
              <a:br>
                <a:rPr lang="fr-FR" sz="675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675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non médicamenteuses </a:t>
              </a:r>
              <a:br>
                <a:rPr lang="fr-FR" sz="675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fr-FR" sz="675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et médicamenteuses</a:t>
              </a:r>
            </a:p>
          </p:txBody>
        </p:sp>
        <p:sp>
          <p:nvSpPr>
            <p:cNvPr id="95" name="Rectangle : coins arrondis 94">
              <a:extLst>
                <a:ext uri="{FF2B5EF4-FFF2-40B4-BE49-F238E27FC236}">
                  <a16:creationId xmlns="" xmlns:a16="http://schemas.microsoft.com/office/drawing/2014/main" id="{06B4C587-F630-4D3B-B542-D72D5FB84433}"/>
                </a:ext>
              </a:extLst>
            </p:cNvPr>
            <p:cNvSpPr/>
            <p:nvPr/>
          </p:nvSpPr>
          <p:spPr>
            <a:xfrm>
              <a:off x="8113259" y="5634852"/>
              <a:ext cx="1903291" cy="467243"/>
            </a:xfrm>
            <a:prstGeom prst="roundRect">
              <a:avLst/>
            </a:prstGeom>
            <a:solidFill>
              <a:srgbClr val="B7E0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fr-FR" sz="1350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96" name="Rectangle : coins arrondis 95">
              <a:extLst>
                <a:ext uri="{FF2B5EF4-FFF2-40B4-BE49-F238E27FC236}">
                  <a16:creationId xmlns="" xmlns:a16="http://schemas.microsoft.com/office/drawing/2014/main" id="{B1AB02E8-EB79-4CA7-928E-9648415CA343}"/>
                </a:ext>
              </a:extLst>
            </p:cNvPr>
            <p:cNvSpPr/>
            <p:nvPr/>
          </p:nvSpPr>
          <p:spPr>
            <a:xfrm>
              <a:off x="8113259" y="5723582"/>
              <a:ext cx="1903291" cy="28978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r>
                <a:rPr lang="fr-FR" sz="675" dirty="0">
                  <a:solidFill>
                    <a:srgbClr val="000000">
                      <a:lumMod val="75000"/>
                      <a:lumOff val="25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Discuter les macrolides en cas d’exacerbation (avis spécialisé)</a:t>
              </a:r>
            </a:p>
          </p:txBody>
        </p:sp>
        <p:sp>
          <p:nvSpPr>
            <p:cNvPr id="97" name="ZoneTexte 96">
              <a:extLst>
                <a:ext uri="{FF2B5EF4-FFF2-40B4-BE49-F238E27FC236}">
                  <a16:creationId xmlns="" xmlns:a16="http://schemas.microsoft.com/office/drawing/2014/main" id="{2B4D49E4-3176-44B1-80CE-ECDE0387ED84}"/>
                </a:ext>
              </a:extLst>
            </p:cNvPr>
            <p:cNvSpPr txBox="1"/>
            <p:nvPr/>
          </p:nvSpPr>
          <p:spPr>
            <a:xfrm rot="5400000">
              <a:off x="7923909" y="3723414"/>
              <a:ext cx="523120" cy="307776"/>
            </a:xfrm>
            <a:prstGeom prst="rect">
              <a:avLst/>
            </a:prstGeom>
            <a:noFill/>
            <a:ln/>
          </p:spPr>
          <p:txBody>
            <a:bodyPr wrap="square" rtlCol="0">
              <a:spAutoFit/>
            </a:bodyPr>
            <a:lstStyle/>
            <a:p>
              <a:pPr algn="ctr" defTabSz="342900"/>
              <a:r>
                <a:rPr lang="fr-FR" sz="900" b="1" dirty="0">
                  <a:solidFill>
                    <a:srgbClr val="AFAEA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</a:t>
              </a:r>
            </a:p>
          </p:txBody>
        </p:sp>
        <p:sp>
          <p:nvSpPr>
            <p:cNvPr id="98" name="ZoneTexte 97">
              <a:extLst>
                <a:ext uri="{FF2B5EF4-FFF2-40B4-BE49-F238E27FC236}">
                  <a16:creationId xmlns="" xmlns:a16="http://schemas.microsoft.com/office/drawing/2014/main" id="{3B986855-2C16-4D6D-8802-666F11394FFF}"/>
                </a:ext>
              </a:extLst>
            </p:cNvPr>
            <p:cNvSpPr txBox="1"/>
            <p:nvPr/>
          </p:nvSpPr>
          <p:spPr>
            <a:xfrm rot="5400000">
              <a:off x="9831335" y="2720241"/>
              <a:ext cx="523120" cy="307776"/>
            </a:xfrm>
            <a:prstGeom prst="rect">
              <a:avLst/>
            </a:prstGeom>
            <a:noFill/>
            <a:ln/>
          </p:spPr>
          <p:txBody>
            <a:bodyPr wrap="square" rtlCol="0">
              <a:spAutoFit/>
            </a:bodyPr>
            <a:lstStyle/>
            <a:p>
              <a:pPr algn="ctr" defTabSz="342900"/>
              <a:r>
                <a:rPr lang="fr-FR" sz="900" b="1" dirty="0">
                  <a:solidFill>
                    <a:srgbClr val="AFAEA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</a:t>
              </a:r>
            </a:p>
          </p:txBody>
        </p:sp>
        <p:sp>
          <p:nvSpPr>
            <p:cNvPr id="99" name="ZoneTexte 98">
              <a:extLst>
                <a:ext uri="{FF2B5EF4-FFF2-40B4-BE49-F238E27FC236}">
                  <a16:creationId xmlns="" xmlns:a16="http://schemas.microsoft.com/office/drawing/2014/main" id="{8B97A027-08AC-4B08-87CF-9BAE6FB1275D}"/>
                </a:ext>
              </a:extLst>
            </p:cNvPr>
            <p:cNvSpPr txBox="1"/>
            <p:nvPr/>
          </p:nvSpPr>
          <p:spPr>
            <a:xfrm rot="16200000">
              <a:off x="5807789" y="3723414"/>
              <a:ext cx="523120" cy="307776"/>
            </a:xfrm>
            <a:prstGeom prst="rect">
              <a:avLst/>
            </a:prstGeom>
            <a:noFill/>
            <a:ln/>
          </p:spPr>
          <p:txBody>
            <a:bodyPr wrap="square" rtlCol="0">
              <a:spAutoFit/>
            </a:bodyPr>
            <a:lstStyle/>
            <a:p>
              <a:pPr algn="ctr" defTabSz="342900"/>
              <a:r>
                <a:rPr lang="fr-FR" sz="900" b="1" dirty="0">
                  <a:solidFill>
                    <a:srgbClr val="AFAEA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Wingdings 3" panose="05040102010807070707" pitchFamily="18" charset="2"/>
                </a:rPr>
                <a:t></a:t>
              </a:r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="" xmlns:a16="http://schemas.microsoft.com/office/drawing/2014/main" id="{725057B0-3209-4698-BFD1-E015A56F0574}"/>
                </a:ext>
              </a:extLst>
            </p:cNvPr>
            <p:cNvSpPr/>
            <p:nvPr/>
          </p:nvSpPr>
          <p:spPr>
            <a:xfrm>
              <a:off x="10016548" y="2857139"/>
              <a:ext cx="311727" cy="1024169"/>
            </a:xfrm>
            <a:custGeom>
              <a:avLst/>
              <a:gdLst>
                <a:gd name="connsiteX0" fmla="*/ 0 w 266700"/>
                <a:gd name="connsiteY0" fmla="*/ 1036320 h 1036320"/>
                <a:gd name="connsiteX1" fmla="*/ 266700 w 266700"/>
                <a:gd name="connsiteY1" fmla="*/ 1036320 h 1036320"/>
                <a:gd name="connsiteX2" fmla="*/ 266700 w 266700"/>
                <a:gd name="connsiteY2" fmla="*/ 0 h 1036320"/>
                <a:gd name="connsiteX3" fmla="*/ 68580 w 266700"/>
                <a:gd name="connsiteY3" fmla="*/ 0 h 1036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1036320">
                  <a:moveTo>
                    <a:pt x="0" y="1036320"/>
                  </a:moveTo>
                  <a:lnTo>
                    <a:pt x="266700" y="1036320"/>
                  </a:lnTo>
                  <a:lnTo>
                    <a:pt x="266700" y="0"/>
                  </a:lnTo>
                  <a:lnTo>
                    <a:pt x="68580" y="0"/>
                  </a:lnTo>
                </a:path>
              </a:pathLst>
            </a:custGeom>
            <a:noFill/>
            <a:ln>
              <a:solidFill>
                <a:srgbClr val="003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fr-FR" sz="1350">
                <a:solidFill>
                  <a:prstClr val="white"/>
                </a:solidFill>
                <a:latin typeface="Corbel" panose="020B0503020204020204"/>
              </a:endParaRPr>
            </a:p>
          </p:txBody>
        </p:sp>
        <p:sp>
          <p:nvSpPr>
            <p:cNvPr id="100" name="Forme libre : forme 99">
              <a:extLst>
                <a:ext uri="{FF2B5EF4-FFF2-40B4-BE49-F238E27FC236}">
                  <a16:creationId xmlns="" xmlns:a16="http://schemas.microsoft.com/office/drawing/2014/main" id="{A2200FB9-E6F5-4003-9B08-F003CA4C81F3}"/>
                </a:ext>
              </a:extLst>
            </p:cNvPr>
            <p:cNvSpPr/>
            <p:nvPr/>
          </p:nvSpPr>
          <p:spPr>
            <a:xfrm flipH="1">
              <a:off x="5876714" y="3867532"/>
              <a:ext cx="266700" cy="1020063"/>
            </a:xfrm>
            <a:custGeom>
              <a:avLst/>
              <a:gdLst>
                <a:gd name="connsiteX0" fmla="*/ 0 w 266700"/>
                <a:gd name="connsiteY0" fmla="*/ 1036320 h 1036320"/>
                <a:gd name="connsiteX1" fmla="*/ 266700 w 266700"/>
                <a:gd name="connsiteY1" fmla="*/ 1036320 h 1036320"/>
                <a:gd name="connsiteX2" fmla="*/ 266700 w 266700"/>
                <a:gd name="connsiteY2" fmla="*/ 0 h 1036320"/>
                <a:gd name="connsiteX3" fmla="*/ 68580 w 266700"/>
                <a:gd name="connsiteY3" fmla="*/ 0 h 1036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6700" h="1036320">
                  <a:moveTo>
                    <a:pt x="0" y="1036320"/>
                  </a:moveTo>
                  <a:lnTo>
                    <a:pt x="266700" y="1036320"/>
                  </a:lnTo>
                  <a:lnTo>
                    <a:pt x="266700" y="0"/>
                  </a:lnTo>
                  <a:lnTo>
                    <a:pt x="68580" y="0"/>
                  </a:lnTo>
                </a:path>
              </a:pathLst>
            </a:custGeom>
            <a:noFill/>
            <a:ln>
              <a:solidFill>
                <a:srgbClr val="00386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342900"/>
              <a:endParaRPr lang="fr-FR" sz="1350">
                <a:solidFill>
                  <a:prstClr val="white"/>
                </a:solidFill>
                <a:latin typeface="Corbel" panose="020B0503020204020204"/>
              </a:endParaRPr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3875764" y="4768610"/>
            <a:ext cx="5068211" cy="196206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r" defTabSz="342900"/>
            <a:r>
              <a:rPr lang="fr-FR" sz="825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Zysman</a:t>
            </a:r>
            <a:r>
              <a:rPr lang="fr-FR" sz="825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fr-FR" sz="825" b="1" i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fr-FR" sz="825" b="1" i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fr-FR" sz="825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825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</a:t>
            </a:r>
            <a:r>
              <a:rPr lang="fr-FR" sz="825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Mal </a:t>
            </a:r>
            <a:r>
              <a:rPr lang="fr-FR" sz="825" b="1" dirty="0" err="1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</a:t>
            </a:r>
            <a:r>
              <a:rPr lang="fr-FR" sz="825" b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2021</a:t>
            </a:r>
            <a:endParaRPr lang="fr-FR" sz="825" b="1" dirty="0">
              <a:solidFill>
                <a:srgbClr val="000000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134257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5744" y="176344"/>
            <a:ext cx="8229600" cy="580305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chemeClr val="tx1"/>
                </a:solidFill>
              </a:rPr>
              <a:t>Observance et mortalité dans la BPCO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23529" y="3541456"/>
            <a:ext cx="4248472" cy="923328"/>
          </a:xfrm>
          <a:prstGeom prst="rect">
            <a:avLst/>
          </a:prstGeom>
          <a:noFill/>
          <a:ln w="28575" cmpd="sng">
            <a:noFill/>
          </a:ln>
        </p:spPr>
        <p:txBody>
          <a:bodyPr wrap="square" lIns="91438" tIns="45719" rIns="91438" bIns="45719" rtlCol="0">
            <a:spAutoFit/>
          </a:bodyPr>
          <a:lstStyle/>
          <a:p>
            <a:pPr defTabSz="609570"/>
            <a:r>
              <a:rPr lang="fr-FR" sz="1350" dirty="0">
                <a:solidFill>
                  <a:prstClr val="black"/>
                </a:solidFill>
                <a:latin typeface="Corbel" panose="020B0503020204020204"/>
              </a:rPr>
              <a:t>TORCH : analyse post-hoc (n = 6 112), avec suivi de 3 ans. Il existe une augmentation de la mortalité en cas de moindre observance, quelque soit le bras thérapeutique… </a:t>
            </a:r>
            <a:r>
              <a:rPr lang="fr-FR" sz="1350" b="1" dirty="0">
                <a:solidFill>
                  <a:srgbClr val="FF0000"/>
                </a:solidFill>
                <a:latin typeface="Corbel" panose="020B0503020204020204"/>
              </a:rPr>
              <a:t>y compris dans le bras placebo.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335075" y="4722869"/>
            <a:ext cx="1571260" cy="219289"/>
          </a:xfrm>
          <a:prstGeom prst="rect">
            <a:avLst/>
          </a:prstGeom>
          <a:noFill/>
        </p:spPr>
        <p:txBody>
          <a:bodyPr wrap="none" lIns="91438" tIns="45719" rIns="91438" bIns="45719" rtlCol="0" anchor="ctr">
            <a:spAutoFit/>
          </a:bodyPr>
          <a:lstStyle/>
          <a:p>
            <a:pPr algn="r" defTabSz="609570"/>
            <a:r>
              <a:rPr lang="fr-FR" sz="825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Vestbo</a:t>
            </a:r>
            <a:r>
              <a:rPr lang="fr-FR" sz="825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 et al. Thorax. 2009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3529" y="775167"/>
            <a:ext cx="3816424" cy="2757172"/>
          </a:xfrm>
          <a:prstGeom prst="rect">
            <a:avLst/>
          </a:prstGeom>
          <a:ln w="28575" cmpd="sng"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999523"/>
            <a:ext cx="4176464" cy="3440150"/>
          </a:xfrm>
          <a:prstGeom prst="rect">
            <a:avLst/>
          </a:prstGeom>
          <a:noFill/>
          <a:ln w="2857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8393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8606" y="207169"/>
            <a:ext cx="8229600" cy="528377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chemeClr val="tx1"/>
                </a:solidFill>
              </a:rPr>
              <a:t>Choisir le bon dispositif d’inhalation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830410" y="699542"/>
            <a:ext cx="1789076" cy="3000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91438" tIns="45719" rIns="91438" bIns="45719" rtlCol="0">
            <a:spAutoFit/>
          </a:bodyPr>
          <a:lstStyle/>
          <a:p>
            <a:pPr algn="ctr" defTabSz="342900"/>
            <a:r>
              <a:rPr lang="fr-FR" sz="1350" dirty="0">
                <a:solidFill>
                  <a:srgbClr val="000000"/>
                </a:solidFill>
                <a:latin typeface="Corbel" panose="020B0503020204020204"/>
              </a:rPr>
              <a:t>Respiration spontanée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228431" y="1770370"/>
            <a:ext cx="1596908" cy="3000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91438" tIns="45719" rIns="91438" bIns="45719" rtlCol="0">
            <a:spAutoFit/>
          </a:bodyPr>
          <a:lstStyle/>
          <a:p>
            <a:pPr defTabSz="342900"/>
            <a:r>
              <a:rPr lang="fr-FR" sz="1350" dirty="0">
                <a:solidFill>
                  <a:srgbClr val="000000"/>
                </a:solidFill>
                <a:latin typeface="Corbel" panose="020B0503020204020204"/>
              </a:rPr>
              <a:t>Bonne coordination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68702" y="2790918"/>
            <a:ext cx="2534664" cy="3347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91438" tIns="45719" rIns="91438" bIns="45719" rtlCol="0">
            <a:spAutoFit/>
          </a:bodyPr>
          <a:lstStyle/>
          <a:p>
            <a:pPr defTabSz="342900"/>
            <a:r>
              <a:rPr lang="fr-FR" sz="1575" dirty="0">
                <a:solidFill>
                  <a:srgbClr val="000000"/>
                </a:solidFill>
                <a:latin typeface="Corbel" panose="020B0503020204020204"/>
              </a:rPr>
              <a:t>Débit inspiratoire &gt; 30 L/min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298093" y="2790918"/>
            <a:ext cx="2534664" cy="33470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91438" tIns="45719" rIns="91438" bIns="45719" rtlCol="0">
            <a:spAutoFit/>
          </a:bodyPr>
          <a:lstStyle/>
          <a:p>
            <a:pPr defTabSz="342900"/>
            <a:r>
              <a:rPr lang="fr-FR" sz="1575" dirty="0">
                <a:solidFill>
                  <a:srgbClr val="000000"/>
                </a:solidFill>
                <a:latin typeface="Corbel" panose="020B0503020204020204"/>
              </a:rPr>
              <a:t>Débit inspiratoire &gt; 30 L/min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405368" y="3378898"/>
            <a:ext cx="449158" cy="300080"/>
          </a:xfrm>
          <a:prstGeom prst="rect">
            <a:avLst/>
          </a:prstGeom>
          <a:noFill/>
          <a:ln w="28575">
            <a:noFill/>
          </a:ln>
        </p:spPr>
        <p:txBody>
          <a:bodyPr wrap="none" lIns="91438" tIns="45719" rIns="91438" bIns="45719" rtlCol="0">
            <a:spAutoFit/>
          </a:bodyPr>
          <a:lstStyle/>
          <a:p>
            <a:pPr algn="ctr" defTabSz="342900"/>
            <a:r>
              <a:rPr lang="fr-FR" sz="1350" b="1" dirty="0">
                <a:solidFill>
                  <a:srgbClr val="00B050"/>
                </a:solidFill>
                <a:latin typeface="Corbel" panose="020B0503020204020204"/>
              </a:rPr>
              <a:t>Oui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836091" y="1273458"/>
            <a:ext cx="449158" cy="300080"/>
          </a:xfrm>
          <a:prstGeom prst="rect">
            <a:avLst/>
          </a:prstGeom>
          <a:noFill/>
          <a:ln w="28575">
            <a:noFill/>
          </a:ln>
        </p:spPr>
        <p:txBody>
          <a:bodyPr wrap="none" lIns="91438" tIns="45719" rIns="91438" bIns="45719" rtlCol="0">
            <a:spAutoFit/>
          </a:bodyPr>
          <a:lstStyle/>
          <a:p>
            <a:pPr algn="ctr" defTabSz="342900"/>
            <a:r>
              <a:rPr lang="fr-FR" sz="1350" b="1" dirty="0">
                <a:solidFill>
                  <a:srgbClr val="00B050"/>
                </a:solidFill>
                <a:latin typeface="Corbel" panose="020B0503020204020204"/>
              </a:rPr>
              <a:t>Oui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53997" y="3378898"/>
            <a:ext cx="449158" cy="300080"/>
          </a:xfrm>
          <a:prstGeom prst="rect">
            <a:avLst/>
          </a:prstGeom>
          <a:noFill/>
          <a:ln w="28575">
            <a:noFill/>
          </a:ln>
        </p:spPr>
        <p:txBody>
          <a:bodyPr wrap="none" lIns="91438" tIns="45719" rIns="91438" bIns="45719" rtlCol="0">
            <a:spAutoFit/>
          </a:bodyPr>
          <a:lstStyle/>
          <a:p>
            <a:pPr algn="ctr" defTabSz="342900"/>
            <a:r>
              <a:rPr lang="fr-FR" sz="1350" b="1" dirty="0">
                <a:solidFill>
                  <a:srgbClr val="00B050"/>
                </a:solidFill>
                <a:latin typeface="Corbel" panose="020B0503020204020204"/>
              </a:rPr>
              <a:t>Oui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1818193" y="2355155"/>
            <a:ext cx="449158" cy="300080"/>
          </a:xfrm>
          <a:prstGeom prst="rect">
            <a:avLst/>
          </a:prstGeom>
          <a:noFill/>
          <a:ln w="28575">
            <a:noFill/>
          </a:ln>
        </p:spPr>
        <p:txBody>
          <a:bodyPr wrap="none" lIns="91438" tIns="45719" rIns="91438" bIns="45719" rtlCol="0">
            <a:spAutoFit/>
          </a:bodyPr>
          <a:lstStyle/>
          <a:p>
            <a:pPr algn="ctr" defTabSz="342900"/>
            <a:r>
              <a:rPr lang="fr-FR" sz="1350" b="1" dirty="0">
                <a:solidFill>
                  <a:srgbClr val="00B050"/>
                </a:solidFill>
                <a:latin typeface="Corbel" panose="020B0503020204020204"/>
              </a:rPr>
              <a:t>Oui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6476073" y="2355155"/>
            <a:ext cx="503660" cy="300080"/>
          </a:xfrm>
          <a:prstGeom prst="rect">
            <a:avLst/>
          </a:prstGeom>
          <a:noFill/>
          <a:ln w="28575">
            <a:noFill/>
          </a:ln>
        </p:spPr>
        <p:txBody>
          <a:bodyPr wrap="none" lIns="91438" tIns="45719" rIns="91438" bIns="45719" rtlCol="0">
            <a:spAutoFit/>
          </a:bodyPr>
          <a:lstStyle/>
          <a:p>
            <a:pPr algn="ctr" defTabSz="342900"/>
            <a:r>
              <a:rPr lang="fr-FR" sz="1350" b="1" dirty="0">
                <a:solidFill>
                  <a:srgbClr val="FF0000"/>
                </a:solidFill>
                <a:latin typeface="Corbel" panose="020B0503020204020204"/>
              </a:rPr>
              <a:t>Non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009045" y="3378898"/>
            <a:ext cx="503660" cy="300080"/>
          </a:xfrm>
          <a:prstGeom prst="rect">
            <a:avLst/>
          </a:prstGeom>
          <a:noFill/>
          <a:ln w="28575">
            <a:noFill/>
          </a:ln>
        </p:spPr>
        <p:txBody>
          <a:bodyPr wrap="none" lIns="91438" tIns="45719" rIns="91438" bIns="45719" rtlCol="0">
            <a:spAutoFit/>
          </a:bodyPr>
          <a:lstStyle/>
          <a:p>
            <a:pPr algn="ctr" defTabSz="342900"/>
            <a:r>
              <a:rPr lang="fr-FR" sz="1350" b="1" dirty="0">
                <a:solidFill>
                  <a:srgbClr val="FF0000"/>
                </a:solidFill>
                <a:latin typeface="Corbel" panose="020B0503020204020204"/>
              </a:rPr>
              <a:t>Non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405574" y="1037580"/>
            <a:ext cx="503660" cy="300080"/>
          </a:xfrm>
          <a:prstGeom prst="rect">
            <a:avLst/>
          </a:prstGeom>
          <a:noFill/>
          <a:ln w="28575">
            <a:noFill/>
          </a:ln>
        </p:spPr>
        <p:txBody>
          <a:bodyPr wrap="none" lIns="91438" tIns="45719" rIns="91438" bIns="45719" rtlCol="0">
            <a:spAutoFit/>
          </a:bodyPr>
          <a:lstStyle/>
          <a:p>
            <a:pPr algn="ctr" defTabSz="342900"/>
            <a:r>
              <a:rPr lang="fr-FR" sz="1350" b="1" dirty="0">
                <a:solidFill>
                  <a:srgbClr val="FF0000"/>
                </a:solidFill>
                <a:latin typeface="Corbel" panose="020B0503020204020204"/>
              </a:rPr>
              <a:t>Non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7802374" y="3378898"/>
            <a:ext cx="503660" cy="300080"/>
          </a:xfrm>
          <a:prstGeom prst="rect">
            <a:avLst/>
          </a:prstGeom>
          <a:noFill/>
          <a:ln w="28575">
            <a:noFill/>
          </a:ln>
        </p:spPr>
        <p:txBody>
          <a:bodyPr wrap="none" lIns="91438" tIns="45719" rIns="91438" bIns="45719" rtlCol="0">
            <a:spAutoFit/>
          </a:bodyPr>
          <a:lstStyle/>
          <a:p>
            <a:pPr algn="ctr" defTabSz="342900"/>
            <a:r>
              <a:rPr lang="fr-FR" sz="1350" b="1" dirty="0">
                <a:solidFill>
                  <a:srgbClr val="FF0000"/>
                </a:solidFill>
                <a:latin typeface="Corbel" panose="020B0503020204020204"/>
              </a:rPr>
              <a:t>Non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340698" y="1546508"/>
            <a:ext cx="2653095" cy="507829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lIns="91438" tIns="45719" rIns="91438" bIns="45719" rtlCol="0">
            <a:spAutoFit/>
          </a:bodyPr>
          <a:lstStyle/>
          <a:p>
            <a:pPr defTabSz="342900"/>
            <a:r>
              <a:rPr lang="fr-FR" sz="1350" dirty="0">
                <a:solidFill>
                  <a:srgbClr val="000000"/>
                </a:solidFill>
                <a:latin typeface="Corbel" panose="020B0503020204020204"/>
              </a:rPr>
              <a:t>Spray avec chambre d’inhalation</a:t>
            </a:r>
          </a:p>
          <a:p>
            <a:pPr defTabSz="342900"/>
            <a:r>
              <a:rPr lang="fr-FR" sz="1350" dirty="0">
                <a:solidFill>
                  <a:srgbClr val="000000"/>
                </a:solidFill>
                <a:latin typeface="Corbel" panose="020B0503020204020204"/>
              </a:rPr>
              <a:t>Nébulisations (y compris si ventilé)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64681" y="3891701"/>
            <a:ext cx="1449832" cy="7155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pPr defTabSz="342900"/>
            <a:r>
              <a:rPr lang="fr-FR" sz="1350" dirty="0">
                <a:solidFill>
                  <a:srgbClr val="000000"/>
                </a:solidFill>
                <a:latin typeface="Corbel" panose="020B0503020204020204"/>
              </a:rPr>
              <a:t>Sprays</a:t>
            </a:r>
          </a:p>
          <a:p>
            <a:pPr defTabSz="342900"/>
            <a:r>
              <a:rPr lang="fr-FR" sz="1350" dirty="0">
                <a:solidFill>
                  <a:srgbClr val="000000"/>
                </a:solidFill>
                <a:latin typeface="Corbel" panose="020B0503020204020204"/>
              </a:rPr>
              <a:t>Poudres sèches</a:t>
            </a:r>
          </a:p>
          <a:p>
            <a:pPr defTabSz="342900"/>
            <a:r>
              <a:rPr lang="fr-FR" sz="1350" dirty="0">
                <a:solidFill>
                  <a:srgbClr val="000000"/>
                </a:solidFill>
                <a:latin typeface="Corbel" panose="020B0503020204020204"/>
              </a:rPr>
              <a:t>Nébulisations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2548865" y="3891701"/>
            <a:ext cx="1718914" cy="30008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pPr defTabSz="342900"/>
            <a:r>
              <a:rPr lang="fr-FR" sz="1350" dirty="0">
                <a:solidFill>
                  <a:srgbClr val="000000"/>
                </a:solidFill>
                <a:latin typeface="Corbel" panose="020B0503020204020204"/>
              </a:rPr>
              <a:t>Sprays Nébulisations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4804514" y="3891702"/>
            <a:ext cx="1671760" cy="9233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pPr defTabSz="342900"/>
            <a:r>
              <a:rPr lang="fr-FR" sz="1350" dirty="0">
                <a:solidFill>
                  <a:srgbClr val="000000"/>
                </a:solidFill>
                <a:latin typeface="Corbel" panose="020B0503020204020204"/>
              </a:rPr>
              <a:t>Sprays (au besoin auto déclenché)</a:t>
            </a:r>
          </a:p>
          <a:p>
            <a:pPr defTabSz="342900"/>
            <a:r>
              <a:rPr lang="fr-FR" sz="1350" dirty="0">
                <a:solidFill>
                  <a:srgbClr val="000000"/>
                </a:solidFill>
                <a:latin typeface="Corbel" panose="020B0503020204020204"/>
              </a:rPr>
              <a:t>Poudres sèches</a:t>
            </a:r>
          </a:p>
          <a:p>
            <a:pPr defTabSz="342900"/>
            <a:r>
              <a:rPr lang="fr-FR" sz="1350" dirty="0">
                <a:solidFill>
                  <a:srgbClr val="000000"/>
                </a:solidFill>
                <a:latin typeface="Corbel" panose="020B0503020204020204"/>
              </a:rPr>
              <a:t>Nébulisations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7178451" y="3891701"/>
            <a:ext cx="1743746" cy="71557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lIns="91438" tIns="45719" rIns="91438" bIns="45719" rtlCol="0">
            <a:spAutoFit/>
          </a:bodyPr>
          <a:lstStyle/>
          <a:p>
            <a:pPr defTabSz="342900"/>
            <a:r>
              <a:rPr lang="fr-FR" sz="1350" dirty="0">
                <a:solidFill>
                  <a:srgbClr val="000000"/>
                </a:solidFill>
                <a:latin typeface="Corbel" panose="020B0503020204020204"/>
              </a:rPr>
              <a:t>Sprays avec chambre d’inhalation</a:t>
            </a:r>
          </a:p>
          <a:p>
            <a:pPr defTabSz="342900"/>
            <a:r>
              <a:rPr lang="fr-FR" sz="1350" dirty="0">
                <a:solidFill>
                  <a:srgbClr val="000000"/>
                </a:solidFill>
                <a:latin typeface="Corbel" panose="020B0503020204020204"/>
              </a:rPr>
              <a:t>Nébulisations</a:t>
            </a:r>
          </a:p>
        </p:txBody>
      </p:sp>
      <p:cxnSp>
        <p:nvCxnSpPr>
          <p:cNvPr id="23" name="Connecteur droit 22"/>
          <p:cNvCxnSpPr/>
          <p:nvPr/>
        </p:nvCxnSpPr>
        <p:spPr>
          <a:xfrm>
            <a:off x="2033985" y="2259945"/>
            <a:ext cx="469391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1095986" y="3273828"/>
            <a:ext cx="216489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5625944" y="3273828"/>
            <a:ext cx="240074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/>
          <p:nvPr/>
        </p:nvCxnSpPr>
        <p:spPr>
          <a:xfrm>
            <a:off x="2051720" y="1192418"/>
            <a:ext cx="0" cy="16201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>
            <a:off x="6660232" y="1330483"/>
            <a:ext cx="0" cy="16201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avec flèche 30"/>
          <p:cNvCxnSpPr/>
          <p:nvPr/>
        </p:nvCxnSpPr>
        <p:spPr>
          <a:xfrm>
            <a:off x="6732240" y="2259945"/>
            <a:ext cx="0" cy="16201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2033984" y="2143658"/>
            <a:ext cx="0" cy="284076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/>
          <p:cNvCxnSpPr/>
          <p:nvPr/>
        </p:nvCxnSpPr>
        <p:spPr>
          <a:xfrm>
            <a:off x="1078576" y="3273828"/>
            <a:ext cx="0" cy="16201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/>
          <p:nvPr/>
        </p:nvCxnSpPr>
        <p:spPr>
          <a:xfrm>
            <a:off x="3260874" y="3273828"/>
            <a:ext cx="0" cy="16201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/>
          <p:cNvCxnSpPr/>
          <p:nvPr/>
        </p:nvCxnSpPr>
        <p:spPr>
          <a:xfrm>
            <a:off x="5629946" y="3273828"/>
            <a:ext cx="0" cy="16201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>
            <a:off x="8040979" y="3273828"/>
            <a:ext cx="0" cy="16201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avec flèche 36"/>
          <p:cNvCxnSpPr/>
          <p:nvPr/>
        </p:nvCxnSpPr>
        <p:spPr>
          <a:xfrm>
            <a:off x="1093558" y="3696148"/>
            <a:ext cx="0" cy="16201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>
            <a:off x="3275856" y="3696148"/>
            <a:ext cx="0" cy="16201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avec flèche 38"/>
          <p:cNvCxnSpPr/>
          <p:nvPr/>
        </p:nvCxnSpPr>
        <p:spPr>
          <a:xfrm>
            <a:off x="5623362" y="3696148"/>
            <a:ext cx="0" cy="16201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avec flèche 39"/>
          <p:cNvCxnSpPr/>
          <p:nvPr/>
        </p:nvCxnSpPr>
        <p:spPr>
          <a:xfrm>
            <a:off x="8034395" y="3696148"/>
            <a:ext cx="0" cy="16201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>
            <a:off x="2033984" y="1545636"/>
            <a:ext cx="0" cy="16201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/>
          <p:nvPr/>
        </p:nvCxnSpPr>
        <p:spPr>
          <a:xfrm>
            <a:off x="2035565" y="2625756"/>
            <a:ext cx="0" cy="16201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eur droit avec flèche 44"/>
          <p:cNvCxnSpPr/>
          <p:nvPr/>
        </p:nvCxnSpPr>
        <p:spPr>
          <a:xfrm>
            <a:off x="6738251" y="2625756"/>
            <a:ext cx="0" cy="16201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>
            <a:off x="2035565" y="3121924"/>
            <a:ext cx="0" cy="15190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>
            <a:off x="6738251" y="3111811"/>
            <a:ext cx="0" cy="15190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4716016" y="1114460"/>
            <a:ext cx="0" cy="960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angle 6"/>
          <p:cNvSpPr>
            <a:spLocks noChangeArrowheads="1"/>
          </p:cNvSpPr>
          <p:nvPr/>
        </p:nvSpPr>
        <p:spPr bwMode="auto">
          <a:xfrm>
            <a:off x="200374" y="4740275"/>
            <a:ext cx="3433629" cy="216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6" tIns="44449" rIns="90486" bIns="44449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defTabSz="342900"/>
            <a:r>
              <a:rPr lang="fr-FR" altLang="fr-FR" sz="825" b="1" dirty="0">
                <a:solidFill>
                  <a:srgbClr val="000000"/>
                </a:solidFill>
                <a:latin typeface="Arial" pitchFamily="34" charset="0"/>
              </a:rPr>
              <a:t>D’après la présentation de </a:t>
            </a:r>
            <a:r>
              <a:rPr lang="fr-FR" altLang="fr-FR" sz="825" b="1" dirty="0" err="1">
                <a:solidFill>
                  <a:srgbClr val="000000"/>
                </a:solidFill>
                <a:latin typeface="Arial" pitchFamily="34" charset="0"/>
              </a:rPr>
              <a:t>Kocks</a:t>
            </a:r>
            <a:r>
              <a:rPr lang="fr-FR" altLang="fr-FR" sz="825" b="1" dirty="0">
                <a:solidFill>
                  <a:srgbClr val="000000"/>
                </a:solidFill>
                <a:latin typeface="Arial" pitchFamily="34" charset="0"/>
              </a:rPr>
              <a:t> JWH au congrès de l’ERS 2021</a:t>
            </a:r>
          </a:p>
        </p:txBody>
      </p:sp>
      <p:cxnSp>
        <p:nvCxnSpPr>
          <p:cNvPr id="50" name="Connecteur droit avec flèche 49"/>
          <p:cNvCxnSpPr/>
          <p:nvPr/>
        </p:nvCxnSpPr>
        <p:spPr>
          <a:xfrm>
            <a:off x="2060504" y="1197647"/>
            <a:ext cx="4270534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282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/>
          <p:cNvSpPr>
            <a:spLocks noGrp="1"/>
          </p:cNvSpPr>
          <p:nvPr>
            <p:ph type="title"/>
          </p:nvPr>
        </p:nvSpPr>
        <p:spPr>
          <a:xfrm>
            <a:off x="251520" y="285750"/>
            <a:ext cx="8670606" cy="665821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fr-FR" sz="2400" dirty="0">
                <a:solidFill>
                  <a:schemeClr val="tx1"/>
                </a:solidFill>
              </a:rPr>
              <a:t>La dyspnée reste le symptôme le plus handicapant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583525" y="1997270"/>
            <a:ext cx="3432186" cy="2139017"/>
          </a:xfrm>
          <a:prstGeom prst="rect">
            <a:avLst/>
          </a:prstGeom>
        </p:spPr>
      </p:pic>
      <p:sp>
        <p:nvSpPr>
          <p:cNvPr id="22532" name="ZoneTexte 6"/>
          <p:cNvSpPr txBox="1">
            <a:spLocks noChangeArrowheads="1"/>
          </p:cNvSpPr>
          <p:nvPr/>
        </p:nvSpPr>
        <p:spPr bwMode="auto">
          <a:xfrm>
            <a:off x="1857375" y="4613268"/>
            <a:ext cx="7078663" cy="34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8" tIns="45719" rIns="91438" bIns="45719" anchor="ctr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itchFamily="34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itchFamily="34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r" eaLnBrk="1" hangingPunct="1">
              <a:buClrTx/>
              <a:buSzTx/>
              <a:buFontTx/>
              <a:buNone/>
            </a:pPr>
            <a:r>
              <a:rPr lang="fr-FR" altLang="fr-FR" sz="825" b="1" dirty="0">
                <a:solidFill>
                  <a:srgbClr val="000000"/>
                </a:solidFill>
                <a:latin typeface="Arial" pitchFamily="34" charset="0"/>
              </a:rPr>
              <a:t>1. </a:t>
            </a:r>
            <a:r>
              <a:rPr lang="fr-FR" altLang="fr-FR" sz="825" b="1" dirty="0" err="1">
                <a:solidFill>
                  <a:srgbClr val="000000"/>
                </a:solidFill>
                <a:latin typeface="Arial" pitchFamily="34" charset="0"/>
              </a:rPr>
              <a:t>Müllerova</a:t>
            </a:r>
            <a:r>
              <a:rPr lang="fr-FR" altLang="fr-FR" sz="825" b="1" dirty="0">
                <a:solidFill>
                  <a:srgbClr val="000000"/>
                </a:solidFill>
                <a:latin typeface="Arial" pitchFamily="34" charset="0"/>
              </a:rPr>
              <a:t> H, et al. </a:t>
            </a:r>
            <a:r>
              <a:rPr lang="en-US" altLang="fr-FR" sz="825" b="1" dirty="0">
                <a:solidFill>
                  <a:srgbClr val="000000"/>
                </a:solidFill>
                <a:latin typeface="Arial" pitchFamily="34" charset="0"/>
              </a:rPr>
              <a:t>Prevalence and burden of breathlessness in patients with COPD managed in primary care.</a:t>
            </a:r>
            <a:r>
              <a:rPr lang="fr-FR" altLang="fr-FR" sz="825" b="1" dirty="0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en-US" altLang="fr-FR" sz="825" b="1" dirty="0" err="1">
                <a:solidFill>
                  <a:srgbClr val="000000"/>
                </a:solidFill>
                <a:latin typeface="Arial" pitchFamily="34" charset="0"/>
              </a:rPr>
              <a:t>PLoS</a:t>
            </a:r>
            <a:r>
              <a:rPr lang="en-US" altLang="fr-FR" sz="825" b="1" dirty="0">
                <a:solidFill>
                  <a:srgbClr val="000000"/>
                </a:solidFill>
                <a:latin typeface="Arial" pitchFamily="34" charset="0"/>
              </a:rPr>
              <a:t> One. 2014; </a:t>
            </a:r>
            <a:r>
              <a:rPr lang="en-US" altLang="fr-FR" sz="825" b="1" dirty="0" smtClean="0">
                <a:solidFill>
                  <a:srgbClr val="000000"/>
                </a:solidFill>
                <a:latin typeface="Arial" pitchFamily="34" charset="0"/>
              </a:rPr>
              <a:t>9:e85540</a:t>
            </a:r>
            <a:endParaRPr lang="en-US" altLang="fr-FR" sz="825" b="1" dirty="0">
              <a:solidFill>
                <a:srgbClr val="000000"/>
              </a:solidFill>
              <a:latin typeface="Arial" pitchFamily="34" charset="0"/>
            </a:endParaRPr>
          </a:p>
          <a:p>
            <a:pPr algn="r" eaLnBrk="1" hangingPunct="1">
              <a:buClrTx/>
              <a:buSzTx/>
              <a:buFontTx/>
              <a:buNone/>
            </a:pPr>
            <a:r>
              <a:rPr lang="fr-FR" altLang="fr-FR" sz="825" b="1" dirty="0">
                <a:solidFill>
                  <a:srgbClr val="000000"/>
                </a:solidFill>
                <a:latin typeface="Arial" pitchFamily="34" charset="0"/>
              </a:rPr>
              <a:t>2. Han MK, et al. </a:t>
            </a:r>
            <a:r>
              <a:rPr lang="en-US" altLang="fr-FR" sz="825" b="1" dirty="0">
                <a:solidFill>
                  <a:srgbClr val="000000"/>
                </a:solidFill>
                <a:latin typeface="Arial" pitchFamily="34" charset="0"/>
              </a:rPr>
              <a:t>Frequency of exacerbations in COPD: an analysis of the SPIROMICS cohort. </a:t>
            </a:r>
            <a:r>
              <a:rPr lang="fr-FR" altLang="fr-FR" sz="825" b="1" dirty="0">
                <a:solidFill>
                  <a:srgbClr val="000000"/>
                </a:solidFill>
                <a:latin typeface="Arial" pitchFamily="34" charset="0"/>
              </a:rPr>
              <a:t>Lancet </a:t>
            </a:r>
            <a:r>
              <a:rPr lang="fr-FR" altLang="fr-FR" sz="825" b="1" dirty="0" err="1">
                <a:solidFill>
                  <a:srgbClr val="000000"/>
                </a:solidFill>
                <a:latin typeface="Arial" pitchFamily="34" charset="0"/>
              </a:rPr>
              <a:t>Respir</a:t>
            </a:r>
            <a:r>
              <a:rPr lang="fr-FR" altLang="fr-FR" sz="825" b="1" dirty="0">
                <a:solidFill>
                  <a:srgbClr val="000000"/>
                </a:solidFill>
                <a:latin typeface="Arial" pitchFamily="34" charset="0"/>
              </a:rPr>
              <a:t> Med. 2017; 5: </a:t>
            </a:r>
            <a:r>
              <a:rPr lang="fr-FR" altLang="fr-FR" sz="825" b="1" dirty="0" smtClean="0">
                <a:solidFill>
                  <a:srgbClr val="000000"/>
                </a:solidFill>
                <a:latin typeface="Arial" pitchFamily="34" charset="0"/>
              </a:rPr>
              <a:t>619–626</a:t>
            </a:r>
            <a:endParaRPr lang="fr-FR" altLang="fr-FR" sz="825" b="1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078039" y="2439516"/>
            <a:ext cx="2144942" cy="300080"/>
          </a:xfrm>
          <a:prstGeom prst="rect">
            <a:avLst/>
          </a:prstGeom>
          <a:noFill/>
        </p:spPr>
        <p:txBody>
          <a:bodyPr wrap="none" lIns="91438" tIns="45719" rIns="91438" bIns="45719">
            <a:spAutoFit/>
          </a:bodyPr>
          <a:lstStyle/>
          <a:p>
            <a:pPr>
              <a:defRPr/>
            </a:pPr>
            <a:r>
              <a:rPr lang="fr-FR" sz="1350" dirty="0">
                <a:solidFill>
                  <a:srgbClr val="4170B6"/>
                </a:solidFill>
              </a:rPr>
              <a:t>Répartition des scores MRC</a:t>
            </a:r>
          </a:p>
        </p:txBody>
      </p:sp>
      <p:sp>
        <p:nvSpPr>
          <p:cNvPr id="22534" name="ZoneTexte 8"/>
          <p:cNvSpPr txBox="1">
            <a:spLocks noChangeArrowheads="1"/>
          </p:cNvSpPr>
          <p:nvPr/>
        </p:nvSpPr>
        <p:spPr bwMode="auto">
          <a:xfrm>
            <a:off x="1255713" y="4199261"/>
            <a:ext cx="2089150" cy="276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itchFamily="34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itchFamily="34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fr-FR" altLang="fr-FR" sz="1200">
                <a:solidFill>
                  <a:srgbClr val="404040"/>
                </a:solidFill>
                <a:latin typeface="Arial" pitchFamily="34" charset="0"/>
              </a:rPr>
              <a:t>Score de dyspnée MRC</a:t>
            </a:r>
          </a:p>
        </p:txBody>
      </p:sp>
      <p:sp>
        <p:nvSpPr>
          <p:cNvPr id="22535" name="ZoneTexte 15"/>
          <p:cNvSpPr txBox="1">
            <a:spLocks noChangeArrowheads="1"/>
          </p:cNvSpPr>
          <p:nvPr/>
        </p:nvSpPr>
        <p:spPr bwMode="auto">
          <a:xfrm rot="16200000">
            <a:off x="-12501" y="2792419"/>
            <a:ext cx="1210866" cy="36933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itchFamily="34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itchFamily="34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fr-FR" altLang="fr-FR" sz="900">
                <a:solidFill>
                  <a:srgbClr val="404040"/>
                </a:solidFill>
                <a:latin typeface="Arial" pitchFamily="34" charset="0"/>
              </a:rPr>
              <a:t>Distribution, % (n = 40425)</a:t>
            </a:r>
          </a:p>
        </p:txBody>
      </p:sp>
      <p:sp>
        <p:nvSpPr>
          <p:cNvPr id="18" name="TextBox 11"/>
          <p:cNvSpPr txBox="1"/>
          <p:nvPr/>
        </p:nvSpPr>
        <p:spPr>
          <a:xfrm>
            <a:off x="6742115" y="3875411"/>
            <a:ext cx="446087" cy="300080"/>
          </a:xfrm>
          <a:prstGeom prst="rect">
            <a:avLst/>
          </a:prstGeom>
          <a:noFill/>
        </p:spPr>
        <p:txBody>
          <a:bodyPr lIns="91438" tIns="45719" rIns="91438" bIns="45719">
            <a:spAutoFit/>
          </a:bodyPr>
          <a:lstStyle/>
          <a:p>
            <a:pPr defTabSz="731507">
              <a:defRPr/>
            </a:pPr>
            <a:r>
              <a:rPr lang="en-GB" sz="1350" dirty="0">
                <a:solidFill>
                  <a:prstClr val="black"/>
                </a:solidFill>
                <a:ea typeface="ＭＳ Ｐゴシック"/>
                <a:cs typeface="Arial" panose="020B0604020202020204" pitchFamily="34" charset="0"/>
              </a:rPr>
              <a:t>≥ 1</a:t>
            </a:r>
          </a:p>
        </p:txBody>
      </p:sp>
      <p:sp>
        <p:nvSpPr>
          <p:cNvPr id="19" name="TextBox 12"/>
          <p:cNvSpPr txBox="1"/>
          <p:nvPr/>
        </p:nvSpPr>
        <p:spPr>
          <a:xfrm>
            <a:off x="7327901" y="3881363"/>
            <a:ext cx="581025" cy="300080"/>
          </a:xfrm>
          <a:prstGeom prst="rect">
            <a:avLst/>
          </a:prstGeom>
          <a:noFill/>
        </p:spPr>
        <p:txBody>
          <a:bodyPr lIns="91438" tIns="45719" rIns="91438" bIns="45719">
            <a:spAutoFit/>
          </a:bodyPr>
          <a:lstStyle/>
          <a:p>
            <a:pPr algn="ctr" defTabSz="731507">
              <a:defRPr/>
            </a:pPr>
            <a:r>
              <a:rPr lang="en-GB" sz="1350" dirty="0">
                <a:solidFill>
                  <a:prstClr val="black"/>
                </a:solidFill>
                <a:ea typeface="ＭＳ Ｐゴシック"/>
                <a:cs typeface="Arial" panose="020B0604020202020204" pitchFamily="34" charset="0"/>
              </a:rPr>
              <a:t>≥ 2</a:t>
            </a:r>
          </a:p>
        </p:txBody>
      </p:sp>
      <p:sp>
        <p:nvSpPr>
          <p:cNvPr id="20" name="TextBox 12"/>
          <p:cNvSpPr txBox="1"/>
          <p:nvPr/>
        </p:nvSpPr>
        <p:spPr>
          <a:xfrm>
            <a:off x="6035677" y="3881363"/>
            <a:ext cx="207963" cy="300080"/>
          </a:xfrm>
          <a:prstGeom prst="rect">
            <a:avLst/>
          </a:prstGeom>
          <a:noFill/>
        </p:spPr>
        <p:txBody>
          <a:bodyPr lIns="91438" tIns="45719" rIns="91438" bIns="45719">
            <a:spAutoFit/>
          </a:bodyPr>
          <a:lstStyle/>
          <a:p>
            <a:pPr defTabSz="731507">
              <a:defRPr/>
            </a:pPr>
            <a:r>
              <a:rPr lang="en-GB" sz="1350" dirty="0">
                <a:solidFill>
                  <a:prstClr val="black"/>
                </a:solidFill>
                <a:ea typeface="ＭＳ Ｐゴシック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2539" name="TextBox 4"/>
          <p:cNvSpPr txBox="1">
            <a:spLocks noChangeArrowheads="1"/>
          </p:cNvSpPr>
          <p:nvPr/>
        </p:nvSpPr>
        <p:spPr bwMode="auto">
          <a:xfrm>
            <a:off x="4414838" y="1508449"/>
            <a:ext cx="4621212" cy="55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defTabSz="73025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defTabSz="7302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defTabSz="730250" eaLnBrk="0" hangingPunct="0">
              <a:spcBef>
                <a:spcPct val="20000"/>
              </a:spcBef>
              <a:buClr>
                <a:srgbClr val="E66C7D"/>
              </a:buClr>
              <a:buFont typeface="Arial" pitchFamily="34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defTabSz="730250" eaLnBrk="0" hangingPunct="0">
              <a:spcBef>
                <a:spcPct val="20000"/>
              </a:spcBef>
              <a:buClr>
                <a:srgbClr val="6BB76D"/>
              </a:buClr>
              <a:buFont typeface="Arial" pitchFamily="34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defTabSz="73025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fr-FR" altLang="fr-FR" sz="1500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Taux d’exacerbations sur 3 ans</a:t>
            </a:r>
            <a:br>
              <a:rPr lang="fr-FR" altLang="fr-FR" sz="1500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</a:br>
            <a:r>
              <a:rPr lang="fr-FR" altLang="fr-FR" sz="1500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chez des patients BPCO tous stades (N = </a:t>
            </a:r>
            <a:r>
              <a:rPr lang="fr-FR" altLang="fr-FR" sz="1500" dirty="0" smtClean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1 105</a:t>
            </a:r>
            <a:r>
              <a:rPr lang="fr-FR" altLang="fr-FR" sz="1500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) </a:t>
            </a:r>
            <a:r>
              <a:rPr lang="fr-FR" altLang="fr-FR" sz="1500" baseline="30000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2</a:t>
            </a:r>
            <a:r>
              <a:rPr lang="fr-FR" altLang="fr-FR" sz="1500" dirty="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</a:p>
        </p:txBody>
      </p:sp>
      <p:sp>
        <p:nvSpPr>
          <p:cNvPr id="22540" name="Titre 1"/>
          <p:cNvSpPr txBox="1">
            <a:spLocks/>
          </p:cNvSpPr>
          <p:nvPr/>
        </p:nvSpPr>
        <p:spPr bwMode="auto">
          <a:xfrm>
            <a:off x="4860032" y="915566"/>
            <a:ext cx="3816424" cy="57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9" tIns="34289" rIns="68579" bIns="34289" anchor="ctr"/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itchFamily="34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itchFamily="34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fr-FR" altLang="fr-FR" sz="21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Exacerbations fréquentes :</a:t>
            </a:r>
          </a:p>
          <a:p>
            <a:pPr algn="ctr"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fr-FR" altLang="fr-FR" sz="21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2 à 12% </a:t>
            </a:r>
          </a:p>
        </p:txBody>
      </p:sp>
      <p:graphicFrame>
        <p:nvGraphicFramePr>
          <p:cNvPr id="22541" name="Graphique 9"/>
          <p:cNvGraphicFramePr>
            <a:graphicFrameLocks/>
          </p:cNvGraphicFramePr>
          <p:nvPr/>
        </p:nvGraphicFramePr>
        <p:xfrm>
          <a:off x="4730750" y="1927547"/>
          <a:ext cx="3989388" cy="20562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" r:id="rId4" imgW="3987130" imgH="2743438" progId="Excel.Chart.8">
                  <p:embed/>
                </p:oleObj>
              </mc:Choice>
              <mc:Fallback>
                <p:oleObj r:id="rId4" imgW="3987130" imgH="2743438" progId="Excel.Chart.8">
                  <p:embed/>
                  <p:pic>
                    <p:nvPicPr>
                      <p:cNvPr id="22541" name="Graphique 9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0" y="1927547"/>
                        <a:ext cx="3989388" cy="20562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5757941" y="2067695"/>
            <a:ext cx="607856" cy="300080"/>
          </a:xfrm>
          <a:prstGeom prst="rect">
            <a:avLst/>
          </a:prstGeom>
          <a:noFill/>
        </p:spPr>
        <p:txBody>
          <a:bodyPr wrap="none" lIns="91438" tIns="45719" rIns="91438" bIns="45719">
            <a:spAutoFit/>
          </a:bodyPr>
          <a:lstStyle/>
          <a:p>
            <a:pPr algn="ctr">
              <a:defRPr/>
            </a:pPr>
            <a:r>
              <a:rPr lang="fr-FR" sz="1350" dirty="0">
                <a:solidFill>
                  <a:prstClr val="black"/>
                </a:solidFill>
              </a:rPr>
              <a:t>51,3%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542892" y="2105795"/>
            <a:ext cx="622282" cy="300080"/>
          </a:xfrm>
          <a:prstGeom prst="rect">
            <a:avLst/>
          </a:prstGeom>
          <a:noFill/>
        </p:spPr>
        <p:txBody>
          <a:bodyPr wrap="none" lIns="91438" tIns="45719" rIns="91438" bIns="45719">
            <a:spAutoFit/>
          </a:bodyPr>
          <a:lstStyle/>
          <a:p>
            <a:pPr algn="ctr">
              <a:defRPr/>
            </a:pPr>
            <a:r>
              <a:rPr lang="fr-FR" sz="1350" dirty="0">
                <a:solidFill>
                  <a:prstClr val="black"/>
                </a:solidFill>
              </a:rPr>
              <a:t>48,7%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7328336" y="3494063"/>
            <a:ext cx="534117" cy="300080"/>
          </a:xfrm>
          <a:prstGeom prst="rect">
            <a:avLst/>
          </a:prstGeom>
          <a:noFill/>
        </p:spPr>
        <p:txBody>
          <a:bodyPr wrap="none" lIns="91438" tIns="45719" rIns="91438" bIns="45719">
            <a:spAutoFit/>
          </a:bodyPr>
          <a:lstStyle/>
          <a:p>
            <a:pPr algn="ctr">
              <a:defRPr/>
            </a:pPr>
            <a:r>
              <a:rPr lang="fr-FR" sz="1350" dirty="0">
                <a:solidFill>
                  <a:srgbClr val="C00000"/>
                </a:solidFill>
              </a:rPr>
              <a:t>2,1%</a:t>
            </a:r>
          </a:p>
        </p:txBody>
      </p:sp>
      <p:sp>
        <p:nvSpPr>
          <p:cNvPr id="22545" name="ZoneTexte 7"/>
          <p:cNvSpPr txBox="1">
            <a:spLocks noChangeArrowheads="1"/>
          </p:cNvSpPr>
          <p:nvPr/>
        </p:nvSpPr>
        <p:spPr bwMode="auto">
          <a:xfrm>
            <a:off x="5307013" y="4199261"/>
            <a:ext cx="2836862" cy="27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66C7D"/>
              </a:buClr>
              <a:buFont typeface="Arial" pitchFamily="34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6BB76D"/>
              </a:buClr>
              <a:buFont typeface="Arial" pitchFamily="34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fr-FR" altLang="fr-FR" sz="1200">
                <a:solidFill>
                  <a:srgbClr val="000000"/>
                </a:solidFill>
                <a:latin typeface="Arial" pitchFamily="34" charset="0"/>
              </a:rPr>
              <a:t>Nombre d’exacerbations sur 3 ans</a:t>
            </a:r>
          </a:p>
        </p:txBody>
      </p:sp>
      <p:sp>
        <p:nvSpPr>
          <p:cNvPr id="11" name="Parenthèse ouvrante 10"/>
          <p:cNvSpPr/>
          <p:nvPr/>
        </p:nvSpPr>
        <p:spPr>
          <a:xfrm rot="5400000">
            <a:off x="2690813" y="970285"/>
            <a:ext cx="66675" cy="2343150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38" tIns="45719" rIns="91438" bIns="45719" anchor="ctr"/>
          <a:lstStyle/>
          <a:p>
            <a:pPr algn="ctr">
              <a:defRPr/>
            </a:pPr>
            <a:endParaRPr lang="fr-FR" sz="1350">
              <a:solidFill>
                <a:prstClr val="black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2298700" y="1884686"/>
            <a:ext cx="625488" cy="300080"/>
          </a:xfrm>
          <a:prstGeom prst="rect">
            <a:avLst/>
          </a:prstGeom>
          <a:noFill/>
        </p:spPr>
        <p:txBody>
          <a:bodyPr wrap="none" lIns="91438" tIns="45719" rIns="91438" bIns="45719">
            <a:spAutoFit/>
          </a:bodyPr>
          <a:lstStyle/>
          <a:p>
            <a:pPr>
              <a:defRPr/>
            </a:pPr>
            <a:r>
              <a:rPr lang="fr-FR" sz="1350" dirty="0">
                <a:solidFill>
                  <a:prstClr val="black"/>
                </a:solidFill>
              </a:rPr>
              <a:t>&gt; 80%</a:t>
            </a:r>
          </a:p>
        </p:txBody>
      </p:sp>
      <p:sp>
        <p:nvSpPr>
          <p:cNvPr id="22548" name="TextBox 4"/>
          <p:cNvSpPr txBox="1">
            <a:spLocks noChangeArrowheads="1"/>
          </p:cNvSpPr>
          <p:nvPr/>
        </p:nvSpPr>
        <p:spPr bwMode="auto">
          <a:xfrm>
            <a:off x="179388" y="1458442"/>
            <a:ext cx="4240212" cy="553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8" tIns="45719" rIns="91438" bIns="45719">
            <a:spAutoFit/>
          </a:bodyPr>
          <a:lstStyle>
            <a:lvl1pPr defTabSz="730250" eaLnBrk="0" hangingPunct="0">
              <a:buClr>
                <a:schemeClr val="accent1"/>
              </a:buClr>
              <a:buSzPct val="80000"/>
              <a:buFont typeface="Wingdings 2" pitchFamily="18" charset="2"/>
              <a:buChar char=""/>
              <a:defRPr sz="3200"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 defTabSz="730250" eaLnBrk="0" hangingPunct="0">
              <a:spcBef>
                <a:spcPct val="20000"/>
              </a:spcBef>
              <a:buClr>
                <a:schemeClr val="accent2"/>
              </a:buClr>
              <a:buSzPct val="90000"/>
              <a:buFont typeface="Wingdings" pitchFamily="2" charset="2"/>
              <a:buChar char=""/>
              <a:defRPr sz="2800"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 defTabSz="730250" eaLnBrk="0" hangingPunct="0">
              <a:spcBef>
                <a:spcPct val="20000"/>
              </a:spcBef>
              <a:buClr>
                <a:srgbClr val="E66C7D"/>
              </a:buClr>
              <a:buFont typeface="Arial" pitchFamily="34" charset="0"/>
              <a:buChar char="▪"/>
              <a:defRPr sz="2400"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 defTabSz="730250" eaLnBrk="0" hangingPunct="0">
              <a:spcBef>
                <a:spcPct val="20000"/>
              </a:spcBef>
              <a:buClr>
                <a:srgbClr val="6BB76D"/>
              </a:buClr>
              <a:buFont typeface="Arial" pitchFamily="34" charset="0"/>
              <a:buChar char="▪"/>
              <a:defRPr sz="2000"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 defTabSz="730250" eaLnBrk="0" hangingPunct="0">
              <a:spcBef>
                <a:spcPct val="20000"/>
              </a:spcBef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defTabSz="73025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8651"/>
              </a:buClr>
              <a:buFont typeface="Wingdings 3" pitchFamily="18" charset="2"/>
              <a:buChar char=""/>
              <a:defRPr sz="2000"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eaLnBrk="1" hangingPunct="1">
              <a:buClrTx/>
              <a:buSzTx/>
              <a:buFontTx/>
              <a:buNone/>
            </a:pPr>
            <a:r>
              <a:rPr lang="fr-FR" altLang="fr-FR" sz="150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Répartition des scores de dyspnée chez des patients BPCO tous stades (N = 49 438) </a:t>
            </a:r>
            <a:r>
              <a:rPr lang="fr-FR" altLang="fr-FR" sz="1500" baseline="3000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1</a:t>
            </a:r>
            <a:r>
              <a:rPr lang="fr-FR" altLang="fr-FR" sz="1500">
                <a:solidFill>
                  <a:srgbClr val="00206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147764" y="993544"/>
            <a:ext cx="2303462" cy="415496"/>
          </a:xfrm>
          <a:prstGeom prst="rect">
            <a:avLst/>
          </a:prstGeom>
          <a:noFill/>
        </p:spPr>
        <p:txBody>
          <a:bodyPr lIns="91438" tIns="45719" rIns="91438" bIns="45719">
            <a:spAutoFit/>
          </a:bodyPr>
          <a:lstStyle/>
          <a:p>
            <a:pPr>
              <a:defRPr/>
            </a:pPr>
            <a:r>
              <a:rPr lang="fr-FR" sz="21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Dyspnée : 80%</a:t>
            </a:r>
            <a:endParaRPr lang="fr-FR" sz="135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25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3233738"/>
            <a:ext cx="7772400" cy="1642839"/>
          </a:xfrm>
        </p:spPr>
        <p:txBody>
          <a:bodyPr>
            <a:normAutofit fontScale="90000"/>
          </a:bodyPr>
          <a:lstStyle/>
          <a:p>
            <a:r>
              <a:rPr lang="fr-FR" dirty="0"/>
              <a:t>les triples thérapies </a:t>
            </a:r>
            <a:r>
              <a:rPr lang="fr-FR" dirty="0" err="1"/>
              <a:t>inhaléEs</a:t>
            </a:r>
            <a:r>
              <a:rPr lang="fr-FR" dirty="0"/>
              <a:t> diminuent-elles la mortalité dans la </a:t>
            </a:r>
            <a:r>
              <a:rPr lang="fr-FR" dirty="0" err="1"/>
              <a:t>bpco</a:t>
            </a:r>
            <a:r>
              <a:rPr lang="fr-FR" dirty="0"/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68912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6848915-9DC4-B84D-A02B-7FA46BCBC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031" y="267004"/>
            <a:ext cx="8658225" cy="761696"/>
          </a:xfrm>
        </p:spPr>
        <p:txBody>
          <a:bodyPr anchor="ctr"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+mn-lt"/>
              </a:rPr>
              <a:t>IMPACT : </a:t>
            </a:r>
            <a:r>
              <a:rPr lang="fr-FR" sz="2400" dirty="0">
                <a:solidFill>
                  <a:schemeClr val="tx1"/>
                </a:solidFill>
                <a:latin typeface="+mn-lt"/>
              </a:rPr>
              <a:t>schéma d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e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l’étude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: </a:t>
            </a:r>
            <a:r>
              <a:rPr lang="en-US" sz="2400" dirty="0" err="1">
                <a:solidFill>
                  <a:schemeClr val="tx1"/>
                </a:solidFill>
                <a:latin typeface="+mn-lt"/>
              </a:rPr>
              <a:t>InforMing</a:t>
            </a:r>
            <a:r>
              <a:rPr lang="en-US" sz="2400" dirty="0">
                <a:solidFill>
                  <a:schemeClr val="tx1"/>
                </a:solidFill>
                <a:latin typeface="+mn-lt"/>
              </a:rPr>
              <a:t> the Pathway of COPD Treatment</a:t>
            </a:r>
            <a:endParaRPr lang="en-CA" altLang="x-none" sz="2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63C7D50A-DF24-4176-B1B3-EADE5E33793B}"/>
              </a:ext>
            </a:extLst>
          </p:cNvPr>
          <p:cNvSpPr/>
          <p:nvPr/>
        </p:nvSpPr>
        <p:spPr>
          <a:xfrm>
            <a:off x="336544" y="1097577"/>
            <a:ext cx="8538750" cy="691724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just" defTabSz="685698">
              <a:lnSpc>
                <a:spcPct val="90000"/>
              </a:lnSpc>
              <a:spcAft>
                <a:spcPts val="338"/>
              </a:spcAft>
              <a:defRPr/>
            </a:pPr>
            <a:r>
              <a:rPr lang="fr-FR" sz="1350" b="1" u="sng" kern="0" dirty="0">
                <a:solidFill>
                  <a:srgbClr val="F36633"/>
                </a:solidFill>
                <a:latin typeface="Corbel" panose="020B0503020204020204"/>
                <a:cs typeface="Arial"/>
              </a:rPr>
              <a:t>Etude</a:t>
            </a:r>
            <a:r>
              <a:rPr lang="fr-FR" sz="1350" i="1" dirty="0">
                <a:solidFill>
                  <a:srgbClr val="000000">
                    <a:lumMod val="50000"/>
                  </a:srgbClr>
                </a:solidFill>
                <a:latin typeface="Corbel" panose="020B0503020204020204"/>
              </a:rPr>
              <a:t> </a:t>
            </a:r>
            <a:r>
              <a:rPr lang="fr-FR" sz="1350" dirty="0">
                <a:solidFill>
                  <a:srgbClr val="000000">
                    <a:lumMod val="50000"/>
                  </a:srgbClr>
                </a:solidFill>
                <a:latin typeface="Corbel" panose="020B0503020204020204"/>
              </a:rPr>
              <a:t>de phase III, multicentrique, randomisée, en double aveugle, en 3 groupes parallèles </a:t>
            </a:r>
            <a:r>
              <a:rPr lang="fr-FR" sz="1350" i="1" dirty="0">
                <a:solidFill>
                  <a:srgbClr val="000000">
                    <a:lumMod val="50000"/>
                  </a:srgbClr>
                </a:solidFill>
                <a:latin typeface="Corbel" panose="020B0503020204020204"/>
              </a:rPr>
              <a:t>versus</a:t>
            </a:r>
            <a:r>
              <a:rPr lang="fr-FR" sz="1350" dirty="0">
                <a:solidFill>
                  <a:srgbClr val="000000">
                    <a:lumMod val="50000"/>
                  </a:srgbClr>
                </a:solidFill>
                <a:latin typeface="Corbel" panose="020B0503020204020204"/>
              </a:rPr>
              <a:t> comparateur actif</a:t>
            </a:r>
          </a:p>
          <a:p>
            <a:pPr algn="just" defTabSz="685698">
              <a:lnSpc>
                <a:spcPct val="90000"/>
              </a:lnSpc>
              <a:spcAft>
                <a:spcPts val="338"/>
              </a:spcAft>
              <a:defRPr/>
            </a:pPr>
            <a:r>
              <a:rPr lang="en-GB" sz="1350" b="1" u="sng" kern="0" dirty="0" err="1">
                <a:solidFill>
                  <a:srgbClr val="F36633"/>
                </a:solidFill>
                <a:latin typeface="Corbel" panose="020B0503020204020204"/>
                <a:cs typeface="Arial"/>
                <a:sym typeface="Arial"/>
              </a:rPr>
              <a:t>Objectif</a:t>
            </a:r>
            <a:r>
              <a:rPr lang="en-GB" sz="1350" b="1" u="sng" kern="0" dirty="0">
                <a:solidFill>
                  <a:srgbClr val="F36633"/>
                </a:solidFill>
                <a:latin typeface="Corbel" panose="020B0503020204020204"/>
                <a:cs typeface="Arial"/>
                <a:sym typeface="Arial"/>
              </a:rPr>
              <a:t> </a:t>
            </a:r>
            <a:r>
              <a:rPr lang="en-GB" sz="1350" b="1" kern="0" dirty="0">
                <a:latin typeface="Corbel" panose="020B0503020204020204"/>
                <a:cs typeface="Arial"/>
                <a:sym typeface="Arial"/>
              </a:rPr>
              <a:t>: </a:t>
            </a:r>
            <a:r>
              <a:rPr lang="fr-FR" sz="1350" dirty="0">
                <a:solidFill>
                  <a:srgbClr val="544F40"/>
                </a:solidFill>
                <a:latin typeface="Corbel" panose="020B0503020204020204"/>
                <a:cs typeface="Arial"/>
                <a:sym typeface="Arial"/>
              </a:rPr>
              <a:t>é</a:t>
            </a:r>
            <a:r>
              <a:rPr lang="fr-FR" sz="1350" dirty="0" smtClean="0">
                <a:solidFill>
                  <a:srgbClr val="544F40"/>
                </a:solidFill>
                <a:latin typeface="Corbel" panose="020B0503020204020204"/>
                <a:cs typeface="Arial"/>
                <a:sym typeface="Arial"/>
              </a:rPr>
              <a:t>valuer </a:t>
            </a:r>
            <a:r>
              <a:rPr lang="fr-FR" sz="1350" dirty="0">
                <a:solidFill>
                  <a:srgbClr val="544F40"/>
                </a:solidFill>
                <a:latin typeface="Corbel" panose="020B0503020204020204"/>
                <a:cs typeface="Arial"/>
                <a:sym typeface="Arial"/>
              </a:rPr>
              <a:t>l’efficacité de FF/UMEC/VIL comparée aux associations fixes FF/VIL ou UMEC/VIL sur la réduction du taux annuel des exacerbations modérées et sévères chez des patients ayant une BPCO</a:t>
            </a:r>
            <a:endParaRPr lang="fr-FR" sz="1350" dirty="0">
              <a:solidFill>
                <a:srgbClr val="202A52"/>
              </a:solidFill>
              <a:latin typeface="Corbel" panose="020B0503020204020204"/>
              <a:cs typeface="Arial"/>
              <a:sym typeface="Arial"/>
            </a:endParaRPr>
          </a:p>
        </p:txBody>
      </p:sp>
      <p:sp>
        <p:nvSpPr>
          <p:cNvPr id="35" name="Left Bracket 32">
            <a:extLst>
              <a:ext uri="{FF2B5EF4-FFF2-40B4-BE49-F238E27FC236}">
                <a16:creationId xmlns="" xmlns:a16="http://schemas.microsoft.com/office/drawing/2014/main" id="{577743BA-1373-4EA3-9CAE-BF8E50BDC50B}"/>
              </a:ext>
            </a:extLst>
          </p:cNvPr>
          <p:cNvSpPr/>
          <p:nvPr/>
        </p:nvSpPr>
        <p:spPr>
          <a:xfrm>
            <a:off x="2037930" y="2888755"/>
            <a:ext cx="157806" cy="729485"/>
          </a:xfrm>
          <a:prstGeom prst="leftBracket">
            <a:avLst/>
          </a:prstGeom>
          <a:noFill/>
          <a:ln w="28575" cap="flat" cmpd="sng" algn="ctr">
            <a:solidFill>
              <a:srgbClr val="544F40"/>
            </a:solidFill>
            <a:prstDash val="solid"/>
            <a:miter lim="800000"/>
          </a:ln>
          <a:effectLst/>
        </p:spPr>
        <p:txBody>
          <a:bodyPr lIns="91436" tIns="45718" rIns="91436" bIns="45718" rtlCol="0" anchor="ctr"/>
          <a:lstStyle/>
          <a:p>
            <a:pPr algn="ctr" defTabSz="385727">
              <a:defRPr/>
            </a:pPr>
            <a:endParaRPr lang="en-GB" sz="825" kern="0" dirty="0">
              <a:solidFill>
                <a:srgbClr val="544F4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36" name="Straight Connector 33">
            <a:extLst>
              <a:ext uri="{FF2B5EF4-FFF2-40B4-BE49-F238E27FC236}">
                <a16:creationId xmlns="" xmlns:a16="http://schemas.microsoft.com/office/drawing/2014/main" id="{68069E29-5E4E-4E74-9C58-18A9937BD075}"/>
              </a:ext>
            </a:extLst>
          </p:cNvPr>
          <p:cNvCxnSpPr>
            <a:endCxn id="50" idx="3"/>
          </p:cNvCxnSpPr>
          <p:nvPr/>
        </p:nvCxnSpPr>
        <p:spPr>
          <a:xfrm flipH="1">
            <a:off x="1659033" y="3240639"/>
            <a:ext cx="536704" cy="0"/>
          </a:xfrm>
          <a:prstGeom prst="line">
            <a:avLst/>
          </a:prstGeom>
          <a:noFill/>
          <a:ln w="28575" cap="flat" cmpd="sng" algn="ctr">
            <a:solidFill>
              <a:srgbClr val="544F40"/>
            </a:solidFill>
            <a:prstDash val="solid"/>
            <a:miter lim="800000"/>
          </a:ln>
          <a:effectLst/>
        </p:spPr>
      </p:cxnSp>
      <p:sp>
        <p:nvSpPr>
          <p:cNvPr id="44" name="Rectangle: Rounded Corners 41">
            <a:extLst>
              <a:ext uri="{FF2B5EF4-FFF2-40B4-BE49-F238E27FC236}">
                <a16:creationId xmlns="" xmlns:a16="http://schemas.microsoft.com/office/drawing/2014/main" id="{26DB05F5-8FDB-4E67-B3CC-85F0727C11BC}"/>
              </a:ext>
            </a:extLst>
          </p:cNvPr>
          <p:cNvSpPr/>
          <p:nvPr/>
        </p:nvSpPr>
        <p:spPr bwMode="auto">
          <a:xfrm>
            <a:off x="2193722" y="2817619"/>
            <a:ext cx="5395839" cy="246509"/>
          </a:xfrm>
          <a:prstGeom prst="roundRect">
            <a:avLst/>
          </a:prstGeom>
          <a:solidFill>
            <a:srgbClr val="C9A792"/>
          </a:solidFill>
          <a:ln w="635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40498" tIns="40498" rIns="40498" bIns="4049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1786" indent="-101786" algn="ctr" defTabSz="385727" eaLnBrk="0">
              <a:buClr>
                <a:srgbClr val="FFFFFF"/>
              </a:buClr>
              <a:buFont typeface="Arial" pitchFamily="34" charset="0"/>
              <a:buChar char="–"/>
              <a:defRPr/>
            </a:pPr>
            <a:endParaRPr lang="en-GB" sz="675"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5" name="TextBox 42">
            <a:extLst>
              <a:ext uri="{FF2B5EF4-FFF2-40B4-BE49-F238E27FC236}">
                <a16:creationId xmlns="" xmlns:a16="http://schemas.microsoft.com/office/drawing/2014/main" id="{70B84F96-8475-4601-84C0-BD3D50090B19}"/>
              </a:ext>
            </a:extLst>
          </p:cNvPr>
          <p:cNvSpPr txBox="1"/>
          <p:nvPr/>
        </p:nvSpPr>
        <p:spPr>
          <a:xfrm>
            <a:off x="3521246" y="2819250"/>
            <a:ext cx="2837628" cy="230828"/>
          </a:xfrm>
          <a:prstGeom prst="rect">
            <a:avLst/>
          </a:prstGeom>
          <a:noFill/>
        </p:spPr>
        <p:txBody>
          <a:bodyPr wrap="none" lIns="91436" tIns="45718" rIns="91436" bIns="45718" rtlCol="0" anchor="ctr">
            <a:spAutoFit/>
          </a:bodyPr>
          <a:lstStyle/>
          <a:p>
            <a:pPr algn="ctr" defTabSz="385727">
              <a:buClr>
                <a:srgbClr val="544F40"/>
              </a:buClr>
              <a:defRPr/>
            </a:pPr>
            <a:r>
              <a:rPr lang="en-GB" sz="9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FF/VIL/UMEC </a:t>
            </a:r>
            <a:r>
              <a:rPr lang="en-GB" sz="900" b="1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Ellipta</a:t>
            </a:r>
            <a:r>
              <a:rPr lang="en-GB" sz="9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* 92/55/22 µg x 1/j (n = 4151) </a:t>
            </a:r>
          </a:p>
        </p:txBody>
      </p:sp>
      <p:sp>
        <p:nvSpPr>
          <p:cNvPr id="46" name="Rectangle: Rounded Corners 43">
            <a:extLst>
              <a:ext uri="{FF2B5EF4-FFF2-40B4-BE49-F238E27FC236}">
                <a16:creationId xmlns="" xmlns:a16="http://schemas.microsoft.com/office/drawing/2014/main" id="{3BC48404-DB17-4224-BF48-A55476F78CEA}"/>
              </a:ext>
            </a:extLst>
          </p:cNvPr>
          <p:cNvSpPr/>
          <p:nvPr/>
        </p:nvSpPr>
        <p:spPr bwMode="auto">
          <a:xfrm>
            <a:off x="2195738" y="3442171"/>
            <a:ext cx="5386809" cy="246509"/>
          </a:xfrm>
          <a:prstGeom prst="roundRect">
            <a:avLst/>
          </a:prstGeom>
          <a:solidFill>
            <a:srgbClr val="EF3340"/>
          </a:solidFill>
          <a:ln w="635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40498" tIns="40498" rIns="40498" bIns="4049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1786" indent="-101786" algn="ctr" defTabSz="385727" eaLnBrk="0">
              <a:buClr>
                <a:srgbClr val="FFFFFF"/>
              </a:buClr>
              <a:buFont typeface="Arial" pitchFamily="34" charset="0"/>
              <a:buChar char="–"/>
              <a:defRPr/>
            </a:pPr>
            <a:endParaRPr lang="en-GB" sz="675"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7" name="TextBox 44">
            <a:extLst>
              <a:ext uri="{FF2B5EF4-FFF2-40B4-BE49-F238E27FC236}">
                <a16:creationId xmlns="" xmlns:a16="http://schemas.microsoft.com/office/drawing/2014/main" id="{6469F0A6-DA10-4F3C-9312-B91F4399B42E}"/>
              </a:ext>
            </a:extLst>
          </p:cNvPr>
          <p:cNvSpPr txBox="1"/>
          <p:nvPr/>
        </p:nvSpPr>
        <p:spPr>
          <a:xfrm>
            <a:off x="3899553" y="3456217"/>
            <a:ext cx="2081011" cy="230828"/>
          </a:xfrm>
          <a:prstGeom prst="rect">
            <a:avLst/>
          </a:prstGeom>
          <a:noFill/>
        </p:spPr>
        <p:txBody>
          <a:bodyPr wrap="none" lIns="91436" tIns="45718" rIns="91436" bIns="45718" rtlCol="0" anchor="ctr">
            <a:spAutoFit/>
          </a:bodyPr>
          <a:lstStyle/>
          <a:p>
            <a:pPr algn="ctr" defTabSz="385727">
              <a:buClr>
                <a:srgbClr val="544F40"/>
              </a:buClr>
              <a:defRPr/>
            </a:pPr>
            <a:r>
              <a:rPr lang="en-GB" sz="9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UMEC/VIL 55/22 µg x 1 /j (n = 2070)</a:t>
            </a:r>
          </a:p>
        </p:txBody>
      </p:sp>
      <p:sp>
        <p:nvSpPr>
          <p:cNvPr id="48" name="Rectangle: Rounded Corners 45">
            <a:extLst>
              <a:ext uri="{FF2B5EF4-FFF2-40B4-BE49-F238E27FC236}">
                <a16:creationId xmlns="" xmlns:a16="http://schemas.microsoft.com/office/drawing/2014/main" id="{134264FD-EA6C-4EB2-BE4F-D70BA601D75A}"/>
              </a:ext>
            </a:extLst>
          </p:cNvPr>
          <p:cNvSpPr/>
          <p:nvPr/>
        </p:nvSpPr>
        <p:spPr bwMode="auto">
          <a:xfrm>
            <a:off x="2195736" y="3118672"/>
            <a:ext cx="5386810" cy="246509"/>
          </a:xfrm>
          <a:prstGeom prst="roundRect">
            <a:avLst/>
          </a:prstGeom>
          <a:solidFill>
            <a:srgbClr val="FFC000"/>
          </a:solidFill>
          <a:ln w="635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40498" tIns="40498" rIns="40498" bIns="4049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101786" indent="-101786" algn="ctr" defTabSz="385727" eaLnBrk="0">
              <a:buClr>
                <a:srgbClr val="FFFFFF"/>
              </a:buClr>
              <a:buFont typeface="Arial" pitchFamily="34" charset="0"/>
              <a:buChar char="–"/>
              <a:defRPr/>
            </a:pPr>
            <a:endParaRPr lang="en-GB" sz="675" b="1" kern="0" dirty="0">
              <a:solidFill>
                <a:srgbClr val="FFFFFF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9" name="TextBox 46">
            <a:extLst>
              <a:ext uri="{FF2B5EF4-FFF2-40B4-BE49-F238E27FC236}">
                <a16:creationId xmlns="" xmlns:a16="http://schemas.microsoft.com/office/drawing/2014/main" id="{F5B2A1DD-DDFD-438D-A211-9B0A6DB4B92D}"/>
              </a:ext>
            </a:extLst>
          </p:cNvPr>
          <p:cNvSpPr txBox="1"/>
          <p:nvPr/>
        </p:nvSpPr>
        <p:spPr>
          <a:xfrm>
            <a:off x="3982911" y="3126511"/>
            <a:ext cx="1914299" cy="230828"/>
          </a:xfrm>
          <a:prstGeom prst="rect">
            <a:avLst/>
          </a:prstGeom>
          <a:noFill/>
        </p:spPr>
        <p:txBody>
          <a:bodyPr wrap="none" lIns="91436" tIns="45718" rIns="91436" bIns="45718" rtlCol="0" anchor="ctr">
            <a:spAutoFit/>
          </a:bodyPr>
          <a:lstStyle/>
          <a:p>
            <a:pPr algn="ctr" defTabSz="385727">
              <a:buClr>
                <a:srgbClr val="544F40"/>
              </a:buClr>
              <a:defRPr/>
            </a:pPr>
            <a:r>
              <a:rPr lang="en-GB" sz="9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FF/VIL 92/22 µg x 1 /j (n = 4134) </a:t>
            </a:r>
          </a:p>
        </p:txBody>
      </p:sp>
      <p:sp>
        <p:nvSpPr>
          <p:cNvPr id="50" name="Rectangle: Rounded Corners 47">
            <a:extLst>
              <a:ext uri="{FF2B5EF4-FFF2-40B4-BE49-F238E27FC236}">
                <a16:creationId xmlns="" xmlns:a16="http://schemas.microsoft.com/office/drawing/2014/main" id="{1AC96E1E-B518-4EA0-B201-6F87DFC84F79}"/>
              </a:ext>
            </a:extLst>
          </p:cNvPr>
          <p:cNvSpPr/>
          <p:nvPr/>
        </p:nvSpPr>
        <p:spPr bwMode="auto">
          <a:xfrm>
            <a:off x="336547" y="3041631"/>
            <a:ext cx="1322489" cy="398016"/>
          </a:xfrm>
          <a:prstGeom prst="roundRect">
            <a:avLst/>
          </a:prstGeom>
          <a:solidFill>
            <a:srgbClr val="435363"/>
          </a:solidFill>
          <a:ln w="28575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749" eaLnBrk="0" hangingPunct="0">
              <a:buClr>
                <a:prstClr val="white"/>
              </a:buClr>
              <a:defRPr/>
            </a:pPr>
            <a:r>
              <a:rPr lang="fr-FR" sz="900" b="1" kern="0" dirty="0">
                <a:solidFill>
                  <a:prstClr val="white"/>
                </a:solidFill>
                <a:latin typeface="Arial"/>
              </a:rPr>
              <a:t>Traitements habituels</a:t>
            </a:r>
          </a:p>
          <a:p>
            <a:pPr algn="ctr" defTabSz="685749" eaLnBrk="0" hangingPunct="0">
              <a:buClr>
                <a:prstClr val="white"/>
              </a:buClr>
              <a:defRPr/>
            </a:pPr>
            <a:r>
              <a:rPr lang="fr-FR" sz="900" b="1" kern="0" dirty="0">
                <a:solidFill>
                  <a:prstClr val="white"/>
                </a:solidFill>
                <a:latin typeface="Arial"/>
              </a:rPr>
              <a:t>de la BPCO</a:t>
            </a:r>
          </a:p>
        </p:txBody>
      </p:sp>
      <p:cxnSp>
        <p:nvCxnSpPr>
          <p:cNvPr id="54" name="Straight Arrow Connector 51">
            <a:extLst>
              <a:ext uri="{FF2B5EF4-FFF2-40B4-BE49-F238E27FC236}">
                <a16:creationId xmlns="" xmlns:a16="http://schemas.microsoft.com/office/drawing/2014/main" id="{06715E08-DE99-4FB4-8BAC-7F4B88968C4A}"/>
              </a:ext>
            </a:extLst>
          </p:cNvPr>
          <p:cNvCxnSpPr/>
          <p:nvPr/>
        </p:nvCxnSpPr>
        <p:spPr>
          <a:xfrm>
            <a:off x="395536" y="2924951"/>
            <a:ext cx="1191488" cy="0"/>
          </a:xfrm>
          <a:prstGeom prst="straightConnector1">
            <a:avLst/>
          </a:prstGeom>
          <a:noFill/>
          <a:ln w="38100" cap="flat" cmpd="sng" algn="ctr">
            <a:solidFill>
              <a:srgbClr val="544F40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55" name="TextBox 52">
            <a:extLst>
              <a:ext uri="{FF2B5EF4-FFF2-40B4-BE49-F238E27FC236}">
                <a16:creationId xmlns="" xmlns:a16="http://schemas.microsoft.com/office/drawing/2014/main" id="{4BF405E0-3972-4CC5-ACD2-28A446259D45}"/>
              </a:ext>
            </a:extLst>
          </p:cNvPr>
          <p:cNvSpPr txBox="1"/>
          <p:nvPr/>
        </p:nvSpPr>
        <p:spPr>
          <a:xfrm>
            <a:off x="863305" y="2847513"/>
            <a:ext cx="399967" cy="138499"/>
          </a:xfrm>
          <a:prstGeom prst="rect">
            <a:avLst/>
          </a:prstGeom>
          <a:solidFill>
            <a:srgbClr val="FFFFFF"/>
          </a:solidFill>
        </p:spPr>
        <p:txBody>
          <a:bodyPr wrap="none" lIns="20249" tIns="0" rIns="20249" bIns="0" rtlCol="0">
            <a:spAutoFit/>
          </a:bodyPr>
          <a:lstStyle/>
          <a:p>
            <a:pPr algn="ctr" defTabSz="385727">
              <a:buClr>
                <a:srgbClr val="544F40"/>
              </a:buClr>
              <a:defRPr/>
            </a:pPr>
            <a:r>
              <a:rPr lang="en-GB" sz="900" b="1" kern="0" dirty="0">
                <a:solidFill>
                  <a:srgbClr val="544F40"/>
                </a:solidFill>
                <a:latin typeface="Arial"/>
                <a:cs typeface="Arial"/>
                <a:sym typeface="Arial"/>
              </a:rPr>
              <a:t> 2 sem</a:t>
            </a:r>
          </a:p>
        </p:txBody>
      </p:sp>
      <p:sp>
        <p:nvSpPr>
          <p:cNvPr id="56" name="Rectangle: Rounded Corners 53">
            <a:extLst>
              <a:ext uri="{FF2B5EF4-FFF2-40B4-BE49-F238E27FC236}">
                <a16:creationId xmlns="" xmlns:a16="http://schemas.microsoft.com/office/drawing/2014/main" id="{43BC99E5-A4EC-48CD-B53F-B84FB5E2DEDF}"/>
              </a:ext>
            </a:extLst>
          </p:cNvPr>
          <p:cNvSpPr/>
          <p:nvPr/>
        </p:nvSpPr>
        <p:spPr bwMode="auto">
          <a:xfrm>
            <a:off x="7884368" y="3041631"/>
            <a:ext cx="990927" cy="398016"/>
          </a:xfrm>
          <a:prstGeom prst="roundRect">
            <a:avLst/>
          </a:prstGeom>
          <a:solidFill>
            <a:srgbClr val="62A730"/>
          </a:solidFill>
          <a:ln w="635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85727" eaLnBrk="0">
              <a:buClr>
                <a:srgbClr val="FFFFFF"/>
              </a:buClr>
              <a:defRPr/>
            </a:pPr>
            <a:r>
              <a:rPr lang="en-GB" sz="900" b="1" kern="0" dirty="0">
                <a:solidFill>
                  <a:prstClr val="white"/>
                </a:solidFill>
                <a:latin typeface="Arial"/>
                <a:cs typeface="Arial"/>
                <a:sym typeface="Arial"/>
              </a:rPr>
              <a:t>Suivi</a:t>
            </a:r>
          </a:p>
        </p:txBody>
      </p:sp>
      <p:cxnSp>
        <p:nvCxnSpPr>
          <p:cNvPr id="57" name="Straight Arrow Connector 54">
            <a:extLst>
              <a:ext uri="{FF2B5EF4-FFF2-40B4-BE49-F238E27FC236}">
                <a16:creationId xmlns="" xmlns:a16="http://schemas.microsoft.com/office/drawing/2014/main" id="{8106BC9F-7BBC-4222-8C7E-5190BED33F42}"/>
              </a:ext>
            </a:extLst>
          </p:cNvPr>
          <p:cNvCxnSpPr/>
          <p:nvPr/>
        </p:nvCxnSpPr>
        <p:spPr>
          <a:xfrm>
            <a:off x="7884368" y="2924951"/>
            <a:ext cx="990927" cy="0"/>
          </a:xfrm>
          <a:prstGeom prst="straightConnector1">
            <a:avLst/>
          </a:prstGeom>
          <a:noFill/>
          <a:ln w="38100" cap="flat" cmpd="sng" algn="ctr">
            <a:solidFill>
              <a:srgbClr val="544F40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58" name="TextBox 55">
            <a:extLst>
              <a:ext uri="{FF2B5EF4-FFF2-40B4-BE49-F238E27FC236}">
                <a16:creationId xmlns="" xmlns:a16="http://schemas.microsoft.com/office/drawing/2014/main" id="{900FDB81-BDBE-4D6E-A5CF-8AA401E6A992}"/>
              </a:ext>
            </a:extLst>
          </p:cNvPr>
          <p:cNvSpPr txBox="1"/>
          <p:nvPr/>
        </p:nvSpPr>
        <p:spPr>
          <a:xfrm>
            <a:off x="8204481" y="2847513"/>
            <a:ext cx="399967" cy="138499"/>
          </a:xfrm>
          <a:prstGeom prst="rect">
            <a:avLst/>
          </a:prstGeom>
          <a:solidFill>
            <a:srgbClr val="FFFFFF"/>
          </a:solidFill>
        </p:spPr>
        <p:txBody>
          <a:bodyPr wrap="none" lIns="20249" tIns="0" rIns="20249" bIns="0" rtlCol="0">
            <a:spAutoFit/>
          </a:bodyPr>
          <a:lstStyle/>
          <a:p>
            <a:pPr algn="ctr" defTabSz="385727">
              <a:buClr>
                <a:srgbClr val="544F40"/>
              </a:buClr>
              <a:defRPr/>
            </a:pPr>
            <a:r>
              <a:rPr lang="en-GB" sz="900" b="1" kern="0" dirty="0">
                <a:solidFill>
                  <a:srgbClr val="544F40"/>
                </a:solidFill>
                <a:latin typeface="Arial"/>
                <a:cs typeface="Arial"/>
                <a:sym typeface="Arial"/>
              </a:rPr>
              <a:t> 1 sem</a:t>
            </a:r>
          </a:p>
        </p:txBody>
      </p:sp>
      <p:cxnSp>
        <p:nvCxnSpPr>
          <p:cNvPr id="42" name="Straight Arrow Connector 39">
            <a:extLst>
              <a:ext uri="{FF2B5EF4-FFF2-40B4-BE49-F238E27FC236}">
                <a16:creationId xmlns="" xmlns:a16="http://schemas.microsoft.com/office/drawing/2014/main" id="{B1ADFE5F-1468-4C3D-BFE3-ABBF989CF4B7}"/>
              </a:ext>
            </a:extLst>
          </p:cNvPr>
          <p:cNvCxnSpPr/>
          <p:nvPr/>
        </p:nvCxnSpPr>
        <p:spPr>
          <a:xfrm>
            <a:off x="2195738" y="2627681"/>
            <a:ext cx="5362881" cy="0"/>
          </a:xfrm>
          <a:prstGeom prst="straightConnector1">
            <a:avLst/>
          </a:prstGeom>
          <a:noFill/>
          <a:ln w="38100" cap="flat" cmpd="sng" algn="ctr">
            <a:solidFill>
              <a:srgbClr val="544F40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43" name="TextBox 40">
            <a:extLst>
              <a:ext uri="{FF2B5EF4-FFF2-40B4-BE49-F238E27FC236}">
                <a16:creationId xmlns="" xmlns:a16="http://schemas.microsoft.com/office/drawing/2014/main" id="{8130601E-3253-451C-BBBD-6EE69D98C509}"/>
              </a:ext>
            </a:extLst>
          </p:cNvPr>
          <p:cNvSpPr txBox="1"/>
          <p:nvPr/>
        </p:nvSpPr>
        <p:spPr>
          <a:xfrm>
            <a:off x="4355983" y="2538200"/>
            <a:ext cx="870744" cy="230828"/>
          </a:xfrm>
          <a:prstGeom prst="rect">
            <a:avLst/>
          </a:prstGeom>
          <a:solidFill>
            <a:srgbClr val="FFFFFF"/>
          </a:solidFill>
        </p:spPr>
        <p:txBody>
          <a:bodyPr wrap="none" lIns="91436" tIns="45718" rIns="91436" bIns="45718" rtlCol="0">
            <a:spAutoFit/>
          </a:bodyPr>
          <a:lstStyle/>
          <a:p>
            <a:pPr algn="ctr" defTabSz="385727">
              <a:buClr>
                <a:srgbClr val="544F40"/>
              </a:buClr>
              <a:defRPr/>
            </a:pPr>
            <a:r>
              <a:rPr lang="en-GB" sz="900" b="1" kern="0" dirty="0">
                <a:solidFill>
                  <a:srgbClr val="544F40"/>
                </a:solidFill>
                <a:latin typeface="Arial"/>
                <a:cs typeface="Arial"/>
                <a:sym typeface="Arial"/>
              </a:rPr>
              <a:t>52 semaines</a:t>
            </a:r>
          </a:p>
        </p:txBody>
      </p:sp>
      <p:sp>
        <p:nvSpPr>
          <p:cNvPr id="40" name="TextBox 37">
            <a:extLst>
              <a:ext uri="{FF2B5EF4-FFF2-40B4-BE49-F238E27FC236}">
                <a16:creationId xmlns="" xmlns:a16="http://schemas.microsoft.com/office/drawing/2014/main" id="{D0781D6D-BFD6-4904-94FE-D8372FDB640B}"/>
              </a:ext>
            </a:extLst>
          </p:cNvPr>
          <p:cNvSpPr txBox="1"/>
          <p:nvPr/>
        </p:nvSpPr>
        <p:spPr>
          <a:xfrm>
            <a:off x="2123731" y="2640616"/>
            <a:ext cx="931657" cy="219287"/>
          </a:xfrm>
          <a:prstGeom prst="rect">
            <a:avLst/>
          </a:prstGeom>
          <a:noFill/>
        </p:spPr>
        <p:txBody>
          <a:bodyPr wrap="none" lIns="91436" tIns="45718" rIns="91436" bIns="45718" rtlCol="0">
            <a:spAutoFit/>
          </a:bodyPr>
          <a:lstStyle/>
          <a:p>
            <a:pPr defTabSz="385727">
              <a:buClr>
                <a:srgbClr val="544F40"/>
              </a:buClr>
              <a:defRPr/>
            </a:pPr>
            <a:r>
              <a:rPr lang="en-GB" sz="825" kern="0" dirty="0">
                <a:solidFill>
                  <a:srgbClr val="544F40"/>
                </a:solidFill>
                <a:latin typeface="Arial"/>
                <a:cs typeface="Arial"/>
                <a:sym typeface="Arial"/>
              </a:rPr>
              <a:t>Double-aveugle</a:t>
            </a:r>
          </a:p>
        </p:txBody>
      </p:sp>
      <p:sp>
        <p:nvSpPr>
          <p:cNvPr id="59" name="Text Placeholder 3">
            <a:extLst>
              <a:ext uri="{FF2B5EF4-FFF2-40B4-BE49-F238E27FC236}">
                <a16:creationId xmlns="" xmlns:a16="http://schemas.microsoft.com/office/drawing/2014/main" id="{3B2F833F-85CD-4921-B5A0-82406E91313A}"/>
              </a:ext>
            </a:extLst>
          </p:cNvPr>
          <p:cNvSpPr txBox="1">
            <a:spLocks/>
          </p:cNvSpPr>
          <p:nvPr/>
        </p:nvSpPr>
        <p:spPr>
          <a:xfrm>
            <a:off x="3779913" y="4659982"/>
            <a:ext cx="5128344" cy="288032"/>
          </a:xfrm>
          <a:prstGeom prst="rect">
            <a:avLst/>
          </a:prstGeom>
        </p:spPr>
        <p:txBody>
          <a:bodyPr lIns="91436" tIns="45718" rIns="91436" bIns="45718"/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-"/>
              <a:defRPr sz="1050" kern="1200">
                <a:solidFill>
                  <a:srgbClr val="544F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-"/>
              <a:defRPr sz="1050" kern="1200">
                <a:solidFill>
                  <a:srgbClr val="544F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-"/>
              <a:defRPr sz="1050" kern="1200">
                <a:solidFill>
                  <a:srgbClr val="544F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-"/>
              <a:defRPr sz="1050" kern="1200">
                <a:solidFill>
                  <a:srgbClr val="544F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-"/>
              <a:defRPr sz="1050" kern="1200">
                <a:solidFill>
                  <a:srgbClr val="544F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685732">
              <a:spcAft>
                <a:spcPts val="0"/>
              </a:spcAft>
              <a:buNone/>
            </a:pPr>
            <a:r>
              <a:rPr lang="en-US" sz="825" b="1" dirty="0">
                <a:solidFill>
                  <a:srgbClr val="000000"/>
                </a:solidFill>
                <a:sym typeface="Arial"/>
              </a:rPr>
              <a:t>Lipson DA et al. Once-Daily Single-Inhaler Triple versus Dual Therapy in Patients with </a:t>
            </a:r>
            <a:r>
              <a:rPr lang="en-US" sz="825" b="1" dirty="0" smtClean="0">
                <a:solidFill>
                  <a:srgbClr val="000000"/>
                </a:solidFill>
                <a:sym typeface="Arial"/>
              </a:rPr>
              <a:t>COPD</a:t>
            </a:r>
          </a:p>
          <a:p>
            <a:pPr marL="0" indent="0" algn="r" defTabSz="685732">
              <a:spcAft>
                <a:spcPts val="0"/>
              </a:spcAft>
              <a:buNone/>
            </a:pPr>
            <a:r>
              <a:rPr lang="en-US" sz="825" b="1" dirty="0" smtClean="0">
                <a:solidFill>
                  <a:srgbClr val="000000"/>
                </a:solidFill>
                <a:sym typeface="Arial"/>
              </a:rPr>
              <a:t>N </a:t>
            </a:r>
            <a:r>
              <a:rPr lang="en-US" sz="825" b="1" dirty="0" err="1">
                <a:solidFill>
                  <a:srgbClr val="000000"/>
                </a:solidFill>
                <a:sym typeface="Arial"/>
              </a:rPr>
              <a:t>Engl</a:t>
            </a:r>
            <a:r>
              <a:rPr lang="en-US" sz="825" b="1" dirty="0">
                <a:solidFill>
                  <a:srgbClr val="000000"/>
                </a:solidFill>
                <a:sym typeface="Arial"/>
              </a:rPr>
              <a:t> J Med. 2018; 378 (18): 1671-1680</a:t>
            </a:r>
            <a:endParaRPr lang="en-GB" sz="825" b="1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7" name="Oval 34">
            <a:extLst>
              <a:ext uri="{FF2B5EF4-FFF2-40B4-BE49-F238E27FC236}">
                <a16:creationId xmlns="" xmlns:a16="http://schemas.microsoft.com/office/drawing/2014/main" id="{9946A3DC-0327-489F-8574-62AF87652447}"/>
              </a:ext>
            </a:extLst>
          </p:cNvPr>
          <p:cNvSpPr/>
          <p:nvPr/>
        </p:nvSpPr>
        <p:spPr bwMode="auto">
          <a:xfrm>
            <a:off x="1927384" y="3139840"/>
            <a:ext cx="199789" cy="207041"/>
          </a:xfrm>
          <a:prstGeom prst="ellipse">
            <a:avLst/>
          </a:prstGeom>
          <a:solidFill>
            <a:srgbClr val="DA291C"/>
          </a:solidFill>
          <a:ln w="6350" cap="flat" cmpd="sng" algn="ctr">
            <a:noFill/>
            <a:prstDash val="solid"/>
            <a:miter lim="800000"/>
            <a:headEnd/>
            <a:tailEnd/>
          </a:ln>
          <a:effectLst/>
        </p:spPr>
        <p:txBody>
          <a:bodyPr rot="0" spcFirstLastPara="0" vertOverflow="overflow" horzOverflow="overflow" vert="horz" wrap="square" lIns="40498" tIns="40498" rIns="40498" bIns="4049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385727" eaLnBrk="0">
              <a:buClr>
                <a:srgbClr val="FFFFFF"/>
              </a:buClr>
              <a:defRPr/>
            </a:pPr>
            <a:r>
              <a:rPr lang="en-GB" sz="900" b="1" kern="0" dirty="0">
                <a:solidFill>
                  <a:srgbClr val="FFFFFF"/>
                </a:solidFill>
                <a:latin typeface="Arial"/>
                <a:cs typeface="Arial"/>
                <a:sym typeface="Arial"/>
              </a:rPr>
              <a:t>R</a:t>
            </a:r>
          </a:p>
        </p:txBody>
      </p:sp>
      <p:sp>
        <p:nvSpPr>
          <p:cNvPr id="29" name="Left Bracket 32">
            <a:extLst>
              <a:ext uri="{FF2B5EF4-FFF2-40B4-BE49-F238E27FC236}">
                <a16:creationId xmlns="" xmlns:a16="http://schemas.microsoft.com/office/drawing/2014/main" id="{577743BA-1373-4EA3-9CAE-BF8E50BDC50B}"/>
              </a:ext>
            </a:extLst>
          </p:cNvPr>
          <p:cNvSpPr/>
          <p:nvPr/>
        </p:nvSpPr>
        <p:spPr>
          <a:xfrm>
            <a:off x="7582546" y="2891005"/>
            <a:ext cx="157806" cy="729485"/>
          </a:xfrm>
          <a:prstGeom prst="leftBracket">
            <a:avLst/>
          </a:prstGeom>
          <a:noFill/>
          <a:ln w="28575" cap="flat" cmpd="sng" algn="ctr">
            <a:solidFill>
              <a:srgbClr val="544F40"/>
            </a:solidFill>
            <a:prstDash val="solid"/>
            <a:miter lim="800000"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  <p:txBody>
          <a:bodyPr lIns="91436" tIns="45718" rIns="91436" bIns="45718" rtlCol="0" anchor="ctr"/>
          <a:lstStyle/>
          <a:p>
            <a:pPr algn="ctr" defTabSz="385727">
              <a:defRPr/>
            </a:pPr>
            <a:endParaRPr lang="en-GB" sz="825" kern="0" dirty="0">
              <a:solidFill>
                <a:srgbClr val="544F4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31" name="Straight Connector 33">
            <a:extLst>
              <a:ext uri="{FF2B5EF4-FFF2-40B4-BE49-F238E27FC236}">
                <a16:creationId xmlns="" xmlns:a16="http://schemas.microsoft.com/office/drawing/2014/main" id="{68069E29-5E4E-4E74-9C58-18A9937BD075}"/>
              </a:ext>
            </a:extLst>
          </p:cNvPr>
          <p:cNvCxnSpPr>
            <a:stCxn id="56" idx="1"/>
            <a:endCxn id="48" idx="3"/>
          </p:cNvCxnSpPr>
          <p:nvPr/>
        </p:nvCxnSpPr>
        <p:spPr>
          <a:xfrm flipH="1">
            <a:off x="7582547" y="3240640"/>
            <a:ext cx="301821" cy="1286"/>
          </a:xfrm>
          <a:prstGeom prst="line">
            <a:avLst/>
          </a:prstGeom>
          <a:noFill/>
          <a:ln w="28575" cap="flat" cmpd="sng" algn="ctr">
            <a:solidFill>
              <a:srgbClr val="544F40"/>
            </a:solidFill>
            <a:prstDash val="solid"/>
            <a:miter lim="800000"/>
          </a:ln>
          <a:effectLst/>
        </p:spPr>
      </p:cxnSp>
      <p:sp>
        <p:nvSpPr>
          <p:cNvPr id="4" name="ZoneTexte 3"/>
          <p:cNvSpPr txBox="1"/>
          <p:nvPr/>
        </p:nvSpPr>
        <p:spPr>
          <a:xfrm>
            <a:off x="2253159" y="4046130"/>
            <a:ext cx="4781500" cy="276997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defTabSz="342900"/>
            <a:r>
              <a:rPr lang="fr-FR" sz="1350" dirty="0">
                <a:solidFill>
                  <a:srgbClr val="000000"/>
                </a:solidFill>
                <a:latin typeface="Corbel" panose="020B0503020204020204"/>
              </a:rPr>
              <a:t>FF : </a:t>
            </a:r>
            <a:r>
              <a:rPr lang="fr-FR" sz="1350" dirty="0" err="1">
                <a:solidFill>
                  <a:srgbClr val="000000"/>
                </a:solidFill>
                <a:latin typeface="Corbel" panose="020B0503020204020204"/>
              </a:rPr>
              <a:t>furoate</a:t>
            </a:r>
            <a:r>
              <a:rPr lang="fr-FR" sz="1350" dirty="0">
                <a:solidFill>
                  <a:srgbClr val="000000"/>
                </a:solidFill>
                <a:latin typeface="Corbel" panose="020B0503020204020204"/>
              </a:rPr>
              <a:t> de </a:t>
            </a:r>
            <a:r>
              <a:rPr lang="fr-FR" sz="1350" dirty="0" err="1">
                <a:solidFill>
                  <a:srgbClr val="000000"/>
                </a:solidFill>
                <a:latin typeface="Corbel" panose="020B0503020204020204"/>
              </a:rPr>
              <a:t>fluticasone</a:t>
            </a:r>
            <a:r>
              <a:rPr lang="fr-FR" sz="1350" dirty="0">
                <a:solidFill>
                  <a:srgbClr val="000000"/>
                </a:solidFill>
                <a:latin typeface="Corbel" panose="020B0503020204020204"/>
              </a:rPr>
              <a:t> ; UMEC : </a:t>
            </a:r>
            <a:r>
              <a:rPr lang="fr-FR" sz="1350" dirty="0" err="1">
                <a:solidFill>
                  <a:srgbClr val="000000"/>
                </a:solidFill>
                <a:latin typeface="Corbel" panose="020B0503020204020204"/>
              </a:rPr>
              <a:t>umeclidinium</a:t>
            </a:r>
            <a:r>
              <a:rPr lang="fr-FR" sz="1350" dirty="0">
                <a:solidFill>
                  <a:srgbClr val="000000"/>
                </a:solidFill>
                <a:latin typeface="Corbel" panose="020B0503020204020204"/>
              </a:rPr>
              <a:t> ; VIL : </a:t>
            </a:r>
            <a:r>
              <a:rPr lang="fr-FR" sz="1350" dirty="0" err="1">
                <a:solidFill>
                  <a:srgbClr val="000000"/>
                </a:solidFill>
                <a:latin typeface="Corbel" panose="020B0503020204020204"/>
              </a:rPr>
              <a:t>vilanterol</a:t>
            </a:r>
            <a:endParaRPr lang="fr-FR" sz="1350" dirty="0">
              <a:solidFill>
                <a:srgbClr val="000000"/>
              </a:solidFill>
              <a:latin typeface="Corbel" panose="020B0503020204020204"/>
            </a:endParaRPr>
          </a:p>
        </p:txBody>
      </p:sp>
    </p:spTree>
    <p:extLst>
      <p:ext uri="{BB962C8B-B14F-4D97-AF65-F5344CB8AC3E}">
        <p14:creationId xmlns:p14="http://schemas.microsoft.com/office/powerpoint/2010/main" val="860778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B6848915-9DC4-B84D-A02B-7FA46BCBC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05" y="135731"/>
            <a:ext cx="8885793" cy="510000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IMPACT  : </a:t>
            </a:r>
            <a:r>
              <a:rPr lang="fr-FR" sz="2400" dirty="0">
                <a:solidFill>
                  <a:schemeClr val="tx1"/>
                </a:solidFill>
                <a:cs typeface="Calibri" panose="020F0502020204030204" pitchFamily="34" charset="0"/>
              </a:rPr>
              <a:t>critères</a:t>
            </a:r>
            <a:endParaRPr lang="en-CA" altLang="x-none" sz="2400" dirty="0">
              <a:solidFill>
                <a:schemeClr val="tx1"/>
              </a:solidFill>
            </a:endParaRPr>
          </a:p>
        </p:txBody>
      </p:sp>
      <p:sp>
        <p:nvSpPr>
          <p:cNvPr id="59" name="Text Placeholder 3">
            <a:extLst>
              <a:ext uri="{FF2B5EF4-FFF2-40B4-BE49-F238E27FC236}">
                <a16:creationId xmlns="" xmlns:a16="http://schemas.microsoft.com/office/drawing/2014/main" id="{3B2F833F-85CD-4921-B5A0-82406E91313A}"/>
              </a:ext>
            </a:extLst>
          </p:cNvPr>
          <p:cNvSpPr txBox="1">
            <a:spLocks/>
          </p:cNvSpPr>
          <p:nvPr/>
        </p:nvSpPr>
        <p:spPr>
          <a:xfrm>
            <a:off x="3857872" y="4601560"/>
            <a:ext cx="5078963" cy="346454"/>
          </a:xfrm>
          <a:prstGeom prst="rect">
            <a:avLst/>
          </a:prstGeom>
        </p:spPr>
        <p:txBody>
          <a:bodyPr lIns="91436" tIns="45718" rIns="91436" bIns="45718"/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-"/>
              <a:defRPr sz="1050" kern="1200">
                <a:solidFill>
                  <a:srgbClr val="544F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-"/>
              <a:defRPr sz="1050" kern="1200">
                <a:solidFill>
                  <a:srgbClr val="544F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-"/>
              <a:defRPr sz="1050" kern="1200">
                <a:solidFill>
                  <a:srgbClr val="544F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-"/>
              <a:defRPr sz="1050" kern="1200">
                <a:solidFill>
                  <a:srgbClr val="544F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-"/>
              <a:defRPr sz="1050" kern="1200">
                <a:solidFill>
                  <a:srgbClr val="544F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685732">
              <a:spcAft>
                <a:spcPts val="0"/>
              </a:spcAft>
              <a:buNone/>
            </a:pPr>
            <a:r>
              <a:rPr lang="en-US" sz="825" b="1" dirty="0">
                <a:solidFill>
                  <a:srgbClr val="000000"/>
                </a:solidFill>
                <a:sym typeface="Arial"/>
              </a:rPr>
              <a:t>Lipson DA et al. Once-Daily Single-Inhaler Triple versus Dual Therapy in Patients with </a:t>
            </a:r>
            <a:r>
              <a:rPr lang="en-US" sz="825" b="1" dirty="0" smtClean="0">
                <a:solidFill>
                  <a:srgbClr val="000000"/>
                </a:solidFill>
                <a:sym typeface="Arial"/>
              </a:rPr>
              <a:t>COPD</a:t>
            </a:r>
          </a:p>
          <a:p>
            <a:pPr marL="0" indent="0" algn="r" defTabSz="685732">
              <a:spcAft>
                <a:spcPts val="0"/>
              </a:spcAft>
              <a:buNone/>
            </a:pPr>
            <a:r>
              <a:rPr lang="en-US" sz="825" b="1" dirty="0" smtClean="0">
                <a:solidFill>
                  <a:srgbClr val="000000"/>
                </a:solidFill>
                <a:sym typeface="Arial"/>
              </a:rPr>
              <a:t>N </a:t>
            </a:r>
            <a:r>
              <a:rPr lang="en-US" sz="825" b="1" dirty="0" err="1">
                <a:solidFill>
                  <a:srgbClr val="000000"/>
                </a:solidFill>
                <a:sym typeface="Arial"/>
              </a:rPr>
              <a:t>Engl</a:t>
            </a:r>
            <a:r>
              <a:rPr lang="en-US" sz="825" b="1" dirty="0">
                <a:solidFill>
                  <a:srgbClr val="000000"/>
                </a:solidFill>
                <a:sym typeface="Arial"/>
              </a:rPr>
              <a:t> J Med. 2018; 378 (18): 1671-1680</a:t>
            </a:r>
            <a:endParaRPr lang="en-GB" sz="825" b="1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32" name="Content Placeholder 3">
            <a:extLst>
              <a:ext uri="{FF2B5EF4-FFF2-40B4-BE49-F238E27FC236}">
                <a16:creationId xmlns="" xmlns:a16="http://schemas.microsoft.com/office/drawing/2014/main" id="{CBDAD1E2-C63B-4C9F-87A7-EA45A89F2C36}"/>
              </a:ext>
            </a:extLst>
          </p:cNvPr>
          <p:cNvSpPr txBox="1">
            <a:spLocks/>
          </p:cNvSpPr>
          <p:nvPr/>
        </p:nvSpPr>
        <p:spPr>
          <a:xfrm>
            <a:off x="191893" y="645732"/>
            <a:ext cx="3566588" cy="3222162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lIns="34289" tIns="34289" rIns="34289" bIns="34289">
            <a:no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en-US" sz="14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en-US" sz="14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en-US" sz="14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en-US" sz="14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37160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en-US" sz="14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685724">
              <a:spcAft>
                <a:spcPts val="0"/>
              </a:spcAft>
              <a:buClr>
                <a:srgbClr val="C9A792"/>
              </a:buClr>
              <a:buNone/>
              <a:defRPr/>
            </a:pPr>
            <a:r>
              <a:rPr lang="fr-FR" sz="1125" b="1" dirty="0">
                <a:solidFill>
                  <a:srgbClr val="5E5E5E"/>
                </a:solidFill>
                <a:latin typeface="Corbel" panose="020B0503020204020204"/>
              </a:rPr>
              <a:t>Critères d’inclusion au screening</a:t>
            </a:r>
            <a:endParaRPr lang="fr-FR" sz="1125" b="1" dirty="0">
              <a:solidFill>
                <a:srgbClr val="5E5E5E"/>
              </a:solidFill>
              <a:latin typeface="Corbel" panose="020B0503020204020204"/>
              <a:sym typeface="Arial"/>
            </a:endParaRPr>
          </a:p>
          <a:p>
            <a:pPr marL="128576" indent="-128576" algn="just" defTabSz="685732">
              <a:spcAft>
                <a:spcPts val="450"/>
              </a:spcAft>
              <a:buClr>
                <a:srgbClr val="C9A792"/>
              </a:buClr>
              <a:buFont typeface="Arial" panose="020B0604020202020204" pitchFamily="34" charset="0"/>
              <a:buChar char="•"/>
              <a:defRPr/>
            </a:pPr>
            <a:r>
              <a:rPr lang="fr-FR" sz="1125" b="1" dirty="0">
                <a:solidFill>
                  <a:srgbClr val="544F40"/>
                </a:solidFill>
                <a:latin typeface="Corbel" panose="020B0503020204020204"/>
                <a:sym typeface="Arial"/>
              </a:rPr>
              <a:t>Diagnostic de BPCO : </a:t>
            </a:r>
            <a:r>
              <a:rPr lang="fr-FR" sz="1125" dirty="0">
                <a:solidFill>
                  <a:srgbClr val="544F40"/>
                </a:solidFill>
                <a:latin typeface="Corbel" panose="020B0503020204020204"/>
                <a:sym typeface="Arial"/>
              </a:rPr>
              <a:t>rapport VEMS/CVF post BD &lt; 0,70</a:t>
            </a:r>
            <a:endParaRPr lang="fr-FR" sz="1125" b="1" dirty="0">
              <a:solidFill>
                <a:srgbClr val="544F40"/>
              </a:solidFill>
              <a:latin typeface="Corbel" panose="020B0503020204020204"/>
              <a:sym typeface="Arial"/>
            </a:endParaRPr>
          </a:p>
          <a:p>
            <a:pPr marL="128576" indent="-128576" algn="just" defTabSz="685732">
              <a:spcAft>
                <a:spcPts val="450"/>
              </a:spcAft>
              <a:buClr>
                <a:srgbClr val="C9A792"/>
              </a:buClr>
              <a:buFont typeface="Arial" panose="020B0604020202020204" pitchFamily="34" charset="0"/>
              <a:buChar char="•"/>
              <a:defRPr/>
            </a:pPr>
            <a:r>
              <a:rPr lang="fr-FR" sz="1125" b="1" dirty="0">
                <a:solidFill>
                  <a:srgbClr val="544F40"/>
                </a:solidFill>
                <a:latin typeface="Corbel" panose="020B0503020204020204"/>
                <a:sym typeface="Arial"/>
              </a:rPr>
              <a:t>Tabagisme</a:t>
            </a:r>
            <a:r>
              <a:rPr lang="fr-FR" sz="1125" dirty="0">
                <a:solidFill>
                  <a:srgbClr val="544F40"/>
                </a:solidFill>
                <a:latin typeface="Corbel" panose="020B0503020204020204"/>
                <a:sym typeface="Arial"/>
              </a:rPr>
              <a:t> actuel ou passé </a:t>
            </a:r>
            <a:r>
              <a:rPr lang="fr-FR" sz="1125" dirty="0">
                <a:solidFill>
                  <a:srgbClr val="544F40"/>
                </a:solidFill>
                <a:latin typeface="Corbel" panose="020B0503020204020204"/>
                <a:sym typeface="Symbol"/>
              </a:rPr>
              <a:t> </a:t>
            </a:r>
            <a:r>
              <a:rPr lang="fr-FR" sz="1125" dirty="0">
                <a:solidFill>
                  <a:srgbClr val="544F40"/>
                </a:solidFill>
                <a:latin typeface="Corbel" panose="020B0503020204020204"/>
                <a:sym typeface="Arial"/>
              </a:rPr>
              <a:t>10 paquets-années</a:t>
            </a:r>
          </a:p>
          <a:p>
            <a:pPr marL="128576" indent="-128576" algn="just" defTabSz="685732">
              <a:spcAft>
                <a:spcPts val="450"/>
              </a:spcAft>
              <a:buClr>
                <a:srgbClr val="C9A792"/>
              </a:buClr>
              <a:buFont typeface="Arial" panose="020B0604020202020204" pitchFamily="34" charset="0"/>
              <a:buChar char="•"/>
              <a:defRPr/>
            </a:pPr>
            <a:r>
              <a:rPr lang="fr-FR" sz="1125" b="1" dirty="0">
                <a:solidFill>
                  <a:srgbClr val="544F40"/>
                </a:solidFill>
                <a:latin typeface="Corbel" panose="020B0503020204020204"/>
                <a:sym typeface="Arial"/>
              </a:rPr>
              <a:t>Sévérité des symptômes de BPCO : </a:t>
            </a:r>
            <a:r>
              <a:rPr lang="fr-FR" sz="1125" dirty="0">
                <a:solidFill>
                  <a:srgbClr val="544F40"/>
                </a:solidFill>
                <a:latin typeface="Corbel" panose="020B0503020204020204"/>
                <a:sym typeface="Arial"/>
              </a:rPr>
              <a:t>score CAT ≥ 10.</a:t>
            </a:r>
          </a:p>
          <a:p>
            <a:pPr marL="128576" indent="-128576" algn="just" defTabSz="685732">
              <a:spcAft>
                <a:spcPts val="450"/>
              </a:spcAft>
              <a:buClr>
                <a:srgbClr val="C9A792"/>
              </a:buClr>
              <a:buFont typeface="Arial" panose="020B0604020202020204" pitchFamily="34" charset="0"/>
              <a:buChar char="•"/>
              <a:defRPr/>
            </a:pPr>
            <a:r>
              <a:rPr lang="fr-FR" sz="1125" b="1" dirty="0">
                <a:solidFill>
                  <a:srgbClr val="544F40"/>
                </a:solidFill>
                <a:latin typeface="Corbel" panose="020B0503020204020204"/>
                <a:sym typeface="Arial"/>
              </a:rPr>
              <a:t>Traitement de fond de la BPCO :</a:t>
            </a:r>
            <a:r>
              <a:rPr lang="fr-FR" sz="1125" dirty="0">
                <a:solidFill>
                  <a:srgbClr val="544F40"/>
                </a:solidFill>
                <a:latin typeface="Corbel" panose="020B0503020204020204"/>
                <a:sym typeface="Arial"/>
              </a:rPr>
              <a:t>  quotidien depuis au moins 3 mois avant le screening.</a:t>
            </a:r>
          </a:p>
          <a:p>
            <a:pPr marL="128576" indent="-128576" algn="just" defTabSz="685732">
              <a:spcAft>
                <a:spcPts val="450"/>
              </a:spcAft>
              <a:buClr>
                <a:srgbClr val="C9A792"/>
              </a:buClr>
              <a:buFont typeface="Arial" panose="020B0604020202020204" pitchFamily="34" charset="0"/>
              <a:buChar char="•"/>
              <a:defRPr/>
            </a:pPr>
            <a:r>
              <a:rPr lang="fr-FR" sz="1125" b="1" dirty="0">
                <a:solidFill>
                  <a:srgbClr val="544F40"/>
                </a:solidFill>
                <a:latin typeface="Corbel" panose="020B0503020204020204"/>
                <a:sym typeface="Arial"/>
              </a:rPr>
              <a:t>Antécédents d’exacerbations : </a:t>
            </a:r>
            <a:endParaRPr lang="fr-FR" sz="1125" dirty="0">
              <a:solidFill>
                <a:srgbClr val="544F40"/>
              </a:solidFill>
              <a:latin typeface="Corbel" panose="020B0503020204020204"/>
              <a:sym typeface="Arial"/>
            </a:endParaRPr>
          </a:p>
          <a:p>
            <a:pPr marL="263513" lvl="1" indent="-111119" algn="just" defTabSz="685732">
              <a:spcAft>
                <a:spcPts val="450"/>
              </a:spcAft>
              <a:buClr>
                <a:srgbClr val="C9A792"/>
              </a:buClr>
              <a:buFont typeface="Wingdings" panose="05000000000000000000" pitchFamily="2" charset="2"/>
              <a:buChar char="ü"/>
              <a:defRPr/>
            </a:pPr>
            <a:r>
              <a:rPr lang="fr-FR" sz="1125" b="1" dirty="0">
                <a:solidFill>
                  <a:srgbClr val="544F40"/>
                </a:solidFill>
                <a:latin typeface="Corbel" panose="020B0503020204020204"/>
                <a:sym typeface="Arial"/>
              </a:rPr>
              <a:t>VEMS post-bronchodilatateur &lt; 50 %</a:t>
            </a:r>
            <a:r>
              <a:rPr lang="fr-FR" sz="1125" dirty="0">
                <a:solidFill>
                  <a:srgbClr val="544F40"/>
                </a:solidFill>
                <a:latin typeface="Corbel" panose="020B0503020204020204"/>
                <a:sym typeface="Arial"/>
              </a:rPr>
              <a:t> de la théorique </a:t>
            </a:r>
            <a:r>
              <a:rPr lang="fr-FR" sz="1125" b="1" dirty="0">
                <a:solidFill>
                  <a:srgbClr val="544F40"/>
                </a:solidFill>
                <a:latin typeface="Corbel" panose="020B0503020204020204"/>
                <a:sym typeface="Arial"/>
              </a:rPr>
              <a:t>et</a:t>
            </a:r>
            <a:r>
              <a:rPr lang="fr-FR" sz="1125" dirty="0">
                <a:solidFill>
                  <a:srgbClr val="544F40"/>
                </a:solidFill>
                <a:latin typeface="Corbel" panose="020B0503020204020204"/>
                <a:sym typeface="Arial"/>
              </a:rPr>
              <a:t> antécédent </a:t>
            </a:r>
            <a:r>
              <a:rPr lang="fr-FR" sz="1125" b="1" dirty="0">
                <a:solidFill>
                  <a:srgbClr val="544F40"/>
                </a:solidFill>
                <a:latin typeface="Corbel" panose="020B0503020204020204"/>
                <a:sym typeface="Arial"/>
              </a:rPr>
              <a:t>≥ 1 exacerbation de BPCO modérée/sévère</a:t>
            </a:r>
            <a:r>
              <a:rPr lang="fr-FR" sz="1125" dirty="0">
                <a:solidFill>
                  <a:srgbClr val="544F40"/>
                </a:solidFill>
                <a:latin typeface="Corbel" panose="020B0503020204020204"/>
                <a:sym typeface="Arial"/>
              </a:rPr>
              <a:t> au cours des 12 derniers mois </a:t>
            </a:r>
          </a:p>
          <a:p>
            <a:pPr marL="68561" lvl="1" indent="0" algn="ctr" defTabSz="685732">
              <a:spcAft>
                <a:spcPts val="0"/>
              </a:spcAft>
              <a:buNone/>
              <a:defRPr/>
            </a:pPr>
            <a:r>
              <a:rPr lang="fr-FR" sz="1125" dirty="0">
                <a:solidFill>
                  <a:srgbClr val="544F40"/>
                </a:solidFill>
                <a:latin typeface="Corbel" panose="020B0503020204020204"/>
                <a:sym typeface="Arial"/>
              </a:rPr>
              <a:t>OU</a:t>
            </a:r>
          </a:p>
          <a:p>
            <a:pPr marL="263513" lvl="1" indent="-111119" algn="just" defTabSz="685732">
              <a:spcAft>
                <a:spcPts val="450"/>
              </a:spcAft>
              <a:buClr>
                <a:srgbClr val="C6A992"/>
              </a:buClr>
              <a:buFont typeface="Wingdings" panose="05000000000000000000" pitchFamily="2" charset="2"/>
              <a:buChar char="ü"/>
              <a:defRPr/>
            </a:pPr>
            <a:r>
              <a:rPr lang="fr-FR" sz="1125" b="1" dirty="0">
                <a:solidFill>
                  <a:srgbClr val="544F40"/>
                </a:solidFill>
                <a:latin typeface="Corbel" panose="020B0503020204020204"/>
                <a:sym typeface="Arial"/>
              </a:rPr>
              <a:t>50 % ≤ VEMS post bronchodilatateur &lt; 80 %</a:t>
            </a:r>
            <a:r>
              <a:rPr lang="fr-FR" sz="1125" dirty="0">
                <a:solidFill>
                  <a:srgbClr val="544F40"/>
                </a:solidFill>
                <a:latin typeface="Corbel" panose="020B0503020204020204"/>
                <a:sym typeface="Arial"/>
              </a:rPr>
              <a:t> de la valeur théorique </a:t>
            </a:r>
            <a:r>
              <a:rPr lang="fr-FR" sz="1125" b="1" dirty="0">
                <a:solidFill>
                  <a:srgbClr val="544F40"/>
                </a:solidFill>
                <a:latin typeface="Corbel" panose="020B0503020204020204"/>
                <a:sym typeface="Arial"/>
              </a:rPr>
              <a:t>et</a:t>
            </a:r>
            <a:r>
              <a:rPr lang="fr-FR" sz="1125" dirty="0">
                <a:solidFill>
                  <a:srgbClr val="544F40"/>
                </a:solidFill>
                <a:latin typeface="Corbel" panose="020B0503020204020204"/>
                <a:sym typeface="Arial"/>
              </a:rPr>
              <a:t> antécédent de </a:t>
            </a:r>
            <a:r>
              <a:rPr lang="fr-FR" sz="1125" b="1" dirty="0">
                <a:solidFill>
                  <a:srgbClr val="544F40"/>
                </a:solidFill>
                <a:latin typeface="Corbel" panose="020B0503020204020204"/>
                <a:sym typeface="Arial"/>
              </a:rPr>
              <a:t>≥ 2 exacerbations modérées ou  ≥ 1 sévère </a:t>
            </a:r>
            <a:r>
              <a:rPr lang="fr-FR" sz="1125" dirty="0">
                <a:solidFill>
                  <a:srgbClr val="544F40"/>
                </a:solidFill>
                <a:latin typeface="Corbel" panose="020B0503020204020204"/>
                <a:sym typeface="Arial"/>
              </a:rPr>
              <a:t>(hospitalisation) au cours des 12 derniers mois</a:t>
            </a:r>
            <a:r>
              <a:rPr lang="fr-FR" sz="1125" dirty="0">
                <a:solidFill>
                  <a:srgbClr val="202A52"/>
                </a:solidFill>
                <a:latin typeface="Corbel" panose="020B0503020204020204"/>
                <a:sym typeface="Arial"/>
              </a:rPr>
              <a:t>.</a:t>
            </a:r>
            <a:endParaRPr lang="fr-FR" sz="1125" i="1" dirty="0">
              <a:solidFill>
                <a:srgbClr val="5E5E5E"/>
              </a:solidFill>
              <a:latin typeface="Corbel" panose="020B0503020204020204"/>
            </a:endParaRPr>
          </a:p>
        </p:txBody>
      </p:sp>
      <p:sp>
        <p:nvSpPr>
          <p:cNvPr id="33" name="Espace réservé du texte 4">
            <a:extLst>
              <a:ext uri="{FF2B5EF4-FFF2-40B4-BE49-F238E27FC236}">
                <a16:creationId xmlns="" xmlns:a16="http://schemas.microsoft.com/office/drawing/2014/main" id="{D1495028-5D30-4CE4-A2FC-5519A13E8BFE}"/>
              </a:ext>
            </a:extLst>
          </p:cNvPr>
          <p:cNvSpPr txBox="1">
            <a:spLocks/>
          </p:cNvSpPr>
          <p:nvPr/>
        </p:nvSpPr>
        <p:spPr>
          <a:xfrm>
            <a:off x="3843584" y="645732"/>
            <a:ext cx="5078963" cy="379444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26999" tIns="26999" rIns="26999" bIns="26999" rtlCol="0">
            <a:noAutofit/>
          </a:bodyPr>
          <a:lstStyle>
            <a:lvl1pPr marL="0" indent="0" algn="l" defTabSz="914366" rtl="0" eaLnBrk="1" latinLnBrk="0" hangingPunct="1">
              <a:lnSpc>
                <a:spcPts val="1733"/>
              </a:lnSpc>
              <a:spcBef>
                <a:spcPts val="667"/>
              </a:spcBef>
              <a:spcAft>
                <a:spcPts val="667"/>
              </a:spcAft>
              <a:buFontTx/>
              <a:buNone/>
              <a:defRPr sz="1467" b="1" i="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239986" indent="-239986" algn="l" defTabSz="914366" rtl="0" eaLnBrk="1" latinLnBrk="0" hangingPunct="1">
              <a:lnSpc>
                <a:spcPts val="1467"/>
              </a:lnSpc>
              <a:spcBef>
                <a:spcPts val="667"/>
              </a:spcBef>
              <a:buFontTx/>
              <a:buBlip>
                <a:blip r:embed="rId4"/>
              </a:buBlip>
              <a:tabLst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2pPr>
            <a:lvl3pPr marL="480453" indent="-218004" algn="l" defTabSz="914366" rtl="0" eaLnBrk="1" latinLnBrk="0" hangingPunct="1">
              <a:lnSpc>
                <a:spcPts val="1467"/>
              </a:lnSpc>
              <a:spcBef>
                <a:spcPts val="667"/>
              </a:spcBef>
              <a:buClr>
                <a:schemeClr val="tx1"/>
              </a:buClr>
              <a:buFont typeface="Arial" charset="0"/>
              <a:buChar char="•"/>
              <a:tabLst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3pPr>
            <a:lvl4pPr marL="480453" indent="-218004" algn="l" defTabSz="914366" rtl="0" eaLnBrk="1" latinLnBrk="0" hangingPunct="1">
              <a:lnSpc>
                <a:spcPts val="1467"/>
              </a:lnSpc>
              <a:spcBef>
                <a:spcPts val="667"/>
              </a:spcBef>
              <a:buClr>
                <a:schemeClr val="tx1"/>
              </a:buClr>
              <a:buFont typeface="Arial" charset="0"/>
              <a:buChar char="•"/>
              <a:tabLst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480453" indent="-218004" algn="l" defTabSz="914366" rtl="0" eaLnBrk="1" latinLnBrk="0" hangingPunct="1">
              <a:lnSpc>
                <a:spcPts val="1467"/>
              </a:lnSpc>
              <a:spcBef>
                <a:spcPts val="667"/>
              </a:spcBef>
              <a:buClr>
                <a:schemeClr val="tx1"/>
              </a:buClr>
              <a:buFont typeface="Arial" charset="0"/>
              <a:buChar char="•"/>
              <a:tabLst/>
              <a:defRPr sz="12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514508" indent="-228592" algn="l" defTabSz="91436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90" indent="-228592" algn="l" defTabSz="91436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72" indent="-228592" algn="l" defTabSz="91436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56" indent="-228592" algn="l" defTabSz="91436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23435" algn="just" defTabSz="6857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5B"/>
              </a:buClr>
              <a:defRPr/>
            </a:pPr>
            <a:r>
              <a:rPr lang="fr-FR" sz="1125" dirty="0">
                <a:solidFill>
                  <a:srgbClr val="5E5E5E"/>
                </a:solidFill>
                <a:latin typeface="Corbel" panose="020B0503020204020204"/>
              </a:rPr>
              <a:t>Critères secondaires </a:t>
            </a:r>
            <a:r>
              <a:rPr lang="fr-FR" sz="1125" b="0" dirty="0">
                <a:solidFill>
                  <a:srgbClr val="544F40"/>
                </a:solidFill>
                <a:latin typeface="Corbel" panose="020B0503020204020204"/>
                <a:cs typeface="Arial"/>
                <a:sym typeface="Arial"/>
              </a:rPr>
              <a:t>A</a:t>
            </a:r>
            <a:r>
              <a:rPr lang="fr-FR" sz="1125" b="0" dirty="0" smtClean="0">
                <a:solidFill>
                  <a:srgbClr val="544F40"/>
                </a:solidFill>
                <a:latin typeface="Corbel" panose="020B0503020204020204"/>
                <a:cs typeface="Arial"/>
                <a:sym typeface="Arial"/>
              </a:rPr>
              <a:t>nalysés </a:t>
            </a:r>
            <a:r>
              <a:rPr lang="fr-FR" sz="1125" b="0" dirty="0">
                <a:solidFill>
                  <a:srgbClr val="544F40"/>
                </a:solidFill>
                <a:latin typeface="Corbel" panose="020B0503020204020204"/>
                <a:cs typeface="Arial"/>
                <a:sym typeface="Arial"/>
              </a:rPr>
              <a:t>s’il existe une différence significative d’au moins un critère de jugement principal. Evaluation selon une procédure </a:t>
            </a:r>
            <a:r>
              <a:rPr lang="fr-FR" sz="1125" b="0" dirty="0">
                <a:solidFill>
                  <a:srgbClr val="FF0000"/>
                </a:solidFill>
                <a:latin typeface="Corbel" panose="020B0503020204020204"/>
                <a:cs typeface="Arial"/>
                <a:sym typeface="Arial"/>
              </a:rPr>
              <a:t>d’analyse hiérarchique </a:t>
            </a:r>
            <a:r>
              <a:rPr lang="fr-FR" sz="1125" b="0" dirty="0">
                <a:solidFill>
                  <a:srgbClr val="544F40"/>
                </a:solidFill>
                <a:latin typeface="Corbel" panose="020B0503020204020204"/>
                <a:cs typeface="Arial"/>
                <a:sym typeface="Arial"/>
              </a:rPr>
              <a:t>dans l’ordre suivant :</a:t>
            </a:r>
          </a:p>
          <a:p>
            <a:pPr marL="228588" indent="-228588" algn="just" defTabSz="68573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A792"/>
              </a:buClr>
              <a:buFont typeface="Arial" panose="020B0604020202020204" pitchFamily="34" charset="0"/>
              <a:buChar char="•"/>
              <a:defRPr/>
            </a:pPr>
            <a:r>
              <a:rPr lang="fr-FR" sz="1125" dirty="0">
                <a:solidFill>
                  <a:srgbClr val="544F40"/>
                </a:solidFill>
                <a:latin typeface="Corbel" panose="020B0503020204020204"/>
                <a:sym typeface="Arial"/>
              </a:rPr>
              <a:t>Variation du VEMS résiduel à S</a:t>
            </a:r>
            <a:r>
              <a:rPr lang="fr-FR" sz="1125" baseline="-25000" dirty="0">
                <a:solidFill>
                  <a:srgbClr val="544F40"/>
                </a:solidFill>
                <a:latin typeface="Corbel" panose="020B0503020204020204"/>
                <a:sym typeface="Arial"/>
              </a:rPr>
              <a:t>52</a:t>
            </a:r>
            <a:r>
              <a:rPr lang="fr-FR" sz="1125" dirty="0">
                <a:solidFill>
                  <a:srgbClr val="544F40"/>
                </a:solidFill>
                <a:latin typeface="Corbel" panose="020B0503020204020204"/>
                <a:sym typeface="Arial"/>
              </a:rPr>
              <a:t> </a:t>
            </a:r>
            <a:r>
              <a:rPr lang="fr-FR" sz="1125" b="0" dirty="0">
                <a:solidFill>
                  <a:srgbClr val="544F40"/>
                </a:solidFill>
                <a:latin typeface="Corbel" panose="020B0503020204020204"/>
                <a:sym typeface="Arial"/>
              </a:rPr>
              <a:t>de FF/UMEC/VIL </a:t>
            </a:r>
            <a:r>
              <a:rPr lang="fr-FR" sz="1125" b="0" i="1" dirty="0">
                <a:solidFill>
                  <a:srgbClr val="544F40"/>
                </a:solidFill>
                <a:latin typeface="Corbel" panose="020B0503020204020204"/>
                <a:sym typeface="Arial"/>
              </a:rPr>
              <a:t>versus</a:t>
            </a:r>
            <a:r>
              <a:rPr lang="fr-FR" sz="1125" b="0" dirty="0">
                <a:solidFill>
                  <a:srgbClr val="544F40"/>
                </a:solidFill>
                <a:latin typeface="Corbel" panose="020B0503020204020204"/>
                <a:sym typeface="Arial"/>
              </a:rPr>
              <a:t> FF/VIL par rapport à l’inclusion</a:t>
            </a:r>
            <a:r>
              <a:rPr lang="fr-FR" sz="1125" dirty="0">
                <a:solidFill>
                  <a:srgbClr val="544F40"/>
                </a:solidFill>
                <a:latin typeface="Corbel" panose="020B0503020204020204"/>
                <a:sym typeface="Arial"/>
              </a:rPr>
              <a:t>.</a:t>
            </a:r>
          </a:p>
          <a:p>
            <a:pPr marL="228588" indent="-228588" algn="just" defTabSz="68573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A792"/>
              </a:buClr>
              <a:buFont typeface="Arial" panose="020B0604020202020204" pitchFamily="34" charset="0"/>
              <a:buChar char="•"/>
              <a:defRPr/>
            </a:pPr>
            <a:r>
              <a:rPr lang="fr-FR" sz="1125" dirty="0">
                <a:solidFill>
                  <a:srgbClr val="544F40"/>
                </a:solidFill>
                <a:latin typeface="Corbel" panose="020B0503020204020204"/>
                <a:sym typeface="Arial"/>
              </a:rPr>
              <a:t>Variation du SGRQ à S</a:t>
            </a:r>
            <a:r>
              <a:rPr lang="fr-FR" sz="1125" baseline="-25000" dirty="0">
                <a:solidFill>
                  <a:srgbClr val="544F40"/>
                </a:solidFill>
                <a:latin typeface="Corbel" panose="020B0503020204020204"/>
                <a:sym typeface="Arial"/>
              </a:rPr>
              <a:t>52 </a:t>
            </a:r>
            <a:r>
              <a:rPr lang="fr-FR" sz="1125" b="0" dirty="0">
                <a:solidFill>
                  <a:srgbClr val="544F40"/>
                </a:solidFill>
                <a:latin typeface="Corbel" panose="020B0503020204020204"/>
                <a:sym typeface="Arial"/>
              </a:rPr>
              <a:t>de FF/UMEC/VIL  </a:t>
            </a:r>
            <a:r>
              <a:rPr lang="fr-FR" sz="1125" b="0" i="1" dirty="0">
                <a:solidFill>
                  <a:srgbClr val="544F40"/>
                </a:solidFill>
                <a:latin typeface="Corbel" panose="020B0503020204020204"/>
                <a:sym typeface="Arial"/>
              </a:rPr>
              <a:t>versus</a:t>
            </a:r>
            <a:r>
              <a:rPr lang="fr-FR" sz="1125" b="0" dirty="0">
                <a:solidFill>
                  <a:srgbClr val="544F40"/>
                </a:solidFill>
                <a:latin typeface="Corbel" panose="020B0503020204020204"/>
                <a:sym typeface="Arial"/>
              </a:rPr>
              <a:t> FF/VIL par rapport à l’inclusion.</a:t>
            </a:r>
          </a:p>
          <a:p>
            <a:pPr marL="228588" indent="-228588" algn="just" defTabSz="68573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A792"/>
              </a:buClr>
              <a:buFont typeface="Arial" panose="020B0604020202020204" pitchFamily="34" charset="0"/>
              <a:buChar char="•"/>
              <a:defRPr/>
            </a:pPr>
            <a:r>
              <a:rPr lang="fr-FR" sz="1125" dirty="0">
                <a:solidFill>
                  <a:srgbClr val="544F40"/>
                </a:solidFill>
                <a:latin typeface="Corbel" panose="020B0503020204020204"/>
                <a:sym typeface="Arial"/>
              </a:rPr>
              <a:t>Délai de survenue de la première exacerbation modérée ou sévère </a:t>
            </a:r>
            <a:r>
              <a:rPr lang="fr-FR" sz="1125" b="0" dirty="0">
                <a:solidFill>
                  <a:srgbClr val="544F40"/>
                </a:solidFill>
                <a:latin typeface="Corbel" panose="020B0503020204020204"/>
                <a:sym typeface="Arial"/>
              </a:rPr>
              <a:t>en comparant la trithérapie aux </a:t>
            </a:r>
            <a:r>
              <a:rPr lang="fr-FR" sz="1125" b="0" dirty="0">
                <a:solidFill>
                  <a:srgbClr val="544F40"/>
                </a:solidFill>
                <a:latin typeface="Corbel" panose="020B0503020204020204"/>
                <a:cs typeface="Arial"/>
                <a:sym typeface="Arial"/>
              </a:rPr>
              <a:t>associations fixes FF/VI et UMEC/VI.</a:t>
            </a:r>
          </a:p>
          <a:p>
            <a:pPr algn="just" defTabSz="68573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A792"/>
              </a:buClr>
              <a:defRPr/>
            </a:pPr>
            <a:r>
              <a:rPr lang="fr-FR" sz="1125" dirty="0">
                <a:solidFill>
                  <a:srgbClr val="5E5E5E"/>
                </a:solidFill>
                <a:latin typeface="Corbel" panose="020B0503020204020204"/>
                <a:sym typeface="Arial"/>
              </a:rPr>
              <a:t>Autres critères d’évaluation</a:t>
            </a:r>
            <a:endParaRPr lang="fr-FR" sz="1125" b="0" dirty="0">
              <a:solidFill>
                <a:srgbClr val="544F40"/>
              </a:solidFill>
              <a:latin typeface="Corbel" panose="020B0503020204020204"/>
              <a:cs typeface="Arial"/>
              <a:sym typeface="Arial"/>
            </a:endParaRPr>
          </a:p>
          <a:p>
            <a:pPr marL="128576" indent="-128576" algn="just" defTabSz="685732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C9A792"/>
              </a:buClr>
              <a:buFont typeface="Arial" panose="020B0604020202020204" pitchFamily="34" charset="0"/>
              <a:buChar char="•"/>
              <a:defRPr/>
            </a:pPr>
            <a:r>
              <a:rPr lang="fr-FR" sz="1125" dirty="0">
                <a:solidFill>
                  <a:srgbClr val="544F40"/>
                </a:solidFill>
                <a:latin typeface="Corbel" panose="020B0503020204020204"/>
                <a:sym typeface="Arial"/>
              </a:rPr>
              <a:t>Taux annuel d’exacerbations sévères à S</a:t>
            </a:r>
            <a:r>
              <a:rPr lang="fr-FR" sz="1125" baseline="-25000" dirty="0">
                <a:solidFill>
                  <a:srgbClr val="544F40"/>
                </a:solidFill>
                <a:latin typeface="Corbel" panose="020B0503020204020204"/>
                <a:sym typeface="Arial"/>
              </a:rPr>
              <a:t>52</a:t>
            </a:r>
            <a:r>
              <a:rPr lang="fr-FR" sz="1125" dirty="0">
                <a:solidFill>
                  <a:srgbClr val="544F40"/>
                </a:solidFill>
                <a:latin typeface="Corbel" panose="020B0503020204020204"/>
                <a:sym typeface="Arial"/>
              </a:rPr>
              <a:t> </a:t>
            </a:r>
            <a:r>
              <a:rPr lang="fr-FR" sz="1125" b="0" dirty="0">
                <a:solidFill>
                  <a:srgbClr val="544F40"/>
                </a:solidFill>
                <a:latin typeface="Corbel" panose="020B0503020204020204"/>
                <a:sym typeface="Arial"/>
              </a:rPr>
              <a:t>en comparant FF/UMEC/VIL aux associations fixes FF/VIL et UMEC/VIL.</a:t>
            </a:r>
          </a:p>
          <a:p>
            <a:pPr marL="128576" indent="-128576" algn="just" defTabSz="685732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C9A792"/>
              </a:buClr>
              <a:buFont typeface="Arial" panose="020B0604020202020204" pitchFamily="34" charset="0"/>
              <a:buChar char="•"/>
              <a:defRPr/>
            </a:pPr>
            <a:r>
              <a:rPr lang="fr-FR" sz="1125" dirty="0">
                <a:solidFill>
                  <a:srgbClr val="544F40"/>
                </a:solidFill>
                <a:latin typeface="Corbel" panose="020B0503020204020204"/>
                <a:sym typeface="Arial"/>
              </a:rPr>
              <a:t>Variation du VEMS résiduel à S</a:t>
            </a:r>
            <a:r>
              <a:rPr lang="fr-FR" sz="1125" baseline="-25000" dirty="0">
                <a:solidFill>
                  <a:srgbClr val="544F40"/>
                </a:solidFill>
                <a:latin typeface="Corbel" panose="020B0503020204020204"/>
                <a:sym typeface="Arial"/>
              </a:rPr>
              <a:t>52</a:t>
            </a:r>
            <a:r>
              <a:rPr lang="fr-FR" sz="1125" dirty="0">
                <a:solidFill>
                  <a:srgbClr val="544F40"/>
                </a:solidFill>
                <a:latin typeface="Corbel" panose="020B0503020204020204"/>
                <a:sym typeface="Arial"/>
              </a:rPr>
              <a:t> </a:t>
            </a:r>
            <a:r>
              <a:rPr lang="fr-FR" sz="1125" b="0" dirty="0">
                <a:solidFill>
                  <a:srgbClr val="544F40"/>
                </a:solidFill>
                <a:latin typeface="Corbel" panose="020B0503020204020204"/>
                <a:sym typeface="Arial"/>
              </a:rPr>
              <a:t>comparant FF/UMEC/VI </a:t>
            </a:r>
            <a:r>
              <a:rPr lang="fr-FR" sz="1125" b="0" i="1" dirty="0">
                <a:solidFill>
                  <a:srgbClr val="544F40"/>
                </a:solidFill>
                <a:latin typeface="Corbel" panose="020B0503020204020204"/>
                <a:sym typeface="Arial"/>
              </a:rPr>
              <a:t>versus</a:t>
            </a:r>
            <a:r>
              <a:rPr lang="fr-FR" sz="1125" b="0" dirty="0">
                <a:solidFill>
                  <a:srgbClr val="544F40"/>
                </a:solidFill>
                <a:latin typeface="Corbel" panose="020B0503020204020204"/>
                <a:sym typeface="Arial"/>
              </a:rPr>
              <a:t> UMEC/VIL par rapport à l'inclusion.</a:t>
            </a:r>
          </a:p>
          <a:p>
            <a:pPr marL="128576" indent="-128576" algn="just" defTabSz="685732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C9A792"/>
              </a:buClr>
              <a:buFont typeface="Arial" panose="020B0604020202020204" pitchFamily="34" charset="0"/>
              <a:buChar char="•"/>
              <a:defRPr/>
            </a:pPr>
            <a:r>
              <a:rPr lang="fr-FR" sz="1125" dirty="0">
                <a:solidFill>
                  <a:srgbClr val="544F40"/>
                </a:solidFill>
                <a:latin typeface="Corbel" panose="020B0503020204020204"/>
                <a:sym typeface="Arial"/>
              </a:rPr>
              <a:t>Variation du score SGRQ à S</a:t>
            </a:r>
            <a:r>
              <a:rPr lang="fr-FR" sz="1125" baseline="-25000" dirty="0">
                <a:solidFill>
                  <a:srgbClr val="544F40"/>
                </a:solidFill>
                <a:latin typeface="Corbel" panose="020B0503020204020204"/>
                <a:sym typeface="Arial"/>
              </a:rPr>
              <a:t>52</a:t>
            </a:r>
            <a:r>
              <a:rPr lang="fr-FR" sz="1125" dirty="0">
                <a:solidFill>
                  <a:srgbClr val="544F40"/>
                </a:solidFill>
                <a:latin typeface="Corbel" panose="020B0503020204020204"/>
                <a:sym typeface="Arial"/>
              </a:rPr>
              <a:t> </a:t>
            </a:r>
            <a:r>
              <a:rPr lang="fr-FR" sz="1125" b="0" dirty="0">
                <a:solidFill>
                  <a:srgbClr val="544F40"/>
                </a:solidFill>
                <a:latin typeface="Corbel" panose="020B0503020204020204"/>
                <a:sym typeface="Arial"/>
              </a:rPr>
              <a:t>comparant FF/UMEC/VI </a:t>
            </a:r>
            <a:r>
              <a:rPr lang="fr-FR" sz="1125" b="0" i="1" dirty="0">
                <a:solidFill>
                  <a:srgbClr val="544F40"/>
                </a:solidFill>
                <a:latin typeface="Corbel" panose="020B0503020204020204"/>
                <a:sym typeface="Arial"/>
              </a:rPr>
              <a:t>versus</a:t>
            </a:r>
            <a:r>
              <a:rPr lang="fr-FR" sz="1125" b="0" dirty="0">
                <a:solidFill>
                  <a:srgbClr val="544F40"/>
                </a:solidFill>
                <a:latin typeface="Corbel" panose="020B0503020204020204"/>
                <a:sym typeface="Arial"/>
              </a:rPr>
              <a:t> UMEC/VIL. </a:t>
            </a:r>
          </a:p>
          <a:p>
            <a:pPr marL="128576" indent="-128576" algn="just" defTabSz="685732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C9A792"/>
              </a:buClr>
              <a:buFont typeface="Arial" panose="020B0604020202020204" pitchFamily="34" charset="0"/>
              <a:buChar char="•"/>
              <a:defRPr/>
            </a:pPr>
            <a:r>
              <a:rPr lang="fr-FR" sz="1125" dirty="0">
                <a:solidFill>
                  <a:srgbClr val="544F40"/>
                </a:solidFill>
                <a:latin typeface="Corbel" panose="020B0503020204020204"/>
                <a:sym typeface="Arial"/>
              </a:rPr>
              <a:t>Taux annuel d’exacerbations modérées/sévères </a:t>
            </a:r>
            <a:r>
              <a:rPr lang="fr-FR" sz="1125" b="0" dirty="0">
                <a:solidFill>
                  <a:srgbClr val="544F40"/>
                </a:solidFill>
                <a:latin typeface="Corbel" panose="020B0503020204020204"/>
                <a:sym typeface="Arial"/>
              </a:rPr>
              <a:t>en comparant FF/UMEC/VIL aux associations FF/VIL et UMEC/VIL chez les patients avec </a:t>
            </a:r>
            <a:r>
              <a:rPr lang="fr-FR" sz="1125" dirty="0">
                <a:solidFill>
                  <a:srgbClr val="544F40"/>
                </a:solidFill>
                <a:latin typeface="Corbel" panose="020B0503020204020204"/>
                <a:sym typeface="Arial"/>
              </a:rPr>
              <a:t>éosinophiles ≥ 150 /µl</a:t>
            </a:r>
            <a:r>
              <a:rPr lang="fr-FR" sz="1125" b="0" dirty="0">
                <a:solidFill>
                  <a:srgbClr val="544F40"/>
                </a:solidFill>
                <a:latin typeface="Corbel" panose="020B0503020204020204"/>
                <a:sym typeface="Arial"/>
              </a:rPr>
              <a:t>.</a:t>
            </a:r>
          </a:p>
          <a:p>
            <a:pPr marL="128576" indent="-128576" algn="just" defTabSz="685732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C9A792"/>
              </a:buClr>
              <a:buFont typeface="Arial" panose="020B0604020202020204" pitchFamily="34" charset="0"/>
              <a:buChar char="•"/>
              <a:defRPr/>
            </a:pPr>
            <a:r>
              <a:rPr lang="fr-FR" sz="1125" dirty="0">
                <a:solidFill>
                  <a:srgbClr val="544F40"/>
                </a:solidFill>
                <a:latin typeface="Corbel" panose="020B0503020204020204"/>
                <a:sym typeface="Arial"/>
              </a:rPr>
              <a:t>Taux annuel d’exacerbations modérées/sévères selon le nombre d’exacerbations au cours des 12 derniers mois.</a:t>
            </a:r>
          </a:p>
          <a:p>
            <a:pPr marL="128576" indent="-128576" algn="just" defTabSz="685732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C9A792"/>
              </a:buClr>
              <a:buFont typeface="Arial" panose="020B0604020202020204" pitchFamily="34" charset="0"/>
              <a:buChar char="•"/>
              <a:defRPr/>
            </a:pPr>
            <a:r>
              <a:rPr lang="fr-FR" sz="1125" dirty="0">
                <a:solidFill>
                  <a:srgbClr val="FF0000"/>
                </a:solidFill>
                <a:latin typeface="Corbel" panose="020B0503020204020204"/>
                <a:sym typeface="Arial"/>
              </a:rPr>
              <a:t>Mortalité toutes causes </a:t>
            </a:r>
            <a:r>
              <a:rPr lang="fr-FR" sz="1125" b="0" dirty="0">
                <a:solidFill>
                  <a:srgbClr val="FF0000"/>
                </a:solidFill>
                <a:latin typeface="Corbel" panose="020B0503020204020204"/>
                <a:sym typeface="Arial"/>
              </a:rPr>
              <a:t>en comparant la triple association FF/UMEC/VIL aux associations fixes FF/VIL et UMEC/VIL.</a:t>
            </a:r>
            <a:endParaRPr lang="fr-FR" sz="1125" b="0" dirty="0">
              <a:solidFill>
                <a:srgbClr val="FF0000"/>
              </a:solidFill>
              <a:latin typeface="Corbel" panose="020B0503020204020204"/>
            </a:endParaRPr>
          </a:p>
        </p:txBody>
      </p:sp>
      <p:sp>
        <p:nvSpPr>
          <p:cNvPr id="28" name="Content Placeholder 3">
            <a:extLst>
              <a:ext uri="{FF2B5EF4-FFF2-40B4-BE49-F238E27FC236}">
                <a16:creationId xmlns="" xmlns:a16="http://schemas.microsoft.com/office/drawing/2014/main" id="{CBDAD1E2-C63B-4C9F-87A7-EA45A89F2C36}"/>
              </a:ext>
            </a:extLst>
          </p:cNvPr>
          <p:cNvSpPr txBox="1">
            <a:spLocks/>
          </p:cNvSpPr>
          <p:nvPr/>
        </p:nvSpPr>
        <p:spPr>
          <a:xfrm>
            <a:off x="191893" y="4011911"/>
            <a:ext cx="3572744" cy="85653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lIns="34289" tIns="34289" rIns="34289" bIns="34289">
            <a:noAutofit/>
          </a:bodyPr>
          <a:lstStyle>
            <a:lvl1pPr marL="27432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en-US" sz="14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54864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en-US" sz="14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82296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en-US" sz="14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09728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en-US" sz="14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371600" indent="-27432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Tx/>
              <a:buBlip>
                <a:blip r:embed="rId3"/>
              </a:buBlip>
              <a:defRPr lang="en-US" sz="1400" kern="120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defTabSz="685724">
              <a:spcAft>
                <a:spcPts val="0"/>
              </a:spcAft>
              <a:buNone/>
              <a:defRPr/>
            </a:pPr>
            <a:r>
              <a:rPr lang="fr-FR" sz="1125" b="1" dirty="0">
                <a:solidFill>
                  <a:srgbClr val="5E5E5E"/>
                </a:solidFill>
                <a:latin typeface="Corbel" panose="020B0503020204020204"/>
              </a:rPr>
              <a:t>Co-critères principaux : taux annuel </a:t>
            </a:r>
            <a:r>
              <a:rPr lang="fr-FR" sz="1125" b="1" dirty="0">
                <a:solidFill>
                  <a:srgbClr val="5E5E5E"/>
                </a:solidFill>
                <a:latin typeface="Corbel" panose="020B0503020204020204"/>
                <a:sym typeface="Arial"/>
              </a:rPr>
              <a:t>d’exacerbations modérées à sévères à S</a:t>
            </a:r>
            <a:r>
              <a:rPr lang="fr-FR" sz="1125" b="1" baseline="-25000" dirty="0">
                <a:solidFill>
                  <a:srgbClr val="5E5E5E"/>
                </a:solidFill>
                <a:latin typeface="Corbel" panose="020B0503020204020204"/>
                <a:sym typeface="Arial"/>
              </a:rPr>
              <a:t>52</a:t>
            </a:r>
          </a:p>
          <a:p>
            <a:pPr marL="128576" indent="-128576" algn="just" defTabSz="685732">
              <a:spcAft>
                <a:spcPts val="450"/>
              </a:spcAft>
              <a:buClr>
                <a:srgbClr val="C9A792"/>
              </a:buClr>
              <a:buFont typeface="Arial" panose="020B0604020202020204" pitchFamily="34" charset="0"/>
              <a:buChar char="•"/>
              <a:defRPr/>
            </a:pPr>
            <a:r>
              <a:rPr lang="fr-FR" sz="1125" b="1" dirty="0">
                <a:solidFill>
                  <a:srgbClr val="544F40"/>
                </a:solidFill>
                <a:latin typeface="Corbel" panose="020B0503020204020204"/>
                <a:sym typeface="Arial"/>
              </a:rPr>
              <a:t>Des patients recevant la trithérapie </a:t>
            </a:r>
            <a:r>
              <a:rPr lang="fr-FR" sz="1125" b="1" i="1" dirty="0">
                <a:solidFill>
                  <a:srgbClr val="544F40"/>
                </a:solidFill>
                <a:latin typeface="Corbel" panose="020B0503020204020204"/>
                <a:sym typeface="Arial"/>
              </a:rPr>
              <a:t>versus</a:t>
            </a:r>
            <a:r>
              <a:rPr lang="fr-FR" sz="1125" b="1" dirty="0">
                <a:solidFill>
                  <a:srgbClr val="544F40"/>
                </a:solidFill>
                <a:latin typeface="Corbel" panose="020B0503020204020204"/>
                <a:sym typeface="Arial"/>
              </a:rPr>
              <a:t> UMEC/VIL</a:t>
            </a:r>
          </a:p>
          <a:p>
            <a:pPr marL="128576" lvl="1" indent="-128576" algn="just" defTabSz="685732">
              <a:spcAft>
                <a:spcPts val="450"/>
              </a:spcAft>
              <a:buClr>
                <a:srgbClr val="C9A792"/>
              </a:buClr>
              <a:buFont typeface="Arial" panose="020B0604020202020204" pitchFamily="34" charset="0"/>
              <a:buChar char="•"/>
              <a:defRPr/>
            </a:pPr>
            <a:r>
              <a:rPr lang="fr-FR" sz="1125" b="1" dirty="0">
                <a:solidFill>
                  <a:srgbClr val="544F40"/>
                </a:solidFill>
                <a:latin typeface="Corbel" panose="020B0503020204020204"/>
                <a:sym typeface="Arial"/>
              </a:rPr>
              <a:t>Des patients recevant la trithérapie </a:t>
            </a:r>
            <a:r>
              <a:rPr lang="fr-FR" sz="1125" b="1" i="1" dirty="0">
                <a:solidFill>
                  <a:srgbClr val="544F40"/>
                </a:solidFill>
                <a:latin typeface="Corbel" panose="020B0503020204020204"/>
                <a:sym typeface="Arial"/>
              </a:rPr>
              <a:t>versus</a:t>
            </a:r>
            <a:r>
              <a:rPr lang="fr-FR" sz="1125" b="1" dirty="0">
                <a:solidFill>
                  <a:srgbClr val="544F40"/>
                </a:solidFill>
                <a:latin typeface="Corbel" panose="020B0503020204020204"/>
                <a:sym typeface="Arial"/>
              </a:rPr>
              <a:t> FF/VIL</a:t>
            </a:r>
          </a:p>
        </p:txBody>
      </p:sp>
    </p:spTree>
    <p:extLst>
      <p:ext uri="{BB962C8B-B14F-4D97-AF65-F5344CB8AC3E}">
        <p14:creationId xmlns:p14="http://schemas.microsoft.com/office/powerpoint/2010/main" val="125929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3">
            <a:extLst>
              <a:ext uri="{FF2B5EF4-FFF2-40B4-BE49-F238E27FC236}">
                <a16:creationId xmlns="" xmlns:a16="http://schemas.microsoft.com/office/drawing/2014/main" id="{3294AA3D-4837-4B33-A88E-88F8D61AA0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3442921"/>
              </p:ext>
            </p:extLst>
          </p:nvPr>
        </p:nvGraphicFramePr>
        <p:xfrm>
          <a:off x="323528" y="1131590"/>
          <a:ext cx="8496943" cy="3323896"/>
        </p:xfrm>
        <a:graphic>
          <a:graphicData uri="http://schemas.openxmlformats.org/drawingml/2006/table">
            <a:tbl>
              <a:tblPr firstRow="1" bandRow="1"/>
              <a:tblGrid>
                <a:gridCol w="30519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61248">
                  <a:extLst>
                    <a:ext uri="{9D8B030D-6E8A-4147-A177-3AD203B41FA5}">
                      <a16:colId xmlns="" xmlns:a16="http://schemas.microsoft.com/office/drawing/2014/main" val="507976219"/>
                    </a:ext>
                  </a:extLst>
                </a:gridCol>
                <a:gridCol w="1361248">
                  <a:extLst>
                    <a:ext uri="{9D8B030D-6E8A-4147-A177-3AD203B41FA5}">
                      <a16:colId xmlns="" xmlns:a16="http://schemas.microsoft.com/office/drawing/2014/main" val="4292260921"/>
                    </a:ext>
                  </a:extLst>
                </a:gridCol>
                <a:gridCol w="1361248">
                  <a:extLst>
                    <a:ext uri="{9D8B030D-6E8A-4147-A177-3AD203B41FA5}">
                      <a16:colId xmlns="" xmlns:a16="http://schemas.microsoft.com/office/drawing/2014/main" val="3271009206"/>
                    </a:ext>
                  </a:extLst>
                </a:gridCol>
                <a:gridCol w="1361248">
                  <a:extLst>
                    <a:ext uri="{9D8B030D-6E8A-4147-A177-3AD203B41FA5}">
                      <a16:colId xmlns="" xmlns:a16="http://schemas.microsoft.com/office/drawing/2014/main" val="354775774"/>
                    </a:ext>
                  </a:extLst>
                </a:gridCol>
              </a:tblGrid>
              <a:tr h="381479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endParaRPr lang="en-US" sz="1100" b="1" dirty="0">
                        <a:latin typeface="+mn-lt"/>
                      </a:endParaRPr>
                    </a:p>
                  </a:txBody>
                  <a:tcPr marL="51435" marR="51435" marT="14467" marB="14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A792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</a:rPr>
                        <a:t>FF/UMEC/VIL</a:t>
                      </a:r>
                    </a:p>
                    <a:p>
                      <a:pPr algn="ctr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</a:rPr>
                        <a:t>(n = 4151)</a:t>
                      </a:r>
                      <a:endParaRPr lang="en-US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19289" marB="1928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A792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</a:rPr>
                        <a:t>FF/VIL</a:t>
                      </a:r>
                    </a:p>
                    <a:p>
                      <a:pPr algn="ctr"/>
                      <a:r>
                        <a:rPr lang="en-US" sz="1100" kern="1200" dirty="0">
                          <a:solidFill>
                            <a:schemeClr val="tx1"/>
                          </a:solidFill>
                          <a:latin typeface="+mn-lt"/>
                        </a:rPr>
                        <a:t>(n = 4134)</a:t>
                      </a:r>
                      <a:endParaRPr lang="en-US" sz="11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19289" marB="1928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A792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UMEC/VIL</a:t>
                      </a:r>
                    </a:p>
                    <a:p>
                      <a:pPr algn="ctr"/>
                      <a:r>
                        <a:rPr lang="en-US" sz="11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(n = 2070)</a:t>
                      </a:r>
                    </a:p>
                  </a:txBody>
                  <a:tcPr marL="51435" marR="51435" marT="19289" marB="1928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A792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Total </a:t>
                      </a:r>
                    </a:p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  <a:latin typeface="+mn-lt"/>
                        </a:rPr>
                        <a:t>(N = 10355)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51435" marR="51435" marT="14467" marB="14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A79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749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1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Age (ans), moyenne</a:t>
                      </a:r>
                      <a:r>
                        <a:rPr lang="fr-FR" sz="1100" b="1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(</a:t>
                      </a:r>
                      <a:r>
                        <a:rPr lang="fr-FR" sz="1100" b="1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ET) </a:t>
                      </a:r>
                      <a:endParaRPr lang="fr-FR" sz="11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435" marR="51435" marT="11573" marB="14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A79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65,3</a:t>
                      </a:r>
                      <a:r>
                        <a:rPr lang="en-US" sz="11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(8,2)</a:t>
                      </a:r>
                      <a:endParaRPr lang="en-US" sz="11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435" marR="51435" marT="11573" marB="14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A79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65,3</a:t>
                      </a:r>
                      <a:r>
                        <a:rPr lang="en-US" sz="11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(8,3)</a:t>
                      </a:r>
                      <a:endParaRPr lang="en-US" sz="11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435" marR="51435" marT="11573" marB="14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A79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65,2 (8,3)</a:t>
                      </a:r>
                    </a:p>
                  </a:txBody>
                  <a:tcPr marL="51435" marR="51435" marT="11573" marB="14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A79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65,3 (8,3)</a:t>
                      </a:r>
                      <a:endParaRPr lang="en-US" sz="11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435" marR="51435" marT="11573" marB="14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A79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749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r-FR" sz="11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Sexe (% hommes)</a:t>
                      </a:r>
                      <a:endParaRPr lang="fr-FR" sz="11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51435" marR="51435" marT="11573" marB="14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A79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67 %</a:t>
                      </a:r>
                      <a:endParaRPr lang="en-US" sz="11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435" marR="51435" marT="11573" marB="14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A79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66 %</a:t>
                      </a:r>
                      <a:endParaRPr lang="en-US" sz="11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435" marR="51435" marT="11573" marB="14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A79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66 %</a:t>
                      </a:r>
                    </a:p>
                  </a:txBody>
                  <a:tcPr marL="51435" marR="51435" marT="11573" marB="14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A79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66 %</a:t>
                      </a:r>
                      <a:endParaRPr lang="en-US" sz="11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435" marR="51435" marT="11573" marB="14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A79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359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Ex</a:t>
                      </a:r>
                      <a:r>
                        <a:rPr lang="fr-FR" sz="11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fr-FR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fumeurs, n (%)</a:t>
                      </a:r>
                      <a:endParaRPr lang="fr-FR" sz="11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1431" marR="21431" marT="16073" marB="1607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A79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2715 (65%)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1431" marR="21431" marT="16073" marB="1607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A79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2711 (66%)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1431" marR="21431" marT="16073" marB="1607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A79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1342 (65%)</a:t>
                      </a:r>
                    </a:p>
                  </a:txBody>
                  <a:tcPr marL="21431" marR="21431" marT="16073" marB="1607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A79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6768 (65%)</a:t>
                      </a:r>
                      <a:endParaRPr lang="en-US" sz="11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21431" marR="21431" marT="16073" marB="16073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A79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90027839"/>
                  </a:ext>
                </a:extLst>
              </a:tr>
              <a:tr h="19749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Score CAT moyen (ET)</a:t>
                      </a:r>
                    </a:p>
                  </a:txBody>
                  <a:tcPr marL="51435" marR="51435" marT="11573" marB="14467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A79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20,1 (6,1)</a:t>
                      </a:r>
                    </a:p>
                  </a:txBody>
                  <a:tcPr marL="51435" marR="51435" marT="11573" marB="14467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A79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20,1 (6,1)</a:t>
                      </a:r>
                    </a:p>
                  </a:txBody>
                  <a:tcPr marL="51435" marR="51435" marT="11573" marB="14467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A79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20,2 (6,2)</a:t>
                      </a:r>
                    </a:p>
                  </a:txBody>
                  <a:tcPr marL="51435" marR="51435" marT="11573" marB="14467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A79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20,1 (6,1)</a:t>
                      </a:r>
                    </a:p>
                  </a:txBody>
                  <a:tcPr marL="51435" marR="51435" marT="11573" marB="14467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A79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894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VEMS post-bronchodilatateur</a:t>
                      </a:r>
                      <a:r>
                        <a:rPr lang="fr-FR" sz="1100" b="1" baseline="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fr-FR" sz="1100" b="1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% de la théorique</a:t>
                      </a:r>
                      <a:r>
                        <a:rPr lang="fr-FR" sz="1100" b="1" baseline="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, moyenne (ET)</a:t>
                      </a:r>
                      <a:endParaRPr lang="fr-FR" sz="1100" b="1" noProof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51435" marR="51435" marT="11573" marB="14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A79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45,7 % (15,0)</a:t>
                      </a:r>
                      <a:endParaRPr lang="en-US" sz="11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435" marR="51435" marT="11573" marB="1446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A79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45,5 % (14,8)</a:t>
                      </a:r>
                      <a:endParaRPr lang="en-US" sz="11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435" marR="51435" marT="11573" marB="1446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A79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cs typeface="Times New Roman" panose="02020603050405020304" pitchFamily="18" charset="0"/>
                        </a:rPr>
                        <a:t>45,4 % (14,7)</a:t>
                      </a:r>
                    </a:p>
                  </a:txBody>
                  <a:tcPr marL="51435" marR="51435" marT="11573" marB="1446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A79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45,5 % (14,8)</a:t>
                      </a:r>
                      <a:endParaRPr lang="en-US" sz="11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1435" marR="51435" marT="11573" marB="14467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A79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97490">
                <a:tc gridSpan="5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fr-FR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Exacerbations</a:t>
                      </a:r>
                      <a:r>
                        <a:rPr lang="fr-FR" sz="11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de BPCO </a:t>
                      </a:r>
                      <a:r>
                        <a:rPr lang="fr-FR" sz="1100" b="1" baseline="0" noProof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l’année précédente, n </a:t>
                      </a:r>
                      <a:r>
                        <a:rPr lang="fr-FR" sz="11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(%)</a:t>
                      </a:r>
                      <a:endParaRPr lang="fr-FR" sz="11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51435" marR="51435" marT="11573" marB="14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A792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27432" marB="3429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27432" marB="34290"/>
                </a:tc>
                <a:extLst>
                  <a:ext uri="{0D108BD9-81ED-4DB2-BD59-A6C34878D82A}">
                    <a16:rowId xmlns="" xmlns:a16="http://schemas.microsoft.com/office/drawing/2014/main" val="604077827"/>
                  </a:ext>
                </a:extLst>
              </a:tr>
              <a:tr h="19749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08000"/>
                      <a:r>
                        <a:rPr lang="fr-FR" sz="11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1 modérée et 0 sévère</a:t>
                      </a:r>
                      <a:endParaRPr lang="fr-FR" sz="1100" b="1" baseline="300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51435" marR="51435" marT="11573" marB="14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A79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1198</a:t>
                      </a:r>
                      <a:r>
                        <a:rPr lang="en-US" sz="1100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(29%)</a:t>
                      </a:r>
                      <a:endParaRPr lang="en-US" sz="11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11573" marB="14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A79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1242 (30%)</a:t>
                      </a:r>
                      <a:endParaRPr lang="en-US" sz="11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11573" marB="14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A79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616 (30%)</a:t>
                      </a:r>
                    </a:p>
                  </a:txBody>
                  <a:tcPr marL="51435" marR="51435" marT="11573" marB="14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A79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3056 (30%)</a:t>
                      </a:r>
                      <a:endParaRPr lang="en-US" sz="11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11573" marB="14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A79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69028825"/>
                  </a:ext>
                </a:extLst>
              </a:tr>
              <a:tr h="19749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08000"/>
                      <a:r>
                        <a:rPr lang="fr-FR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≥ 2 modérées ou ≥ 1 sévère</a:t>
                      </a:r>
                    </a:p>
                  </a:txBody>
                  <a:tcPr marL="51435" marR="51435" marT="11573" marB="14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A79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2953 (71%)</a:t>
                      </a:r>
                      <a:endParaRPr lang="en-US" sz="11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11573" marB="14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A79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2892 (70%)</a:t>
                      </a:r>
                      <a:endParaRPr lang="en-US" sz="11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11573" marB="14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A79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1454 (70%)</a:t>
                      </a:r>
                    </a:p>
                  </a:txBody>
                  <a:tcPr marL="51435" marR="51435" marT="11573" marB="14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A79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7299 (70%)</a:t>
                      </a:r>
                      <a:endParaRPr lang="en-US" sz="11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11573" marB="14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A79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57053258"/>
                  </a:ext>
                </a:extLst>
              </a:tr>
              <a:tr h="19749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08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≥ 2</a:t>
                      </a:r>
                      <a:r>
                        <a:rPr lang="fr-FR" sz="11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sévères</a:t>
                      </a:r>
                      <a:endParaRPr lang="fr-FR" sz="11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51435" marR="51435" marT="11573" marB="14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A79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1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147 (4%)</a:t>
                      </a:r>
                      <a:endParaRPr lang="en-US" sz="11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11573" marB="14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A79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1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148 (4%)</a:t>
                      </a:r>
                      <a:endParaRPr lang="en-US" sz="11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11573" marB="14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A79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76 (4%)</a:t>
                      </a:r>
                    </a:p>
                  </a:txBody>
                  <a:tcPr marL="51435" marR="51435" marT="11573" marB="14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A79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GB" sz="11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371 (4%)</a:t>
                      </a:r>
                      <a:endParaRPr lang="en-US" sz="11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11573" marB="14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A79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197490">
                <a:tc gridSpan="5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Traitements</a:t>
                      </a:r>
                      <a:r>
                        <a:rPr lang="fr-FR" sz="1100" b="1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de la BPCO à l’inclusion,</a:t>
                      </a:r>
                      <a:r>
                        <a:rPr lang="fr-FR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n (%)</a:t>
                      </a:r>
                    </a:p>
                  </a:txBody>
                  <a:tcPr marL="51435" marR="51435" marT="11573" marB="14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A792">
                        <a:tint val="4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27432" marB="34290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400" b="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27432" marB="34290"/>
                </a:tc>
                <a:extLst>
                  <a:ext uri="{0D108BD9-81ED-4DB2-BD59-A6C34878D82A}">
                    <a16:rowId xmlns="" xmlns:a16="http://schemas.microsoft.com/office/drawing/2014/main" val="2257786996"/>
                  </a:ext>
                </a:extLst>
              </a:tr>
              <a:tr h="19749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08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CSI + LABA + LAMA</a:t>
                      </a:r>
                      <a:endParaRPr lang="fr-FR" sz="11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51435" marR="51435" marT="11573" marB="14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A79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1581</a:t>
                      </a:r>
                      <a:r>
                        <a:rPr lang="en-US" sz="1100" kern="1200" baseline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 </a:t>
                      </a:r>
                      <a:r>
                        <a:rPr lang="en-US" sz="11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(38%)</a:t>
                      </a:r>
                      <a:endParaRPr lang="en-US" sz="11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11573" marB="14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A79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1563 (38%)</a:t>
                      </a:r>
                      <a:endParaRPr lang="en-US" sz="11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11573" marB="14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A79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826 (40%)</a:t>
                      </a:r>
                    </a:p>
                  </a:txBody>
                  <a:tcPr marL="51435" marR="51435" marT="11573" marB="14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A79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3970 (38%)</a:t>
                      </a:r>
                      <a:endParaRPr lang="en-US" sz="11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11573" marB="14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A79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64104155"/>
                  </a:ext>
                </a:extLst>
              </a:tr>
              <a:tr h="19749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08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CSI + LABA</a:t>
                      </a:r>
                      <a:endParaRPr lang="fr-FR" sz="11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51435" marR="51435" marT="11573" marB="14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A79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1220 (29%)</a:t>
                      </a:r>
                      <a:endParaRPr lang="en-US" sz="11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11573" marB="14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A79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1177 (28%)</a:t>
                      </a:r>
                      <a:endParaRPr lang="en-US" sz="11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11573" marB="14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A79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576 (28%)</a:t>
                      </a:r>
                    </a:p>
                  </a:txBody>
                  <a:tcPr marL="51435" marR="51435" marT="11573" marB="14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A79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2973 (29%)</a:t>
                      </a:r>
                      <a:endParaRPr lang="en-US" sz="11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11573" marB="14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A79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75586465"/>
                  </a:ext>
                </a:extLst>
              </a:tr>
              <a:tr h="19749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08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LABA + LAMA</a:t>
                      </a:r>
                      <a:endParaRPr lang="fr-FR" sz="11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marL="51435" marR="51435" marT="11573" marB="14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A79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361 (9%)</a:t>
                      </a:r>
                      <a:endParaRPr lang="en-US" sz="11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11573" marB="14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A79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331 (8%)</a:t>
                      </a:r>
                      <a:endParaRPr lang="en-US" sz="11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11573" marB="14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A79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187 (9%)</a:t>
                      </a:r>
                    </a:p>
                  </a:txBody>
                  <a:tcPr marL="51435" marR="51435" marT="11573" marB="14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A792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879 (8%)</a:t>
                      </a:r>
                      <a:endParaRPr lang="en-US" sz="11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11573" marB="14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A792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09402440"/>
                  </a:ext>
                </a:extLst>
              </a:tr>
              <a:tr h="19749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marL="1080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1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LAMA</a:t>
                      </a:r>
                    </a:p>
                  </a:txBody>
                  <a:tcPr marL="51435" marR="51435" marT="11573" marB="14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A79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288 (7%)</a:t>
                      </a:r>
                      <a:endParaRPr lang="en-US" sz="11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11573" marB="14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A79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346 (8%)</a:t>
                      </a:r>
                      <a:endParaRPr lang="en-US" sz="11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11573" marB="14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A79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b="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Times New Roman" panose="02020603050405020304" pitchFamily="18" charset="0"/>
                        </a:rPr>
                        <a:t>146 (7%)</a:t>
                      </a:r>
                    </a:p>
                  </a:txBody>
                  <a:tcPr marL="51435" marR="51435" marT="11573" marB="14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A792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en-US" sz="1100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n-lt"/>
                        </a:rPr>
                        <a:t>780 (8%)</a:t>
                      </a:r>
                      <a:endParaRPr lang="en-US" sz="11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1435" marR="51435" marT="11573" marB="14467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9A792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689854"/>
                  </a:ext>
                </a:extLst>
              </a:tr>
            </a:tbl>
          </a:graphicData>
        </a:graphic>
      </p:graphicFrame>
      <p:sp>
        <p:nvSpPr>
          <p:cNvPr id="8" name="Titre 1">
            <a:extLst>
              <a:ext uri="{FF2B5EF4-FFF2-40B4-BE49-F238E27FC236}">
                <a16:creationId xmlns="" xmlns:a16="http://schemas.microsoft.com/office/drawing/2014/main" id="{B6848915-9DC4-B84D-A02B-7FA46BCBC413}"/>
              </a:ext>
            </a:extLst>
          </p:cNvPr>
          <p:cNvSpPr txBox="1">
            <a:spLocks/>
          </p:cNvSpPr>
          <p:nvPr/>
        </p:nvSpPr>
        <p:spPr>
          <a:xfrm>
            <a:off x="257892" y="195486"/>
            <a:ext cx="8545645" cy="864096"/>
          </a:xfrm>
          <a:prstGeom prst="rect">
            <a:avLst/>
          </a:prstGeom>
        </p:spPr>
        <p:txBody>
          <a:bodyPr vert="horz" lIns="91438" tIns="45719" rIns="91438" bIns="45719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800"/>
            <a:r>
              <a:rPr lang="fr-FR" sz="2400" b="1" dirty="0">
                <a:solidFill>
                  <a:srgbClr val="000000"/>
                </a:solidFill>
                <a:latin typeface="Corbel" panose="020B0503020204020204"/>
              </a:rPr>
              <a:t>Caractéristiques des patients à l’inclusion dans IMPACT</a:t>
            </a:r>
            <a:endParaRPr lang="en-CA" altLang="x-none" sz="2400" b="1" dirty="0">
              <a:solidFill>
                <a:srgbClr val="000000"/>
              </a:solidFill>
              <a:latin typeface="Corbel" panose="020B0503020204020204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0D812E23-CF10-4E02-8447-AE4CED4A550A}"/>
              </a:ext>
            </a:extLst>
          </p:cNvPr>
          <p:cNvSpPr txBox="1">
            <a:spLocks/>
          </p:cNvSpPr>
          <p:nvPr/>
        </p:nvSpPr>
        <p:spPr>
          <a:xfrm>
            <a:off x="3788807" y="4601560"/>
            <a:ext cx="5078963" cy="346454"/>
          </a:xfrm>
          <a:prstGeom prst="rect">
            <a:avLst/>
          </a:prstGeom>
        </p:spPr>
        <p:txBody>
          <a:bodyPr lIns="91436" tIns="45718" rIns="91436" bIns="45718"/>
          <a:lstStyle>
            <a:lvl1pPr marL="1714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-"/>
              <a:defRPr sz="1050" kern="1200">
                <a:solidFill>
                  <a:srgbClr val="544F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-"/>
              <a:defRPr sz="1050" kern="1200">
                <a:solidFill>
                  <a:srgbClr val="544F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-"/>
              <a:defRPr sz="1050" kern="1200">
                <a:solidFill>
                  <a:srgbClr val="544F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-"/>
              <a:defRPr sz="1050" kern="1200">
                <a:solidFill>
                  <a:srgbClr val="544F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-"/>
              <a:defRPr sz="1050" kern="1200">
                <a:solidFill>
                  <a:srgbClr val="544F4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defTabSz="685732">
              <a:spcAft>
                <a:spcPts val="0"/>
              </a:spcAft>
              <a:buNone/>
            </a:pPr>
            <a:r>
              <a:rPr lang="en-US" sz="825" b="1" dirty="0">
                <a:solidFill>
                  <a:srgbClr val="000000"/>
                </a:solidFill>
                <a:sym typeface="Arial"/>
              </a:rPr>
              <a:t>Lipson DA et al. Once-Daily Single-Inhaler Triple versus Dual Therapy in Patients with </a:t>
            </a:r>
            <a:r>
              <a:rPr lang="en-US" sz="825" b="1" dirty="0" smtClean="0">
                <a:solidFill>
                  <a:srgbClr val="000000"/>
                </a:solidFill>
                <a:sym typeface="Arial"/>
              </a:rPr>
              <a:t>COPD</a:t>
            </a:r>
          </a:p>
          <a:p>
            <a:pPr marL="0" indent="0" algn="r" defTabSz="685732">
              <a:spcAft>
                <a:spcPts val="0"/>
              </a:spcAft>
              <a:buNone/>
            </a:pPr>
            <a:r>
              <a:rPr lang="en-US" sz="825" b="1" dirty="0" smtClean="0">
                <a:solidFill>
                  <a:srgbClr val="000000"/>
                </a:solidFill>
                <a:sym typeface="Arial"/>
              </a:rPr>
              <a:t>N </a:t>
            </a:r>
            <a:r>
              <a:rPr lang="en-US" sz="825" b="1" dirty="0" err="1">
                <a:solidFill>
                  <a:srgbClr val="000000"/>
                </a:solidFill>
                <a:sym typeface="Arial"/>
              </a:rPr>
              <a:t>Engl</a:t>
            </a:r>
            <a:r>
              <a:rPr lang="en-US" sz="825" b="1" dirty="0">
                <a:solidFill>
                  <a:srgbClr val="000000"/>
                </a:solidFill>
                <a:sym typeface="Arial"/>
              </a:rPr>
              <a:t> J Med. 2018; 378 (18): 1671-1680</a:t>
            </a:r>
            <a:endParaRPr lang="en-GB" sz="825" b="1" dirty="0">
              <a:solidFill>
                <a:srgbClr val="000000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965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se">
  <a:themeElements>
    <a:clrScheme name="Palissad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Base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e">
      <a:fillStyleLst>
        <a:solidFill>
          <a:schemeClr val="phClr"/>
        </a:solidFill>
        <a:solidFill>
          <a:schemeClr val="phClr">
            <a:tint val="63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sis" id="{5665723A-49BA-4B57-8411-A56F8F207965}" vid="{446C221D-F63F-4DD8-B509-CFE168687BF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SK">
    <a:dk1>
      <a:srgbClr val="544F40"/>
    </a:dk1>
    <a:lt1>
      <a:srgbClr val="FFFFFF"/>
    </a:lt1>
    <a:dk2>
      <a:srgbClr val="F36633"/>
    </a:dk2>
    <a:lt2>
      <a:srgbClr val="D5D1CE"/>
    </a:lt2>
    <a:accent1>
      <a:srgbClr val="F36633"/>
    </a:accent1>
    <a:accent2>
      <a:srgbClr val="40488D"/>
    </a:accent2>
    <a:accent3>
      <a:srgbClr val="BC1077"/>
    </a:accent3>
    <a:accent4>
      <a:srgbClr val="E49B13"/>
    </a:accent4>
    <a:accent5>
      <a:srgbClr val="ED003C"/>
    </a:accent5>
    <a:accent6>
      <a:srgbClr val="3A7013"/>
    </a:accent6>
    <a:hlink>
      <a:srgbClr val="FFFFFF"/>
    </a:hlink>
    <a:folHlink>
      <a:srgbClr val="FFFFFF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Them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8E01A37A49E949B546D07A7BED693E" ma:contentTypeVersion="14" ma:contentTypeDescription="Create a new document." ma:contentTypeScope="" ma:versionID="8056aab2ebf7f24d970b2577d55f0136">
  <xsd:schema xmlns:xsd="http://www.w3.org/2001/XMLSchema" xmlns:xs="http://www.w3.org/2001/XMLSchema" xmlns:p="http://schemas.microsoft.com/office/2006/metadata/properties" xmlns:ns2="44a56295-c29e-4898-8136-a54736c65b82" xmlns:ns3="3f2bbe02-791c-4b6c-892d-6003e03991e4" xmlns:ns4="140b5213-fdda-40d2-b24c-340305fb2e55" targetNamespace="http://schemas.microsoft.com/office/2006/metadata/properties" ma:root="true" ma:fieldsID="a08aaf6f6e66209e1cde2b27e3dc2c48" ns2:_="" ns3:_="" ns4:_="">
    <xsd:import namespace="44a56295-c29e-4898-8136-a54736c65b82"/>
    <xsd:import namespace="3f2bbe02-791c-4b6c-892d-6003e03991e4"/>
    <xsd:import namespace="140b5213-fdda-40d2-b24c-340305fb2e55"/>
    <xsd:element name="properties">
      <xsd:complexType>
        <xsd:sequence>
          <xsd:element name="documentManagement">
            <xsd:complexType>
              <xsd:all>
                <xsd:element ref="ns2:Descriptions" minOccurs="0"/>
                <xsd:element ref="ns2:Keywor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a56295-c29e-4898-8136-a54736c65b82" elementFormDefault="qualified">
    <xsd:import namespace="http://schemas.microsoft.com/office/2006/documentManagement/types"/>
    <xsd:import namespace="http://schemas.microsoft.com/office/infopath/2007/PartnerControls"/>
    <xsd:element name="Descriptions" ma:index="8" nillable="true" ma:displayName="Descriptions" ma:description="Describe your document to make it appear at the top of search results" ma:internalName="Descriptions">
      <xsd:simpleType>
        <xsd:restriction base="dms:Note">
          <xsd:maxLength value="255"/>
        </xsd:restriction>
      </xsd:simpleType>
    </xsd:element>
    <xsd:element name="Keyword" ma:index="9" nillable="true" ma:displayName="Keyword" ma:description="Enter list of terms separated by semi-colon(;)" ma:internalName="Keyword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2bbe02-791c-4b6c-892d-6003e03991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0b5213-fdda-40d2-b24c-340305fb2e55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haredContentType xmlns="Microsoft.SharePoint.Taxonomy.ContentTypeSync" SourceId="1ee89e71-04cd-405e-9ca3-99e020c1694d" ContentTypeId="0x0101" PreviousValue="false"/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eyword xmlns="44a56295-c29e-4898-8136-a54736c65b82" xsi:nil="true"/>
    <Descriptions xmlns="44a56295-c29e-4898-8136-a54736c65b82" xsi:nil="true"/>
  </documentManagement>
</p:properties>
</file>

<file path=customXml/itemProps1.xml><?xml version="1.0" encoding="utf-8"?>
<ds:datastoreItem xmlns:ds="http://schemas.openxmlformats.org/officeDocument/2006/customXml" ds:itemID="{1F84E4E7-539A-421E-B409-271C708AB2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4a56295-c29e-4898-8136-a54736c65b82"/>
    <ds:schemaRef ds:uri="3f2bbe02-791c-4b6c-892d-6003e03991e4"/>
    <ds:schemaRef ds:uri="140b5213-fdda-40d2-b24c-340305fb2e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FB7E59-B26E-4F85-AA2F-E87C780D389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BFAD9A0-09C9-4ECC-94A8-F160E82272B1}">
  <ds:schemaRefs>
    <ds:schemaRef ds:uri="Microsoft.SharePoint.Taxonomy.ContentTypeSync"/>
  </ds:schemaRefs>
</ds:datastoreItem>
</file>

<file path=customXml/itemProps4.xml><?xml version="1.0" encoding="utf-8"?>
<ds:datastoreItem xmlns:ds="http://schemas.openxmlformats.org/officeDocument/2006/customXml" ds:itemID="{AE8D2CF6-1491-4534-81CB-AA2F294571DE}">
  <ds:schemaRefs>
    <ds:schemaRef ds:uri="http://schemas.microsoft.com/office/2006/documentManagement/types"/>
    <ds:schemaRef ds:uri="3f2bbe02-791c-4b6c-892d-6003e03991e4"/>
    <ds:schemaRef ds:uri="http://purl.org/dc/terms/"/>
    <ds:schemaRef ds:uri="http://purl.org/dc/dcmitype/"/>
    <ds:schemaRef ds:uri="44a56295-c29e-4898-8136-a54736c65b82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140b5213-fdda-40d2-b24c-340305fb2e55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1767</TotalTime>
  <Words>4146</Words>
  <Application>Microsoft Office PowerPoint</Application>
  <PresentationFormat>Affichage à l'écran (16:9)</PresentationFormat>
  <Paragraphs>803</Paragraphs>
  <Slides>41</Slides>
  <Notes>15</Notes>
  <HiddenSlides>12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41</vt:i4>
      </vt:variant>
    </vt:vector>
  </HeadingPairs>
  <TitlesOfParts>
    <vt:vector size="43" baseType="lpstr">
      <vt:lpstr>Base</vt:lpstr>
      <vt:lpstr>Graphique Microsoft Excel</vt:lpstr>
      <vt:lpstr>Prise en charge des patients BPCO : actualités et perspectives</vt:lpstr>
      <vt:lpstr>Liens d’intérêts du Docteur Jébrak</vt:lpstr>
      <vt:lpstr>recommandations thérapeutiques dans la BPCO  centréeS sur les médicaments inhalés</vt:lpstr>
      <vt:lpstr>Optimisation du traitement médicamenteux des patients atteints  de BPCO en état stable - Position de la SPLF - Actualisation 2021</vt:lpstr>
      <vt:lpstr>La dyspnée reste le symptôme le plus handicapant</vt:lpstr>
      <vt:lpstr>les triples thérapies inhaléEs diminuent-elles la mortalité dans la bpco ?</vt:lpstr>
      <vt:lpstr>IMPACT : schéma de l’étude : InforMing the Pathway of COPD Treatment</vt:lpstr>
      <vt:lpstr>IMPACT  : critères</vt:lpstr>
      <vt:lpstr>Présentation PowerPoint</vt:lpstr>
      <vt:lpstr>Résultats d’IMPACT sur les EABPCO (critère principal)</vt:lpstr>
      <vt:lpstr>Mortalité toutes causes dans l’étude IMPACT</vt:lpstr>
      <vt:lpstr>Présentation PowerPoint</vt:lpstr>
      <vt:lpstr>ETHOS : schéma de l’étude Efficacy and Safety of Triple Therapy in Obstructive Lung Disease</vt:lpstr>
      <vt:lpstr>ETHOS : critères Efficacy and Safety of Triple Therapy in Obstructive Lung Disease</vt:lpstr>
      <vt:lpstr>Présentation PowerPoint</vt:lpstr>
      <vt:lpstr>Présentation PowerPoint</vt:lpstr>
      <vt:lpstr>Présentation PowerPoint</vt:lpstr>
      <vt:lpstr>Présentation PowerPoint</vt:lpstr>
      <vt:lpstr>Mortalité toutes causes dans l’étude ETHOS</vt:lpstr>
      <vt:lpstr>Mortalité toutes causes selon l’éosinophilie dans ETHOS</vt:lpstr>
      <vt:lpstr>Cascade hiérarchique</vt:lpstr>
      <vt:lpstr>En définitive, avons-nous enfin des médicaments qui diminuent la mortalité dans la BPCO ?</vt:lpstr>
      <vt:lpstr>AcTUALItés sur les autres traitements de la bpco</vt:lpstr>
      <vt:lpstr>Réduction de volume pulmonaire par valves endobronchiques</vt:lpstr>
      <vt:lpstr>Traitements endoscopiques de la BPCO</vt:lpstr>
      <vt:lpstr>Dénervation endobronchique : étude AIRFLOW</vt:lpstr>
      <vt:lpstr>Supplémentation en vitamine D</vt:lpstr>
      <vt:lpstr>De nombreuses cibles thérapeutiques potentielles</vt:lpstr>
      <vt:lpstr>Conclusion : en 2021, essayons de changer notre regard sur la BPCO</vt:lpstr>
      <vt:lpstr>COMPLEMENT</vt:lpstr>
      <vt:lpstr>Impact des exacerbations sur l’espérance de vie dans la BPCO</vt:lpstr>
      <vt:lpstr>Quand donner des CSI dans les BPCO ?</vt:lpstr>
      <vt:lpstr>Quand sevrer des CSI ? Recommandations ERS 2020</vt:lpstr>
      <vt:lpstr>Prendre son traitement inhalé suffisamment et correctement</vt:lpstr>
      <vt:lpstr>Présentation PowerPoint</vt:lpstr>
      <vt:lpstr>Présentation PowerPoint</vt:lpstr>
      <vt:lpstr>Qualité de l’inhalation et risques d’exacerbations</vt:lpstr>
      <vt:lpstr>Principales erreurs techniques observées lors de l’inhalation des médicaments</vt:lpstr>
      <vt:lpstr>Impact de l’observance sur le risque d’exacerbation de BPCO</vt:lpstr>
      <vt:lpstr>Observance et mortalité dans la BPCO</vt:lpstr>
      <vt:lpstr>Choisir le bon dispositif d’inhalation</vt:lpstr>
    </vt:vector>
  </TitlesOfParts>
  <Company>APHP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Prise en charge des patients BPCO : actualités et perspectives</dc:title>
  <dc:creator>JEBRAK Gilles</dc:creator>
  <cp:lastModifiedBy>Gilles Jébrak</cp:lastModifiedBy>
  <cp:revision>102</cp:revision>
  <dcterms:created xsi:type="dcterms:W3CDTF">2021-08-18T10:38:57Z</dcterms:created>
  <dcterms:modified xsi:type="dcterms:W3CDTF">2021-11-20T09:30:48Z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0x0101003E8E01A37A49E949B546D07A7BED693E</vt:lpwstr>
  </property>
</Properties>
</file>