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84" r:id="rId6"/>
    <p:sldId id="262" r:id="rId7"/>
    <p:sldId id="294" r:id="rId8"/>
    <p:sldId id="263" r:id="rId9"/>
    <p:sldId id="264" r:id="rId10"/>
    <p:sldId id="265" r:id="rId11"/>
    <p:sldId id="285" r:id="rId12"/>
    <p:sldId id="269" r:id="rId13"/>
    <p:sldId id="293" r:id="rId14"/>
    <p:sldId id="270" r:id="rId15"/>
    <p:sldId id="291" r:id="rId16"/>
    <p:sldId id="292" r:id="rId17"/>
    <p:sldId id="276" r:id="rId18"/>
    <p:sldId id="277" r:id="rId19"/>
    <p:sldId id="278" r:id="rId20"/>
    <p:sldId id="271" r:id="rId21"/>
    <p:sldId id="286" r:id="rId22"/>
    <p:sldId id="272" r:id="rId23"/>
    <p:sldId id="288" r:id="rId24"/>
    <p:sldId id="275" r:id="rId25"/>
    <p:sldId id="281" r:id="rId26"/>
    <p:sldId id="279" r:id="rId27"/>
    <p:sldId id="282" r:id="rId28"/>
    <p:sldId id="283" r:id="rId29"/>
    <p:sldId id="289" r:id="rId30"/>
    <p:sldId id="290" r:id="rId31"/>
    <p:sldId id="280" r:id="rId32"/>
    <p:sldId id="28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09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79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18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14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92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6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23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54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96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09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63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9C02B-F97F-446F-8E65-462C171A08E1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C309-407E-4BC7-ADA8-BEE0C7CD3B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84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978870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Quelles recommandations pour le diagnostic de cancer bronchique en 2021 ?</a:t>
            </a:r>
            <a:endParaRPr lang="fr-FR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1960" y="2993539"/>
            <a:ext cx="10391775" cy="2297245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Pr Etienne Giroux </a:t>
            </a:r>
            <a:r>
              <a:rPr lang="fr-FR" sz="2400" b="1" dirty="0" err="1" smtClean="0">
                <a:solidFill>
                  <a:schemeClr val="tx1"/>
                </a:solidFill>
              </a:rPr>
              <a:t>Leprieur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endParaRPr lang="fr-FR" sz="2400" dirty="0" smtClean="0">
              <a:solidFill>
                <a:schemeClr val="tx1"/>
              </a:solidFill>
            </a:endParaRPr>
          </a:p>
          <a:p>
            <a:pPr algn="l"/>
            <a:r>
              <a:rPr lang="fr-FR" sz="1800" dirty="0" smtClean="0">
                <a:solidFill>
                  <a:schemeClr val="tx1"/>
                </a:solidFill>
              </a:rPr>
              <a:t>APHP – Hôpital Ambroise Paré, Service de Pneumologie et Oncologie thoracique, Boulogne-Billancourt</a:t>
            </a:r>
          </a:p>
          <a:p>
            <a:pPr algn="l"/>
            <a:endParaRPr lang="fr-FR" sz="1800" dirty="0" smtClean="0">
              <a:solidFill>
                <a:schemeClr val="tx1"/>
              </a:solidFill>
            </a:endParaRPr>
          </a:p>
          <a:p>
            <a:pPr algn="l"/>
            <a:r>
              <a:rPr lang="fr-FR" sz="1800" dirty="0" smtClean="0">
                <a:solidFill>
                  <a:schemeClr val="tx1"/>
                </a:solidFill>
              </a:rPr>
              <a:t>Université Paris-Saclay, UVSQ, EA 4340 Biomarqueurs et Essais Cliniques en Cancérologie et </a:t>
            </a:r>
            <a:r>
              <a:rPr lang="fr-FR" sz="1800" dirty="0" err="1" smtClean="0">
                <a:solidFill>
                  <a:schemeClr val="tx1"/>
                </a:solidFill>
              </a:rPr>
              <a:t>Onco-Hématologie</a:t>
            </a:r>
            <a:r>
              <a:rPr lang="fr-FR" sz="1800" dirty="0" smtClean="0">
                <a:solidFill>
                  <a:schemeClr val="tx1"/>
                </a:solidFill>
              </a:rPr>
              <a:t>, Boulogne-Billancourt</a:t>
            </a:r>
          </a:p>
          <a:p>
            <a:pPr algn="l"/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logo-UV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496" y="5597243"/>
            <a:ext cx="1970215" cy="95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escription : http://portail-cms.aphp.fr/apr/IMG/png/Logo_Saclay_Ho_pital_Ambroise-Pare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61" y="5290784"/>
            <a:ext cx="3424047" cy="156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9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Site de biopsies : plusieurs situations…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63824" y="1685996"/>
            <a:ext cx="646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Il existe une maladie multi-métastatique d’emblée (cM1c)</a:t>
            </a:r>
            <a:endParaRPr lang="fr-FR" i="1" dirty="0"/>
          </a:p>
        </p:txBody>
      </p:sp>
      <p:pic>
        <p:nvPicPr>
          <p:cNvPr id="4" name="Picture 2" descr="F:\NICE ENSEIGNEMENT 15 aout 2010\COLLEGE NATIONAL DES PU-PH\POLY-ECN- 18 juullet 2010\OUVRAGE_11_aout\CHAPITRES\157 CANCER\FIGURES\figure 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6" b="52974"/>
          <a:stretch>
            <a:fillRect/>
          </a:stretch>
        </p:blipFill>
        <p:spPr bwMode="auto">
          <a:xfrm>
            <a:off x="1654943" y="2815462"/>
            <a:ext cx="24177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NICE ENSEIGNEMENT 15 aout 2010\COLLEGE NATIONAL DES PU-PH\POLY-ECN- 18 juullet 2010\OUVRAGE_11_aout\CHAPITRES\157 CANCER\FIGURES\figure 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9"/>
          <a:stretch/>
        </p:blipFill>
        <p:spPr bwMode="auto">
          <a:xfrm>
            <a:off x="4777296" y="2841624"/>
            <a:ext cx="213556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NICE ENSEIGNEMENT 15 aout 2010\COLLEGE NATIONAL DES PU-PH\POLY-ECN- 18 juullet 2010\OUVRAGE_11_aout\CHAPITRES\157 CANCER\FIGURES\figure 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5"/>
          <a:stretch>
            <a:fillRect/>
          </a:stretch>
        </p:blipFill>
        <p:spPr bwMode="auto">
          <a:xfrm>
            <a:off x="7712500" y="2841624"/>
            <a:ext cx="3430988" cy="21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863824" y="6053754"/>
            <a:ext cx="693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Si possible : éviter l’os (décalcification </a:t>
            </a:r>
            <a:r>
              <a:rPr lang="fr-FR" i="1" dirty="0" smtClean="0">
                <a:sym typeface="Wingdings" panose="05000000000000000000" pitchFamily="2" charset="2"/>
              </a:rPr>
              <a:t> analyses de bio mol difficiles…)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59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Questions posées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38200" y="2527553"/>
            <a:ext cx="2665614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/>
              <a:t>Que / comment </a:t>
            </a:r>
            <a:r>
              <a:rPr lang="fr-FR" dirty="0" err="1"/>
              <a:t>biopsier</a:t>
            </a:r>
            <a:r>
              <a:rPr lang="fr-FR" dirty="0"/>
              <a:t>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38616" y="2527552"/>
            <a:ext cx="3222251" cy="4086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Quelles analyses histologiques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95669" y="2527552"/>
            <a:ext cx="4142160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Quelles analyses de biologie moléculaire ?</a:t>
            </a:r>
          </a:p>
        </p:txBody>
      </p:sp>
    </p:spTree>
    <p:extLst>
      <p:ext uri="{BB962C8B-B14F-4D97-AF65-F5344CB8AC3E}">
        <p14:creationId xmlns:p14="http://schemas.microsoft.com/office/powerpoint/2010/main" val="29891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analyses histologiques ?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313" y="1371600"/>
            <a:ext cx="8757374" cy="52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 faire si aspect de grandes cellules + </a:t>
            </a:r>
            <a:r>
              <a:rPr lang="fr-FR" dirty="0" err="1" smtClean="0"/>
              <a:t>neuro-endocrine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49880" y="2280665"/>
            <a:ext cx="5820504" cy="408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Diagnostic de carcinome </a:t>
            </a:r>
            <a:r>
              <a:rPr lang="fr-FR" dirty="0" err="1" smtClean="0">
                <a:solidFill>
                  <a:schemeClr val="bg1"/>
                </a:solidFill>
              </a:rPr>
              <a:t>neuro-endocrine</a:t>
            </a:r>
            <a:r>
              <a:rPr lang="fr-FR" dirty="0" smtClean="0">
                <a:solidFill>
                  <a:schemeClr val="bg1"/>
                </a:solidFill>
              </a:rPr>
              <a:t> à grandes cellules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2643" y="3960634"/>
            <a:ext cx="2769456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dirty="0" smtClean="0"/>
              <a:t>Aspect morphologique de </a:t>
            </a:r>
            <a:r>
              <a:rPr lang="fr-FR" dirty="0" err="1" smtClean="0"/>
              <a:t>neuro-endocrine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01143" y="3654169"/>
            <a:ext cx="3578769" cy="1328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dirty="0" smtClean="0"/>
              <a:t>Cellules tumorales de grande taille avec rapport nucléo-cytoplasmique bas, index mitotique élevé (≥11/10 champs)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655248" y="3347701"/>
            <a:ext cx="4341945" cy="19409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dirty="0" smtClean="0"/>
              <a:t>Positivité des marqueurs </a:t>
            </a:r>
            <a:r>
              <a:rPr lang="fr-FR" dirty="0" err="1" smtClean="0"/>
              <a:t>neuro-endocrines</a:t>
            </a:r>
            <a:r>
              <a:rPr lang="fr-FR" dirty="0" smtClean="0"/>
              <a:t> en IHC </a:t>
            </a:r>
          </a:p>
          <a:p>
            <a:pPr algn="ctr"/>
            <a:r>
              <a:rPr lang="fr-FR" dirty="0" smtClean="0"/>
              <a:t>(au </a:t>
            </a:r>
            <a:r>
              <a:rPr lang="fr-FR" dirty="0"/>
              <a:t>moins </a:t>
            </a:r>
            <a:r>
              <a:rPr lang="fr-FR" dirty="0" smtClean="0"/>
              <a:t>2, </a:t>
            </a:r>
            <a:r>
              <a:rPr lang="fr-FR" dirty="0"/>
              <a:t>ou 1 </a:t>
            </a:r>
            <a:r>
              <a:rPr lang="fr-FR" dirty="0" smtClean="0"/>
              <a:t>≥50% des cellules) : </a:t>
            </a:r>
          </a:p>
          <a:p>
            <a:pPr algn="ctr"/>
            <a:r>
              <a:rPr lang="fr-FR" b="1" dirty="0" smtClean="0"/>
              <a:t>- </a:t>
            </a:r>
            <a:r>
              <a:rPr lang="fr-FR" b="1" dirty="0" err="1" smtClean="0"/>
              <a:t>Chromogramine</a:t>
            </a:r>
            <a:r>
              <a:rPr lang="fr-FR" b="1" dirty="0" smtClean="0"/>
              <a:t> A</a:t>
            </a:r>
          </a:p>
          <a:p>
            <a:pPr algn="ctr"/>
            <a:r>
              <a:rPr lang="fr-FR" b="1" dirty="0" smtClean="0"/>
              <a:t>- </a:t>
            </a:r>
            <a:r>
              <a:rPr lang="fr-FR" b="1" dirty="0" err="1" smtClean="0"/>
              <a:t>Synaptophysine</a:t>
            </a:r>
            <a:endParaRPr lang="fr-FR" b="1" dirty="0" smtClean="0"/>
          </a:p>
          <a:p>
            <a:pPr algn="ctr"/>
            <a:r>
              <a:rPr lang="fr-FR" b="1" dirty="0" smtClean="0"/>
              <a:t>- CD56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212887" y="5779006"/>
            <a:ext cx="2207467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lang="fr-FR" dirty="0"/>
              <a:t>TTF1+ 50% des cas</a:t>
            </a:r>
          </a:p>
          <a:p>
            <a:r>
              <a:rPr lang="fr-FR" dirty="0"/>
              <a:t>P40-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71201" y="384909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+</a:t>
            </a:r>
            <a:endParaRPr lang="fr-FR" sz="4800" dirty="0"/>
          </a:p>
        </p:txBody>
      </p:sp>
      <p:sp>
        <p:nvSpPr>
          <p:cNvPr id="9" name="ZoneTexte 8"/>
          <p:cNvSpPr txBox="1"/>
          <p:nvPr/>
        </p:nvSpPr>
        <p:spPr>
          <a:xfrm>
            <a:off x="7164408" y="384472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+</a:t>
            </a:r>
            <a:endParaRPr lang="fr-FR" sz="4800" dirty="0"/>
          </a:p>
        </p:txBody>
      </p:sp>
      <p:sp>
        <p:nvSpPr>
          <p:cNvPr id="10" name="ZoneTexte 9"/>
          <p:cNvSpPr txBox="1"/>
          <p:nvPr/>
        </p:nvSpPr>
        <p:spPr>
          <a:xfrm>
            <a:off x="5438497" y="5785683"/>
            <a:ext cx="3942661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lang="fr-FR" dirty="0"/>
              <a:t>Ki67 : utile pour différencier carcinoïdes</a:t>
            </a:r>
          </a:p>
        </p:txBody>
      </p:sp>
    </p:spTree>
    <p:extLst>
      <p:ext uri="{BB962C8B-B14F-4D97-AF65-F5344CB8AC3E}">
        <p14:creationId xmlns:p14="http://schemas.microsoft.com/office/powerpoint/2010/main" val="13151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Immunohistochimie PD-L1 : pour qui ? Pour quoi ?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124162" y="2442112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Critères qualité !!!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986" y="1936454"/>
            <a:ext cx="1283208" cy="11228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86" y="3801194"/>
            <a:ext cx="6990080" cy="2082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915400" y="6396052"/>
            <a:ext cx="294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Lantuejoul</a:t>
            </a:r>
            <a:r>
              <a:rPr lang="fr-FR" sz="1600" i="1" dirty="0" smtClean="0"/>
              <a:t> et al. Ann </a:t>
            </a:r>
            <a:r>
              <a:rPr lang="fr-FR" sz="1600" i="1" dirty="0" err="1" smtClean="0"/>
              <a:t>Pathol</a:t>
            </a:r>
            <a:r>
              <a:rPr lang="fr-FR" sz="1600" i="1" dirty="0" smtClean="0"/>
              <a:t> 2018</a:t>
            </a:r>
            <a:endParaRPr lang="fr-FR" sz="1600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73" y="2649686"/>
            <a:ext cx="2658405" cy="21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Immunohistochimie PD-L1 : pour qui ? </a:t>
            </a:r>
            <a:r>
              <a:rPr lang="fr-FR" dirty="0" smtClean="0"/>
              <a:t>pour </a:t>
            </a:r>
            <a:r>
              <a:rPr lang="fr-FR" dirty="0"/>
              <a:t>quoi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8200" y="2024861"/>
            <a:ext cx="438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Systématique pour tout CBNPC de stade IV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" y="3097698"/>
            <a:ext cx="4330304" cy="34201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51464" y="2517303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KN-024, </a:t>
            </a:r>
            <a:r>
              <a:rPr lang="fr-FR" sz="1600" i="1" dirty="0" smtClean="0"/>
              <a:t>PDL1≥50%</a:t>
            </a:r>
            <a:endParaRPr lang="fr-FR" sz="16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6010656" y="2024861"/>
            <a:ext cx="424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Systématique pour tout CBNPC de stade III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342" y="2928420"/>
            <a:ext cx="5862458" cy="35980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96000" y="2394193"/>
            <a:ext cx="337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Essai PACIFIC</a:t>
            </a:r>
          </a:p>
          <a:p>
            <a:r>
              <a:rPr lang="fr-FR" sz="1600" i="1" dirty="0" smtClean="0"/>
              <a:t>PDL1</a:t>
            </a:r>
            <a:r>
              <a:rPr lang="fr-FR" sz="1600" i="1" dirty="0"/>
              <a:t> </a:t>
            </a:r>
            <a:r>
              <a:rPr lang="fr-FR" sz="1600" i="1" dirty="0" smtClean="0"/>
              <a:t>≥1% </a:t>
            </a:r>
            <a:r>
              <a:rPr lang="fr-FR" sz="1600" i="1" dirty="0" smtClean="0">
                <a:sym typeface="Wingdings" panose="05000000000000000000" pitchFamily="2" charset="2"/>
              </a:rPr>
              <a:t> AMM ; PDL1 &lt;1%  RTU</a:t>
            </a:r>
            <a:endParaRPr lang="fr-FR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9749424" y="6526468"/>
            <a:ext cx="2283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Antonia et al. NEJM 2017</a:t>
            </a:r>
            <a:endParaRPr lang="fr-FR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49514" y="6517811"/>
            <a:ext cx="201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Reck</a:t>
            </a:r>
            <a:r>
              <a:rPr lang="fr-FR" sz="1600" i="1" dirty="0" smtClean="0"/>
              <a:t> et al. NEJM 2016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9682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Immunohistochimie PD-L1 : pour qui ? </a:t>
            </a:r>
            <a:r>
              <a:rPr lang="fr-FR" dirty="0" smtClean="0"/>
              <a:t>pour </a:t>
            </a:r>
            <a:r>
              <a:rPr lang="fr-FR" dirty="0"/>
              <a:t>quoi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66303"/>
          <a:stretch/>
        </p:blipFill>
        <p:spPr>
          <a:xfrm>
            <a:off x="2799408" y="2590240"/>
            <a:ext cx="7708751" cy="37338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200" y="1862233"/>
            <a:ext cx="511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Demain pour les CBNPC de stade II-</a:t>
            </a:r>
            <a:r>
              <a:rPr lang="fr-FR" b="1" i="1" dirty="0" err="1" smtClean="0"/>
              <a:t>IIIa</a:t>
            </a:r>
            <a:r>
              <a:rPr lang="fr-FR" b="1" i="1" dirty="0" smtClean="0"/>
              <a:t> opérés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24616" y="2220908"/>
            <a:ext cx="232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ImPOWER-010, PDL1</a:t>
            </a:r>
            <a:r>
              <a:rPr lang="fr-FR" sz="1600" i="1" dirty="0"/>
              <a:t> ≥1%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950375" y="6473726"/>
            <a:ext cx="2092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Felip</a:t>
            </a:r>
            <a:r>
              <a:rPr lang="fr-FR" sz="1600" i="1" dirty="0" smtClean="0"/>
              <a:t> et al. Lancet </a:t>
            </a:r>
            <a:r>
              <a:rPr lang="fr-FR" sz="1600" i="1" dirty="0" smtClean="0"/>
              <a:t>2021</a:t>
            </a:r>
            <a:endParaRPr lang="fr-FR" sz="1600" i="1" dirty="0"/>
          </a:p>
        </p:txBody>
      </p:sp>
      <p:pic>
        <p:nvPicPr>
          <p:cNvPr id="7" name="Picture 6" descr="Creating Safe and Effective Cancer Treatments: FDA Approval Process for  Cancer Drugs | Leukemia and Lymphoma Socie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58905"/>
            <a:ext cx="1720068" cy="121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8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76" y="145669"/>
            <a:ext cx="11353800" cy="1325563"/>
          </a:xfrm>
        </p:spPr>
        <p:txBody>
          <a:bodyPr/>
          <a:lstStyle/>
          <a:p>
            <a:r>
              <a:rPr lang="fr-FR" dirty="0" smtClean="0"/>
              <a:t>Immunohistochimie PD-L1 : pas de précipitation !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52" y="1227700"/>
            <a:ext cx="2605049" cy="13107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82401" y="1656305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IHC PD-L1 ≥ 50%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997" y="2082182"/>
            <a:ext cx="1283208" cy="11228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9219" t="27839" r="48496" b="44057"/>
          <a:stretch/>
        </p:blipFill>
        <p:spPr>
          <a:xfrm>
            <a:off x="1466649" y="3362723"/>
            <a:ext cx="3041903" cy="239748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08552" y="6501384"/>
            <a:ext cx="994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Gettinger</a:t>
            </a:r>
            <a:r>
              <a:rPr lang="en-US" sz="1400" i="1" dirty="0" smtClean="0"/>
              <a:t> et al. </a:t>
            </a:r>
            <a:r>
              <a:rPr lang="en-US" sz="1400" i="1" dirty="0" err="1" smtClean="0"/>
              <a:t>Clin</a:t>
            </a:r>
            <a:r>
              <a:rPr lang="en-US" sz="1400" i="1" dirty="0" smtClean="0"/>
              <a:t> Cancer Res 2016; Evans et al. </a:t>
            </a:r>
            <a:r>
              <a:rPr lang="en-US" sz="1400" i="1" dirty="0" err="1" smtClean="0"/>
              <a:t>Pathol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Oncol</a:t>
            </a:r>
            <a:r>
              <a:rPr lang="en-US" sz="1400" i="1" dirty="0" smtClean="0"/>
              <a:t> Res 2020; </a:t>
            </a:r>
            <a:r>
              <a:rPr lang="en-US" sz="1400" i="1" dirty="0" err="1" smtClean="0"/>
              <a:t>Mazieres</a:t>
            </a:r>
            <a:r>
              <a:rPr lang="en-US" sz="1400" i="1" dirty="0" smtClean="0"/>
              <a:t> et al. Ann </a:t>
            </a:r>
            <a:r>
              <a:rPr lang="en-US" sz="1400" i="1" dirty="0" err="1" smtClean="0"/>
              <a:t>Oncol</a:t>
            </a:r>
            <a:r>
              <a:rPr lang="en-US" sz="1400" i="1" dirty="0" smtClean="0"/>
              <a:t> 2019 </a:t>
            </a:r>
            <a:endParaRPr lang="fr-FR" sz="1400" i="1" dirty="0"/>
          </a:p>
        </p:txBody>
      </p:sp>
      <p:pic>
        <p:nvPicPr>
          <p:cNvPr id="7172" name="Picture 4" descr="ImmunoTarget : étude rétrospective et multicentrique (1) - ppt téléchar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4" t="27916" r="1563" b="21334"/>
          <a:stretch/>
        </p:blipFill>
        <p:spPr bwMode="auto">
          <a:xfrm>
            <a:off x="5468671" y="2828830"/>
            <a:ext cx="5522417" cy="34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1820899" y="4288536"/>
            <a:ext cx="1818693" cy="347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9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IO et addictions oncogéniques</a:t>
            </a:r>
            <a:endParaRPr lang="fr-FR" dirty="0"/>
          </a:p>
        </p:txBody>
      </p:sp>
      <p:pic>
        <p:nvPicPr>
          <p:cNvPr id="8194" name="Picture 2" descr="Immune checkpoint inhibitors for patients with advanced lung cancer and  oncogenic driver alterations: results from the IMMUNOTARGET registry -  Annals of Onc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39" y="1574927"/>
            <a:ext cx="6604373" cy="465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418320" y="6455664"/>
            <a:ext cx="2442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Mazieres</a:t>
            </a:r>
            <a:r>
              <a:rPr lang="en-US" sz="1400" i="1" dirty="0" smtClean="0"/>
              <a:t> et al. Ann </a:t>
            </a:r>
            <a:r>
              <a:rPr lang="en-US" sz="1400" i="1" dirty="0" err="1" smtClean="0"/>
              <a:t>Oncol</a:t>
            </a:r>
            <a:r>
              <a:rPr lang="en-US" sz="1400" i="1" dirty="0" smtClean="0"/>
              <a:t> 2019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1747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fr-FR" dirty="0" smtClean="0"/>
              <a:t>Immunohistochimie PD-L1 : pas de précipitation !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25" y="2888631"/>
            <a:ext cx="2605049" cy="13107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55501" y="3042916"/>
            <a:ext cx="2413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Adénocarcinome 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IHC PD-L1 ≥ 50%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87340" y="3359350"/>
            <a:ext cx="566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ON ATTEND LES RESULTATS DE BIOLOGIE MOLÉCULAIRE !!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731032" y="325162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913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Liens d’intérêt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Honoraires / </a:t>
            </a:r>
            <a:r>
              <a:rPr lang="fr-FR" sz="2000" dirty="0" err="1"/>
              <a:t>advisory</a:t>
            </a:r>
            <a:r>
              <a:rPr lang="fr-FR" sz="2000" dirty="0"/>
              <a:t> </a:t>
            </a:r>
            <a:r>
              <a:rPr lang="fr-FR" sz="2000" dirty="0" err="1"/>
              <a:t>board</a:t>
            </a:r>
            <a:r>
              <a:rPr lang="fr-FR" sz="2000" dirty="0"/>
              <a:t> : </a:t>
            </a:r>
            <a:r>
              <a:rPr lang="fr-FR" sz="2000" dirty="0" err="1"/>
              <a:t>AstraZeneca</a:t>
            </a:r>
            <a:r>
              <a:rPr lang="fr-FR" sz="2000" dirty="0"/>
              <a:t>, Boehringer-Ingelheim, Bristol-Myers-Squibb, </a:t>
            </a:r>
            <a:r>
              <a:rPr lang="fr-FR" sz="2000" dirty="0" smtClean="0"/>
              <a:t>Janssen, MSD</a:t>
            </a:r>
            <a:r>
              <a:rPr lang="fr-FR" sz="2000" dirty="0"/>
              <a:t>, Novartis, </a:t>
            </a:r>
            <a:r>
              <a:rPr lang="fr-FR" sz="2000" dirty="0" err="1" smtClean="0"/>
              <a:t>Oncodesign</a:t>
            </a:r>
            <a:r>
              <a:rPr lang="fr-FR" sz="2000" dirty="0" smtClean="0"/>
              <a:t>, Roche, Takeda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Subventions recherche (institution) : </a:t>
            </a:r>
            <a:r>
              <a:rPr lang="fr-FR" sz="2000" dirty="0" err="1"/>
              <a:t>AstraZeneca</a:t>
            </a:r>
            <a:r>
              <a:rPr lang="fr-FR" sz="2000" dirty="0"/>
              <a:t>, Bristol-Myers-Squibb, </a:t>
            </a:r>
            <a:r>
              <a:rPr lang="fr-FR" sz="2000" dirty="0" smtClean="0"/>
              <a:t>Roche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487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Autres IHC à réaliser en routine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28" y="1690688"/>
            <a:ext cx="6247447" cy="499319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73" y="1299528"/>
            <a:ext cx="3097213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16" y="3863276"/>
            <a:ext cx="3900491" cy="266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8056" y="3502152"/>
            <a:ext cx="6163056" cy="704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8872" y="6369841"/>
            <a:ext cx="294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Lantuejoul</a:t>
            </a:r>
            <a:r>
              <a:rPr lang="fr-FR" sz="1600" i="1" dirty="0" smtClean="0"/>
              <a:t> et al. Ann </a:t>
            </a:r>
            <a:r>
              <a:rPr lang="fr-FR" sz="1600" i="1" dirty="0" err="1" smtClean="0"/>
              <a:t>Pathol</a:t>
            </a:r>
            <a:r>
              <a:rPr lang="fr-FR" sz="1600" i="1" dirty="0" smtClean="0"/>
              <a:t> 2018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14691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Questions posées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09600" y="2009489"/>
            <a:ext cx="2665614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/>
              <a:t>Que / comment </a:t>
            </a:r>
            <a:r>
              <a:rPr lang="fr-FR" dirty="0" err="1"/>
              <a:t>biopsier</a:t>
            </a:r>
            <a:r>
              <a:rPr lang="fr-FR" dirty="0"/>
              <a:t>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10016" y="2009488"/>
            <a:ext cx="322225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/>
              <a:t>Quelles analyses histologiques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67069" y="2009488"/>
            <a:ext cx="4142160" cy="4086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Quelles analyses de biologie moléculaire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7234" t="16743" r="23553" b="26868"/>
          <a:stretch/>
        </p:blipFill>
        <p:spPr>
          <a:xfrm>
            <a:off x="6665975" y="3025812"/>
            <a:ext cx="4545639" cy="32552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0495" t="28020" r="42094" b="35336"/>
          <a:stretch/>
        </p:blipFill>
        <p:spPr>
          <a:xfrm>
            <a:off x="1591056" y="3190404"/>
            <a:ext cx="3383280" cy="28268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761488" y="26564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2015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8692896" y="26564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2021</a:t>
            </a:r>
            <a:endParaRPr lang="fr-FR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873752" y="4406556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9322655" y="6519446"/>
            <a:ext cx="2866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Jordan et al. Cancer </a:t>
            </a:r>
            <a:r>
              <a:rPr lang="fr-FR" sz="1600" i="1" dirty="0" err="1" smtClean="0"/>
              <a:t>Discov</a:t>
            </a:r>
            <a:r>
              <a:rPr lang="fr-FR" sz="1600" i="1" dirty="0" smtClean="0"/>
              <a:t> 2017</a:t>
            </a:r>
            <a:endParaRPr lang="fr-FR" sz="16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162" y="6466116"/>
            <a:ext cx="2263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Barlesi</a:t>
            </a:r>
            <a:r>
              <a:rPr lang="fr-FR" sz="1600" i="1" dirty="0" smtClean="0"/>
              <a:t> et al. Lancet 2016</a:t>
            </a:r>
            <a:endParaRPr lang="fr-FR" sz="1600" i="1" dirty="0"/>
          </a:p>
        </p:txBody>
      </p:sp>
      <p:sp>
        <p:nvSpPr>
          <p:cNvPr id="14" name="Rectangle 13"/>
          <p:cNvSpPr/>
          <p:nvPr/>
        </p:nvSpPr>
        <p:spPr>
          <a:xfrm>
            <a:off x="11027664" y="4325112"/>
            <a:ext cx="326136" cy="102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7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Quelles analyses de biologie moléculaire réaliser au diagnostic?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88136" y="3218688"/>
            <a:ext cx="2801439" cy="408623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dirty="0"/>
              <a:t>Analyses « indispensables »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02422" y="3730752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AMM en 1</a:t>
            </a:r>
            <a:r>
              <a:rPr lang="fr-FR" sz="1600" i="1" baseline="30000" dirty="0" smtClean="0"/>
              <a:t>e</a:t>
            </a:r>
            <a:r>
              <a:rPr lang="fr-FR" sz="1600" i="1" dirty="0" smtClean="0"/>
              <a:t> ligne</a:t>
            </a:r>
            <a:endParaRPr lang="fr-FR" sz="16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286188" y="4265199"/>
            <a:ext cx="2405348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Mutation EGFR</a:t>
            </a:r>
          </a:p>
          <a:p>
            <a:pPr algn="ctr"/>
            <a:r>
              <a:rPr lang="fr-FR" b="1" dirty="0" smtClean="0"/>
              <a:t>Réarrangements ALK</a:t>
            </a:r>
          </a:p>
          <a:p>
            <a:pPr algn="ctr"/>
            <a:r>
              <a:rPr lang="fr-FR" b="1" dirty="0" smtClean="0"/>
              <a:t>Réarrangements ROS1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693890" y="3218688"/>
            <a:ext cx="2877380" cy="40862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dirty="0"/>
              <a:t>Analyses </a:t>
            </a:r>
            <a:r>
              <a:rPr lang="fr-FR" dirty="0" smtClean="0"/>
              <a:t>« recommandées »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145671" y="3730752"/>
            <a:ext cx="1973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AMM/ATU en 2</a:t>
            </a:r>
            <a:r>
              <a:rPr lang="fr-FR" sz="1600" i="1" baseline="30000" dirty="0" smtClean="0"/>
              <a:t>e</a:t>
            </a:r>
            <a:r>
              <a:rPr lang="fr-FR" sz="1600" i="1" dirty="0" smtClean="0"/>
              <a:t> ligne</a:t>
            </a:r>
            <a:endParaRPr lang="fr-FR" sz="16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746046" y="4265199"/>
            <a:ext cx="2773062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Mutation BRAF V600E</a:t>
            </a:r>
          </a:p>
          <a:p>
            <a:pPr algn="ctr"/>
            <a:r>
              <a:rPr lang="fr-FR" b="1" dirty="0" smtClean="0"/>
              <a:t>Mutation ex 14 MET</a:t>
            </a:r>
          </a:p>
          <a:p>
            <a:pPr algn="ctr"/>
            <a:r>
              <a:rPr lang="fr-FR" b="1" dirty="0" smtClean="0"/>
              <a:t>Mutation KRAS (G12C)</a:t>
            </a:r>
          </a:p>
          <a:p>
            <a:pPr algn="ctr"/>
            <a:r>
              <a:rPr lang="fr-FR" b="1" dirty="0" smtClean="0"/>
              <a:t>Réarrangements de RET</a:t>
            </a:r>
          </a:p>
          <a:p>
            <a:pPr algn="ctr"/>
            <a:r>
              <a:rPr lang="fr-FR" b="1" dirty="0" smtClean="0"/>
              <a:t>Réarrangements de NTRK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8521744" y="3218687"/>
            <a:ext cx="2585143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dirty="0"/>
              <a:t>Analyses </a:t>
            </a:r>
            <a:r>
              <a:rPr lang="fr-FR" dirty="0" smtClean="0"/>
              <a:t>« optionnelles »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593065" y="4265199"/>
            <a:ext cx="2442510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dirty="0" smtClean="0"/>
              <a:t>Amplification de MET</a:t>
            </a:r>
          </a:p>
          <a:p>
            <a:pPr algn="ctr"/>
            <a:r>
              <a:rPr lang="fr-FR" dirty="0" smtClean="0"/>
              <a:t>Mutations HER2</a:t>
            </a:r>
          </a:p>
          <a:p>
            <a:pPr algn="ctr"/>
            <a:r>
              <a:rPr lang="fr-FR" dirty="0" smtClean="0"/>
              <a:t>Autres réarrangements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092002" y="373075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Essais cliniques</a:t>
            </a:r>
            <a:endParaRPr lang="fr-FR" sz="16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088137" y="2057400"/>
            <a:ext cx="10018750" cy="7150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b="1" dirty="0"/>
              <a:t>Non-épidermoïdes de stade </a:t>
            </a:r>
            <a:r>
              <a:rPr lang="fr-FR" b="1" dirty="0" smtClean="0"/>
              <a:t>IV</a:t>
            </a:r>
            <a:endParaRPr lang="fr-FR" b="1" dirty="0"/>
          </a:p>
          <a:p>
            <a:r>
              <a:rPr lang="fr-FR" b="1" dirty="0" smtClean="0"/>
              <a:t>Epidermoïdes de stade IV </a:t>
            </a:r>
            <a:r>
              <a:rPr lang="fr-FR" b="1" dirty="0"/>
              <a:t>chez le non-fumeur ou fumeur &lt;10PA </a:t>
            </a:r>
          </a:p>
        </p:txBody>
      </p:sp>
    </p:spTree>
    <p:extLst>
      <p:ext uri="{BB962C8B-B14F-4D97-AF65-F5344CB8AC3E}">
        <p14:creationId xmlns:p14="http://schemas.microsoft.com/office/powerpoint/2010/main" val="12602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Mais aussi dans les autres stades ?!</a:t>
            </a:r>
            <a:endParaRPr lang="fr-FR" dirty="0"/>
          </a:p>
        </p:txBody>
      </p:sp>
      <p:pic>
        <p:nvPicPr>
          <p:cNvPr id="14338" name="Picture 2" descr="Durvalumab for Stage III EGFR-Mutated NSCLC After Definitive  Chemoradiotherapy - ScienceDir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5"/>
          <a:stretch/>
        </p:blipFill>
        <p:spPr bwMode="auto">
          <a:xfrm>
            <a:off x="0" y="2425350"/>
            <a:ext cx="4553585" cy="387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8016" y="1873353"/>
            <a:ext cx="338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CBNPC stade III </a:t>
            </a:r>
            <a:r>
              <a:rPr lang="fr-FR" b="1" i="1" dirty="0" err="1" smtClean="0"/>
              <a:t>EGFRm</a:t>
            </a:r>
            <a:r>
              <a:rPr lang="fr-FR" i="1" dirty="0" smtClean="0"/>
              <a:t> sous RT-CT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28016" y="6448234"/>
            <a:ext cx="194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Aredo</a:t>
            </a:r>
            <a:r>
              <a:rPr lang="fr-FR" sz="1600" i="1" dirty="0" smtClean="0"/>
              <a:t> et al. JTO 2021</a:t>
            </a:r>
            <a:endParaRPr lang="fr-FR" sz="16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33" y="2771203"/>
            <a:ext cx="7306767" cy="313582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35296" y="1873353"/>
            <a:ext cx="337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CBNPC stade </a:t>
            </a:r>
            <a:r>
              <a:rPr lang="fr-FR" i="1" dirty="0" err="1" smtClean="0"/>
              <a:t>Ib-IIIa</a:t>
            </a:r>
            <a:r>
              <a:rPr lang="fr-FR" i="1" dirty="0" smtClean="0"/>
              <a:t> </a:t>
            </a:r>
            <a:r>
              <a:rPr lang="fr-FR" b="1" i="1" dirty="0" err="1" smtClean="0"/>
              <a:t>EGFRm</a:t>
            </a:r>
            <a:r>
              <a:rPr lang="fr-FR" i="1" dirty="0" smtClean="0"/>
              <a:t> opérés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0082784" y="6435542"/>
            <a:ext cx="191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Wu et al. NEJM 2020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386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types d’analyses ?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913656"/>
              </p:ext>
            </p:extLst>
          </p:nvPr>
        </p:nvGraphicFramePr>
        <p:xfrm>
          <a:off x="2532888" y="1901000"/>
          <a:ext cx="9043416" cy="410547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246793">
                  <a:extLst>
                    <a:ext uri="{9D8B030D-6E8A-4147-A177-3AD203B41FA5}">
                      <a16:colId xmlns:a16="http://schemas.microsoft.com/office/drawing/2014/main" val="2314088615"/>
                    </a:ext>
                  </a:extLst>
                </a:gridCol>
                <a:gridCol w="2205613">
                  <a:extLst>
                    <a:ext uri="{9D8B030D-6E8A-4147-A177-3AD203B41FA5}">
                      <a16:colId xmlns:a16="http://schemas.microsoft.com/office/drawing/2014/main" val="3777904727"/>
                    </a:ext>
                  </a:extLst>
                </a:gridCol>
                <a:gridCol w="2352252">
                  <a:extLst>
                    <a:ext uri="{9D8B030D-6E8A-4147-A177-3AD203B41FA5}">
                      <a16:colId xmlns:a16="http://schemas.microsoft.com/office/drawing/2014/main" val="4283541754"/>
                    </a:ext>
                  </a:extLst>
                </a:gridCol>
                <a:gridCol w="2238758">
                  <a:extLst>
                    <a:ext uri="{9D8B030D-6E8A-4147-A177-3AD203B41FA5}">
                      <a16:colId xmlns:a16="http://schemas.microsoft.com/office/drawing/2014/main" val="11226813"/>
                    </a:ext>
                  </a:extLst>
                </a:gridCol>
              </a:tblGrid>
              <a:tr h="237206">
                <a:tc>
                  <a:txBody>
                    <a:bodyPr/>
                    <a:lstStyle/>
                    <a:p>
                      <a:pPr marL="730885" indent="-358775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Mutations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Réarrangements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Amplification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444015"/>
                  </a:ext>
                </a:extLst>
              </a:tr>
              <a:tr h="237206">
                <a:tc>
                  <a:txBody>
                    <a:bodyPr/>
                    <a:lstStyle/>
                    <a:p>
                      <a:pPr marL="730885" indent="-358775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Tests unitaires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046602"/>
                  </a:ext>
                </a:extLst>
              </a:tr>
              <a:tr h="237206"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IHC</a:t>
                      </a:r>
                      <a:endParaRPr lang="fr-FR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-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ALK, ROS1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-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7821119"/>
                  </a:ext>
                </a:extLst>
              </a:tr>
              <a:tr h="711618"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PCR </a:t>
                      </a:r>
                      <a:r>
                        <a:rPr lang="fr-FR" sz="1600" dirty="0" smtClean="0">
                          <a:effectLst/>
                        </a:rPr>
                        <a:t>digitale</a:t>
                      </a:r>
                      <a:endParaRPr lang="fr-FR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600" dirty="0">
                          <a:effectLst/>
                        </a:rPr>
                        <a:t>EGFR, </a:t>
                      </a:r>
                      <a:r>
                        <a:rPr lang="en-US" sz="1600" dirty="0" err="1">
                          <a:effectLst/>
                        </a:rPr>
                        <a:t>Kras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Braf</a:t>
                      </a:r>
                      <a:r>
                        <a:rPr lang="en-US" sz="1600" dirty="0">
                          <a:effectLst/>
                        </a:rPr>
                        <a:t>, HER2, </a:t>
                      </a:r>
                      <a:r>
                        <a:rPr lang="en-US" sz="1600" dirty="0" smtClean="0">
                          <a:effectLst/>
                        </a:rPr>
                        <a:t>MET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-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-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8386376"/>
                  </a:ext>
                </a:extLst>
              </a:tr>
              <a:tr h="711618"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 smtClean="0">
                          <a:effectLst/>
                        </a:rPr>
                        <a:t>PCR ou techniques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dirty="0" smtClean="0">
                          <a:effectLst/>
                        </a:rPr>
                        <a:t>ciblées multiplex</a:t>
                      </a:r>
                      <a:endParaRPr lang="fr-FR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600" dirty="0">
                          <a:effectLst/>
                        </a:rPr>
                        <a:t>EGFR, </a:t>
                      </a:r>
                      <a:r>
                        <a:rPr lang="en-US" sz="1600" dirty="0" err="1">
                          <a:effectLst/>
                        </a:rPr>
                        <a:t>Kras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Braf</a:t>
                      </a:r>
                      <a:r>
                        <a:rPr lang="en-US" sz="1600" dirty="0">
                          <a:effectLst/>
                        </a:rPr>
                        <a:t>, HER2, </a:t>
                      </a:r>
                      <a:r>
                        <a:rPr lang="en-US" sz="1600" dirty="0" smtClean="0">
                          <a:effectLst/>
                        </a:rPr>
                        <a:t>MET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-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-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1441364"/>
                  </a:ext>
                </a:extLst>
              </a:tr>
              <a:tr h="237206"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FISH</a:t>
                      </a:r>
                      <a:endParaRPr lang="fr-FR" sz="3200" b="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-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ALK, ROS1, NTRK, RET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MET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9433757"/>
                  </a:ext>
                </a:extLst>
              </a:tr>
              <a:tr h="237206">
                <a:tc>
                  <a:txBody>
                    <a:bodyPr/>
                    <a:lstStyle/>
                    <a:p>
                      <a:pPr marL="730885" indent="-358775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359345"/>
                  </a:ext>
                </a:extLst>
              </a:tr>
              <a:tr h="237206">
                <a:tc>
                  <a:txBody>
                    <a:bodyPr/>
                    <a:lstStyle/>
                    <a:p>
                      <a:pPr marL="730885" indent="-358775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Panels NGS 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701985"/>
                  </a:ext>
                </a:extLst>
              </a:tr>
              <a:tr h="711618"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 smtClean="0">
                          <a:effectLst/>
                        </a:rPr>
                        <a:t>ADN</a:t>
                      </a:r>
                      <a:endParaRPr lang="fr-FR" sz="3200" dirty="0">
                        <a:effectLst/>
                      </a:endParaRPr>
                    </a:p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3200" b="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600" dirty="0">
                          <a:effectLst/>
                        </a:rPr>
                        <a:t>EGFR, </a:t>
                      </a:r>
                      <a:r>
                        <a:rPr lang="en-US" sz="1600" dirty="0" err="1">
                          <a:effectLst/>
                        </a:rPr>
                        <a:t>Kras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Braf</a:t>
                      </a:r>
                      <a:r>
                        <a:rPr lang="en-US" sz="1600" dirty="0">
                          <a:effectLst/>
                        </a:rPr>
                        <a:t>, HER2, </a:t>
                      </a:r>
                      <a:r>
                        <a:rPr lang="en-US" sz="1600" dirty="0" smtClean="0">
                          <a:effectLst/>
                        </a:rPr>
                        <a:t>MET…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600">
                          <a:effectLst/>
                        </a:rPr>
                        <a:t>MET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124682"/>
                  </a:ext>
                </a:extLst>
              </a:tr>
              <a:tr h="474413"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 dirty="0">
                          <a:effectLst/>
                        </a:rPr>
                        <a:t>ARN</a:t>
                      </a:r>
                      <a:endParaRPr lang="fr-FR" sz="3200" b="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fr-FR" sz="1600">
                          <a:effectLst/>
                        </a:rPr>
                        <a:t>-</a:t>
                      </a:r>
                      <a:endParaRPr lang="fr-FR" sz="3200" b="1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l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600" dirty="0">
                          <a:effectLst/>
                        </a:rPr>
                        <a:t>ALK, ROS1, NTRK, RET, </a:t>
                      </a:r>
                      <a:r>
                        <a:rPr lang="en-US" sz="1600" dirty="0" smtClean="0">
                          <a:effectLst/>
                        </a:rPr>
                        <a:t>MET…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30885" indent="-358775" algn="ctr">
                        <a:spcBef>
                          <a:spcPts val="25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fr-FR" sz="3200" b="1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759509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46888" y="2615184"/>
            <a:ext cx="1586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1 seule mutation</a:t>
            </a:r>
          </a:p>
          <a:p>
            <a:r>
              <a:rPr lang="fr-FR" sz="1600" i="1" dirty="0" smtClean="0"/>
              <a:t>Sensible +++</a:t>
            </a:r>
            <a:endParaRPr lang="fr-FR" sz="16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48383" y="3368963"/>
            <a:ext cx="198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plusieurs mutations sur exon spécifiques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8385" y="5006202"/>
            <a:ext cx="178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Screening exhaustif de plusieurs exons de plusieurs gènes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1933547" y="2907571"/>
            <a:ext cx="4987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1933547" y="3661350"/>
            <a:ext cx="4987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1931463" y="5688270"/>
            <a:ext cx="4987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932985" y="5136582"/>
            <a:ext cx="4987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5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types d’analyses ?</a:t>
            </a:r>
            <a:endParaRPr lang="fr-FR" dirty="0"/>
          </a:p>
        </p:txBody>
      </p:sp>
      <p:pic>
        <p:nvPicPr>
          <p:cNvPr id="10242" name="Picture 2" descr="Liquid Biopsy for Advanced NSCLC: A Consensus Statement From the  International Association for the Study of Lung Cancer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04" y="1563654"/>
            <a:ext cx="6455537" cy="493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0171113" y="6424705"/>
            <a:ext cx="187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Rolfo</a:t>
            </a:r>
            <a:r>
              <a:rPr lang="fr-FR" sz="1600" i="1" dirty="0" smtClean="0"/>
              <a:t> et al. JTO 2021</a:t>
            </a:r>
            <a:endParaRPr lang="fr-FR" sz="16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7069887" y="3328416"/>
            <a:ext cx="4678268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err="1" smtClean="0"/>
              <a:t>Rationnalisation</a:t>
            </a:r>
            <a:r>
              <a:rPr lang="fr-FR" b="1" dirty="0" smtClean="0"/>
              <a:t> des prélèvements tumoraux !!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789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Place de la biopsie liquide au diagnostic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690688"/>
            <a:ext cx="9298873" cy="4438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49824" y="1690688"/>
            <a:ext cx="1005840" cy="357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258824" y="2428304"/>
            <a:ext cx="9110472" cy="2299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421305" y="6424705"/>
            <a:ext cx="2770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Goldman et al. Ann </a:t>
            </a:r>
            <a:r>
              <a:rPr lang="fr-FR" sz="1600" i="1" dirty="0" err="1" smtClean="0"/>
              <a:t>Oncol</a:t>
            </a:r>
            <a:r>
              <a:rPr lang="fr-FR" sz="1600" i="1" dirty="0" smtClean="0"/>
              <a:t> 2018</a:t>
            </a:r>
            <a:endParaRPr lang="fr-FR" sz="1600" i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r="19967"/>
          <a:stretch/>
        </p:blipFill>
        <p:spPr bwMode="auto">
          <a:xfrm>
            <a:off x="10457113" y="109824"/>
            <a:ext cx="1448555" cy="193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2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62" y="182879"/>
            <a:ext cx="5371181" cy="59416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443" y="822959"/>
            <a:ext cx="5321966" cy="42333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b="88407"/>
          <a:stretch/>
        </p:blipFill>
        <p:spPr>
          <a:xfrm>
            <a:off x="6068568" y="182879"/>
            <a:ext cx="5371181" cy="68884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67033" y="6519446"/>
            <a:ext cx="3624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Canale</a:t>
            </a:r>
            <a:r>
              <a:rPr lang="fr-FR" sz="1600" i="1" dirty="0" smtClean="0"/>
              <a:t> et al. </a:t>
            </a:r>
            <a:r>
              <a:rPr lang="fr-FR" sz="1600" i="1" dirty="0" err="1" smtClean="0"/>
              <a:t>Transl</a:t>
            </a:r>
            <a:r>
              <a:rPr lang="fr-FR" sz="1600" i="1" dirty="0" smtClean="0"/>
              <a:t> Lung Cancer </a:t>
            </a:r>
            <a:r>
              <a:rPr lang="fr-FR" sz="1600" i="1" dirty="0" err="1" smtClean="0"/>
              <a:t>Res</a:t>
            </a:r>
            <a:r>
              <a:rPr lang="fr-FR" sz="1600" i="1" dirty="0" smtClean="0"/>
              <a:t> 2019</a:t>
            </a:r>
            <a:endParaRPr lang="fr-FR" sz="16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7406640" y="5333462"/>
            <a:ext cx="1627930" cy="9088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Se ≈ 80%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Sp</a:t>
            </a:r>
            <a:r>
              <a:rPr lang="fr-FR" b="1" dirty="0" smtClean="0">
                <a:solidFill>
                  <a:srgbClr val="FF0000"/>
                </a:solidFill>
              </a:rPr>
              <a:t> ≈ 100%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biopsie liquide augmente la détection de mutations en complément du tissu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5048" t="17634" r="33124" b="27326"/>
          <a:stretch/>
        </p:blipFill>
        <p:spPr>
          <a:xfrm>
            <a:off x="6196584" y="2504018"/>
            <a:ext cx="4611624" cy="3792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88552" y="4029928"/>
            <a:ext cx="1453897" cy="22667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9106529" y="6519446"/>
            <a:ext cx="3006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Aggarwal</a:t>
            </a:r>
            <a:r>
              <a:rPr lang="fr-FR" sz="1600" i="1" dirty="0" smtClean="0"/>
              <a:t> et al. JAMA </a:t>
            </a:r>
            <a:r>
              <a:rPr lang="fr-FR" sz="1600" i="1" dirty="0" err="1" smtClean="0"/>
              <a:t>Oncol</a:t>
            </a:r>
            <a:r>
              <a:rPr lang="fr-FR" sz="1600" i="1" dirty="0" smtClean="0"/>
              <a:t> 2019</a:t>
            </a:r>
            <a:endParaRPr lang="fr-FR" sz="16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0092" t="36216" r="40592" b="14170"/>
          <a:stretch/>
        </p:blipFill>
        <p:spPr>
          <a:xfrm>
            <a:off x="459816" y="1690688"/>
            <a:ext cx="4851688" cy="51319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15003" y="1690688"/>
            <a:ext cx="2715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N=323 CBNPC</a:t>
            </a:r>
          </a:p>
          <a:p>
            <a:r>
              <a:rPr lang="fr-FR" sz="1600" i="1" dirty="0" smtClean="0"/>
              <a:t>Guardant360 </a:t>
            </a:r>
            <a:r>
              <a:rPr lang="fr-FR" sz="1600" i="1" dirty="0"/>
              <a:t>panel </a:t>
            </a:r>
            <a:r>
              <a:rPr lang="fr-FR" sz="1600" i="1" dirty="0" smtClean="0"/>
              <a:t>(73 gènes)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5632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Biopsie liquide et fusions ?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87" y="2802202"/>
            <a:ext cx="6408186" cy="36808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758" y="3139440"/>
            <a:ext cx="4535637" cy="28224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8200" y="2062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11145" y="1583496"/>
            <a:ext cx="1148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N=36 916 plasmas</a:t>
            </a:r>
          </a:p>
          <a:p>
            <a:r>
              <a:rPr lang="fr-FR" sz="1600" i="1" dirty="0" err="1" smtClean="0"/>
              <a:t>Foundation</a:t>
            </a:r>
            <a:r>
              <a:rPr lang="fr-FR" sz="1600" i="1" dirty="0" smtClean="0"/>
              <a:t> ACT, </a:t>
            </a:r>
            <a:r>
              <a:rPr lang="fr-FR" sz="1600" i="1" dirty="0" err="1" smtClean="0"/>
              <a:t>FoundationOne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Liquid</a:t>
            </a:r>
            <a:r>
              <a:rPr lang="fr-FR" sz="1600" i="1" dirty="0" smtClean="0"/>
              <a:t>, </a:t>
            </a:r>
            <a:r>
              <a:rPr lang="fr-FR" sz="1600" i="1" dirty="0" err="1" smtClean="0"/>
              <a:t>FoundationOne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CDx</a:t>
            </a:r>
            <a:r>
              <a:rPr lang="fr-FR" sz="1600" i="1" dirty="0" smtClean="0"/>
              <a:t> (panels &gt;300 gènes, profondeur &gt;6000x, couverture &gt;500x)</a:t>
            </a:r>
            <a:endParaRPr lang="fr-FR" sz="16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9336024" y="6483095"/>
            <a:ext cx="2695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Lee et al. Clin Cancer </a:t>
            </a:r>
            <a:r>
              <a:rPr lang="fr-FR" sz="1600" i="1" dirty="0" err="1" smtClean="0"/>
              <a:t>Res</a:t>
            </a:r>
            <a:r>
              <a:rPr lang="fr-FR" sz="1600" i="1" dirty="0" smtClean="0"/>
              <a:t> 2021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9444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12935" b="10601"/>
          <a:stretch/>
        </p:blipFill>
        <p:spPr>
          <a:xfrm rot="5400000">
            <a:off x="2940563" y="1682618"/>
            <a:ext cx="6310873" cy="3675888"/>
          </a:xfrm>
        </p:spPr>
      </p:pic>
    </p:spTree>
    <p:extLst>
      <p:ext uri="{BB962C8B-B14F-4D97-AF65-F5344CB8AC3E}">
        <p14:creationId xmlns:p14="http://schemas.microsoft.com/office/powerpoint/2010/main" val="29571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Biopsie liquide et fusions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93" y="2138649"/>
            <a:ext cx="4653244" cy="3695223"/>
          </a:xfrm>
          <a:prstGeom prst="rect">
            <a:avLst/>
          </a:prstGeom>
        </p:spPr>
      </p:pic>
      <p:pic>
        <p:nvPicPr>
          <p:cNvPr id="4" name="Picture 2" descr="https://clincancerres.aacrjournals.org/content/clincanres/suppl/2021/11/09/1078-0432.CCR-21-2136.DC1/267357_3_supp_7488191_r1jd7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b="50353"/>
          <a:stretch/>
        </p:blipFill>
        <p:spPr bwMode="auto">
          <a:xfrm>
            <a:off x="6547991" y="1693598"/>
            <a:ext cx="4388233" cy="429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336024" y="6483095"/>
            <a:ext cx="2695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Lee et al. Clin Cancer </a:t>
            </a:r>
            <a:r>
              <a:rPr lang="fr-FR" sz="1600" i="1" dirty="0" err="1" smtClean="0"/>
              <a:t>Res</a:t>
            </a:r>
            <a:r>
              <a:rPr lang="fr-FR" sz="1600" i="1" dirty="0" smtClean="0"/>
              <a:t> 2021</a:t>
            </a:r>
            <a:endParaRPr lang="fr-FR" sz="1600" i="1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6949440" y="3867912"/>
            <a:ext cx="4187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1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Place de la biopsie liquide au diagnostic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biopsie liquide (plasma, séreuses, LCR…) est validée pour la recherche de mutations EGFR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 smtClean="0"/>
              <a:t>Place majeure si matériel tumoral tissulaire insuffisant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 smtClean="0"/>
              <a:t>Systématique en complément de la bio mol sur le tissu pour les non-épidermoïdes ?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 smtClean="0"/>
              <a:t>Si + : elle autorise à elle-seule la prescription de TKI EGFR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Place à définir au diagnostic pour les autres addictions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Toujours réaliser une biopsie tissulaire</a:t>
            </a:r>
          </a:p>
        </p:txBody>
      </p:sp>
    </p:spTree>
    <p:extLst>
      <p:ext uri="{BB962C8B-B14F-4D97-AF65-F5344CB8AC3E}">
        <p14:creationId xmlns:p14="http://schemas.microsoft.com/office/powerpoint/2010/main" val="8751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98576" y="1969769"/>
            <a:ext cx="2665614" cy="4086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Que / comment </a:t>
            </a:r>
            <a:r>
              <a:rPr lang="fr-FR" dirty="0" err="1"/>
              <a:t>biopsier</a:t>
            </a:r>
            <a:r>
              <a:rPr lang="fr-FR" dirty="0"/>
              <a:t>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98992" y="1969768"/>
            <a:ext cx="3222251" cy="4086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Quelles analyses histologiques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56045" y="1969768"/>
            <a:ext cx="4142160" cy="4086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Quelles analyses de biologie moléculaire 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8576" y="2908553"/>
            <a:ext cx="2665614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L’obtention d’une preuve histologique doit rester la règle !!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277310" y="2908553"/>
            <a:ext cx="2665614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Démarche standardisée (TTF1, p40, PD-L1)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144407" y="4061435"/>
            <a:ext cx="2931420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Pour les non-épidermoïdes : ALK +/- ROS1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756045" y="2857710"/>
            <a:ext cx="4142160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Techniques utilisées : démarche standardisée en fonction des centres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756045" y="4061435"/>
            <a:ext cx="4142160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Les indispensables : EGFR, ALK, ROS1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756045" y="5447329"/>
            <a:ext cx="4142160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Arrivée de nouvelles thérapies et de nouvelles cibles : vers un screening « large » ADN et ARN d’emblée ?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756045" y="4754382"/>
            <a:ext cx="4142160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b="1" dirty="0" smtClean="0"/>
              <a:t>Penser à la biopsie liquide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492964" y="5613153"/>
            <a:ext cx="4240323" cy="7150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Vers une extension des analyses IHC / BM pour les stades précoces </a:t>
            </a:r>
            <a:endParaRPr lang="fr-F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7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Questions posées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38200" y="2527553"/>
            <a:ext cx="2665614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Que / comment </a:t>
            </a:r>
            <a:r>
              <a:rPr lang="fr-FR" dirty="0" err="1" smtClean="0"/>
              <a:t>biopsier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038616" y="2527552"/>
            <a:ext cx="322225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Quelles analyses histologiques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95669" y="2527552"/>
            <a:ext cx="4142160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Quelles analyses de biologie moléculaire ?</a:t>
            </a:r>
          </a:p>
        </p:txBody>
      </p:sp>
    </p:spTree>
    <p:extLst>
      <p:ext uri="{BB962C8B-B14F-4D97-AF65-F5344CB8AC3E}">
        <p14:creationId xmlns:p14="http://schemas.microsoft.com/office/powerpoint/2010/main" val="21064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Questions posées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38200" y="2527553"/>
            <a:ext cx="2665614" cy="4086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Que / comment </a:t>
            </a:r>
            <a:r>
              <a:rPr lang="fr-FR" dirty="0" err="1" smtClean="0"/>
              <a:t>biopsier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038616" y="2527552"/>
            <a:ext cx="322225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Quelles analyses histologiques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95669" y="2527552"/>
            <a:ext cx="4142160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Quelles analyses de biologie moléculaire ?</a:t>
            </a:r>
          </a:p>
        </p:txBody>
      </p:sp>
    </p:spTree>
    <p:extLst>
      <p:ext uri="{BB962C8B-B14F-4D97-AF65-F5344CB8AC3E}">
        <p14:creationId xmlns:p14="http://schemas.microsoft.com/office/powerpoint/2010/main" val="41911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Site de biopsies : plusieurs situations…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663" y="4192175"/>
            <a:ext cx="5010912" cy="24669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75" y="4192175"/>
            <a:ext cx="2466911" cy="24669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31108" y="1484431"/>
            <a:ext cx="552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La tumeur semble unique au bilan d’extension (cN0M0)</a:t>
            </a:r>
            <a:endParaRPr lang="fr-FR" i="1" dirty="0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2543503" y="4029100"/>
            <a:ext cx="6642538" cy="17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43503" y="4043361"/>
            <a:ext cx="0" cy="3274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969876" y="3510455"/>
            <a:ext cx="5254" cy="8603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6454" t="16855" r="18115" b="8469"/>
          <a:stretch/>
        </p:blipFill>
        <p:spPr>
          <a:xfrm>
            <a:off x="4691295" y="1904359"/>
            <a:ext cx="2613767" cy="1960326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>
            <a:off x="9175529" y="4022341"/>
            <a:ext cx="0" cy="3274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2" descr="F:\NICE ENSEIGNEMENT 15 aout 2010\COLLEGE NATIONAL DES PU-PH\POLY-ECN- 18 juullet 2010\OUVRAGE_11_aout\CHAPITRES\157 CANCER\FIGURES\figure 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6" b="52974"/>
          <a:stretch>
            <a:fillRect/>
          </a:stretch>
        </p:blipFill>
        <p:spPr bwMode="auto">
          <a:xfrm>
            <a:off x="1483678" y="4156114"/>
            <a:ext cx="24177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NICE ENSEIGNEMENT 15 aout 2010\COLLEGE NATIONAL DES PU-PH\POLY-ECN- 18 juullet 2010\OUVRAGE_11_aout\CHAPITRES\157 CANCER\FIGURES\figure 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9"/>
          <a:stretch/>
        </p:blipFill>
        <p:spPr bwMode="auto">
          <a:xfrm>
            <a:off x="5014476" y="4192174"/>
            <a:ext cx="1944105" cy="246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es erreurs médicales ont coûté très cher aux chirurgiens en 20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82" y="420710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de biopsies : plusieurs situations…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6305" t="29062" r="31810" b="29704"/>
          <a:stretch/>
        </p:blipFill>
        <p:spPr>
          <a:xfrm>
            <a:off x="3493008" y="2694424"/>
            <a:ext cx="4389120" cy="27005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11589" y="1819098"/>
            <a:ext cx="4351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/>
              <a:t>Cas particulier : </a:t>
            </a:r>
          </a:p>
          <a:p>
            <a:pPr algn="ctr"/>
            <a:r>
              <a:rPr lang="fr-FR" i="1" dirty="0" smtClean="0"/>
              <a:t>Lésion unique non </a:t>
            </a:r>
            <a:r>
              <a:rPr lang="fr-FR" i="1" dirty="0" err="1" smtClean="0"/>
              <a:t>biopsiable</a:t>
            </a:r>
            <a:r>
              <a:rPr lang="fr-FR" i="1" dirty="0" smtClean="0"/>
              <a:t> (emphysème…)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153121" y="5623955"/>
            <a:ext cx="9068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/>
              <a:t>Prise en compte du terrain, du caractère évolutif de la lésion et des résultats du TEP-TDP : </a:t>
            </a:r>
          </a:p>
          <a:p>
            <a:pPr algn="ctr"/>
            <a:r>
              <a:rPr lang="fr-FR" i="1" dirty="0" smtClean="0"/>
              <a:t>Discussion en RCP </a:t>
            </a:r>
            <a:r>
              <a:rPr lang="fr-FR" b="1" i="1" dirty="0" smtClean="0"/>
              <a:t>AU CAS-PAR-CAS </a:t>
            </a:r>
            <a:r>
              <a:rPr lang="fr-FR" i="1" dirty="0" smtClean="0"/>
              <a:t>d’une radiothérapie stéréotaxique sans preuve histologique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4784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Site de biopsies : plusieurs situations…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30441" y="1804969"/>
            <a:ext cx="6464351" cy="37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Il existe possiblement un envahissement ganglionnaire (cN2-3M0)</a:t>
            </a:r>
            <a:endParaRPr lang="fr-FR" i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70" y="2684994"/>
            <a:ext cx="337502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267970" y="2827869"/>
            <a:ext cx="4252913" cy="2808287"/>
            <a:chOff x="655" y="1706"/>
            <a:chExt cx="2679" cy="1769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2154" y="1888"/>
              <a:ext cx="272" cy="317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3062" y="1706"/>
              <a:ext cx="272" cy="317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154" y="2433"/>
              <a:ext cx="272" cy="317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2699" y="3204"/>
              <a:ext cx="272" cy="27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700" y="1797"/>
              <a:ext cx="111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600" dirty="0" err="1">
                  <a:solidFill>
                    <a:srgbClr val="0066FF"/>
                  </a:solidFill>
                </a:rPr>
                <a:t>Médiastinoscopie</a:t>
              </a:r>
              <a:endParaRPr lang="fr-FR" altLang="fr-FR" sz="1600" dirty="0">
                <a:solidFill>
                  <a:srgbClr val="0066FF"/>
                </a:solidFill>
              </a:endParaRPr>
            </a:p>
          </p:txBody>
        </p:sp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2069"/>
              <a:ext cx="1170" cy="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e 20"/>
          <p:cNvGrpSpPr>
            <a:grpSpLocks/>
          </p:cNvGrpSpPr>
          <p:nvPr/>
        </p:nvGrpSpPr>
        <p:grpSpPr bwMode="auto">
          <a:xfrm>
            <a:off x="2388870" y="2624669"/>
            <a:ext cx="7877005" cy="3196154"/>
            <a:chOff x="2799761" y="1640140"/>
            <a:chExt cx="7878443" cy="3195216"/>
          </a:xfrm>
        </p:grpSpPr>
        <p:pic>
          <p:nvPicPr>
            <p:cNvPr id="22" name="Picture 2" descr="F:\NICE ENSEIGNEMENT 15 aout 2010\COLLEGE NATIONAL DES PU-PH\POLY-ECN- 18 juullet 2010\OUVRAGE_11_aout\CHAPITRES\157 CANCER\FIGURES\figure 1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75"/>
            <a:stretch>
              <a:fillRect/>
            </a:stretch>
          </p:blipFill>
          <p:spPr bwMode="auto">
            <a:xfrm>
              <a:off x="5580112" y="2132856"/>
              <a:ext cx="3431614" cy="219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e 32"/>
            <p:cNvGrpSpPr>
              <a:grpSpLocks/>
            </p:cNvGrpSpPr>
            <p:nvPr/>
          </p:nvGrpSpPr>
          <p:grpSpPr bwMode="auto">
            <a:xfrm>
              <a:off x="2799761" y="1640140"/>
              <a:ext cx="7878443" cy="3195216"/>
              <a:chOff x="2799761" y="1640140"/>
              <a:chExt cx="7878443" cy="3195216"/>
            </a:xfrm>
          </p:grpSpPr>
          <p:sp>
            <p:nvSpPr>
              <p:cNvPr id="24" name="Text Box 14"/>
              <p:cNvSpPr txBox="1">
                <a:spLocks noChangeArrowheads="1"/>
              </p:cNvSpPr>
              <p:nvPr/>
            </p:nvSpPr>
            <p:spPr bwMode="auto">
              <a:xfrm>
                <a:off x="6363415" y="4466132"/>
                <a:ext cx="4314789" cy="369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fr-FR" altLang="fr-FR" b="1" dirty="0">
                    <a:solidFill>
                      <a:srgbClr val="FF0000"/>
                    </a:solidFill>
                  </a:rPr>
                  <a:t>Echographie </a:t>
                </a:r>
                <a:r>
                  <a:rPr lang="fr-FR" altLang="fr-FR" b="1" dirty="0" err="1">
                    <a:solidFill>
                      <a:srgbClr val="FF0000"/>
                    </a:solidFill>
                  </a:rPr>
                  <a:t>endobronchique</a:t>
                </a:r>
                <a:r>
                  <a:rPr lang="fr-FR" altLang="fr-FR" b="1" dirty="0">
                    <a:solidFill>
                      <a:srgbClr val="FF0000"/>
                    </a:solidFill>
                  </a:rPr>
                  <a:t> (EBUS)</a:t>
                </a:r>
              </a:p>
            </p:txBody>
          </p:sp>
          <p:sp>
            <p:nvSpPr>
              <p:cNvPr id="25" name="Forme libre 24"/>
              <p:cNvSpPr/>
              <p:nvPr/>
            </p:nvSpPr>
            <p:spPr>
              <a:xfrm>
                <a:off x="2799761" y="1640140"/>
                <a:ext cx="3158115" cy="3148676"/>
              </a:xfrm>
              <a:custGeom>
                <a:avLst/>
                <a:gdLst>
                  <a:gd name="connsiteX0" fmla="*/ 1140643 w 3157979"/>
                  <a:gd name="connsiteY0" fmla="*/ 0 h 3148552"/>
                  <a:gd name="connsiteX1" fmla="*/ 197963 w 3157979"/>
                  <a:gd name="connsiteY1" fmla="*/ 395926 h 3148552"/>
                  <a:gd name="connsiteX2" fmla="*/ 0 w 3157979"/>
                  <a:gd name="connsiteY2" fmla="*/ 1074656 h 3148552"/>
                  <a:gd name="connsiteX3" fmla="*/ 113121 w 3157979"/>
                  <a:gd name="connsiteY3" fmla="*/ 2300140 h 3148552"/>
                  <a:gd name="connsiteX4" fmla="*/ 490194 w 3157979"/>
                  <a:gd name="connsiteY4" fmla="*/ 3129699 h 3148552"/>
                  <a:gd name="connsiteX5" fmla="*/ 1649691 w 3157979"/>
                  <a:gd name="connsiteY5" fmla="*/ 3101418 h 3148552"/>
                  <a:gd name="connsiteX6" fmla="*/ 2696066 w 3157979"/>
                  <a:gd name="connsiteY6" fmla="*/ 3148552 h 3148552"/>
                  <a:gd name="connsiteX7" fmla="*/ 3157979 w 3157979"/>
                  <a:gd name="connsiteY7" fmla="*/ 2969443 h 3148552"/>
                  <a:gd name="connsiteX8" fmla="*/ 2384981 w 3157979"/>
                  <a:gd name="connsiteY8" fmla="*/ 2752627 h 3148552"/>
                  <a:gd name="connsiteX9" fmla="*/ 1668544 w 3157979"/>
                  <a:gd name="connsiteY9" fmla="*/ 2582944 h 3148552"/>
                  <a:gd name="connsiteX10" fmla="*/ 1706251 w 3157979"/>
                  <a:gd name="connsiteY10" fmla="*/ 1272618 h 3148552"/>
                  <a:gd name="connsiteX11" fmla="*/ 2224726 w 3157979"/>
                  <a:gd name="connsiteY11" fmla="*/ 650449 h 3148552"/>
                  <a:gd name="connsiteX12" fmla="*/ 2177592 w 3157979"/>
                  <a:gd name="connsiteY12" fmla="*/ 150829 h 3148552"/>
                  <a:gd name="connsiteX13" fmla="*/ 1140643 w 3157979"/>
                  <a:gd name="connsiteY13" fmla="*/ 0 h 3148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57979" h="3148552">
                    <a:moveTo>
                      <a:pt x="1140643" y="0"/>
                    </a:moveTo>
                    <a:lnTo>
                      <a:pt x="197963" y="395926"/>
                    </a:lnTo>
                    <a:lnTo>
                      <a:pt x="0" y="1074656"/>
                    </a:lnTo>
                    <a:lnTo>
                      <a:pt x="113121" y="2300140"/>
                    </a:lnTo>
                    <a:lnTo>
                      <a:pt x="490194" y="3129699"/>
                    </a:lnTo>
                    <a:lnTo>
                      <a:pt x="1649691" y="3101418"/>
                    </a:lnTo>
                    <a:lnTo>
                      <a:pt x="2696066" y="3148552"/>
                    </a:lnTo>
                    <a:lnTo>
                      <a:pt x="3157979" y="2969443"/>
                    </a:lnTo>
                    <a:lnTo>
                      <a:pt x="2384981" y="2752627"/>
                    </a:lnTo>
                    <a:lnTo>
                      <a:pt x="1668544" y="2582944"/>
                    </a:lnTo>
                    <a:lnTo>
                      <a:pt x="1706251" y="1272618"/>
                    </a:lnTo>
                    <a:lnTo>
                      <a:pt x="2224726" y="650449"/>
                    </a:lnTo>
                    <a:lnTo>
                      <a:pt x="2177592" y="150829"/>
                    </a:lnTo>
                    <a:lnTo>
                      <a:pt x="1140643" y="0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26710" t="16087" r="23625" b="18127"/>
          <a:stretch/>
        </p:blipFill>
        <p:spPr>
          <a:xfrm>
            <a:off x="8442139" y="1408000"/>
            <a:ext cx="2804224" cy="1733399"/>
          </a:xfrm>
          <a:prstGeom prst="rect">
            <a:avLst/>
          </a:prstGeom>
        </p:spPr>
      </p:pic>
      <p:sp>
        <p:nvSpPr>
          <p:cNvPr id="18" name="ZoneTexte 2"/>
          <p:cNvSpPr txBox="1"/>
          <p:nvPr/>
        </p:nvSpPr>
        <p:spPr>
          <a:xfrm>
            <a:off x="8599702" y="5938655"/>
            <a:ext cx="2747749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Diagnostic histologique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Staging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N2/N3 +++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Site de biopsies : plusieurs situations…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63823" y="1737126"/>
            <a:ext cx="6464351" cy="37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Il existe une métastase qui semble unique (cM1a ou M1b)</a:t>
            </a:r>
            <a:endParaRPr lang="fr-FR" i="1" dirty="0"/>
          </a:p>
        </p:txBody>
      </p:sp>
      <p:pic>
        <p:nvPicPr>
          <p:cNvPr id="4" name="Picture 2" descr="F:\NICE ENSEIGNEMENT 15 aout 2010\COLLEGE NATIONAL DES PU-PH\POLY-ECN- 18 juullet 2010\OUVRAGE_11_aout\CHAPITRES\157 CANCER\FIGURES\figure 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9"/>
          <a:stretch/>
        </p:blipFill>
        <p:spPr bwMode="auto">
          <a:xfrm>
            <a:off x="1201992" y="2544096"/>
            <a:ext cx="213556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2"/>
          <p:cNvSpPr txBox="1"/>
          <p:nvPr/>
        </p:nvSpPr>
        <p:spPr>
          <a:xfrm>
            <a:off x="1508333" y="6103247"/>
            <a:ext cx="9175332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Toujours </a:t>
            </a:r>
            <a:r>
              <a:rPr lang="fr-FR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biopsier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(si techniquement faisable) une lésion possiblement métastatique unique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Les erreurs médicales ont coûté très cher aux chirurgiens en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67" y="305516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rs.els-cdn.com/content/image/1-s2.0-S022103631100343X-g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0" r="52774" b="3875"/>
          <a:stretch/>
        </p:blipFill>
        <p:spPr bwMode="auto">
          <a:xfrm>
            <a:off x="3695930" y="2990377"/>
            <a:ext cx="2657066" cy="181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1107</Words>
  <Application>Microsoft Office PowerPoint</Application>
  <PresentationFormat>Grand écran</PresentationFormat>
  <Paragraphs>200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Thème Office</vt:lpstr>
      <vt:lpstr>Quelles recommandations pour le diagnostic de cancer bronchique en 2021 ?</vt:lpstr>
      <vt:lpstr>Liens d’intérêt</vt:lpstr>
      <vt:lpstr>Présentation PowerPoint</vt:lpstr>
      <vt:lpstr>Questions posées</vt:lpstr>
      <vt:lpstr>Questions posées</vt:lpstr>
      <vt:lpstr>Site de biopsies : plusieurs situations…</vt:lpstr>
      <vt:lpstr>Site de biopsies : plusieurs situations…</vt:lpstr>
      <vt:lpstr>Site de biopsies : plusieurs situations…</vt:lpstr>
      <vt:lpstr>Site de biopsies : plusieurs situations…</vt:lpstr>
      <vt:lpstr>Site de biopsies : plusieurs situations…</vt:lpstr>
      <vt:lpstr>Questions posées</vt:lpstr>
      <vt:lpstr>Quelles analyses histologiques ?</vt:lpstr>
      <vt:lpstr>Que faire si aspect de grandes cellules + neuro-endocrine ?</vt:lpstr>
      <vt:lpstr>Immunohistochimie PD-L1 : pour qui ? Pour quoi ?</vt:lpstr>
      <vt:lpstr>Immunohistochimie PD-L1 : pour qui ? pour quoi ?</vt:lpstr>
      <vt:lpstr>Immunohistochimie PD-L1 : pour qui ? pour quoi ?</vt:lpstr>
      <vt:lpstr>Immunohistochimie PD-L1 : pas de précipitation !</vt:lpstr>
      <vt:lpstr>IO et addictions oncogéniques</vt:lpstr>
      <vt:lpstr>Immunohistochimie PD-L1 : pas de précipitation !</vt:lpstr>
      <vt:lpstr>Autres IHC à réaliser en routine</vt:lpstr>
      <vt:lpstr>Questions posées</vt:lpstr>
      <vt:lpstr>Quelles analyses de biologie moléculaire réaliser au diagnostic?</vt:lpstr>
      <vt:lpstr>Mais aussi dans les autres stades ?!</vt:lpstr>
      <vt:lpstr>Quels types d’analyses ?</vt:lpstr>
      <vt:lpstr>Quels types d’analyses ?</vt:lpstr>
      <vt:lpstr>Place de la biopsie liquide au diagnostic</vt:lpstr>
      <vt:lpstr>Présentation PowerPoint</vt:lpstr>
      <vt:lpstr>La biopsie liquide augmente la détection de mutations en complément du tissu</vt:lpstr>
      <vt:lpstr>Biopsie liquide et fusions ?</vt:lpstr>
      <vt:lpstr>Biopsie liquide et fusions ?</vt:lpstr>
      <vt:lpstr>Place de la biopsie liquide au diagnostic</vt:lpstr>
      <vt:lpstr>Conclusion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Quelles recommandations pour le diagnostic de cancer bronchique en 2021 ?</dc:title>
  <dc:creator>GIROUX LEPRIEUR Étienne</dc:creator>
  <cp:lastModifiedBy>GIROUX LEPRIEUR Étienne</cp:lastModifiedBy>
  <cp:revision>56</cp:revision>
  <dcterms:created xsi:type="dcterms:W3CDTF">2021-11-08T09:21:49Z</dcterms:created>
  <dcterms:modified xsi:type="dcterms:W3CDTF">2021-11-18T17:55:05Z</dcterms:modified>
</cp:coreProperties>
</file>