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408" r:id="rId4"/>
    <p:sldId id="397" r:id="rId5"/>
    <p:sldId id="409" r:id="rId6"/>
    <p:sldId id="270" r:id="rId7"/>
    <p:sldId id="411" r:id="rId8"/>
    <p:sldId id="443" r:id="rId9"/>
    <p:sldId id="413" r:id="rId10"/>
    <p:sldId id="424" r:id="rId11"/>
    <p:sldId id="429" r:id="rId12"/>
    <p:sldId id="423" r:id="rId13"/>
    <p:sldId id="437" r:id="rId14"/>
    <p:sldId id="439" r:id="rId15"/>
    <p:sldId id="434" r:id="rId16"/>
    <p:sldId id="436" r:id="rId17"/>
    <p:sldId id="441" r:id="rId18"/>
    <p:sldId id="275" r:id="rId19"/>
    <p:sldId id="442" r:id="rId20"/>
    <p:sldId id="438" r:id="rId21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es BELLOCQ" initials="AB" lastIdx="1" clrIdx="0">
    <p:extLst>
      <p:ext uri="{19B8F6BF-5375-455C-9EA6-DF929625EA0E}">
        <p15:presenceInfo xmlns:p15="http://schemas.microsoft.com/office/powerpoint/2012/main" userId="52b8bde8b57889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  <a:srgbClr val="006600"/>
    <a:srgbClr val="E77017"/>
    <a:srgbClr val="FFB9B9"/>
    <a:srgbClr val="FF6969"/>
    <a:srgbClr val="FF8585"/>
    <a:srgbClr val="FF3737"/>
    <a:srgbClr val="ADDB7B"/>
    <a:srgbClr val="FFFF85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86259" autoAdjust="0"/>
  </p:normalViewPr>
  <p:slideViewPr>
    <p:cSldViewPr>
      <p:cViewPr varScale="1">
        <p:scale>
          <a:sx n="72" d="100"/>
          <a:sy n="72" d="100"/>
        </p:scale>
        <p:origin x="1070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1%20Travail\Recupair\Tabaco\Total%20Analyse%20Prescription%202021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cuments\1%20Travail\Pr&#233;sentations\F3R%202023\Diaporama\Analyse%20IMC%20evol%20poids%20et%20resultats%20PeC%20Nu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 2021 2022'!$G$1047:$G$1053</c:f>
              <c:strCache>
                <c:ptCount val="7"/>
                <c:pt idx="0">
                  <c:v>11-30 ans</c:v>
                </c:pt>
                <c:pt idx="1">
                  <c:v>31-40 ans</c:v>
                </c:pt>
                <c:pt idx="2">
                  <c:v>41-50 ans</c:v>
                </c:pt>
                <c:pt idx="3">
                  <c:v>51-60 ans</c:v>
                </c:pt>
                <c:pt idx="4">
                  <c:v>61-70 ans</c:v>
                </c:pt>
                <c:pt idx="5">
                  <c:v>71-80 ans</c:v>
                </c:pt>
                <c:pt idx="6">
                  <c:v>&gt;80 ans</c:v>
                </c:pt>
              </c:strCache>
            </c:strRef>
          </c:cat>
          <c:val>
            <c:numRef>
              <c:f>'Tot 2021 2022'!$I$1047:$I$1053</c:f>
              <c:numCache>
                <c:formatCode>0%</c:formatCode>
                <c:ptCount val="7"/>
                <c:pt idx="0">
                  <c:v>1.3513513513513514E-2</c:v>
                </c:pt>
                <c:pt idx="1">
                  <c:v>3.4749034749034749E-2</c:v>
                </c:pt>
                <c:pt idx="2">
                  <c:v>6.4671814671814667E-2</c:v>
                </c:pt>
                <c:pt idx="3">
                  <c:v>0.15830115830115829</c:v>
                </c:pt>
                <c:pt idx="4">
                  <c:v>0.34555984555984554</c:v>
                </c:pt>
                <c:pt idx="5">
                  <c:v>0.31274131274131273</c:v>
                </c:pt>
                <c:pt idx="6">
                  <c:v>7.0463320463320461E-2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2-444C-8B7D-52F4B998E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0284095"/>
        <c:axId val="1075716175"/>
      </c:barChart>
      <c:catAx>
        <c:axId val="1230284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5716175"/>
        <c:crosses val="autoZero"/>
        <c:auto val="1"/>
        <c:lblAlgn val="ctr"/>
        <c:lblOffset val="100"/>
        <c:noMultiLvlLbl val="0"/>
      </c:catAx>
      <c:valAx>
        <c:axId val="10757161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30284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08349271500131E-2"/>
          <c:y val="8.1810367454068222E-2"/>
          <c:w val="0.88160142880686199"/>
          <c:h val="0.82041666666666679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Feuil1!$X$2:$X$356</c:f>
              <c:numCache>
                <c:formatCode>0.00</c:formatCode>
                <c:ptCount val="355"/>
                <c:pt idx="1">
                  <c:v>9.379856620043121</c:v>
                </c:pt>
                <c:pt idx="2">
                  <c:v>-14.455807890910911</c:v>
                </c:pt>
                <c:pt idx="5">
                  <c:v>29.75</c:v>
                </c:pt>
                <c:pt idx="6">
                  <c:v>31.348072391838375</c:v>
                </c:pt>
                <c:pt idx="7">
                  <c:v>4.5399999999999991</c:v>
                </c:pt>
                <c:pt idx="8">
                  <c:v>10.28475459968918</c:v>
                </c:pt>
                <c:pt idx="9">
                  <c:v>-0.23061111946658741</c:v>
                </c:pt>
                <c:pt idx="11">
                  <c:v>-1.265854514463328</c:v>
                </c:pt>
                <c:pt idx="12">
                  <c:v>-15.453451646864188</c:v>
                </c:pt>
                <c:pt idx="13">
                  <c:v>14.82</c:v>
                </c:pt>
                <c:pt idx="14">
                  <c:v>17.130000000000003</c:v>
                </c:pt>
                <c:pt idx="15">
                  <c:v>41.249310673284192</c:v>
                </c:pt>
                <c:pt idx="16">
                  <c:v>14.538527096806533</c:v>
                </c:pt>
                <c:pt idx="17">
                  <c:v>26.044016644106883</c:v>
                </c:pt>
                <c:pt idx="19">
                  <c:v>16.666666666666671</c:v>
                </c:pt>
                <c:pt idx="20">
                  <c:v>22.910713390484787</c:v>
                </c:pt>
                <c:pt idx="21">
                  <c:v>15.329999999999998</c:v>
                </c:pt>
                <c:pt idx="22">
                  <c:v>12.039999999999992</c:v>
                </c:pt>
                <c:pt idx="23">
                  <c:v>7.1364114904496958</c:v>
                </c:pt>
                <c:pt idx="24">
                  <c:v>3.75</c:v>
                </c:pt>
                <c:pt idx="25">
                  <c:v>17.671830350428628</c:v>
                </c:pt>
                <c:pt idx="26">
                  <c:v>13.54</c:v>
                </c:pt>
                <c:pt idx="27">
                  <c:v>-4.3314784178071903</c:v>
                </c:pt>
                <c:pt idx="28">
                  <c:v>9.3297237679851577</c:v>
                </c:pt>
                <c:pt idx="30">
                  <c:v>19.309999999999999</c:v>
                </c:pt>
                <c:pt idx="31">
                  <c:v>-3.9200000000000017</c:v>
                </c:pt>
                <c:pt idx="32">
                  <c:v>1.5899999999999999</c:v>
                </c:pt>
                <c:pt idx="33">
                  <c:v>19.45</c:v>
                </c:pt>
                <c:pt idx="35">
                  <c:v>54.45</c:v>
                </c:pt>
                <c:pt idx="36">
                  <c:v>-8.3696796510753657</c:v>
                </c:pt>
                <c:pt idx="37">
                  <c:v>1.5800000000000018</c:v>
                </c:pt>
                <c:pt idx="39">
                  <c:v>14.080000000000002</c:v>
                </c:pt>
                <c:pt idx="40">
                  <c:v>16.060000000000009</c:v>
                </c:pt>
                <c:pt idx="41">
                  <c:v>10.545445430390551</c:v>
                </c:pt>
                <c:pt idx="42">
                  <c:v>-17.949999999999996</c:v>
                </c:pt>
                <c:pt idx="45">
                  <c:v>11.635834962651018</c:v>
                </c:pt>
                <c:pt idx="46">
                  <c:v>14.488394244748577</c:v>
                </c:pt>
                <c:pt idx="47">
                  <c:v>6.396951922594873</c:v>
                </c:pt>
                <c:pt idx="48">
                  <c:v>11.019200882338197</c:v>
                </c:pt>
                <c:pt idx="49">
                  <c:v>-14.909999999999997</c:v>
                </c:pt>
                <c:pt idx="50">
                  <c:v>9.968917631724068</c:v>
                </c:pt>
                <c:pt idx="51">
                  <c:v>18.399999999999999</c:v>
                </c:pt>
                <c:pt idx="52">
                  <c:v>17.636737353988067</c:v>
                </c:pt>
                <c:pt idx="54">
                  <c:v>9.1893517822228894</c:v>
                </c:pt>
                <c:pt idx="55">
                  <c:v>18.403769990474743</c:v>
                </c:pt>
                <c:pt idx="56">
                  <c:v>11.66</c:v>
                </c:pt>
                <c:pt idx="57">
                  <c:v>-8.6899999999999977</c:v>
                </c:pt>
                <c:pt idx="58">
                  <c:v>42.337193562941799</c:v>
                </c:pt>
                <c:pt idx="59">
                  <c:v>29.11</c:v>
                </c:pt>
                <c:pt idx="60">
                  <c:v>27.089286609515213</c:v>
                </c:pt>
                <c:pt idx="61">
                  <c:v>-8.61</c:v>
                </c:pt>
                <c:pt idx="62">
                  <c:v>19.060000000000002</c:v>
                </c:pt>
                <c:pt idx="64">
                  <c:v>4.1359602947811709</c:v>
                </c:pt>
                <c:pt idx="65">
                  <c:v>7.4219406427031558</c:v>
                </c:pt>
                <c:pt idx="66">
                  <c:v>-8.5128766230510848</c:v>
                </c:pt>
                <c:pt idx="68">
                  <c:v>1.6117711936632091</c:v>
                </c:pt>
                <c:pt idx="69">
                  <c:v>-13.150000000000002</c:v>
                </c:pt>
                <c:pt idx="70">
                  <c:v>42.424283852208355</c:v>
                </c:pt>
                <c:pt idx="71">
                  <c:v>21.05</c:v>
                </c:pt>
                <c:pt idx="72">
                  <c:v>13.270000000000003</c:v>
                </c:pt>
                <c:pt idx="74">
                  <c:v>26.726889256529809</c:v>
                </c:pt>
                <c:pt idx="75">
                  <c:v>28.75</c:v>
                </c:pt>
                <c:pt idx="76">
                  <c:v>11.682845039354289</c:v>
                </c:pt>
                <c:pt idx="77">
                  <c:v>-10.499847094801225</c:v>
                </c:pt>
                <c:pt idx="78">
                  <c:v>17.949999999999996</c:v>
                </c:pt>
                <c:pt idx="79">
                  <c:v>-6.23</c:v>
                </c:pt>
                <c:pt idx="80">
                  <c:v>27.043998596280144</c:v>
                </c:pt>
                <c:pt idx="81">
                  <c:v>-16.15921893016494</c:v>
                </c:pt>
                <c:pt idx="82">
                  <c:v>29.199999999999996</c:v>
                </c:pt>
                <c:pt idx="83">
                  <c:v>-10.130000000000003</c:v>
                </c:pt>
                <c:pt idx="84">
                  <c:v>-4.679951872462027</c:v>
                </c:pt>
                <c:pt idx="85">
                  <c:v>-1.7899999999999991</c:v>
                </c:pt>
                <c:pt idx="86">
                  <c:v>3.4366070085727216</c:v>
                </c:pt>
                <c:pt idx="88">
                  <c:v>17.501986263598539</c:v>
                </c:pt>
                <c:pt idx="89">
                  <c:v>31.320499323206491</c:v>
                </c:pt>
                <c:pt idx="90">
                  <c:v>5.2422975886098016</c:v>
                </c:pt>
                <c:pt idx="92">
                  <c:v>13.184940091241799</c:v>
                </c:pt>
                <c:pt idx="93">
                  <c:v>23.136311224745569</c:v>
                </c:pt>
                <c:pt idx="96">
                  <c:v>20.820173459668112</c:v>
                </c:pt>
                <c:pt idx="98">
                  <c:v>-7.5951270867799678</c:v>
                </c:pt>
                <c:pt idx="99">
                  <c:v>-1.6568907605153669</c:v>
                </c:pt>
                <c:pt idx="101">
                  <c:v>17.684363563443121</c:v>
                </c:pt>
                <c:pt idx="102">
                  <c:v>15.399999999999999</c:v>
                </c:pt>
                <c:pt idx="103">
                  <c:v>-2.990000000000002</c:v>
                </c:pt>
                <c:pt idx="104">
                  <c:v>2.5499999999999972</c:v>
                </c:pt>
                <c:pt idx="105">
                  <c:v>-3.8299999999999983</c:v>
                </c:pt>
                <c:pt idx="106">
                  <c:v>4.32</c:v>
                </c:pt>
                <c:pt idx="107">
                  <c:v>13.814107384569098</c:v>
                </c:pt>
                <c:pt idx="108">
                  <c:v>3.4210868802326075</c:v>
                </c:pt>
                <c:pt idx="109">
                  <c:v>6.1563142327167029</c:v>
                </c:pt>
                <c:pt idx="110">
                  <c:v>-6.2637825236877731</c:v>
                </c:pt>
                <c:pt idx="111">
                  <c:v>15</c:v>
                </c:pt>
                <c:pt idx="112">
                  <c:v>-1.240000000000002</c:v>
                </c:pt>
                <c:pt idx="113">
                  <c:v>9.1918584248257869</c:v>
                </c:pt>
                <c:pt idx="114">
                  <c:v>13.94695944252269</c:v>
                </c:pt>
                <c:pt idx="115">
                  <c:v>-5.7100000000000009</c:v>
                </c:pt>
                <c:pt idx="117">
                  <c:v>16.009926304707477</c:v>
                </c:pt>
                <c:pt idx="118">
                  <c:v>5.9305559733293265</c:v>
                </c:pt>
                <c:pt idx="119">
                  <c:v>9.69068030280242</c:v>
                </c:pt>
                <c:pt idx="120">
                  <c:v>13.184940091241788</c:v>
                </c:pt>
                <c:pt idx="121">
                  <c:v>-17.32</c:v>
                </c:pt>
                <c:pt idx="123">
                  <c:v>-6.0309821025718122</c:v>
                </c:pt>
                <c:pt idx="124">
                  <c:v>1.283401012683612</c:v>
                </c:pt>
                <c:pt idx="125">
                  <c:v>11.959191858424827</c:v>
                </c:pt>
                <c:pt idx="126">
                  <c:v>17.389999999999993</c:v>
                </c:pt>
                <c:pt idx="127">
                  <c:v>14.18</c:v>
                </c:pt>
                <c:pt idx="128">
                  <c:v>16.059392389833061</c:v>
                </c:pt>
                <c:pt idx="129">
                  <c:v>-6.25</c:v>
                </c:pt>
                <c:pt idx="131">
                  <c:v>5.6699999999999982</c:v>
                </c:pt>
                <c:pt idx="132">
                  <c:v>2.3386975485035393</c:v>
                </c:pt>
                <c:pt idx="134">
                  <c:v>8.8000000000000007</c:v>
                </c:pt>
                <c:pt idx="135">
                  <c:v>-3.8852960344914038</c:v>
                </c:pt>
                <c:pt idx="136">
                  <c:v>-7.8000000000000043</c:v>
                </c:pt>
                <c:pt idx="137">
                  <c:v>24.539999999999996</c:v>
                </c:pt>
                <c:pt idx="138">
                  <c:v>13.490000000000002</c:v>
                </c:pt>
                <c:pt idx="139">
                  <c:v>3.5067930014538575</c:v>
                </c:pt>
                <c:pt idx="140">
                  <c:v>1.1799999999999997</c:v>
                </c:pt>
                <c:pt idx="141">
                  <c:v>-1.759999999999998</c:v>
                </c:pt>
                <c:pt idx="142">
                  <c:v>38.627362510653228</c:v>
                </c:pt>
                <c:pt idx="143">
                  <c:v>1.5390785581791775</c:v>
                </c:pt>
                <c:pt idx="144">
                  <c:v>17.165488544643299</c:v>
                </c:pt>
                <c:pt idx="145">
                  <c:v>8.279440517371043</c:v>
                </c:pt>
                <c:pt idx="146">
                  <c:v>-1.9899999999999984</c:v>
                </c:pt>
                <c:pt idx="147">
                  <c:v>14.86</c:v>
                </c:pt>
                <c:pt idx="148">
                  <c:v>3.762470546949416</c:v>
                </c:pt>
                <c:pt idx="149">
                  <c:v>16.23</c:v>
                </c:pt>
                <c:pt idx="150">
                  <c:v>13.949999999999996</c:v>
                </c:pt>
                <c:pt idx="151">
                  <c:v>33.087682358249367</c:v>
                </c:pt>
                <c:pt idx="152">
                  <c:v>-2.709680653732395</c:v>
                </c:pt>
                <c:pt idx="153">
                  <c:v>8.0100000000000051</c:v>
                </c:pt>
                <c:pt idx="154">
                  <c:v>2.3000000000000043</c:v>
                </c:pt>
                <c:pt idx="155">
                  <c:v>19.571865443425079</c:v>
                </c:pt>
                <c:pt idx="156">
                  <c:v>8.4000000000000021</c:v>
                </c:pt>
                <c:pt idx="157">
                  <c:v>9.5828946708778346</c:v>
                </c:pt>
                <c:pt idx="158">
                  <c:v>18.670000000000002</c:v>
                </c:pt>
                <c:pt idx="159">
                  <c:v>8.6599999999999966</c:v>
                </c:pt>
                <c:pt idx="160">
                  <c:v>6.0460219581892005</c:v>
                </c:pt>
                <c:pt idx="161">
                  <c:v>23.088685015290519</c:v>
                </c:pt>
                <c:pt idx="163">
                  <c:v>13.626109189351778</c:v>
                </c:pt>
                <c:pt idx="164">
                  <c:v>7.5199278086870436E-3</c:v>
                </c:pt>
                <c:pt idx="165">
                  <c:v>20.724921040758012</c:v>
                </c:pt>
                <c:pt idx="166">
                  <c:v>18.100466235524138</c:v>
                </c:pt>
                <c:pt idx="167">
                  <c:v>7.0511856419511574</c:v>
                </c:pt>
                <c:pt idx="169">
                  <c:v>19.550000000000004</c:v>
                </c:pt>
                <c:pt idx="170">
                  <c:v>9.9563844187095789</c:v>
                </c:pt>
                <c:pt idx="171">
                  <c:v>7.8207249210407568</c:v>
                </c:pt>
                <c:pt idx="172">
                  <c:v>0.69183335839974802</c:v>
                </c:pt>
                <c:pt idx="173">
                  <c:v>27.449999999999996</c:v>
                </c:pt>
                <c:pt idx="174">
                  <c:v>17.510000000000002</c:v>
                </c:pt>
                <c:pt idx="175">
                  <c:v>10.933975033839676</c:v>
                </c:pt>
                <c:pt idx="176">
                  <c:v>10.081716548854466</c:v>
                </c:pt>
                <c:pt idx="177">
                  <c:v>26.379906752895167</c:v>
                </c:pt>
                <c:pt idx="178">
                  <c:v>2.1000000000000014</c:v>
                </c:pt>
                <c:pt idx="179">
                  <c:v>6.6700000000000017</c:v>
                </c:pt>
                <c:pt idx="180">
                  <c:v>6.4295382764325453</c:v>
                </c:pt>
                <c:pt idx="181">
                  <c:v>9.5700000000000074</c:v>
                </c:pt>
                <c:pt idx="182">
                  <c:v>11.36</c:v>
                </c:pt>
                <c:pt idx="183">
                  <c:v>8.8509550308317042</c:v>
                </c:pt>
                <c:pt idx="184">
                  <c:v>3.2410888855467093</c:v>
                </c:pt>
                <c:pt idx="185">
                  <c:v>8.8100000000000023</c:v>
                </c:pt>
                <c:pt idx="187">
                  <c:v>-4.9999999999997158E-2</c:v>
                </c:pt>
                <c:pt idx="189">
                  <c:v>39.96</c:v>
                </c:pt>
                <c:pt idx="190">
                  <c:v>19.035443926404966</c:v>
                </c:pt>
                <c:pt idx="191">
                  <c:v>28.986815059908754</c:v>
                </c:pt>
                <c:pt idx="192">
                  <c:v>-4.3700000000000045</c:v>
                </c:pt>
                <c:pt idx="193">
                  <c:v>18.119999999999997</c:v>
                </c:pt>
                <c:pt idx="194">
                  <c:v>7.1105930716398476</c:v>
                </c:pt>
                <c:pt idx="195">
                  <c:v>-7.8699999999999974</c:v>
                </c:pt>
                <c:pt idx="196">
                  <c:v>-2.6018950218077919</c:v>
                </c:pt>
                <c:pt idx="197">
                  <c:v>10.698350629167294</c:v>
                </c:pt>
                <c:pt idx="198">
                  <c:v>14.309999999999999</c:v>
                </c:pt>
                <c:pt idx="199">
                  <c:v>45.62</c:v>
                </c:pt>
                <c:pt idx="200">
                  <c:v>-10.329999999999998</c:v>
                </c:pt>
                <c:pt idx="201">
                  <c:v>2.8900000000000006</c:v>
                </c:pt>
                <c:pt idx="202">
                  <c:v>-2.1799999999999997</c:v>
                </c:pt>
                <c:pt idx="203">
                  <c:v>9.779999999999994</c:v>
                </c:pt>
                <c:pt idx="204">
                  <c:v>7.8699999999999974</c:v>
                </c:pt>
                <c:pt idx="206">
                  <c:v>16.61</c:v>
                </c:pt>
                <c:pt idx="207">
                  <c:v>5.6925853511806288</c:v>
                </c:pt>
                <c:pt idx="209">
                  <c:v>-2.59</c:v>
                </c:pt>
                <c:pt idx="210">
                  <c:v>0.51000000000000156</c:v>
                </c:pt>
                <c:pt idx="211">
                  <c:v>5.3300000000000018</c:v>
                </c:pt>
                <c:pt idx="212">
                  <c:v>-6.5800000000000054</c:v>
                </c:pt>
                <c:pt idx="213">
                  <c:v>-32.950000000000003</c:v>
                </c:pt>
                <c:pt idx="214">
                  <c:v>8.8999999999999986</c:v>
                </c:pt>
                <c:pt idx="215">
                  <c:v>7.0000000000000284E-2</c:v>
                </c:pt>
                <c:pt idx="217">
                  <c:v>8.9699999999999989</c:v>
                </c:pt>
                <c:pt idx="219">
                  <c:v>21.07083771995789</c:v>
                </c:pt>
                <c:pt idx="220">
                  <c:v>10.362460520379003</c:v>
                </c:pt>
                <c:pt idx="222">
                  <c:v>-4.4217175515114988</c:v>
                </c:pt>
                <c:pt idx="224">
                  <c:v>-1.4600000000000009</c:v>
                </c:pt>
                <c:pt idx="225">
                  <c:v>25.091492455005763</c:v>
                </c:pt>
                <c:pt idx="226">
                  <c:v>36.090640196520773</c:v>
                </c:pt>
                <c:pt idx="227">
                  <c:v>26.297187546999549</c:v>
                </c:pt>
                <c:pt idx="228">
                  <c:v>27.90394545545697</c:v>
                </c:pt>
                <c:pt idx="229">
                  <c:v>28.149596430540932</c:v>
                </c:pt>
                <c:pt idx="231">
                  <c:v>12.247455757758054</c:v>
                </c:pt>
                <c:pt idx="232">
                  <c:v>5.9983957487341453</c:v>
                </c:pt>
                <c:pt idx="233">
                  <c:v>0.52999999999999403</c:v>
                </c:pt>
                <c:pt idx="234">
                  <c:v>-4.7899999999999991</c:v>
                </c:pt>
                <c:pt idx="235">
                  <c:v>21.200000000000003</c:v>
                </c:pt>
                <c:pt idx="236">
                  <c:v>1.8173158871008113</c:v>
                </c:pt>
                <c:pt idx="237">
                  <c:v>5.4899999999999984</c:v>
                </c:pt>
                <c:pt idx="238">
                  <c:v>48.673986063067133</c:v>
                </c:pt>
                <c:pt idx="239">
                  <c:v>16.629999999999995</c:v>
                </c:pt>
                <c:pt idx="240">
                  <c:v>10.492805935729692</c:v>
                </c:pt>
                <c:pt idx="241">
                  <c:v>33.704316438562188</c:v>
                </c:pt>
                <c:pt idx="243">
                  <c:v>-4.9799999999999969</c:v>
                </c:pt>
                <c:pt idx="244">
                  <c:v>7.740512357748031</c:v>
                </c:pt>
                <c:pt idx="246">
                  <c:v>10.54</c:v>
                </c:pt>
                <c:pt idx="247">
                  <c:v>26.816062565799371</c:v>
                </c:pt>
                <c:pt idx="248">
                  <c:v>15.455958289467084</c:v>
                </c:pt>
                <c:pt idx="249">
                  <c:v>1.8975284503935441</c:v>
                </c:pt>
                <c:pt idx="250">
                  <c:v>14.73</c:v>
                </c:pt>
                <c:pt idx="251">
                  <c:v>3.0500000000000114</c:v>
                </c:pt>
                <c:pt idx="252">
                  <c:v>27.392590364465832</c:v>
                </c:pt>
                <c:pt idx="253">
                  <c:v>-7.7100000000000009</c:v>
                </c:pt>
                <c:pt idx="254">
                  <c:v>-29.22999999999999</c:v>
                </c:pt>
                <c:pt idx="255">
                  <c:v>8.0599999999999987</c:v>
                </c:pt>
                <c:pt idx="256">
                  <c:v>4.2899999999999991</c:v>
                </c:pt>
                <c:pt idx="258">
                  <c:v>17.501378653431594</c:v>
                </c:pt>
                <c:pt idx="259">
                  <c:v>17.04</c:v>
                </c:pt>
                <c:pt idx="260">
                  <c:v>3.7899999999999991</c:v>
                </c:pt>
                <c:pt idx="261">
                  <c:v>22.650000000000002</c:v>
                </c:pt>
                <c:pt idx="262">
                  <c:v>27.061713540883343</c:v>
                </c:pt>
                <c:pt idx="263">
                  <c:v>19.714744071790239</c:v>
                </c:pt>
                <c:pt idx="264">
                  <c:v>45.412844036697237</c:v>
                </c:pt>
                <c:pt idx="265">
                  <c:v>3.1700000000000017</c:v>
                </c:pt>
                <c:pt idx="267">
                  <c:v>10.880000000000003</c:v>
                </c:pt>
                <c:pt idx="268">
                  <c:v>-3.3238080914423236</c:v>
                </c:pt>
                <c:pt idx="269">
                  <c:v>6.0811149546297685</c:v>
                </c:pt>
                <c:pt idx="270">
                  <c:v>-1.1931618789792893</c:v>
                </c:pt>
                <c:pt idx="271">
                  <c:v>-2.2559783426075342E-2</c:v>
                </c:pt>
                <c:pt idx="272">
                  <c:v>28.184689426981507</c:v>
                </c:pt>
                <c:pt idx="273">
                  <c:v>1.5900000000000034</c:v>
                </c:pt>
                <c:pt idx="275">
                  <c:v>3.5599999999999987</c:v>
                </c:pt>
                <c:pt idx="276">
                  <c:v>-1.9777410136862699</c:v>
                </c:pt>
                <c:pt idx="277">
                  <c:v>18.935178222289061</c:v>
                </c:pt>
                <c:pt idx="279">
                  <c:v>35.777309871158572</c:v>
                </c:pt>
                <c:pt idx="282">
                  <c:v>13.930152403870258</c:v>
                </c:pt>
                <c:pt idx="283">
                  <c:v>28.204742567804683</c:v>
                </c:pt>
                <c:pt idx="284">
                  <c:v>12.991928610818668</c:v>
                </c:pt>
                <c:pt idx="285">
                  <c:v>-12.36</c:v>
                </c:pt>
                <c:pt idx="286">
                  <c:v>-8.07</c:v>
                </c:pt>
                <c:pt idx="287">
                  <c:v>7.1063317792149263</c:v>
                </c:pt>
                <c:pt idx="289">
                  <c:v>13.39</c:v>
                </c:pt>
                <c:pt idx="290">
                  <c:v>18.556675189251521</c:v>
                </c:pt>
                <c:pt idx="291">
                  <c:v>12.420000000000009</c:v>
                </c:pt>
                <c:pt idx="292">
                  <c:v>20.679801473905844</c:v>
                </c:pt>
                <c:pt idx="293">
                  <c:v>11.848899583897328</c:v>
                </c:pt>
                <c:pt idx="294">
                  <c:v>4.8999999999999986</c:v>
                </c:pt>
                <c:pt idx="295">
                  <c:v>0.75</c:v>
                </c:pt>
                <c:pt idx="296">
                  <c:v>12.139999999999997</c:v>
                </c:pt>
                <c:pt idx="297">
                  <c:v>14.967162981902037</c:v>
                </c:pt>
                <c:pt idx="298">
                  <c:v>12.797144432746784</c:v>
                </c:pt>
                <c:pt idx="299">
                  <c:v>9.6700000000000017</c:v>
                </c:pt>
                <c:pt idx="300">
                  <c:v>-12.849049982453487</c:v>
                </c:pt>
                <c:pt idx="302">
                  <c:v>16.009926304707477</c:v>
                </c:pt>
                <c:pt idx="304">
                  <c:v>-7.0000000000000284E-2</c:v>
                </c:pt>
                <c:pt idx="305">
                  <c:v>14.957136411490445</c:v>
                </c:pt>
                <c:pt idx="306">
                  <c:v>11.507996189903238</c:v>
                </c:pt>
                <c:pt idx="307">
                  <c:v>4.7309695693588019</c:v>
                </c:pt>
                <c:pt idx="308">
                  <c:v>4.928059357296835</c:v>
                </c:pt>
                <c:pt idx="309">
                  <c:v>15.771795257432199</c:v>
                </c:pt>
                <c:pt idx="310">
                  <c:v>3.3400000000000034</c:v>
                </c:pt>
                <c:pt idx="313">
                  <c:v>9.1265799368326057</c:v>
                </c:pt>
                <c:pt idx="314">
                  <c:v>24.42</c:v>
                </c:pt>
                <c:pt idx="315">
                  <c:v>-5.07</c:v>
                </c:pt>
                <c:pt idx="316">
                  <c:v>11.549999999999997</c:v>
                </c:pt>
                <c:pt idx="317">
                  <c:v>4.0557477314884522</c:v>
                </c:pt>
                <c:pt idx="318">
                  <c:v>2.8095628415300524</c:v>
                </c:pt>
                <c:pt idx="319">
                  <c:v>14.746578432847048</c:v>
                </c:pt>
                <c:pt idx="321">
                  <c:v>11.535569258535119</c:v>
                </c:pt>
                <c:pt idx="322" formatCode="0.0">
                  <c:v>-2.288564696445583</c:v>
                </c:pt>
                <c:pt idx="323">
                  <c:v>2.3276643104226196</c:v>
                </c:pt>
                <c:pt idx="324">
                  <c:v>4.1208557677846329</c:v>
                </c:pt>
                <c:pt idx="325">
                  <c:v>1.7700000000000031</c:v>
                </c:pt>
                <c:pt idx="326">
                  <c:v>20.7</c:v>
                </c:pt>
                <c:pt idx="328">
                  <c:v>16.979999999999997</c:v>
                </c:pt>
                <c:pt idx="329">
                  <c:v>45.763774001102931</c:v>
                </c:pt>
                <c:pt idx="330">
                  <c:v>5.2990424625256907</c:v>
                </c:pt>
                <c:pt idx="331">
                  <c:v>-9.6656138767734419</c:v>
                </c:pt>
                <c:pt idx="333">
                  <c:v>7.2900000000000027</c:v>
                </c:pt>
                <c:pt idx="334">
                  <c:v>6.5799999999999983</c:v>
                </c:pt>
                <c:pt idx="335">
                  <c:v>2.1983255627412674</c:v>
                </c:pt>
                <c:pt idx="337">
                  <c:v>2.740000000000002</c:v>
                </c:pt>
                <c:pt idx="338">
                  <c:v>15.769288614829293</c:v>
                </c:pt>
                <c:pt idx="340">
                  <c:v>21.52704667368527</c:v>
                </c:pt>
                <c:pt idx="341">
                  <c:v>61.920000000000009</c:v>
                </c:pt>
                <c:pt idx="342">
                  <c:v>-12.112097057201581</c:v>
                </c:pt>
                <c:pt idx="343">
                  <c:v>-8.1236281145034326</c:v>
                </c:pt>
                <c:pt idx="344">
                  <c:v>28.861482929763881</c:v>
                </c:pt>
                <c:pt idx="345">
                  <c:v>-0.11781220233619649</c:v>
                </c:pt>
                <c:pt idx="346">
                  <c:v>52.566802025367217</c:v>
                </c:pt>
                <c:pt idx="347">
                  <c:v>4.928059357296835</c:v>
                </c:pt>
                <c:pt idx="348">
                  <c:v>22.069968416303205</c:v>
                </c:pt>
                <c:pt idx="349">
                  <c:v>21.349075048879538</c:v>
                </c:pt>
                <c:pt idx="350">
                  <c:v>5.145784328470441</c:v>
                </c:pt>
                <c:pt idx="351">
                  <c:v>21.359999999999996</c:v>
                </c:pt>
                <c:pt idx="352">
                  <c:v>10.879999999999999</c:v>
                </c:pt>
                <c:pt idx="354" formatCode="0">
                  <c:v>8</c:v>
                </c:pt>
              </c:numCache>
            </c:numRef>
          </c:xVal>
          <c:yVal>
            <c:numRef>
              <c:f>Feuil1!$W$2:$W$356</c:f>
              <c:numCache>
                <c:formatCode>0</c:formatCode>
                <c:ptCount val="355"/>
                <c:pt idx="0">
                  <c:v>784.80000000000007</c:v>
                </c:pt>
                <c:pt idx="1">
                  <c:v>1206</c:v>
                </c:pt>
                <c:pt idx="2">
                  <c:v>1080</c:v>
                </c:pt>
                <c:pt idx="3">
                  <c:v>1200</c:v>
                </c:pt>
                <c:pt idx="5">
                  <c:v>120</c:v>
                </c:pt>
                <c:pt idx="6">
                  <c:v>480</c:v>
                </c:pt>
                <c:pt idx="8">
                  <c:v>329.99999999999994</c:v>
                </c:pt>
                <c:pt idx="9">
                  <c:v>552.00000000000011</c:v>
                </c:pt>
                <c:pt idx="13">
                  <c:v>162</c:v>
                </c:pt>
                <c:pt idx="14">
                  <c:v>1200</c:v>
                </c:pt>
                <c:pt idx="15">
                  <c:v>1434</c:v>
                </c:pt>
                <c:pt idx="16">
                  <c:v>144</c:v>
                </c:pt>
                <c:pt idx="17">
                  <c:v>1440</c:v>
                </c:pt>
                <c:pt idx="18">
                  <c:v>240</c:v>
                </c:pt>
                <c:pt idx="19">
                  <c:v>-60</c:v>
                </c:pt>
                <c:pt idx="21">
                  <c:v>1020</c:v>
                </c:pt>
                <c:pt idx="22">
                  <c:v>120</c:v>
                </c:pt>
                <c:pt idx="23">
                  <c:v>42.000000000000014</c:v>
                </c:pt>
                <c:pt idx="24">
                  <c:v>1380</c:v>
                </c:pt>
                <c:pt idx="25">
                  <c:v>1055.9999999999998</c:v>
                </c:pt>
                <c:pt idx="26">
                  <c:v>180</c:v>
                </c:pt>
                <c:pt idx="27">
                  <c:v>101.99999999999999</c:v>
                </c:pt>
                <c:pt idx="28">
                  <c:v>195</c:v>
                </c:pt>
                <c:pt idx="29">
                  <c:v>1612.2</c:v>
                </c:pt>
                <c:pt idx="30">
                  <c:v>1320</c:v>
                </c:pt>
                <c:pt idx="32">
                  <c:v>1260</c:v>
                </c:pt>
                <c:pt idx="33">
                  <c:v>300</c:v>
                </c:pt>
                <c:pt idx="34">
                  <c:v>1608</c:v>
                </c:pt>
                <c:pt idx="35">
                  <c:v>1380</c:v>
                </c:pt>
                <c:pt idx="36">
                  <c:v>0</c:v>
                </c:pt>
                <c:pt idx="37">
                  <c:v>1260</c:v>
                </c:pt>
                <c:pt idx="38">
                  <c:v>400.00000000000006</c:v>
                </c:pt>
                <c:pt idx="39">
                  <c:v>240</c:v>
                </c:pt>
                <c:pt idx="40">
                  <c:v>163.20000000000002</c:v>
                </c:pt>
                <c:pt idx="41">
                  <c:v>1200</c:v>
                </c:pt>
                <c:pt idx="42">
                  <c:v>360</c:v>
                </c:pt>
                <c:pt idx="44">
                  <c:v>180</c:v>
                </c:pt>
                <c:pt idx="45">
                  <c:v>258</c:v>
                </c:pt>
                <c:pt idx="46">
                  <c:v>126.00000000000003</c:v>
                </c:pt>
                <c:pt idx="47">
                  <c:v>86.003999999999991</c:v>
                </c:pt>
                <c:pt idx="48">
                  <c:v>-180</c:v>
                </c:pt>
                <c:pt idx="49">
                  <c:v>480</c:v>
                </c:pt>
                <c:pt idx="50">
                  <c:v>666.00000000000011</c:v>
                </c:pt>
                <c:pt idx="52">
                  <c:v>894</c:v>
                </c:pt>
                <c:pt idx="53">
                  <c:v>660</c:v>
                </c:pt>
                <c:pt idx="54">
                  <c:v>240</c:v>
                </c:pt>
                <c:pt idx="55">
                  <c:v>366</c:v>
                </c:pt>
                <c:pt idx="56">
                  <c:v>1260</c:v>
                </c:pt>
                <c:pt idx="57">
                  <c:v>1320</c:v>
                </c:pt>
                <c:pt idx="58">
                  <c:v>504</c:v>
                </c:pt>
                <c:pt idx="59">
                  <c:v>1473</c:v>
                </c:pt>
                <c:pt idx="60">
                  <c:v>1440</c:v>
                </c:pt>
                <c:pt idx="61">
                  <c:v>1200</c:v>
                </c:pt>
                <c:pt idx="62">
                  <c:v>180</c:v>
                </c:pt>
                <c:pt idx="63">
                  <c:v>1200</c:v>
                </c:pt>
                <c:pt idx="64">
                  <c:v>-90</c:v>
                </c:pt>
                <c:pt idx="65">
                  <c:v>1130.0000000000002</c:v>
                </c:pt>
                <c:pt idx="66">
                  <c:v>-88.999999999999943</c:v>
                </c:pt>
                <c:pt idx="67">
                  <c:v>0</c:v>
                </c:pt>
                <c:pt idx="68">
                  <c:v>120</c:v>
                </c:pt>
                <c:pt idx="69">
                  <c:v>240</c:v>
                </c:pt>
                <c:pt idx="70">
                  <c:v>1658</c:v>
                </c:pt>
                <c:pt idx="71">
                  <c:v>1200</c:v>
                </c:pt>
                <c:pt idx="72">
                  <c:v>270</c:v>
                </c:pt>
                <c:pt idx="73">
                  <c:v>1500</c:v>
                </c:pt>
                <c:pt idx="74">
                  <c:v>300</c:v>
                </c:pt>
                <c:pt idx="75">
                  <c:v>1260</c:v>
                </c:pt>
                <c:pt idx="76">
                  <c:v>-120</c:v>
                </c:pt>
                <c:pt idx="77">
                  <c:v>1200</c:v>
                </c:pt>
                <c:pt idx="78">
                  <c:v>1260</c:v>
                </c:pt>
                <c:pt idx="79">
                  <c:v>840</c:v>
                </c:pt>
                <c:pt idx="80">
                  <c:v>600</c:v>
                </c:pt>
                <c:pt idx="81">
                  <c:v>94.000000000000014</c:v>
                </c:pt>
                <c:pt idx="82">
                  <c:v>120</c:v>
                </c:pt>
                <c:pt idx="83">
                  <c:v>-150</c:v>
                </c:pt>
                <c:pt idx="84">
                  <c:v>1486</c:v>
                </c:pt>
                <c:pt idx="85">
                  <c:v>300</c:v>
                </c:pt>
                <c:pt idx="86">
                  <c:v>240</c:v>
                </c:pt>
                <c:pt idx="87">
                  <c:v>150</c:v>
                </c:pt>
                <c:pt idx="88">
                  <c:v>240</c:v>
                </c:pt>
                <c:pt idx="89">
                  <c:v>744</c:v>
                </c:pt>
                <c:pt idx="90">
                  <c:v>1620</c:v>
                </c:pt>
                <c:pt idx="91">
                  <c:v>180</c:v>
                </c:pt>
                <c:pt idx="92">
                  <c:v>53.999999999999972</c:v>
                </c:pt>
                <c:pt idx="93">
                  <c:v>198</c:v>
                </c:pt>
                <c:pt idx="96">
                  <c:v>124.80000000000001</c:v>
                </c:pt>
                <c:pt idx="97">
                  <c:v>1500</c:v>
                </c:pt>
                <c:pt idx="98">
                  <c:v>-6.0000000000000053</c:v>
                </c:pt>
                <c:pt idx="99">
                  <c:v>192</c:v>
                </c:pt>
                <c:pt idx="102">
                  <c:v>0</c:v>
                </c:pt>
                <c:pt idx="103">
                  <c:v>-139.80000000000001</c:v>
                </c:pt>
                <c:pt idx="104">
                  <c:v>1182</c:v>
                </c:pt>
                <c:pt idx="106">
                  <c:v>-235.79999999999998</c:v>
                </c:pt>
                <c:pt idx="107">
                  <c:v>77.999999999999986</c:v>
                </c:pt>
                <c:pt idx="109">
                  <c:v>1560</c:v>
                </c:pt>
                <c:pt idx="110">
                  <c:v>1537</c:v>
                </c:pt>
                <c:pt idx="111">
                  <c:v>1380</c:v>
                </c:pt>
                <c:pt idx="112">
                  <c:v>120</c:v>
                </c:pt>
                <c:pt idx="113">
                  <c:v>419.99999999999994</c:v>
                </c:pt>
                <c:pt idx="114">
                  <c:v>120</c:v>
                </c:pt>
                <c:pt idx="115">
                  <c:v>240</c:v>
                </c:pt>
                <c:pt idx="116">
                  <c:v>120</c:v>
                </c:pt>
                <c:pt idx="117">
                  <c:v>840</c:v>
                </c:pt>
                <c:pt idx="118">
                  <c:v>111.00000000000003</c:v>
                </c:pt>
                <c:pt idx="119">
                  <c:v>922.2</c:v>
                </c:pt>
                <c:pt idx="120">
                  <c:v>480</c:v>
                </c:pt>
                <c:pt idx="121">
                  <c:v>120</c:v>
                </c:pt>
                <c:pt idx="122">
                  <c:v>1380</c:v>
                </c:pt>
                <c:pt idx="124">
                  <c:v>15</c:v>
                </c:pt>
                <c:pt idx="125">
                  <c:v>480</c:v>
                </c:pt>
                <c:pt idx="126">
                  <c:v>1620</c:v>
                </c:pt>
                <c:pt idx="127">
                  <c:v>36.000000000000007</c:v>
                </c:pt>
                <c:pt idx="128">
                  <c:v>1500</c:v>
                </c:pt>
                <c:pt idx="129">
                  <c:v>198.00000000000006</c:v>
                </c:pt>
                <c:pt idx="130">
                  <c:v>550.20000000000005</c:v>
                </c:pt>
                <c:pt idx="131">
                  <c:v>1200</c:v>
                </c:pt>
                <c:pt idx="132">
                  <c:v>-60</c:v>
                </c:pt>
                <c:pt idx="134">
                  <c:v>420</c:v>
                </c:pt>
                <c:pt idx="135">
                  <c:v>330</c:v>
                </c:pt>
                <c:pt idx="137">
                  <c:v>319.20000000000005</c:v>
                </c:pt>
                <c:pt idx="138">
                  <c:v>423.6</c:v>
                </c:pt>
                <c:pt idx="139">
                  <c:v>-66</c:v>
                </c:pt>
                <c:pt idx="140">
                  <c:v>1500</c:v>
                </c:pt>
                <c:pt idx="141">
                  <c:v>420</c:v>
                </c:pt>
                <c:pt idx="142">
                  <c:v>887.99999999999989</c:v>
                </c:pt>
                <c:pt idx="143">
                  <c:v>-42.000000000000014</c:v>
                </c:pt>
                <c:pt idx="144">
                  <c:v>1002.0000000000002</c:v>
                </c:pt>
                <c:pt idx="145">
                  <c:v>480</c:v>
                </c:pt>
                <c:pt idx="146">
                  <c:v>60</c:v>
                </c:pt>
                <c:pt idx="147">
                  <c:v>300</c:v>
                </c:pt>
                <c:pt idx="148">
                  <c:v>173.99999999999997</c:v>
                </c:pt>
                <c:pt idx="150">
                  <c:v>1320</c:v>
                </c:pt>
                <c:pt idx="151">
                  <c:v>96</c:v>
                </c:pt>
                <c:pt idx="152">
                  <c:v>270</c:v>
                </c:pt>
                <c:pt idx="153">
                  <c:v>190.2</c:v>
                </c:pt>
                <c:pt idx="156">
                  <c:v>120</c:v>
                </c:pt>
                <c:pt idx="158">
                  <c:v>1200</c:v>
                </c:pt>
                <c:pt idx="159">
                  <c:v>-40.199999999999996</c:v>
                </c:pt>
                <c:pt idx="160">
                  <c:v>906.00000000000011</c:v>
                </c:pt>
                <c:pt idx="161">
                  <c:v>1080</c:v>
                </c:pt>
                <c:pt idx="162">
                  <c:v>-5.9999999999999787</c:v>
                </c:pt>
                <c:pt idx="164">
                  <c:v>499.99999999999994</c:v>
                </c:pt>
                <c:pt idx="165">
                  <c:v>133.99800000000002</c:v>
                </c:pt>
                <c:pt idx="166">
                  <c:v>1395</c:v>
                </c:pt>
                <c:pt idx="167">
                  <c:v>1200</c:v>
                </c:pt>
                <c:pt idx="168">
                  <c:v>1560</c:v>
                </c:pt>
                <c:pt idx="170">
                  <c:v>197.99999999999994</c:v>
                </c:pt>
                <c:pt idx="171">
                  <c:v>12.000000000000011</c:v>
                </c:pt>
                <c:pt idx="172">
                  <c:v>600</c:v>
                </c:pt>
                <c:pt idx="173">
                  <c:v>180</c:v>
                </c:pt>
                <c:pt idx="174">
                  <c:v>60</c:v>
                </c:pt>
                <c:pt idx="175">
                  <c:v>371.99999999999994</c:v>
                </c:pt>
                <c:pt idx="177">
                  <c:v>-71.999999999999986</c:v>
                </c:pt>
                <c:pt idx="178">
                  <c:v>62.999999999999986</c:v>
                </c:pt>
                <c:pt idx="179">
                  <c:v>1147.1999999999998</c:v>
                </c:pt>
                <c:pt idx="180">
                  <c:v>30</c:v>
                </c:pt>
                <c:pt idx="181">
                  <c:v>60</c:v>
                </c:pt>
                <c:pt idx="182">
                  <c:v>1380</c:v>
                </c:pt>
                <c:pt idx="183">
                  <c:v>216</c:v>
                </c:pt>
                <c:pt idx="184">
                  <c:v>1440</c:v>
                </c:pt>
                <c:pt idx="187">
                  <c:v>96</c:v>
                </c:pt>
                <c:pt idx="188">
                  <c:v>27.999999999999979</c:v>
                </c:pt>
                <c:pt idx="189">
                  <c:v>468.00000000000006</c:v>
                </c:pt>
                <c:pt idx="191">
                  <c:v>1554</c:v>
                </c:pt>
                <c:pt idx="193">
                  <c:v>0</c:v>
                </c:pt>
                <c:pt idx="194">
                  <c:v>366</c:v>
                </c:pt>
                <c:pt idx="195">
                  <c:v>0</c:v>
                </c:pt>
                <c:pt idx="196">
                  <c:v>-65.999999999999972</c:v>
                </c:pt>
                <c:pt idx="197">
                  <c:v>300</c:v>
                </c:pt>
                <c:pt idx="198">
                  <c:v>360</c:v>
                </c:pt>
                <c:pt idx="199">
                  <c:v>726.59999999999991</c:v>
                </c:pt>
                <c:pt idx="200">
                  <c:v>0</c:v>
                </c:pt>
                <c:pt idx="201">
                  <c:v>360</c:v>
                </c:pt>
                <c:pt idx="202">
                  <c:v>1320</c:v>
                </c:pt>
                <c:pt idx="203">
                  <c:v>-60</c:v>
                </c:pt>
                <c:pt idx="204">
                  <c:v>105.6</c:v>
                </c:pt>
                <c:pt idx="205">
                  <c:v>-50.40000000000002</c:v>
                </c:pt>
                <c:pt idx="206">
                  <c:v>1500</c:v>
                </c:pt>
                <c:pt idx="207">
                  <c:v>375</c:v>
                </c:pt>
                <c:pt idx="208">
                  <c:v>420</c:v>
                </c:pt>
                <c:pt idx="209">
                  <c:v>1500</c:v>
                </c:pt>
                <c:pt idx="210">
                  <c:v>1237.1999999999998</c:v>
                </c:pt>
                <c:pt idx="211">
                  <c:v>1200</c:v>
                </c:pt>
                <c:pt idx="212">
                  <c:v>1260</c:v>
                </c:pt>
                <c:pt idx="213">
                  <c:v>1260</c:v>
                </c:pt>
                <c:pt idx="214">
                  <c:v>1320</c:v>
                </c:pt>
                <c:pt idx="215">
                  <c:v>300</c:v>
                </c:pt>
                <c:pt idx="216">
                  <c:v>1200</c:v>
                </c:pt>
                <c:pt idx="217">
                  <c:v>60</c:v>
                </c:pt>
                <c:pt idx="218">
                  <c:v>-60</c:v>
                </c:pt>
                <c:pt idx="219">
                  <c:v>102.00000000000001</c:v>
                </c:pt>
                <c:pt idx="220">
                  <c:v>552</c:v>
                </c:pt>
                <c:pt idx="221">
                  <c:v>1242</c:v>
                </c:pt>
                <c:pt idx="222">
                  <c:v>-30</c:v>
                </c:pt>
                <c:pt idx="223">
                  <c:v>-13.799999999999999</c:v>
                </c:pt>
                <c:pt idx="224">
                  <c:v>540</c:v>
                </c:pt>
                <c:pt idx="225">
                  <c:v>203.99999999999997</c:v>
                </c:pt>
                <c:pt idx="226">
                  <c:v>315</c:v>
                </c:pt>
                <c:pt idx="227">
                  <c:v>461.99999999999994</c:v>
                </c:pt>
                <c:pt idx="228">
                  <c:v>1440</c:v>
                </c:pt>
                <c:pt idx="229">
                  <c:v>738</c:v>
                </c:pt>
                <c:pt idx="230">
                  <c:v>60</c:v>
                </c:pt>
                <c:pt idx="231">
                  <c:v>66</c:v>
                </c:pt>
                <c:pt idx="232">
                  <c:v>-6.0000000000000053</c:v>
                </c:pt>
                <c:pt idx="233">
                  <c:v>480</c:v>
                </c:pt>
                <c:pt idx="234">
                  <c:v>60</c:v>
                </c:pt>
                <c:pt idx="235">
                  <c:v>42</c:v>
                </c:pt>
                <c:pt idx="236">
                  <c:v>1044</c:v>
                </c:pt>
                <c:pt idx="237">
                  <c:v>734.40000000000009</c:v>
                </c:pt>
                <c:pt idx="238">
                  <c:v>1035</c:v>
                </c:pt>
                <c:pt idx="240">
                  <c:v>0</c:v>
                </c:pt>
                <c:pt idx="241">
                  <c:v>92.4</c:v>
                </c:pt>
                <c:pt idx="242">
                  <c:v>1200</c:v>
                </c:pt>
                <c:pt idx="243">
                  <c:v>60</c:v>
                </c:pt>
                <c:pt idx="244">
                  <c:v>360</c:v>
                </c:pt>
                <c:pt idx="245">
                  <c:v>1440</c:v>
                </c:pt>
                <c:pt idx="246">
                  <c:v>-60</c:v>
                </c:pt>
                <c:pt idx="247">
                  <c:v>858</c:v>
                </c:pt>
                <c:pt idx="248">
                  <c:v>264</c:v>
                </c:pt>
                <c:pt idx="251">
                  <c:v>45</c:v>
                </c:pt>
                <c:pt idx="252">
                  <c:v>1080</c:v>
                </c:pt>
                <c:pt idx="253">
                  <c:v>1200</c:v>
                </c:pt>
                <c:pt idx="254">
                  <c:v>-120</c:v>
                </c:pt>
                <c:pt idx="255">
                  <c:v>-240</c:v>
                </c:pt>
                <c:pt idx="256">
                  <c:v>540</c:v>
                </c:pt>
                <c:pt idx="258">
                  <c:v>1416</c:v>
                </c:pt>
                <c:pt idx="259">
                  <c:v>840</c:v>
                </c:pt>
                <c:pt idx="260">
                  <c:v>240</c:v>
                </c:pt>
                <c:pt idx="261">
                  <c:v>180</c:v>
                </c:pt>
                <c:pt idx="262">
                  <c:v>23.999999999999993</c:v>
                </c:pt>
                <c:pt idx="263">
                  <c:v>1440</c:v>
                </c:pt>
                <c:pt idx="264">
                  <c:v>780</c:v>
                </c:pt>
                <c:pt idx="265">
                  <c:v>288</c:v>
                </c:pt>
                <c:pt idx="266">
                  <c:v>1200</c:v>
                </c:pt>
                <c:pt idx="268">
                  <c:v>1320</c:v>
                </c:pt>
                <c:pt idx="269">
                  <c:v>-10.000000000000071</c:v>
                </c:pt>
                <c:pt idx="270">
                  <c:v>360</c:v>
                </c:pt>
                <c:pt idx="271">
                  <c:v>1020</c:v>
                </c:pt>
                <c:pt idx="272">
                  <c:v>1194</c:v>
                </c:pt>
                <c:pt idx="273">
                  <c:v>0</c:v>
                </c:pt>
                <c:pt idx="274">
                  <c:v>150.6</c:v>
                </c:pt>
                <c:pt idx="275">
                  <c:v>300</c:v>
                </c:pt>
                <c:pt idx="276">
                  <c:v>180</c:v>
                </c:pt>
                <c:pt idx="277">
                  <c:v>60.018000000000015</c:v>
                </c:pt>
                <c:pt idx="278">
                  <c:v>1494</c:v>
                </c:pt>
                <c:pt idx="279">
                  <c:v>-12.000000000000011</c:v>
                </c:pt>
                <c:pt idx="280">
                  <c:v>0</c:v>
                </c:pt>
                <c:pt idx="282">
                  <c:v>1350</c:v>
                </c:pt>
                <c:pt idx="284">
                  <c:v>1540.2</c:v>
                </c:pt>
                <c:pt idx="285">
                  <c:v>62.400000000000006</c:v>
                </c:pt>
                <c:pt idx="286">
                  <c:v>359.40000000000003</c:v>
                </c:pt>
                <c:pt idx="288">
                  <c:v>0</c:v>
                </c:pt>
                <c:pt idx="289">
                  <c:v>720</c:v>
                </c:pt>
                <c:pt idx="290">
                  <c:v>1560</c:v>
                </c:pt>
                <c:pt idx="291">
                  <c:v>120</c:v>
                </c:pt>
                <c:pt idx="292">
                  <c:v>1429.8</c:v>
                </c:pt>
                <c:pt idx="293">
                  <c:v>849</c:v>
                </c:pt>
                <c:pt idx="294">
                  <c:v>860.40000000000009</c:v>
                </c:pt>
                <c:pt idx="295">
                  <c:v>1609.2</c:v>
                </c:pt>
                <c:pt idx="296">
                  <c:v>180</c:v>
                </c:pt>
                <c:pt idx="297">
                  <c:v>366.78</c:v>
                </c:pt>
                <c:pt idx="298">
                  <c:v>-240</c:v>
                </c:pt>
                <c:pt idx="299">
                  <c:v>1009.8</c:v>
                </c:pt>
                <c:pt idx="300">
                  <c:v>1620</c:v>
                </c:pt>
                <c:pt idx="301">
                  <c:v>1396.8000000000002</c:v>
                </c:pt>
                <c:pt idx="302">
                  <c:v>1080</c:v>
                </c:pt>
                <c:pt idx="303">
                  <c:v>240</c:v>
                </c:pt>
                <c:pt idx="304">
                  <c:v>1560</c:v>
                </c:pt>
                <c:pt idx="305">
                  <c:v>1236</c:v>
                </c:pt>
                <c:pt idx="306">
                  <c:v>900</c:v>
                </c:pt>
                <c:pt idx="307">
                  <c:v>540</c:v>
                </c:pt>
                <c:pt idx="308">
                  <c:v>1494</c:v>
                </c:pt>
                <c:pt idx="309">
                  <c:v>60</c:v>
                </c:pt>
                <c:pt idx="310">
                  <c:v>240</c:v>
                </c:pt>
                <c:pt idx="311">
                  <c:v>-52.2</c:v>
                </c:pt>
                <c:pt idx="312">
                  <c:v>1320</c:v>
                </c:pt>
                <c:pt idx="313">
                  <c:v>1560</c:v>
                </c:pt>
                <c:pt idx="314">
                  <c:v>310.2</c:v>
                </c:pt>
                <c:pt idx="315">
                  <c:v>0</c:v>
                </c:pt>
                <c:pt idx="316">
                  <c:v>1380</c:v>
                </c:pt>
                <c:pt idx="317">
                  <c:v>60</c:v>
                </c:pt>
                <c:pt idx="318">
                  <c:v>92.000000000000014</c:v>
                </c:pt>
                <c:pt idx="319">
                  <c:v>360.78000000000003</c:v>
                </c:pt>
                <c:pt idx="320">
                  <c:v>780</c:v>
                </c:pt>
                <c:pt idx="321">
                  <c:v>2.9999999999999893</c:v>
                </c:pt>
                <c:pt idx="322">
                  <c:v>900</c:v>
                </c:pt>
                <c:pt idx="323">
                  <c:v>20.000000000000007</c:v>
                </c:pt>
                <c:pt idx="324">
                  <c:v>252.99999999999994</c:v>
                </c:pt>
                <c:pt idx="325">
                  <c:v>315</c:v>
                </c:pt>
                <c:pt idx="326">
                  <c:v>159</c:v>
                </c:pt>
                <c:pt idx="327">
                  <c:v>1200</c:v>
                </c:pt>
                <c:pt idx="328">
                  <c:v>321</c:v>
                </c:pt>
                <c:pt idx="329">
                  <c:v>1510.2</c:v>
                </c:pt>
                <c:pt idx="330">
                  <c:v>-47.999999999999986</c:v>
                </c:pt>
                <c:pt idx="331">
                  <c:v>600</c:v>
                </c:pt>
                <c:pt idx="332">
                  <c:v>1597.8</c:v>
                </c:pt>
                <c:pt idx="333">
                  <c:v>540</c:v>
                </c:pt>
                <c:pt idx="334">
                  <c:v>435</c:v>
                </c:pt>
                <c:pt idx="336">
                  <c:v>1500</c:v>
                </c:pt>
                <c:pt idx="337">
                  <c:v>-192</c:v>
                </c:pt>
                <c:pt idx="338">
                  <c:v>1440</c:v>
                </c:pt>
                <c:pt idx="339">
                  <c:v>1554</c:v>
                </c:pt>
                <c:pt idx="340">
                  <c:v>460.2</c:v>
                </c:pt>
                <c:pt idx="341">
                  <c:v>480</c:v>
                </c:pt>
                <c:pt idx="342">
                  <c:v>1500</c:v>
                </c:pt>
                <c:pt idx="343">
                  <c:v>162</c:v>
                </c:pt>
                <c:pt idx="344">
                  <c:v>178.99799999999999</c:v>
                </c:pt>
                <c:pt idx="345">
                  <c:v>-320.39999999999998</c:v>
                </c:pt>
                <c:pt idx="346">
                  <c:v>486</c:v>
                </c:pt>
                <c:pt idx="347">
                  <c:v>720</c:v>
                </c:pt>
                <c:pt idx="348">
                  <c:v>300</c:v>
                </c:pt>
                <c:pt idx="349">
                  <c:v>0</c:v>
                </c:pt>
                <c:pt idx="350">
                  <c:v>435</c:v>
                </c:pt>
                <c:pt idx="351">
                  <c:v>720</c:v>
                </c:pt>
                <c:pt idx="352">
                  <c:v>1134</c:v>
                </c:pt>
                <c:pt idx="353">
                  <c:v>96</c:v>
                </c:pt>
                <c:pt idx="354">
                  <c:v>333.6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A6-4DF9-85CF-D7935C64B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1176239"/>
        <c:axId val="1"/>
      </c:scatterChart>
      <c:valAx>
        <c:axId val="231176239"/>
        <c:scaling>
          <c:orientation val="minMax"/>
          <c:max val="65"/>
          <c:min val="-35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-400"/>
        <c:crossBetween val="midCat"/>
        <c:majorUnit val="5"/>
      </c:valAx>
      <c:valAx>
        <c:axId val="1"/>
        <c:scaling>
          <c:orientation val="minMax"/>
          <c:max val="1700"/>
          <c:min val="-4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1176239"/>
        <c:crossesAt val="-35"/>
        <c:crossBetween val="midCat"/>
        <c:majorUnit val="200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0.36666</cdr:x>
      <cdr:y>0.04199</cdr:y>
    </cdr:from>
    <cdr:to>
      <cdr:x>0.36666</cdr:x>
      <cdr:y>0.90375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:a16="http://schemas.microsoft.com/office/drawing/2014/main" id="{D64819E2-EAB9-92DA-C49B-5EE411FB05D4}"/>
            </a:ext>
          </a:extLst>
        </cdr:cNvPr>
        <cdr:cNvCxnSpPr/>
      </cdr:nvCxnSpPr>
      <cdr:spPr>
        <a:xfrm xmlns:a="http://schemas.openxmlformats.org/drawingml/2006/main" flipV="1">
          <a:off x="2772122" y="191999"/>
          <a:ext cx="0" cy="393996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0.06098</cdr:x>
      <cdr:y>0.74552</cdr:y>
    </cdr:from>
    <cdr:to>
      <cdr:x>0.91907</cdr:x>
      <cdr:y>0.74552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DA2C6841-5A74-D9CC-A1F5-5D90361FB62E}"/>
            </a:ext>
          </a:extLst>
        </cdr:cNvPr>
        <cdr:cNvCxnSpPr/>
      </cdr:nvCxnSpPr>
      <cdr:spPr>
        <a:xfrm xmlns:a="http://schemas.openxmlformats.org/drawingml/2006/main" flipH="1">
          <a:off x="461054" y="3408535"/>
          <a:ext cx="648753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97342C4-31D2-4076-8062-6D109388D599}" type="datetimeFigureOut">
              <a:rPr lang="fr-FR" smtClean="0"/>
              <a:pPr/>
              <a:t>23/03/2024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B5D6AC0-69B2-4A6B-A2D9-9A7C1A29F6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D2679C3-C22D-4CC7-9D9E-4FD328D872E1}" type="datetimeFigureOut">
              <a:rPr lang="fr-FR" smtClean="0"/>
              <a:pPr/>
              <a:t>23/03/2024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19C2712-4EE7-4793-BE90-0E2C18648F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Symbol" panose="05050102010706020507" pitchFamily="18" charset="2"/>
              <a:buChar char="»"/>
            </a:pPr>
            <a:r>
              <a:rPr lang="fr-FR" sz="900" dirty="0"/>
              <a:t>6 mois de confinement dont 2 mois fermeture des cabinets de kiné</a:t>
            </a:r>
          </a:p>
          <a:p>
            <a:pPr marL="0" indent="0" algn="l">
              <a:buFont typeface="Symbol" panose="05050102010706020507" pitchFamily="18" charset="2"/>
              <a:buNone/>
            </a:pPr>
            <a:r>
              <a:rPr lang="fr-FR" sz="900" dirty="0"/>
              <a:t>Suite au COVID19 reprise d’une activité dès septembre 2020  (2</a:t>
            </a:r>
            <a:r>
              <a:rPr lang="fr-FR" sz="900" baseline="30000" dirty="0"/>
              <a:t>e</a:t>
            </a:r>
            <a:r>
              <a:rPr lang="fr-FR" sz="900" dirty="0"/>
              <a:t> vague, avant vaccination)</a:t>
            </a:r>
          </a:p>
          <a:p>
            <a:endParaRPr lang="fr-FR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094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211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666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327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811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282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900" dirty="0">
                <a:latin typeface="Times New Roman" pitchFamily="18" charset="0"/>
                <a:cs typeface="Times New Roman" pitchFamily="18" charset="0"/>
              </a:rPr>
              <a:t>Environ 85% de primo-prescriptions </a:t>
            </a:r>
          </a:p>
          <a:p>
            <a:r>
              <a:rPr lang="fr-FR" sz="900" dirty="0">
                <a:latin typeface="Times New Roman" pitchFamily="18" charset="0"/>
                <a:cs typeface="Times New Roman" pitchFamily="18" charset="0"/>
              </a:rPr>
              <a:t>15% restants la moitié ont eu un programme de RR 5 ans ou plus auparavant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154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349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04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24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12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13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82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94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470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2712-4EE7-4793-BE90-0E2C18648F9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07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0568" y="6559894"/>
            <a:ext cx="5678421" cy="2160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fld id="{2E734247-EB29-4829-9267-F533A1B777E5}" type="datetime1">
              <a:rPr lang="fr-FR" smtClean="0"/>
              <a:t>23/03/2024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75787" y="6356351"/>
            <a:ext cx="3850613" cy="241002"/>
          </a:xfrm>
        </p:spPr>
        <p:txBody>
          <a:bodyPr/>
          <a:lstStyle/>
          <a:p>
            <a:r>
              <a:rPr lang="fr-FR"/>
              <a:t>SPIF Présentation réseau Récup'Air 23 mars 2027 Dr Bellocq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85CE-DE71-4496-886C-B4FE49C20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98F3-331D-4CD6-9331-5A9C1433F681}" type="datetime1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85CE-DE71-4496-886C-B4FE49C20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15EA-51CF-43B6-B235-1FE463982FF6}" type="datetime1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85CE-DE71-4496-886C-B4FE49C20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7846-799D-4B5D-BDF6-BAFDB6EB0AAD}" type="datetime1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A089-8361-45D0-AAE0-7FDA45CB92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3C59-B778-4FB5-8D65-146D05E5C549}" type="datetime1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A089-8361-45D0-AAE0-7FDA45CB92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BB4B-EEE3-4012-89DE-46B1A797CF97}" type="datetime1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A089-8361-45D0-AAE0-7FDA45CB92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6E1C-7F47-41C3-8E58-5A379DBFA0BA}" type="datetime1">
              <a:rPr lang="fr-FR" smtClean="0"/>
              <a:t>23/03/2024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A089-8361-45D0-AAE0-7FDA45CB92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98D5-3CDF-46D4-8AA4-A73F0E81654D}" type="datetime1">
              <a:rPr lang="fr-FR" smtClean="0"/>
              <a:t>23/03/2024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A089-8361-45D0-AAE0-7FDA45CB92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1FAA-103D-43F0-8323-8A4467237B57}" type="datetime1">
              <a:rPr lang="fr-FR" smtClean="0"/>
              <a:t>23/03/2024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A089-8361-45D0-AAE0-7FDA45CB92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A99A-03CD-4D8A-9CA3-CD4B873C27CB}" type="datetime1">
              <a:rPr lang="fr-FR" smtClean="0"/>
              <a:t>23/03/2024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A089-8361-45D0-AAE0-7FDA45CB92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975F-E816-442A-90FF-B13937AF9DD9}" type="datetime1">
              <a:rPr lang="fr-FR" smtClean="0"/>
              <a:t>23/03/2024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A089-8361-45D0-AAE0-7FDA45CB92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5430-56A6-4F4F-968D-0C935CB7022B}" type="datetime1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85CE-DE71-4496-886C-B4FE49C20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80E6-D77E-4EAD-B51B-0323D0197A20}" type="datetime1">
              <a:rPr lang="fr-FR" smtClean="0"/>
              <a:t>23/03/2024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A089-8361-45D0-AAE0-7FDA45CB92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B7EA-39F8-4E7F-A543-DA9A46844FB4}" type="datetime1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A089-8361-45D0-AAE0-7FDA45CB92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670A-5610-41AE-B4C7-DE2F0F45C645}" type="datetime1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A089-8361-45D0-AAE0-7FDA45CB92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956A-A11F-4726-9F4A-759A2DAA2A66}" type="datetime1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85CE-DE71-4496-886C-B4FE49C20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A879-5E4C-41D3-A405-14B298CB7FAC}" type="datetime1">
              <a:rPr lang="fr-FR" smtClean="0"/>
              <a:t>23/03/2024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85CE-DE71-4496-886C-B4FE49C20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E88-AEF8-41DF-A845-859B0A00CD7F}" type="datetime1">
              <a:rPr lang="fr-FR" smtClean="0"/>
              <a:t>23/03/2024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85CE-DE71-4496-886C-B4FE49C20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E927-0A04-44CE-A873-0C10EE9250BB}" type="datetime1">
              <a:rPr lang="fr-FR" smtClean="0"/>
              <a:t>23/03/2024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85CE-DE71-4496-886C-B4FE49C20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6870-DEAB-4406-B857-75449D32D3DD}" type="datetime1">
              <a:rPr lang="fr-FR" smtClean="0"/>
              <a:t>23/03/2024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85CE-DE71-4496-886C-B4FE49C20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B0C5-BE99-4E02-BD87-FEBF9D443D05}" type="datetime1">
              <a:rPr lang="fr-FR" smtClean="0"/>
              <a:t>23/03/2024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85CE-DE71-4496-886C-B4FE49C20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32C1-3C56-40F0-A714-CEC52D8A1D4B}" type="datetime1">
              <a:rPr lang="fr-FR" smtClean="0"/>
              <a:t>23/03/2024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85CE-DE71-4496-886C-B4FE49C20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B00E5-76B7-4D7D-840A-6FA240BE5CE5}" type="datetime1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85CE-DE71-4496-886C-B4FE49C20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25DBC-826D-45AA-BD32-34C5409A8777}" type="datetime1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SPIF Présentation réseau Récup'Air 23 mars 2027 Dr Bellocq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A089-8361-45D0-AAE0-7FDA45CB92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recupair.org/Bilansdactivit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www.recupair.org/Bilansdactivite.html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imgurl=http://www.materielmedical.fr/boutique/images_produits/0233802_1.jpg&amp;imgrefurl=http://www.materielmedical.fr/boutique/fiche_produit.cfm?ref=0233802&amp;type=28&amp;code_lg=lg_fr&amp;num=101&amp;usg=__31ptqzmCtSYk2Ljlik_4mUvCs8Q=&amp;h=336&amp;w=278&amp;sz=86&amp;hl=fr&amp;start=3&amp;zoom=1&amp;itbs=1&amp;tbnid=ZJt_ufeHEWX8wM:&amp;tbnh=119&amp;tbnw=98&amp;prev=/images?q=spirometre&amp;hl=fr&amp;sa=G&amp;gbv=2&amp;tbs=isch: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cupair.org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imgurl=http://www.materielmedical.fr/boutique/images_produits/0233802_1.jpg&amp;imgrefurl=http://www.materielmedical.fr/boutique/fiche_produit.cfm?ref=0233802&amp;type=28&amp;code_lg=lg_fr&amp;num=101&amp;usg=__31ptqzmCtSYk2Ljlik_4mUvCs8Q=&amp;h=336&amp;w=278&amp;sz=86&amp;hl=fr&amp;start=3&amp;zoom=1&amp;itbs=1&amp;tbnid=ZJt_ufeHEWX8wM:&amp;tbnh=119&amp;tbnw=98&amp;prev=/images?q=spirometre&amp;hl=fr&amp;sa=G&amp;gbv=2&amp;tbs=isch: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1929" y="2093058"/>
            <a:ext cx="9176254" cy="3104324"/>
          </a:xfrm>
        </p:spPr>
        <p:txBody>
          <a:bodyPr>
            <a:noAutofit/>
          </a:bodyPr>
          <a:lstStyle/>
          <a:p>
            <a:r>
              <a:rPr lang="fr-FR" sz="3200" b="1" dirty="0"/>
              <a:t> Association Recup’Air</a:t>
            </a:r>
            <a:br>
              <a:rPr lang="fr-FR" sz="3200" b="1" dirty="0"/>
            </a:br>
            <a:r>
              <a:rPr lang="fr-FR" sz="3200" b="1" dirty="0"/>
              <a:t>un réseau régional </a:t>
            </a:r>
            <a:br>
              <a:rPr lang="fr-FR" sz="3200" b="1" dirty="0"/>
            </a:br>
            <a:r>
              <a:rPr lang="fr-FR" sz="3200" b="1" dirty="0"/>
              <a:t>de réadaptation respiratoire en ambulatoire </a:t>
            </a:r>
            <a:br>
              <a:rPr lang="fr-FR" sz="800" b="1" dirty="0"/>
            </a:br>
            <a:br>
              <a:rPr lang="fr-FR" sz="800" b="1" dirty="0"/>
            </a:br>
            <a:r>
              <a:rPr lang="fr-FR" sz="2800" dirty="0"/>
              <a:t>L’orientation et le parcours des patients au sein du réseau</a:t>
            </a:r>
            <a:br>
              <a:rPr lang="fr-FR" sz="2800" dirty="0"/>
            </a:br>
            <a:r>
              <a:rPr lang="fr-FR" sz="2800" dirty="0"/>
              <a:t>Comment soutenir les acquis</a:t>
            </a:r>
            <a:br>
              <a:rPr lang="fr-FR" sz="3200" b="1" dirty="0"/>
            </a:b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99656" y="5150495"/>
            <a:ext cx="6400800" cy="916009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Dr Agnès Bellocq</a:t>
            </a:r>
          </a:p>
          <a:p>
            <a:r>
              <a:rPr lang="fr-FR" sz="2400" dirty="0">
                <a:solidFill>
                  <a:schemeClr val="tx1"/>
                </a:solidFill>
              </a:rPr>
              <a:t>SPIF 23 mars 2024</a:t>
            </a:r>
          </a:p>
        </p:txBody>
      </p:sp>
      <p:pic>
        <p:nvPicPr>
          <p:cNvPr id="5" name="Picture 7" descr="aph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784" y="6364634"/>
            <a:ext cx="1735832" cy="395987"/>
          </a:xfrm>
          <a:prstGeom prst="rect">
            <a:avLst/>
          </a:prstGeom>
          <a:noFill/>
        </p:spPr>
      </p:pic>
      <p:pic>
        <p:nvPicPr>
          <p:cNvPr id="7" name="Image 4">
            <a:extLst>
              <a:ext uri="{FF2B5EF4-FFF2-40B4-BE49-F238E27FC236}">
                <a16:creationId xmlns:a16="http://schemas.microsoft.com/office/drawing/2014/main" id="{5789898D-FDED-45BD-9A3C-347DE5B7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64" y="6364634"/>
            <a:ext cx="1296144" cy="36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4690DA6-9C77-B67A-1DE9-CC1F331CF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33" y="359609"/>
            <a:ext cx="2827375" cy="172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11D29BF-98B1-6ADA-811B-069830223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6360" y="1844824"/>
            <a:ext cx="1722242" cy="9661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9A35E66-5BF8-C437-AB4F-327E8AD09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6171" y="5854844"/>
            <a:ext cx="2117253" cy="7331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23639"/>
            <a:ext cx="8229600" cy="910655"/>
          </a:xfrm>
        </p:spPr>
        <p:txBody>
          <a:bodyPr>
            <a:noAutofit/>
          </a:bodyPr>
          <a:lstStyle/>
          <a:p>
            <a:r>
              <a:rPr lang="fr-FR" altLang="fr-FR" sz="3600" dirty="0"/>
              <a:t>Activité du réseau </a:t>
            </a:r>
            <a:r>
              <a:rPr lang="fr-FR" altLang="fr-FR" sz="3600" dirty="0" err="1"/>
              <a:t>Récup’Air</a:t>
            </a:r>
            <a:endParaRPr lang="fr-FR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D51396-71FE-A4E9-A882-C2EB0EA7847A}"/>
              </a:ext>
            </a:extLst>
          </p:cNvPr>
          <p:cNvSpPr/>
          <p:nvPr/>
        </p:nvSpPr>
        <p:spPr>
          <a:xfrm>
            <a:off x="8184232" y="-32424"/>
            <a:ext cx="4007767" cy="4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résultats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B7AE97-03A3-D67F-845E-C3DDD867AA4F}"/>
              </a:ext>
            </a:extLst>
          </p:cNvPr>
          <p:cNvSpPr/>
          <p:nvPr/>
        </p:nvSpPr>
        <p:spPr>
          <a:xfrm>
            <a:off x="1" y="-28866"/>
            <a:ext cx="4151784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réseau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5C71E8-B84D-6407-35FD-815465924BA3}"/>
              </a:ext>
            </a:extLst>
          </p:cNvPr>
          <p:cNvSpPr/>
          <p:nvPr/>
        </p:nvSpPr>
        <p:spPr>
          <a:xfrm>
            <a:off x="4151786" y="-28867"/>
            <a:ext cx="4032446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parcours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AC2CA-0640-E3CD-529C-DE63F7432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6175776"/>
            <a:ext cx="741933" cy="45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D0D9EE-6A3E-48F0-C72F-F0FEFF2230E7}"/>
              </a:ext>
            </a:extLst>
          </p:cNvPr>
          <p:cNvSpPr/>
          <p:nvPr/>
        </p:nvSpPr>
        <p:spPr>
          <a:xfrm>
            <a:off x="45370" y="-32423"/>
            <a:ext cx="4151784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réseau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C5FC18-FFE5-97BF-DE38-CD9E4755B51E}"/>
              </a:ext>
            </a:extLst>
          </p:cNvPr>
          <p:cNvSpPr/>
          <p:nvPr/>
        </p:nvSpPr>
        <p:spPr>
          <a:xfrm>
            <a:off x="4197155" y="-32424"/>
            <a:ext cx="4032446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parcours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32B9B-8BB7-B769-AC60-D4C7E33EF02D}"/>
              </a:ext>
            </a:extLst>
          </p:cNvPr>
          <p:cNvSpPr/>
          <p:nvPr/>
        </p:nvSpPr>
        <p:spPr>
          <a:xfrm>
            <a:off x="86708" y="6562344"/>
            <a:ext cx="4151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SPIF 23 mars 2024 Réseau </a:t>
            </a:r>
            <a:r>
              <a:rPr lang="fr-FR" sz="1000" dirty="0" err="1"/>
              <a:t>Récup’Air</a:t>
            </a:r>
            <a:r>
              <a:rPr lang="fr-FR" sz="1000" dirty="0"/>
              <a:t> Parcours et résultats Dr Agnès Bellocq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DB98E28-7F21-759C-1C27-515EC648D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893" y="1336487"/>
            <a:ext cx="7632161" cy="50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6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199" y="528345"/>
            <a:ext cx="8229600" cy="1140664"/>
          </a:xfrm>
        </p:spPr>
        <p:txBody>
          <a:bodyPr>
            <a:noAutofit/>
          </a:bodyPr>
          <a:lstStyle/>
          <a:p>
            <a:r>
              <a:rPr lang="fr-FR" altLang="fr-FR" sz="3600" dirty="0"/>
              <a:t>Prescriptions du réseau </a:t>
            </a:r>
            <a:r>
              <a:rPr lang="fr-FR" altLang="fr-FR" sz="3600" dirty="0" err="1"/>
              <a:t>Récup’Air</a:t>
            </a:r>
            <a:r>
              <a:rPr lang="fr-FR" altLang="fr-FR" sz="3600" dirty="0"/>
              <a:t> </a:t>
            </a:r>
            <a:br>
              <a:rPr lang="fr-FR" altLang="fr-FR" sz="3600" dirty="0"/>
            </a:br>
            <a:r>
              <a:rPr lang="fr-FR" altLang="fr-FR" sz="2000" i="1" dirty="0"/>
              <a:t>2021-2022 n=1036</a:t>
            </a:r>
            <a:endParaRPr lang="fr-FR" sz="2000" i="1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0CC4D42F-9665-430C-AF1E-7132CE53BCFF}"/>
              </a:ext>
            </a:extLst>
          </p:cNvPr>
          <p:cNvSpPr txBox="1"/>
          <p:nvPr/>
        </p:nvSpPr>
        <p:spPr>
          <a:xfrm>
            <a:off x="806698" y="1834250"/>
            <a:ext cx="69454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75% prescriptions hospitalières dont 71% hôpital public</a:t>
            </a:r>
          </a:p>
          <a:p>
            <a:pPr>
              <a:defRPr/>
            </a:pPr>
            <a:r>
              <a:rPr lang="fr-FR" sz="1600" dirty="0"/>
              <a:t>92% proviennent de pneumologues</a:t>
            </a:r>
          </a:p>
          <a:p>
            <a:pPr>
              <a:defRPr/>
            </a:pPr>
            <a:r>
              <a:rPr lang="fr-FR" sz="1600" dirty="0"/>
              <a:t>Parmi les prescriptions de ville un quart proviennent de médecins généralistes</a:t>
            </a:r>
          </a:p>
          <a:p>
            <a:endParaRPr lang="fr-FR" sz="1600" dirty="0"/>
          </a:p>
          <a:p>
            <a:pPr>
              <a:tabLst>
                <a:tab pos="355600" algn="l"/>
              </a:tabLst>
            </a:pPr>
            <a:r>
              <a:rPr lang="fr-FR" sz="1600" dirty="0"/>
              <a:t>49% femmes</a:t>
            </a:r>
          </a:p>
          <a:p>
            <a:pPr>
              <a:tabLst>
                <a:tab pos="355600" algn="l"/>
              </a:tabLst>
            </a:pPr>
            <a:r>
              <a:rPr lang="fr-FR" sz="1600" dirty="0"/>
              <a:t>âge moyen = 65 ans (18-93 ans, 27% </a:t>
            </a:r>
            <a:r>
              <a:rPr lang="fr-FR" sz="1600" dirty="0">
                <a:sym typeface="Symbol" panose="05050102010706020507" pitchFamily="18" charset="2"/>
              </a:rPr>
              <a:t>  </a:t>
            </a:r>
            <a:r>
              <a:rPr lang="fr-FR" sz="1600" dirty="0"/>
              <a:t>60 ans)</a:t>
            </a:r>
          </a:p>
          <a:p>
            <a:endParaRPr lang="fr-FR" sz="1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95AD411-3E02-4F63-9343-3254FD129F9E}"/>
              </a:ext>
            </a:extLst>
          </p:cNvPr>
          <p:cNvSpPr txBox="1"/>
          <p:nvPr/>
        </p:nvSpPr>
        <p:spPr>
          <a:xfrm>
            <a:off x="806698" y="4880354"/>
            <a:ext cx="7724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majorité de personnes atteintes de </a:t>
            </a:r>
            <a:r>
              <a:rPr lang="fr-FR" sz="1600" b="1" dirty="0"/>
              <a:t>BPCO</a:t>
            </a:r>
            <a:r>
              <a:rPr lang="fr-FR" sz="1600" dirty="0"/>
              <a:t> (60%) dont 72% pris en charge à 100% (ALD 14)</a:t>
            </a:r>
            <a:endParaRPr lang="fr-FR" sz="1600" b="1" dirty="0">
              <a:sym typeface="Symbol" panose="05050102010706020507" pitchFamily="18" charset="2"/>
            </a:endParaRPr>
          </a:p>
          <a:p>
            <a:pPr>
              <a:tabLst>
                <a:tab pos="1343025" algn="l"/>
              </a:tabLst>
            </a:pPr>
            <a:r>
              <a:rPr lang="fr-FR" sz="1600" b="1" dirty="0">
                <a:sym typeface="Symbol" panose="05050102010706020507" pitchFamily="18" charset="2"/>
              </a:rPr>
              <a:t>17% fumeurs encore actifs </a:t>
            </a:r>
            <a:endParaRPr lang="fr-FR" sz="1600" b="1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6DA3B011-838D-95B0-44F3-2080C82014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984040"/>
              </p:ext>
            </p:extLst>
          </p:nvPr>
        </p:nvGraphicFramePr>
        <p:xfrm>
          <a:off x="5400602" y="2547475"/>
          <a:ext cx="2854686" cy="19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91BC6A7D-F4E6-2E9C-40CD-8E22D85B7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188" y="1779523"/>
            <a:ext cx="3215854" cy="21604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7B0D4D-C5F0-5F4F-2A40-8FC6B7AD0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0258" y="4119061"/>
            <a:ext cx="4100623" cy="234256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7419F29-A18A-41CD-BED9-606248AD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816" y="6303535"/>
            <a:ext cx="741933" cy="45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508924-84F4-8C4B-5C30-97503766D4F8}"/>
              </a:ext>
            </a:extLst>
          </p:cNvPr>
          <p:cNvSpPr/>
          <p:nvPr/>
        </p:nvSpPr>
        <p:spPr>
          <a:xfrm>
            <a:off x="8184232" y="-32424"/>
            <a:ext cx="4007767" cy="4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résultats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F4140E-D87C-5658-E077-03C18632B877}"/>
              </a:ext>
            </a:extLst>
          </p:cNvPr>
          <p:cNvSpPr/>
          <p:nvPr/>
        </p:nvSpPr>
        <p:spPr>
          <a:xfrm>
            <a:off x="45370" y="-32423"/>
            <a:ext cx="4151784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réseau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A88AF-F9D1-8591-E053-694A24B96C24}"/>
              </a:ext>
            </a:extLst>
          </p:cNvPr>
          <p:cNvSpPr/>
          <p:nvPr/>
        </p:nvSpPr>
        <p:spPr>
          <a:xfrm>
            <a:off x="4197155" y="-32424"/>
            <a:ext cx="4032446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parcours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E08C64-75B6-796B-F49F-C2B0D0F8119B}"/>
              </a:ext>
            </a:extLst>
          </p:cNvPr>
          <p:cNvSpPr/>
          <p:nvPr/>
        </p:nvSpPr>
        <p:spPr>
          <a:xfrm>
            <a:off x="86708" y="6562344"/>
            <a:ext cx="4151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SPIF 23 mars 2024 Réseau </a:t>
            </a:r>
            <a:r>
              <a:rPr lang="fr-FR" sz="1000" dirty="0" err="1"/>
              <a:t>Récup’Air</a:t>
            </a:r>
            <a:r>
              <a:rPr lang="fr-FR" sz="1000" dirty="0"/>
              <a:t> Parcours et résultats Dr Agnès Bellocq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D243562-9042-A41A-D537-A515853CC9F6}"/>
              </a:ext>
            </a:extLst>
          </p:cNvPr>
          <p:cNvSpPr txBox="1"/>
          <p:nvPr/>
        </p:nvSpPr>
        <p:spPr>
          <a:xfrm>
            <a:off x="9160865" y="1293434"/>
            <a:ext cx="18779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Lieu de résidence des personnes</a:t>
            </a:r>
          </a:p>
          <a:p>
            <a:pPr algn="ctr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344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597" y="387374"/>
            <a:ext cx="8634805" cy="1140664"/>
          </a:xfrm>
        </p:spPr>
        <p:txBody>
          <a:bodyPr>
            <a:noAutofit/>
          </a:bodyPr>
          <a:lstStyle/>
          <a:p>
            <a:r>
              <a:rPr lang="fr-FR" altLang="fr-FR" sz="3200" dirty="0"/>
              <a:t>Devenir des prescriptions du réseau </a:t>
            </a:r>
            <a:r>
              <a:rPr lang="fr-FR" altLang="fr-FR" sz="3200" dirty="0" err="1"/>
              <a:t>Récup’Air</a:t>
            </a:r>
            <a:r>
              <a:rPr lang="fr-FR" altLang="fr-FR" sz="3200" dirty="0"/>
              <a:t> </a:t>
            </a:r>
            <a:br>
              <a:rPr lang="fr-FR" altLang="fr-FR" sz="3200" dirty="0"/>
            </a:br>
            <a:r>
              <a:rPr lang="fr-FR" altLang="fr-FR" sz="2000" i="1" dirty="0"/>
              <a:t>2021-2022 n=1036</a:t>
            </a:r>
            <a:endParaRPr lang="fr-FR" sz="2000" i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4945A26-8831-3B31-0D89-ACAD5AFCC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6283438"/>
            <a:ext cx="741933" cy="45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AB6DB1-5614-EF34-4483-791ED7D39ECE}"/>
              </a:ext>
            </a:extLst>
          </p:cNvPr>
          <p:cNvSpPr/>
          <p:nvPr/>
        </p:nvSpPr>
        <p:spPr>
          <a:xfrm>
            <a:off x="8184232" y="-32424"/>
            <a:ext cx="4007767" cy="4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résultats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F09403-489F-D010-03E8-4E29836FCE7E}"/>
              </a:ext>
            </a:extLst>
          </p:cNvPr>
          <p:cNvSpPr/>
          <p:nvPr/>
        </p:nvSpPr>
        <p:spPr>
          <a:xfrm>
            <a:off x="45370" y="-32423"/>
            <a:ext cx="4151784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réseau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748A5C-A355-D5AE-3B01-A45FE505166F}"/>
              </a:ext>
            </a:extLst>
          </p:cNvPr>
          <p:cNvSpPr/>
          <p:nvPr/>
        </p:nvSpPr>
        <p:spPr>
          <a:xfrm>
            <a:off x="4197155" y="-32424"/>
            <a:ext cx="4032446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parcours</a:t>
            </a:r>
          </a:p>
        </p:txBody>
      </p:sp>
      <p:grpSp>
        <p:nvGrpSpPr>
          <p:cNvPr id="11" name="Groupe 24">
            <a:extLst>
              <a:ext uri="{FF2B5EF4-FFF2-40B4-BE49-F238E27FC236}">
                <a16:creationId xmlns:a16="http://schemas.microsoft.com/office/drawing/2014/main" id="{304B144E-99C6-F174-ED27-A1111F992035}"/>
              </a:ext>
            </a:extLst>
          </p:cNvPr>
          <p:cNvGrpSpPr/>
          <p:nvPr/>
        </p:nvGrpSpPr>
        <p:grpSpPr>
          <a:xfrm>
            <a:off x="911425" y="1546193"/>
            <a:ext cx="9852138" cy="4586216"/>
            <a:chOff x="797485" y="868012"/>
            <a:chExt cx="9988700" cy="4472284"/>
          </a:xfrm>
        </p:grpSpPr>
        <p:sp>
          <p:nvSpPr>
            <p:cNvPr id="12" name="ZoneTexte 18">
              <a:extLst>
                <a:ext uri="{FF2B5EF4-FFF2-40B4-BE49-F238E27FC236}">
                  <a16:creationId xmlns:a16="http://schemas.microsoft.com/office/drawing/2014/main" id="{A254D879-A33B-B79A-0095-A36880D26483}"/>
                </a:ext>
              </a:extLst>
            </p:cNvPr>
            <p:cNvSpPr txBox="1"/>
            <p:nvPr/>
          </p:nvSpPr>
          <p:spPr>
            <a:xfrm>
              <a:off x="7762804" y="3947399"/>
              <a:ext cx="3021671" cy="36015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416 </a:t>
              </a:r>
              <a:r>
                <a:rPr lang="fr-FR" sz="18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programmes terminés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DD6C157-4532-4F4E-1FE2-6F43CA740860}"/>
                </a:ext>
              </a:extLst>
            </p:cNvPr>
            <p:cNvSpPr txBox="1"/>
            <p:nvPr/>
          </p:nvSpPr>
          <p:spPr>
            <a:xfrm>
              <a:off x="4975899" y="868012"/>
              <a:ext cx="2197147" cy="369335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</a:rPr>
                <a:t>1036</a:t>
              </a: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Prescriptions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EFAE074-76A5-EA7E-A76E-BEE13C574B9E}"/>
                </a:ext>
              </a:extLst>
            </p:cNvPr>
            <p:cNvSpPr txBox="1"/>
            <p:nvPr/>
          </p:nvSpPr>
          <p:spPr>
            <a:xfrm>
              <a:off x="2062246" y="1538798"/>
              <a:ext cx="2783451" cy="369335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</a:rPr>
                <a:t>398</a:t>
              </a: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abandons de demande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F08CF15-EA70-48DB-862D-FD79F2A1BA0D}"/>
                </a:ext>
              </a:extLst>
            </p:cNvPr>
            <p:cNvSpPr txBox="1"/>
            <p:nvPr/>
          </p:nvSpPr>
          <p:spPr>
            <a:xfrm>
              <a:off x="797485" y="1992889"/>
              <a:ext cx="3926113" cy="2462213"/>
            </a:xfrm>
            <a:prstGeom prst="rect">
              <a:avLst/>
            </a:prstGeom>
            <a:noFill/>
            <a:ln w="9528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26670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49 % </a:t>
              </a:r>
              <a:r>
                <a:rPr lang="fr-FR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Raison médicale</a:t>
              </a:r>
            </a:p>
            <a:p>
              <a:pPr marL="0" marR="0" lvl="0" indent="0" algn="l" defTabSz="26670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	38% contre-indication ou impossibilité</a:t>
              </a:r>
            </a:p>
            <a:p>
              <a:pPr marL="0" marR="0" lvl="0" indent="0" algn="l" defTabSz="26670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		par comorbidités ou défaut d’autonomie </a:t>
              </a:r>
            </a:p>
            <a:p>
              <a:pPr marL="0" marR="0" lvl="0" indent="0" algn="l" defTabSz="26670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		10 décès, 		</a:t>
              </a:r>
            </a:p>
            <a:p>
              <a:pPr marL="0" marR="0" lvl="0" indent="0" algn="l" defTabSz="26670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		10 réorientations RR dont SSR</a:t>
              </a:r>
            </a:p>
            <a:p>
              <a:pPr marL="0" marR="0" lvl="0" indent="0" algn="l" defTabSz="26670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	11 % défaut d’indication</a:t>
              </a:r>
            </a:p>
            <a:p>
              <a:pPr marL="0" marR="0" lvl="0" indent="0" algn="l" defTabSz="26670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Raison autre</a:t>
              </a:r>
            </a:p>
            <a:p>
              <a:pPr marL="0" marR="0" lvl="0" indent="0" algn="l" defTabSz="26670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	18</a:t>
              </a:r>
              <a:r>
                <a:rPr lang="fr-FR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% Non motivation</a:t>
              </a:r>
            </a:p>
            <a:p>
              <a:pPr marL="0" marR="0" lvl="0" indent="0" algn="l" defTabSz="26670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	</a:t>
              </a:r>
              <a:r>
                <a:rPr lang="fr-FR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12 % Non disponible</a:t>
              </a:r>
            </a:p>
            <a:p>
              <a:pPr marL="0" marR="0" lvl="0" indent="0" algn="l" defTabSz="26670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	13% </a:t>
              </a:r>
              <a:r>
                <a:rPr lang="fr-FR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Non joignable</a:t>
              </a:r>
            </a:p>
            <a:p>
              <a:pPr marL="0" marR="0" lvl="0" indent="0" algn="l" defTabSz="26670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	Habitant hors Ile de France (13 patients)</a:t>
              </a:r>
            </a:p>
          </p:txBody>
        </p:sp>
        <p:cxnSp>
          <p:nvCxnSpPr>
            <p:cNvPr id="16" name="Connecteur droit avec flèche 7">
              <a:extLst>
                <a:ext uri="{FF2B5EF4-FFF2-40B4-BE49-F238E27FC236}">
                  <a16:creationId xmlns:a16="http://schemas.microsoft.com/office/drawing/2014/main" id="{005AF079-4A5A-1170-8D63-10D02F0E76FD}"/>
                </a:ext>
              </a:extLst>
            </p:cNvPr>
            <p:cNvCxnSpPr>
              <a:stCxn id="13" idx="2"/>
            </p:cNvCxnSpPr>
            <p:nvPr/>
          </p:nvCxnSpPr>
          <p:spPr>
            <a:xfrm>
              <a:off x="6074468" y="1237347"/>
              <a:ext cx="0" cy="2200312"/>
            </a:xfrm>
            <a:prstGeom prst="straightConnector1">
              <a:avLst/>
            </a:prstGeom>
            <a:noFill/>
            <a:ln w="6345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17" name="Connecteur droit avec flèche 9">
              <a:extLst>
                <a:ext uri="{FF2B5EF4-FFF2-40B4-BE49-F238E27FC236}">
                  <a16:creationId xmlns:a16="http://schemas.microsoft.com/office/drawing/2014/main" id="{C3501B59-776A-FCDA-5FFF-C9D8E47AA40B}"/>
                </a:ext>
              </a:extLst>
            </p:cNvPr>
            <p:cNvCxnSpPr/>
            <p:nvPr/>
          </p:nvCxnSpPr>
          <p:spPr>
            <a:xfrm flipH="1">
              <a:off x="4910172" y="1693029"/>
              <a:ext cx="1164296" cy="0"/>
            </a:xfrm>
            <a:prstGeom prst="straightConnector1">
              <a:avLst/>
            </a:prstGeom>
            <a:noFill/>
            <a:ln w="6345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18" name="Connecteur droit avec flèche 11">
              <a:extLst>
                <a:ext uri="{FF2B5EF4-FFF2-40B4-BE49-F238E27FC236}">
                  <a16:creationId xmlns:a16="http://schemas.microsoft.com/office/drawing/2014/main" id="{236E0F7F-9196-414C-1BDD-B6FA2096091D}"/>
                </a:ext>
              </a:extLst>
            </p:cNvPr>
            <p:cNvCxnSpPr/>
            <p:nvPr/>
          </p:nvCxnSpPr>
          <p:spPr>
            <a:xfrm>
              <a:off x="6028008" y="2153283"/>
              <a:ext cx="1044382" cy="0"/>
            </a:xfrm>
            <a:prstGeom prst="straightConnector1">
              <a:avLst/>
            </a:prstGeom>
            <a:noFill/>
            <a:ln w="6345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sp>
          <p:nvSpPr>
            <p:cNvPr id="19" name="ZoneTexte 12">
              <a:extLst>
                <a:ext uri="{FF2B5EF4-FFF2-40B4-BE49-F238E27FC236}">
                  <a16:creationId xmlns:a16="http://schemas.microsoft.com/office/drawing/2014/main" id="{0F1FBE6A-2EE9-6804-2762-0E8CD0CEB1AA}"/>
                </a:ext>
              </a:extLst>
            </p:cNvPr>
            <p:cNvSpPr txBox="1"/>
            <p:nvPr/>
          </p:nvSpPr>
          <p:spPr>
            <a:xfrm>
              <a:off x="7118850" y="1994326"/>
              <a:ext cx="3198029" cy="360157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  <a:r>
                <a:rPr lang="fr-FR" sz="18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</a:rPr>
                <a:t>38</a:t>
              </a: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en cours de coordination</a:t>
              </a:r>
            </a:p>
          </p:txBody>
        </p:sp>
        <p:sp>
          <p:nvSpPr>
            <p:cNvPr id="23" name="ZoneTexte 13">
              <a:extLst>
                <a:ext uri="{FF2B5EF4-FFF2-40B4-BE49-F238E27FC236}">
                  <a16:creationId xmlns:a16="http://schemas.microsoft.com/office/drawing/2014/main" id="{A1F0B78C-4E62-FD86-7033-A28B59DC1C9A}"/>
                </a:ext>
              </a:extLst>
            </p:cNvPr>
            <p:cNvSpPr txBox="1"/>
            <p:nvPr/>
          </p:nvSpPr>
          <p:spPr>
            <a:xfrm>
              <a:off x="7113613" y="2356171"/>
              <a:ext cx="3466691" cy="10772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En attente d’un bilan (EFX)</a:t>
              </a:r>
            </a:p>
            <a:p>
              <a:pPr marL="723903" marR="0" lvl="0" indent="-723903" algn="l" defTabSz="72390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	d’un accord cardiologique</a:t>
              </a:r>
            </a:p>
            <a:p>
              <a:pPr marL="723903" marR="0" lvl="0" indent="-723903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	d’une orientation kiné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ZoneTexte 15">
              <a:extLst>
                <a:ext uri="{FF2B5EF4-FFF2-40B4-BE49-F238E27FC236}">
                  <a16:creationId xmlns:a16="http://schemas.microsoft.com/office/drawing/2014/main" id="{11FA2C5F-F5CC-CF76-7D79-43EF0B3492B9}"/>
                </a:ext>
              </a:extLst>
            </p:cNvPr>
            <p:cNvSpPr txBox="1"/>
            <p:nvPr/>
          </p:nvSpPr>
          <p:spPr>
            <a:xfrm>
              <a:off x="5105351" y="3458059"/>
              <a:ext cx="2067696" cy="369335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600 Programmes</a:t>
              </a:r>
            </a:p>
          </p:txBody>
        </p:sp>
        <p:sp>
          <p:nvSpPr>
            <p:cNvPr id="25" name="ZoneTexte 16">
              <a:extLst>
                <a:ext uri="{FF2B5EF4-FFF2-40B4-BE49-F238E27FC236}">
                  <a16:creationId xmlns:a16="http://schemas.microsoft.com/office/drawing/2014/main" id="{05AD4613-698C-16BF-FD0D-972BCDA7FE8E}"/>
                </a:ext>
              </a:extLst>
            </p:cNvPr>
            <p:cNvSpPr txBox="1"/>
            <p:nvPr/>
          </p:nvSpPr>
          <p:spPr>
            <a:xfrm>
              <a:off x="2292758" y="4657040"/>
              <a:ext cx="2213323" cy="646334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</a:rPr>
                <a:t>84</a:t>
              </a: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abandons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de programme (14%)</a:t>
              </a:r>
            </a:p>
          </p:txBody>
        </p:sp>
        <p:sp>
          <p:nvSpPr>
            <p:cNvPr id="26" name="ZoneTexte 17">
              <a:extLst>
                <a:ext uri="{FF2B5EF4-FFF2-40B4-BE49-F238E27FC236}">
                  <a16:creationId xmlns:a16="http://schemas.microsoft.com/office/drawing/2014/main" id="{44AF8A61-DBA4-4010-2C1D-5E451848A39D}"/>
                </a:ext>
              </a:extLst>
            </p:cNvPr>
            <p:cNvSpPr txBox="1"/>
            <p:nvPr/>
          </p:nvSpPr>
          <p:spPr>
            <a:xfrm>
              <a:off x="5049051" y="4693962"/>
              <a:ext cx="1944005" cy="646334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</a:rPr>
                <a:t>84</a:t>
              </a: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en cours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de programme</a:t>
              </a:r>
            </a:p>
          </p:txBody>
        </p:sp>
        <p:cxnSp>
          <p:nvCxnSpPr>
            <p:cNvPr id="27" name="Connecteur droit avec flèche 20">
              <a:extLst>
                <a:ext uri="{FF2B5EF4-FFF2-40B4-BE49-F238E27FC236}">
                  <a16:creationId xmlns:a16="http://schemas.microsoft.com/office/drawing/2014/main" id="{35B811A0-73DE-C190-8074-30DE2F6F5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5006" y="3834860"/>
              <a:ext cx="1286277" cy="605089"/>
            </a:xfrm>
            <a:prstGeom prst="straightConnector1">
              <a:avLst/>
            </a:prstGeom>
            <a:noFill/>
            <a:ln w="6345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28" name="Connecteur droit avec flèche 22">
              <a:extLst>
                <a:ext uri="{FF2B5EF4-FFF2-40B4-BE49-F238E27FC236}">
                  <a16:creationId xmlns:a16="http://schemas.microsoft.com/office/drawing/2014/main" id="{49FAE6F6-5482-8CFB-B29D-FAF71861C083}"/>
                </a:ext>
              </a:extLst>
            </p:cNvPr>
            <p:cNvCxnSpPr>
              <a:cxnSpLocks/>
            </p:cNvCxnSpPr>
            <p:nvPr/>
          </p:nvCxnSpPr>
          <p:spPr>
            <a:xfrm>
              <a:off x="6477494" y="3847795"/>
              <a:ext cx="1140985" cy="333638"/>
            </a:xfrm>
            <a:prstGeom prst="straightConnector1">
              <a:avLst/>
            </a:prstGeom>
            <a:noFill/>
            <a:ln w="6345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29" name="Connecteur droit avec flèche 23">
              <a:extLst>
                <a:ext uri="{FF2B5EF4-FFF2-40B4-BE49-F238E27FC236}">
                  <a16:creationId xmlns:a16="http://schemas.microsoft.com/office/drawing/2014/main" id="{B1015F72-DCF3-D8A1-459B-2C95A83B08B5}"/>
                </a:ext>
              </a:extLst>
            </p:cNvPr>
            <p:cNvCxnSpPr/>
            <p:nvPr/>
          </p:nvCxnSpPr>
          <p:spPr>
            <a:xfrm>
              <a:off x="6062279" y="3857716"/>
              <a:ext cx="0" cy="805595"/>
            </a:xfrm>
            <a:prstGeom prst="straightConnector1">
              <a:avLst/>
            </a:prstGeom>
            <a:noFill/>
            <a:ln w="6345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sp>
          <p:nvSpPr>
            <p:cNvPr id="30" name="Rectangle 42">
              <a:extLst>
                <a:ext uri="{FF2B5EF4-FFF2-40B4-BE49-F238E27FC236}">
                  <a16:creationId xmlns:a16="http://schemas.microsoft.com/office/drawing/2014/main" id="{730D1712-671E-D04F-8EF7-9120A3821180}"/>
                </a:ext>
              </a:extLst>
            </p:cNvPr>
            <p:cNvSpPr/>
            <p:nvPr/>
          </p:nvSpPr>
          <p:spPr>
            <a:xfrm>
              <a:off x="7717441" y="3947400"/>
              <a:ext cx="3068744" cy="413116"/>
            </a:xfrm>
            <a:prstGeom prst="rect">
              <a:avLst/>
            </a:prstGeom>
            <a:no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1" name="ZoneTexte 27">
              <a:extLst>
                <a:ext uri="{FF2B5EF4-FFF2-40B4-BE49-F238E27FC236}">
                  <a16:creationId xmlns:a16="http://schemas.microsoft.com/office/drawing/2014/main" id="{BAEB20B5-7F96-5E7F-0363-F2ECC7D6A68C}"/>
                </a:ext>
              </a:extLst>
            </p:cNvPr>
            <p:cNvSpPr txBox="1"/>
            <p:nvPr/>
          </p:nvSpPr>
          <p:spPr>
            <a:xfrm>
              <a:off x="5188049" y="1713430"/>
              <a:ext cx="587017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38%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8369902-2186-12B0-88F9-8722EEECABD5}"/>
              </a:ext>
            </a:extLst>
          </p:cNvPr>
          <p:cNvSpPr/>
          <p:nvPr/>
        </p:nvSpPr>
        <p:spPr>
          <a:xfrm>
            <a:off x="86708" y="6562344"/>
            <a:ext cx="4151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SPIF 23 mars 2024 Réseau </a:t>
            </a:r>
            <a:r>
              <a:rPr lang="fr-FR" sz="1000" dirty="0" err="1"/>
              <a:t>Récup’Air</a:t>
            </a:r>
            <a:r>
              <a:rPr lang="fr-FR" sz="1000" dirty="0"/>
              <a:t> Parcours et résultats Dr Agnès Bellocq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58C639A-4816-6A3A-5CF8-1C1546B07AC8}"/>
              </a:ext>
            </a:extLst>
          </p:cNvPr>
          <p:cNvSpPr txBox="1"/>
          <p:nvPr/>
        </p:nvSpPr>
        <p:spPr>
          <a:xfrm>
            <a:off x="7557839" y="5226039"/>
            <a:ext cx="43960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durée </a:t>
            </a:r>
            <a:r>
              <a:rPr lang="fr-FR" sz="1600" dirty="0" err="1"/>
              <a:t>moy</a:t>
            </a:r>
            <a:r>
              <a:rPr lang="fr-FR" sz="1600" dirty="0"/>
              <a:t> 108 jours  99% bilans reçus</a:t>
            </a:r>
          </a:p>
          <a:p>
            <a:r>
              <a:rPr lang="fr-FR" sz="1600" dirty="0"/>
              <a:t>90% 20 séances dont 8 séances thématiques ETP</a:t>
            </a:r>
          </a:p>
          <a:p>
            <a:r>
              <a:rPr lang="fr-FR" sz="1600" dirty="0"/>
              <a:t>2/3 prise en soin </a:t>
            </a:r>
            <a:r>
              <a:rPr lang="fr-FR" sz="1600" dirty="0" err="1"/>
              <a:t>nutrtionnelles</a:t>
            </a:r>
            <a:endParaRPr lang="fr-FR" sz="1600" dirty="0"/>
          </a:p>
          <a:p>
            <a:r>
              <a:rPr lang="fr-FR" sz="1600" dirty="0"/>
              <a:t>1/3 prise en soin psychologique </a:t>
            </a:r>
          </a:p>
        </p:txBody>
      </p:sp>
    </p:spTree>
    <p:extLst>
      <p:ext uri="{BB962C8B-B14F-4D97-AF65-F5344CB8AC3E}">
        <p14:creationId xmlns:p14="http://schemas.microsoft.com/office/powerpoint/2010/main" val="285021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medecin"/>
          <p:cNvPicPr>
            <a:picLocks noChangeAspect="1" noChangeArrowheads="1"/>
          </p:cNvPicPr>
          <p:nvPr/>
        </p:nvPicPr>
        <p:blipFill>
          <a:blip r:embed="rId3" cstate="print"/>
          <a:srcRect l="3344" t="1227" r="25688" b="38823"/>
          <a:stretch>
            <a:fillRect/>
          </a:stretch>
        </p:blipFill>
        <p:spPr bwMode="auto">
          <a:xfrm>
            <a:off x="11372056" y="6301221"/>
            <a:ext cx="628600" cy="41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27F9C5-F40F-44B8-ABD6-45E68B838C59}"/>
              </a:ext>
            </a:extLst>
          </p:cNvPr>
          <p:cNvSpPr/>
          <p:nvPr/>
        </p:nvSpPr>
        <p:spPr>
          <a:xfrm>
            <a:off x="611343" y="670428"/>
            <a:ext cx="11305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Sévérité de la maladie respiratoire des patients ayant fait un programme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1326ED-7A38-C652-ED82-76C790E78438}"/>
              </a:ext>
            </a:extLst>
          </p:cNvPr>
          <p:cNvSpPr/>
          <p:nvPr/>
        </p:nvSpPr>
        <p:spPr>
          <a:xfrm>
            <a:off x="1087476" y="1901357"/>
            <a:ext cx="9169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14% </a:t>
            </a:r>
            <a:r>
              <a:rPr lang="fr-FR" dirty="0"/>
              <a:t>sous oxygène toutes pathologies confondues</a:t>
            </a:r>
          </a:p>
          <a:p>
            <a:pPr>
              <a:defRPr/>
            </a:pPr>
            <a:r>
              <a:rPr lang="fr-FR" dirty="0"/>
              <a:t>En cas de BPCO : </a:t>
            </a:r>
            <a:r>
              <a:rPr lang="fr-FR" b="1" dirty="0"/>
              <a:t>35% </a:t>
            </a:r>
            <a:r>
              <a:rPr lang="fr-FR" dirty="0"/>
              <a:t>sévère à très sévère</a:t>
            </a:r>
          </a:p>
          <a:p>
            <a:pPr>
              <a:defRPr/>
            </a:pPr>
            <a:endParaRPr lang="fr-FR" sz="1200" b="1" dirty="0"/>
          </a:p>
          <a:p>
            <a:pPr>
              <a:defRPr/>
            </a:pPr>
            <a:r>
              <a:rPr lang="fr-FR" b="1" dirty="0"/>
              <a:t>32%  </a:t>
            </a:r>
            <a:r>
              <a:rPr lang="fr-FR" dirty="0"/>
              <a:t>≥1 </a:t>
            </a:r>
            <a:r>
              <a:rPr lang="fr-FR" b="1" dirty="0"/>
              <a:t>hospitalisation </a:t>
            </a:r>
            <a:r>
              <a:rPr lang="fr-FR" dirty="0"/>
              <a:t>pour décompensation </a:t>
            </a:r>
            <a:r>
              <a:rPr lang="fr-FR" b="1" dirty="0"/>
              <a:t>dans 2 ans avant</a:t>
            </a:r>
          </a:p>
          <a:p>
            <a:pPr>
              <a:defRPr/>
            </a:pPr>
            <a:endParaRPr lang="fr-FR" sz="1200" b="1" dirty="0"/>
          </a:p>
          <a:p>
            <a:pPr>
              <a:defRPr/>
            </a:pPr>
            <a:r>
              <a:rPr lang="fr-FR" b="1" dirty="0"/>
              <a:t>49% comorbidités CV </a:t>
            </a:r>
            <a:r>
              <a:rPr lang="fr-FR" dirty="0"/>
              <a:t>(Hypertension artérielle +++)</a:t>
            </a:r>
          </a:p>
          <a:p>
            <a:pPr>
              <a:defRPr/>
            </a:pPr>
            <a:endParaRPr lang="fr-FR" sz="1200" b="1" dirty="0"/>
          </a:p>
          <a:p>
            <a:pPr>
              <a:defRPr/>
            </a:pPr>
            <a:r>
              <a:rPr lang="fr-FR" b="1" dirty="0"/>
              <a:t>20 % </a:t>
            </a:r>
            <a:r>
              <a:rPr lang="fr-FR" dirty="0"/>
              <a:t>en </a:t>
            </a:r>
            <a:r>
              <a:rPr lang="fr-FR" b="1" dirty="0"/>
              <a:t>déficit pondéral </a:t>
            </a:r>
            <a:r>
              <a:rPr lang="fr-FR" dirty="0"/>
              <a:t>(&lt;21 kg/m</a:t>
            </a:r>
            <a:r>
              <a:rPr lang="fr-FR" baseline="30000" dirty="0"/>
              <a:t>2</a:t>
            </a:r>
            <a:r>
              <a:rPr lang="fr-FR" dirty="0"/>
              <a:t>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92B70D-25C8-4580-6E70-CD9811FAA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297" y="1864063"/>
            <a:ext cx="2706203" cy="27062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664F29-B254-2F64-993B-1963AD12B5A8}"/>
              </a:ext>
            </a:extLst>
          </p:cNvPr>
          <p:cNvSpPr/>
          <p:nvPr/>
        </p:nvSpPr>
        <p:spPr>
          <a:xfrm>
            <a:off x="7968209" y="-19676"/>
            <a:ext cx="4223791" cy="4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résultats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191D6-2488-6630-C5C3-010E953AC945}"/>
              </a:ext>
            </a:extLst>
          </p:cNvPr>
          <p:cNvSpPr/>
          <p:nvPr/>
        </p:nvSpPr>
        <p:spPr>
          <a:xfrm>
            <a:off x="0" y="-192"/>
            <a:ext cx="4151784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réseau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8D4D8A-6357-441D-8EE6-83347AC228B4}"/>
              </a:ext>
            </a:extLst>
          </p:cNvPr>
          <p:cNvSpPr/>
          <p:nvPr/>
        </p:nvSpPr>
        <p:spPr>
          <a:xfrm>
            <a:off x="4089089" y="-10657"/>
            <a:ext cx="3888432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parcours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9137FE0-E453-711B-A73B-26ACC6C9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44" y="1193648"/>
            <a:ext cx="10760712" cy="670415"/>
          </a:xfrm>
        </p:spPr>
        <p:txBody>
          <a:bodyPr>
            <a:noAutofit/>
          </a:bodyPr>
          <a:lstStyle/>
          <a:p>
            <a:r>
              <a:rPr lang="fr-FR" altLang="fr-FR" sz="2000" i="1" dirty="0"/>
              <a:t>Patients orientés en 2021 et 2022 avec un programme finalisé fin juin 2023 (n=355 analysables)</a:t>
            </a:r>
            <a:endParaRPr lang="fr-FR" sz="20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1074A6-30C8-89E6-9C76-A8DB08598E81}"/>
              </a:ext>
            </a:extLst>
          </p:cNvPr>
          <p:cNvSpPr/>
          <p:nvPr/>
        </p:nvSpPr>
        <p:spPr>
          <a:xfrm>
            <a:off x="86708" y="6562344"/>
            <a:ext cx="4151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SPIF 23 mars 2024 Réseau </a:t>
            </a:r>
            <a:r>
              <a:rPr lang="fr-FR" sz="1000" dirty="0" err="1"/>
              <a:t>Récup’Air</a:t>
            </a:r>
            <a:r>
              <a:rPr lang="fr-FR" sz="1000" dirty="0"/>
              <a:t> Parcours et résultats Dr Agnès Bellocq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423560-6BFF-809A-FE2D-A002E3415F6C}"/>
              </a:ext>
            </a:extLst>
          </p:cNvPr>
          <p:cNvSpPr/>
          <p:nvPr/>
        </p:nvSpPr>
        <p:spPr>
          <a:xfrm>
            <a:off x="1121782" y="4093351"/>
            <a:ext cx="100867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/>
              <a:t>Impact de l’essoufflement </a:t>
            </a:r>
          </a:p>
          <a:p>
            <a:pPr marL="180975">
              <a:defRPr/>
            </a:pPr>
            <a:r>
              <a:rPr lang="fr-FR" dirty="0"/>
              <a:t>44% arrêt à la montée de </a:t>
            </a:r>
            <a:r>
              <a:rPr lang="fr-FR" b="1" dirty="0"/>
              <a:t>1 étage</a:t>
            </a:r>
            <a:r>
              <a:rPr lang="fr-FR" dirty="0"/>
              <a:t> ou moins et 25% à 2 étages</a:t>
            </a:r>
          </a:p>
          <a:p>
            <a:pPr marL="180975">
              <a:defRPr/>
            </a:pPr>
            <a:r>
              <a:rPr lang="fr-FR" dirty="0"/>
              <a:t>16% essoufflés lors de </a:t>
            </a:r>
            <a:r>
              <a:rPr lang="fr-FR" b="1" dirty="0"/>
              <a:t>marche</a:t>
            </a:r>
            <a:r>
              <a:rPr lang="fr-FR" dirty="0"/>
              <a:t> rapide</a:t>
            </a:r>
          </a:p>
          <a:p>
            <a:pPr marL="180975">
              <a:defRPr/>
            </a:pPr>
            <a:r>
              <a:rPr lang="fr-FR" dirty="0"/>
              <a:t>57 % ne peuvent pas suivre le rythme de marche à plat des personnes de leur âge (MMRC 2)</a:t>
            </a:r>
          </a:p>
          <a:p>
            <a:pPr marL="180975">
              <a:defRPr/>
            </a:pPr>
            <a:r>
              <a:rPr lang="fr-FR" dirty="0"/>
              <a:t>26 % s’arrêtent après une marche à plat d’environ 100 m ou au bout de quelques minutes (MMRC 3)</a:t>
            </a:r>
          </a:p>
          <a:p>
            <a:pPr marL="180975">
              <a:defRPr/>
            </a:pPr>
            <a:r>
              <a:rPr lang="fr-FR" dirty="0"/>
              <a:t>1% empêchés de sortir de la maison par leur souffle (MMRC 4)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41% déclarent </a:t>
            </a:r>
            <a:r>
              <a:rPr lang="fr-FR" b="1" dirty="0"/>
              <a:t>marcher</a:t>
            </a:r>
            <a:r>
              <a:rPr lang="fr-FR" dirty="0"/>
              <a:t> moins de 30 minutes par jour</a:t>
            </a:r>
          </a:p>
        </p:txBody>
      </p:sp>
    </p:spTree>
    <p:extLst>
      <p:ext uri="{BB962C8B-B14F-4D97-AF65-F5344CB8AC3E}">
        <p14:creationId xmlns:p14="http://schemas.microsoft.com/office/powerpoint/2010/main" val="4429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medecin"/>
          <p:cNvPicPr>
            <a:picLocks noChangeAspect="1" noChangeArrowheads="1"/>
          </p:cNvPicPr>
          <p:nvPr/>
        </p:nvPicPr>
        <p:blipFill>
          <a:blip r:embed="rId3" cstate="print"/>
          <a:srcRect l="3344" t="1227" r="25688" b="38823"/>
          <a:stretch>
            <a:fillRect/>
          </a:stretch>
        </p:blipFill>
        <p:spPr bwMode="auto">
          <a:xfrm>
            <a:off x="11424592" y="6307729"/>
            <a:ext cx="628600" cy="41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326A04-18B3-41C3-90DF-CA19ABB7E770}"/>
              </a:ext>
            </a:extLst>
          </p:cNvPr>
          <p:cNvSpPr/>
          <p:nvPr/>
        </p:nvSpPr>
        <p:spPr>
          <a:xfrm>
            <a:off x="1523492" y="802052"/>
            <a:ext cx="914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Satisfaction et évolution sur tests physiques et mobilité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281CDA-8A34-C2E9-FF39-82C3AACBC704}"/>
              </a:ext>
            </a:extLst>
          </p:cNvPr>
          <p:cNvSpPr/>
          <p:nvPr/>
        </p:nvSpPr>
        <p:spPr>
          <a:xfrm>
            <a:off x="1044164" y="2148650"/>
            <a:ext cx="107607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5738" algn="l"/>
                <a:tab pos="715963" algn="l"/>
                <a:tab pos="3319463" algn="l"/>
              </a:tabLst>
              <a:defRPr/>
            </a:pPr>
            <a:r>
              <a:rPr lang="fr-FR" sz="2000" b="1" dirty="0"/>
              <a:t>Satisfaction</a:t>
            </a:r>
            <a:r>
              <a:rPr lang="fr-FR" sz="2000" dirty="0"/>
              <a:t> des patients envers les intervenants </a:t>
            </a:r>
            <a:r>
              <a:rPr lang="fr-FR" dirty="0"/>
              <a:t>(n=317)</a:t>
            </a:r>
          </a:p>
          <a:p>
            <a:pPr>
              <a:tabLst>
                <a:tab pos="185738" algn="l"/>
                <a:tab pos="715963" algn="l"/>
                <a:tab pos="3319463" algn="l"/>
              </a:tabLst>
              <a:defRPr/>
            </a:pPr>
            <a:r>
              <a:rPr lang="fr-FR" dirty="0"/>
              <a:t>	patients satisfaits à très satisfaits :    97% des kinésithérapeute 97%</a:t>
            </a:r>
          </a:p>
          <a:p>
            <a:pPr marL="3494088">
              <a:tabLst>
                <a:tab pos="185738" algn="l"/>
                <a:tab pos="715963" algn="l"/>
                <a:tab pos="3319463" algn="l"/>
              </a:tabLst>
              <a:defRPr/>
            </a:pPr>
            <a:r>
              <a:rPr lang="fr-FR" dirty="0"/>
              <a:t>89% des </a:t>
            </a:r>
            <a:r>
              <a:rPr lang="fr-FR" dirty="0" err="1"/>
              <a:t>diététicien·nes</a:t>
            </a:r>
            <a:endParaRPr lang="fr-FR" dirty="0"/>
          </a:p>
          <a:p>
            <a:pPr marL="3494088">
              <a:tabLst>
                <a:tab pos="185738" algn="l"/>
                <a:tab pos="715963" algn="l"/>
                <a:tab pos="3319463" algn="l"/>
              </a:tabLst>
              <a:defRPr/>
            </a:pPr>
            <a:r>
              <a:rPr lang="fr-FR" dirty="0"/>
              <a:t>86% des psychologues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6A4B6-441A-ACCC-5CF1-CB4333AD4F84}"/>
              </a:ext>
            </a:extLst>
          </p:cNvPr>
          <p:cNvSpPr/>
          <p:nvPr/>
        </p:nvSpPr>
        <p:spPr>
          <a:xfrm>
            <a:off x="8184232" y="5530"/>
            <a:ext cx="4007767" cy="4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résultats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AB9DC4-0BE0-CBA0-A79C-8C1DE12B6DD5}"/>
              </a:ext>
            </a:extLst>
          </p:cNvPr>
          <p:cNvSpPr/>
          <p:nvPr/>
        </p:nvSpPr>
        <p:spPr>
          <a:xfrm>
            <a:off x="0" y="5583"/>
            <a:ext cx="4151784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réseau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0A0FE2-0E49-28F3-F090-54668668DB8C}"/>
              </a:ext>
            </a:extLst>
          </p:cNvPr>
          <p:cNvSpPr/>
          <p:nvPr/>
        </p:nvSpPr>
        <p:spPr>
          <a:xfrm>
            <a:off x="4151786" y="0"/>
            <a:ext cx="4032446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parcours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96F5908-1033-987C-A674-08CE287DA8C5}"/>
              </a:ext>
            </a:extLst>
          </p:cNvPr>
          <p:cNvSpPr txBox="1">
            <a:spLocks/>
          </p:cNvSpPr>
          <p:nvPr/>
        </p:nvSpPr>
        <p:spPr>
          <a:xfrm>
            <a:off x="715644" y="1252600"/>
            <a:ext cx="10760712" cy="67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i="1" dirty="0"/>
              <a:t>Patients orientés en 2021 et 2022 avec un programme finalisé fin juin 2023 (n=355 analysables)</a:t>
            </a:r>
            <a:endParaRPr lang="fr-FR" sz="20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408227-F32D-DE7C-CBDD-F55E9F77CD79}"/>
              </a:ext>
            </a:extLst>
          </p:cNvPr>
          <p:cNvSpPr/>
          <p:nvPr/>
        </p:nvSpPr>
        <p:spPr>
          <a:xfrm>
            <a:off x="86708" y="6562344"/>
            <a:ext cx="4151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SPIF 23 mars 2024 Réseau </a:t>
            </a:r>
            <a:r>
              <a:rPr lang="fr-FR" sz="1000" dirty="0" err="1"/>
              <a:t>Récup’Air</a:t>
            </a:r>
            <a:r>
              <a:rPr lang="fr-FR" sz="1000" dirty="0"/>
              <a:t> Parcours et résultats Dr Agnès Bellocq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9F2ED6-6D86-DB4B-3439-B50DBE4BDF7E}"/>
              </a:ext>
            </a:extLst>
          </p:cNvPr>
          <p:cNvSpPr/>
          <p:nvPr/>
        </p:nvSpPr>
        <p:spPr>
          <a:xfrm>
            <a:off x="5678574" y="6332687"/>
            <a:ext cx="56412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5738" algn="l"/>
                <a:tab pos="715963" algn="l"/>
                <a:tab pos="3319463" algn="l"/>
              </a:tabLst>
              <a:defRPr/>
            </a:pPr>
            <a:r>
              <a:rPr lang="fr-FR" sz="1400" dirty="0"/>
              <a:t>Pour plus de précisions : </a:t>
            </a:r>
            <a:r>
              <a:rPr lang="fr-FR" sz="1400" dirty="0">
                <a:hlinkClick r:id="rId4"/>
              </a:rPr>
              <a:t>https://www.recupair.org/Bilansdactivite.html</a:t>
            </a:r>
            <a:endParaRPr lang="fr-FR" sz="1400" dirty="0"/>
          </a:p>
          <a:p>
            <a:pPr>
              <a:tabLst>
                <a:tab pos="358775" algn="l"/>
                <a:tab pos="715963" algn="l"/>
                <a:tab pos="3319463" algn="l"/>
              </a:tabLst>
              <a:defRPr/>
            </a:pPr>
            <a:endParaRPr lang="fr-FR" sz="800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A820E81-1787-6382-0CCC-428FED8C5863}"/>
              </a:ext>
            </a:extLst>
          </p:cNvPr>
          <p:cNvGrpSpPr/>
          <p:nvPr/>
        </p:nvGrpSpPr>
        <p:grpSpPr>
          <a:xfrm>
            <a:off x="1044164" y="2856136"/>
            <a:ext cx="10760712" cy="2031984"/>
            <a:chOff x="1044164" y="2856136"/>
            <a:chExt cx="10760712" cy="20319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0FE755-F2BF-FE54-B3D4-867AB0B798EC}"/>
                </a:ext>
              </a:extLst>
            </p:cNvPr>
            <p:cNvSpPr/>
            <p:nvPr/>
          </p:nvSpPr>
          <p:spPr>
            <a:xfrm>
              <a:off x="1044164" y="3380015"/>
              <a:ext cx="10760712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85738" algn="l"/>
                  <a:tab pos="715963" algn="l"/>
                  <a:tab pos="3319463" algn="l"/>
                </a:tabLst>
                <a:defRPr/>
              </a:pPr>
              <a:r>
                <a:rPr lang="fr-FR" sz="2000" dirty="0"/>
                <a:t>Amélioration significative de la </a:t>
              </a:r>
              <a:r>
                <a:rPr lang="fr-FR" sz="2000" b="1" dirty="0"/>
                <a:t>capacité physique </a:t>
              </a:r>
            </a:p>
            <a:p>
              <a:pPr>
                <a:tabLst>
                  <a:tab pos="185738" algn="l"/>
                  <a:tab pos="715963" algn="l"/>
                  <a:tab pos="3319463" algn="l"/>
                </a:tabLst>
                <a:defRPr/>
              </a:pPr>
              <a:r>
                <a:rPr lang="fr-FR" b="1" dirty="0"/>
                <a:t>	75% </a:t>
              </a:r>
              <a:r>
                <a:rPr lang="fr-FR" dirty="0"/>
                <a:t>des patients pour le temps de </a:t>
              </a:r>
              <a:r>
                <a:rPr lang="fr-FR" b="1" dirty="0"/>
                <a:t>pédalage à puissance constante </a:t>
              </a:r>
            </a:p>
            <a:p>
              <a:pPr>
                <a:tabLst>
                  <a:tab pos="185738" algn="l"/>
                  <a:tab pos="715963" algn="l"/>
                  <a:tab pos="3319463" algn="l"/>
                </a:tabLst>
                <a:defRPr/>
              </a:pPr>
              <a:r>
                <a:rPr lang="fr-FR" b="1" dirty="0"/>
                <a:t>		</a:t>
              </a:r>
              <a:r>
                <a:rPr lang="fr-FR" dirty="0"/>
                <a:t>(≥ + 100 sec, gain moyen + 9 min 55, n=317)</a:t>
              </a:r>
            </a:p>
            <a:p>
              <a:pPr marL="177800">
                <a:tabLst>
                  <a:tab pos="185738" algn="l"/>
                  <a:tab pos="715963" algn="l"/>
                  <a:tab pos="3319463" algn="l"/>
                </a:tabLst>
                <a:defRPr/>
              </a:pPr>
              <a:r>
                <a:rPr lang="fr-FR" b="1" dirty="0"/>
                <a:t>63% </a:t>
              </a:r>
              <a:r>
                <a:rPr lang="fr-FR" dirty="0"/>
                <a:t>des patients pour le nombre de </a:t>
              </a:r>
              <a:r>
                <a:rPr lang="fr-FR" b="1" dirty="0"/>
                <a:t>levers de chaise sur 3 minutes </a:t>
              </a:r>
            </a:p>
            <a:p>
              <a:pPr marL="177800">
                <a:tabLst>
                  <a:tab pos="185738" algn="l"/>
                  <a:tab pos="715963" algn="l"/>
                  <a:tab pos="3319463" algn="l"/>
                </a:tabLst>
                <a:defRPr/>
              </a:pPr>
              <a:r>
                <a:rPr lang="fr-FR" b="1" dirty="0"/>
                <a:t>		</a:t>
              </a:r>
              <a:r>
                <a:rPr lang="fr-FR" dirty="0"/>
                <a:t>(≥ +5 levers, gain moyen + 7,5, n=315)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CCA8C71-B680-C383-689E-A4EF1081D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9680" y="2856136"/>
              <a:ext cx="1503986" cy="1719557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B4754518-2FD3-CAE4-B402-CCE1A1C11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35119" y="3561154"/>
              <a:ext cx="1630449" cy="1220941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225329E-A920-ADE1-E7AD-A5E9C0141F99}"/>
              </a:ext>
            </a:extLst>
          </p:cNvPr>
          <p:cNvGrpSpPr/>
          <p:nvPr/>
        </p:nvGrpSpPr>
        <p:grpSpPr>
          <a:xfrm>
            <a:off x="1095928" y="4588172"/>
            <a:ext cx="10760712" cy="1719557"/>
            <a:chOff x="1095928" y="4588172"/>
            <a:chExt cx="10760712" cy="17195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26BA84-3F1A-6D32-0A6E-874A272D954D}"/>
                </a:ext>
              </a:extLst>
            </p:cNvPr>
            <p:cNvSpPr/>
            <p:nvPr/>
          </p:nvSpPr>
          <p:spPr>
            <a:xfrm>
              <a:off x="1095928" y="5018782"/>
              <a:ext cx="1076071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85738" algn="l"/>
                  <a:tab pos="715963" algn="l"/>
                  <a:tab pos="3319463" algn="l"/>
                </a:tabLst>
                <a:defRPr/>
              </a:pPr>
              <a:r>
                <a:rPr lang="fr-FR" sz="2000" dirty="0"/>
                <a:t>Gain en mobilité : augmentation du </a:t>
              </a:r>
              <a:r>
                <a:rPr lang="fr-FR" sz="2000" b="1" dirty="0"/>
                <a:t>temps moyen de marche </a:t>
              </a:r>
              <a:r>
                <a:rPr lang="fr-FR" sz="2000" dirty="0"/>
                <a:t>(n=295)</a:t>
              </a:r>
            </a:p>
            <a:p>
              <a:pPr marL="177800">
                <a:tabLst>
                  <a:tab pos="185738" algn="l"/>
                  <a:tab pos="715963" algn="l"/>
                  <a:tab pos="3319463" algn="l"/>
                </a:tabLst>
                <a:defRPr/>
              </a:pPr>
              <a:r>
                <a:rPr lang="fr-FR" dirty="0"/>
                <a:t>chez 43% des patients </a:t>
              </a:r>
            </a:p>
            <a:p>
              <a:pPr marL="177800">
                <a:tabLst>
                  <a:tab pos="185738" algn="l"/>
                  <a:tab pos="715963" algn="l"/>
                  <a:tab pos="3319463" algn="l"/>
                </a:tabLst>
                <a:defRPr/>
              </a:pPr>
              <a:r>
                <a:rPr lang="fr-FR" dirty="0"/>
                <a:t>chez </a:t>
              </a:r>
              <a:r>
                <a:rPr lang="fr-FR" b="1" dirty="0"/>
                <a:t>73% </a:t>
              </a:r>
              <a:r>
                <a:rPr lang="fr-FR" dirty="0"/>
                <a:t>de ceux marchant moins de 30 minutes avant le programme</a:t>
              </a:r>
            </a:p>
            <a:p>
              <a:pPr>
                <a:tabLst>
                  <a:tab pos="358775" algn="l"/>
                  <a:tab pos="715963" algn="l"/>
                  <a:tab pos="3319463" algn="l"/>
                </a:tabLst>
                <a:defRPr/>
              </a:pPr>
              <a:r>
                <a:rPr lang="fr-FR" sz="800" dirty="0"/>
                <a:t>v</a:t>
              </a: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3C73D11-9DB7-BE33-3675-6DAFDCE047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647" t="9418" r="40118" b="10869"/>
            <a:stretch/>
          </p:blipFill>
          <p:spPr>
            <a:xfrm>
              <a:off x="8499216" y="4588172"/>
              <a:ext cx="1181751" cy="1719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5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medecin"/>
          <p:cNvPicPr>
            <a:picLocks noChangeAspect="1" noChangeArrowheads="1"/>
          </p:cNvPicPr>
          <p:nvPr/>
        </p:nvPicPr>
        <p:blipFill>
          <a:blip r:embed="rId3" cstate="print"/>
          <a:srcRect l="3344" t="1227" r="25688" b="38823"/>
          <a:stretch>
            <a:fillRect/>
          </a:stretch>
        </p:blipFill>
        <p:spPr bwMode="auto">
          <a:xfrm>
            <a:off x="11280576" y="6248585"/>
            <a:ext cx="628600" cy="41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326A04-18B3-41C3-90DF-CA19ABB7E770}"/>
              </a:ext>
            </a:extLst>
          </p:cNvPr>
          <p:cNvSpPr/>
          <p:nvPr/>
        </p:nvSpPr>
        <p:spPr>
          <a:xfrm>
            <a:off x="2177970" y="642718"/>
            <a:ext cx="7836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Evolution du ressenti sur les questionnaires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281CDA-8A34-C2E9-FF39-82C3AACBC704}"/>
              </a:ext>
            </a:extLst>
          </p:cNvPr>
          <p:cNvSpPr/>
          <p:nvPr/>
        </p:nvSpPr>
        <p:spPr>
          <a:xfrm>
            <a:off x="545590" y="1741956"/>
            <a:ext cx="10760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5738" algn="l"/>
                <a:tab pos="715963" algn="l"/>
                <a:tab pos="3319463" algn="l"/>
              </a:tabLst>
              <a:defRPr/>
            </a:pPr>
            <a:r>
              <a:rPr lang="fr-FR" sz="2000" dirty="0"/>
              <a:t>Amélioration du </a:t>
            </a:r>
            <a:r>
              <a:rPr lang="fr-FR" sz="2000" b="1" dirty="0"/>
              <a:t>ressenti</a:t>
            </a:r>
            <a:r>
              <a:rPr lang="fr-FR" sz="2000" dirty="0"/>
              <a:t> </a:t>
            </a:r>
          </a:p>
          <a:p>
            <a:pPr>
              <a:tabLst>
                <a:tab pos="185738" algn="l"/>
                <a:tab pos="715963" algn="l"/>
                <a:tab pos="3319463" algn="l"/>
              </a:tabLst>
              <a:defRPr/>
            </a:pPr>
            <a:r>
              <a:rPr lang="fr-FR" sz="2000" dirty="0"/>
              <a:t>	échelles de Likert (n= 332)</a:t>
            </a:r>
          </a:p>
          <a:p>
            <a:pPr>
              <a:tabLst>
                <a:tab pos="185738" algn="l"/>
                <a:tab pos="715963" algn="l"/>
                <a:tab pos="3319463" algn="l"/>
              </a:tabLst>
              <a:defRPr/>
            </a:pPr>
            <a:r>
              <a:rPr lang="fr-FR" sz="2000" dirty="0"/>
              <a:t>	les patients déclarent </a:t>
            </a:r>
            <a:r>
              <a:rPr lang="fr-FR" dirty="0"/>
              <a:t>(plutôt d’accord, tout à fait d’accord)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FE2F8D7-F105-0BD8-25C4-D216E41938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78"/>
          <a:stretch/>
        </p:blipFill>
        <p:spPr>
          <a:xfrm>
            <a:off x="6900690" y="2265658"/>
            <a:ext cx="5008486" cy="26556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C76162-7A24-912D-183E-81194F0F5F3A}"/>
              </a:ext>
            </a:extLst>
          </p:cNvPr>
          <p:cNvSpPr/>
          <p:nvPr/>
        </p:nvSpPr>
        <p:spPr>
          <a:xfrm>
            <a:off x="8217489" y="-11539"/>
            <a:ext cx="4007767" cy="4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résultats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1138F5-250B-0E3B-9F43-52C40179AB9E}"/>
              </a:ext>
            </a:extLst>
          </p:cNvPr>
          <p:cNvSpPr/>
          <p:nvPr/>
        </p:nvSpPr>
        <p:spPr>
          <a:xfrm>
            <a:off x="0" y="-11538"/>
            <a:ext cx="4151784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réseau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4EB5DD-229B-DAF8-D973-C44D2817F310}"/>
              </a:ext>
            </a:extLst>
          </p:cNvPr>
          <p:cNvSpPr/>
          <p:nvPr/>
        </p:nvSpPr>
        <p:spPr>
          <a:xfrm>
            <a:off x="4151784" y="-2279"/>
            <a:ext cx="4077817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parcours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677A64E-F5CA-F29A-56ED-A1B347E1C52E}"/>
              </a:ext>
            </a:extLst>
          </p:cNvPr>
          <p:cNvSpPr txBox="1">
            <a:spLocks/>
          </p:cNvSpPr>
          <p:nvPr/>
        </p:nvSpPr>
        <p:spPr>
          <a:xfrm>
            <a:off x="1003676" y="1049340"/>
            <a:ext cx="10760712" cy="67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i="1" dirty="0"/>
              <a:t>Patients orientés en 2021 et 2022 avec un programme finalisé fin juin 2023 (n=355 analysables)</a:t>
            </a:r>
            <a:endParaRPr lang="fr-FR" sz="20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68DBC8-A875-7BCE-D482-C539AA5187F7}"/>
              </a:ext>
            </a:extLst>
          </p:cNvPr>
          <p:cNvSpPr/>
          <p:nvPr/>
        </p:nvSpPr>
        <p:spPr>
          <a:xfrm>
            <a:off x="86708" y="6562344"/>
            <a:ext cx="4151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SPIF 23 mars 2024 Réseau </a:t>
            </a:r>
            <a:r>
              <a:rPr lang="fr-FR" sz="1000" dirty="0" err="1"/>
              <a:t>Récup’Air</a:t>
            </a:r>
            <a:r>
              <a:rPr lang="fr-FR" sz="1000" dirty="0"/>
              <a:t> Parcours et résultats Dr Agnès Bellocq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35ECC-031E-4D8D-7980-A0607D0D40D8}"/>
              </a:ext>
            </a:extLst>
          </p:cNvPr>
          <p:cNvSpPr/>
          <p:nvPr/>
        </p:nvSpPr>
        <p:spPr>
          <a:xfrm>
            <a:off x="519864" y="3767121"/>
            <a:ext cx="10760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5738" algn="l"/>
                <a:tab pos="715963" algn="l"/>
                <a:tab pos="3319463" algn="l"/>
              </a:tabLst>
              <a:defRPr/>
            </a:pPr>
            <a:r>
              <a:rPr lang="fr-FR" sz="2000" dirty="0"/>
              <a:t>Amélioration significative de la </a:t>
            </a:r>
            <a:r>
              <a:rPr lang="fr-FR" sz="2000" b="1" dirty="0"/>
              <a:t>qualité de vie </a:t>
            </a:r>
            <a:r>
              <a:rPr lang="fr-FR" sz="1600" dirty="0"/>
              <a:t>(SGRQ, n= 301)</a:t>
            </a:r>
          </a:p>
          <a:p>
            <a:pPr>
              <a:tabLst>
                <a:tab pos="185738" algn="l"/>
                <a:tab pos="715963" algn="l"/>
                <a:tab pos="3319463" algn="l"/>
              </a:tabLst>
              <a:defRPr/>
            </a:pPr>
            <a:r>
              <a:rPr lang="fr-FR" dirty="0"/>
              <a:t>	baisse moyenne de 10,2%</a:t>
            </a:r>
          </a:p>
          <a:p>
            <a:pPr>
              <a:tabLst>
                <a:tab pos="185738" algn="l"/>
                <a:tab pos="715963" algn="l"/>
                <a:tab pos="3319463" algn="l"/>
              </a:tabLst>
              <a:defRPr/>
            </a:pPr>
            <a:r>
              <a:rPr lang="fr-FR" dirty="0"/>
              <a:t>	</a:t>
            </a:r>
            <a:r>
              <a:rPr lang="fr-FR" b="1" dirty="0"/>
              <a:t> 67% </a:t>
            </a:r>
            <a:r>
              <a:rPr lang="fr-FR" dirty="0"/>
              <a:t>des patients (MCID = -4%) </a:t>
            </a:r>
          </a:p>
          <a:p>
            <a:pPr>
              <a:tabLst>
                <a:tab pos="185738" algn="l"/>
                <a:tab pos="715963" algn="l"/>
                <a:tab pos="3319463" algn="l"/>
              </a:tabLst>
              <a:defRPr/>
            </a:pPr>
            <a:endParaRPr lang="fr-FR" sz="1400" dirty="0"/>
          </a:p>
          <a:p>
            <a:pPr>
              <a:tabLst>
                <a:tab pos="185738" algn="l"/>
                <a:tab pos="715963" algn="l"/>
                <a:tab pos="3319463" algn="l"/>
              </a:tabLst>
              <a:defRPr/>
            </a:pPr>
            <a:r>
              <a:rPr lang="fr-FR" sz="2000" dirty="0"/>
              <a:t>Amélioration significative de l’</a:t>
            </a:r>
            <a:r>
              <a:rPr lang="fr-FR" sz="2000" b="1" dirty="0"/>
              <a:t>état</a:t>
            </a:r>
            <a:r>
              <a:rPr lang="fr-FR" sz="2000" dirty="0"/>
              <a:t> </a:t>
            </a:r>
            <a:r>
              <a:rPr lang="fr-FR" sz="2000" b="1" dirty="0"/>
              <a:t>anxiodépressif</a:t>
            </a:r>
            <a:r>
              <a:rPr lang="fr-FR" dirty="0"/>
              <a:t> (HAD) </a:t>
            </a:r>
            <a:r>
              <a:rPr lang="fr-FR" sz="1600" dirty="0"/>
              <a:t>(n= 299)</a:t>
            </a:r>
            <a:endParaRPr lang="fr-FR" dirty="0"/>
          </a:p>
          <a:p>
            <a:pPr>
              <a:tabLst>
                <a:tab pos="185738" algn="l"/>
                <a:tab pos="715963" algn="l"/>
                <a:tab pos="3319463" algn="l"/>
              </a:tabLst>
              <a:defRPr/>
            </a:pPr>
            <a:r>
              <a:rPr lang="fr-FR" dirty="0"/>
              <a:t>	baisse moyenne du score HAD de 2,5 points</a:t>
            </a:r>
          </a:p>
          <a:p>
            <a:pPr>
              <a:tabLst>
                <a:tab pos="185738" algn="l"/>
                <a:tab pos="715963" algn="l"/>
                <a:tab pos="3319463" algn="l"/>
              </a:tabLst>
              <a:defRPr/>
            </a:pPr>
            <a:r>
              <a:rPr lang="fr-FR" b="1" dirty="0"/>
              <a:t>	54% </a:t>
            </a:r>
            <a:r>
              <a:rPr lang="fr-FR" dirty="0"/>
              <a:t>des patients baissent leur score total de 2 points  </a:t>
            </a:r>
          </a:p>
          <a:p>
            <a:pPr>
              <a:tabLst>
                <a:tab pos="185738" algn="l"/>
                <a:tab pos="715963" algn="l"/>
                <a:tab pos="3319463" algn="l"/>
              </a:tabLst>
              <a:defRPr/>
            </a:pPr>
            <a:r>
              <a:rPr lang="fr-FR" dirty="0"/>
              <a:t>	62% chez ceux qui un état anxiodépressif significatif  (A et D &gt;9)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EDCD1F-DB68-6F3D-7E17-D655578A8142}"/>
              </a:ext>
            </a:extLst>
          </p:cNvPr>
          <p:cNvSpPr/>
          <p:nvPr/>
        </p:nvSpPr>
        <p:spPr>
          <a:xfrm>
            <a:off x="5678574" y="6332687"/>
            <a:ext cx="56412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5738" algn="l"/>
                <a:tab pos="715963" algn="l"/>
                <a:tab pos="3319463" algn="l"/>
              </a:tabLst>
              <a:defRPr/>
            </a:pPr>
            <a:r>
              <a:rPr lang="fr-FR" sz="1400" dirty="0"/>
              <a:t>Pour plus de précisions : </a:t>
            </a:r>
            <a:r>
              <a:rPr lang="fr-FR" sz="1400" dirty="0">
                <a:hlinkClick r:id="rId5"/>
              </a:rPr>
              <a:t>https://www.recupair.org/Bilansdactivite.html</a:t>
            </a:r>
            <a:endParaRPr lang="fr-FR" sz="1400" dirty="0"/>
          </a:p>
          <a:p>
            <a:pPr>
              <a:tabLst>
                <a:tab pos="358775" algn="l"/>
                <a:tab pos="715963" algn="l"/>
                <a:tab pos="3319463" algn="l"/>
              </a:tabLst>
              <a:defRPr/>
            </a:pPr>
            <a:endParaRPr lang="fr-FR" sz="8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AC7D905-95CF-1D2B-9B70-616A01EDC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269" y="1729379"/>
            <a:ext cx="6371429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312" y="85921"/>
            <a:ext cx="9299376" cy="989137"/>
          </a:xfrm>
        </p:spPr>
        <p:txBody>
          <a:bodyPr>
            <a:noAutofit/>
          </a:bodyPr>
          <a:lstStyle/>
          <a:p>
            <a:r>
              <a:rPr lang="fr-FR" altLang="fr-FR" sz="3600" dirty="0"/>
              <a:t>Messages pour les pneumologues prescripteurs</a:t>
            </a:r>
            <a:endParaRPr lang="fr-FR" sz="360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B949595-86DB-49EF-A682-214D0544E79B}"/>
              </a:ext>
            </a:extLst>
          </p:cNvPr>
          <p:cNvSpPr txBox="1">
            <a:spLocks noChangeArrowheads="1"/>
          </p:cNvSpPr>
          <p:nvPr/>
        </p:nvSpPr>
        <p:spPr>
          <a:xfrm>
            <a:off x="492314" y="1047822"/>
            <a:ext cx="11224358" cy="1591755"/>
          </a:xfrm>
          <a:prstGeom prst="rect">
            <a:avLst/>
          </a:prstGeom>
        </p:spPr>
        <p:txBody>
          <a:bodyPr/>
          <a:lstStyle/>
          <a:p>
            <a:pPr marL="271463" indent="-271463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fr-FR" dirty="0"/>
              <a:t>Orienter selon les indications du réseau</a:t>
            </a:r>
          </a:p>
          <a:p>
            <a:pPr marL="271463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dirty="0"/>
              <a:t>personne habitant </a:t>
            </a:r>
            <a:r>
              <a:rPr lang="fr-FR" dirty="0" err="1"/>
              <a:t>l’</a:t>
            </a:r>
            <a:r>
              <a:rPr lang="fr-FR" b="1" dirty="0" err="1"/>
              <a:t>IdF</a:t>
            </a:r>
            <a:r>
              <a:rPr lang="fr-FR" dirty="0"/>
              <a:t> atteinte de </a:t>
            </a:r>
            <a:r>
              <a:rPr lang="fr-FR" b="1" dirty="0"/>
              <a:t>maladie bronchopulmonaire chronique </a:t>
            </a:r>
            <a:r>
              <a:rPr lang="fr-FR" dirty="0"/>
              <a:t>présentant une dyspnée et/ou fatigue liées à sa maladie et qui entraine une réduction de ses activités socioprofessionnelles</a:t>
            </a:r>
          </a:p>
          <a:p>
            <a:pPr marL="271463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dirty="0"/>
              <a:t>suffisamment </a:t>
            </a:r>
            <a:r>
              <a:rPr lang="fr-FR" b="1" dirty="0"/>
              <a:t>autonome</a:t>
            </a:r>
            <a:r>
              <a:rPr lang="fr-FR" dirty="0"/>
              <a:t> pour se rendre en cabinet de kinésithérapie (sinon discuter SSR)</a:t>
            </a:r>
          </a:p>
          <a:p>
            <a:pPr marL="271463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dirty="0"/>
              <a:t>suffisamment </a:t>
            </a:r>
            <a:r>
              <a:rPr lang="fr-FR" b="1" dirty="0"/>
              <a:t>motivée et avertie </a:t>
            </a:r>
            <a:r>
              <a:rPr lang="fr-FR" dirty="0"/>
              <a:t>(fiche d’information pour les patients)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0A1E0-29B6-2DA0-C6AC-0E8A9088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715" y="6240380"/>
            <a:ext cx="741933" cy="45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B443AC-FA4C-8A4D-6C87-587E7A5519F6}"/>
              </a:ext>
            </a:extLst>
          </p:cNvPr>
          <p:cNvSpPr/>
          <p:nvPr/>
        </p:nvSpPr>
        <p:spPr>
          <a:xfrm>
            <a:off x="86708" y="6562344"/>
            <a:ext cx="4151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SPIF 23 mars 2024 Réseau </a:t>
            </a:r>
            <a:r>
              <a:rPr lang="fr-FR" sz="1000" dirty="0" err="1"/>
              <a:t>Récup’Air</a:t>
            </a:r>
            <a:r>
              <a:rPr lang="fr-FR" sz="1000" dirty="0"/>
              <a:t> Parcours et résultats Dr Agnès Bellocq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199B9-2A72-B32C-63E4-3BB04030F815}"/>
              </a:ext>
            </a:extLst>
          </p:cNvPr>
          <p:cNvSpPr txBox="1">
            <a:spLocks noChangeArrowheads="1"/>
          </p:cNvSpPr>
          <p:nvPr/>
        </p:nvSpPr>
        <p:spPr>
          <a:xfrm>
            <a:off x="467484" y="4740816"/>
            <a:ext cx="11224358" cy="712174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fr-FR" dirty="0"/>
              <a:t>Remplir les feuilles de prescriptions (ordonnances +++) et joindre EFR et lettre de CS ou CRH voire EFX</a:t>
            </a:r>
          </a:p>
          <a:p>
            <a:pPr marL="3619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dirty="0"/>
              <a:t>Si possible noter un mail professionnel pour faciliter si besoin la coordination</a:t>
            </a:r>
          </a:p>
          <a:p>
            <a:pPr marL="762000" indent="-7620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fr-FR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9DEE08-E4FE-5898-662F-07CA8C108410}"/>
              </a:ext>
            </a:extLst>
          </p:cNvPr>
          <p:cNvSpPr txBox="1">
            <a:spLocks noChangeArrowheads="1"/>
          </p:cNvSpPr>
          <p:nvPr/>
        </p:nvSpPr>
        <p:spPr>
          <a:xfrm>
            <a:off x="492314" y="3341880"/>
            <a:ext cx="11224358" cy="1455657"/>
          </a:xfrm>
          <a:prstGeom prst="rect">
            <a:avLst/>
          </a:prstGeom>
        </p:spPr>
        <p:txBody>
          <a:bodyPr/>
          <a:lstStyle/>
          <a:p>
            <a:pPr marL="361950" indent="-36195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fr-FR" dirty="0"/>
              <a:t>Possibilité d’orienter </a:t>
            </a:r>
          </a:p>
          <a:p>
            <a:pPr marL="3619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dirty="0"/>
              <a:t>Une personne encore fumeuse active si volonté de sevrage et &lt; 10 cigarettes/j</a:t>
            </a:r>
          </a:p>
          <a:p>
            <a:pPr marL="3619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dirty="0"/>
              <a:t>Une personne sous oxygénothérapie (dispositif portable adapté)</a:t>
            </a:r>
          </a:p>
          <a:p>
            <a:pPr marL="36195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fr-FR" sz="800" dirty="0"/>
          </a:p>
          <a:p>
            <a:pPr marL="3619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dirty="0"/>
              <a:t>Attention aux personnes âgées &gt; 75 ans (moindre capacité de récupération)</a:t>
            </a:r>
          </a:p>
          <a:p>
            <a:pPr marL="762000" indent="-7620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fr-FR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01A7B94-ED0F-507D-6F23-8549C74702E4}"/>
              </a:ext>
            </a:extLst>
          </p:cNvPr>
          <p:cNvSpPr txBox="1">
            <a:spLocks noChangeArrowheads="1"/>
          </p:cNvSpPr>
          <p:nvPr/>
        </p:nvSpPr>
        <p:spPr>
          <a:xfrm>
            <a:off x="475328" y="2652361"/>
            <a:ext cx="11224358" cy="645129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fr-FR" dirty="0"/>
              <a:t>Situations non prises en soin dans le réseau : SHV (autre type de rééducation), obésité et/ou SAOS, désentrainement sans maladie bronchopulmonaire chronique …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AE5091A-2E65-637B-8060-C11159A2F43A}"/>
              </a:ext>
            </a:extLst>
          </p:cNvPr>
          <p:cNvSpPr txBox="1">
            <a:spLocks noChangeArrowheads="1"/>
          </p:cNvSpPr>
          <p:nvPr/>
        </p:nvSpPr>
        <p:spPr>
          <a:xfrm>
            <a:off x="492314" y="5524120"/>
            <a:ext cx="11224358" cy="645129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fr-FR" dirty="0"/>
              <a:t>Prescription renouvelable pas avant 2 à 3 ans  sauf évènement particulier (décompensation)</a:t>
            </a:r>
          </a:p>
          <a:p>
            <a:pPr marL="361950" indent="-3619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dirty="0">
                <a:sym typeface="Symbol" panose="05050102010706020507" pitchFamily="18" charset="2"/>
              </a:rPr>
              <a:t>	 encourager le maintien d’activités physiques adaptées dans le suivi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78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7DE6D-A10F-F77C-F000-4330FDFB0E4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856890"/>
            <a:ext cx="9144000" cy="1332874"/>
          </a:xfrm>
        </p:spPr>
        <p:txBody>
          <a:bodyPr>
            <a:normAutofit fontScale="90000"/>
          </a:bodyPr>
          <a:lstStyle/>
          <a:p>
            <a:pPr lvl="0"/>
            <a:r>
              <a:rPr lang="fr-FR" sz="8800" b="1" i="1" dirty="0">
                <a:solidFill>
                  <a:srgbClr val="4472C4"/>
                </a:solidFill>
              </a:rPr>
              <a:t>Merci</a:t>
            </a:r>
            <a:r>
              <a:rPr lang="fr-FR" sz="8800" b="1" dirty="0">
                <a:solidFill>
                  <a:srgbClr val="4472C4"/>
                </a:solidFill>
              </a:rPr>
              <a:t>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EF6B0D7-5CD8-BE42-6047-EF1C122C6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306" y="4447755"/>
            <a:ext cx="409882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dirty="0">
                <a:latin typeface="+mn-lt"/>
                <a:ea typeface="Times New Roman" pitchFamily="18" charset="0"/>
              </a:rPr>
              <a:t>Réseau de Santé </a:t>
            </a:r>
            <a:r>
              <a:rPr lang="fr-FR" dirty="0" err="1">
                <a:latin typeface="+mn-lt"/>
                <a:ea typeface="Times New Roman" pitchFamily="18" charset="0"/>
              </a:rPr>
              <a:t>Récup’Air</a:t>
            </a:r>
            <a:endParaRPr lang="fr-FR" dirty="0">
              <a:latin typeface="+mn-lt"/>
            </a:endParaRPr>
          </a:p>
          <a:p>
            <a:pPr algn="ctr">
              <a:defRPr/>
            </a:pPr>
            <a:r>
              <a:rPr lang="fr-FR" dirty="0">
                <a:latin typeface="+mn-lt"/>
                <a:ea typeface="Times New Roman" pitchFamily="18" charset="0"/>
              </a:rPr>
              <a:t>Maison de la Pneumologie</a:t>
            </a:r>
          </a:p>
          <a:p>
            <a:pPr algn="ctr">
              <a:defRPr/>
            </a:pPr>
            <a:r>
              <a:rPr lang="fr-FR" dirty="0">
                <a:latin typeface="+mn-lt"/>
                <a:ea typeface="Times New Roman" pitchFamily="18" charset="0"/>
              </a:rPr>
              <a:t>68 bd Saint Michel– 75006 Paris</a:t>
            </a:r>
          </a:p>
          <a:p>
            <a:pPr>
              <a:defRPr/>
            </a:pPr>
            <a:r>
              <a:rPr lang="fr-FR" dirty="0">
                <a:latin typeface="+mn-lt"/>
              </a:rPr>
              <a:t>Tél : 09 80 34 15 30 - Fax: 09 85 34 15 30</a:t>
            </a:r>
          </a:p>
          <a:p>
            <a:pPr algn="ctr">
              <a:defRPr/>
            </a:pPr>
            <a:endParaRPr lang="fr-FR" dirty="0">
              <a:latin typeface="+mn-lt"/>
            </a:endParaRPr>
          </a:p>
          <a:p>
            <a:pPr algn="ctr">
              <a:defRPr/>
            </a:pPr>
            <a:r>
              <a:rPr lang="en-GB" dirty="0">
                <a:latin typeface="+mn-lt"/>
                <a:ea typeface="Times New Roman" pitchFamily="18" charset="0"/>
              </a:rPr>
              <a:t>Site web : www.recupair.org – </a:t>
            </a:r>
          </a:p>
          <a:p>
            <a:pPr algn="ctr">
              <a:defRPr/>
            </a:pPr>
            <a:r>
              <a:rPr lang="en-GB" dirty="0">
                <a:latin typeface="+mn-lt"/>
                <a:ea typeface="Times New Roman" pitchFamily="18" charset="0"/>
              </a:rPr>
              <a:t>e mail : secretariat@recupair.org</a:t>
            </a:r>
            <a:endParaRPr lang="en-GB" dirty="0"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36D5BD-B6E4-881E-5EED-02DEED8C8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313" y="2212822"/>
            <a:ext cx="3355373" cy="2211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medecin"/>
          <p:cNvPicPr>
            <a:picLocks noChangeAspect="1" noChangeArrowheads="1"/>
          </p:cNvPicPr>
          <p:nvPr/>
        </p:nvPicPr>
        <p:blipFill>
          <a:blip r:embed="rId3" cstate="print"/>
          <a:srcRect l="3344" t="1227" r="25688" b="38823"/>
          <a:stretch>
            <a:fillRect/>
          </a:stretch>
        </p:blipFill>
        <p:spPr bwMode="auto">
          <a:xfrm>
            <a:off x="11424592" y="6307729"/>
            <a:ext cx="628600" cy="41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326A04-18B3-41C3-90DF-CA19ABB7E770}"/>
              </a:ext>
            </a:extLst>
          </p:cNvPr>
          <p:cNvSpPr/>
          <p:nvPr/>
        </p:nvSpPr>
        <p:spPr>
          <a:xfrm>
            <a:off x="1523492" y="756701"/>
            <a:ext cx="914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Nécessité d’une évaluation multidimensionnelle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6A4B6-441A-ACCC-5CF1-CB4333AD4F84}"/>
              </a:ext>
            </a:extLst>
          </p:cNvPr>
          <p:cNvSpPr/>
          <p:nvPr/>
        </p:nvSpPr>
        <p:spPr>
          <a:xfrm>
            <a:off x="8184232" y="5530"/>
            <a:ext cx="4007767" cy="4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résultats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AB9DC4-0BE0-CBA0-A79C-8C1DE12B6DD5}"/>
              </a:ext>
            </a:extLst>
          </p:cNvPr>
          <p:cNvSpPr/>
          <p:nvPr/>
        </p:nvSpPr>
        <p:spPr>
          <a:xfrm>
            <a:off x="0" y="5583"/>
            <a:ext cx="4151784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réseau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0A0FE2-0E49-28F3-F090-54668668DB8C}"/>
              </a:ext>
            </a:extLst>
          </p:cNvPr>
          <p:cNvSpPr/>
          <p:nvPr/>
        </p:nvSpPr>
        <p:spPr>
          <a:xfrm>
            <a:off x="4151786" y="0"/>
            <a:ext cx="4032446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parcours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96F5908-1033-987C-A674-08CE287DA8C5}"/>
              </a:ext>
            </a:extLst>
          </p:cNvPr>
          <p:cNvSpPr txBox="1">
            <a:spLocks/>
          </p:cNvSpPr>
          <p:nvPr/>
        </p:nvSpPr>
        <p:spPr>
          <a:xfrm>
            <a:off x="787653" y="1094995"/>
            <a:ext cx="10760712" cy="67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i="1" dirty="0"/>
              <a:t>Patients orientés en 2021 et 2023 avec un programme finalisé fin juin 2023 (n=355 analysables)</a:t>
            </a:r>
            <a:endParaRPr lang="fr-FR" sz="2000" i="1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A517F37-B3B8-E621-6D65-4F2AAB82068E}"/>
              </a:ext>
            </a:extLst>
          </p:cNvPr>
          <p:cNvGrpSpPr/>
          <p:nvPr/>
        </p:nvGrpSpPr>
        <p:grpSpPr>
          <a:xfrm>
            <a:off x="1675890" y="1721558"/>
            <a:ext cx="8200344" cy="4920971"/>
            <a:chOff x="1675890" y="1721558"/>
            <a:chExt cx="8200344" cy="4920971"/>
          </a:xfrm>
        </p:grpSpPr>
        <p:sp>
          <p:nvSpPr>
            <p:cNvPr id="7" name="Titre 1">
              <a:extLst>
                <a:ext uri="{FF2B5EF4-FFF2-40B4-BE49-F238E27FC236}">
                  <a16:creationId xmlns:a16="http://schemas.microsoft.com/office/drawing/2014/main" id="{EE952447-A250-3249-15E8-0217CEFF2867}"/>
                </a:ext>
              </a:extLst>
            </p:cNvPr>
            <p:cNvSpPr txBox="1">
              <a:spLocks/>
            </p:cNvSpPr>
            <p:nvPr/>
          </p:nvSpPr>
          <p:spPr>
            <a:xfrm>
              <a:off x="3215680" y="5972114"/>
              <a:ext cx="5256584" cy="6704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altLang="fr-FR" sz="2000" dirty="0"/>
                <a:t>Evolution de la </a:t>
              </a:r>
              <a:r>
                <a:rPr lang="fr-FR" altLang="fr-FR" sz="2000" b="1" dirty="0"/>
                <a:t>qualité de vie </a:t>
              </a:r>
              <a:r>
                <a:rPr lang="fr-FR" altLang="fr-FR" sz="1600" dirty="0"/>
                <a:t>(score total SGRQ %)</a:t>
              </a:r>
              <a:endParaRPr lang="fr-FR" sz="1600" dirty="0"/>
            </a:p>
          </p:txBody>
        </p:sp>
        <p:sp>
          <p:nvSpPr>
            <p:cNvPr id="8" name="Titre 1">
              <a:extLst>
                <a:ext uri="{FF2B5EF4-FFF2-40B4-BE49-F238E27FC236}">
                  <a16:creationId xmlns:a16="http://schemas.microsoft.com/office/drawing/2014/main" id="{DEAA753D-F938-BF11-10E0-B501DED7005D}"/>
                </a:ext>
              </a:extLst>
            </p:cNvPr>
            <p:cNvSpPr txBox="1">
              <a:spLocks/>
            </p:cNvSpPr>
            <p:nvPr/>
          </p:nvSpPr>
          <p:spPr>
            <a:xfrm>
              <a:off x="1675890" y="1783209"/>
              <a:ext cx="900100" cy="4572000"/>
            </a:xfrm>
            <a:prstGeom prst="rect">
              <a:avLst/>
            </a:prstGeom>
          </p:spPr>
          <p:txBody>
            <a:bodyPr vert="vert270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altLang="fr-FR" sz="1800" dirty="0"/>
                <a:t>Evolution du </a:t>
              </a:r>
              <a:r>
                <a:rPr lang="fr-FR" altLang="fr-FR" sz="1800" b="1" dirty="0"/>
                <a:t>temps de pédalage </a:t>
              </a:r>
              <a:r>
                <a:rPr lang="fr-FR" altLang="fr-FR" sz="1800" dirty="0"/>
                <a:t>W cste (sec)</a:t>
              </a:r>
              <a:endParaRPr lang="fr-FR" sz="1800" dirty="0"/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97E0A468-712F-1191-C097-7B684D643F5F}"/>
                </a:ext>
              </a:extLst>
            </p:cNvPr>
            <p:cNvGrpSpPr/>
            <p:nvPr/>
          </p:nvGrpSpPr>
          <p:grpSpPr>
            <a:xfrm>
              <a:off x="2315766" y="1737320"/>
              <a:ext cx="7560468" cy="4572000"/>
              <a:chOff x="2315766" y="1724833"/>
              <a:chExt cx="7560468" cy="4572000"/>
            </a:xfrm>
          </p:grpSpPr>
          <p:graphicFrame>
            <p:nvGraphicFramePr>
              <p:cNvPr id="10" name="Graphique 9">
                <a:extLst>
                  <a:ext uri="{FF2B5EF4-FFF2-40B4-BE49-F238E27FC236}">
                    <a16:creationId xmlns:a16="http://schemas.microsoft.com/office/drawing/2014/main" id="{B0C304FA-0999-4B39-8D0D-5CBF1E6B57D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86976015"/>
                  </p:ext>
                </p:extLst>
              </p:nvPr>
            </p:nvGraphicFramePr>
            <p:xfrm>
              <a:off x="2315766" y="1724833"/>
              <a:ext cx="7560468" cy="4572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5F94FB1-F8A3-8458-3BAD-3B3AD247C476}"/>
                  </a:ext>
                </a:extLst>
              </p:cNvPr>
              <p:cNvSpPr/>
              <p:nvPr/>
            </p:nvSpPr>
            <p:spPr>
              <a:xfrm>
                <a:off x="2783632" y="4926475"/>
                <a:ext cx="6552728" cy="4320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B0FFB6A-A03C-90A2-B118-8C006E3B0F77}"/>
                  </a:ext>
                </a:extLst>
              </p:cNvPr>
              <p:cNvSpPr/>
              <p:nvPr/>
            </p:nvSpPr>
            <p:spPr>
              <a:xfrm rot="16200000">
                <a:off x="3150355" y="3632992"/>
                <a:ext cx="3927035" cy="5241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7C11381-B9A0-5530-84DF-F1B0B55F3FFB}"/>
                </a:ext>
              </a:extLst>
            </p:cNvPr>
            <p:cNvSpPr txBox="1"/>
            <p:nvPr/>
          </p:nvSpPr>
          <p:spPr>
            <a:xfrm>
              <a:off x="8166836" y="2017145"/>
              <a:ext cx="989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b="1" dirty="0"/>
                <a:t>54%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8AE8528-6071-E1D6-4B76-4403774E9F23}"/>
                </a:ext>
              </a:extLst>
            </p:cNvPr>
            <p:cNvSpPr txBox="1"/>
            <p:nvPr/>
          </p:nvSpPr>
          <p:spPr>
            <a:xfrm>
              <a:off x="3467989" y="5402565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/>
                <a:t>10%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4B11554-27D0-0866-4248-F240AA0FA121}"/>
                </a:ext>
              </a:extLst>
            </p:cNvPr>
            <p:cNvSpPr txBox="1"/>
            <p:nvPr/>
          </p:nvSpPr>
          <p:spPr>
            <a:xfrm>
              <a:off x="3226535" y="2107592"/>
              <a:ext cx="811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/>
                <a:t>22%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DB13846-14C6-D37D-2393-ACF17A5F20C4}"/>
                </a:ext>
              </a:extLst>
            </p:cNvPr>
            <p:cNvSpPr txBox="1"/>
            <p:nvPr/>
          </p:nvSpPr>
          <p:spPr>
            <a:xfrm>
              <a:off x="7688583" y="5366744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/>
                <a:t>14%</a:t>
              </a:r>
            </a:p>
          </p:txBody>
        </p:sp>
        <p:sp>
          <p:nvSpPr>
            <p:cNvPr id="22" name="Flèche : bas 21">
              <a:extLst>
                <a:ext uri="{FF2B5EF4-FFF2-40B4-BE49-F238E27FC236}">
                  <a16:creationId xmlns:a16="http://schemas.microsoft.com/office/drawing/2014/main" id="{B76B569D-1D0F-29E6-3693-90BB3C0E340C}"/>
                </a:ext>
              </a:extLst>
            </p:cNvPr>
            <p:cNvSpPr/>
            <p:nvPr/>
          </p:nvSpPr>
          <p:spPr>
            <a:xfrm>
              <a:off x="9279145" y="5338810"/>
              <a:ext cx="264857" cy="53223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lèche : bas 22">
              <a:extLst>
                <a:ext uri="{FF2B5EF4-FFF2-40B4-BE49-F238E27FC236}">
                  <a16:creationId xmlns:a16="http://schemas.microsoft.com/office/drawing/2014/main" id="{045BE628-3109-8F36-E446-59D407F9D641}"/>
                </a:ext>
              </a:extLst>
            </p:cNvPr>
            <p:cNvSpPr/>
            <p:nvPr/>
          </p:nvSpPr>
          <p:spPr>
            <a:xfrm rot="5400000">
              <a:off x="3700864" y="839524"/>
              <a:ext cx="268924" cy="2032991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 : bas 23">
              <a:extLst>
                <a:ext uri="{FF2B5EF4-FFF2-40B4-BE49-F238E27FC236}">
                  <a16:creationId xmlns:a16="http://schemas.microsoft.com/office/drawing/2014/main" id="{F04C7A29-B957-A2E9-7CAF-7683D1581CA5}"/>
                </a:ext>
              </a:extLst>
            </p:cNvPr>
            <p:cNvSpPr/>
            <p:nvPr/>
          </p:nvSpPr>
          <p:spPr>
            <a:xfrm flipV="1">
              <a:off x="9277544" y="2098092"/>
              <a:ext cx="266458" cy="2840869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Flèche : bas 24">
              <a:extLst>
                <a:ext uri="{FF2B5EF4-FFF2-40B4-BE49-F238E27FC236}">
                  <a16:creationId xmlns:a16="http://schemas.microsoft.com/office/drawing/2014/main" id="{5681E6B2-A26E-7483-D15F-486DBE29B323}"/>
                </a:ext>
              </a:extLst>
            </p:cNvPr>
            <p:cNvSpPr/>
            <p:nvPr/>
          </p:nvSpPr>
          <p:spPr>
            <a:xfrm rot="5400000" flipV="1">
              <a:off x="6996322" y="89321"/>
              <a:ext cx="268926" cy="3551793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A8AE12C-B2C4-0530-B3B7-1B72BFE66489}"/>
              </a:ext>
            </a:extLst>
          </p:cNvPr>
          <p:cNvSpPr/>
          <p:nvPr/>
        </p:nvSpPr>
        <p:spPr>
          <a:xfrm>
            <a:off x="86708" y="6562344"/>
            <a:ext cx="4151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SPIF 23 mars 2024 Réseau </a:t>
            </a:r>
            <a:r>
              <a:rPr lang="fr-FR" sz="1000" dirty="0" err="1"/>
              <a:t>Récup’Air</a:t>
            </a:r>
            <a:r>
              <a:rPr lang="fr-FR" sz="1000" dirty="0"/>
              <a:t> Parcours et résultats Dr Agnès Bellocq</a:t>
            </a:r>
          </a:p>
        </p:txBody>
      </p:sp>
    </p:spTree>
    <p:extLst>
      <p:ext uri="{BB962C8B-B14F-4D97-AF65-F5344CB8AC3E}">
        <p14:creationId xmlns:p14="http://schemas.microsoft.com/office/powerpoint/2010/main" val="3714057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medecin"/>
          <p:cNvPicPr>
            <a:picLocks noChangeAspect="1" noChangeArrowheads="1"/>
          </p:cNvPicPr>
          <p:nvPr/>
        </p:nvPicPr>
        <p:blipFill>
          <a:blip r:embed="rId3" cstate="print"/>
          <a:srcRect l="3344" t="1227" r="25688" b="38823"/>
          <a:stretch>
            <a:fillRect/>
          </a:stretch>
        </p:blipFill>
        <p:spPr bwMode="auto">
          <a:xfrm>
            <a:off x="11287495" y="6324332"/>
            <a:ext cx="628600" cy="41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27F9C5-F40F-44B8-ABD6-45E68B838C59}"/>
              </a:ext>
            </a:extLst>
          </p:cNvPr>
          <p:cNvSpPr/>
          <p:nvPr/>
        </p:nvSpPr>
        <p:spPr>
          <a:xfrm>
            <a:off x="1391581" y="732884"/>
            <a:ext cx="9643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Profil socioprofessionnel des patients ayant fait un programme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E0974-BA78-4CF2-B4C2-36180184AF11}"/>
              </a:ext>
            </a:extLst>
          </p:cNvPr>
          <p:cNvSpPr/>
          <p:nvPr/>
        </p:nvSpPr>
        <p:spPr>
          <a:xfrm>
            <a:off x="767408" y="2079564"/>
            <a:ext cx="1114689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176213" algn="l"/>
              </a:tabLst>
            </a:pPr>
            <a:r>
              <a:rPr lang="fr-FR" dirty="0"/>
              <a:t>73% sans activité professionnelle : </a:t>
            </a:r>
          </a:p>
          <a:p>
            <a:pPr>
              <a:lnSpc>
                <a:spcPct val="120000"/>
              </a:lnSpc>
              <a:tabLst>
                <a:tab pos="176213" algn="l"/>
              </a:tabLst>
            </a:pPr>
            <a:r>
              <a:rPr lang="fr-FR" dirty="0"/>
              <a:t>	54% en retraite </a:t>
            </a:r>
          </a:p>
          <a:p>
            <a:pPr>
              <a:lnSpc>
                <a:spcPct val="120000"/>
              </a:lnSpc>
              <a:tabLst>
                <a:tab pos="176213" algn="l"/>
              </a:tabLst>
            </a:pPr>
            <a:r>
              <a:rPr lang="fr-FR" dirty="0"/>
              <a:t>	19% </a:t>
            </a:r>
            <a:r>
              <a:rPr lang="fr-FR" b="1" dirty="0"/>
              <a:t>sans activité hors retraite : </a:t>
            </a:r>
            <a:r>
              <a:rPr lang="fr-FR" dirty="0"/>
              <a:t>7% chômage 5% arrêt de travail prolongé 6% invalidité</a:t>
            </a:r>
          </a:p>
          <a:p>
            <a:pPr>
              <a:lnSpc>
                <a:spcPct val="120000"/>
              </a:lnSpc>
              <a:tabLst>
                <a:tab pos="176213" algn="l"/>
              </a:tabLst>
            </a:pPr>
            <a:r>
              <a:rPr lang="fr-FR" b="1" dirty="0"/>
              <a:t>27%</a:t>
            </a:r>
            <a:r>
              <a:rPr lang="fr-FR" dirty="0"/>
              <a:t> ont une </a:t>
            </a:r>
            <a:r>
              <a:rPr lang="fr-FR" b="1" dirty="0"/>
              <a:t>activité professionnelle </a:t>
            </a:r>
            <a:r>
              <a:rPr lang="fr-FR" dirty="0"/>
              <a:t>dont 41% ont eu dans les 2 ans un </a:t>
            </a:r>
            <a:r>
              <a:rPr lang="fr-FR" b="1" dirty="0"/>
              <a:t>arrêt de travail </a:t>
            </a:r>
            <a:r>
              <a:rPr lang="fr-FR" dirty="0"/>
              <a:t>de délai médian de 90 jours</a:t>
            </a:r>
          </a:p>
          <a:p>
            <a:pPr>
              <a:tabLst>
                <a:tab pos="176213" algn="l"/>
              </a:tabLst>
            </a:pPr>
            <a:endParaRPr lang="fr-FR" dirty="0"/>
          </a:p>
          <a:p>
            <a:pPr>
              <a:tabLst>
                <a:tab pos="176213" algn="l"/>
              </a:tabLst>
            </a:pPr>
            <a:endParaRPr lang="fr-FR" dirty="0"/>
          </a:p>
          <a:p>
            <a:pPr>
              <a:lnSpc>
                <a:spcPct val="120000"/>
              </a:lnSpc>
              <a:tabLst>
                <a:tab pos="176213" algn="l"/>
              </a:tabLst>
            </a:pPr>
            <a:r>
              <a:rPr lang="fr-FR" dirty="0">
                <a:latin typeface="+mj-lt"/>
              </a:rPr>
              <a:t>Niveau d’</a:t>
            </a:r>
            <a:r>
              <a:rPr lang="fr-FR" b="1" dirty="0">
                <a:latin typeface="+mj-lt"/>
              </a:rPr>
              <a:t>insertion et précarité sociales </a:t>
            </a:r>
            <a:r>
              <a:rPr lang="fr-FR" dirty="0">
                <a:latin typeface="+mj-lt"/>
              </a:rPr>
              <a:t>(score EPICES)</a:t>
            </a:r>
          </a:p>
          <a:p>
            <a:pPr>
              <a:lnSpc>
                <a:spcPct val="120000"/>
              </a:lnSpc>
              <a:tabLst>
                <a:tab pos="176213" algn="l"/>
              </a:tabLst>
            </a:pPr>
            <a:r>
              <a:rPr lang="fr-FR" b="1" dirty="0"/>
              <a:t>	plus précaires</a:t>
            </a:r>
            <a:r>
              <a:rPr lang="fr-FR" dirty="0"/>
              <a:t>/population moyenne (52% quintiles 4 et 5)</a:t>
            </a:r>
          </a:p>
          <a:p>
            <a:pPr>
              <a:tabLst>
                <a:tab pos="355600" algn="l"/>
              </a:tabLst>
            </a:pPr>
            <a:endParaRPr lang="fr-FR" dirty="0">
              <a:latin typeface="+mj-lt"/>
            </a:endParaRPr>
          </a:p>
          <a:p>
            <a:pPr>
              <a:defRPr/>
            </a:pPr>
            <a:endParaRPr lang="fr-FR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5D1107-3736-37D8-42ED-E51719970A5B}"/>
              </a:ext>
            </a:extLst>
          </p:cNvPr>
          <p:cNvSpPr/>
          <p:nvPr/>
        </p:nvSpPr>
        <p:spPr>
          <a:xfrm>
            <a:off x="1532951" y="-28866"/>
            <a:ext cx="3059832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réseau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9C746C-5974-E0AE-0276-D4EA9BC0FB6C}"/>
              </a:ext>
            </a:extLst>
          </p:cNvPr>
          <p:cNvSpPr/>
          <p:nvPr/>
        </p:nvSpPr>
        <p:spPr>
          <a:xfrm>
            <a:off x="4592784" y="-28867"/>
            <a:ext cx="3131839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parcours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2DCBC99-055C-BA2E-B6D5-73DAE15FF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2" y="3667216"/>
            <a:ext cx="2616667" cy="28404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A7D085-D0F1-B627-1023-349F9B776690}"/>
              </a:ext>
            </a:extLst>
          </p:cNvPr>
          <p:cNvSpPr/>
          <p:nvPr/>
        </p:nvSpPr>
        <p:spPr>
          <a:xfrm>
            <a:off x="8184232" y="-32424"/>
            <a:ext cx="4007767" cy="4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résultats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93A2D-92B1-97B7-09FD-E409DB70283A}"/>
              </a:ext>
            </a:extLst>
          </p:cNvPr>
          <p:cNvSpPr/>
          <p:nvPr/>
        </p:nvSpPr>
        <p:spPr>
          <a:xfrm>
            <a:off x="9252" y="-25308"/>
            <a:ext cx="4151784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réseau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A63844-F216-76C5-9853-413F0454CF89}"/>
              </a:ext>
            </a:extLst>
          </p:cNvPr>
          <p:cNvSpPr/>
          <p:nvPr/>
        </p:nvSpPr>
        <p:spPr>
          <a:xfrm>
            <a:off x="4197155" y="-32424"/>
            <a:ext cx="4032446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parcours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358E5DA-6079-D9A1-1A49-2E8D67248CF3}"/>
              </a:ext>
            </a:extLst>
          </p:cNvPr>
          <p:cNvSpPr txBox="1">
            <a:spLocks/>
          </p:cNvSpPr>
          <p:nvPr/>
        </p:nvSpPr>
        <p:spPr>
          <a:xfrm>
            <a:off x="715644" y="1113170"/>
            <a:ext cx="10760712" cy="67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i="1" dirty="0"/>
              <a:t>Patients orientés en 2021 et 2023 avec un programme finalisé fin juin 2023 (n=355 analysables)</a:t>
            </a:r>
            <a:endParaRPr lang="fr-FR" sz="20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A85BCF-302E-0ECE-DAEB-BB5C927DB0F9}"/>
              </a:ext>
            </a:extLst>
          </p:cNvPr>
          <p:cNvSpPr/>
          <p:nvPr/>
        </p:nvSpPr>
        <p:spPr>
          <a:xfrm>
            <a:off x="86708" y="6562344"/>
            <a:ext cx="4151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SPIF 23 mars 2024 Réseau </a:t>
            </a:r>
            <a:r>
              <a:rPr lang="fr-FR" sz="1000" dirty="0" err="1"/>
              <a:t>Récup’Air</a:t>
            </a:r>
            <a:r>
              <a:rPr lang="fr-FR" sz="1000" dirty="0"/>
              <a:t> Parcours et résultats Dr Agnès Bellocq</a:t>
            </a:r>
          </a:p>
        </p:txBody>
      </p:sp>
    </p:spTree>
    <p:extLst>
      <p:ext uri="{BB962C8B-B14F-4D97-AF65-F5344CB8AC3E}">
        <p14:creationId xmlns:p14="http://schemas.microsoft.com/office/powerpoint/2010/main" val="352238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23639"/>
            <a:ext cx="8229600" cy="1140664"/>
          </a:xfrm>
        </p:spPr>
        <p:txBody>
          <a:bodyPr>
            <a:noAutofit/>
          </a:bodyPr>
          <a:lstStyle/>
          <a:p>
            <a:r>
              <a:rPr lang="fr-FR" altLang="fr-FR" sz="3600" dirty="0"/>
              <a:t>Organigramme du réseau </a:t>
            </a:r>
            <a:r>
              <a:rPr lang="fr-FR" altLang="fr-FR" sz="3600" dirty="0" err="1"/>
              <a:t>Récup’Air</a:t>
            </a:r>
            <a:endParaRPr lang="fr-FR" sz="36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B0124E6-2018-0079-CDE9-DA7A8279559A}"/>
              </a:ext>
            </a:extLst>
          </p:cNvPr>
          <p:cNvGrpSpPr/>
          <p:nvPr/>
        </p:nvGrpSpPr>
        <p:grpSpPr>
          <a:xfrm>
            <a:off x="1709507" y="1340544"/>
            <a:ext cx="3952081" cy="5090860"/>
            <a:chOff x="185506" y="1340544"/>
            <a:chExt cx="3952081" cy="5090860"/>
          </a:xfrm>
        </p:grpSpPr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9D932183-A914-4EA7-8578-54A56EAD5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461" y="6031354"/>
              <a:ext cx="9493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2000" b="1" dirty="0">
                  <a:cs typeface="Arial" pitchFamily="34" charset="0"/>
                </a:rPr>
                <a:t>Bureau</a:t>
              </a: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53E14F9E-EF06-2C18-31BD-B5CA679DDB11}"/>
                </a:ext>
              </a:extLst>
            </p:cNvPr>
            <p:cNvGrpSpPr/>
            <p:nvPr/>
          </p:nvGrpSpPr>
          <p:grpSpPr>
            <a:xfrm>
              <a:off x="185506" y="1340544"/>
              <a:ext cx="3952081" cy="4690810"/>
              <a:chOff x="185506" y="1340544"/>
              <a:chExt cx="3952081" cy="4690810"/>
            </a:xfrm>
          </p:grpSpPr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C4C638B7-C59A-4B4D-B0E5-7CDFF2B51C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6950" y="1340544"/>
                <a:ext cx="2495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fr-FR" b="1" dirty="0">
                    <a:cs typeface="Arial" pitchFamily="34" charset="0"/>
                  </a:rPr>
                  <a:t>STRUCTURE JURIDIQUE</a:t>
                </a:r>
              </a:p>
            </p:txBody>
          </p: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49227461-951A-46F2-90B9-79DDEA2DF35C}"/>
                  </a:ext>
                </a:extLst>
              </p:cNvPr>
              <p:cNvCxnSpPr/>
              <p:nvPr/>
            </p:nvCxnSpPr>
            <p:spPr>
              <a:xfrm rot="5400000">
                <a:off x="1465263" y="2620069"/>
                <a:ext cx="107156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8">
                <a:extLst>
                  <a:ext uri="{FF2B5EF4-FFF2-40B4-BE49-F238E27FC236}">
                    <a16:creationId xmlns:a16="http://schemas.microsoft.com/office/drawing/2014/main" id="{E20BC122-FC78-413F-8157-6162D43D5C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4738" y="1656457"/>
                <a:ext cx="2087562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fr-FR" b="1" dirty="0">
                    <a:cs typeface="Arial" pitchFamily="34" charset="0"/>
                  </a:rPr>
                  <a:t>Association loi 1901</a:t>
                </a:r>
              </a:p>
              <a:p>
                <a:pPr eaLnBrk="1" hangingPunct="1">
                  <a:defRPr/>
                </a:pPr>
                <a:endParaRPr lang="fr-FR" dirty="0">
                  <a:cs typeface="Arial" pitchFamily="34" charset="0"/>
                </a:endParaRPr>
              </a:p>
            </p:txBody>
          </p:sp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B065AE26-B252-41B4-80FC-2389D227E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411" y="3084819"/>
                <a:ext cx="3446404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150000"/>
                  </a:lnSpc>
                  <a:defRPr/>
                </a:pPr>
                <a:r>
                  <a:rPr lang="fr-FR" b="1" dirty="0">
                    <a:cs typeface="Arial" pitchFamily="34" charset="0"/>
                  </a:rPr>
                  <a:t>          </a:t>
                </a:r>
                <a:r>
                  <a:rPr lang="fr-FR" sz="2000" b="1" dirty="0">
                    <a:cs typeface="Arial" pitchFamily="34" charset="0"/>
                  </a:rPr>
                  <a:t>Assemblée Générale</a:t>
                </a:r>
              </a:p>
              <a:p>
                <a:pPr algn="ctr" eaLnBrk="1" hangingPunct="1">
                  <a:defRPr/>
                </a:pPr>
                <a:r>
                  <a:rPr lang="fr-FR" sz="1600" dirty="0">
                    <a:solidFill>
                      <a:srgbClr val="002060"/>
                    </a:solidFill>
                    <a:cs typeface="Arial" pitchFamily="34" charset="0"/>
                  </a:rPr>
                  <a:t>Kinés, Médecins, Diet, Psy, Patients </a:t>
                </a:r>
              </a:p>
              <a:p>
                <a:pPr algn="ctr" eaLnBrk="1" hangingPunct="1">
                  <a:defRPr/>
                </a:pPr>
                <a:r>
                  <a:rPr lang="fr-FR" sz="1600" dirty="0">
                    <a:solidFill>
                      <a:srgbClr val="002060"/>
                    </a:solidFill>
                    <a:cs typeface="Arial" pitchFamily="34" charset="0"/>
                  </a:rPr>
                  <a:t>… adhérents à l’association</a:t>
                </a:r>
              </a:p>
              <a:p>
                <a:pPr algn="ctr" eaLnBrk="1" hangingPunct="1">
                  <a:defRPr/>
                </a:pPr>
                <a:endParaRPr lang="fr-FR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  <p:cxnSp>
            <p:nvCxnSpPr>
              <p:cNvPr id="17" name="Connecteur droit avec flèche 16">
                <a:extLst>
                  <a:ext uri="{FF2B5EF4-FFF2-40B4-BE49-F238E27FC236}">
                    <a16:creationId xmlns:a16="http://schemas.microsoft.com/office/drawing/2014/main" id="{0A3810E7-0338-4C4A-B895-06F7EEC64A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9613" y="4158357"/>
                <a:ext cx="0" cy="31115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id="{DF1C410D-2A33-497A-8B30-103BBD8219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9712" y="5373480"/>
                <a:ext cx="0" cy="6578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26187F77-C7D7-44DF-B588-C55F95C4D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506" y="4432244"/>
                <a:ext cx="395208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2000" b="1" dirty="0">
                    <a:cs typeface="Arial" pitchFamily="34" charset="0"/>
                  </a:rPr>
                  <a:t>Conseil d’Administration</a:t>
                </a:r>
              </a:p>
              <a:p>
                <a:pPr algn="ctr">
                  <a:defRPr/>
                </a:pPr>
                <a:r>
                  <a:rPr lang="fr-FR" sz="1600" dirty="0">
                    <a:solidFill>
                      <a:srgbClr val="002060"/>
                    </a:solidFill>
                    <a:cs typeface="Arial" pitchFamily="34" charset="0"/>
                  </a:rPr>
                  <a:t>4 Kinés, 3 Patients, 2 Médecins, 1 Diet, 1 Psy</a:t>
                </a:r>
                <a:endParaRPr lang="fr-FR" sz="2000" b="1" dirty="0">
                  <a:cs typeface="Arial" pitchFamily="34" charset="0"/>
                </a:endParaRP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C191A754-F0ED-4CC5-A289-49E94C00FD8B}"/>
                  </a:ext>
                </a:extLst>
              </p:cNvPr>
              <p:cNvSpPr/>
              <p:nvPr/>
            </p:nvSpPr>
            <p:spPr>
              <a:xfrm>
                <a:off x="500063" y="2013644"/>
                <a:ext cx="11430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fr-FR" dirty="0"/>
                  <a:t>ARS</a:t>
                </a:r>
              </a:p>
              <a:p>
                <a:pPr algn="ctr" eaLnBrk="1" hangingPunct="1">
                  <a:defRPr/>
                </a:pPr>
                <a:r>
                  <a:rPr lang="fr-FR" dirty="0"/>
                  <a:t>IDF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88459B7-D469-4C55-B931-4FCD32BF9678}"/>
                  </a:ext>
                </a:extLst>
              </p:cNvPr>
              <p:cNvSpPr/>
              <p:nvPr/>
            </p:nvSpPr>
            <p:spPr>
              <a:xfrm>
                <a:off x="2136550" y="5487490"/>
                <a:ext cx="1681163" cy="338138"/>
              </a:xfrm>
              <a:prstGeom prst="rect">
                <a:avLst/>
              </a:prstGeom>
              <a:ln>
                <a:solidFill>
                  <a:srgbClr val="E77017"/>
                </a:solidFill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600" dirty="0">
                    <a:cs typeface="Arial" pitchFamily="34" charset="0"/>
                  </a:rPr>
                  <a:t>Expert Comptable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A70E9A1-CC07-4BF8-BDA3-2868B1F9575B}"/>
                  </a:ext>
                </a:extLst>
              </p:cNvPr>
              <p:cNvSpPr/>
              <p:nvPr/>
            </p:nvSpPr>
            <p:spPr>
              <a:xfrm>
                <a:off x="440813" y="5423737"/>
                <a:ext cx="1300162" cy="5842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fr-FR" sz="1600" dirty="0">
                    <a:cs typeface="Arial" pitchFamily="34" charset="0"/>
                  </a:rPr>
                  <a:t>Commissaire </a:t>
                </a:r>
              </a:p>
              <a:p>
                <a:pPr eaLnBrk="1" hangingPunct="1">
                  <a:defRPr/>
                </a:pPr>
                <a:r>
                  <a:rPr lang="fr-FR" sz="1600" dirty="0">
                    <a:cs typeface="Arial" pitchFamily="34" charset="0"/>
                  </a:rPr>
                  <a:t>aux Comptes</a:t>
                </a:r>
              </a:p>
            </p:txBody>
          </p:sp>
          <p:sp>
            <p:nvSpPr>
              <p:cNvPr id="24" name="Flèche droite 33">
                <a:extLst>
                  <a:ext uri="{FF2B5EF4-FFF2-40B4-BE49-F238E27FC236}">
                    <a16:creationId xmlns:a16="http://schemas.microsoft.com/office/drawing/2014/main" id="{78894ED1-8D7C-4FD8-933D-692010E10164}"/>
                  </a:ext>
                </a:extLst>
              </p:cNvPr>
              <p:cNvSpPr/>
              <p:nvPr/>
            </p:nvSpPr>
            <p:spPr>
              <a:xfrm>
                <a:off x="1692275" y="2431157"/>
                <a:ext cx="647700" cy="2159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26" name="ZoneTexte 8">
                <a:extLst>
                  <a:ext uri="{FF2B5EF4-FFF2-40B4-BE49-F238E27FC236}">
                    <a16:creationId xmlns:a16="http://schemas.microsoft.com/office/drawing/2014/main" id="{3B4DA718-68BC-4E98-9E7E-480922B413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124" y="2028700"/>
                <a:ext cx="1514645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b="1" dirty="0">
                    <a:cs typeface="Arial" pitchFamily="34" charset="0"/>
                  </a:rPr>
                  <a:t>Financements</a:t>
                </a:r>
              </a:p>
              <a:p>
                <a:pPr algn="ctr" eaLnBrk="1" hangingPunct="1">
                  <a:defRPr/>
                </a:pPr>
                <a:r>
                  <a:rPr lang="fr-FR" b="1" dirty="0">
                    <a:cs typeface="Arial" pitchFamily="34" charset="0"/>
                  </a:rPr>
                  <a:t>FIR</a:t>
                </a:r>
              </a:p>
              <a:p>
                <a:pPr algn="ctr" eaLnBrk="1" hangingPunct="1">
                  <a:defRPr/>
                </a:pPr>
                <a:r>
                  <a:rPr lang="fr-FR" b="1" dirty="0">
                    <a:cs typeface="Arial" pitchFamily="34" charset="0"/>
                  </a:rPr>
                  <a:t>ETP</a:t>
                </a:r>
              </a:p>
            </p:txBody>
          </p:sp>
        </p:grpSp>
      </p:grpSp>
      <p:sp>
        <p:nvSpPr>
          <p:cNvPr id="30" name="AutoShape 14">
            <a:extLst>
              <a:ext uri="{FF2B5EF4-FFF2-40B4-BE49-F238E27FC236}">
                <a16:creationId xmlns:a16="http://schemas.microsoft.com/office/drawing/2014/main" id="{5D629A38-F6AC-4DFD-9F9A-DBDBC9E2B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057" y="2698935"/>
            <a:ext cx="4396020" cy="787179"/>
          </a:xfrm>
          <a:prstGeom prst="flowChartAlternateProcess">
            <a:avLst/>
          </a:prstGeom>
          <a:noFill/>
          <a:ln w="9525">
            <a:solidFill>
              <a:srgbClr val="E7701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2000" dirty="0">
                <a:cs typeface="Arial" pitchFamily="34" charset="0"/>
              </a:rPr>
              <a:t>Coordination administrative</a:t>
            </a:r>
          </a:p>
          <a:p>
            <a:pPr algn="ctr">
              <a:defRPr/>
            </a:pPr>
            <a:r>
              <a:rPr lang="fr-FR" sz="1400" dirty="0">
                <a:cs typeface="Arial" pitchFamily="34" charset="0"/>
              </a:rPr>
              <a:t>Patricia </a:t>
            </a:r>
            <a:r>
              <a:rPr lang="fr-FR" sz="1400" dirty="0" err="1">
                <a:cs typeface="Arial" pitchFamily="34" charset="0"/>
              </a:rPr>
              <a:t>Delbec</a:t>
            </a:r>
            <a:r>
              <a:rPr lang="fr-FR" sz="1400" dirty="0">
                <a:cs typeface="Arial" pitchFamily="34" charset="0"/>
              </a:rPr>
              <a:t>, Samira </a:t>
            </a:r>
            <a:r>
              <a:rPr lang="fr-FR" sz="1400" dirty="0" err="1">
                <a:cs typeface="Arial" pitchFamily="34" charset="0"/>
              </a:rPr>
              <a:t>JemmaliLucille</a:t>
            </a:r>
            <a:r>
              <a:rPr lang="fr-FR" sz="1400" dirty="0">
                <a:cs typeface="Arial" pitchFamily="34" charset="0"/>
              </a:rPr>
              <a:t> </a:t>
            </a:r>
            <a:r>
              <a:rPr lang="fr-FR" sz="1400" dirty="0" err="1">
                <a:cs typeface="Arial" pitchFamily="34" charset="0"/>
              </a:rPr>
              <a:t>Oddou</a:t>
            </a:r>
            <a:endParaRPr lang="fr-FR" sz="1400" dirty="0">
              <a:cs typeface="Arial" pitchFamily="34" charset="0"/>
            </a:endParaRPr>
          </a:p>
        </p:txBody>
      </p:sp>
      <p:sp>
        <p:nvSpPr>
          <p:cNvPr id="31" name="AutoShape 17">
            <a:extLst>
              <a:ext uri="{FF2B5EF4-FFF2-40B4-BE49-F238E27FC236}">
                <a16:creationId xmlns:a16="http://schemas.microsoft.com/office/drawing/2014/main" id="{3D9AACD7-AE50-44C0-A428-CD4B7BF02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662" y="3486114"/>
            <a:ext cx="4396019" cy="724608"/>
          </a:xfrm>
          <a:prstGeom prst="flowChartAlternateProcess">
            <a:avLst/>
          </a:prstGeom>
          <a:noFill/>
          <a:ln w="9525">
            <a:solidFill>
              <a:srgbClr val="E7701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dirty="0">
                <a:cs typeface="Arial" pitchFamily="34" charset="0"/>
              </a:rPr>
              <a:t>Coordination kinésithérapeute</a:t>
            </a:r>
          </a:p>
          <a:p>
            <a:pPr algn="ctr" eaLnBrk="1" hangingPunct="1">
              <a:defRPr/>
            </a:pPr>
            <a:r>
              <a:rPr lang="fr-FR" sz="1400" dirty="0">
                <a:cs typeface="Arial" pitchFamily="34" charset="0"/>
              </a:rPr>
              <a:t>Pierre </a:t>
            </a:r>
            <a:r>
              <a:rPr lang="fr-FR" sz="1400" dirty="0" err="1">
                <a:cs typeface="Arial" pitchFamily="34" charset="0"/>
              </a:rPr>
              <a:t>Kourovsky</a:t>
            </a:r>
            <a:r>
              <a:rPr lang="fr-FR" sz="1400" dirty="0">
                <a:cs typeface="Arial" pitchFamily="34" charset="0"/>
              </a:rPr>
              <a:t>,, Vincent </a:t>
            </a:r>
            <a:r>
              <a:rPr lang="fr-FR" sz="1400" dirty="0" err="1">
                <a:cs typeface="Arial" pitchFamily="34" charset="0"/>
              </a:rPr>
              <a:t>Marson</a:t>
            </a:r>
            <a:r>
              <a:rPr lang="fr-FR" sz="1400" dirty="0">
                <a:cs typeface="Arial" pitchFamily="34" charset="0"/>
              </a:rPr>
              <a:t>, Thomas </a:t>
            </a:r>
            <a:r>
              <a:rPr lang="fr-FR" sz="1400" dirty="0" err="1">
                <a:cs typeface="Arial" pitchFamily="34" charset="0"/>
              </a:rPr>
              <a:t>Vonner</a:t>
            </a:r>
            <a:endParaRPr lang="fr-FR" sz="1400" dirty="0">
              <a:cs typeface="Arial" pitchFamily="34" charset="0"/>
            </a:endParaRPr>
          </a:p>
        </p:txBody>
      </p:sp>
      <p:sp>
        <p:nvSpPr>
          <p:cNvPr id="32" name="AutoShape 18">
            <a:extLst>
              <a:ext uri="{FF2B5EF4-FFF2-40B4-BE49-F238E27FC236}">
                <a16:creationId xmlns:a16="http://schemas.microsoft.com/office/drawing/2014/main" id="{CE86D3E9-DBBF-4041-B207-54AC950F8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663" y="4175512"/>
            <a:ext cx="4377560" cy="982753"/>
          </a:xfrm>
          <a:prstGeom prst="flowChartAlternateProcess">
            <a:avLst/>
          </a:prstGeom>
          <a:noFill/>
          <a:ln w="9525">
            <a:solidFill>
              <a:srgbClr val="E7701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2000" dirty="0">
                <a:cs typeface="Arial" pitchFamily="34" charset="0"/>
              </a:rPr>
              <a:t>Coordination médicale</a:t>
            </a:r>
          </a:p>
          <a:p>
            <a:pPr algn="ctr">
              <a:defRPr/>
            </a:pPr>
            <a:r>
              <a:rPr lang="fr-FR" sz="1400" dirty="0" err="1">
                <a:cs typeface="Arial" pitchFamily="34" charset="0"/>
              </a:rPr>
              <a:t>Fadia</a:t>
            </a:r>
            <a:r>
              <a:rPr lang="fr-FR" sz="1400" dirty="0">
                <a:cs typeface="Arial" pitchFamily="34" charset="0"/>
              </a:rPr>
              <a:t> Ayoub, Agnès Bellocq, Armelle Marceau, </a:t>
            </a:r>
          </a:p>
          <a:p>
            <a:pPr algn="ctr">
              <a:defRPr/>
            </a:pPr>
            <a:r>
              <a:rPr lang="fr-FR" sz="1400" dirty="0" err="1">
                <a:cs typeface="Arial" pitchFamily="34" charset="0"/>
              </a:rPr>
              <a:t>Nomondé</a:t>
            </a:r>
            <a:r>
              <a:rPr lang="fr-FR" sz="1400" dirty="0">
                <a:cs typeface="Arial" pitchFamily="34" charset="0"/>
              </a:rPr>
              <a:t> </a:t>
            </a:r>
            <a:r>
              <a:rPr lang="fr-FR" sz="1400" dirty="0" err="1">
                <a:cs typeface="Arial" pitchFamily="34" charset="0"/>
              </a:rPr>
              <a:t>Mafuna</a:t>
            </a:r>
            <a:r>
              <a:rPr lang="fr-FR" sz="1400" dirty="0">
                <a:cs typeface="Arial" pitchFamily="34" charset="0"/>
              </a:rPr>
              <a:t> Henry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9003741-2EB0-41B4-BABD-2F17278F1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738" y="1573791"/>
            <a:ext cx="3193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dirty="0">
                <a:cs typeface="Arial" pitchFamily="34" charset="0"/>
              </a:rPr>
              <a:t>FONCTIONNEMENT DU RESEAU</a:t>
            </a:r>
          </a:p>
        </p:txBody>
      </p:sp>
      <p:sp>
        <p:nvSpPr>
          <p:cNvPr id="33" name="AutoShape 20">
            <a:extLst>
              <a:ext uri="{FF2B5EF4-FFF2-40B4-BE49-F238E27FC236}">
                <a16:creationId xmlns:a16="http://schemas.microsoft.com/office/drawing/2014/main" id="{227C3E23-19B0-486D-BA4E-E351F6A7A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0668"/>
            <a:ext cx="4812969" cy="3720711"/>
          </a:xfrm>
          <a:prstGeom prst="flowChartAlternateProcess">
            <a:avLst/>
          </a:prstGeom>
          <a:noFill/>
          <a:ln w="38100">
            <a:solidFill>
              <a:srgbClr val="E77017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68C20B10-1A81-4305-AF97-D75C411EE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837" y="2037481"/>
            <a:ext cx="3405368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cs typeface="Arial" pitchFamily="34" charset="0"/>
              </a:rPr>
              <a:t>Cellule de coordination</a:t>
            </a:r>
          </a:p>
        </p:txBody>
      </p:sp>
      <p:sp>
        <p:nvSpPr>
          <p:cNvPr id="35" name="AutoShape 18">
            <a:extLst>
              <a:ext uri="{FF2B5EF4-FFF2-40B4-BE49-F238E27FC236}">
                <a16:creationId xmlns:a16="http://schemas.microsoft.com/office/drawing/2014/main" id="{6263E2E6-EB42-4334-9414-8B7859E5C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216" y="5172955"/>
            <a:ext cx="4356007" cy="834982"/>
          </a:xfrm>
          <a:prstGeom prst="flowChartAlternateProcess">
            <a:avLst/>
          </a:prstGeom>
          <a:noFill/>
          <a:ln w="9525">
            <a:solidFill>
              <a:srgbClr val="E7701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2000" dirty="0">
                <a:cs typeface="Arial" pitchFamily="34" charset="0"/>
              </a:rPr>
              <a:t>Coordination ETP</a:t>
            </a:r>
          </a:p>
          <a:p>
            <a:pPr algn="ctr">
              <a:defRPr/>
            </a:pPr>
            <a:r>
              <a:rPr lang="fr-FR" sz="1400" dirty="0">
                <a:cs typeface="Arial" pitchFamily="34" charset="0"/>
              </a:rPr>
              <a:t>Marilyne Martel Morais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07F4A-8DE3-2A3D-534B-54C288B5D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6231838"/>
            <a:ext cx="741933" cy="45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1A22B19-B5C9-21E9-B9AC-70EA08DC8A22}"/>
              </a:ext>
            </a:extLst>
          </p:cNvPr>
          <p:cNvSpPr/>
          <p:nvPr/>
        </p:nvSpPr>
        <p:spPr>
          <a:xfrm>
            <a:off x="86708" y="6562344"/>
            <a:ext cx="50240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SPIF 23 mars 2024 Réseau </a:t>
            </a:r>
            <a:r>
              <a:rPr lang="fr-FR" sz="1000" dirty="0" err="1"/>
              <a:t>Récup’Air</a:t>
            </a:r>
            <a:r>
              <a:rPr lang="fr-FR" sz="1000" dirty="0"/>
              <a:t> Parcours et résultats Dr Agnès Bellocq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726FCB-8108-642F-8C3A-C1F634F30BDB}"/>
              </a:ext>
            </a:extLst>
          </p:cNvPr>
          <p:cNvSpPr/>
          <p:nvPr/>
        </p:nvSpPr>
        <p:spPr>
          <a:xfrm>
            <a:off x="0" y="0"/>
            <a:ext cx="4151784" cy="404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réseau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DBF7AD-30AB-982F-0C28-5D5AAC3D63AB}"/>
              </a:ext>
            </a:extLst>
          </p:cNvPr>
          <p:cNvSpPr/>
          <p:nvPr/>
        </p:nvSpPr>
        <p:spPr>
          <a:xfrm>
            <a:off x="4151784" y="-9488"/>
            <a:ext cx="4032448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parcours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B72DEA-9987-B39E-9A12-A1F349158AEC}"/>
              </a:ext>
            </a:extLst>
          </p:cNvPr>
          <p:cNvSpPr/>
          <p:nvPr/>
        </p:nvSpPr>
        <p:spPr>
          <a:xfrm>
            <a:off x="8184232" y="-18976"/>
            <a:ext cx="4007768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résultats</a:t>
            </a:r>
          </a:p>
        </p:txBody>
      </p:sp>
    </p:spTree>
    <p:extLst>
      <p:ext uri="{BB962C8B-B14F-4D97-AF65-F5344CB8AC3E}">
        <p14:creationId xmlns:p14="http://schemas.microsoft.com/office/powerpoint/2010/main" val="411060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23639"/>
            <a:ext cx="8229600" cy="989137"/>
          </a:xfrm>
        </p:spPr>
        <p:txBody>
          <a:bodyPr>
            <a:noAutofit/>
          </a:bodyPr>
          <a:lstStyle/>
          <a:p>
            <a:r>
              <a:rPr lang="fr-FR" altLang="fr-FR" sz="3600" dirty="0"/>
              <a:t>Le réseau </a:t>
            </a:r>
            <a:r>
              <a:rPr lang="fr-FR" altLang="fr-FR" sz="3600" dirty="0" err="1"/>
              <a:t>Récup’Air</a:t>
            </a:r>
            <a:endParaRPr lang="fr-FR" sz="3600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4151784" cy="404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réseau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51784" y="-9488"/>
            <a:ext cx="4032448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parcours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B949595-86DB-49EF-A682-214D0544E79B}"/>
              </a:ext>
            </a:extLst>
          </p:cNvPr>
          <p:cNvSpPr txBox="1">
            <a:spLocks noChangeArrowheads="1"/>
          </p:cNvSpPr>
          <p:nvPr/>
        </p:nvSpPr>
        <p:spPr>
          <a:xfrm>
            <a:off x="623392" y="1301057"/>
            <a:ext cx="11017224" cy="4948811"/>
          </a:xfrm>
          <a:prstGeom prst="rect">
            <a:avLst/>
          </a:prstGeom>
        </p:spPr>
        <p:txBody>
          <a:bodyPr/>
          <a:lstStyle/>
          <a:p>
            <a:pPr marL="762000" indent="-7620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/>
              <a:t>Création juridique de l’association en juillet 2004  avec début d’activité = septembre </a:t>
            </a:r>
            <a:r>
              <a:rPr lang="fr-FR" sz="2000" b="1" dirty="0"/>
              <a:t>2005</a:t>
            </a:r>
          </a:p>
          <a:p>
            <a:pPr marL="762000" indent="-762000" algn="just">
              <a:lnSpc>
                <a:spcPct val="90000"/>
              </a:lnSpc>
              <a:spcBef>
                <a:spcPct val="20000"/>
              </a:spcBef>
              <a:defRPr/>
            </a:pPr>
            <a:endParaRPr lang="fr-FR" sz="2000" dirty="0"/>
          </a:p>
          <a:p>
            <a:pPr marL="762000" indent="-7620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/>
              <a:t>Couverture régionale = </a:t>
            </a:r>
            <a:r>
              <a:rPr lang="fr-FR" sz="2000" b="1" dirty="0"/>
              <a:t>Ile de France</a:t>
            </a:r>
            <a:endParaRPr lang="fr-FR" sz="2000" dirty="0"/>
          </a:p>
          <a:p>
            <a:pPr marL="762000" indent="-762000" algn="just">
              <a:lnSpc>
                <a:spcPct val="90000"/>
              </a:lnSpc>
              <a:spcBef>
                <a:spcPct val="20000"/>
              </a:spcBef>
              <a:defRPr/>
            </a:pPr>
            <a:endParaRPr lang="fr-FR" sz="2000" dirty="0"/>
          </a:p>
          <a:p>
            <a:pPr marL="762000" indent="-7620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/>
              <a:t>Objet = </a:t>
            </a:r>
            <a:r>
              <a:rPr lang="fr-FR" sz="2000" dirty="0">
                <a:cs typeface="Times New Roman" pitchFamily="18" charset="0"/>
              </a:rPr>
              <a:t>Offrir aux personnes atteintes d’une maladie bronchopulmonaire chronique la possibilité de bénéficier d’un </a:t>
            </a:r>
            <a:r>
              <a:rPr lang="fr-FR" sz="2000" b="1" dirty="0">
                <a:cs typeface="Times New Roman" pitchFamily="18" charset="0"/>
              </a:rPr>
              <a:t>programme ambulatoire de réadaptation respiratoire à proximité de leur domicile</a:t>
            </a:r>
            <a:r>
              <a:rPr lang="fr-FR" sz="2000" b="1" dirty="0"/>
              <a:t> </a:t>
            </a:r>
            <a:r>
              <a:rPr lang="fr-FR" sz="2000" dirty="0"/>
              <a:t>avec</a:t>
            </a:r>
          </a:p>
          <a:p>
            <a:pPr marL="803275" lvl="1" indent="-90488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/>
              <a:t>des intervenants de ville (kinésithérapeutes, </a:t>
            </a:r>
            <a:r>
              <a:rPr lang="fr-FR" sz="2000" dirty="0" err="1"/>
              <a:t>diététicien.nes</a:t>
            </a:r>
            <a:r>
              <a:rPr lang="fr-FR" sz="2000" dirty="0"/>
              <a:t>, psychologues)</a:t>
            </a:r>
          </a:p>
          <a:p>
            <a:pPr marL="803275" lvl="1" indent="-90488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/>
              <a:t>et une coordination des programmes par des pneumologues et des kinésithérapeutes</a:t>
            </a:r>
          </a:p>
          <a:p>
            <a:pPr marL="762000" indent="-762000" algn="just">
              <a:lnSpc>
                <a:spcPct val="90000"/>
              </a:lnSpc>
              <a:spcBef>
                <a:spcPct val="20000"/>
              </a:spcBef>
              <a:defRPr/>
            </a:pPr>
            <a:endParaRPr lang="fr-FR" sz="2000" dirty="0"/>
          </a:p>
          <a:p>
            <a:pPr marL="452438" indent="-452438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/>
              <a:t>Actions de </a:t>
            </a:r>
            <a:r>
              <a:rPr lang="fr-FR" sz="2000" b="1" dirty="0"/>
              <a:t>coordination</a:t>
            </a:r>
            <a:r>
              <a:rPr lang="fr-FR" sz="2000" dirty="0"/>
              <a:t> mais aussi de </a:t>
            </a:r>
            <a:r>
              <a:rPr lang="fr-FR" sz="2000" b="1" dirty="0"/>
              <a:t>formation,</a:t>
            </a:r>
            <a:r>
              <a:rPr lang="fr-FR" sz="2000" dirty="0"/>
              <a:t> d’</a:t>
            </a:r>
            <a:r>
              <a:rPr lang="fr-FR" sz="2000" b="1" dirty="0"/>
              <a:t>évaluation</a:t>
            </a:r>
            <a:r>
              <a:rPr lang="fr-FR" sz="2000" dirty="0"/>
              <a:t> des acquis et d’</a:t>
            </a:r>
            <a:r>
              <a:rPr lang="fr-FR" sz="2000" b="1" dirty="0"/>
              <a:t>aide au maintien des acquis</a:t>
            </a:r>
          </a:p>
          <a:p>
            <a:pPr marL="762000" indent="-762000" algn="just">
              <a:lnSpc>
                <a:spcPct val="90000"/>
              </a:lnSpc>
              <a:spcBef>
                <a:spcPct val="20000"/>
              </a:spcBef>
              <a:defRPr/>
            </a:pPr>
            <a:endParaRPr lang="fr-FR" sz="2000" dirty="0"/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/>
              <a:t>Financement public unique par l’ARS Ile de France au titre du Fonds d’Intervention Régional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726E57-03B4-423D-8DEF-88E38D39F8BD}"/>
              </a:ext>
            </a:extLst>
          </p:cNvPr>
          <p:cNvSpPr/>
          <p:nvPr/>
        </p:nvSpPr>
        <p:spPr>
          <a:xfrm>
            <a:off x="263352" y="6479554"/>
            <a:ext cx="50240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Journée F3R 2023 6 octobre 2023 </a:t>
            </a:r>
            <a:r>
              <a:rPr lang="fr-FR" sz="1000" dirty="0" err="1"/>
              <a:t>Récup’Air</a:t>
            </a:r>
            <a:r>
              <a:rPr lang="fr-FR" sz="1000" dirty="0"/>
              <a:t> Parcours et résultats Dr Agnès Bellocq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0065C1-FB5A-4DD1-93D7-AFCA5032BEC6}"/>
              </a:ext>
            </a:extLst>
          </p:cNvPr>
          <p:cNvSpPr/>
          <p:nvPr/>
        </p:nvSpPr>
        <p:spPr>
          <a:xfrm>
            <a:off x="8184232" y="-18976"/>
            <a:ext cx="4007768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résultats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0A1E0-29B6-2DA0-C6AC-0E8A9088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715" y="6240380"/>
            <a:ext cx="741933" cy="45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41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23639"/>
            <a:ext cx="8229600" cy="1140664"/>
          </a:xfrm>
        </p:spPr>
        <p:txBody>
          <a:bodyPr>
            <a:noAutofit/>
          </a:bodyPr>
          <a:lstStyle/>
          <a:p>
            <a:r>
              <a:rPr lang="fr-FR" altLang="fr-FR" sz="3600" dirty="0"/>
              <a:t>Intervenants du réseau </a:t>
            </a:r>
            <a:r>
              <a:rPr lang="fr-FR" altLang="fr-FR" sz="3600" dirty="0" err="1"/>
              <a:t>Récup’Air</a:t>
            </a:r>
            <a:endParaRPr lang="fr-FR" sz="3600" dirty="0"/>
          </a:p>
        </p:txBody>
      </p:sp>
      <p:grpSp>
        <p:nvGrpSpPr>
          <p:cNvPr id="29" name="Groupe 18">
            <a:extLst>
              <a:ext uri="{FF2B5EF4-FFF2-40B4-BE49-F238E27FC236}">
                <a16:creationId xmlns:a16="http://schemas.microsoft.com/office/drawing/2014/main" id="{93469CA2-339B-4BC6-9D21-5E1FAB88B12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597374"/>
            <a:ext cx="7926822" cy="3870650"/>
            <a:chOff x="123825" y="1916113"/>
            <a:chExt cx="8552631" cy="4035425"/>
          </a:xfrm>
        </p:grpSpPr>
        <p:pic>
          <p:nvPicPr>
            <p:cNvPr id="36" name="Picture 19" descr="http://www.experatoo.com/images/regions/ile-de-france.gif">
              <a:extLst>
                <a:ext uri="{FF2B5EF4-FFF2-40B4-BE49-F238E27FC236}">
                  <a16:creationId xmlns:a16="http://schemas.microsoft.com/office/drawing/2014/main" id="{26DA9A9F-06F2-4AE1-A6A0-02CC8C6D0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950" y="2538413"/>
              <a:ext cx="4265613" cy="341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Légende encadrée 1 13">
              <a:extLst>
                <a:ext uri="{FF2B5EF4-FFF2-40B4-BE49-F238E27FC236}">
                  <a16:creationId xmlns:a16="http://schemas.microsoft.com/office/drawing/2014/main" id="{B896F761-3544-4681-A0A5-A3ABB5FAFC9B}"/>
                </a:ext>
              </a:extLst>
            </p:cNvPr>
            <p:cNvSpPr/>
            <p:nvPr/>
          </p:nvSpPr>
          <p:spPr>
            <a:xfrm>
              <a:off x="6786563" y="3497263"/>
              <a:ext cx="1889893" cy="433388"/>
            </a:xfrm>
            <a:prstGeom prst="borderCallout1">
              <a:avLst>
                <a:gd name="adj1" fmla="val 9932"/>
                <a:gd name="adj2" fmla="val -517"/>
                <a:gd name="adj3" fmla="val 112500"/>
                <a:gd name="adj4" fmla="val -38333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600" dirty="0"/>
                <a:t>18 kinés 13 sites</a:t>
              </a:r>
            </a:p>
          </p:txBody>
        </p:sp>
        <p:sp>
          <p:nvSpPr>
            <p:cNvPr id="38" name="Légende encadrée 2 14">
              <a:extLst>
                <a:ext uri="{FF2B5EF4-FFF2-40B4-BE49-F238E27FC236}">
                  <a16:creationId xmlns:a16="http://schemas.microsoft.com/office/drawing/2014/main" id="{8EDF9B5A-4D20-4390-9800-DB0168506418}"/>
                </a:ext>
              </a:extLst>
            </p:cNvPr>
            <p:cNvSpPr/>
            <p:nvPr/>
          </p:nvSpPr>
          <p:spPr>
            <a:xfrm>
              <a:off x="773050" y="5013326"/>
              <a:ext cx="1776243" cy="431800"/>
            </a:xfrm>
            <a:prstGeom prst="borderCallout2">
              <a:avLst>
                <a:gd name="adj1" fmla="val 40796"/>
                <a:gd name="adj2" fmla="val 97772"/>
                <a:gd name="adj3" fmla="val 29773"/>
                <a:gd name="adj4" fmla="val 120418"/>
                <a:gd name="adj5" fmla="val -28595"/>
                <a:gd name="adj6" fmla="val 17251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600" dirty="0"/>
                <a:t>12 kinés 10 sites</a:t>
              </a:r>
            </a:p>
          </p:txBody>
        </p:sp>
        <p:sp>
          <p:nvSpPr>
            <p:cNvPr id="39" name="Légende encadrée 2 15">
              <a:extLst>
                <a:ext uri="{FF2B5EF4-FFF2-40B4-BE49-F238E27FC236}">
                  <a16:creationId xmlns:a16="http://schemas.microsoft.com/office/drawing/2014/main" id="{062E3A61-0D65-4A2A-B6DE-7E07DE6773B4}"/>
                </a:ext>
              </a:extLst>
            </p:cNvPr>
            <p:cNvSpPr/>
            <p:nvPr/>
          </p:nvSpPr>
          <p:spPr>
            <a:xfrm>
              <a:off x="123825" y="2708276"/>
              <a:ext cx="1776242" cy="433387"/>
            </a:xfrm>
            <a:prstGeom prst="borderCallout2">
              <a:avLst>
                <a:gd name="adj1" fmla="val 40796"/>
                <a:gd name="adj2" fmla="val 97772"/>
                <a:gd name="adj3" fmla="val 29773"/>
                <a:gd name="adj4" fmla="val 120418"/>
                <a:gd name="adj5" fmla="val 145570"/>
                <a:gd name="adj6" fmla="val 171442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600" dirty="0"/>
                <a:t>24 kinés 16 sites</a:t>
              </a:r>
            </a:p>
          </p:txBody>
        </p:sp>
        <p:sp>
          <p:nvSpPr>
            <p:cNvPr id="40" name="Légende encadrée 1 16">
              <a:extLst>
                <a:ext uri="{FF2B5EF4-FFF2-40B4-BE49-F238E27FC236}">
                  <a16:creationId xmlns:a16="http://schemas.microsoft.com/office/drawing/2014/main" id="{CA035750-BF0C-4749-AAEB-6B996B717D68}"/>
                </a:ext>
              </a:extLst>
            </p:cNvPr>
            <p:cNvSpPr/>
            <p:nvPr/>
          </p:nvSpPr>
          <p:spPr>
            <a:xfrm>
              <a:off x="4066797" y="2047876"/>
              <a:ext cx="1584173" cy="431800"/>
            </a:xfrm>
            <a:prstGeom prst="borderCallout1">
              <a:avLst>
                <a:gd name="adj1" fmla="val 9932"/>
                <a:gd name="adj2" fmla="val -517"/>
                <a:gd name="adj3" fmla="val 200685"/>
                <a:gd name="adj4" fmla="val -28111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600" dirty="0"/>
                <a:t>12 kinés 8 sites</a:t>
              </a:r>
            </a:p>
          </p:txBody>
        </p:sp>
        <p:sp>
          <p:nvSpPr>
            <p:cNvPr id="41" name="Légende encadrée 1 17">
              <a:extLst>
                <a:ext uri="{FF2B5EF4-FFF2-40B4-BE49-F238E27FC236}">
                  <a16:creationId xmlns:a16="http://schemas.microsoft.com/office/drawing/2014/main" id="{F2EB382E-D306-42EE-8DBA-62F4683BD923}"/>
                </a:ext>
              </a:extLst>
            </p:cNvPr>
            <p:cNvSpPr/>
            <p:nvPr/>
          </p:nvSpPr>
          <p:spPr>
            <a:xfrm>
              <a:off x="5866850" y="2852738"/>
              <a:ext cx="1885435" cy="431800"/>
            </a:xfrm>
            <a:prstGeom prst="borderCallout1">
              <a:avLst>
                <a:gd name="adj1" fmla="val 9932"/>
                <a:gd name="adj2" fmla="val -517"/>
                <a:gd name="adj3" fmla="val 152183"/>
                <a:gd name="adj4" fmla="val -60329"/>
              </a:avLst>
            </a:prstGeom>
            <a:ln>
              <a:solidFill>
                <a:srgbClr val="00589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600" dirty="0"/>
                <a:t>21  kinés 17 sites</a:t>
              </a:r>
            </a:p>
          </p:txBody>
        </p:sp>
        <p:sp>
          <p:nvSpPr>
            <p:cNvPr id="42" name="Légende encadrée 2 18">
              <a:extLst>
                <a:ext uri="{FF2B5EF4-FFF2-40B4-BE49-F238E27FC236}">
                  <a16:creationId xmlns:a16="http://schemas.microsoft.com/office/drawing/2014/main" id="{9543D01B-3C7C-4750-8C40-E6C50F2DD63D}"/>
                </a:ext>
              </a:extLst>
            </p:cNvPr>
            <p:cNvSpPr/>
            <p:nvPr/>
          </p:nvSpPr>
          <p:spPr>
            <a:xfrm>
              <a:off x="827020" y="3681413"/>
              <a:ext cx="1776243" cy="431800"/>
            </a:xfrm>
            <a:prstGeom prst="borderCallout2">
              <a:avLst>
                <a:gd name="adj1" fmla="val 40796"/>
                <a:gd name="adj2" fmla="val 97772"/>
                <a:gd name="adj3" fmla="val 29773"/>
                <a:gd name="adj4" fmla="val 120418"/>
                <a:gd name="adj5" fmla="val 11088"/>
                <a:gd name="adj6" fmla="val 185379"/>
              </a:avLst>
            </a:prstGeom>
            <a:ln>
              <a:solidFill>
                <a:srgbClr val="FF858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600" dirty="0"/>
                <a:t>18 kinés 15 sites</a:t>
              </a:r>
            </a:p>
          </p:txBody>
        </p:sp>
        <p:sp>
          <p:nvSpPr>
            <p:cNvPr id="43" name="Légende encadrée 1 19">
              <a:extLst>
                <a:ext uri="{FF2B5EF4-FFF2-40B4-BE49-F238E27FC236}">
                  <a16:creationId xmlns:a16="http://schemas.microsoft.com/office/drawing/2014/main" id="{CC053584-0F4C-4F21-AB67-2763FBB28929}"/>
                </a:ext>
              </a:extLst>
            </p:cNvPr>
            <p:cNvSpPr/>
            <p:nvPr/>
          </p:nvSpPr>
          <p:spPr>
            <a:xfrm>
              <a:off x="6731954" y="5013326"/>
              <a:ext cx="1800053" cy="431800"/>
            </a:xfrm>
            <a:prstGeom prst="borderCallout1">
              <a:avLst>
                <a:gd name="adj1" fmla="val 9932"/>
                <a:gd name="adj2" fmla="val -517"/>
                <a:gd name="adj3" fmla="val -227012"/>
                <a:gd name="adj4" fmla="val -121306"/>
              </a:avLst>
            </a:prstGeom>
            <a:ln>
              <a:solidFill>
                <a:srgbClr val="9966FF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600" dirty="0"/>
                <a:t>21 kinés 14 sites</a:t>
              </a:r>
            </a:p>
          </p:txBody>
        </p:sp>
        <p:sp>
          <p:nvSpPr>
            <p:cNvPr id="44" name="Légende encadrée 1 20">
              <a:extLst>
                <a:ext uri="{FF2B5EF4-FFF2-40B4-BE49-F238E27FC236}">
                  <a16:creationId xmlns:a16="http://schemas.microsoft.com/office/drawing/2014/main" id="{0358992B-16CB-4452-8110-C813050B1F88}"/>
                </a:ext>
              </a:extLst>
            </p:cNvPr>
            <p:cNvSpPr/>
            <p:nvPr/>
          </p:nvSpPr>
          <p:spPr>
            <a:xfrm>
              <a:off x="6530362" y="1916113"/>
              <a:ext cx="1785766" cy="433388"/>
            </a:xfrm>
            <a:prstGeom prst="borderCallout1">
              <a:avLst>
                <a:gd name="adj1" fmla="val 9932"/>
                <a:gd name="adj2" fmla="val -517"/>
                <a:gd name="adj3" fmla="val 394689"/>
                <a:gd name="adj4" fmla="val -122459"/>
              </a:avLst>
            </a:prstGeom>
            <a:ln>
              <a:solidFill>
                <a:srgbClr val="FF33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600" dirty="0"/>
                <a:t>64 kinés 47 sites</a:t>
              </a:r>
            </a:p>
          </p:txBody>
        </p:sp>
      </p:grpSp>
      <p:sp>
        <p:nvSpPr>
          <p:cNvPr id="45" name="ZoneTexte 21">
            <a:extLst>
              <a:ext uri="{FF2B5EF4-FFF2-40B4-BE49-F238E27FC236}">
                <a16:creationId xmlns:a16="http://schemas.microsoft.com/office/drawing/2014/main" id="{65747EDF-5673-4B2B-9740-62B731377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683" y="1375887"/>
            <a:ext cx="6792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Le réseau compte 190 kinés répartis dans 140 sites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D2367-EAFC-C0F3-E3C1-FF15C847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240103"/>
            <a:ext cx="741933" cy="45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5055A0-F679-2698-A96B-3D4812C33019}"/>
              </a:ext>
            </a:extLst>
          </p:cNvPr>
          <p:cNvSpPr/>
          <p:nvPr/>
        </p:nvSpPr>
        <p:spPr>
          <a:xfrm>
            <a:off x="0" y="0"/>
            <a:ext cx="4151784" cy="404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réseau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B1F282-19CF-2128-5FB4-F5C190875B5C}"/>
              </a:ext>
            </a:extLst>
          </p:cNvPr>
          <p:cNvSpPr/>
          <p:nvPr/>
        </p:nvSpPr>
        <p:spPr>
          <a:xfrm>
            <a:off x="4151784" y="-9488"/>
            <a:ext cx="4032448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parcours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D4790D-8D3E-D33D-25F3-AB6081BB9704}"/>
              </a:ext>
            </a:extLst>
          </p:cNvPr>
          <p:cNvSpPr/>
          <p:nvPr/>
        </p:nvSpPr>
        <p:spPr>
          <a:xfrm>
            <a:off x="8184232" y="-18976"/>
            <a:ext cx="4007768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résultats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1257BD-FCD2-582F-BDD2-31EBB3586D12}"/>
              </a:ext>
            </a:extLst>
          </p:cNvPr>
          <p:cNvSpPr/>
          <p:nvPr/>
        </p:nvSpPr>
        <p:spPr>
          <a:xfrm>
            <a:off x="86708" y="6562344"/>
            <a:ext cx="4151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SPIF 23 mars 2024 Réseau </a:t>
            </a:r>
            <a:r>
              <a:rPr lang="fr-FR" sz="1000" dirty="0" err="1"/>
              <a:t>Récup’Air</a:t>
            </a:r>
            <a:r>
              <a:rPr lang="fr-FR" sz="1000" dirty="0"/>
              <a:t> Parcours et résultats Dr Agnès Bellocq</a:t>
            </a:r>
          </a:p>
        </p:txBody>
      </p:sp>
      <p:sp>
        <p:nvSpPr>
          <p:cNvPr id="10" name="ZoneTexte 21">
            <a:extLst>
              <a:ext uri="{FF2B5EF4-FFF2-40B4-BE49-F238E27FC236}">
                <a16:creationId xmlns:a16="http://schemas.microsoft.com/office/drawing/2014/main" id="{A8DC6446-53CB-D9F9-AC2A-3126E4E83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77" y="1960987"/>
            <a:ext cx="496855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/>
              <a:t>61 sites avec 42 </a:t>
            </a:r>
            <a:r>
              <a:rPr lang="fr-FR" altLang="fr-FR" sz="2000" dirty="0" err="1"/>
              <a:t>diététicien·nes</a:t>
            </a:r>
            <a:endParaRPr lang="fr-FR" altLang="fr-F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15 dans Paris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9 dans 77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1600" dirty="0"/>
              <a:t>10 dans 78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10 dans 91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1600" dirty="0"/>
              <a:t>3 dans 92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1600" dirty="0"/>
              <a:t>2 dans 93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1600" dirty="0"/>
              <a:t>11 dans 94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1600" dirty="0"/>
              <a:t>1 dans 95</a:t>
            </a:r>
          </a:p>
        </p:txBody>
      </p:sp>
      <p:sp>
        <p:nvSpPr>
          <p:cNvPr id="11" name="ZoneTexte 21">
            <a:extLst>
              <a:ext uri="{FF2B5EF4-FFF2-40B4-BE49-F238E27FC236}">
                <a16:creationId xmlns:a16="http://schemas.microsoft.com/office/drawing/2014/main" id="{B9CE04AA-D4D1-4C16-5452-0887C0ECC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263" y="1860444"/>
            <a:ext cx="4968552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fr-FR" altLang="fr-FR" sz="2000" dirty="0"/>
              <a:t>22 sites avec 23 psychologues </a:t>
            </a:r>
          </a:p>
          <a:p>
            <a:pPr algn="r">
              <a:spcBef>
                <a:spcPct val="0"/>
              </a:spcBef>
              <a:buNone/>
            </a:pPr>
            <a:r>
              <a:rPr lang="fr-FR" altLang="fr-FR" sz="1600" dirty="0"/>
              <a:t>15 dans Paris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1 dans 77</a:t>
            </a:r>
          </a:p>
          <a:p>
            <a:pPr algn="r">
              <a:spcBef>
                <a:spcPct val="0"/>
              </a:spcBef>
              <a:buNone/>
            </a:pPr>
            <a:r>
              <a:rPr lang="fr-FR" altLang="fr-FR" sz="1600" dirty="0"/>
              <a:t>1 dans 78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0 dans 91</a:t>
            </a:r>
          </a:p>
          <a:p>
            <a:pPr algn="r">
              <a:spcBef>
                <a:spcPct val="0"/>
              </a:spcBef>
              <a:buNone/>
            </a:pPr>
            <a:r>
              <a:rPr lang="fr-FR" altLang="fr-FR" sz="1600" dirty="0"/>
              <a:t>3 dans 92</a:t>
            </a:r>
          </a:p>
          <a:p>
            <a:pPr algn="r">
              <a:spcBef>
                <a:spcPct val="0"/>
              </a:spcBef>
              <a:buNone/>
            </a:pPr>
            <a:r>
              <a:rPr lang="fr-FR" altLang="fr-FR" sz="1600" dirty="0"/>
              <a:t>1 dans 93</a:t>
            </a:r>
          </a:p>
          <a:p>
            <a:pPr algn="r">
              <a:spcBef>
                <a:spcPct val="0"/>
              </a:spcBef>
              <a:buNone/>
            </a:pPr>
            <a:r>
              <a:rPr lang="fr-FR" altLang="fr-FR" sz="1600" dirty="0"/>
              <a:t>2 dans 94</a:t>
            </a:r>
          </a:p>
          <a:p>
            <a:pPr algn="r">
              <a:spcBef>
                <a:spcPct val="0"/>
              </a:spcBef>
              <a:buNone/>
            </a:pPr>
            <a:r>
              <a:rPr lang="fr-FR" altLang="fr-FR" sz="1600" dirty="0"/>
              <a:t>0 dans 95</a:t>
            </a:r>
          </a:p>
          <a:p>
            <a:pPr algn="r">
              <a:spcBef>
                <a:spcPct val="0"/>
              </a:spcBef>
              <a:buNone/>
            </a:pPr>
            <a:r>
              <a:rPr lang="fr-FR" altLang="fr-FR" sz="1600" dirty="0"/>
              <a:t>+ 1 </a:t>
            </a:r>
            <a:r>
              <a:rPr lang="fr-FR" altLang="fr-FR" sz="1600" dirty="0" err="1"/>
              <a:t>TeleCS</a:t>
            </a:r>
            <a:endParaRPr lang="fr-FR" altLang="fr-FR" sz="16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222825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3552" y="2636912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fr-FR" sz="4800" dirty="0">
                <a:solidFill>
                  <a:srgbClr val="0070C0"/>
                </a:solidFill>
              </a:rPr>
              <a:t>Le parcours du patient </a:t>
            </a:r>
            <a:br>
              <a:rPr lang="fr-FR" sz="4800" dirty="0">
                <a:solidFill>
                  <a:srgbClr val="0070C0"/>
                </a:solidFill>
              </a:rPr>
            </a:br>
            <a:r>
              <a:rPr lang="fr-FR" sz="4800" dirty="0">
                <a:solidFill>
                  <a:srgbClr val="0070C0"/>
                </a:solidFill>
              </a:rPr>
              <a:t>au sein du réseau</a:t>
            </a:r>
          </a:p>
        </p:txBody>
      </p:sp>
      <p:sp>
        <p:nvSpPr>
          <p:cNvPr id="2050" name="AutoShape 2" descr="data:image/jpg;base64,/9j/4AAQSkZJRgABAQAAAQABAAD/2wCEAAkGBhQSERUUEhQWFRUVFBcUFBUVFBUcFxQWGBQVFBQUFRQYHCYfGBojGRQVIC8gIycpLCwtFR4xNTAqNSYrLCkBCQoKDgwOGg8PGi8kHBwsLCksLCwqLCwpLSkpKSksLCwpLCwuLCkyKSwsKSwsLCksLCwpLCwsLCwpLCwsLCwsLP/AABEIAHcAYgMBIgACEQEDEQH/xAAbAAABBQEBAAAAAAAAAAAAAAAFAAIDBAYBB//EADwQAAEDAgQCBggEBAcAAAAAAAEAAgMEEQUSITFBUQYTYXGBkRQiMkKxwdHwUqGisgczcuEWIzVTYpLC/8QAGQEAAgMBAAAAAAAAAAAAAAAAAgMAAQQF/8QAJBEAAgICAQMEAwAAAAAAAAAAAAECEQMxIQQSQRMyUXEUI4H/2gAMAwEAAhEDEQA/APTQ1PDUmhOBWUacDVyRwaLk2ATnPtwPgFWqh1jbWcDe+o+Kp3XAcab5InYvHzJ7mlVX9I4x7r/0/VWG4WDpceA/uh2IdGs18jyD2gEHysQk/sNNYV5LkeMxO9639Q+eylcQdRqOxY+spZYP5jfV/G3VvjxHiAnUtad2OI7jv4IfVlHiSCeBNXFmmlKpyuQ52OOb7YB7RofLZSGsDhcbFMjNS0IljlHZ2Rygc9cfKonOR2AOzJKJJSyHoDQuFwT2hQ1MoaC48OSt8AJWP6wJzSN7IfFiObZgA5ud9Abq/E8O211sO/xUXIbTRI1oAJAAvy/L5quQrM2lh4n4D77VCUQBXljBFiN9FisbwM08gki/lONnt/BfiP8Aify7ttrUztY0ue4NA3JIA7EMqKsyNIbC5zSLXfZjSO53r/pQyj3KhmPI4MA11HdoI5KhSOykt4HUd/38EZoPXhLT7THOYdb7HTWwvpbghNdFYrBFuMjoyXdGiRz0wyJjX3F0xxWtMwtUS9Ykq+ZJWDR6iE2Sma7f4lOChqq1sY11PAfXkjbSVsXFNukRVVJEwXc4t8fHQW1VKjlDpmBmbLmvckA24kW7AUNrqovNydfh2DsV/on6xlcfcAaD2v8A7A+azLJKc0kbnhUMblINSOuSeao19b1YFgXPccrGA6uda+/AAal3AeAN5yyf+LaVkjnTShsjgMjcryWRGzmbNIBeLPP9TQfZC2JHPCFQGwsdUVDszmC5IByx8MsTeG4F9zxNtAMpOl0csgjyPjc4HJmDbOtuLtJsba2KkqOmVBK0sdM0tcLEOZJYg87tVHDn4c14dFKwvAyszyuOUHTKwSHTlor4rnZFs7gEw9JqYz+MOA72i6kxal3Q7Bv9Tn7h+1q0uIwXC5mTiR1o6Rj2GxtzTnKWthsVBmTccvAjLHyNXUkk0QeohD8TonOuWi9/NEAV26OcVJUxePI8btGZGASvNtGjiXfIBaHCsKEEBAJdmfmJI7APkprrMdPOkL6RkJaXkSFws17WgZbc43E3zc1MWJJ8bDzdRKap6CPSOrayEhxsH3DjxEYaXzOHdG13iW814bV1LppXykaveXHk3MdB2AbDuRTGulMtQC2xAcAHEuc97gDcNLzs24BytDQSATewUGGekNaeqjeWucHEiNxDst/VJ4jXULUqguWZG70D6iBzDY/lt5+Xmmd/2Ebq8RqbFj48uZoFjHY5Rtvw3+9hVZK9xBfoQ0AaAaDbZEpJ6YTxzS7mnX0bnouSKsk+9DGe/wDymLayuvcWWbgw0xinnG3VsDuwZQNfJaksB2XHnzJnYi12ozOIwINUaLT4jCs1WM1Qot8kInXFF1S6ndzE+mj1kFOCYE4FaznDli/4sw3pYH/hnLf+zL/+Vs7rN/xGp8+GyH/bkik/VkP7kUPcVLR5NTx6blXIsbliGRsjw0csuhN3croQHDmPsp76i+l/jytbZXPFGXuV/wAAVLlbCFRiL5PWeXOI9U3I0G4233VDEB63hxXOvbYDTe/HTbbyXJJA94txIHmUUIKOlQ2WWco9rbr7PdcNhHo8bSLjq2gjwUDWBvq3uBt3DZTyTiOIdjQB32Q6mnzFc/LXBuw3TY+tZosvXR6rUVT9Fn65qUNsDlcUxiXVZVnpl1wyBMLlmMUqnOeQb2vsNh4cVrnPtMWLE8jD8+MRt94Hu1+Co4picM9PNC4lokjLblpNju12nJwCABt+Oo1sp4o7gpPryTNf4sK5Z56aSSHR0ObVxLhZwN25RZzb7HX6JhrCRYxEAgAkN1AsQSLjfXjpppY6rd1TRexG6quwyMm+UX5jQ+YTl1fyhL6P4Zk6d8rjaOAu191jtbZQNLaaNH3e5fBug9TLOx8sZiYHNc4uIuctjo3mbcgFp6aqkYLMkcByNj+66fJVTuFjI63ZYftso+qT0Cula8ljG60mXKPZYLaczqfkPBcopwhvo5G640kbLI3bs1VSpB6ZyE1bVLHWXHaq08l1CikWJLpXVKKN9dDqrCc17EeI+YV0OTrrdKKlswwyShoCNwR7QfZPcd/MJCLK0ggg67jsKOZk17QRYgHvSZYU9D11MvJlK5moPJzfiL/kuxx3F+Yuj02Exu4Ea30P17lGMJAFmnQc/qkvDJD11EWBhAeCsRi26umgI7e5RSwoHFrYSnF6B1TIFDlVuel1TPRUIRVe1QvKuyRKs+JEiirZJT9WkrKNoCu3SSXQOUK6V0klCxErl0klRZwlMcUklCyCSAclA9iSSRlgkrQ/HN3RXkYoHxBJJIRosh6lJJJQI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79575" y="-541338"/>
            <a:ext cx="933450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data:image/jpg;base64,/9j/4AAQSkZJRgABAQAAAQABAAD/2wCEAAkGBhQSERUUEhQWFRUVFBcUFBUVFBUcFxQWGBQVFBQUFRQYHCYfGBojGRQVIC8gIycpLCwtFR4xNTAqNSYrLCkBCQoKDgwOGg8PGi8kHBwsLCksLCwqLCwpLSkpKSksLCwpLCwuLCkyKSwsKSwsLCksLCwpLCwsLCwpLCwsLCwsLP/AABEIAHcAYgMBIgACEQEDEQH/xAAbAAABBQEBAAAAAAAAAAAAAAAFAAIDBAYBB//EADwQAAEDAgQCBggEBAcAAAAAAAEAAgMEEQUSITFBUQYTYXGBkRQiMkKxwdHwUqGisgczcuEWIzVTYpLC/8QAGQEAAgMBAAAAAAAAAAAAAAAAAgMAAQQF/8QAJBEAAgICAQMEAwAAAAAAAAAAAAECEQMxIQQSQRMyUXEUI4H/2gAMAwEAAhEDEQA/APTQ1PDUmhOBWUacDVyRwaLk2ATnPtwPgFWqh1jbWcDe+o+Kp3XAcab5InYvHzJ7mlVX9I4x7r/0/VWG4WDpceA/uh2IdGs18jyD2gEHysQk/sNNYV5LkeMxO9639Q+eylcQdRqOxY+spZYP5jfV/G3VvjxHiAnUtad2OI7jv4IfVlHiSCeBNXFmmlKpyuQ52OOb7YB7RofLZSGsDhcbFMjNS0IljlHZ2Rygc9cfKonOR2AOzJKJJSyHoDQuFwT2hQ1MoaC48OSt8AJWP6wJzSN7IfFiObZgA5ud9Abq/E8O211sO/xUXIbTRI1oAJAAvy/L5quQrM2lh4n4D77VCUQBXljBFiN9FisbwM08gki/lONnt/BfiP8Aify7ttrUztY0ue4NA3JIA7EMqKsyNIbC5zSLXfZjSO53r/pQyj3KhmPI4MA11HdoI5KhSOykt4HUd/38EZoPXhLT7THOYdb7HTWwvpbghNdFYrBFuMjoyXdGiRz0wyJjX3F0xxWtMwtUS9Ykq+ZJWDR6iE2Sma7f4lOChqq1sY11PAfXkjbSVsXFNukRVVJEwXc4t8fHQW1VKjlDpmBmbLmvckA24kW7AUNrqovNydfh2DsV/on6xlcfcAaD2v8A7A+azLJKc0kbnhUMblINSOuSeao19b1YFgXPccrGA6uda+/AAal3AeAN5yyf+LaVkjnTShsjgMjcryWRGzmbNIBeLPP9TQfZC2JHPCFQGwsdUVDszmC5IByx8MsTeG4F9zxNtAMpOl0csgjyPjc4HJmDbOtuLtJsba2KkqOmVBK0sdM0tcLEOZJYg87tVHDn4c14dFKwvAyszyuOUHTKwSHTlor4rnZFs7gEw9JqYz+MOA72i6kxal3Q7Bv9Tn7h+1q0uIwXC5mTiR1o6Rj2GxtzTnKWthsVBmTccvAjLHyNXUkk0QeohD8TonOuWi9/NEAV26OcVJUxePI8btGZGASvNtGjiXfIBaHCsKEEBAJdmfmJI7APkprrMdPOkL6RkJaXkSFws17WgZbc43E3zc1MWJJ8bDzdRKap6CPSOrayEhxsH3DjxEYaXzOHdG13iW814bV1LppXykaveXHk3MdB2AbDuRTGulMtQC2xAcAHEuc97gDcNLzs24BytDQSATewUGGekNaeqjeWucHEiNxDst/VJ4jXULUqguWZG70D6iBzDY/lt5+Xmmd/2Ebq8RqbFj48uZoFjHY5Rtvw3+9hVZK9xBfoQ0AaAaDbZEpJ6YTxzS7mnX0bnouSKsk+9DGe/wDymLayuvcWWbgw0xinnG3VsDuwZQNfJaksB2XHnzJnYi12ozOIwINUaLT4jCs1WM1Qot8kInXFF1S6ndzE+mj1kFOCYE4FaznDli/4sw3pYH/hnLf+zL/+Vs7rN/xGp8+GyH/bkik/VkP7kUPcVLR5NTx6blXIsbliGRsjw0csuhN3croQHDmPsp76i+l/jytbZXPFGXuV/wAAVLlbCFRiL5PWeXOI9U3I0G4233VDEB63hxXOvbYDTe/HTbbyXJJA94txIHmUUIKOlQ2WWco9rbr7PdcNhHo8bSLjq2gjwUDWBvq3uBt3DZTyTiOIdjQB32Q6mnzFc/LXBuw3TY+tZosvXR6rUVT9Fn65qUNsDlcUxiXVZVnpl1wyBMLlmMUqnOeQb2vsNh4cVrnPtMWLE8jD8+MRt94Hu1+Co4picM9PNC4lokjLblpNju12nJwCABt+Oo1sp4o7gpPryTNf4sK5Z56aSSHR0ObVxLhZwN25RZzb7HX6JhrCRYxEAgAkN1AsQSLjfXjpppY6rd1TRexG6quwyMm+UX5jQ+YTl1fyhL6P4Zk6d8rjaOAu191jtbZQNLaaNH3e5fBug9TLOx8sZiYHNc4uIuctjo3mbcgFp6aqkYLMkcByNj+66fJVTuFjI63ZYftso+qT0Cula8ljG60mXKPZYLaczqfkPBcopwhvo5G640kbLI3bs1VSpB6ZyE1bVLHWXHaq08l1CikWJLpXVKKN9dDqrCc17EeI+YV0OTrrdKKlswwyShoCNwR7QfZPcd/MJCLK0ggg67jsKOZk17QRYgHvSZYU9D11MvJlK5moPJzfiL/kuxx3F+Yuj02Exu4Ea30P17lGMJAFmnQc/qkvDJD11EWBhAeCsRi26umgI7e5RSwoHFrYSnF6B1TIFDlVuel1TPRUIRVe1QvKuyRKs+JEiirZJT9WkrKNoCu3SSXQOUK6V0klCxErl0klRZwlMcUklCyCSAclA9iSSRlgkrQ/HN3RXkYoHxBJJIRosh6lJJJQI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79575" y="-541338"/>
            <a:ext cx="933450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279576" y="335699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algn="just"/>
            <a:r>
              <a:rPr lang="fr-FR" sz="1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074A3-FE7E-62EC-74AD-8E4AB5CE1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7" y="4152090"/>
            <a:ext cx="1516431" cy="92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Objet 4">
            <a:extLst>
              <a:ext uri="{FF2B5EF4-FFF2-40B4-BE49-F238E27FC236}">
                <a16:creationId xmlns:a16="http://schemas.microsoft.com/office/drawing/2014/main" id="{1A7A3B99-0011-46A7-B7F0-9DAE55206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74884"/>
              </p:ext>
            </p:extLst>
          </p:nvPr>
        </p:nvGraphicFramePr>
        <p:xfrm>
          <a:off x="4290482" y="2000092"/>
          <a:ext cx="3219830" cy="4158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8166" imgH="8019048" progId="AcroExch.Document.7">
                  <p:embed/>
                </p:oleObj>
              </mc:Choice>
              <mc:Fallback>
                <p:oleObj name="Acrobat Document" r:id="rId3" imgW="5668166" imgH="8019048" progId="AcroExch.Document.7">
                  <p:embed/>
                  <p:pic>
                    <p:nvPicPr>
                      <p:cNvPr id="38922" name="Objet 4">
                        <a:extLst>
                          <a:ext uri="{FF2B5EF4-FFF2-40B4-BE49-F238E27FC236}">
                            <a16:creationId xmlns:a16="http://schemas.microsoft.com/office/drawing/2014/main" id="{5A1C06D1-8EF9-4834-A4D5-39814C0E8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482" y="2000092"/>
                        <a:ext cx="3219830" cy="4158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27AB3762-4549-4F0C-AECD-F8C326A02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64" y="1310380"/>
            <a:ext cx="3713888" cy="499006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863752" y="-19073"/>
            <a:ext cx="4248472" cy="4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parcours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4F83D2-5264-4574-A261-15DB61CEF06E}"/>
              </a:ext>
            </a:extLst>
          </p:cNvPr>
          <p:cNvSpPr/>
          <p:nvPr/>
        </p:nvSpPr>
        <p:spPr>
          <a:xfrm>
            <a:off x="1" y="-28866"/>
            <a:ext cx="3863752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réseau</a:t>
            </a: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01A8CCEF-2CE8-4E91-A3F1-7783DF71F6C1}"/>
              </a:ext>
            </a:extLst>
          </p:cNvPr>
          <p:cNvSpPr txBox="1">
            <a:spLocks noChangeArrowheads="1"/>
          </p:cNvSpPr>
          <p:nvPr/>
        </p:nvSpPr>
        <p:spPr>
          <a:xfrm>
            <a:off x="1922512" y="699625"/>
            <a:ext cx="8229600" cy="50323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fr-FR" sz="2800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ère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étape du parcours = la prescription</a:t>
            </a:r>
          </a:p>
        </p:txBody>
      </p:sp>
      <p:sp>
        <p:nvSpPr>
          <p:cNvPr id="58" name="Text Box 10">
            <a:extLst>
              <a:ext uri="{FF2B5EF4-FFF2-40B4-BE49-F238E27FC236}">
                <a16:creationId xmlns:a16="http://schemas.microsoft.com/office/drawing/2014/main" id="{67DEC6C6-3EE2-41A0-8F6F-DC9E4AE47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536" y="1220578"/>
            <a:ext cx="495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/>
              <a:t>par un pneumologue, médecin généraliste …</a:t>
            </a:r>
          </a:p>
        </p:txBody>
      </p:sp>
      <p:sp>
        <p:nvSpPr>
          <p:cNvPr id="59" name="Text Box 10">
            <a:extLst>
              <a:ext uri="{FF2B5EF4-FFF2-40B4-BE49-F238E27FC236}">
                <a16:creationId xmlns:a16="http://schemas.microsoft.com/office/drawing/2014/main" id="{F30E44EE-BEA4-4FC0-923E-C2EB0E9D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487" y="1514406"/>
            <a:ext cx="84580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/>
              <a:t>=  documents téléchargeables sur le site </a:t>
            </a:r>
            <a:r>
              <a:rPr lang="fr-FR" altLang="fr-FR" sz="2000" dirty="0">
                <a:hlinkClick r:id="rId6"/>
              </a:rPr>
              <a:t>https://www.recupair.org</a:t>
            </a:r>
            <a:endParaRPr lang="fr-FR" altLang="fr-FR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1A4155-7BBA-4D87-8FB3-B999D345FB4B}"/>
              </a:ext>
            </a:extLst>
          </p:cNvPr>
          <p:cNvSpPr/>
          <p:nvPr/>
        </p:nvSpPr>
        <p:spPr>
          <a:xfrm>
            <a:off x="8112224" y="-2046"/>
            <a:ext cx="4079776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résultats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F570A22-5D9A-6508-01A3-7854B264E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843" y="6379629"/>
            <a:ext cx="599447" cy="36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24AAAC-4855-E7E2-2998-85E3CB3191B8}"/>
              </a:ext>
            </a:extLst>
          </p:cNvPr>
          <p:cNvSpPr/>
          <p:nvPr/>
        </p:nvSpPr>
        <p:spPr>
          <a:xfrm>
            <a:off x="119336" y="6562880"/>
            <a:ext cx="50240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Journée F3R 2023 6 octobre 2023 </a:t>
            </a:r>
            <a:r>
              <a:rPr lang="fr-FR" sz="1000" dirty="0" err="1"/>
              <a:t>Récup’Air</a:t>
            </a:r>
            <a:r>
              <a:rPr lang="fr-FR" sz="1000" dirty="0"/>
              <a:t> Parcours et résultats Dr Agnès Bellocq</a:t>
            </a:r>
          </a:p>
        </p:txBody>
      </p:sp>
      <p:sp>
        <p:nvSpPr>
          <p:cNvPr id="4" name="ZoneTexte 21">
            <a:extLst>
              <a:ext uri="{FF2B5EF4-FFF2-40B4-BE49-F238E27FC236}">
                <a16:creationId xmlns:a16="http://schemas.microsoft.com/office/drawing/2014/main" id="{36DD2F82-1029-6AB0-21F6-3019B57F6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68" y="2909293"/>
            <a:ext cx="34918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fr-FR" altLang="fr-FR" sz="2800" dirty="0"/>
              <a:t> + ordonnances +++</a:t>
            </a:r>
          </a:p>
        </p:txBody>
      </p:sp>
      <p:sp>
        <p:nvSpPr>
          <p:cNvPr id="7" name="ZoneTexte 21">
            <a:extLst>
              <a:ext uri="{FF2B5EF4-FFF2-40B4-BE49-F238E27FC236}">
                <a16:creationId xmlns:a16="http://schemas.microsoft.com/office/drawing/2014/main" id="{91834120-FD87-7216-9BC9-A3AB0A4A0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224" y="3578425"/>
            <a:ext cx="390382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2800" dirty="0"/>
              <a:t> + EFR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2800" dirty="0"/>
              <a:t> Lettre CS ou CRH    +++</a:t>
            </a:r>
          </a:p>
          <a:p>
            <a:pPr>
              <a:spcBef>
                <a:spcPct val="0"/>
              </a:spcBef>
              <a:buNone/>
            </a:pPr>
            <a:endParaRPr lang="fr-FR" altLang="fr-FR" sz="2800" dirty="0"/>
          </a:p>
          <a:p>
            <a:pPr>
              <a:spcBef>
                <a:spcPct val="0"/>
              </a:spcBef>
              <a:buNone/>
            </a:pPr>
            <a:r>
              <a:rPr lang="fr-FR" altLang="fr-FR" sz="2800" dirty="0"/>
              <a:t>+ EFX ( site prescripteur)</a:t>
            </a:r>
          </a:p>
        </p:txBody>
      </p:sp>
    </p:spTree>
    <p:extLst>
      <p:ext uri="{BB962C8B-B14F-4D97-AF65-F5344CB8AC3E}">
        <p14:creationId xmlns:p14="http://schemas.microsoft.com/office/powerpoint/2010/main" val="320779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9D24BA3-9683-F0A9-F71C-DAF8445B1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32" y="3354711"/>
            <a:ext cx="2727050" cy="259916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863752" y="-19073"/>
            <a:ext cx="4248472" cy="4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parcours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4F83D2-5264-4574-A261-15DB61CEF06E}"/>
              </a:ext>
            </a:extLst>
          </p:cNvPr>
          <p:cNvSpPr/>
          <p:nvPr/>
        </p:nvSpPr>
        <p:spPr>
          <a:xfrm>
            <a:off x="1" y="-28866"/>
            <a:ext cx="3863752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réseau</a:t>
            </a: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01A8CCEF-2CE8-4E91-A3F1-7783DF71F6C1}"/>
              </a:ext>
            </a:extLst>
          </p:cNvPr>
          <p:cNvSpPr txBox="1">
            <a:spLocks noChangeArrowheads="1"/>
          </p:cNvSpPr>
          <p:nvPr/>
        </p:nvSpPr>
        <p:spPr>
          <a:xfrm>
            <a:off x="1922512" y="699625"/>
            <a:ext cx="8229600" cy="50323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fr-FR" sz="2800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ère</a:t>
            </a: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étape du parcours = la prescription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1A4155-7BBA-4D87-8FB3-B999D345FB4B}"/>
              </a:ext>
            </a:extLst>
          </p:cNvPr>
          <p:cNvSpPr/>
          <p:nvPr/>
        </p:nvSpPr>
        <p:spPr>
          <a:xfrm>
            <a:off x="8112224" y="-2046"/>
            <a:ext cx="4079776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résultats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5B02FF-1DC7-8CFF-B221-EE59D5EA9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088" y="3423037"/>
            <a:ext cx="2552066" cy="269679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F570A22-5D9A-6508-01A3-7854B264E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843" y="6379629"/>
            <a:ext cx="599447" cy="36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24AAAC-4855-E7E2-2998-85E3CB3191B8}"/>
              </a:ext>
            </a:extLst>
          </p:cNvPr>
          <p:cNvSpPr/>
          <p:nvPr/>
        </p:nvSpPr>
        <p:spPr>
          <a:xfrm>
            <a:off x="119336" y="6562880"/>
            <a:ext cx="50240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Journée F3R 2023 6 octobre 2023 </a:t>
            </a:r>
            <a:r>
              <a:rPr lang="fr-FR" sz="1000" dirty="0" err="1"/>
              <a:t>Récup’Air</a:t>
            </a:r>
            <a:r>
              <a:rPr lang="fr-FR" sz="1000" dirty="0"/>
              <a:t> Parcours et résultats Dr Agnès Bellocq</a:t>
            </a:r>
          </a:p>
        </p:txBody>
      </p:sp>
      <p:sp>
        <p:nvSpPr>
          <p:cNvPr id="2" name="ZoneTexte 21">
            <a:extLst>
              <a:ext uri="{FF2B5EF4-FFF2-40B4-BE49-F238E27FC236}">
                <a16:creationId xmlns:a16="http://schemas.microsoft.com/office/drawing/2014/main" id="{648398DE-DE14-9C28-3281-95DAFCED3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1246768"/>
            <a:ext cx="10235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fr-FR" altLang="fr-FR" sz="2800" dirty="0"/>
              <a:t>Ne pas oublier de communiquer les ordonnances pour le kiné +++</a:t>
            </a:r>
          </a:p>
        </p:txBody>
      </p:sp>
      <p:sp>
        <p:nvSpPr>
          <p:cNvPr id="4" name="ZoneTexte 21">
            <a:extLst>
              <a:ext uri="{FF2B5EF4-FFF2-40B4-BE49-F238E27FC236}">
                <a16:creationId xmlns:a16="http://schemas.microsoft.com/office/drawing/2014/main" id="{EADFB87E-5B64-A1C9-CD12-676F72817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296081"/>
            <a:ext cx="27270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800" dirty="0"/>
              <a:t>Si patient BPCO </a:t>
            </a:r>
            <a:r>
              <a:rPr lang="fr-FR" altLang="fr-FR" sz="2800" b="1" dirty="0"/>
              <a:t>ET</a:t>
            </a:r>
            <a:r>
              <a:rPr lang="fr-FR" altLang="fr-FR" sz="2800" dirty="0"/>
              <a:t> en ALD</a:t>
            </a:r>
          </a:p>
        </p:txBody>
      </p:sp>
      <p:sp>
        <p:nvSpPr>
          <p:cNvPr id="9" name="ZoneTexte 21">
            <a:extLst>
              <a:ext uri="{FF2B5EF4-FFF2-40B4-BE49-F238E27FC236}">
                <a16:creationId xmlns:a16="http://schemas.microsoft.com/office/drawing/2014/main" id="{905F7C6E-E260-7D53-04CD-AD11730D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832" y="2242207"/>
            <a:ext cx="67910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800" dirty="0"/>
              <a:t>Autres situations BPCO NON ALD ou autres pathologies  avec ou sans ALD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A22667C-D423-881A-8C30-A09A91CFE173}"/>
              </a:ext>
            </a:extLst>
          </p:cNvPr>
          <p:cNvGrpSpPr/>
          <p:nvPr/>
        </p:nvGrpSpPr>
        <p:grpSpPr>
          <a:xfrm>
            <a:off x="9512224" y="3429000"/>
            <a:ext cx="2552066" cy="2696790"/>
            <a:chOff x="4900553" y="3558139"/>
            <a:chExt cx="2552066" cy="2696790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29863ADA-33DC-F0E1-2B33-3B65A6E5286A}"/>
                </a:ext>
              </a:extLst>
            </p:cNvPr>
            <p:cNvGrpSpPr/>
            <p:nvPr/>
          </p:nvGrpSpPr>
          <p:grpSpPr>
            <a:xfrm>
              <a:off x="4900553" y="3558139"/>
              <a:ext cx="2552066" cy="2696790"/>
              <a:chOff x="1138301" y="3206245"/>
              <a:chExt cx="2552066" cy="2696790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98D14A2B-646E-095E-690E-FF5E17A34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301" y="3206245"/>
                <a:ext cx="2552066" cy="2696790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92AAAC1-4CD4-83EF-006D-002E40B4DA02}"/>
                  </a:ext>
                </a:extLst>
              </p:cNvPr>
              <p:cNvSpPr/>
              <p:nvPr/>
            </p:nvSpPr>
            <p:spPr>
              <a:xfrm>
                <a:off x="1402211" y="4554640"/>
                <a:ext cx="1957485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7B77E63-7691-E3E8-29EA-5C477FEDA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611" t="50443" r="54854" b="45581"/>
            <a:stretch/>
          </p:blipFill>
          <p:spPr>
            <a:xfrm>
              <a:off x="5496013" y="4938821"/>
              <a:ext cx="1295198" cy="184245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D646464-7BD3-DD47-DC26-0338CFC0607D}"/>
              </a:ext>
            </a:extLst>
          </p:cNvPr>
          <p:cNvGrpSpPr/>
          <p:nvPr/>
        </p:nvGrpSpPr>
        <p:grpSpPr>
          <a:xfrm>
            <a:off x="6930084" y="3445572"/>
            <a:ext cx="2552066" cy="2696790"/>
            <a:chOff x="1138301" y="3206245"/>
            <a:chExt cx="2552066" cy="2696790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1D2E5D80-081B-7E71-6A82-4BAF6C47878E}"/>
                </a:ext>
              </a:extLst>
            </p:cNvPr>
            <p:cNvGrpSpPr/>
            <p:nvPr/>
          </p:nvGrpSpPr>
          <p:grpSpPr>
            <a:xfrm>
              <a:off x="1138301" y="3206245"/>
              <a:ext cx="2552066" cy="2696790"/>
              <a:chOff x="1138301" y="3206245"/>
              <a:chExt cx="2552066" cy="269679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E3A65B92-E70E-DBF2-7FEB-9D15B956B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301" y="3206245"/>
                <a:ext cx="2552066" cy="269679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962871C-0FB6-94EA-B4E8-A173F45021A1}"/>
                  </a:ext>
                </a:extLst>
              </p:cNvPr>
              <p:cNvSpPr/>
              <p:nvPr/>
            </p:nvSpPr>
            <p:spPr>
              <a:xfrm>
                <a:off x="1402211" y="4554640"/>
                <a:ext cx="1957485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AAFA5EFD-FAB1-20D9-5418-E03930C0C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760" t="54881" r="15312" b="40871"/>
            <a:stretch/>
          </p:blipFill>
          <p:spPr>
            <a:xfrm>
              <a:off x="1258404" y="4602867"/>
              <a:ext cx="2376117" cy="154746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B862FAF-65ED-BE96-BCF3-6B52E4822D05}"/>
              </a:ext>
            </a:extLst>
          </p:cNvPr>
          <p:cNvSpPr/>
          <p:nvPr/>
        </p:nvSpPr>
        <p:spPr>
          <a:xfrm>
            <a:off x="263352" y="2303361"/>
            <a:ext cx="3168352" cy="4005959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C1ACC0-302A-A0AA-BE60-BCA872EC02D0}"/>
              </a:ext>
            </a:extLst>
          </p:cNvPr>
          <p:cNvSpPr/>
          <p:nvPr/>
        </p:nvSpPr>
        <p:spPr>
          <a:xfrm>
            <a:off x="3611020" y="2303361"/>
            <a:ext cx="8517340" cy="4005959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63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4DA9A27-1BAB-D7F7-089F-F2A73E2FE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" t="13149" r="1142" b="54655"/>
          <a:stretch/>
        </p:blipFill>
        <p:spPr bwMode="auto">
          <a:xfrm>
            <a:off x="957983" y="1306018"/>
            <a:ext cx="9442896" cy="1879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23639"/>
            <a:ext cx="8229600" cy="888661"/>
          </a:xfrm>
        </p:spPr>
        <p:txBody>
          <a:bodyPr>
            <a:noAutofit/>
          </a:bodyPr>
          <a:lstStyle/>
          <a:p>
            <a:r>
              <a:rPr lang="fr-FR" sz="3200" dirty="0"/>
              <a:t>L’articulation des 3 coordinations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C1524-39B9-4332-13BF-525207262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264591"/>
            <a:ext cx="741933" cy="45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49252A-530E-7026-6157-A0B71FE1D11F}"/>
              </a:ext>
            </a:extLst>
          </p:cNvPr>
          <p:cNvSpPr/>
          <p:nvPr/>
        </p:nvSpPr>
        <p:spPr>
          <a:xfrm>
            <a:off x="3863752" y="-19073"/>
            <a:ext cx="4248472" cy="4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parcours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1A8010-723F-C6DC-E8E5-AFBA3E87B101}"/>
              </a:ext>
            </a:extLst>
          </p:cNvPr>
          <p:cNvSpPr/>
          <p:nvPr/>
        </p:nvSpPr>
        <p:spPr>
          <a:xfrm>
            <a:off x="1" y="-28866"/>
            <a:ext cx="3863752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réseau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BCD1CC-C524-CCFE-B75E-3413D8A37E9A}"/>
              </a:ext>
            </a:extLst>
          </p:cNvPr>
          <p:cNvSpPr/>
          <p:nvPr/>
        </p:nvSpPr>
        <p:spPr>
          <a:xfrm>
            <a:off x="8112224" y="-2046"/>
            <a:ext cx="4079776" cy="423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résultats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AF423-3DA6-777B-0071-267235341F07}"/>
              </a:ext>
            </a:extLst>
          </p:cNvPr>
          <p:cNvSpPr/>
          <p:nvPr/>
        </p:nvSpPr>
        <p:spPr>
          <a:xfrm>
            <a:off x="86708" y="6562344"/>
            <a:ext cx="4151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SPIF 23 mars 2024 Réseau </a:t>
            </a:r>
            <a:r>
              <a:rPr lang="fr-FR" sz="1000" dirty="0" err="1"/>
              <a:t>Récup’Air</a:t>
            </a:r>
            <a:r>
              <a:rPr lang="fr-FR" sz="1000" dirty="0"/>
              <a:t> Parcours et résultats Dr Agnès Bellocq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73C52BE-74B8-3D77-524B-FF3FCF90F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319" b="26307"/>
          <a:stretch/>
        </p:blipFill>
        <p:spPr bwMode="auto">
          <a:xfrm>
            <a:off x="847637" y="3175494"/>
            <a:ext cx="9663589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DFE2B3-F3B5-D91C-930D-5F81F618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5192" r="76540" b="88012"/>
          <a:stretch/>
        </p:blipFill>
        <p:spPr bwMode="auto">
          <a:xfrm>
            <a:off x="847637" y="836712"/>
            <a:ext cx="2267126" cy="396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A7E03B90-BDB5-3441-0260-936478376BBB}"/>
              </a:ext>
            </a:extLst>
          </p:cNvPr>
          <p:cNvSpPr/>
          <p:nvPr/>
        </p:nvSpPr>
        <p:spPr>
          <a:xfrm>
            <a:off x="1981200" y="1231115"/>
            <a:ext cx="144016" cy="50938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0FA3CA8-55BA-95CD-2D78-41EB3A2D2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63"/>
          <a:stretch/>
        </p:blipFill>
        <p:spPr bwMode="auto">
          <a:xfrm>
            <a:off x="847636" y="4816438"/>
            <a:ext cx="9663589" cy="1467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39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3552" y="2636912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fr-FR" sz="4800" dirty="0">
                <a:solidFill>
                  <a:srgbClr val="0070C0"/>
                </a:solidFill>
              </a:rPr>
              <a:t>L’évaluation des programmes</a:t>
            </a:r>
            <a:br>
              <a:rPr lang="fr-FR" sz="4800" dirty="0">
                <a:solidFill>
                  <a:srgbClr val="0070C0"/>
                </a:solidFill>
              </a:rPr>
            </a:br>
            <a:r>
              <a:rPr lang="fr-FR" sz="4800" dirty="0">
                <a:solidFill>
                  <a:srgbClr val="0070C0"/>
                </a:solidFill>
              </a:rPr>
              <a:t>du réseau</a:t>
            </a:r>
          </a:p>
        </p:txBody>
      </p:sp>
      <p:sp>
        <p:nvSpPr>
          <p:cNvPr id="2050" name="AutoShape 2" descr="data:image/jpg;base64,/9j/4AAQSkZJRgABAQAAAQABAAD/2wCEAAkGBhQSERUUEhQWFRUVFBcUFBUVFBUcFxQWGBQVFBQUFRQYHCYfGBojGRQVIC8gIycpLCwtFR4xNTAqNSYrLCkBCQoKDgwOGg8PGi8kHBwsLCksLCwqLCwpLSkpKSksLCwpLCwuLCkyKSwsKSwsLCksLCwpLCwsLCwpLCwsLCwsLP/AABEIAHcAYgMBIgACEQEDEQH/xAAbAAABBQEBAAAAAAAAAAAAAAAFAAIDBAYBB//EADwQAAEDAgQCBggEBAcAAAAAAAEAAgMEEQUSITFBUQYTYXGBkRQiMkKxwdHwUqGisgczcuEWIzVTYpLC/8QAGQEAAgMBAAAAAAAAAAAAAAAAAgMAAQQF/8QAJBEAAgICAQMEAwAAAAAAAAAAAAECEQMxIQQSQRMyUXEUI4H/2gAMAwEAAhEDEQA/APTQ1PDUmhOBWUacDVyRwaLk2ATnPtwPgFWqh1jbWcDe+o+Kp3XAcab5InYvHzJ7mlVX9I4x7r/0/VWG4WDpceA/uh2IdGs18jyD2gEHysQk/sNNYV5LkeMxO9639Q+eylcQdRqOxY+spZYP5jfV/G3VvjxHiAnUtad2OI7jv4IfVlHiSCeBNXFmmlKpyuQ52OOb7YB7RofLZSGsDhcbFMjNS0IljlHZ2Rygc9cfKonOR2AOzJKJJSyHoDQuFwT2hQ1MoaC48OSt8AJWP6wJzSN7IfFiObZgA5ud9Abq/E8O211sO/xUXIbTRI1oAJAAvy/L5quQrM2lh4n4D77VCUQBXljBFiN9FisbwM08gki/lONnt/BfiP8Aify7ttrUztY0ue4NA3JIA7EMqKsyNIbC5zSLXfZjSO53r/pQyj3KhmPI4MA11HdoI5KhSOykt4HUd/38EZoPXhLT7THOYdb7HTWwvpbghNdFYrBFuMjoyXdGiRz0wyJjX3F0xxWtMwtUS9Ykq+ZJWDR6iE2Sma7f4lOChqq1sY11PAfXkjbSVsXFNukRVVJEwXc4t8fHQW1VKjlDpmBmbLmvckA24kW7AUNrqovNydfh2DsV/on6xlcfcAaD2v8A7A+azLJKc0kbnhUMblINSOuSeao19b1YFgXPccrGA6uda+/AAal3AeAN5yyf+LaVkjnTShsjgMjcryWRGzmbNIBeLPP9TQfZC2JHPCFQGwsdUVDszmC5IByx8MsTeG4F9zxNtAMpOl0csgjyPjc4HJmDbOtuLtJsba2KkqOmVBK0sdM0tcLEOZJYg87tVHDn4c14dFKwvAyszyuOUHTKwSHTlor4rnZFs7gEw9JqYz+MOA72i6kxal3Q7Bv9Tn7h+1q0uIwXC5mTiR1o6Rj2GxtzTnKWthsVBmTccvAjLHyNXUkk0QeohD8TonOuWi9/NEAV26OcVJUxePI8btGZGASvNtGjiXfIBaHCsKEEBAJdmfmJI7APkprrMdPOkL6RkJaXkSFws17WgZbc43E3zc1MWJJ8bDzdRKap6CPSOrayEhxsH3DjxEYaXzOHdG13iW814bV1LppXykaveXHk3MdB2AbDuRTGulMtQC2xAcAHEuc97gDcNLzs24BytDQSATewUGGekNaeqjeWucHEiNxDst/VJ4jXULUqguWZG70D6iBzDY/lt5+Xmmd/2Ebq8RqbFj48uZoFjHY5Rtvw3+9hVZK9xBfoQ0AaAaDbZEpJ6YTxzS7mnX0bnouSKsk+9DGe/wDymLayuvcWWbgw0xinnG3VsDuwZQNfJaksB2XHnzJnYi12ozOIwINUaLT4jCs1WM1Qot8kInXFF1S6ndzE+mj1kFOCYE4FaznDli/4sw3pYH/hnLf+zL/+Vs7rN/xGp8+GyH/bkik/VkP7kUPcVLR5NTx6blXIsbliGRsjw0csuhN3croQHDmPsp76i+l/jytbZXPFGXuV/wAAVLlbCFRiL5PWeXOI9U3I0G4233VDEB63hxXOvbYDTe/HTbbyXJJA94txIHmUUIKOlQ2WWco9rbr7PdcNhHo8bSLjq2gjwUDWBvq3uBt3DZTyTiOIdjQB32Q6mnzFc/LXBuw3TY+tZosvXR6rUVT9Fn65qUNsDlcUxiXVZVnpl1wyBMLlmMUqnOeQb2vsNh4cVrnPtMWLE8jD8+MRt94Hu1+Co4picM9PNC4lokjLblpNju12nJwCABt+Oo1sp4o7gpPryTNf4sK5Z56aSSHR0ObVxLhZwN25RZzb7HX6JhrCRYxEAgAkN1AsQSLjfXjpppY6rd1TRexG6quwyMm+UX5jQ+YTl1fyhL6P4Zk6d8rjaOAu191jtbZQNLaaNH3e5fBug9TLOx8sZiYHNc4uIuctjo3mbcgFp6aqkYLMkcByNj+66fJVTuFjI63ZYftso+qT0Cula8ljG60mXKPZYLaczqfkPBcopwhvo5G640kbLI3bs1VSpB6ZyE1bVLHWXHaq08l1CikWJLpXVKKN9dDqrCc17EeI+YV0OTrrdKKlswwyShoCNwR7QfZPcd/MJCLK0ggg67jsKOZk17QRYgHvSZYU9D11MvJlK5moPJzfiL/kuxx3F+Yuj02Exu4Ea30P17lGMJAFmnQc/qkvDJD11EWBhAeCsRi26umgI7e5RSwoHFrYSnF6B1TIFDlVuel1TPRUIRVe1QvKuyRKs+JEiirZJT9WkrKNoCu3SSXQOUK6V0klCxErl0klRZwlMcUklCyCSAclA9iSSRlgkrQ/HN3RXkYoHxBJJIRosh6lJJJQI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79575" y="-541338"/>
            <a:ext cx="933450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data:image/jpg;base64,/9j/4AAQSkZJRgABAQAAAQABAAD/2wCEAAkGBhQSERUUEhQWFRUVFBcUFBUVFBUcFxQWGBQVFBQUFRQYHCYfGBojGRQVIC8gIycpLCwtFR4xNTAqNSYrLCkBCQoKDgwOGg8PGi8kHBwsLCksLCwqLCwpLSkpKSksLCwpLCwuLCkyKSwsKSwsLCksLCwpLCwsLCwpLCwsLCwsLP/AABEIAHcAYgMBIgACEQEDEQH/xAAbAAABBQEBAAAAAAAAAAAAAAAFAAIDBAYBB//EADwQAAEDAgQCBggEBAcAAAAAAAEAAgMEEQUSITFBUQYTYXGBkRQiMkKxwdHwUqGisgczcuEWIzVTYpLC/8QAGQEAAgMBAAAAAAAAAAAAAAAAAgMAAQQF/8QAJBEAAgICAQMEAwAAAAAAAAAAAAECEQMxIQQSQRMyUXEUI4H/2gAMAwEAAhEDEQA/APTQ1PDUmhOBWUacDVyRwaLk2ATnPtwPgFWqh1jbWcDe+o+Kp3XAcab5InYvHzJ7mlVX9I4x7r/0/VWG4WDpceA/uh2IdGs18jyD2gEHysQk/sNNYV5LkeMxO9639Q+eylcQdRqOxY+spZYP5jfV/G3VvjxHiAnUtad2OI7jv4IfVlHiSCeBNXFmmlKpyuQ52OOb7YB7RofLZSGsDhcbFMjNS0IljlHZ2Rygc9cfKonOR2AOzJKJJSyHoDQuFwT2hQ1MoaC48OSt8AJWP6wJzSN7IfFiObZgA5ud9Abq/E8O211sO/xUXIbTRI1oAJAAvy/L5quQrM2lh4n4D77VCUQBXljBFiN9FisbwM08gki/lONnt/BfiP8Aify7ttrUztY0ue4NA3JIA7EMqKsyNIbC5zSLXfZjSO53r/pQyj3KhmPI4MA11HdoI5KhSOykt4HUd/38EZoPXhLT7THOYdb7HTWwvpbghNdFYrBFuMjoyXdGiRz0wyJjX3F0xxWtMwtUS9Ykq+ZJWDR6iE2Sma7f4lOChqq1sY11PAfXkjbSVsXFNukRVVJEwXc4t8fHQW1VKjlDpmBmbLmvckA24kW7AUNrqovNydfh2DsV/on6xlcfcAaD2v8A7A+azLJKc0kbnhUMblINSOuSeao19b1YFgXPccrGA6uda+/AAal3AeAN5yyf+LaVkjnTShsjgMjcryWRGzmbNIBeLPP9TQfZC2JHPCFQGwsdUVDszmC5IByx8MsTeG4F9zxNtAMpOl0csgjyPjc4HJmDbOtuLtJsba2KkqOmVBK0sdM0tcLEOZJYg87tVHDn4c14dFKwvAyszyuOUHTKwSHTlor4rnZFs7gEw9JqYz+MOA72i6kxal3Q7Bv9Tn7h+1q0uIwXC5mTiR1o6Rj2GxtzTnKWthsVBmTccvAjLHyNXUkk0QeohD8TonOuWi9/NEAV26OcVJUxePI8btGZGASvNtGjiXfIBaHCsKEEBAJdmfmJI7APkprrMdPOkL6RkJaXkSFws17WgZbc43E3zc1MWJJ8bDzdRKap6CPSOrayEhxsH3DjxEYaXzOHdG13iW814bV1LppXykaveXHk3MdB2AbDuRTGulMtQC2xAcAHEuc97gDcNLzs24BytDQSATewUGGekNaeqjeWucHEiNxDst/VJ4jXULUqguWZG70D6iBzDY/lt5+Xmmd/2Ebq8RqbFj48uZoFjHY5Rtvw3+9hVZK9xBfoQ0AaAaDbZEpJ6YTxzS7mnX0bnouSKsk+9DGe/wDymLayuvcWWbgw0xinnG3VsDuwZQNfJaksB2XHnzJnYi12ozOIwINUaLT4jCs1WM1Qot8kInXFF1S6ndzE+mj1kFOCYE4FaznDli/4sw3pYH/hnLf+zL/+Vs7rN/xGp8+GyH/bkik/VkP7kUPcVLR5NTx6blXIsbliGRsjw0csuhN3croQHDmPsp76i+l/jytbZXPFGXuV/wAAVLlbCFRiL5PWeXOI9U3I0G4233VDEB63hxXOvbYDTe/HTbbyXJJA94txIHmUUIKOlQ2WWco9rbr7PdcNhHo8bSLjq2gjwUDWBvq3uBt3DZTyTiOIdjQB32Q6mnzFc/LXBuw3TY+tZosvXR6rUVT9Fn65qUNsDlcUxiXVZVnpl1wyBMLlmMUqnOeQb2vsNh4cVrnPtMWLE8jD8+MRt94Hu1+Co4picM9PNC4lokjLblpNju12nJwCABt+Oo1sp4o7gpPryTNf4sK5Z56aSSHR0ObVxLhZwN25RZzb7HX6JhrCRYxEAgAkN1AsQSLjfXjpppY6rd1TRexG6quwyMm+UX5jQ+YTl1fyhL6P4Zk6d8rjaOAu191jtbZQNLaaNH3e5fBug9TLOx8sZiYHNc4uIuctjo3mbcgFp6aqkYLMkcByNj+66fJVTuFjI63ZYftso+qT0Cula8ljG60mXKPZYLaczqfkPBcopwhvo5G640kbLI3bs1VSpB6ZyE1bVLHWXHaq08l1CikWJLpXVKKN9dDqrCc17EeI+YV0OTrrdKKlswwyShoCNwR7QfZPcd/MJCLK0ggg67jsKOZk17QRYgHvSZYU9D11MvJlK5moPJzfiL/kuxx3F+Yuj02Exu4Ea30P17lGMJAFmnQc/qkvDJD11EWBhAeCsRi26umgI7e5RSwoHFrYSnF6B1TIFDlVuel1TPRUIRVe1QvKuyRKs+JEiirZJT9WkrKNoCu3SSXQOUK6V0klCxErl0klRZwlMcUklCyCSAclA9iSSRlgkrQ/HN3RXkYoHxBJJIRosh6lJJJQI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79575" y="-541338"/>
            <a:ext cx="933450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279576" y="335699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algn="just"/>
            <a:r>
              <a:rPr lang="fr-FR" sz="1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F0C0F-4644-445D-07AA-AE45799E7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3" y="4005064"/>
            <a:ext cx="2594051" cy="15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5885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1920</Words>
  <Application>Microsoft Office PowerPoint</Application>
  <PresentationFormat>Grand écran</PresentationFormat>
  <Paragraphs>301</Paragraphs>
  <Slides>19</Slides>
  <Notes>18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Thème Office</vt:lpstr>
      <vt:lpstr>Conception personnalisée</vt:lpstr>
      <vt:lpstr>Acrobat Document</vt:lpstr>
      <vt:lpstr> Association Recup’Air un réseau régional  de réadaptation respiratoire en ambulatoire   L’orientation et le parcours des patients au sein du réseau Comment soutenir les acquis </vt:lpstr>
      <vt:lpstr>Organigramme du réseau Récup’Air</vt:lpstr>
      <vt:lpstr>Le réseau Récup’Air</vt:lpstr>
      <vt:lpstr>Intervenants du réseau Récup’Air</vt:lpstr>
      <vt:lpstr>Le parcours du patient  au sein du réseau</vt:lpstr>
      <vt:lpstr>Présentation PowerPoint</vt:lpstr>
      <vt:lpstr>Présentation PowerPoint</vt:lpstr>
      <vt:lpstr>L’articulation des 3 coordinations</vt:lpstr>
      <vt:lpstr>L’évaluation des programmes du réseau</vt:lpstr>
      <vt:lpstr>Activité du réseau Récup’Air</vt:lpstr>
      <vt:lpstr>Prescriptions du réseau Récup’Air  2021-2022 n=1036</vt:lpstr>
      <vt:lpstr>Devenir des prescriptions du réseau Récup’Air  2021-2022 n=1036</vt:lpstr>
      <vt:lpstr>Patients orientés en 2021 et 2022 avec un programme finalisé fin juin 2023 (n=355 analysables)</vt:lpstr>
      <vt:lpstr>Présentation PowerPoint</vt:lpstr>
      <vt:lpstr>Présentation PowerPoint</vt:lpstr>
      <vt:lpstr>Messages pour les pneumologues prescripteurs</vt:lpstr>
      <vt:lpstr>Merci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Epidémiologie et Physiopathologie  de la  Broncho-Pneumopathie Chronique Obstructive</dc:title>
  <dc:creator>AgnesB</dc:creator>
  <cp:lastModifiedBy>Boyan Tulechki</cp:lastModifiedBy>
  <cp:revision>374</cp:revision>
  <dcterms:created xsi:type="dcterms:W3CDTF">2010-08-26T07:59:29Z</dcterms:created>
  <dcterms:modified xsi:type="dcterms:W3CDTF">2024-03-23T12:18:05Z</dcterms:modified>
</cp:coreProperties>
</file>