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78" r:id="rId2"/>
    <p:sldId id="279" r:id="rId3"/>
    <p:sldId id="257" r:id="rId4"/>
    <p:sldId id="259" r:id="rId5"/>
    <p:sldId id="263" r:id="rId6"/>
    <p:sldId id="260" r:id="rId7"/>
    <p:sldId id="262" r:id="rId8"/>
    <p:sldId id="264" r:id="rId9"/>
    <p:sldId id="265" r:id="rId10"/>
    <p:sldId id="266" r:id="rId11"/>
    <p:sldId id="286" r:id="rId12"/>
    <p:sldId id="287" r:id="rId13"/>
    <p:sldId id="288" r:id="rId14"/>
    <p:sldId id="269" r:id="rId15"/>
    <p:sldId id="270" r:id="rId16"/>
    <p:sldId id="289" r:id="rId17"/>
    <p:sldId id="291" r:id="rId18"/>
    <p:sldId id="290" r:id="rId19"/>
    <p:sldId id="271" r:id="rId20"/>
    <p:sldId id="275" r:id="rId21"/>
    <p:sldId id="282" r:id="rId22"/>
    <p:sldId id="281" r:id="rId23"/>
    <p:sldId id="277" r:id="rId24"/>
    <p:sldId id="276" r:id="rId25"/>
    <p:sldId id="284" r:id="rId26"/>
    <p:sldId id="285" r:id="rId27"/>
    <p:sldId id="292" r:id="rId28"/>
    <p:sldId id="272" r:id="rId29"/>
    <p:sldId id="274" r:id="rId30"/>
    <p:sldId id="294" r:id="rId31"/>
    <p:sldId id="293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18FF"/>
    <a:srgbClr val="00FE00"/>
    <a:srgbClr val="FF2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 snapToGrid="0" snapToObjects="1">
      <p:cViewPr varScale="1">
        <p:scale>
          <a:sx n="106" d="100"/>
          <a:sy n="106" d="100"/>
        </p:scale>
        <p:origin x="17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34C99-2351-2C4D-B948-AEC672DA2E9B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E05F3-F975-4946-9398-E4849B1763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816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62D53-2B3C-9B40-98B9-271CAF7653B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627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Plusieurs études pour définir les modalités d’aide au sevrage dans le cadre du dépistage</a:t>
            </a:r>
          </a:p>
          <a:p>
            <a:r>
              <a:rPr lang="fr-FR" dirty="0"/>
              <a:t>Appels téléphoniques, brochures dédiées, e</a:t>
            </a:r>
            <a:r>
              <a:rPr lang="fr-FR" baseline="0" dirty="0"/>
              <a:t>-documents</a:t>
            </a:r>
            <a:r>
              <a:rPr lang="fr-FR" dirty="0"/>
              <a:t> </a:t>
            </a:r>
            <a:r>
              <a:rPr lang="is-IS" dirty="0"/>
              <a:t>…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744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55 74 ans </a:t>
            </a:r>
          </a:p>
          <a:p>
            <a:r>
              <a:rPr lang="fr-FR" dirty="0"/>
              <a:t>&lt; 10 ans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624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charset="0"/>
              <a:buChar char="Ø"/>
            </a:pPr>
            <a:r>
              <a:rPr lang="fr-FR" dirty="0"/>
              <a:t>= 30 PA sevré &lt; 15 ans</a:t>
            </a:r>
          </a:p>
          <a:p>
            <a:pPr marL="171450" indent="-171450">
              <a:buFont typeface="Wingdings" charset="0"/>
              <a:buChar char="Ø"/>
            </a:pPr>
            <a:r>
              <a:rPr lang="fr-FR" dirty="0"/>
              <a:t>55 à 77 ans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153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4E087-8929-2B4D-8422-39D4017F3CF0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86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10 ans de suivi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762D53-2B3C-9B40-98B9-271CAF7653B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214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4E087-8929-2B4D-8422-39D4017F3CF0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071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4E087-8929-2B4D-8422-39D4017F3CF0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071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2eme round à 1 an</a:t>
            </a:r>
          </a:p>
          <a:p>
            <a:r>
              <a:rPr lang="fr-FR" dirty="0" err="1"/>
              <a:t>nelson</a:t>
            </a:r>
            <a:r>
              <a:rPr lang="fr-FR" dirty="0"/>
              <a:t> et NLST &gt; 90%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7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Ceux qui ne venaient</a:t>
            </a:r>
            <a:r>
              <a:rPr lang="fr-FR" baseline="0" dirty="0"/>
              <a:t> pas au 2eme round dans cette étude étaient plus souvent tabagique actif, avec une durée de tabagisme supérieure que ceux qui se présentaient au 2eme round. </a:t>
            </a:r>
          </a:p>
          <a:p>
            <a:r>
              <a:rPr lang="fr-FR" baseline="0" dirty="0"/>
              <a:t>Mais pas de différence en terme de </a:t>
            </a:r>
            <a:r>
              <a:rPr lang="fr-FR" baseline="0" dirty="0" err="1"/>
              <a:t>déprivation</a:t>
            </a:r>
            <a:r>
              <a:rPr lang="fr-FR" baseline="0" dirty="0"/>
              <a:t> sociale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6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NHS National </a:t>
            </a:r>
            <a:r>
              <a:rPr lang="fr-FR" dirty="0" err="1"/>
              <a:t>Health</a:t>
            </a:r>
            <a:r>
              <a:rPr lang="fr-FR" dirty="0"/>
              <a:t> Service</a:t>
            </a:r>
          </a:p>
          <a:p>
            <a:r>
              <a:rPr lang="fr-FR" dirty="0"/>
              <a:t>Prostate</a:t>
            </a:r>
            <a:r>
              <a:rPr lang="fr-FR" baseline="0" dirty="0"/>
              <a:t> </a:t>
            </a:r>
            <a:r>
              <a:rPr lang="fr-FR" baseline="0" dirty="0" err="1"/>
              <a:t>lung</a:t>
            </a:r>
            <a:r>
              <a:rPr lang="fr-FR" baseline="0" dirty="0"/>
              <a:t> colon </a:t>
            </a:r>
            <a:r>
              <a:rPr lang="fr-FR" baseline="0" dirty="0" err="1"/>
              <a:t>ovary</a:t>
            </a:r>
            <a:endParaRPr lang="fr-FR" dirty="0"/>
          </a:p>
          <a:p>
            <a:r>
              <a:rPr lang="fr-FR" dirty="0"/>
              <a:t>Liverpool </a:t>
            </a:r>
            <a:r>
              <a:rPr lang="fr-FR" dirty="0" err="1"/>
              <a:t>lung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75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Prostate</a:t>
            </a:r>
            <a:r>
              <a:rPr lang="fr-FR" baseline="0" dirty="0"/>
              <a:t> </a:t>
            </a:r>
            <a:r>
              <a:rPr lang="fr-FR" baseline="0" dirty="0" err="1"/>
              <a:t>lung</a:t>
            </a:r>
            <a:r>
              <a:rPr lang="fr-FR" baseline="0" dirty="0"/>
              <a:t> colon </a:t>
            </a:r>
            <a:r>
              <a:rPr lang="fr-FR" baseline="0" dirty="0" err="1"/>
              <a:t>ovary</a:t>
            </a:r>
            <a:endParaRPr lang="fr-FR" dirty="0"/>
          </a:p>
          <a:p>
            <a:r>
              <a:rPr lang="fr-FR" dirty="0"/>
              <a:t>Liverpool </a:t>
            </a:r>
            <a:r>
              <a:rPr lang="fr-FR" dirty="0" err="1"/>
              <a:t>lung</a:t>
            </a:r>
            <a:r>
              <a:rPr lang="fr-FR" dirty="0"/>
              <a:t> </a:t>
            </a:r>
            <a:r>
              <a:rPr lang="fr-FR" dirty="0" err="1"/>
              <a:t>project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093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1/ </a:t>
            </a:r>
            <a:r>
              <a:rPr lang="fr-FR" dirty="0" err="1"/>
              <a:t>biomarqueurs</a:t>
            </a:r>
            <a:r>
              <a:rPr lang="fr-FR" dirty="0"/>
              <a:t> pour mieux sélectionner la population qui doit bénéficier du scan</a:t>
            </a:r>
          </a:p>
          <a:p>
            <a:r>
              <a:rPr lang="fr-FR" dirty="0"/>
              <a:t>2/ </a:t>
            </a:r>
            <a:r>
              <a:rPr lang="fr-FR" dirty="0" err="1"/>
              <a:t>biomarquers</a:t>
            </a:r>
            <a:r>
              <a:rPr lang="fr-FR" dirty="0"/>
              <a:t> en cas de test</a:t>
            </a:r>
            <a:r>
              <a:rPr lang="fr-FR" baseline="0" dirty="0"/>
              <a:t> + ou indéterminé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E05F3-F975-4946-9398-E4849B1763B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3033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80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67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577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35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19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67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939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7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3177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AAC4-2327-8B49-BA45-0F36FDD9968A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23628-0DCA-2F4D-98F0-7B3B3C542E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95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21-03-27 à 22.16.4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>
          <a:xfrm>
            <a:off x="685145" y="5591000"/>
            <a:ext cx="1431056" cy="1024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Capture d’écran 2021-03-27 à 21.16.0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032" y="4935128"/>
            <a:ext cx="1793755" cy="1680357"/>
          </a:xfrm>
          <a:prstGeom prst="rect">
            <a:avLst/>
          </a:prstGeom>
        </p:spPr>
      </p:pic>
      <p:pic>
        <p:nvPicPr>
          <p:cNvPr id="7" name="Image 6" descr="Capture d’écran 2021-03-27 à 21.27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7" y="4326876"/>
            <a:ext cx="2585004" cy="1220886"/>
          </a:xfrm>
          <a:prstGeom prst="rect">
            <a:avLst/>
          </a:prstGeom>
        </p:spPr>
      </p:pic>
      <p:pic>
        <p:nvPicPr>
          <p:cNvPr id="2" name="Image 1" descr="Capture d’écran 2021-11-01 à 19.50.3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3" b="32095"/>
          <a:stretch/>
        </p:blipFill>
        <p:spPr>
          <a:xfrm>
            <a:off x="0" y="0"/>
            <a:ext cx="1946535" cy="1590461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330331" y="1607654"/>
            <a:ext cx="65332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6600" b="1" dirty="0">
                <a:latin typeface="Avenir Heavy"/>
                <a:cs typeface="Avenir Heavy"/>
              </a:rPr>
              <a:t>Actualités </a:t>
            </a:r>
          </a:p>
          <a:p>
            <a:pPr algn="ctr"/>
            <a:r>
              <a:rPr lang="fr-FR" sz="6600" b="1" dirty="0">
                <a:latin typeface="Avenir Heavy"/>
                <a:cs typeface="Avenir Heavy"/>
              </a:rPr>
              <a:t>sur le dépistage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807119" y="4919008"/>
            <a:ext cx="412264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/>
              <a:t>Valérie </a:t>
            </a:r>
            <a:r>
              <a:rPr lang="fr-FR" sz="2400" b="1" dirty="0" err="1"/>
              <a:t>Gounant</a:t>
            </a:r>
            <a:endParaRPr lang="fr-FR" sz="2400" b="1" dirty="0"/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Service d’Oncologie Thoracique</a:t>
            </a:r>
          </a:p>
          <a:p>
            <a:pPr algn="ctr"/>
            <a:r>
              <a:rPr lang="fr-FR" sz="2400" dirty="0"/>
              <a:t>Hôpital Bichat</a:t>
            </a:r>
          </a:p>
          <a:p>
            <a:pPr algn="ctr"/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20423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0-29 à 19.00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4" y="0"/>
            <a:ext cx="8412627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16751" y="1722712"/>
            <a:ext cx="255610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800" b="1" dirty="0"/>
              <a:t>29 NSCLC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171475" y="1722712"/>
            <a:ext cx="183866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800" b="1" dirty="0"/>
              <a:t>2 SCLC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11622" y="3737409"/>
            <a:ext cx="2852213" cy="200054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400" b="1" dirty="0"/>
              <a:t>24 localisés</a:t>
            </a:r>
          </a:p>
          <a:p>
            <a:r>
              <a:rPr lang="fr-FR" sz="4400" b="1" dirty="0"/>
              <a:t>  </a:t>
            </a:r>
            <a:r>
              <a:rPr lang="fr-FR" sz="3600" b="1" dirty="0"/>
              <a:t>6 stades III</a:t>
            </a:r>
          </a:p>
          <a:p>
            <a:r>
              <a:rPr lang="fr-FR" sz="3600" b="1" dirty="0"/>
              <a:t>   1 stade  IV</a:t>
            </a:r>
          </a:p>
        </p:txBody>
      </p:sp>
    </p:spTree>
    <p:extLst>
      <p:ext uri="{BB962C8B-B14F-4D97-AF65-F5344CB8AC3E}">
        <p14:creationId xmlns:p14="http://schemas.microsoft.com/office/powerpoint/2010/main" val="376805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11-19 à 22.20.5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"/>
          <a:stretch/>
        </p:blipFill>
        <p:spPr>
          <a:xfrm>
            <a:off x="1282701" y="0"/>
            <a:ext cx="6432444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872426" y="6462087"/>
            <a:ext cx="327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Leleu</a:t>
            </a:r>
            <a:r>
              <a:rPr lang="fr-FR" sz="2000" i="1" dirty="0"/>
              <a:t>, Clin Lung Cancer, 2021</a:t>
            </a:r>
          </a:p>
        </p:txBody>
      </p:sp>
      <p:sp>
        <p:nvSpPr>
          <p:cNvPr id="4" name="Organigramme : Processus 4">
            <a:extLst>
              <a:ext uri="{FF2B5EF4-FFF2-40B4-BE49-F238E27FC236}">
                <a16:creationId xmlns:a16="http://schemas.microsoft.com/office/drawing/2014/main" id="{9DC8144A-780C-2D45-BE32-1D560DBB42C5}"/>
              </a:ext>
            </a:extLst>
          </p:cNvPr>
          <p:cNvSpPr/>
          <p:nvPr/>
        </p:nvSpPr>
        <p:spPr>
          <a:xfrm>
            <a:off x="861071" y="6352387"/>
            <a:ext cx="3200400" cy="52695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Cancers n=8 (2,43%)</a:t>
            </a:r>
          </a:p>
        </p:txBody>
      </p:sp>
      <p:sp>
        <p:nvSpPr>
          <p:cNvPr id="5" name="Rectangle 4"/>
          <p:cNvSpPr/>
          <p:nvPr/>
        </p:nvSpPr>
        <p:spPr>
          <a:xfrm>
            <a:off x="3486002" y="689009"/>
            <a:ext cx="2580723" cy="378279"/>
          </a:xfrm>
          <a:prstGeom prst="rect">
            <a:avLst/>
          </a:prstGeom>
          <a:noFill/>
          <a:ln w="57150" cmpd="sng">
            <a:solidFill>
              <a:srgbClr val="FF27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935658" y="0"/>
            <a:ext cx="1752741" cy="378279"/>
          </a:xfrm>
          <a:prstGeom prst="rect">
            <a:avLst/>
          </a:prstGeom>
          <a:noFill/>
          <a:ln w="57150" cmpd="sng">
            <a:solidFill>
              <a:srgbClr val="FF27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945534" y="486359"/>
            <a:ext cx="1229559" cy="82410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35 %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B30E190-C7A9-BC42-AC0E-4D6BC960CFB1}"/>
              </a:ext>
            </a:extLst>
          </p:cNvPr>
          <p:cNvSpPr txBox="1">
            <a:spLocks/>
          </p:cNvSpPr>
          <p:nvPr/>
        </p:nvSpPr>
        <p:spPr>
          <a:xfrm>
            <a:off x="0" y="189139"/>
            <a:ext cx="2449513" cy="486359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1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90"/>
                </a:solidFill>
              </a:rPr>
              <a:t>DEP KP80</a:t>
            </a:r>
          </a:p>
          <a:p>
            <a:r>
              <a:rPr lang="fr-FR" altLang="fr-FR" sz="2800" b="1" dirty="0">
                <a:solidFill>
                  <a:srgbClr val="000090"/>
                </a:solidFill>
              </a:rPr>
              <a:t>2</a:t>
            </a:r>
            <a:r>
              <a:rPr lang="fr-FR" altLang="fr-FR" sz="2800" b="1" baseline="30000" dirty="0">
                <a:solidFill>
                  <a:srgbClr val="000090"/>
                </a:solidFill>
              </a:rPr>
              <a:t>eme</a:t>
            </a:r>
            <a:r>
              <a:rPr lang="fr-FR" altLang="fr-FR" sz="2800" b="1" dirty="0">
                <a:solidFill>
                  <a:srgbClr val="000090"/>
                </a:solidFill>
              </a:rPr>
              <a:t> round </a:t>
            </a:r>
          </a:p>
        </p:txBody>
      </p:sp>
    </p:spTree>
    <p:extLst>
      <p:ext uri="{BB962C8B-B14F-4D97-AF65-F5344CB8AC3E}">
        <p14:creationId xmlns:p14="http://schemas.microsoft.com/office/powerpoint/2010/main" val="2793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19 à 22.47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997"/>
            <a:ext cx="9144000" cy="3979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9239" y="1067288"/>
            <a:ext cx="1847323" cy="513379"/>
          </a:xfrm>
          <a:prstGeom prst="rect">
            <a:avLst/>
          </a:prstGeom>
          <a:noFill/>
          <a:ln w="57150" cmpd="sng">
            <a:solidFill>
              <a:srgbClr val="FF27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3449239" y="3391003"/>
            <a:ext cx="1847323" cy="510752"/>
          </a:xfrm>
          <a:prstGeom prst="rect">
            <a:avLst/>
          </a:prstGeom>
          <a:noFill/>
          <a:ln w="57150" cmpd="sng">
            <a:solidFill>
              <a:srgbClr val="FF27E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/>
          <p:nvPr/>
        </p:nvSpPr>
        <p:spPr>
          <a:xfrm>
            <a:off x="2219680" y="3242393"/>
            <a:ext cx="1229559" cy="824108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/>
              <a:t>90 %</a:t>
            </a:r>
          </a:p>
        </p:txBody>
      </p:sp>
      <p:pic>
        <p:nvPicPr>
          <p:cNvPr id="6" name="Image 5" descr="Capture d’écran 2021-10-30 à 19.07.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75" y="4136398"/>
            <a:ext cx="5337447" cy="25459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647879" y="6522844"/>
            <a:ext cx="2496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Crosbie, Thorax, 2019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29704" y="-66476"/>
            <a:ext cx="25382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Manchester</a:t>
            </a:r>
          </a:p>
          <a:p>
            <a:r>
              <a:rPr lang="fr-FR" sz="2400" b="1" dirty="0">
                <a:solidFill>
                  <a:srgbClr val="000090"/>
                </a:solidFill>
              </a:rPr>
              <a:t>Lung </a:t>
            </a:r>
            <a:r>
              <a:rPr lang="fr-FR" sz="2400" b="1" dirty="0" err="1">
                <a:solidFill>
                  <a:srgbClr val="000090"/>
                </a:solidFill>
              </a:rPr>
              <a:t>Health</a:t>
            </a:r>
            <a:r>
              <a:rPr lang="fr-FR" sz="2400" b="1" dirty="0">
                <a:solidFill>
                  <a:srgbClr val="000090"/>
                </a:solidFill>
              </a:rPr>
              <a:t> Check</a:t>
            </a:r>
          </a:p>
        </p:txBody>
      </p:sp>
    </p:spTree>
    <p:extLst>
      <p:ext uri="{BB962C8B-B14F-4D97-AF65-F5344CB8AC3E}">
        <p14:creationId xmlns:p14="http://schemas.microsoft.com/office/powerpoint/2010/main" val="223422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19 à 23.0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0"/>
            <a:ext cx="5901655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85863" y="3558401"/>
            <a:ext cx="11208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PLCO</a:t>
            </a:r>
            <a:r>
              <a:rPr lang="fr-FR" sz="1100" b="1" dirty="0"/>
              <a:t>M2012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20979" y="1400474"/>
            <a:ext cx="7387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LLP     </a:t>
            </a:r>
            <a:endParaRPr lang="fr-FR" sz="11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616559" y="4281889"/>
            <a:ext cx="7387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LLP     </a:t>
            </a:r>
            <a:endParaRPr lang="fr-FR" sz="11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4625651" y="3008161"/>
            <a:ext cx="738721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LLP     </a:t>
            </a:r>
            <a:endParaRPr lang="fr-FR" sz="11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4459486" y="2742525"/>
            <a:ext cx="1120820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PLCO</a:t>
            </a:r>
            <a:r>
              <a:rPr lang="fr-FR" sz="1100" b="1" dirty="0"/>
              <a:t>M2012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44883" y="6522844"/>
            <a:ext cx="2966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Balata, Lung Cancer, 2021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612900" y="1069276"/>
            <a:ext cx="36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4" name="Rectangle 3"/>
          <p:cNvSpPr/>
          <p:nvPr/>
        </p:nvSpPr>
        <p:spPr>
          <a:xfrm>
            <a:off x="4485863" y="270199"/>
            <a:ext cx="1094443" cy="602544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209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07282" y="871801"/>
            <a:ext cx="17250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PLCO</a:t>
            </a:r>
            <a:r>
              <a:rPr lang="fr-FR" b="1" dirty="0"/>
              <a:t>M2012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798031" y="871801"/>
            <a:ext cx="17491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/>
              <a:t>        </a:t>
            </a:r>
            <a:r>
              <a:rPr lang="fr-FR" sz="3200" b="1" dirty="0"/>
              <a:t>LLP</a:t>
            </a:r>
            <a:r>
              <a:rPr lang="fr-FR" b="1" dirty="0"/>
              <a:t>V2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06143" y="208009"/>
            <a:ext cx="330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</a:rPr>
              <a:t>Scores de risque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430579" y="4443254"/>
            <a:ext cx="656923" cy="861356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33576" y="5455771"/>
            <a:ext cx="892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Les sujets étaient éligibles au dépistage si le risque de développer un cancer du poumon était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894694" y="5854302"/>
            <a:ext cx="269519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≥ 2,5 ou ≥ 5%</a:t>
            </a:r>
          </a:p>
          <a:p>
            <a:pPr lvl="0" algn="ctr"/>
            <a:r>
              <a:rPr lang="fr-FR" sz="2000" dirty="0">
                <a:solidFill>
                  <a:prstClr val="black"/>
                </a:solidFill>
              </a:rPr>
              <a:t>dans les 5 ans </a:t>
            </a:r>
          </a:p>
          <a:p>
            <a:pPr algn="ctr"/>
            <a:r>
              <a:rPr lang="fr-FR" sz="3600" dirty="0"/>
              <a:t>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142685" y="5825103"/>
            <a:ext cx="1666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dirty="0"/>
              <a:t>≥ 1,51%</a:t>
            </a:r>
          </a:p>
          <a:p>
            <a:pPr algn="ctr"/>
            <a:r>
              <a:rPr lang="fr-FR" sz="2000" dirty="0"/>
              <a:t>dans les 6 ans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74311" y="1643785"/>
            <a:ext cx="3034905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Âge</a:t>
            </a:r>
          </a:p>
          <a:p>
            <a:r>
              <a:rPr lang="fr-FR" b="1" dirty="0"/>
              <a:t>Ethnie</a:t>
            </a:r>
          </a:p>
          <a:p>
            <a:r>
              <a:rPr lang="fr-FR" b="1" dirty="0"/>
              <a:t>Niveau éducation</a:t>
            </a:r>
          </a:p>
          <a:p>
            <a:r>
              <a:rPr lang="fr-FR" b="1" dirty="0"/>
              <a:t>BMI</a:t>
            </a:r>
          </a:p>
          <a:p>
            <a:r>
              <a:rPr lang="fr-FR" dirty="0"/>
              <a:t>BPCO</a:t>
            </a:r>
          </a:p>
          <a:p>
            <a:r>
              <a:rPr lang="fr-FR" dirty="0"/>
              <a:t>ATCD perso de K</a:t>
            </a:r>
          </a:p>
          <a:p>
            <a:r>
              <a:rPr lang="fr-FR" dirty="0"/>
              <a:t>ATCD familial de K du poumon</a:t>
            </a:r>
          </a:p>
          <a:p>
            <a:r>
              <a:rPr lang="fr-FR" b="1" dirty="0"/>
              <a:t>Tabac </a:t>
            </a:r>
            <a:r>
              <a:rPr lang="fr-FR" sz="1600" b="1" dirty="0"/>
              <a:t>actif / sevré</a:t>
            </a:r>
          </a:p>
          <a:p>
            <a:r>
              <a:rPr lang="fr-FR" b="1" dirty="0"/>
              <a:t>Nombre de cigarettes /J</a:t>
            </a:r>
          </a:p>
          <a:p>
            <a:r>
              <a:rPr lang="fr-FR" b="1" dirty="0"/>
              <a:t>Durée de tabagisme</a:t>
            </a:r>
          </a:p>
          <a:p>
            <a:r>
              <a:rPr lang="fr-FR" b="1" dirty="0"/>
              <a:t>Durée de sevrage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645286" y="1643785"/>
            <a:ext cx="30349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Âge</a:t>
            </a:r>
          </a:p>
          <a:p>
            <a:r>
              <a:rPr lang="fr-FR" b="1" dirty="0"/>
              <a:t>Sexe</a:t>
            </a:r>
          </a:p>
          <a:p>
            <a:r>
              <a:rPr lang="fr-FR" b="1" dirty="0"/>
              <a:t>Exposition à l’amiante</a:t>
            </a:r>
          </a:p>
          <a:p>
            <a:r>
              <a:rPr lang="fr-FR" dirty="0"/>
              <a:t>ATCD de pneumopathie</a:t>
            </a:r>
            <a:r>
              <a:rPr lang="is-IS" dirty="0"/>
              <a:t>…</a:t>
            </a:r>
            <a:endParaRPr lang="fr-FR" dirty="0"/>
          </a:p>
          <a:p>
            <a:r>
              <a:rPr lang="fr-FR" dirty="0"/>
              <a:t>ATCD perso de K</a:t>
            </a:r>
          </a:p>
          <a:p>
            <a:r>
              <a:rPr lang="fr-FR" dirty="0"/>
              <a:t>ATCD familial de K du poumon</a:t>
            </a:r>
          </a:p>
          <a:p>
            <a:r>
              <a:rPr lang="fr-FR" dirty="0"/>
              <a:t>Durée de tabagisme</a:t>
            </a:r>
          </a:p>
        </p:txBody>
      </p:sp>
    </p:spTree>
    <p:extLst>
      <p:ext uri="{BB962C8B-B14F-4D97-AF65-F5344CB8AC3E}">
        <p14:creationId xmlns:p14="http://schemas.microsoft.com/office/powerpoint/2010/main" val="253516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01 à 15.09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17" y="134999"/>
            <a:ext cx="8180064" cy="61012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054087" y="6488668"/>
            <a:ext cx="2126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Robbins, BJC 2021</a:t>
            </a:r>
          </a:p>
        </p:txBody>
      </p:sp>
    </p:spTree>
    <p:extLst>
      <p:ext uri="{BB962C8B-B14F-4D97-AF65-F5344CB8AC3E}">
        <p14:creationId xmlns:p14="http://schemas.microsoft.com/office/powerpoint/2010/main" val="2598669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19 à 23.3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566" y="294419"/>
            <a:ext cx="3666722" cy="4048115"/>
          </a:xfrm>
          <a:prstGeom prst="rect">
            <a:avLst/>
          </a:prstGeom>
        </p:spPr>
      </p:pic>
      <p:pic>
        <p:nvPicPr>
          <p:cNvPr id="3" name="Image 2" descr="Capture d’écran 2021-11-19 à 23.34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2534"/>
            <a:ext cx="9144000" cy="235582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54158" y="462517"/>
            <a:ext cx="146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UK </a:t>
            </a:r>
            <a:r>
              <a:rPr lang="fr-FR" sz="2400" b="1" dirty="0" err="1">
                <a:solidFill>
                  <a:srgbClr val="000090"/>
                </a:solidFill>
              </a:rPr>
              <a:t>cohort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44883" y="6522844"/>
            <a:ext cx="2966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Balata, Lung Cancer, 2021</a:t>
            </a:r>
          </a:p>
        </p:txBody>
      </p:sp>
    </p:spTree>
    <p:extLst>
      <p:ext uri="{BB962C8B-B14F-4D97-AF65-F5344CB8AC3E}">
        <p14:creationId xmlns:p14="http://schemas.microsoft.com/office/powerpoint/2010/main" val="1816387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11-19 à 23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729" y="1592498"/>
            <a:ext cx="5810028" cy="4061457"/>
          </a:xfrm>
          <a:prstGeom prst="rect">
            <a:avLst/>
          </a:prstGeom>
        </p:spPr>
      </p:pic>
      <p:pic>
        <p:nvPicPr>
          <p:cNvPr id="4" name="Image 3" descr="Capture d’écran 2021-11-19 à 23.3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0" y="123642"/>
            <a:ext cx="8610600" cy="10541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54158" y="1592498"/>
            <a:ext cx="146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UK </a:t>
            </a:r>
            <a:r>
              <a:rPr lang="fr-FR" sz="2400" b="1" dirty="0" err="1">
                <a:solidFill>
                  <a:srgbClr val="000090"/>
                </a:solidFill>
              </a:rPr>
              <a:t>cohort</a:t>
            </a:r>
            <a:endParaRPr lang="fr-FR" sz="2400" b="1" dirty="0">
              <a:solidFill>
                <a:srgbClr val="00009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244883" y="6522844"/>
            <a:ext cx="2966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Balata, Lung Cancer, 2021</a:t>
            </a:r>
          </a:p>
        </p:txBody>
      </p:sp>
      <p:pic>
        <p:nvPicPr>
          <p:cNvPr id="6" name="Image 5" descr="Capture d’écran 2021-11-19 à 23.44.2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2"/>
          <a:stretch/>
        </p:blipFill>
        <p:spPr>
          <a:xfrm>
            <a:off x="850900" y="5763589"/>
            <a:ext cx="7429500" cy="7714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360996" y="4041839"/>
            <a:ext cx="1650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N=286 (3%)</a:t>
            </a:r>
          </a:p>
        </p:txBody>
      </p:sp>
    </p:spTree>
    <p:extLst>
      <p:ext uri="{BB962C8B-B14F-4D97-AF65-F5344CB8AC3E}">
        <p14:creationId xmlns:p14="http://schemas.microsoft.com/office/powerpoint/2010/main" val="120339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4158" y="462517"/>
            <a:ext cx="146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0"/>
                </a:solidFill>
              </a:rPr>
              <a:t>UK </a:t>
            </a:r>
            <a:r>
              <a:rPr lang="fr-FR" sz="2400" b="1" dirty="0" err="1">
                <a:solidFill>
                  <a:srgbClr val="000090"/>
                </a:solidFill>
              </a:rPr>
              <a:t>cohort</a:t>
            </a:r>
            <a:endParaRPr lang="fr-FR" sz="2400" b="1" dirty="0">
              <a:solidFill>
                <a:srgbClr val="000090"/>
              </a:solidFill>
            </a:endParaRPr>
          </a:p>
        </p:txBody>
      </p:sp>
      <p:pic>
        <p:nvPicPr>
          <p:cNvPr id="3" name="Image 2" descr="Capture d’écran 2021-11-19 à 23.39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2241"/>
            <a:ext cx="9144000" cy="51102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44883" y="6522844"/>
            <a:ext cx="2966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Balata, Lung Cancer, 2021</a:t>
            </a:r>
          </a:p>
        </p:txBody>
      </p:sp>
      <p:sp>
        <p:nvSpPr>
          <p:cNvPr id="5" name="ZoneTexte 4"/>
          <p:cNvSpPr txBox="1"/>
          <p:nvPr/>
        </p:nvSpPr>
        <p:spPr>
          <a:xfrm rot="19974606">
            <a:off x="1642348" y="2399350"/>
            <a:ext cx="589641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3600" b="1" dirty="0"/>
              <a:t>PLACE DES BIOMARQUEURS ?</a:t>
            </a:r>
          </a:p>
        </p:txBody>
      </p:sp>
    </p:spTree>
    <p:extLst>
      <p:ext uri="{BB962C8B-B14F-4D97-AF65-F5344CB8AC3E}">
        <p14:creationId xmlns:p14="http://schemas.microsoft.com/office/powerpoint/2010/main" val="11262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r 15"/>
          <p:cNvGrpSpPr/>
          <p:nvPr/>
        </p:nvGrpSpPr>
        <p:grpSpPr>
          <a:xfrm>
            <a:off x="1254654" y="3098767"/>
            <a:ext cx="5992912" cy="506972"/>
            <a:chOff x="1254654" y="3098767"/>
            <a:chExt cx="5992912" cy="506972"/>
          </a:xfrm>
        </p:grpSpPr>
        <p:sp>
          <p:nvSpPr>
            <p:cNvPr id="3" name="ZoneTexte 2"/>
            <p:cNvSpPr txBox="1"/>
            <p:nvPr/>
          </p:nvSpPr>
          <p:spPr>
            <a:xfrm>
              <a:off x="1254654" y="3098767"/>
              <a:ext cx="1992553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 err="1"/>
                <a:t>Biomarqueurs</a:t>
              </a:r>
              <a:endParaRPr lang="fr-FR" sz="2400" b="1" dirty="0"/>
            </a:p>
          </p:txBody>
        </p:sp>
        <p:cxnSp>
          <p:nvCxnSpPr>
            <p:cNvPr id="5" name="Connecteur droit avec flèche 4"/>
            <p:cNvCxnSpPr/>
            <p:nvPr/>
          </p:nvCxnSpPr>
          <p:spPr>
            <a:xfrm>
              <a:off x="4146461" y="3358855"/>
              <a:ext cx="119344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6471542" y="3144074"/>
              <a:ext cx="776024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Scan</a:t>
              </a:r>
            </a:p>
          </p:txBody>
        </p:sp>
      </p:grpSp>
      <p:grpSp>
        <p:nvGrpSpPr>
          <p:cNvPr id="11" name="Grouper 10"/>
          <p:cNvGrpSpPr/>
          <p:nvPr/>
        </p:nvGrpSpPr>
        <p:grpSpPr>
          <a:xfrm>
            <a:off x="1886264" y="4604836"/>
            <a:ext cx="6164709" cy="494478"/>
            <a:chOff x="1886264" y="4006497"/>
            <a:chExt cx="6164709" cy="494478"/>
          </a:xfrm>
        </p:grpSpPr>
        <p:sp>
          <p:nvSpPr>
            <p:cNvPr id="8" name="ZoneTexte 7"/>
            <p:cNvSpPr txBox="1"/>
            <p:nvPr/>
          </p:nvSpPr>
          <p:spPr>
            <a:xfrm>
              <a:off x="6058420" y="4006497"/>
              <a:ext cx="1992553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 err="1"/>
                <a:t>Biomarqueurs</a:t>
              </a:r>
              <a:endParaRPr lang="fr-FR" sz="2400" b="1" dirty="0"/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>
              <a:off x="4146461" y="4237330"/>
              <a:ext cx="119344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1886264" y="4039310"/>
              <a:ext cx="776024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none" rtlCol="0">
              <a:spAutoFit/>
            </a:bodyPr>
            <a:lstStyle/>
            <a:p>
              <a:r>
                <a:rPr lang="fr-FR" sz="2400" b="1" dirty="0"/>
                <a:t>Scan</a:t>
              </a: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254654" y="1407306"/>
            <a:ext cx="199255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400" b="1" dirty="0" err="1"/>
              <a:t>Biomarqueurs</a:t>
            </a: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1886264" y="475734"/>
            <a:ext cx="776024" cy="46166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fr-FR" sz="2400" b="1" dirty="0"/>
              <a:t>Scan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886264" y="219798"/>
            <a:ext cx="776024" cy="90361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>
            <a:off x="1886264" y="219798"/>
            <a:ext cx="689744" cy="903614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0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"/>
          <p:cNvSpPr txBox="1">
            <a:spLocks/>
          </p:cNvSpPr>
          <p:nvPr/>
        </p:nvSpPr>
        <p:spPr bwMode="auto">
          <a:xfrm>
            <a:off x="579227" y="1686650"/>
            <a:ext cx="8229600" cy="107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  <a:defRPr/>
            </a:pPr>
            <a:r>
              <a:rPr lang="fr-FR" sz="2800" kern="0" dirty="0"/>
              <a:t>Je n’ai aucun lien d’intérêt avec le sujet traité.</a:t>
            </a:r>
          </a:p>
          <a:p>
            <a:pPr algn="ctr">
              <a:defRPr/>
            </a:pPr>
            <a:endParaRPr lang="fr-FR" sz="2800" kern="0" dirty="0"/>
          </a:p>
          <a:p>
            <a:pPr marL="0" indent="0" algn="ctr">
              <a:buNone/>
              <a:defRPr/>
            </a:pPr>
            <a:endParaRPr lang="fr-FR" sz="2800" kern="0" dirty="0"/>
          </a:p>
        </p:txBody>
      </p:sp>
    </p:spTree>
    <p:extLst>
      <p:ext uri="{BB962C8B-B14F-4D97-AF65-F5344CB8AC3E}">
        <p14:creationId xmlns:p14="http://schemas.microsoft.com/office/powerpoint/2010/main" val="2722853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29512" y="472141"/>
            <a:ext cx="3396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err="1"/>
              <a:t>Biomarqueurs</a:t>
            </a:r>
            <a:endParaRPr lang="fr-FR" sz="4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7247566" y="6488668"/>
            <a:ext cx="1811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Seijo</a:t>
            </a:r>
            <a:r>
              <a:rPr lang="fr-FR" sz="2000" i="1" dirty="0"/>
              <a:t>, JTO 2018</a:t>
            </a:r>
          </a:p>
        </p:txBody>
      </p:sp>
      <p:pic>
        <p:nvPicPr>
          <p:cNvPr id="6" name="Image 5" descr="Capture d’écran 2021-11-01 à 17.48.1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r="5920"/>
          <a:stretch/>
        </p:blipFill>
        <p:spPr>
          <a:xfrm>
            <a:off x="1998" y="1805341"/>
            <a:ext cx="9142002" cy="298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01 à 20.2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65"/>
            <a:ext cx="9144000" cy="17464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72961" y="6474891"/>
            <a:ext cx="2657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Lancet </a:t>
            </a:r>
            <a:r>
              <a:rPr lang="fr-FR" sz="2000" i="1" dirty="0" err="1"/>
              <a:t>Resp</a:t>
            </a:r>
            <a:r>
              <a:rPr lang="fr-FR" sz="2000" i="1" dirty="0"/>
              <a:t> Med, 2020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79167" y="213469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N=614 sujets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452971" y="3173063"/>
            <a:ext cx="3052642" cy="3108544"/>
            <a:chOff x="3186335" y="3763674"/>
            <a:chExt cx="3052642" cy="3108544"/>
          </a:xfrm>
        </p:grpSpPr>
        <p:sp>
          <p:nvSpPr>
            <p:cNvPr id="9" name="Rectangle 8"/>
            <p:cNvSpPr/>
            <p:nvPr/>
          </p:nvSpPr>
          <p:spPr>
            <a:xfrm>
              <a:off x="3186335" y="3913379"/>
              <a:ext cx="3052642" cy="281853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654258" y="3763674"/>
              <a:ext cx="2312978" cy="31085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fr-FR" sz="2800" b="1" dirty="0"/>
            </a:p>
            <a:p>
              <a:pPr algn="ctr"/>
              <a:r>
                <a:rPr lang="fr-FR" sz="2800" b="1" dirty="0"/>
                <a:t>55-74 ans</a:t>
              </a:r>
            </a:p>
            <a:p>
              <a:pPr algn="ctr"/>
              <a:r>
                <a:rPr lang="fr-FR" sz="2800" b="1" dirty="0"/>
                <a:t>Tabac ≥ 30 PA</a:t>
              </a:r>
            </a:p>
            <a:p>
              <a:pPr algn="ctr"/>
              <a:r>
                <a:rPr lang="fr-FR" sz="2800" b="1" dirty="0"/>
                <a:t>Sevré ≤ 15 ans</a:t>
              </a:r>
            </a:p>
            <a:p>
              <a:pPr algn="ctr"/>
              <a:r>
                <a:rPr lang="fr-FR" sz="2800" b="1" dirty="0"/>
                <a:t>+</a:t>
              </a:r>
            </a:p>
            <a:p>
              <a:pPr algn="ctr"/>
              <a:r>
                <a:rPr lang="fr-FR" sz="2800" b="1" dirty="0"/>
                <a:t>TVO</a:t>
              </a:r>
            </a:p>
            <a:p>
              <a:pPr algn="ctr"/>
              <a:endParaRPr lang="fr-FR" sz="2800" b="1" dirty="0"/>
            </a:p>
          </p:txBody>
        </p:sp>
      </p:grpSp>
      <p:pic>
        <p:nvPicPr>
          <p:cNvPr id="11" name="Image 10" descr="Capture d’écran 2021-11-01 à 20.33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44" y="5062150"/>
            <a:ext cx="1204353" cy="1079148"/>
          </a:xfrm>
          <a:prstGeom prst="rect">
            <a:avLst/>
          </a:prstGeom>
        </p:spPr>
      </p:pic>
      <p:pic>
        <p:nvPicPr>
          <p:cNvPr id="17" name="Image 16" descr="Capture d’écran 2021-11-01 à 20.32.3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50" y="3366346"/>
            <a:ext cx="1119150" cy="139893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359158" y="4687628"/>
            <a:ext cx="54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T0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8071248" y="4708925"/>
            <a:ext cx="54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T2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224262" y="4687628"/>
            <a:ext cx="54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T1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4724889" y="46548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39545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01 à 20.20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365"/>
            <a:ext cx="9144000" cy="174648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72961" y="6474891"/>
            <a:ext cx="26579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Lancet </a:t>
            </a:r>
            <a:r>
              <a:rPr lang="fr-FR" sz="2000" i="1" dirty="0" err="1"/>
              <a:t>Resp</a:t>
            </a:r>
            <a:r>
              <a:rPr lang="fr-FR" sz="2000" i="1" dirty="0"/>
              <a:t> Med, 2020</a:t>
            </a:r>
          </a:p>
        </p:txBody>
      </p:sp>
      <p:pic>
        <p:nvPicPr>
          <p:cNvPr id="5" name="Image 4" descr="Capture d’écran 2021-11-01 à 20.42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86" y="2282747"/>
            <a:ext cx="5194300" cy="34671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095704" y="3309903"/>
            <a:ext cx="19351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Se</a:t>
            </a:r>
            <a:r>
              <a:rPr lang="fr-FR" dirty="0"/>
              <a:t> CTC </a:t>
            </a:r>
          </a:p>
          <a:p>
            <a:r>
              <a:rPr lang="fr-FR" dirty="0"/>
              <a:t>pour détecter </a:t>
            </a:r>
          </a:p>
          <a:p>
            <a:r>
              <a:rPr lang="fr-FR" dirty="0"/>
              <a:t>K poumon = </a:t>
            </a:r>
          </a:p>
          <a:p>
            <a:r>
              <a:rPr lang="fr-FR" sz="2800" b="1" dirty="0"/>
              <a:t>26%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4919" y="3737182"/>
            <a:ext cx="84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/>
              <a:t>A T0</a:t>
            </a:r>
          </a:p>
        </p:txBody>
      </p:sp>
    </p:spTree>
    <p:extLst>
      <p:ext uri="{BB962C8B-B14F-4D97-AF65-F5344CB8AC3E}">
        <p14:creationId xmlns:p14="http://schemas.microsoft.com/office/powerpoint/2010/main" val="32127733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1-11-01 à 17.50.4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44"/>
            <a:ext cx="9144000" cy="65987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31156" y="152144"/>
            <a:ext cx="566121" cy="6598763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43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Capture d’écran 2021-11-01 à 22.39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7112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861300" y="1364734"/>
            <a:ext cx="12628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/>
              <a:t>JTO, 2019</a:t>
            </a:r>
          </a:p>
        </p:txBody>
      </p:sp>
      <p:grpSp>
        <p:nvGrpSpPr>
          <p:cNvPr id="8" name="Grouper 7"/>
          <p:cNvGrpSpPr/>
          <p:nvPr/>
        </p:nvGrpSpPr>
        <p:grpSpPr>
          <a:xfrm>
            <a:off x="863600" y="2186085"/>
            <a:ext cx="8410664" cy="4652925"/>
            <a:chOff x="863600" y="2186085"/>
            <a:chExt cx="8410664" cy="4652925"/>
          </a:xfrm>
        </p:grpSpPr>
        <p:pic>
          <p:nvPicPr>
            <p:cNvPr id="2" name="Image 1" descr="Capture d’écran 2021-11-01 à 22.33.09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8" t="4041" b="1876"/>
            <a:stretch/>
          </p:blipFill>
          <p:spPr>
            <a:xfrm>
              <a:off x="863600" y="2186085"/>
              <a:ext cx="7226300" cy="4652925"/>
            </a:xfrm>
            <a:prstGeom prst="rect">
              <a:avLst/>
            </a:prstGeom>
          </p:spPr>
        </p:pic>
        <p:grpSp>
          <p:nvGrpSpPr>
            <p:cNvPr id="4" name="Grouper 3"/>
            <p:cNvGrpSpPr/>
            <p:nvPr/>
          </p:nvGrpSpPr>
          <p:grpSpPr>
            <a:xfrm>
              <a:off x="6571756" y="5971177"/>
              <a:ext cx="2702508" cy="867833"/>
              <a:chOff x="6571756" y="5971177"/>
              <a:chExt cx="2702508" cy="867833"/>
            </a:xfrm>
          </p:grpSpPr>
          <p:sp>
            <p:nvSpPr>
              <p:cNvPr id="5" name="ZoneTexte 4"/>
              <p:cNvSpPr txBox="1"/>
              <p:nvPr/>
            </p:nvSpPr>
            <p:spPr>
              <a:xfrm>
                <a:off x="6571756" y="6438900"/>
                <a:ext cx="27025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i="1" dirty="0" err="1"/>
                  <a:t>Tammemägi</a:t>
                </a:r>
                <a:r>
                  <a:rPr lang="fr-FR" sz="2000" i="1" dirty="0"/>
                  <a:t>, JNCI 2014</a:t>
                </a:r>
              </a:p>
            </p:txBody>
          </p:sp>
          <p:sp>
            <p:nvSpPr>
              <p:cNvPr id="3" name="ZoneTexte 2"/>
              <p:cNvSpPr txBox="1"/>
              <p:nvPr/>
            </p:nvSpPr>
            <p:spPr>
              <a:xfrm>
                <a:off x="7536669" y="5971177"/>
                <a:ext cx="8153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/>
                  <a:t>NLST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87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01 à 21.46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0"/>
            <a:ext cx="8143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23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01 à 21.47.2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600"/>
            <a:ext cx="9144000" cy="358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9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4309" r="3413" b="4751"/>
          <a:stretch/>
        </p:blipFill>
        <p:spPr bwMode="auto">
          <a:xfrm>
            <a:off x="3224061" y="2344510"/>
            <a:ext cx="2662294" cy="229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3617" y="1355420"/>
            <a:ext cx="2538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>
                <a:solidFill>
                  <a:srgbClr val="3366FF"/>
                </a:solidFill>
              </a:rPr>
              <a:t>EFFICACE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52377" y="3436469"/>
            <a:ext cx="1799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rgbClr val="FF27E3"/>
                </a:solidFill>
              </a:rPr>
              <a:t>SELECTION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67258" y="647534"/>
            <a:ext cx="2175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rgbClr val="FF6600"/>
                </a:solidFill>
              </a:rPr>
              <a:t>FAISABLE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398021" y="1894029"/>
            <a:ext cx="226997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660066"/>
                </a:solidFill>
              </a:rPr>
              <a:t>ADHERENCE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68288" y="3747274"/>
            <a:ext cx="3047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INFORMATION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802280" y="4658870"/>
            <a:ext cx="17628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rgbClr val="00FE00"/>
                </a:solidFill>
              </a:rPr>
              <a:t>SEVRAGE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67258" y="5273197"/>
            <a:ext cx="2358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1318FF"/>
                </a:solidFill>
              </a:rPr>
              <a:t>BIOMARQUEURS</a:t>
            </a:r>
          </a:p>
        </p:txBody>
      </p:sp>
    </p:spTree>
    <p:extLst>
      <p:ext uri="{BB962C8B-B14F-4D97-AF65-F5344CB8AC3E}">
        <p14:creationId xmlns:p14="http://schemas.microsoft.com/office/powerpoint/2010/main" val="39900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4112B2-64A9-5E42-91B4-0AB3FAE38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965" y="315275"/>
            <a:ext cx="7918450" cy="788895"/>
          </a:xfrm>
        </p:spPr>
        <p:txBody>
          <a:bodyPr/>
          <a:lstStyle/>
          <a:p>
            <a:r>
              <a:rPr lang="fr-FR" sz="4400" b="1" dirty="0"/>
              <a:t>Que proposer en 2021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2F54A0-7B90-BF40-9058-C405CE88F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489" y="1778023"/>
            <a:ext cx="3167947" cy="464951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Dépistage opportuniste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414859A-268A-4546-8C61-D52C46D48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355" y="2433581"/>
            <a:ext cx="4461432" cy="3951288"/>
          </a:xfrm>
        </p:spPr>
        <p:txBody>
          <a:bodyPr>
            <a:noAutofit/>
          </a:bodyPr>
          <a:lstStyle/>
          <a:p>
            <a:r>
              <a:rPr lang="fr-FR" sz="1600" dirty="0"/>
              <a:t>Oui</a:t>
            </a:r>
          </a:p>
          <a:p>
            <a:r>
              <a:rPr lang="fr-FR" sz="1600" dirty="0"/>
              <a:t>Selon des conditions précises :</a:t>
            </a:r>
          </a:p>
          <a:p>
            <a:pPr lvl="1"/>
            <a:r>
              <a:rPr lang="fr-FR" sz="1600" dirty="0"/>
              <a:t>Les critères de sélection,</a:t>
            </a:r>
          </a:p>
          <a:p>
            <a:pPr lvl="1"/>
            <a:r>
              <a:rPr lang="fr-FR" sz="1600" dirty="0"/>
              <a:t>La technique du scanner,</a:t>
            </a:r>
          </a:p>
          <a:p>
            <a:pPr lvl="1"/>
            <a:r>
              <a:rPr lang="fr-FR" sz="1600" dirty="0"/>
              <a:t>La gestion </a:t>
            </a:r>
            <a:r>
              <a:rPr lang="fr-FR" sz="1400" dirty="0"/>
              <a:t>des</a:t>
            </a:r>
            <a:r>
              <a:rPr lang="fr-FR" sz="1600" dirty="0"/>
              <a:t> nodules,</a:t>
            </a:r>
          </a:p>
          <a:p>
            <a:pPr lvl="1"/>
            <a:r>
              <a:rPr lang="fr-FR" sz="1600" dirty="0"/>
              <a:t>Une action simultanée de sevrage tabagique.</a:t>
            </a:r>
          </a:p>
          <a:p>
            <a:endParaRPr lang="fr-FR" sz="16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C21BAAD-AC2D-9E4E-B918-C998964142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9584" y="1820951"/>
            <a:ext cx="3867912" cy="466344"/>
          </a:xfrm>
          <a:solidFill>
            <a:srgbClr val="B9CDE5"/>
          </a:solidFill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</a:rPr>
              <a:t>Dépistage organisé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97FB4B1-0771-0F48-88B7-DFE75FF54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0353" y="2666717"/>
            <a:ext cx="2054803" cy="145090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0B25242-5A6D-D843-A7A0-C9590A113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7844" y="2678067"/>
            <a:ext cx="2124453" cy="142820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80F0B574-242B-4F4F-998D-557C83D45024}"/>
              </a:ext>
            </a:extLst>
          </p:cNvPr>
          <p:cNvSpPr txBox="1"/>
          <p:nvPr/>
        </p:nvSpPr>
        <p:spPr>
          <a:xfrm>
            <a:off x="4747844" y="4497044"/>
            <a:ext cx="4231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i="1" dirty="0"/>
              <a:t>« Fixons nous une </a:t>
            </a:r>
            <a:r>
              <a:rPr lang="fr-FR" sz="1400" b="1" i="1" dirty="0"/>
              <a:t>priorité : que d’ici quelques années nous ayons déployé pour le cancer du poumon des campagnes de dépistage </a:t>
            </a:r>
            <a:r>
              <a:rPr lang="fr-FR" sz="1400" i="1" dirty="0"/>
              <a:t>au moins aussi efficaces que celles qui sont en cours dans d’autres organes 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599701" y="0"/>
            <a:ext cx="254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Merci à Bernard </a:t>
            </a:r>
            <a:r>
              <a:rPr lang="fr-FR" i="1" dirty="0" err="1"/>
              <a:t>Milleron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943318" y="5534561"/>
            <a:ext cx="59725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i="1" dirty="0">
                <a:latin typeface="Cambria"/>
                <a:cs typeface="Cambria"/>
              </a:rPr>
              <a:t>Merci à vous</a:t>
            </a:r>
          </a:p>
          <a:p>
            <a:r>
              <a:rPr lang="fr-FR" sz="4000" b="1" i="1" dirty="0">
                <a:latin typeface="Cambria"/>
                <a:cs typeface="Cambria"/>
              </a:rPr>
              <a:t>Merci à Bernard </a:t>
            </a:r>
            <a:r>
              <a:rPr lang="fr-FR" sz="4000" b="1" i="1" dirty="0" err="1">
                <a:latin typeface="Cambria"/>
                <a:cs typeface="Cambria"/>
              </a:rPr>
              <a:t>Milleron</a:t>
            </a:r>
            <a:endParaRPr lang="fr-FR" sz="4000" b="1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95823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0E0F0526-95E5-8C4A-9285-97B0C0E1733E}"/>
              </a:ext>
            </a:extLst>
          </p:cNvPr>
          <p:cNvGrpSpPr/>
          <p:nvPr/>
        </p:nvGrpSpPr>
        <p:grpSpPr>
          <a:xfrm>
            <a:off x="500744" y="1"/>
            <a:ext cx="8136208" cy="6646307"/>
            <a:chOff x="667658" y="0"/>
            <a:chExt cx="10848277" cy="664630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3339ABBE-ACA1-5146-B79F-1F0DC2446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4743" y="0"/>
              <a:ext cx="10732164" cy="3628571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C41CE12A-D939-7F43-86AF-146C507FE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658" y="3638302"/>
              <a:ext cx="10848277" cy="30080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069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0-02-03 à 23.02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445"/>
            <a:ext cx="9144000" cy="3733484"/>
          </a:xfrm>
          <a:prstGeom prst="rect">
            <a:avLst/>
          </a:prstGeom>
        </p:spPr>
      </p:pic>
      <p:grpSp>
        <p:nvGrpSpPr>
          <p:cNvPr id="6" name="Grouper 5"/>
          <p:cNvGrpSpPr/>
          <p:nvPr/>
        </p:nvGrpSpPr>
        <p:grpSpPr>
          <a:xfrm>
            <a:off x="3171034" y="3988376"/>
            <a:ext cx="3052642" cy="2166489"/>
            <a:chOff x="-929517" y="6191503"/>
            <a:chExt cx="3052642" cy="2166489"/>
          </a:xfrm>
        </p:grpSpPr>
        <p:sp>
          <p:nvSpPr>
            <p:cNvPr id="7" name="Rectangle 6"/>
            <p:cNvSpPr/>
            <p:nvPr/>
          </p:nvSpPr>
          <p:spPr>
            <a:xfrm>
              <a:off x="-929517" y="6375091"/>
              <a:ext cx="3052642" cy="19829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-660502" y="6191503"/>
              <a:ext cx="231297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800" b="1" dirty="0"/>
            </a:p>
            <a:p>
              <a:r>
                <a:rPr lang="fr-FR" sz="2800" b="1" dirty="0"/>
                <a:t>55-74 ans</a:t>
              </a:r>
            </a:p>
            <a:p>
              <a:r>
                <a:rPr lang="fr-FR" sz="2800" b="1" dirty="0"/>
                <a:t>Tabac ≥ 30 PA</a:t>
              </a:r>
            </a:p>
            <a:p>
              <a:r>
                <a:rPr lang="fr-FR" sz="2800" b="1" dirty="0"/>
                <a:t>Sevré ≤ 15 ans</a:t>
              </a: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823949" y="3523887"/>
            <a:ext cx="168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N=53 454 sujets</a:t>
            </a:r>
          </a:p>
        </p:txBody>
      </p:sp>
      <p:sp>
        <p:nvSpPr>
          <p:cNvPr id="3" name="Ellipse 2"/>
          <p:cNvSpPr/>
          <p:nvPr/>
        </p:nvSpPr>
        <p:spPr>
          <a:xfrm>
            <a:off x="4796630" y="1594177"/>
            <a:ext cx="674001" cy="40529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644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13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1-20 à 07.46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100"/>
            <a:ext cx="9144000" cy="500279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231653" y="6525301"/>
            <a:ext cx="503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Darrason</a:t>
            </a:r>
            <a:r>
              <a:rPr lang="fr-FR" i="1" dirty="0"/>
              <a:t> et </a:t>
            </a:r>
            <a:r>
              <a:rPr lang="fr-FR" i="1" dirty="0" err="1"/>
              <a:t>Couraud</a:t>
            </a:r>
            <a:r>
              <a:rPr lang="fr-FR" i="1" dirty="0"/>
              <a:t>, Lancet </a:t>
            </a:r>
            <a:r>
              <a:rPr lang="fr-FR" i="1" dirty="0" err="1"/>
              <a:t>Regional</a:t>
            </a:r>
            <a:r>
              <a:rPr lang="fr-FR" i="1" dirty="0"/>
              <a:t> </a:t>
            </a:r>
            <a:r>
              <a:rPr lang="fr-FR" i="1" dirty="0" err="1"/>
              <a:t>Health</a:t>
            </a:r>
            <a:r>
              <a:rPr lang="fr-FR" i="1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53383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0-02-03 à 23.06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11200"/>
            <a:ext cx="8369300" cy="54229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272400" y="2907514"/>
            <a:ext cx="1340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-20%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7385" y="6399014"/>
            <a:ext cx="454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Mortalité générale toutes causes confondues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721872" y="6134100"/>
            <a:ext cx="10547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-7%</a:t>
            </a:r>
          </a:p>
        </p:txBody>
      </p:sp>
    </p:spTree>
    <p:extLst>
      <p:ext uri="{BB962C8B-B14F-4D97-AF65-F5344CB8AC3E}">
        <p14:creationId xmlns:p14="http://schemas.microsoft.com/office/powerpoint/2010/main" val="3135492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222" y="-646356"/>
            <a:ext cx="4688537" cy="1330757"/>
          </a:xfrm>
        </p:spPr>
        <p:txBody>
          <a:bodyPr>
            <a:noAutofit/>
          </a:bodyPr>
          <a:lstStyle/>
          <a:p>
            <a:r>
              <a:rPr lang="fr-FR" sz="2800" b="1" dirty="0">
                <a:solidFill>
                  <a:srgbClr val="000090"/>
                </a:solidFill>
              </a:rPr>
              <a:t>                                    Recommandations</a:t>
            </a:r>
            <a:endParaRPr lang="fr-FR" sz="2000" i="1" dirty="0"/>
          </a:p>
        </p:txBody>
      </p:sp>
      <p:graphicFrame>
        <p:nvGraphicFramePr>
          <p:cNvPr id="45" name="Tableau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39155"/>
              </p:ext>
            </p:extLst>
          </p:nvPr>
        </p:nvGraphicFramePr>
        <p:xfrm>
          <a:off x="345046" y="736602"/>
          <a:ext cx="8585199" cy="612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33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7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609">
                <a:tc rowSpan="2"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rgbClr val="000090"/>
                          </a:solidFill>
                        </a:rPr>
                        <a:t>Organisation</a:t>
                      </a: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rgbClr val="000090"/>
                          </a:solidFill>
                        </a:rPr>
                        <a:t>Date</a:t>
                      </a:r>
                    </a:p>
                  </a:txBody>
                  <a:tcPr marL="68580" marR="6858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rgbClr val="000090"/>
                          </a:solidFill>
                        </a:rPr>
                        <a:t>Age</a:t>
                      </a:r>
                    </a:p>
                  </a:txBody>
                  <a:tcPr marL="68580" marR="6858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900" dirty="0">
                          <a:solidFill>
                            <a:srgbClr val="000090"/>
                          </a:solidFill>
                        </a:rPr>
                        <a:t>Tabagisme</a:t>
                      </a:r>
                    </a:p>
                  </a:txBody>
                  <a:tcPr marL="68580" marR="6858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817"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P/A</a:t>
                      </a: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Temps d’arrêt</a:t>
                      </a:r>
                    </a:p>
                  </a:txBody>
                  <a:tcPr marL="68580" marR="6858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ACCP, ASCO,NCCN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55-74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7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AATS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2012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</a:t>
                      </a:r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≥20 autre risque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Anciens fumeurs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ACS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55-74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IFCT, GOLF, SIT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55-74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ACCP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55-74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USPSTF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2013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</a:t>
                      </a:r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67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NCCN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baseline="0" dirty="0">
                          <a:solidFill>
                            <a:srgbClr val="000090"/>
                          </a:solidFill>
                        </a:rPr>
                        <a:t>2015-17</a:t>
                      </a:r>
                      <a:endParaRPr lang="fr-FR" sz="1900" b="1" dirty="0">
                        <a:solidFill>
                          <a:srgbClr val="00009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55-74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≥50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≥20 autre risque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609"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ERS,ESR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2015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</a:t>
                      </a:r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79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≥30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IFCT, GOLF, SIT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55-74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>
                          <a:solidFill>
                            <a:srgbClr val="000090"/>
                          </a:solidFill>
                        </a:rPr>
                        <a:t>15 cigarettes/j 25 ans</a:t>
                      </a:r>
                    </a:p>
                    <a:p>
                      <a:pPr algn="ctr"/>
                      <a:r>
                        <a:rPr lang="fr-FR" sz="1600" b="1" dirty="0">
                          <a:solidFill>
                            <a:srgbClr val="000090"/>
                          </a:solidFill>
                        </a:rPr>
                        <a:t>10 cigarettes/j 30 ans 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&lt;10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211371722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CHEST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2021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55-</a:t>
                      </a:r>
                      <a:r>
                        <a:rPr lang="fr-FR" sz="1900" b="1" dirty="0">
                          <a:solidFill>
                            <a:srgbClr val="FF0000"/>
                          </a:solidFill>
                        </a:rPr>
                        <a:t>77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900" b="1" dirty="0">
                        <a:solidFill>
                          <a:srgbClr val="00009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≥30</a:t>
                      </a:r>
                    </a:p>
                    <a:p>
                      <a:pPr algn="ctr"/>
                      <a:endParaRPr lang="fr-FR" sz="1600" b="1" dirty="0">
                        <a:solidFill>
                          <a:srgbClr val="000090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900" b="1" dirty="0">
                          <a:solidFill>
                            <a:srgbClr val="000090"/>
                          </a:solidFill>
                        </a:rPr>
                        <a:t>&lt;15</a:t>
                      </a:r>
                    </a:p>
                    <a:p>
                      <a:pPr algn="ctr"/>
                      <a:endParaRPr lang="fr-FR" sz="1900" b="1" dirty="0">
                        <a:solidFill>
                          <a:srgbClr val="000090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505117" y="391655"/>
            <a:ext cx="2544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Merci à Bernard </a:t>
            </a:r>
            <a:r>
              <a:rPr lang="fr-FR" i="1" dirty="0" err="1"/>
              <a:t>Milleron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773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apture d’écran 2020-02-03 à 23.16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7" y="14557"/>
            <a:ext cx="9144000" cy="316032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24308" y="1434280"/>
            <a:ext cx="1594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January</a:t>
            </a:r>
            <a:r>
              <a:rPr lang="fr-FR" sz="1600" dirty="0"/>
              <a:t>, 29 2020</a:t>
            </a:r>
          </a:p>
        </p:txBody>
      </p:sp>
      <p:sp>
        <p:nvSpPr>
          <p:cNvPr id="8" name="Rectangle 7"/>
          <p:cNvSpPr/>
          <p:nvPr/>
        </p:nvSpPr>
        <p:spPr>
          <a:xfrm>
            <a:off x="3728391" y="3429000"/>
            <a:ext cx="168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N=15 789 sujets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3186335" y="4121763"/>
            <a:ext cx="3052642" cy="2094300"/>
            <a:chOff x="3186335" y="4121763"/>
            <a:chExt cx="3052642" cy="2094300"/>
          </a:xfrm>
        </p:grpSpPr>
        <p:sp>
          <p:nvSpPr>
            <p:cNvPr id="7" name="Rectangle 6"/>
            <p:cNvSpPr/>
            <p:nvPr/>
          </p:nvSpPr>
          <p:spPr>
            <a:xfrm>
              <a:off x="3186335" y="4233162"/>
              <a:ext cx="3052642" cy="19829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654258" y="4121763"/>
              <a:ext cx="231297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800" b="1" dirty="0"/>
            </a:p>
            <a:p>
              <a:r>
                <a:rPr lang="fr-FR" sz="2800" b="1" dirty="0"/>
                <a:t>50-74 ans</a:t>
              </a:r>
            </a:p>
            <a:p>
              <a:r>
                <a:rPr lang="fr-FR" sz="2800" b="1" dirty="0"/>
                <a:t>Tabac ≥ 15 PA</a:t>
              </a:r>
            </a:p>
            <a:p>
              <a:r>
                <a:rPr lang="fr-FR" sz="2800" b="1" dirty="0"/>
                <a:t>Sevré ≤ 10 ans</a:t>
              </a:r>
            </a:p>
          </p:txBody>
        </p:sp>
      </p:grpSp>
      <p:sp>
        <p:nvSpPr>
          <p:cNvPr id="9" name="Ellipse 8"/>
          <p:cNvSpPr/>
          <p:nvPr/>
        </p:nvSpPr>
        <p:spPr>
          <a:xfrm>
            <a:off x="4607462" y="1445567"/>
            <a:ext cx="674001" cy="40529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7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Capture d’écran 2020-02-03 à 23.17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1206500"/>
            <a:ext cx="8089900" cy="4445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942766" y="3292234"/>
            <a:ext cx="13407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/>
              <a:t>-24%</a:t>
            </a:r>
          </a:p>
        </p:txBody>
      </p:sp>
    </p:spTree>
    <p:extLst>
      <p:ext uri="{BB962C8B-B14F-4D97-AF65-F5344CB8AC3E}">
        <p14:creationId xmlns:p14="http://schemas.microsoft.com/office/powerpoint/2010/main" val="361496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écran 2021-10-29 à 18.57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045"/>
            <a:ext cx="9144000" cy="124007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72426" y="6462087"/>
            <a:ext cx="327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Leleu</a:t>
            </a:r>
            <a:r>
              <a:rPr lang="fr-FR" sz="2000" i="1" dirty="0"/>
              <a:t>, Clin Lung Cancer, 2019</a:t>
            </a:r>
          </a:p>
        </p:txBody>
      </p:sp>
      <p:grpSp>
        <p:nvGrpSpPr>
          <p:cNvPr id="14" name="Grouper 13"/>
          <p:cNvGrpSpPr/>
          <p:nvPr/>
        </p:nvGrpSpPr>
        <p:grpSpPr>
          <a:xfrm>
            <a:off x="3204429" y="3021175"/>
            <a:ext cx="3052642" cy="2094300"/>
            <a:chOff x="3186335" y="4121763"/>
            <a:chExt cx="3052642" cy="2094300"/>
          </a:xfrm>
        </p:grpSpPr>
        <p:sp>
          <p:nvSpPr>
            <p:cNvPr id="15" name="Rectangle 14"/>
            <p:cNvSpPr/>
            <p:nvPr/>
          </p:nvSpPr>
          <p:spPr>
            <a:xfrm>
              <a:off x="3186335" y="4233162"/>
              <a:ext cx="3052642" cy="198290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654258" y="4121763"/>
              <a:ext cx="2312978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sz="2800" b="1" dirty="0"/>
            </a:p>
            <a:p>
              <a:r>
                <a:rPr lang="fr-FR" sz="2800" b="1" dirty="0"/>
                <a:t>50-74 ans</a:t>
              </a:r>
            </a:p>
            <a:p>
              <a:r>
                <a:rPr lang="fr-FR" sz="2800" b="1" dirty="0"/>
                <a:t>Tabac ≥ 30 PA</a:t>
              </a:r>
            </a:p>
            <a:p>
              <a:r>
                <a:rPr lang="fr-FR" sz="2800" b="1" dirty="0"/>
                <a:t>Sevré ≤ 15 ans</a:t>
              </a: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3851558" y="18671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N=949 sujets</a:t>
            </a:r>
          </a:p>
        </p:txBody>
      </p:sp>
    </p:spTree>
    <p:extLst>
      <p:ext uri="{BB962C8B-B14F-4D97-AF65-F5344CB8AC3E}">
        <p14:creationId xmlns:p14="http://schemas.microsoft.com/office/powerpoint/2010/main" val="1863342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6B30E190-C7A9-BC42-AC0E-4D6BC960CFB1}"/>
              </a:ext>
            </a:extLst>
          </p:cNvPr>
          <p:cNvSpPr txBox="1">
            <a:spLocks/>
          </p:cNvSpPr>
          <p:nvPr/>
        </p:nvSpPr>
        <p:spPr>
          <a:xfrm>
            <a:off x="179388" y="188384"/>
            <a:ext cx="2449513" cy="1232152"/>
          </a:xfrm>
          <a:prstGeom prst="rect">
            <a:avLst/>
          </a:prstGeom>
        </p:spPr>
        <p:txBody>
          <a:bodyPr/>
          <a:lstStyle>
            <a:lvl1pPr algn="ctr" defTabSz="685783" rtl="0" eaLnBrk="1" latinLnBrk="0" hangingPunct="1">
              <a:spcBef>
                <a:spcPct val="0"/>
              </a:spcBef>
              <a:buNone/>
              <a:defRPr sz="31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2800" b="1" dirty="0">
                <a:solidFill>
                  <a:srgbClr val="000090"/>
                </a:solidFill>
              </a:rPr>
              <a:t>DEP KP80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89045A-E59B-E242-9D04-DBCF8831FD85}"/>
              </a:ext>
            </a:extLst>
          </p:cNvPr>
          <p:cNvSpPr/>
          <p:nvPr/>
        </p:nvSpPr>
        <p:spPr>
          <a:xfrm>
            <a:off x="3471978" y="1655915"/>
            <a:ext cx="2128723" cy="96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TDM réalisées </a:t>
            </a:r>
          </a:p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n=949  (72,6%)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6A2A52-DBE8-D346-88FE-A8B9E667D408}"/>
              </a:ext>
            </a:extLst>
          </p:cNvPr>
          <p:cNvSpPr/>
          <p:nvPr/>
        </p:nvSpPr>
        <p:spPr>
          <a:xfrm>
            <a:off x="5913699" y="912207"/>
            <a:ext cx="2123397" cy="817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>
              <a:defRPr/>
            </a:pPr>
            <a:r>
              <a:rPr lang="fr-FR" sz="1500" b="1" dirty="0">
                <a:solidFill>
                  <a:srgbClr val="000090"/>
                </a:solidFill>
              </a:rPr>
              <a:t>Refus du TDM  n=327</a:t>
            </a:r>
          </a:p>
          <a:p>
            <a:pPr>
              <a:defRPr/>
            </a:pPr>
            <a:r>
              <a:rPr lang="fr-FR" sz="1500" b="1" dirty="0">
                <a:solidFill>
                  <a:srgbClr val="000090"/>
                </a:solidFill>
              </a:rPr>
              <a:t>Inéligibles n=29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A14D9-9EBB-E148-83F3-B1754FCF79F6}"/>
              </a:ext>
            </a:extLst>
          </p:cNvPr>
          <p:cNvSpPr/>
          <p:nvPr/>
        </p:nvSpPr>
        <p:spPr>
          <a:xfrm>
            <a:off x="3586278" y="3286860"/>
            <a:ext cx="1893887" cy="958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66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Indéterminés</a:t>
            </a:r>
          </a:p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n=162 (17,1%)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0637411-A917-F847-8FB5-5739B919FE4C}"/>
              </a:ext>
            </a:extLst>
          </p:cNvPr>
          <p:cNvSpPr/>
          <p:nvPr/>
        </p:nvSpPr>
        <p:spPr>
          <a:xfrm>
            <a:off x="817565" y="3286860"/>
            <a:ext cx="2395650" cy="9588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Positifs </a:t>
            </a:r>
          </a:p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n=54 (5,7%)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E0857567-C0AA-4B4D-A8E2-2825968E59A6}"/>
              </a:ext>
            </a:extLst>
          </p:cNvPr>
          <p:cNvCxnSpPr>
            <a:cxnSpLocks/>
            <a:stCxn id="18" idx="2"/>
            <a:endCxn id="15" idx="0"/>
          </p:cNvCxnSpPr>
          <p:nvPr/>
        </p:nvCxnSpPr>
        <p:spPr>
          <a:xfrm>
            <a:off x="4533221" y="1149256"/>
            <a:ext cx="3118" cy="506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9">
            <a:extLst>
              <a:ext uri="{FF2B5EF4-FFF2-40B4-BE49-F238E27FC236}">
                <a16:creationId xmlns:a16="http://schemas.microsoft.com/office/drawing/2014/main" id="{DC8E2C00-1BCE-0847-81F0-3FC3F1AA49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938682" y="388195"/>
            <a:ext cx="569556" cy="138047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 : en angle 10">
            <a:extLst>
              <a:ext uri="{FF2B5EF4-FFF2-40B4-BE49-F238E27FC236}">
                <a16:creationId xmlns:a16="http://schemas.microsoft.com/office/drawing/2014/main" id="{DB8B1A09-4AC5-6B49-AB30-F39167B7F31B}"/>
              </a:ext>
            </a:extLst>
          </p:cNvPr>
          <p:cNvCxnSpPr>
            <a:cxnSpLocks/>
            <a:stCxn id="15" idx="2"/>
            <a:endCxn id="22" idx="0"/>
          </p:cNvCxnSpPr>
          <p:nvPr/>
        </p:nvCxnSpPr>
        <p:spPr>
          <a:xfrm rot="5400000">
            <a:off x="2940878" y="1691396"/>
            <a:ext cx="669977" cy="252094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 : en angle 11">
            <a:extLst>
              <a:ext uri="{FF2B5EF4-FFF2-40B4-BE49-F238E27FC236}">
                <a16:creationId xmlns:a16="http://schemas.microsoft.com/office/drawing/2014/main" id="{01D65584-A5FE-3F42-B2BB-EE3C678335DC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 rot="16200000" flipH="1">
            <a:off x="5330886" y="1822335"/>
            <a:ext cx="669977" cy="225906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5B505AA-BB2D-A845-B40E-D8C900F28080}"/>
              </a:ext>
            </a:extLst>
          </p:cNvPr>
          <p:cNvCxnSpPr>
            <a:cxnSpLocks/>
            <a:stCxn id="15" idx="2"/>
            <a:endCxn id="20" idx="0"/>
          </p:cNvCxnSpPr>
          <p:nvPr/>
        </p:nvCxnSpPr>
        <p:spPr>
          <a:xfrm flipH="1">
            <a:off x="4533221" y="2616882"/>
            <a:ext cx="3118" cy="669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2076F754-95A4-0A46-84FF-211415A5F5C4}"/>
              </a:ext>
            </a:extLst>
          </p:cNvPr>
          <p:cNvSpPr/>
          <p:nvPr/>
        </p:nvSpPr>
        <p:spPr>
          <a:xfrm>
            <a:off x="5878574" y="5324055"/>
            <a:ext cx="2820258" cy="96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Prochain scanner n=856 (90,2%)</a:t>
            </a:r>
          </a:p>
        </p:txBody>
      </p:sp>
      <p:sp>
        <p:nvSpPr>
          <p:cNvPr id="34" name="Organigramme : Processus 4">
            <a:extLst>
              <a:ext uri="{FF2B5EF4-FFF2-40B4-BE49-F238E27FC236}">
                <a16:creationId xmlns:a16="http://schemas.microsoft.com/office/drawing/2014/main" id="{9DC8144A-780C-2D45-BE32-1D560DBB42C5}"/>
              </a:ext>
            </a:extLst>
          </p:cNvPr>
          <p:cNvSpPr/>
          <p:nvPr/>
        </p:nvSpPr>
        <p:spPr>
          <a:xfrm>
            <a:off x="415190" y="6181824"/>
            <a:ext cx="3200400" cy="52695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Cancers n=31 (2,7%)</a:t>
            </a:r>
          </a:p>
        </p:txBody>
      </p:sp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4A56F7E5-0463-5D47-AFAD-ACD70E1822FA}"/>
              </a:ext>
            </a:extLst>
          </p:cNvPr>
          <p:cNvCxnSpPr>
            <a:cxnSpLocks/>
          </p:cNvCxnSpPr>
          <p:nvPr/>
        </p:nvCxnSpPr>
        <p:spPr>
          <a:xfrm flipH="1">
            <a:off x="1946390" y="4307761"/>
            <a:ext cx="2460567" cy="9074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rganigramme : Processus 4">
            <a:extLst>
              <a:ext uri="{FF2B5EF4-FFF2-40B4-BE49-F238E27FC236}">
                <a16:creationId xmlns:a16="http://schemas.microsoft.com/office/drawing/2014/main" id="{05DC637C-037B-C442-B96D-37C51ECFCFC0}"/>
              </a:ext>
            </a:extLst>
          </p:cNvPr>
          <p:cNvSpPr/>
          <p:nvPr/>
        </p:nvSpPr>
        <p:spPr>
          <a:xfrm>
            <a:off x="2266271" y="4579459"/>
            <a:ext cx="1893887" cy="52695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Positifs (n=3)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9DB2FE35-593F-784F-8EC5-94006AD9EFB7}"/>
              </a:ext>
            </a:extLst>
          </p:cNvPr>
          <p:cNvCxnSpPr>
            <a:cxnSpLocks/>
          </p:cNvCxnSpPr>
          <p:nvPr/>
        </p:nvCxnSpPr>
        <p:spPr>
          <a:xfrm>
            <a:off x="4653756" y="4363087"/>
            <a:ext cx="2388452" cy="849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rganigramme : Processus 4">
            <a:extLst>
              <a:ext uri="{FF2B5EF4-FFF2-40B4-BE49-F238E27FC236}">
                <a16:creationId xmlns:a16="http://schemas.microsoft.com/office/drawing/2014/main" id="{B20B53FE-D3E4-3B48-8183-302F1502FCC6}"/>
              </a:ext>
            </a:extLst>
          </p:cNvPr>
          <p:cNvSpPr/>
          <p:nvPr/>
        </p:nvSpPr>
        <p:spPr>
          <a:xfrm>
            <a:off x="4653756" y="4572077"/>
            <a:ext cx="2141652" cy="526955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8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négatifs (n=94)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8287A27D-5C31-6845-8CE8-DDD3EE73B60D}"/>
              </a:ext>
            </a:extLst>
          </p:cNvPr>
          <p:cNvCxnSpPr>
            <a:cxnSpLocks/>
          </p:cNvCxnSpPr>
          <p:nvPr/>
        </p:nvCxnSpPr>
        <p:spPr>
          <a:xfrm>
            <a:off x="7408494" y="3525477"/>
            <a:ext cx="0" cy="16868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791A588-4267-4B4A-A838-1DB399E79865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979032" y="4287152"/>
            <a:ext cx="36358" cy="18946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449A93E-37E2-6841-85EF-79DA76B26DD5}"/>
              </a:ext>
            </a:extLst>
          </p:cNvPr>
          <p:cNvSpPr/>
          <p:nvPr/>
        </p:nvSpPr>
        <p:spPr>
          <a:xfrm>
            <a:off x="5835764" y="3286859"/>
            <a:ext cx="1919288" cy="9609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Négatifs</a:t>
            </a:r>
          </a:p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n=733 (77,2%)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734C5C-7B9E-DE49-81F3-014B13153ED7}"/>
              </a:ext>
            </a:extLst>
          </p:cNvPr>
          <p:cNvSpPr/>
          <p:nvPr/>
        </p:nvSpPr>
        <p:spPr>
          <a:xfrm>
            <a:off x="794085" y="5324055"/>
            <a:ext cx="2419129" cy="6499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b="1" dirty="0">
                <a:solidFill>
                  <a:srgbClr val="000090"/>
                </a:solidFill>
              </a:rPr>
              <a:t>Positifs n=57 (6%)</a:t>
            </a:r>
          </a:p>
        </p:txBody>
      </p:sp>
      <p:sp>
        <p:nvSpPr>
          <p:cNvPr id="18" name="Organigramme : Processus 4">
            <a:extLst>
              <a:ext uri="{FF2B5EF4-FFF2-40B4-BE49-F238E27FC236}">
                <a16:creationId xmlns:a16="http://schemas.microsoft.com/office/drawing/2014/main" id="{00F8E271-AD8E-AA4D-8ED5-6158748CA106}"/>
              </a:ext>
            </a:extLst>
          </p:cNvPr>
          <p:cNvSpPr/>
          <p:nvPr/>
        </p:nvSpPr>
        <p:spPr>
          <a:xfrm>
            <a:off x="3586278" y="190405"/>
            <a:ext cx="1893887" cy="95885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Recrutés</a:t>
            </a:r>
          </a:p>
          <a:p>
            <a:pPr algn="ctr">
              <a:defRPr/>
            </a:pPr>
            <a:r>
              <a:rPr lang="fr-FR" sz="2000" b="1" dirty="0">
                <a:solidFill>
                  <a:srgbClr val="000090"/>
                </a:solidFill>
              </a:rPr>
              <a:t>n=1307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872426" y="6462087"/>
            <a:ext cx="32715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/>
              <a:t>Leleu</a:t>
            </a:r>
            <a:r>
              <a:rPr lang="fr-FR" sz="2000" i="1" dirty="0"/>
              <a:t>, Clin Lung Cancer, 2019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78436" y="1851804"/>
            <a:ext cx="2601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Analyse selon les critères de l’étude NELSON</a:t>
            </a:r>
          </a:p>
        </p:txBody>
      </p:sp>
    </p:spTree>
    <p:extLst>
      <p:ext uri="{BB962C8B-B14F-4D97-AF65-F5344CB8AC3E}">
        <p14:creationId xmlns:p14="http://schemas.microsoft.com/office/powerpoint/2010/main" val="354460331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802</Words>
  <Application>Microsoft Office PowerPoint</Application>
  <PresentationFormat>Affichage à l'écran (4:3)</PresentationFormat>
  <Paragraphs>250</Paragraphs>
  <Slides>31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7" baseType="lpstr">
      <vt:lpstr>Arial</vt:lpstr>
      <vt:lpstr>Avenir Heavy</vt:lpstr>
      <vt:lpstr>Calibri</vt:lpstr>
      <vt:lpstr>Cambria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                                    Recommandations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Que proposer en 2021 ?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michel delahousse</dc:creator>
  <cp:lastModifiedBy>Prestation LiveeDotCom</cp:lastModifiedBy>
  <cp:revision>191</cp:revision>
  <dcterms:created xsi:type="dcterms:W3CDTF">2021-10-29T16:45:08Z</dcterms:created>
  <dcterms:modified xsi:type="dcterms:W3CDTF">2021-11-20T08:03:37Z</dcterms:modified>
</cp:coreProperties>
</file>