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3974" r:id="rId2"/>
    <p:sldId id="2147374848" r:id="rId3"/>
    <p:sldId id="2147473704" r:id="rId4"/>
    <p:sldId id="257" r:id="rId5"/>
    <p:sldId id="2147473705" r:id="rId6"/>
    <p:sldId id="473" r:id="rId7"/>
    <p:sldId id="472" r:id="rId8"/>
    <p:sldId id="474" r:id="rId9"/>
    <p:sldId id="475" r:id="rId10"/>
    <p:sldId id="476" r:id="rId11"/>
    <p:sldId id="477" r:id="rId12"/>
    <p:sldId id="2147473713" r:id="rId13"/>
    <p:sldId id="2147473706" r:id="rId14"/>
    <p:sldId id="1097" r:id="rId15"/>
    <p:sldId id="5509" r:id="rId16"/>
    <p:sldId id="5510" r:id="rId17"/>
    <p:sldId id="5511" r:id="rId18"/>
    <p:sldId id="2147473691" r:id="rId19"/>
    <p:sldId id="2147473690" r:id="rId20"/>
    <p:sldId id="5649" r:id="rId21"/>
    <p:sldId id="2147473684" r:id="rId22"/>
    <p:sldId id="2147473692" r:id="rId23"/>
    <p:sldId id="2147473694" r:id="rId24"/>
    <p:sldId id="2147473693" r:id="rId25"/>
    <p:sldId id="2147473695" r:id="rId26"/>
    <p:sldId id="2147473696" r:id="rId27"/>
    <p:sldId id="2147473685" r:id="rId28"/>
    <p:sldId id="2147473686" r:id="rId29"/>
    <p:sldId id="2147473703" r:id="rId30"/>
    <p:sldId id="267" r:id="rId31"/>
    <p:sldId id="5644" r:id="rId32"/>
    <p:sldId id="5645" r:id="rId33"/>
    <p:sldId id="334" r:id="rId34"/>
    <p:sldId id="2147473707" r:id="rId35"/>
    <p:sldId id="335" r:id="rId36"/>
    <p:sldId id="2147473698" r:id="rId37"/>
    <p:sldId id="2147473708" r:id="rId38"/>
    <p:sldId id="336" r:id="rId39"/>
    <p:sldId id="478" r:id="rId40"/>
    <p:sldId id="2147473689" r:id="rId41"/>
    <p:sldId id="2147374839" r:id="rId42"/>
    <p:sldId id="2147374880" r:id="rId43"/>
    <p:sldId id="2147374881" r:id="rId44"/>
    <p:sldId id="2147374850" r:id="rId45"/>
    <p:sldId id="2147374883" r:id="rId46"/>
    <p:sldId id="2032092810" r:id="rId47"/>
    <p:sldId id="470" r:id="rId48"/>
    <p:sldId id="4012" r:id="rId49"/>
    <p:sldId id="2147473682" r:id="rId50"/>
    <p:sldId id="2147473683" r:id="rId51"/>
    <p:sldId id="345" r:id="rId52"/>
    <p:sldId id="402" r:id="rId53"/>
    <p:sldId id="4011" r:id="rId54"/>
    <p:sldId id="645" r:id="rId55"/>
    <p:sldId id="2147473710" r:id="rId56"/>
    <p:sldId id="739" r:id="rId57"/>
    <p:sldId id="3980" r:id="rId58"/>
    <p:sldId id="3981" r:id="rId59"/>
    <p:sldId id="328" r:id="rId60"/>
    <p:sldId id="330" r:id="rId61"/>
    <p:sldId id="2147374855" r:id="rId62"/>
    <p:sldId id="2147374856" r:id="rId63"/>
    <p:sldId id="471" r:id="rId64"/>
    <p:sldId id="5529" r:id="rId65"/>
    <p:sldId id="5519" r:id="rId66"/>
    <p:sldId id="2147473709" r:id="rId67"/>
    <p:sldId id="352" r:id="rId68"/>
    <p:sldId id="383" r:id="rId69"/>
    <p:sldId id="2147374882" r:id="rId70"/>
    <p:sldId id="2147473702" r:id="rId71"/>
    <p:sldId id="2147473700" r:id="rId72"/>
    <p:sldId id="2147473711" r:id="rId73"/>
    <p:sldId id="2147473701" r:id="rId74"/>
    <p:sldId id="2147473699" r:id="rId75"/>
    <p:sldId id="2147473712" r:id="rId76"/>
    <p:sldId id="469" r:id="rId77"/>
    <p:sldId id="358" r:id="rId78"/>
    <p:sldId id="360" r:id="rId79"/>
    <p:sldId id="361" r:id="rId8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6327"/>
  </p:normalViewPr>
  <p:slideViewPr>
    <p:cSldViewPr snapToGrid="0">
      <p:cViewPr varScale="1">
        <p:scale>
          <a:sx n="83" d="100"/>
          <a:sy n="83" d="100"/>
        </p:scale>
        <p:origin x="6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0C30BD-95B3-CD48-A194-2148AB461AFB}" type="datetimeFigureOut">
              <a:rPr lang="fr-FR" smtClean="0"/>
              <a:t>23/03/2024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675A1-1E46-7A49-9A6C-2B5414C9F67A}" type="slidenum">
              <a:rPr lang="fr-FR" smtClean="0"/>
              <a:t>‹N°›</a:t>
            </a:fld>
            <a:endParaRPr lang="fr-FR"/>
          </a:p>
        </p:txBody>
      </p:sp>
    </p:spTree>
    <p:extLst>
      <p:ext uri="{BB962C8B-B14F-4D97-AF65-F5344CB8AC3E}">
        <p14:creationId xmlns:p14="http://schemas.microsoft.com/office/powerpoint/2010/main" val="919137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BBCD6E-2B66-CC42-9856-6BB75E6C3CB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1825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6B53C8-14E4-49A7-A1A5-3BF810B81EBE}" type="slidenum">
              <a:rPr lang="en-GB" smtClean="0"/>
              <a:pPr/>
              <a:t>46</a:t>
            </a:fld>
            <a:endParaRPr lang="en-GB" dirty="0"/>
          </a:p>
        </p:txBody>
      </p:sp>
    </p:spTree>
    <p:extLst>
      <p:ext uri="{BB962C8B-B14F-4D97-AF65-F5344CB8AC3E}">
        <p14:creationId xmlns:p14="http://schemas.microsoft.com/office/powerpoint/2010/main" val="357637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a:ln/>
        </p:spPr>
      </p:sp>
      <p:sp>
        <p:nvSpPr>
          <p:cNvPr id="368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x-none">
              <a:ea typeface="ＭＳ Ｐゴシック" charset="-128"/>
            </a:endParaRPr>
          </a:p>
        </p:txBody>
      </p:sp>
      <p:sp>
        <p:nvSpPr>
          <p:cNvPr id="368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fld id="{DD37E0CD-3D39-BA41-9A86-C8B31732492B}" type="slidenum">
              <a:rPr lang="fr-FR" altLang="x-none" sz="1200" b="0">
                <a:solidFill>
                  <a:srgbClr val="000000"/>
                </a:solidFill>
              </a:rPr>
              <a:pPr eaLnBrk="1" hangingPunct="1"/>
              <a:t>54</a:t>
            </a:fld>
            <a:endParaRPr lang="fr-FR" altLang="x-none" sz="1200" b="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31C77-797C-5BB6-B26A-CC758B5CF74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6CEA37B-E8B4-7736-8B5A-8CE26F68A4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4B72E18-F39C-1E47-B9E8-5C9566AC4E20}"/>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5" name="Espace réservé du pied de page 4">
            <a:extLst>
              <a:ext uri="{FF2B5EF4-FFF2-40B4-BE49-F238E27FC236}">
                <a16:creationId xmlns:a16="http://schemas.microsoft.com/office/drawing/2014/main" id="{3463A6F1-EED8-98DD-D17D-C16AFC6988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6BDA3B-717F-15D2-7317-63C3694A7780}"/>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3263641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E5AFCB-6AC7-8CCA-3B3E-6A5E6677DF8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9BD5A7F-0315-2B01-8190-23484B33E63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D0596D-C980-A943-981A-7CDACB7E4C6C}"/>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5" name="Espace réservé du pied de page 4">
            <a:extLst>
              <a:ext uri="{FF2B5EF4-FFF2-40B4-BE49-F238E27FC236}">
                <a16:creationId xmlns:a16="http://schemas.microsoft.com/office/drawing/2014/main" id="{72C46FD1-1DC3-0639-84A3-AA33A4694C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3215B4-1F7C-DF13-63D2-72A6CB870DE2}"/>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90392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CBF6A02-8CC7-6808-E215-E02CE5CE6BE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FCE1920-472C-67EB-CA60-221E70610F4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C9416AE-BF9D-61F7-9053-BB19DD268A79}"/>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5" name="Espace réservé du pied de page 4">
            <a:extLst>
              <a:ext uri="{FF2B5EF4-FFF2-40B4-BE49-F238E27FC236}">
                <a16:creationId xmlns:a16="http://schemas.microsoft.com/office/drawing/2014/main" id="{0586B057-3817-361A-A380-09CD5AE558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6B2C33-9AE9-AFC5-057E-3C55E3113FA8}"/>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2960947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31B02D2-43AF-1962-7AFB-D8009D829913}"/>
              </a:ext>
            </a:extLst>
          </p:cNvPr>
          <p:cNvSpPr>
            <a:spLocks noGrp="1"/>
          </p:cNvSpPr>
          <p:nvPr>
            <p:ph idx="1"/>
          </p:nvPr>
        </p:nvSpPr>
        <p:spPr>
          <a:xfrm>
            <a:off x="242339" y="1864147"/>
            <a:ext cx="11743421" cy="4079453"/>
          </a:xfrm>
          <a:prstGeom prst="rect">
            <a:avLst/>
          </a:prstGeom>
        </p:spPr>
        <p:txBody>
          <a:bodyPr/>
          <a:lstStyle>
            <a:lvl1pPr marL="342900" indent="-342900">
              <a:buFontTx/>
              <a:buBlip>
                <a:blip r:embed="rId2"/>
              </a:buBlip>
              <a:defRPr sz="2400"/>
            </a:lvl1pPr>
            <a:lvl2pPr marL="542925" indent="-180975">
              <a:tabLst/>
              <a:defRPr sz="2000"/>
            </a:lvl2pPr>
          </a:lstStyle>
          <a:p>
            <a:pPr lvl="0"/>
            <a:r>
              <a:rPr lang="fr-FR" dirty="0"/>
              <a:t>Cliquez pour modifier les styles du texte du masque</a:t>
            </a:r>
          </a:p>
          <a:p>
            <a:pPr lvl="1"/>
            <a:r>
              <a:rPr lang="fr-FR" dirty="0"/>
              <a:t>Deuxième niveau</a:t>
            </a:r>
          </a:p>
        </p:txBody>
      </p:sp>
      <p:sp>
        <p:nvSpPr>
          <p:cNvPr id="8" name="Espace réservé du texte 7">
            <a:extLst>
              <a:ext uri="{FF2B5EF4-FFF2-40B4-BE49-F238E27FC236}">
                <a16:creationId xmlns:a16="http://schemas.microsoft.com/office/drawing/2014/main" id="{A8901731-1CBE-EDD6-33B3-307517CD05F2}"/>
              </a:ext>
            </a:extLst>
          </p:cNvPr>
          <p:cNvSpPr>
            <a:spLocks noGrp="1"/>
          </p:cNvSpPr>
          <p:nvPr>
            <p:ph type="body" sz="quarter" idx="10" hasCustomPrompt="1"/>
          </p:nvPr>
        </p:nvSpPr>
        <p:spPr>
          <a:xfrm>
            <a:off x="242339" y="6198453"/>
            <a:ext cx="11743421" cy="536575"/>
          </a:xfrm>
          <a:prstGeom prst="rect">
            <a:avLst/>
          </a:prstGeom>
        </p:spPr>
        <p:txBody>
          <a:bodyPr anchor="b" anchorCtr="0">
            <a:noAutofit/>
          </a:bodyPr>
          <a:lstStyle>
            <a:lvl1pPr marL="0" indent="0">
              <a:buNone/>
              <a:defRPr sz="1100">
                <a:solidFill>
                  <a:schemeClr val="tx1">
                    <a:lumMod val="50000"/>
                    <a:lumOff val="50000"/>
                  </a:schemeClr>
                </a:solidFill>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fr-FR" dirty="0"/>
              <a:t>Cliquez pour modifier les références</a:t>
            </a:r>
          </a:p>
        </p:txBody>
      </p:sp>
      <p:sp>
        <p:nvSpPr>
          <p:cNvPr id="4" name="Titre 1">
            <a:extLst>
              <a:ext uri="{FF2B5EF4-FFF2-40B4-BE49-F238E27FC236}">
                <a16:creationId xmlns:a16="http://schemas.microsoft.com/office/drawing/2014/main" id="{D2A4205F-1269-91E9-F3A0-E4915A49A2B1}"/>
              </a:ext>
            </a:extLst>
          </p:cNvPr>
          <p:cNvSpPr>
            <a:spLocks noGrp="1"/>
          </p:cNvSpPr>
          <p:nvPr>
            <p:ph type="title" hasCustomPrompt="1"/>
          </p:nvPr>
        </p:nvSpPr>
        <p:spPr>
          <a:xfrm>
            <a:off x="234779" y="422276"/>
            <a:ext cx="11743422" cy="1034129"/>
          </a:xfrm>
          <a:prstGeom prst="rect">
            <a:avLst/>
          </a:prstGeom>
        </p:spPr>
        <p:txBody>
          <a:bodyPr wrap="square" anchor="t" anchorCtr="0">
            <a:spAutoFit/>
          </a:bodyPr>
          <a:lstStyle>
            <a:lvl1pPr>
              <a:defRPr sz="3400" b="1" i="0">
                <a:solidFill>
                  <a:schemeClr val="accent2"/>
                </a:solidFill>
                <a:latin typeface="Arial" panose="020B0604020202020204" pitchFamily="34" charset="0"/>
                <a:cs typeface="Arial" panose="020B0604020202020204" pitchFamily="34" charset="0"/>
              </a:defRPr>
            </a:lvl1pPr>
          </a:lstStyle>
          <a:p>
            <a:r>
              <a:rPr lang="fr-FR" dirty="0"/>
              <a:t>MODIFIEZ LE STYLE </a:t>
            </a:r>
            <a:br>
              <a:rPr lang="fr-FR" dirty="0"/>
            </a:br>
            <a:r>
              <a:rPr lang="fr-FR" dirty="0"/>
              <a:t>DU TITRE</a:t>
            </a:r>
          </a:p>
        </p:txBody>
      </p:sp>
    </p:spTree>
    <p:extLst>
      <p:ext uri="{BB962C8B-B14F-4D97-AF65-F5344CB8AC3E}">
        <p14:creationId xmlns:p14="http://schemas.microsoft.com/office/powerpoint/2010/main" val="173412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119056-4A41-2666-CE3F-5DF46EAF208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E25D1B-F11D-59DA-E1D8-344544BD58C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D5C725-3B5C-F162-4E90-8B71C6031D84}"/>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5" name="Espace réservé du pied de page 4">
            <a:extLst>
              <a:ext uri="{FF2B5EF4-FFF2-40B4-BE49-F238E27FC236}">
                <a16:creationId xmlns:a16="http://schemas.microsoft.com/office/drawing/2014/main" id="{CE294EC0-3783-4F76-CCC4-7B3D8DE851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531C05-EAFC-E923-7F42-6EE38B9E9FEB}"/>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116191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D192BB-8663-8B85-7DCA-360FD0F02B0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B104592-A0B0-EF6A-B003-D6AC62900D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CCD7C66-44EB-DC86-9F0B-19497ECD4E9A}"/>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5" name="Espace réservé du pied de page 4">
            <a:extLst>
              <a:ext uri="{FF2B5EF4-FFF2-40B4-BE49-F238E27FC236}">
                <a16:creationId xmlns:a16="http://schemas.microsoft.com/office/drawing/2014/main" id="{A88A35D9-14BB-8560-5B1F-048BF25624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8C88503-2332-579B-C4BB-C8928F126D1D}"/>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168283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453287-CD48-3376-0AB2-FD5C8E058A4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E444A84-1231-08C7-1C90-339F096C92E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FDA5DE-C6DA-AB85-9403-802E04486BA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136E66E-6405-4CFB-5038-6FB9332C2A63}"/>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6" name="Espace réservé du pied de page 5">
            <a:extLst>
              <a:ext uri="{FF2B5EF4-FFF2-40B4-BE49-F238E27FC236}">
                <a16:creationId xmlns:a16="http://schemas.microsoft.com/office/drawing/2014/main" id="{A9F36DCE-31EB-BE36-7FFE-E0E52568E28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A19A7DD-D451-AE62-0E82-C1EBD5A31514}"/>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4107262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EFB3DF-8868-0B59-C9F3-8EB79921725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D5C2DDC-8CD6-1670-6C0E-A62D8F099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E3C25E8-9BA7-93E5-8829-89A775C8774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23D0424-37D2-B51A-9A0C-2011FDB34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21741C6-614B-C938-2176-1EDF55F43AC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390100F-1044-2621-2420-EEC75927D635}"/>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8" name="Espace réservé du pied de page 7">
            <a:extLst>
              <a:ext uri="{FF2B5EF4-FFF2-40B4-BE49-F238E27FC236}">
                <a16:creationId xmlns:a16="http://schemas.microsoft.com/office/drawing/2014/main" id="{8357487E-87F9-6D77-21C2-361001EA560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4BF23D8-7B03-2EBA-A24F-4B5132A418C4}"/>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5044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D66E0E-DD93-695B-46CA-26133BFB0AC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55AA0BD-9EA0-6800-CAE6-9995981E0C1A}"/>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4" name="Espace réservé du pied de page 3">
            <a:extLst>
              <a:ext uri="{FF2B5EF4-FFF2-40B4-BE49-F238E27FC236}">
                <a16:creationId xmlns:a16="http://schemas.microsoft.com/office/drawing/2014/main" id="{7C7637D7-7940-8385-7C49-5818B6FF900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3D2DE7E-0740-4B3E-B7D6-0380650751FF}"/>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3966692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9EA228C-BEA5-6065-9565-9AC2621DFD29}"/>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3" name="Espace réservé du pied de page 2">
            <a:extLst>
              <a:ext uri="{FF2B5EF4-FFF2-40B4-BE49-F238E27FC236}">
                <a16:creationId xmlns:a16="http://schemas.microsoft.com/office/drawing/2014/main" id="{D79B61E4-F898-F3C5-D554-5A045D9C177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0A5A3DD-59AE-59A6-B789-EEF1367F2907}"/>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407019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DFA7D-8E85-BF73-4723-EA5D604FF4B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6C78F6C-56C0-D649-B4BF-DDFA331952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2DB6FD8-EFB3-7711-12B0-444DFB6F6C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B8E2B92-1077-2290-3591-F9029006B009}"/>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6" name="Espace réservé du pied de page 5">
            <a:extLst>
              <a:ext uri="{FF2B5EF4-FFF2-40B4-BE49-F238E27FC236}">
                <a16:creationId xmlns:a16="http://schemas.microsoft.com/office/drawing/2014/main" id="{4E3D0889-62B0-734A-71BA-200D8361C9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18C07DA-F047-B9C5-48BC-30589C691F5E}"/>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18232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9D8CB-B31F-A687-E4A3-1A900D7952C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D97883F-BFE5-67C1-11D2-EB6EA1412C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FE840C5-7317-27CD-C807-BAD5CD116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C15184-E72A-44B6-BE5B-10B5FD41E2BD}"/>
              </a:ext>
            </a:extLst>
          </p:cNvPr>
          <p:cNvSpPr>
            <a:spLocks noGrp="1"/>
          </p:cNvSpPr>
          <p:nvPr>
            <p:ph type="dt" sz="half" idx="10"/>
          </p:nvPr>
        </p:nvSpPr>
        <p:spPr/>
        <p:txBody>
          <a:bodyPr/>
          <a:lstStyle/>
          <a:p>
            <a:fld id="{0DEEDAA2-8746-2E44-85F7-5C8E047D678D}" type="datetimeFigureOut">
              <a:rPr lang="fr-FR" smtClean="0"/>
              <a:t>23/03/2024</a:t>
            </a:fld>
            <a:endParaRPr lang="fr-FR"/>
          </a:p>
        </p:txBody>
      </p:sp>
      <p:sp>
        <p:nvSpPr>
          <p:cNvPr id="6" name="Espace réservé du pied de page 5">
            <a:extLst>
              <a:ext uri="{FF2B5EF4-FFF2-40B4-BE49-F238E27FC236}">
                <a16:creationId xmlns:a16="http://schemas.microsoft.com/office/drawing/2014/main" id="{381A8792-55B8-C216-0767-D646D0543C5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5A140CE-363A-CE42-C560-0FB642AB652E}"/>
              </a:ext>
            </a:extLst>
          </p:cNvPr>
          <p:cNvSpPr>
            <a:spLocks noGrp="1"/>
          </p:cNvSpPr>
          <p:nvPr>
            <p:ph type="sldNum" sz="quarter" idx="12"/>
          </p:nvPr>
        </p:nvSpPr>
        <p:spPr/>
        <p:txBody>
          <a:bodyPr/>
          <a:lstStyle/>
          <a:p>
            <a:fld id="{3658A44C-6BBE-2A49-90F5-540FB9F6929F}" type="slidenum">
              <a:rPr lang="fr-FR" smtClean="0"/>
              <a:t>‹N°›</a:t>
            </a:fld>
            <a:endParaRPr lang="fr-FR"/>
          </a:p>
        </p:txBody>
      </p:sp>
    </p:spTree>
    <p:extLst>
      <p:ext uri="{BB962C8B-B14F-4D97-AF65-F5344CB8AC3E}">
        <p14:creationId xmlns:p14="http://schemas.microsoft.com/office/powerpoint/2010/main" val="33312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7CC74EC-EE92-CA70-AAE5-2931BFB026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621FDB0-1C17-F187-29FA-328A31486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58A6A03-3109-5315-E3CE-5E3B6EB70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EEDAA2-8746-2E44-85F7-5C8E047D678D}" type="datetimeFigureOut">
              <a:rPr lang="fr-FR" smtClean="0"/>
              <a:t>23/03/2024</a:t>
            </a:fld>
            <a:endParaRPr lang="fr-FR"/>
          </a:p>
        </p:txBody>
      </p:sp>
      <p:sp>
        <p:nvSpPr>
          <p:cNvPr id="5" name="Espace réservé du pied de page 4">
            <a:extLst>
              <a:ext uri="{FF2B5EF4-FFF2-40B4-BE49-F238E27FC236}">
                <a16:creationId xmlns:a16="http://schemas.microsoft.com/office/drawing/2014/main" id="{B3B6E61D-8A40-48AE-8ABA-4CC919DFA2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D234E89-E577-C36B-7D83-572B76880E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58A44C-6BBE-2A49-90F5-540FB9F6929F}" type="slidenum">
              <a:rPr lang="fr-FR" smtClean="0"/>
              <a:t>‹N°›</a:t>
            </a:fld>
            <a:endParaRPr lang="fr-FR"/>
          </a:p>
        </p:txBody>
      </p:sp>
    </p:spTree>
    <p:extLst>
      <p:ext uri="{BB962C8B-B14F-4D97-AF65-F5344CB8AC3E}">
        <p14:creationId xmlns:p14="http://schemas.microsoft.com/office/powerpoint/2010/main" val="1984382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10" Type="http://schemas.openxmlformats.org/officeDocument/2006/relationships/image" Target="../media/image8.jpeg"/><Relationship Id="rId4" Type="http://schemas.openxmlformats.org/officeDocument/2006/relationships/image" Target="../media/image3.tif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26.tiff"/><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7" Type="http://schemas.microsoft.com/office/2007/relationships/hdphoto" Target="../media/hdphoto9.wdp"/><Relationship Id="rId2"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8.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tiff"/><Relationship Id="rId7" Type="http://schemas.microsoft.com/office/2007/relationships/hdphoto" Target="../media/hdphoto10.wdp"/><Relationship Id="rId2"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8.wdp"/><Relationship Id="rId4" Type="http://schemas.openxmlformats.org/officeDocument/2006/relationships/image" Target="../media/image34.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tiff"/><Relationship Id="rId7" Type="http://schemas.microsoft.com/office/2007/relationships/hdphoto" Target="../media/hdphoto10.wdp"/><Relationship Id="rId2"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8.gif"/><Relationship Id="rId5" Type="http://schemas.microsoft.com/office/2007/relationships/hdphoto" Target="../media/hdphoto8.wdp"/><Relationship Id="rId10" Type="http://schemas.openxmlformats.org/officeDocument/2006/relationships/image" Target="../media/image37.gif"/><Relationship Id="rId4" Type="http://schemas.openxmlformats.org/officeDocument/2006/relationships/image" Target="../media/image34.png"/><Relationship Id="rId9" Type="http://schemas.microsoft.com/office/2007/relationships/hdphoto" Target="../media/hdphoto9.wdp"/></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gif"/><Relationship Id="rId3" Type="http://schemas.openxmlformats.org/officeDocument/2006/relationships/image" Target="../media/image33.tiff"/><Relationship Id="rId7" Type="http://schemas.microsoft.com/office/2007/relationships/hdphoto" Target="../media/hdphoto10.wdp"/><Relationship Id="rId12" Type="http://schemas.microsoft.com/office/2007/relationships/hdphoto" Target="../media/hdphoto11.wdp"/><Relationship Id="rId2"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microsoft.com/office/2007/relationships/hdphoto" Target="../media/hdphoto8.wdp"/><Relationship Id="rId10" Type="http://schemas.openxmlformats.org/officeDocument/2006/relationships/image" Target="../media/image37.gif"/><Relationship Id="rId4" Type="http://schemas.openxmlformats.org/officeDocument/2006/relationships/image" Target="../media/image34.png"/><Relationship Id="rId9" Type="http://schemas.microsoft.com/office/2007/relationships/hdphoto" Target="../media/hdphoto9.wdp"/><Relationship Id="rId14" Type="http://schemas.openxmlformats.org/officeDocument/2006/relationships/image" Target="../media/image41.gif"/></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7.gif"/><Relationship Id="rId3" Type="http://schemas.openxmlformats.org/officeDocument/2006/relationships/image" Target="../media/image36.png"/><Relationship Id="rId7" Type="http://schemas.microsoft.com/office/2007/relationships/hdphoto" Target="../media/hdphoto9.wdp"/><Relationship Id="rId12" Type="http://schemas.openxmlformats.org/officeDocument/2006/relationships/image" Target="../media/image40.gif"/><Relationship Id="rId17" Type="http://schemas.microsoft.com/office/2007/relationships/hdphoto" Target="../media/hdphoto12.wdp"/><Relationship Id="rId2" Type="http://schemas.openxmlformats.org/officeDocument/2006/relationships/image" Target="../media/image26.tiff"/><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5.png"/><Relationship Id="rId11" Type="http://schemas.microsoft.com/office/2007/relationships/hdphoto" Target="../media/hdphoto8.wdp"/><Relationship Id="rId5" Type="http://schemas.openxmlformats.org/officeDocument/2006/relationships/image" Target="../media/image33.tiff"/><Relationship Id="rId15" Type="http://schemas.openxmlformats.org/officeDocument/2006/relationships/image" Target="../media/image41.gif"/><Relationship Id="rId10" Type="http://schemas.openxmlformats.org/officeDocument/2006/relationships/image" Target="../media/image34.png"/><Relationship Id="rId4" Type="http://schemas.microsoft.com/office/2007/relationships/hdphoto" Target="../media/hdphoto10.wdp"/><Relationship Id="rId9" Type="http://schemas.microsoft.com/office/2007/relationships/hdphoto" Target="../media/hdphoto11.wdp"/><Relationship Id="rId14" Type="http://schemas.openxmlformats.org/officeDocument/2006/relationships/image" Target="../media/image42.gif"/></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7.gif"/><Relationship Id="rId18" Type="http://schemas.microsoft.com/office/2007/relationships/hdphoto" Target="../media/hdphoto13.wdp"/><Relationship Id="rId26" Type="http://schemas.openxmlformats.org/officeDocument/2006/relationships/image" Target="../media/image49.gif"/><Relationship Id="rId3" Type="http://schemas.openxmlformats.org/officeDocument/2006/relationships/image" Target="../media/image36.png"/><Relationship Id="rId21" Type="http://schemas.openxmlformats.org/officeDocument/2006/relationships/image" Target="../media/image46.png"/><Relationship Id="rId7" Type="http://schemas.microsoft.com/office/2007/relationships/hdphoto" Target="../media/hdphoto9.wdp"/><Relationship Id="rId12" Type="http://schemas.openxmlformats.org/officeDocument/2006/relationships/image" Target="../media/image40.gif"/><Relationship Id="rId17" Type="http://schemas.openxmlformats.org/officeDocument/2006/relationships/image" Target="../media/image44.png"/><Relationship Id="rId25" Type="http://schemas.openxmlformats.org/officeDocument/2006/relationships/image" Target="../media/image48.tiff"/><Relationship Id="rId2" Type="http://schemas.openxmlformats.org/officeDocument/2006/relationships/image" Target="../media/image26.tiff"/><Relationship Id="rId16" Type="http://schemas.openxmlformats.org/officeDocument/2006/relationships/image" Target="../media/image41.gif"/><Relationship Id="rId20" Type="http://schemas.microsoft.com/office/2007/relationships/hdphoto" Target="../media/hdphoto14.wdp"/><Relationship Id="rId1" Type="http://schemas.openxmlformats.org/officeDocument/2006/relationships/slideLayout" Target="../slideLayouts/slideLayout7.xml"/><Relationship Id="rId6" Type="http://schemas.openxmlformats.org/officeDocument/2006/relationships/image" Target="../media/image35.png"/><Relationship Id="rId11" Type="http://schemas.microsoft.com/office/2007/relationships/hdphoto" Target="../media/hdphoto8.wdp"/><Relationship Id="rId24" Type="http://schemas.microsoft.com/office/2007/relationships/hdphoto" Target="../media/hdphoto16.wdp"/><Relationship Id="rId5" Type="http://schemas.openxmlformats.org/officeDocument/2006/relationships/image" Target="../media/image33.tiff"/><Relationship Id="rId15" Type="http://schemas.openxmlformats.org/officeDocument/2006/relationships/image" Target="../media/image42.gif"/><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5.png"/><Relationship Id="rId4" Type="http://schemas.microsoft.com/office/2007/relationships/hdphoto" Target="../media/hdphoto10.wdp"/><Relationship Id="rId9" Type="http://schemas.microsoft.com/office/2007/relationships/hdphoto" Target="../media/hdphoto11.wdp"/><Relationship Id="rId14" Type="http://schemas.openxmlformats.org/officeDocument/2006/relationships/image" Target="../media/image38.gif"/><Relationship Id="rId22" Type="http://schemas.microsoft.com/office/2007/relationships/hdphoto" Target="../media/hdphoto15.wdp"/></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24.tiff"/><Relationship Id="rId1" Type="http://schemas.openxmlformats.org/officeDocument/2006/relationships/slideLayout" Target="../slideLayouts/slideLayout7.xml"/><Relationship Id="rId5" Type="http://schemas.openxmlformats.org/officeDocument/2006/relationships/image" Target="../media/image52.gif"/><Relationship Id="rId4" Type="http://schemas.openxmlformats.org/officeDocument/2006/relationships/image" Target="../media/image51.gif"/></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7.gif"/><Relationship Id="rId3" Type="http://schemas.openxmlformats.org/officeDocument/2006/relationships/image" Target="../media/image36.png"/><Relationship Id="rId7" Type="http://schemas.microsoft.com/office/2007/relationships/hdphoto" Target="../media/hdphoto9.wdp"/><Relationship Id="rId12" Type="http://schemas.openxmlformats.org/officeDocument/2006/relationships/image" Target="../media/image40.gif"/><Relationship Id="rId17" Type="http://schemas.openxmlformats.org/officeDocument/2006/relationships/image" Target="../media/image49.gif"/><Relationship Id="rId2" Type="http://schemas.openxmlformats.org/officeDocument/2006/relationships/image" Target="../media/image26.tiff"/><Relationship Id="rId16" Type="http://schemas.openxmlformats.org/officeDocument/2006/relationships/image" Target="../media/image41.gif"/><Relationship Id="rId1" Type="http://schemas.openxmlformats.org/officeDocument/2006/relationships/slideLayout" Target="../slideLayouts/slideLayout7.xml"/><Relationship Id="rId6" Type="http://schemas.openxmlformats.org/officeDocument/2006/relationships/image" Target="../media/image35.png"/><Relationship Id="rId11" Type="http://schemas.microsoft.com/office/2007/relationships/hdphoto" Target="../media/hdphoto17.wdp"/><Relationship Id="rId5" Type="http://schemas.openxmlformats.org/officeDocument/2006/relationships/image" Target="../media/image33.tiff"/><Relationship Id="rId15" Type="http://schemas.openxmlformats.org/officeDocument/2006/relationships/image" Target="../media/image42.gif"/><Relationship Id="rId10" Type="http://schemas.openxmlformats.org/officeDocument/2006/relationships/image" Target="../media/image34.png"/><Relationship Id="rId4" Type="http://schemas.microsoft.com/office/2007/relationships/hdphoto" Target="../media/hdphoto10.wdp"/><Relationship Id="rId9" Type="http://schemas.microsoft.com/office/2007/relationships/hdphoto" Target="../media/hdphoto11.wdp"/><Relationship Id="rId14" Type="http://schemas.openxmlformats.org/officeDocument/2006/relationships/image" Target="../media/image38.gif"/></Relationships>
</file>

<file path=ppt/slides/_rels/slide3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0.gif"/><Relationship Id="rId18" Type="http://schemas.openxmlformats.org/officeDocument/2006/relationships/image" Target="../media/image53.tiff"/><Relationship Id="rId3" Type="http://schemas.openxmlformats.org/officeDocument/2006/relationships/image" Target="../media/image26.tiff"/><Relationship Id="rId21" Type="http://schemas.openxmlformats.org/officeDocument/2006/relationships/image" Target="../media/image56.gif"/><Relationship Id="rId7" Type="http://schemas.openxmlformats.org/officeDocument/2006/relationships/image" Target="../media/image35.png"/><Relationship Id="rId12" Type="http://schemas.microsoft.com/office/2007/relationships/hdphoto" Target="../media/hdphoto17.wdp"/><Relationship Id="rId17" Type="http://schemas.openxmlformats.org/officeDocument/2006/relationships/image" Target="../media/image41.gif"/><Relationship Id="rId2" Type="http://schemas.openxmlformats.org/officeDocument/2006/relationships/image" Target="../media/image49.gif"/><Relationship Id="rId16" Type="http://schemas.openxmlformats.org/officeDocument/2006/relationships/image" Target="../media/image42.gif"/><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33.tiff"/><Relationship Id="rId11" Type="http://schemas.openxmlformats.org/officeDocument/2006/relationships/image" Target="../media/image34.png"/><Relationship Id="rId5" Type="http://schemas.microsoft.com/office/2007/relationships/hdphoto" Target="../media/hdphoto10.wdp"/><Relationship Id="rId15" Type="http://schemas.openxmlformats.org/officeDocument/2006/relationships/image" Target="../media/image38.gif"/><Relationship Id="rId10" Type="http://schemas.microsoft.com/office/2007/relationships/hdphoto" Target="../media/hdphoto11.wdp"/><Relationship Id="rId19" Type="http://schemas.openxmlformats.org/officeDocument/2006/relationships/image" Target="../media/image54.tiff"/><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37.gif"/></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gif"/><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26.tiff"/><Relationship Id="rId12" Type="http://schemas.openxmlformats.org/officeDocument/2006/relationships/image" Target="../media/image60.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gif"/><Relationship Id="rId11" Type="http://schemas.openxmlformats.org/officeDocument/2006/relationships/image" Target="../media/image41.gif"/><Relationship Id="rId5" Type="http://schemas.openxmlformats.org/officeDocument/2006/relationships/image" Target="../media/image58.gif"/><Relationship Id="rId10" Type="http://schemas.openxmlformats.org/officeDocument/2006/relationships/image" Target="../media/image42.gif"/><Relationship Id="rId4" Type="http://schemas.openxmlformats.org/officeDocument/2006/relationships/image" Target="../media/image57.png"/><Relationship Id="rId9"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9.png"/><Relationship Id="rId7" Type="http://schemas.openxmlformats.org/officeDocument/2006/relationships/image" Target="../media/image39.png"/><Relationship Id="rId12" Type="http://schemas.openxmlformats.org/officeDocument/2006/relationships/image" Target="../media/image59.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tiff"/><Relationship Id="rId11" Type="http://schemas.openxmlformats.org/officeDocument/2006/relationships/image" Target="../media/image60.gif"/><Relationship Id="rId5" Type="http://schemas.openxmlformats.org/officeDocument/2006/relationships/image" Target="../media/image38.gif"/><Relationship Id="rId10" Type="http://schemas.openxmlformats.org/officeDocument/2006/relationships/image" Target="../media/image41.gif"/><Relationship Id="rId4" Type="http://schemas.openxmlformats.org/officeDocument/2006/relationships/image" Target="../media/image61.png"/><Relationship Id="rId9" Type="http://schemas.openxmlformats.org/officeDocument/2006/relationships/image" Target="../media/image42.gif"/></Relationships>
</file>

<file path=ppt/slides/_rels/slide39.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64.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emf"/><Relationship Id="rId1" Type="http://schemas.openxmlformats.org/officeDocument/2006/relationships/slideLayout" Target="../slideLayouts/slideLayout7.xml"/><Relationship Id="rId5" Type="http://schemas.openxmlformats.org/officeDocument/2006/relationships/image" Target="../media/image85.tiff"/><Relationship Id="rId4" Type="http://schemas.openxmlformats.org/officeDocument/2006/relationships/image" Target="../media/image84.tiff"/></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tiff"/><Relationship Id="rId1" Type="http://schemas.openxmlformats.org/officeDocument/2006/relationships/slideLayout" Target="../slideLayouts/slideLayout7.xml"/><Relationship Id="rId4" Type="http://schemas.microsoft.com/office/2007/relationships/hdphoto" Target="../media/hdphoto19.wdp"/></Relationships>
</file>

<file path=ppt/slides/_rels/slide66.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19.png"/><Relationship Id="rId7" Type="http://schemas.openxmlformats.org/officeDocument/2006/relationships/image" Target="../media/image86.tif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4.tiff"/><Relationship Id="rId11" Type="http://schemas.openxmlformats.org/officeDocument/2006/relationships/image" Target="../media/image41.gif"/><Relationship Id="rId5" Type="http://schemas.openxmlformats.org/officeDocument/2006/relationships/image" Target="../media/image83.tiff"/><Relationship Id="rId10" Type="http://schemas.microsoft.com/office/2007/relationships/hdphoto" Target="../media/hdphoto11.wdp"/><Relationship Id="rId4" Type="http://schemas.openxmlformats.org/officeDocument/2006/relationships/image" Target="../media/image81.png"/><Relationship Id="rId9"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39.png"/><Relationship Id="rId12" Type="http://schemas.openxmlformats.org/officeDocument/2006/relationships/image" Target="../media/image92.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6.tiff"/><Relationship Id="rId11" Type="http://schemas.openxmlformats.org/officeDocument/2006/relationships/image" Target="../media/image60.gif"/><Relationship Id="rId5" Type="http://schemas.openxmlformats.org/officeDocument/2006/relationships/image" Target="../media/image38.gif"/><Relationship Id="rId10" Type="http://schemas.openxmlformats.org/officeDocument/2006/relationships/image" Target="../media/image41.gif"/><Relationship Id="rId4" Type="http://schemas.openxmlformats.org/officeDocument/2006/relationships/image" Target="../media/image16.jpeg"/><Relationship Id="rId9" Type="http://schemas.openxmlformats.org/officeDocument/2006/relationships/image" Target="../media/image42.gif"/></Relationships>
</file>

<file path=ppt/slides/_rels/slide72.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86.tiff"/><Relationship Id="rId3" Type="http://schemas.openxmlformats.org/officeDocument/2006/relationships/image" Target="../media/image17.png"/><Relationship Id="rId7" Type="http://schemas.openxmlformats.org/officeDocument/2006/relationships/image" Target="../media/image39.png"/><Relationship Id="rId12" Type="http://schemas.openxmlformats.org/officeDocument/2006/relationships/image" Target="../media/image92.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6.tiff"/><Relationship Id="rId11" Type="http://schemas.openxmlformats.org/officeDocument/2006/relationships/image" Target="../media/image60.gif"/><Relationship Id="rId5" Type="http://schemas.openxmlformats.org/officeDocument/2006/relationships/image" Target="../media/image38.gif"/><Relationship Id="rId10" Type="http://schemas.openxmlformats.org/officeDocument/2006/relationships/image" Target="../media/image41.gif"/><Relationship Id="rId4" Type="http://schemas.openxmlformats.org/officeDocument/2006/relationships/image" Target="../media/image16.jpeg"/><Relationship Id="rId9" Type="http://schemas.openxmlformats.org/officeDocument/2006/relationships/image" Target="../media/image42.gif"/><Relationship Id="rId14" Type="http://schemas.openxmlformats.org/officeDocument/2006/relationships/image" Target="../media/image83.tiff"/></Relationships>
</file>

<file path=ppt/slides/_rels/slide73.xml.rels><?xml version="1.0" encoding="UTF-8" standalone="yes"?>
<Relationships xmlns="http://schemas.openxmlformats.org/package/2006/relationships"><Relationship Id="rId8" Type="http://schemas.openxmlformats.org/officeDocument/2006/relationships/image" Target="../media/image26.tiff"/><Relationship Id="rId13" Type="http://schemas.openxmlformats.org/officeDocument/2006/relationships/image" Target="../media/image60.gif"/><Relationship Id="rId3" Type="http://schemas.microsoft.com/office/2007/relationships/hdphoto" Target="../media/hdphoto18.wdp"/><Relationship Id="rId7" Type="http://schemas.openxmlformats.org/officeDocument/2006/relationships/image" Target="../media/image38.gif"/><Relationship Id="rId12" Type="http://schemas.openxmlformats.org/officeDocument/2006/relationships/image" Target="../media/image41.gif"/><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42.gif"/><Relationship Id="rId5" Type="http://schemas.openxmlformats.org/officeDocument/2006/relationships/image" Target="../media/image17.png"/><Relationship Id="rId15" Type="http://schemas.openxmlformats.org/officeDocument/2006/relationships/image" Target="../media/image93.gif"/><Relationship Id="rId10" Type="http://schemas.microsoft.com/office/2007/relationships/hdphoto" Target="../media/hdphoto11.wdp"/><Relationship Id="rId4" Type="http://schemas.openxmlformats.org/officeDocument/2006/relationships/image" Target="../media/image18.jpeg"/><Relationship Id="rId9" Type="http://schemas.openxmlformats.org/officeDocument/2006/relationships/image" Target="../media/image39.png"/><Relationship Id="rId14" Type="http://schemas.openxmlformats.org/officeDocument/2006/relationships/image" Target="../media/image92.jpeg"/></Relationships>
</file>

<file path=ppt/slides/_rels/slide7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D83F5650-04D1-1C4C-81DA-702C336CEA26}"/>
              </a:ext>
            </a:extLst>
          </p:cNvPr>
          <p:cNvSpPr>
            <a:spLocks noGrp="1"/>
          </p:cNvSpPr>
          <p:nvPr>
            <p:ph type="subTitle" idx="1"/>
          </p:nvPr>
        </p:nvSpPr>
        <p:spPr>
          <a:xfrm>
            <a:off x="4225843" y="4441994"/>
            <a:ext cx="4251350" cy="472189"/>
          </a:xfrm>
          <a:solidFill>
            <a:schemeClr val="bg1">
              <a:alpha val="55000"/>
            </a:schemeClr>
          </a:solidFill>
          <a:ln>
            <a:solidFill>
              <a:schemeClr val="bg1">
                <a:lumMod val="75000"/>
              </a:schemeClr>
            </a:solidFill>
          </a:ln>
        </p:spPr>
        <p:txBody>
          <a:bodyPr>
            <a:normAutofit/>
          </a:bodyPr>
          <a:lstStyle/>
          <a:p>
            <a:r>
              <a:rPr lang="fr-FR" b="1" dirty="0"/>
              <a:t>Pr Colas TCHERAKIAN</a:t>
            </a:r>
          </a:p>
        </p:txBody>
      </p:sp>
      <p:pic>
        <p:nvPicPr>
          <p:cNvPr id="6" name="Image 5">
            <a:extLst>
              <a:ext uri="{FF2B5EF4-FFF2-40B4-BE49-F238E27FC236}">
                <a16:creationId xmlns:a16="http://schemas.microsoft.com/office/drawing/2014/main" id="{BBD1B0B7-C552-3F48-BA59-AE05083C8B6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84" b="94714" l="0" r="100000"/>
                    </a14:imgEffect>
                  </a14:imgLayer>
                </a14:imgProps>
              </a:ext>
            </a:extLst>
          </a:blip>
          <a:stretch>
            <a:fillRect/>
          </a:stretch>
        </p:blipFill>
        <p:spPr>
          <a:xfrm>
            <a:off x="5782735" y="5630561"/>
            <a:ext cx="1174214" cy="1200660"/>
          </a:xfrm>
          <a:prstGeom prst="rect">
            <a:avLst/>
          </a:prstGeom>
        </p:spPr>
      </p:pic>
      <p:pic>
        <p:nvPicPr>
          <p:cNvPr id="7" name="Image 6">
            <a:extLst>
              <a:ext uri="{FF2B5EF4-FFF2-40B4-BE49-F238E27FC236}">
                <a16:creationId xmlns:a16="http://schemas.microsoft.com/office/drawing/2014/main" id="{65F87DA7-EF5E-A648-A303-99A74383185E}"/>
              </a:ext>
            </a:extLst>
          </p:cNvPr>
          <p:cNvPicPr>
            <a:picLocks noChangeAspect="1"/>
          </p:cNvPicPr>
          <p:nvPr/>
        </p:nvPicPr>
        <p:blipFill>
          <a:blip r:embed="rId4"/>
          <a:stretch>
            <a:fillRect/>
          </a:stretch>
        </p:blipFill>
        <p:spPr>
          <a:xfrm>
            <a:off x="1770834" y="5745434"/>
            <a:ext cx="1012897" cy="995167"/>
          </a:xfrm>
          <a:prstGeom prst="rect">
            <a:avLst/>
          </a:prstGeom>
        </p:spPr>
      </p:pic>
      <p:pic>
        <p:nvPicPr>
          <p:cNvPr id="10" name="Image 9">
            <a:extLst>
              <a:ext uri="{FF2B5EF4-FFF2-40B4-BE49-F238E27FC236}">
                <a16:creationId xmlns:a16="http://schemas.microsoft.com/office/drawing/2014/main" id="{C4CE1A41-073B-7640-9322-D6A145440CBD}"/>
              </a:ext>
            </a:extLst>
          </p:cNvPr>
          <p:cNvPicPr>
            <a:picLocks noChangeAspect="1"/>
          </p:cNvPicPr>
          <p:nvPr/>
        </p:nvPicPr>
        <p:blipFill rotWithShape="1">
          <a:blip r:embed="rId5"/>
          <a:srcRect r="62366" b="16177"/>
          <a:stretch/>
        </p:blipFill>
        <p:spPr>
          <a:xfrm>
            <a:off x="9478451" y="5757538"/>
            <a:ext cx="1699130" cy="983063"/>
          </a:xfrm>
          <a:prstGeom prst="rect">
            <a:avLst/>
          </a:prstGeom>
          <a:ln>
            <a:solidFill>
              <a:schemeClr val="bg1">
                <a:lumMod val="75000"/>
              </a:schemeClr>
            </a:solidFill>
          </a:ln>
        </p:spPr>
      </p:pic>
      <p:grpSp>
        <p:nvGrpSpPr>
          <p:cNvPr id="8" name="Grouper 2">
            <a:extLst>
              <a:ext uri="{FF2B5EF4-FFF2-40B4-BE49-F238E27FC236}">
                <a16:creationId xmlns:a16="http://schemas.microsoft.com/office/drawing/2014/main" id="{31E58DEC-CB1A-EC44-86C1-381693779676}"/>
              </a:ext>
            </a:extLst>
          </p:cNvPr>
          <p:cNvGrpSpPr>
            <a:grpSpLocks noChangeAspect="1"/>
          </p:cNvGrpSpPr>
          <p:nvPr/>
        </p:nvGrpSpPr>
        <p:grpSpPr>
          <a:xfrm>
            <a:off x="8583286" y="3928111"/>
            <a:ext cx="1907574" cy="1197625"/>
            <a:chOff x="2391359" y="335280"/>
            <a:chExt cx="2162811" cy="1512943"/>
          </a:xfrm>
        </p:grpSpPr>
        <p:pic>
          <p:nvPicPr>
            <p:cNvPr id="9" name="Image 8">
              <a:extLst>
                <a:ext uri="{FF2B5EF4-FFF2-40B4-BE49-F238E27FC236}">
                  <a16:creationId xmlns:a16="http://schemas.microsoft.com/office/drawing/2014/main" id="{7C864BC0-6923-A347-A60D-B72D6EF2C56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46" b="96654" l="3695" r="100000">
                          <a14:foregroundMark x1="84744" y1="54921" x2="84744" y2="69094"/>
                          <a14:foregroundMark x1="88915" y1="49606" x2="91180" y2="48228"/>
                          <a14:foregroundMark x1="7747" y1="59449" x2="7151" y2="67520"/>
                          <a14:foregroundMark x1="9416" y1="56693" x2="15614" y2="57087"/>
                          <a14:foregroundMark x1="10846" y1="64173" x2="17044" y2="64173"/>
                          <a14:foregroundMark x1="23600" y1="61220" x2="23361" y2="67126"/>
                          <a14:foregroundMark x1="35757" y1="61024" x2="35757" y2="66732"/>
                          <a14:foregroundMark x1="49940" y1="57283" x2="43385" y2="57874"/>
                          <a14:foregroundMark x1="41955" y1="64764" x2="41836" y2="67717"/>
                          <a14:foregroundMark x1="44219" y1="72047" x2="50060" y2="72835"/>
                          <a14:foregroundMark x1="52324" y1="72835" x2="53754" y2="72047"/>
                          <a14:foregroundMark x1="59952" y1="58268" x2="59476" y2="66732"/>
                          <a14:foregroundMark x1="63170" y1="64173" x2="67104" y2="64173"/>
                          <a14:foregroundMark x1="71514" y1="59252" x2="71514" y2="70669"/>
                          <a14:foregroundMark x1="87723" y1="71654" x2="84744" y2="92126"/>
                          <a14:foregroundMark x1="68415" y1="44882" x2="68415" y2="49016"/>
                          <a14:foregroundMark x1="70203" y1="51378" x2="72586" y2="51378"/>
                          <a14:foregroundMark x1="58522" y1="51181" x2="61144" y2="45276"/>
                          <a14:foregroundMark x1="52205" y1="44685" x2="55781" y2="44685"/>
                          <a14:foregroundMark x1="49106" y1="44882" x2="49106" y2="48819"/>
                          <a14:foregroundMark x1="40644" y1="49606" x2="40644" y2="45276"/>
                          <a14:foregroundMark x1="34207" y1="44094" x2="31943" y2="45276"/>
                          <a14:foregroundMark x1="22884" y1="45276" x2="23004" y2="48425"/>
                          <a14:backgroundMark x1="61621" y1="46654" x2="61621" y2="47638"/>
                        </a14:backgroundRemoval>
                      </a14:imgEffect>
                      <a14:imgEffect>
                        <a14:sharpenSoften amount="25000"/>
                      </a14:imgEffect>
                    </a14:imgLayer>
                  </a14:imgProps>
                </a:ext>
                <a:ext uri="{28A0092B-C50C-407E-A947-70E740481C1C}">
                  <a14:useLocalDpi xmlns:a14="http://schemas.microsoft.com/office/drawing/2010/main" val="0"/>
                </a:ext>
              </a:extLst>
            </a:blip>
            <a:srcRect l="76749"/>
            <a:stretch/>
          </p:blipFill>
          <p:spPr bwMode="auto">
            <a:xfrm>
              <a:off x="4051299" y="352855"/>
              <a:ext cx="502871" cy="1495368"/>
            </a:xfrm>
            <a:prstGeom prst="rect">
              <a:avLst/>
            </a:prstGeom>
            <a:noFill/>
            <a:ln>
              <a:noFill/>
            </a:ln>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7D7BB9A1-865B-E144-B1E8-F451F5978ADC}"/>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3346" b="96654" l="3695" r="100000">
                          <a14:foregroundMark x1="84744" y1="54921" x2="84744" y2="69094"/>
                          <a14:foregroundMark x1="88915" y1="49606" x2="91180" y2="48228"/>
                          <a14:foregroundMark x1="7747" y1="59449" x2="7151" y2="67520"/>
                          <a14:foregroundMark x1="9416" y1="56693" x2="15614" y2="57087"/>
                          <a14:foregroundMark x1="10846" y1="64173" x2="17044" y2="64173"/>
                          <a14:foregroundMark x1="23600" y1="61220" x2="23361" y2="67126"/>
                          <a14:foregroundMark x1="35757" y1="61024" x2="35757" y2="66732"/>
                          <a14:foregroundMark x1="49940" y1="57283" x2="43385" y2="57874"/>
                          <a14:foregroundMark x1="41955" y1="64764" x2="41836" y2="67717"/>
                          <a14:foregroundMark x1="44219" y1="72047" x2="50060" y2="72835"/>
                          <a14:foregroundMark x1="52324" y1="72835" x2="53754" y2="72047"/>
                          <a14:foregroundMark x1="59952" y1="58268" x2="59476" y2="66732"/>
                          <a14:foregroundMark x1="63170" y1="64173" x2="67104" y2="64173"/>
                          <a14:foregroundMark x1="71514" y1="59252" x2="71514" y2="70669"/>
                          <a14:foregroundMark x1="87723" y1="71654" x2="84744" y2="92126"/>
                          <a14:foregroundMark x1="68415" y1="44882" x2="68415" y2="49016"/>
                          <a14:foregroundMark x1="70203" y1="51378" x2="72586" y2="51378"/>
                          <a14:foregroundMark x1="58522" y1="51181" x2="61144" y2="45276"/>
                          <a14:foregroundMark x1="52205" y1="44685" x2="55781" y2="44685"/>
                          <a14:foregroundMark x1="49106" y1="44882" x2="49106" y2="48819"/>
                          <a14:foregroundMark x1="40644" y1="49606" x2="40644" y2="45276"/>
                          <a14:foregroundMark x1="34207" y1="44094" x2="31943" y2="45276"/>
                          <a14:foregroundMark x1="22884" y1="45276" x2="23004" y2="48425"/>
                          <a14:backgroundMark x1="61621" y1="46654" x2="61621" y2="47638"/>
                        </a14:backgroundRemoval>
                      </a14:imgEffect>
                    </a14:imgLayer>
                  </a14:imgProps>
                </a:ext>
                <a:ext uri="{28A0092B-C50C-407E-A947-70E740481C1C}">
                  <a14:useLocalDpi xmlns:a14="http://schemas.microsoft.com/office/drawing/2010/main" val="0"/>
                </a:ext>
              </a:extLst>
            </a:blip>
            <a:srcRect r="23250"/>
            <a:stretch/>
          </p:blipFill>
          <p:spPr bwMode="auto">
            <a:xfrm>
              <a:off x="2391359" y="335280"/>
              <a:ext cx="1659941" cy="1495368"/>
            </a:xfrm>
            <a:prstGeom prst="rect">
              <a:avLst/>
            </a:prstGeom>
            <a:noFill/>
            <a:ln>
              <a:noFill/>
            </a:ln>
            <a:effectLst>
              <a:outerShdw blurRad="50800" dist="38100" dir="2700000" algn="tl" rotWithShape="0">
                <a:prstClr val="black">
                  <a:alpha val="40000"/>
                </a:prstClr>
              </a:outerShdw>
            </a:effectLst>
          </p:spPr>
        </p:pic>
      </p:grpSp>
      <p:sp>
        <p:nvSpPr>
          <p:cNvPr id="2" name="ZoneTexte 1">
            <a:extLst>
              <a:ext uri="{FF2B5EF4-FFF2-40B4-BE49-F238E27FC236}">
                <a16:creationId xmlns:a16="http://schemas.microsoft.com/office/drawing/2014/main" id="{7D8E1933-FEEF-E344-AEAA-B5D759A5DADD}"/>
              </a:ext>
            </a:extLst>
          </p:cNvPr>
          <p:cNvSpPr txBox="1"/>
          <p:nvPr/>
        </p:nvSpPr>
        <p:spPr>
          <a:xfrm>
            <a:off x="2489436" y="52455"/>
            <a:ext cx="7587334" cy="584775"/>
          </a:xfrm>
          <a:prstGeom prst="rect">
            <a:avLst/>
          </a:prstGeom>
          <a:solidFill>
            <a:schemeClr val="accent1">
              <a:alpha val="67000"/>
            </a:schemeClr>
          </a:solidFill>
        </p:spPr>
        <p:txBody>
          <a:bodyPr wrap="none" rtlCol="0">
            <a:spAutoFit/>
          </a:bodyPr>
          <a:lstStyle/>
          <a:p>
            <a:pPr algn="ctr"/>
            <a:r>
              <a:rPr kumimoji="0" lang="fr-FR" sz="3200" b="1" i="0" u="none" strike="noStrike" kern="1200" cap="none" spc="0" normalizeH="0" baseline="0" noProof="0" dirty="0">
                <a:ln>
                  <a:noFill/>
                </a:ln>
                <a:solidFill>
                  <a:schemeClr val="bg1"/>
                </a:solidFill>
                <a:effectLst/>
                <a:uLnTx/>
                <a:uFillTx/>
                <a:latin typeface="Arial" panose="020B0604020202020204" pitchFamily="34" charset="0"/>
                <a:ea typeface="+mj-ea"/>
                <a:cs typeface="+mj-cs"/>
              </a:rPr>
              <a:t>BPCO : recommandations GOLD 2024</a:t>
            </a:r>
            <a:endParaRPr lang="fr-FR" sz="2800" dirty="0">
              <a:solidFill>
                <a:schemeClr val="bg1"/>
              </a:solidFill>
            </a:endParaRPr>
          </a:p>
        </p:txBody>
      </p:sp>
      <p:sp>
        <p:nvSpPr>
          <p:cNvPr id="18" name="ZoneTexte 17">
            <a:extLst>
              <a:ext uri="{FF2B5EF4-FFF2-40B4-BE49-F238E27FC236}">
                <a16:creationId xmlns:a16="http://schemas.microsoft.com/office/drawing/2014/main" id="{1F3A0227-15AC-F64F-9A10-B8ED0FC59A09}"/>
              </a:ext>
            </a:extLst>
          </p:cNvPr>
          <p:cNvSpPr txBox="1"/>
          <p:nvPr/>
        </p:nvSpPr>
        <p:spPr>
          <a:xfrm>
            <a:off x="821996" y="5045228"/>
            <a:ext cx="2910572" cy="646331"/>
          </a:xfrm>
          <a:prstGeom prst="rect">
            <a:avLst/>
          </a:prstGeom>
          <a:noFill/>
          <a:ln>
            <a:solidFill>
              <a:schemeClr val="bg1">
                <a:lumMod val="50000"/>
              </a:schemeClr>
            </a:solidFill>
          </a:ln>
        </p:spPr>
        <p:txBody>
          <a:bodyPr wrap="square" rtlCol="0">
            <a:spAutoFit/>
          </a:bodyPr>
          <a:lstStyle/>
          <a:p>
            <a:pPr algn="ctr"/>
            <a:r>
              <a:rPr lang="fr-FR" b="1" dirty="0"/>
              <a:t>Centre de compétence des déficits immunitaires</a:t>
            </a:r>
          </a:p>
        </p:txBody>
      </p:sp>
      <p:sp>
        <p:nvSpPr>
          <p:cNvPr id="19" name="ZoneTexte 18">
            <a:extLst>
              <a:ext uri="{FF2B5EF4-FFF2-40B4-BE49-F238E27FC236}">
                <a16:creationId xmlns:a16="http://schemas.microsoft.com/office/drawing/2014/main" id="{284FE14C-C9E9-6D44-B586-6691B2A27DFB}"/>
              </a:ext>
            </a:extLst>
          </p:cNvPr>
          <p:cNvSpPr txBox="1"/>
          <p:nvPr/>
        </p:nvSpPr>
        <p:spPr>
          <a:xfrm>
            <a:off x="4225843" y="5045228"/>
            <a:ext cx="4251350" cy="646331"/>
          </a:xfrm>
          <a:prstGeom prst="rect">
            <a:avLst/>
          </a:prstGeom>
          <a:noFill/>
          <a:ln>
            <a:solidFill>
              <a:schemeClr val="bg1">
                <a:lumMod val="50000"/>
              </a:schemeClr>
            </a:solidFill>
          </a:ln>
        </p:spPr>
        <p:txBody>
          <a:bodyPr wrap="square" rtlCol="0">
            <a:spAutoFit/>
          </a:bodyPr>
          <a:lstStyle/>
          <a:p>
            <a:pPr algn="ctr"/>
            <a:r>
              <a:rPr lang="fr-FR" b="1" dirty="0"/>
              <a:t>Centre de Référence des Syndromes </a:t>
            </a:r>
            <a:r>
              <a:rPr lang="fr-FR" b="1" dirty="0" err="1"/>
              <a:t>Hyperéosinophiliques</a:t>
            </a:r>
            <a:r>
              <a:rPr lang="fr-FR" b="1" dirty="0"/>
              <a:t> (CEREO)</a:t>
            </a:r>
          </a:p>
        </p:txBody>
      </p:sp>
      <p:sp>
        <p:nvSpPr>
          <p:cNvPr id="20" name="ZoneTexte 19">
            <a:extLst>
              <a:ext uri="{FF2B5EF4-FFF2-40B4-BE49-F238E27FC236}">
                <a16:creationId xmlns:a16="http://schemas.microsoft.com/office/drawing/2014/main" id="{7D42B3A2-3FD5-6640-AEF7-092AE69E5123}"/>
              </a:ext>
            </a:extLst>
          </p:cNvPr>
          <p:cNvSpPr txBox="1"/>
          <p:nvPr/>
        </p:nvSpPr>
        <p:spPr>
          <a:xfrm>
            <a:off x="9194299" y="5045228"/>
            <a:ext cx="2424062" cy="646331"/>
          </a:xfrm>
          <a:prstGeom prst="rect">
            <a:avLst/>
          </a:prstGeom>
          <a:noFill/>
          <a:ln>
            <a:solidFill>
              <a:schemeClr val="bg1">
                <a:lumMod val="50000"/>
              </a:schemeClr>
            </a:solidFill>
          </a:ln>
        </p:spPr>
        <p:txBody>
          <a:bodyPr wrap="none" rtlCol="0" anchor="ctr">
            <a:noAutofit/>
          </a:bodyPr>
          <a:lstStyle/>
          <a:p>
            <a:pPr algn="ctr"/>
            <a:r>
              <a:rPr lang="fr-FR" b="1"/>
              <a:t>Centre d’asthme sévère</a:t>
            </a:r>
          </a:p>
        </p:txBody>
      </p:sp>
      <p:pic>
        <p:nvPicPr>
          <p:cNvPr id="4" name="Picture 12">
            <a:extLst>
              <a:ext uri="{FF2B5EF4-FFF2-40B4-BE49-F238E27FC236}">
                <a16:creationId xmlns:a16="http://schemas.microsoft.com/office/drawing/2014/main" id="{C9BE046A-FF34-EFF1-702B-4EBE98F1AD70}"/>
              </a:ext>
            </a:extLst>
          </p:cNvPr>
          <p:cNvPicPr>
            <a:picLocks noChangeAspect="1"/>
          </p:cNvPicPr>
          <p:nvPr/>
        </p:nvPicPr>
        <p:blipFill rotWithShape="1">
          <a:blip r:embed="rId9"/>
          <a:srcRect l="15567" t="31307" r="22143" b="23304"/>
          <a:stretch/>
        </p:blipFill>
        <p:spPr>
          <a:xfrm>
            <a:off x="7501640" y="1210114"/>
            <a:ext cx="2641355" cy="2411783"/>
          </a:xfrm>
          <a:prstGeom prst="rect">
            <a:avLst/>
          </a:prstGeom>
        </p:spPr>
      </p:pic>
      <p:pic>
        <p:nvPicPr>
          <p:cNvPr id="9218" name="Picture 2" descr="SPIF – La Société de Pneumologie d'Ile de France">
            <a:extLst>
              <a:ext uri="{FF2B5EF4-FFF2-40B4-BE49-F238E27FC236}">
                <a16:creationId xmlns:a16="http://schemas.microsoft.com/office/drawing/2014/main" id="{BE8AA2A0-8420-36CF-A8FB-A15C7D7C36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094" y="691105"/>
            <a:ext cx="6453051" cy="362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64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à coins arrondis 13">
            <a:extLst>
              <a:ext uri="{FF2B5EF4-FFF2-40B4-BE49-F238E27FC236}">
                <a16:creationId xmlns:a16="http://schemas.microsoft.com/office/drawing/2014/main" id="{92363BD5-EFF7-B8D1-E228-9E054A1E83A6}"/>
              </a:ext>
            </a:extLst>
          </p:cNvPr>
          <p:cNvSpPr/>
          <p:nvPr/>
        </p:nvSpPr>
        <p:spPr>
          <a:xfrm>
            <a:off x="4557132" y="1056618"/>
            <a:ext cx="2229634" cy="892793"/>
          </a:xfrm>
          <a:prstGeom prst="roundRect">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grpSp>
        <p:nvGrpSpPr>
          <p:cNvPr id="14" name="Groupe 13">
            <a:extLst>
              <a:ext uri="{FF2B5EF4-FFF2-40B4-BE49-F238E27FC236}">
                <a16:creationId xmlns:a16="http://schemas.microsoft.com/office/drawing/2014/main" id="{B0ACBDD9-662F-593F-A4EC-5054E6E5A85B}"/>
              </a:ext>
            </a:extLst>
          </p:cNvPr>
          <p:cNvGrpSpPr/>
          <p:nvPr/>
        </p:nvGrpSpPr>
        <p:grpSpPr>
          <a:xfrm>
            <a:off x="7461250" y="2549716"/>
            <a:ext cx="4668450" cy="3900929"/>
            <a:chOff x="7238345" y="2752223"/>
            <a:chExt cx="4668450" cy="3900929"/>
          </a:xfrm>
        </p:grpSpPr>
        <p:pic>
          <p:nvPicPr>
            <p:cNvPr id="4" name="Picture 9" descr="C:\Documents and Settings\nevhel\Bureau\image.jpg">
              <a:extLst>
                <a:ext uri="{FF2B5EF4-FFF2-40B4-BE49-F238E27FC236}">
                  <a16:creationId xmlns:a16="http://schemas.microsoft.com/office/drawing/2014/main" id="{2628CE61-52F3-9157-1ACA-83B07A5BB5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3" b="14487"/>
            <a:stretch/>
          </p:blipFill>
          <p:spPr bwMode="auto">
            <a:xfrm>
              <a:off x="7238345" y="2752223"/>
              <a:ext cx="4668450" cy="3900929"/>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oneTexte 4">
              <a:extLst>
                <a:ext uri="{FF2B5EF4-FFF2-40B4-BE49-F238E27FC236}">
                  <a16:creationId xmlns:a16="http://schemas.microsoft.com/office/drawing/2014/main" id="{FAD870FC-2A9E-AAFF-DADC-A5488417DD03}"/>
                </a:ext>
              </a:extLst>
            </p:cNvPr>
            <p:cNvSpPr txBox="1"/>
            <p:nvPr/>
          </p:nvSpPr>
          <p:spPr>
            <a:xfrm>
              <a:off x="9010557" y="2752223"/>
              <a:ext cx="1124026" cy="646331"/>
            </a:xfrm>
            <a:prstGeom prst="rect">
              <a:avLst/>
            </a:prstGeom>
            <a:noFill/>
          </p:spPr>
          <p:txBody>
            <a:bodyPr wrap="none" rtlCol="0">
              <a:spAutoFit/>
            </a:bodyPr>
            <a:lstStyle/>
            <a:p>
              <a:r>
                <a:rPr lang="fr-FR" sz="3600" b="1" dirty="0">
                  <a:solidFill>
                    <a:schemeClr val="bg1"/>
                  </a:solidFill>
                </a:rPr>
                <a:t>TDM</a:t>
              </a:r>
            </a:p>
          </p:txBody>
        </p:sp>
      </p:grpSp>
      <p:sp>
        <p:nvSpPr>
          <p:cNvPr id="6" name="Text Box 6">
            <a:extLst>
              <a:ext uri="{FF2B5EF4-FFF2-40B4-BE49-F238E27FC236}">
                <a16:creationId xmlns:a16="http://schemas.microsoft.com/office/drawing/2014/main" id="{0A204D4A-B212-6993-4933-B101365C3DD2}"/>
              </a:ext>
            </a:extLst>
          </p:cNvPr>
          <p:cNvSpPr txBox="1">
            <a:spLocks noChangeArrowheads="1"/>
          </p:cNvSpPr>
          <p:nvPr/>
        </p:nvSpPr>
        <p:spPr bwMode="auto">
          <a:xfrm>
            <a:off x="368710" y="4702688"/>
            <a:ext cx="44958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fr-FR" sz="2000" b="1" dirty="0">
                <a:solidFill>
                  <a:srgbClr val="FF0000"/>
                </a:solidFill>
                <a:latin typeface="Comic Sans MS" charset="0"/>
              </a:rPr>
              <a:t>VEMS 2.73 litres  (103 %)</a:t>
            </a:r>
          </a:p>
          <a:p>
            <a:pPr eaLnBrk="1" hangingPunct="1">
              <a:spcBef>
                <a:spcPct val="50000"/>
              </a:spcBef>
            </a:pPr>
            <a:r>
              <a:rPr lang="fr-FR" sz="2000" dirty="0">
                <a:latin typeface="Comic Sans MS" charset="0"/>
              </a:rPr>
              <a:t>VEMS/CVF 72%</a:t>
            </a:r>
            <a:endParaRPr lang="fr-FR" sz="1800" dirty="0">
              <a:latin typeface="Comic Sans MS" charset="0"/>
            </a:endParaRPr>
          </a:p>
        </p:txBody>
      </p:sp>
      <p:pic>
        <p:nvPicPr>
          <p:cNvPr id="8" name="Picture 8">
            <a:extLst>
              <a:ext uri="{FF2B5EF4-FFF2-40B4-BE49-F238E27FC236}">
                <a16:creationId xmlns:a16="http://schemas.microsoft.com/office/drawing/2014/main" id="{757FEE8A-7C4E-24D4-5B6B-03FBC7B02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 y="1429937"/>
            <a:ext cx="3063875" cy="303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ZoneTexte 8">
            <a:extLst>
              <a:ext uri="{FF2B5EF4-FFF2-40B4-BE49-F238E27FC236}">
                <a16:creationId xmlns:a16="http://schemas.microsoft.com/office/drawing/2014/main" id="{D55CEA09-FDE4-A39D-7501-869C5038BE8E}"/>
              </a:ext>
            </a:extLst>
          </p:cNvPr>
          <p:cNvSpPr txBox="1"/>
          <p:nvPr/>
        </p:nvSpPr>
        <p:spPr>
          <a:xfrm>
            <a:off x="1364839" y="954963"/>
            <a:ext cx="1043876" cy="646331"/>
          </a:xfrm>
          <a:prstGeom prst="rect">
            <a:avLst/>
          </a:prstGeom>
          <a:noFill/>
        </p:spPr>
        <p:txBody>
          <a:bodyPr wrap="none" rtlCol="0">
            <a:spAutoFit/>
          </a:bodyPr>
          <a:lstStyle/>
          <a:p>
            <a:r>
              <a:rPr lang="fr-FR" sz="3600" dirty="0">
                <a:solidFill>
                  <a:srgbClr val="FF0000"/>
                </a:solidFill>
                <a:effectLst>
                  <a:outerShdw blurRad="38100" dist="38100" dir="2700000" algn="tl">
                    <a:srgbClr val="DDDDDD"/>
                  </a:outerShdw>
                </a:effectLst>
                <a:latin typeface="Comic Sans MS" charset="0"/>
              </a:rPr>
              <a:t>EFR</a:t>
            </a:r>
          </a:p>
        </p:txBody>
      </p:sp>
      <p:sp>
        <p:nvSpPr>
          <p:cNvPr id="11" name="ZoneTexte 10">
            <a:extLst>
              <a:ext uri="{FF2B5EF4-FFF2-40B4-BE49-F238E27FC236}">
                <a16:creationId xmlns:a16="http://schemas.microsoft.com/office/drawing/2014/main" id="{36359D4B-AB52-FC97-6AA6-42CC4E642B31}"/>
              </a:ext>
            </a:extLst>
          </p:cNvPr>
          <p:cNvSpPr txBox="1"/>
          <p:nvPr/>
        </p:nvSpPr>
        <p:spPr>
          <a:xfrm>
            <a:off x="7704340" y="718185"/>
            <a:ext cx="3957934" cy="1569660"/>
          </a:xfrm>
          <a:prstGeom prst="rect">
            <a:avLst/>
          </a:prstGeom>
          <a:noFill/>
        </p:spPr>
        <p:txBody>
          <a:bodyPr wrap="none" rtlCol="0">
            <a:spAutoFit/>
          </a:bodyPr>
          <a:lstStyle/>
          <a:p>
            <a:r>
              <a:rPr lang="fr-FR" sz="2400" dirty="0">
                <a:latin typeface="Comic Sans MS" charset="0"/>
              </a:rPr>
              <a:t>477 mètres en 6 minutes</a:t>
            </a:r>
          </a:p>
          <a:p>
            <a:r>
              <a:rPr lang="fr-FR" sz="2400" dirty="0">
                <a:latin typeface="Comic Sans MS" charset="0"/>
              </a:rPr>
              <a:t>Saturation : 92 %  -&gt;  75%</a:t>
            </a:r>
          </a:p>
          <a:p>
            <a:r>
              <a:rPr lang="fr-FR" sz="2400" dirty="0">
                <a:latin typeface="Comic Sans MS" charset="0"/>
              </a:rPr>
              <a:t>FC : 94 /min -&gt; 150 /min</a:t>
            </a:r>
          </a:p>
          <a:p>
            <a:r>
              <a:rPr lang="fr-FR" sz="2400" dirty="0">
                <a:latin typeface="Comic Sans MS" charset="0"/>
              </a:rPr>
              <a:t>Dyspnée finale à 10</a:t>
            </a:r>
          </a:p>
        </p:txBody>
      </p:sp>
      <p:sp>
        <p:nvSpPr>
          <p:cNvPr id="12" name="ZoneTexte 11">
            <a:extLst>
              <a:ext uri="{FF2B5EF4-FFF2-40B4-BE49-F238E27FC236}">
                <a16:creationId xmlns:a16="http://schemas.microsoft.com/office/drawing/2014/main" id="{9E038F53-61E7-56FB-13F5-1B6AA1DE96FB}"/>
              </a:ext>
            </a:extLst>
          </p:cNvPr>
          <p:cNvSpPr txBox="1"/>
          <p:nvPr/>
        </p:nvSpPr>
        <p:spPr>
          <a:xfrm>
            <a:off x="7704340" y="256520"/>
            <a:ext cx="3752950" cy="461665"/>
          </a:xfrm>
          <a:prstGeom prst="rect">
            <a:avLst/>
          </a:prstGeom>
          <a:noFill/>
        </p:spPr>
        <p:txBody>
          <a:bodyPr wrap="none" rtlCol="0">
            <a:spAutoFit/>
          </a:bodyPr>
          <a:lstStyle/>
          <a:p>
            <a:r>
              <a:rPr lang="fr-FR" sz="2400" dirty="0">
                <a:solidFill>
                  <a:srgbClr val="FF0000"/>
                </a:solidFill>
                <a:effectLst>
                  <a:outerShdw blurRad="38100" dist="38100" dir="2700000" algn="tl">
                    <a:srgbClr val="DDDDDD"/>
                  </a:outerShdw>
                </a:effectLst>
                <a:latin typeface="Comic Sans MS" charset="0"/>
              </a:rPr>
              <a:t>Test de marche de 6’ AA</a:t>
            </a:r>
          </a:p>
        </p:txBody>
      </p:sp>
      <p:pic>
        <p:nvPicPr>
          <p:cNvPr id="13" name="Picture 2" descr="New Potential Biomarkers for COPD Activity in Patients">
            <a:extLst>
              <a:ext uri="{FF2B5EF4-FFF2-40B4-BE49-F238E27FC236}">
                <a16:creationId xmlns:a16="http://schemas.microsoft.com/office/drawing/2014/main" id="{A500CFCD-69E8-B5D9-62C8-A51A45F7FF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11" t="13333" r="18859" b="762"/>
          <a:stretch/>
        </p:blipFill>
        <p:spPr bwMode="auto">
          <a:xfrm>
            <a:off x="4290681" y="2158166"/>
            <a:ext cx="2991551" cy="2770922"/>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C20BD713-D26C-2B74-D60C-DC85279072B7}"/>
              </a:ext>
            </a:extLst>
          </p:cNvPr>
          <p:cNvSpPr txBox="1"/>
          <p:nvPr/>
        </p:nvSpPr>
        <p:spPr>
          <a:xfrm>
            <a:off x="4084856" y="5221165"/>
            <a:ext cx="3737262" cy="1477328"/>
          </a:xfrm>
          <a:prstGeom prst="rect">
            <a:avLst/>
          </a:prstGeom>
          <a:noFill/>
        </p:spPr>
        <p:txBody>
          <a:bodyPr wrap="square" rtlCol="0" anchor="ctr">
            <a:spAutoFit/>
          </a:bodyPr>
          <a:lstStyle/>
          <a:p>
            <a:pPr algn="ctr" eaLnBrk="1" hangingPunct="1">
              <a:spcBef>
                <a:spcPct val="50000"/>
              </a:spcBef>
            </a:pPr>
            <a:r>
              <a:rPr lang="fr-FR" sz="1800" dirty="0">
                <a:latin typeface="Comic Sans MS" charset="0"/>
              </a:rPr>
              <a:t>54 ans</a:t>
            </a:r>
          </a:p>
          <a:p>
            <a:pPr eaLnBrk="1" hangingPunct="1">
              <a:spcBef>
                <a:spcPct val="50000"/>
              </a:spcBef>
            </a:pPr>
            <a:r>
              <a:rPr lang="fr-FR" sz="1800" dirty="0">
                <a:latin typeface="Comic Sans MS" charset="0"/>
              </a:rPr>
              <a:t>Tabagisme a 1 paquet/jour non sevré (35 PA)</a:t>
            </a:r>
          </a:p>
          <a:p>
            <a:pPr eaLnBrk="1" hangingPunct="1">
              <a:spcBef>
                <a:spcPct val="50000"/>
              </a:spcBef>
            </a:pPr>
            <a:r>
              <a:rPr lang="fr-FR" dirty="0">
                <a:latin typeface="Comic Sans MS" charset="0"/>
              </a:rPr>
              <a:t>Consulte pour dyspnée à 300m </a:t>
            </a:r>
            <a:endParaRPr lang="fr-FR" dirty="0"/>
          </a:p>
        </p:txBody>
      </p:sp>
      <p:sp>
        <p:nvSpPr>
          <p:cNvPr id="16" name="ZoneTexte 15">
            <a:extLst>
              <a:ext uri="{FF2B5EF4-FFF2-40B4-BE49-F238E27FC236}">
                <a16:creationId xmlns:a16="http://schemas.microsoft.com/office/drawing/2014/main" id="{5D336F59-7E55-7D02-0537-2DC1506CC838}"/>
              </a:ext>
            </a:extLst>
          </p:cNvPr>
          <p:cNvSpPr txBox="1"/>
          <p:nvPr/>
        </p:nvSpPr>
        <p:spPr>
          <a:xfrm>
            <a:off x="4747838" y="1265373"/>
            <a:ext cx="1933543" cy="523220"/>
          </a:xfrm>
          <a:prstGeom prst="rect">
            <a:avLst/>
          </a:prstGeom>
          <a:noFill/>
        </p:spPr>
        <p:txBody>
          <a:bodyPr wrap="none" rtlCol="0">
            <a:spAutoFit/>
          </a:bodyPr>
          <a:lstStyle/>
          <a:p>
            <a:r>
              <a:rPr lang="fr-FR" sz="2800" dirty="0" err="1">
                <a:solidFill>
                  <a:schemeClr val="bg1"/>
                </a:solidFill>
              </a:rPr>
              <a:t>Dlco</a:t>
            </a:r>
            <a:r>
              <a:rPr lang="fr-FR" sz="2800" dirty="0">
                <a:solidFill>
                  <a:schemeClr val="bg1"/>
                </a:solidFill>
              </a:rPr>
              <a:t> = 20%</a:t>
            </a:r>
          </a:p>
        </p:txBody>
      </p:sp>
      <p:sp>
        <p:nvSpPr>
          <p:cNvPr id="17" name="Rectangle à coins arrondis 13">
            <a:extLst>
              <a:ext uri="{FF2B5EF4-FFF2-40B4-BE49-F238E27FC236}">
                <a16:creationId xmlns:a16="http://schemas.microsoft.com/office/drawing/2014/main" id="{07B1C325-3E5A-49BB-34C8-DABC26ECD38B}"/>
              </a:ext>
            </a:extLst>
          </p:cNvPr>
          <p:cNvSpPr/>
          <p:nvPr/>
        </p:nvSpPr>
        <p:spPr>
          <a:xfrm>
            <a:off x="7558669" y="137160"/>
            <a:ext cx="4252331" cy="215068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3">
            <a:extLst>
              <a:ext uri="{FF2B5EF4-FFF2-40B4-BE49-F238E27FC236}">
                <a16:creationId xmlns:a16="http://schemas.microsoft.com/office/drawing/2014/main" id="{874F2824-6666-4B1A-34AA-24729718B7A5}"/>
              </a:ext>
            </a:extLst>
          </p:cNvPr>
          <p:cNvSpPr/>
          <p:nvPr/>
        </p:nvSpPr>
        <p:spPr>
          <a:xfrm>
            <a:off x="3944785" y="5210578"/>
            <a:ext cx="3748669" cy="1498502"/>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3">
            <a:extLst>
              <a:ext uri="{FF2B5EF4-FFF2-40B4-BE49-F238E27FC236}">
                <a16:creationId xmlns:a16="http://schemas.microsoft.com/office/drawing/2014/main" id="{77B25006-6013-8DBA-5B74-6ABAFB5FD78D}"/>
              </a:ext>
            </a:extLst>
          </p:cNvPr>
          <p:cNvSpPr/>
          <p:nvPr/>
        </p:nvSpPr>
        <p:spPr>
          <a:xfrm>
            <a:off x="145539" y="920767"/>
            <a:ext cx="3560835" cy="4778993"/>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83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133061" y="2414611"/>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6" name="ZoneTexte 5">
            <a:extLst>
              <a:ext uri="{FF2B5EF4-FFF2-40B4-BE49-F238E27FC236}">
                <a16:creationId xmlns:a16="http://schemas.microsoft.com/office/drawing/2014/main" id="{7C4977C4-4380-2EB2-EDC7-6D2D4A2D5843}"/>
              </a:ext>
            </a:extLst>
          </p:cNvPr>
          <p:cNvSpPr txBox="1"/>
          <p:nvPr/>
        </p:nvSpPr>
        <p:spPr>
          <a:xfrm>
            <a:off x="4775135" y="2410744"/>
            <a:ext cx="2941959" cy="461665"/>
          </a:xfrm>
          <a:prstGeom prst="rect">
            <a:avLst/>
          </a:prstGeom>
          <a:noFill/>
          <a:ln>
            <a:solidFill>
              <a:schemeClr val="bg1">
                <a:lumMod val="50000"/>
              </a:schemeClr>
            </a:solidFill>
          </a:ln>
        </p:spPr>
        <p:txBody>
          <a:bodyPr wrap="none" rtlCol="0">
            <a:spAutoFit/>
          </a:bodyPr>
          <a:lstStyle/>
          <a:p>
            <a:r>
              <a:rPr lang="fr-FR" sz="2400" dirty="0">
                <a:solidFill>
                  <a:srgbClr val="FF0000"/>
                </a:solidFill>
              </a:rPr>
              <a:t>BPCO non fumeuses</a:t>
            </a:r>
          </a:p>
        </p:txBody>
      </p:sp>
      <p:sp>
        <p:nvSpPr>
          <p:cNvPr id="7" name="ZoneTexte 6">
            <a:extLst>
              <a:ext uri="{FF2B5EF4-FFF2-40B4-BE49-F238E27FC236}">
                <a16:creationId xmlns:a16="http://schemas.microsoft.com/office/drawing/2014/main" id="{618E964A-25C5-F192-B1A6-FC5A20E2F647}"/>
              </a:ext>
            </a:extLst>
          </p:cNvPr>
          <p:cNvSpPr txBox="1"/>
          <p:nvPr/>
        </p:nvSpPr>
        <p:spPr>
          <a:xfrm>
            <a:off x="297038" y="3985591"/>
            <a:ext cx="1474956" cy="369332"/>
          </a:xfrm>
          <a:prstGeom prst="rect">
            <a:avLst/>
          </a:prstGeom>
          <a:noFill/>
        </p:spPr>
        <p:txBody>
          <a:bodyPr wrap="none" rtlCol="0">
            <a:spAutoFit/>
          </a:bodyPr>
          <a:lstStyle/>
          <a:p>
            <a:r>
              <a:rPr lang="fr-FR" dirty="0"/>
              <a:t>« Pré-BPCO »</a:t>
            </a:r>
          </a:p>
        </p:txBody>
      </p:sp>
      <p:sp>
        <p:nvSpPr>
          <p:cNvPr id="8" name="ZoneTexte 7">
            <a:extLst>
              <a:ext uri="{FF2B5EF4-FFF2-40B4-BE49-F238E27FC236}">
                <a16:creationId xmlns:a16="http://schemas.microsoft.com/office/drawing/2014/main" id="{532F1C78-82C9-EF2B-CF15-3112EE2A1D1C}"/>
              </a:ext>
            </a:extLst>
          </p:cNvPr>
          <p:cNvSpPr txBox="1"/>
          <p:nvPr/>
        </p:nvSpPr>
        <p:spPr>
          <a:xfrm>
            <a:off x="2633628" y="3981725"/>
            <a:ext cx="1279360" cy="369332"/>
          </a:xfrm>
          <a:prstGeom prst="rect">
            <a:avLst/>
          </a:prstGeom>
          <a:noFill/>
        </p:spPr>
        <p:txBody>
          <a:bodyPr wrap="square" rtlCol="0">
            <a:spAutoFit/>
          </a:bodyPr>
          <a:lstStyle/>
          <a:p>
            <a:r>
              <a:rPr lang="fr-FR" dirty="0"/>
              <a:t>« </a:t>
            </a:r>
            <a:r>
              <a:rPr lang="fr-FR" dirty="0" err="1"/>
              <a:t>PRISm</a:t>
            </a:r>
            <a:r>
              <a:rPr lang="fr-FR" dirty="0"/>
              <a:t> »</a:t>
            </a:r>
          </a:p>
        </p:txBody>
      </p:sp>
      <p:sp>
        <p:nvSpPr>
          <p:cNvPr id="9" name="ZoneTexte 8">
            <a:extLst>
              <a:ext uri="{FF2B5EF4-FFF2-40B4-BE49-F238E27FC236}">
                <a16:creationId xmlns:a16="http://schemas.microsoft.com/office/drawing/2014/main" id="{4FB658F8-F9DB-A5A3-4478-E030E1807494}"/>
              </a:ext>
            </a:extLst>
          </p:cNvPr>
          <p:cNvSpPr txBox="1"/>
          <p:nvPr/>
        </p:nvSpPr>
        <p:spPr>
          <a:xfrm>
            <a:off x="2086461" y="4525865"/>
            <a:ext cx="2573982" cy="523220"/>
          </a:xfrm>
          <a:prstGeom prst="rect">
            <a:avLst/>
          </a:prstGeom>
          <a:noFill/>
        </p:spPr>
        <p:txBody>
          <a:bodyPr wrap="square" rtlCol="0">
            <a:spAutoFit/>
          </a:bodyPr>
          <a:lstStyle/>
          <a:p>
            <a:r>
              <a:rPr lang="en-US" sz="1400" dirty="0"/>
              <a:t>Preserved ratio but impairment spirometry measurement </a:t>
            </a:r>
          </a:p>
        </p:txBody>
      </p:sp>
      <p:sp>
        <p:nvSpPr>
          <p:cNvPr id="10" name="ZoneTexte 9">
            <a:extLst>
              <a:ext uri="{FF2B5EF4-FFF2-40B4-BE49-F238E27FC236}">
                <a16:creationId xmlns:a16="http://schemas.microsoft.com/office/drawing/2014/main" id="{5D629451-65C7-C236-8BED-5A3CAB2E1B40}"/>
              </a:ext>
            </a:extLst>
          </p:cNvPr>
          <p:cNvSpPr txBox="1"/>
          <p:nvPr/>
        </p:nvSpPr>
        <p:spPr>
          <a:xfrm>
            <a:off x="9236343" y="2410744"/>
            <a:ext cx="1361398" cy="461665"/>
          </a:xfrm>
          <a:prstGeom prst="rect">
            <a:avLst/>
          </a:prstGeom>
          <a:noFill/>
          <a:ln>
            <a:solidFill>
              <a:schemeClr val="bg1">
                <a:lumMod val="50000"/>
              </a:schemeClr>
            </a:solidFill>
          </a:ln>
        </p:spPr>
        <p:txBody>
          <a:bodyPr wrap="none" rtlCol="0">
            <a:spAutoFit/>
          </a:bodyPr>
          <a:lstStyle/>
          <a:p>
            <a:r>
              <a:rPr lang="fr-FR" sz="2400" dirty="0"/>
              <a:t>BPCO T2</a:t>
            </a:r>
          </a:p>
        </p:txBody>
      </p:sp>
      <p:cxnSp>
        <p:nvCxnSpPr>
          <p:cNvPr id="12" name="Connecteur en angle 11">
            <a:extLst>
              <a:ext uri="{FF2B5EF4-FFF2-40B4-BE49-F238E27FC236}">
                <a16:creationId xmlns:a16="http://schemas.microsoft.com/office/drawing/2014/main" id="{21545981-411A-74FA-980F-D5C3DA71B6A8}"/>
              </a:ext>
            </a:extLst>
          </p:cNvPr>
          <p:cNvCxnSpPr>
            <a:stCxn id="5" idx="2"/>
            <a:endCxn id="7" idx="0"/>
          </p:cNvCxnSpPr>
          <p:nvPr/>
        </p:nvCxnSpPr>
        <p:spPr>
          <a:xfrm rot="5400000">
            <a:off x="1059838" y="2850954"/>
            <a:ext cx="1109315" cy="115995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en angle 12">
            <a:extLst>
              <a:ext uri="{FF2B5EF4-FFF2-40B4-BE49-F238E27FC236}">
                <a16:creationId xmlns:a16="http://schemas.microsoft.com/office/drawing/2014/main" id="{9C43F3D3-1733-B972-E984-F4C84574C7C5}"/>
              </a:ext>
            </a:extLst>
          </p:cNvPr>
          <p:cNvCxnSpPr>
            <a:cxnSpLocks/>
            <a:stCxn id="5" idx="2"/>
            <a:endCxn id="8" idx="0"/>
          </p:cNvCxnSpPr>
          <p:nvPr/>
        </p:nvCxnSpPr>
        <p:spPr>
          <a:xfrm rot="16200000" flipH="1">
            <a:off x="2181167" y="2889583"/>
            <a:ext cx="1105449" cy="107883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9895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133061" y="2414611"/>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6" name="ZoneTexte 5">
            <a:extLst>
              <a:ext uri="{FF2B5EF4-FFF2-40B4-BE49-F238E27FC236}">
                <a16:creationId xmlns:a16="http://schemas.microsoft.com/office/drawing/2014/main" id="{7C4977C4-4380-2EB2-EDC7-6D2D4A2D5843}"/>
              </a:ext>
            </a:extLst>
          </p:cNvPr>
          <p:cNvSpPr txBox="1"/>
          <p:nvPr/>
        </p:nvSpPr>
        <p:spPr>
          <a:xfrm>
            <a:off x="4775135" y="2410744"/>
            <a:ext cx="2941959" cy="461665"/>
          </a:xfrm>
          <a:prstGeom prst="rect">
            <a:avLst/>
          </a:prstGeom>
          <a:noFill/>
          <a:ln>
            <a:solidFill>
              <a:schemeClr val="bg1">
                <a:lumMod val="50000"/>
              </a:schemeClr>
            </a:solidFill>
          </a:ln>
        </p:spPr>
        <p:txBody>
          <a:bodyPr wrap="none" rtlCol="0">
            <a:spAutoFit/>
          </a:bodyPr>
          <a:lstStyle/>
          <a:p>
            <a:r>
              <a:rPr lang="fr-FR" sz="2400" dirty="0"/>
              <a:t>BPCO non fumeuses</a:t>
            </a:r>
          </a:p>
        </p:txBody>
      </p:sp>
      <p:sp>
        <p:nvSpPr>
          <p:cNvPr id="7" name="ZoneTexte 6">
            <a:extLst>
              <a:ext uri="{FF2B5EF4-FFF2-40B4-BE49-F238E27FC236}">
                <a16:creationId xmlns:a16="http://schemas.microsoft.com/office/drawing/2014/main" id="{618E964A-25C5-F192-B1A6-FC5A20E2F647}"/>
              </a:ext>
            </a:extLst>
          </p:cNvPr>
          <p:cNvSpPr txBox="1"/>
          <p:nvPr/>
        </p:nvSpPr>
        <p:spPr>
          <a:xfrm>
            <a:off x="297038" y="3985591"/>
            <a:ext cx="1474956" cy="369332"/>
          </a:xfrm>
          <a:prstGeom prst="rect">
            <a:avLst/>
          </a:prstGeom>
          <a:noFill/>
        </p:spPr>
        <p:txBody>
          <a:bodyPr wrap="none" rtlCol="0">
            <a:spAutoFit/>
          </a:bodyPr>
          <a:lstStyle/>
          <a:p>
            <a:r>
              <a:rPr lang="fr-FR" dirty="0"/>
              <a:t>« Pré-BPCO »</a:t>
            </a:r>
          </a:p>
        </p:txBody>
      </p:sp>
      <p:sp>
        <p:nvSpPr>
          <p:cNvPr id="8" name="ZoneTexte 7">
            <a:extLst>
              <a:ext uri="{FF2B5EF4-FFF2-40B4-BE49-F238E27FC236}">
                <a16:creationId xmlns:a16="http://schemas.microsoft.com/office/drawing/2014/main" id="{532F1C78-82C9-EF2B-CF15-3112EE2A1D1C}"/>
              </a:ext>
            </a:extLst>
          </p:cNvPr>
          <p:cNvSpPr txBox="1"/>
          <p:nvPr/>
        </p:nvSpPr>
        <p:spPr>
          <a:xfrm>
            <a:off x="2633628" y="3981725"/>
            <a:ext cx="1279360" cy="369332"/>
          </a:xfrm>
          <a:prstGeom prst="rect">
            <a:avLst/>
          </a:prstGeom>
          <a:noFill/>
        </p:spPr>
        <p:txBody>
          <a:bodyPr wrap="square" rtlCol="0">
            <a:spAutoFit/>
          </a:bodyPr>
          <a:lstStyle/>
          <a:p>
            <a:r>
              <a:rPr lang="fr-FR" dirty="0"/>
              <a:t>« </a:t>
            </a:r>
            <a:r>
              <a:rPr lang="fr-FR" dirty="0" err="1"/>
              <a:t>PRISm</a:t>
            </a:r>
            <a:r>
              <a:rPr lang="fr-FR" dirty="0"/>
              <a:t> »</a:t>
            </a:r>
          </a:p>
        </p:txBody>
      </p:sp>
      <p:sp>
        <p:nvSpPr>
          <p:cNvPr id="9" name="ZoneTexte 8">
            <a:extLst>
              <a:ext uri="{FF2B5EF4-FFF2-40B4-BE49-F238E27FC236}">
                <a16:creationId xmlns:a16="http://schemas.microsoft.com/office/drawing/2014/main" id="{4FB658F8-F9DB-A5A3-4478-E030E1807494}"/>
              </a:ext>
            </a:extLst>
          </p:cNvPr>
          <p:cNvSpPr txBox="1"/>
          <p:nvPr/>
        </p:nvSpPr>
        <p:spPr>
          <a:xfrm>
            <a:off x="2086461" y="4525865"/>
            <a:ext cx="2573982" cy="523220"/>
          </a:xfrm>
          <a:prstGeom prst="rect">
            <a:avLst/>
          </a:prstGeom>
          <a:noFill/>
        </p:spPr>
        <p:txBody>
          <a:bodyPr wrap="square" rtlCol="0">
            <a:spAutoFit/>
          </a:bodyPr>
          <a:lstStyle/>
          <a:p>
            <a:r>
              <a:rPr lang="en-US" sz="1400" dirty="0"/>
              <a:t>Preserved ratio but impairment spirometry measurement </a:t>
            </a:r>
          </a:p>
        </p:txBody>
      </p:sp>
      <p:sp>
        <p:nvSpPr>
          <p:cNvPr id="10" name="ZoneTexte 9">
            <a:extLst>
              <a:ext uri="{FF2B5EF4-FFF2-40B4-BE49-F238E27FC236}">
                <a16:creationId xmlns:a16="http://schemas.microsoft.com/office/drawing/2014/main" id="{5D629451-65C7-C236-8BED-5A3CAB2E1B40}"/>
              </a:ext>
            </a:extLst>
          </p:cNvPr>
          <p:cNvSpPr txBox="1"/>
          <p:nvPr/>
        </p:nvSpPr>
        <p:spPr>
          <a:xfrm>
            <a:off x="9236343" y="2410744"/>
            <a:ext cx="1361398" cy="461665"/>
          </a:xfrm>
          <a:prstGeom prst="rect">
            <a:avLst/>
          </a:prstGeom>
          <a:noFill/>
          <a:ln>
            <a:solidFill>
              <a:schemeClr val="bg1">
                <a:lumMod val="50000"/>
              </a:schemeClr>
            </a:solidFill>
          </a:ln>
        </p:spPr>
        <p:txBody>
          <a:bodyPr wrap="none" rtlCol="0">
            <a:spAutoFit/>
          </a:bodyPr>
          <a:lstStyle/>
          <a:p>
            <a:r>
              <a:rPr lang="fr-FR" sz="2400" dirty="0"/>
              <a:t>BPCO T2</a:t>
            </a:r>
          </a:p>
        </p:txBody>
      </p:sp>
      <p:cxnSp>
        <p:nvCxnSpPr>
          <p:cNvPr id="12" name="Connecteur en angle 11">
            <a:extLst>
              <a:ext uri="{FF2B5EF4-FFF2-40B4-BE49-F238E27FC236}">
                <a16:creationId xmlns:a16="http://schemas.microsoft.com/office/drawing/2014/main" id="{21545981-411A-74FA-980F-D5C3DA71B6A8}"/>
              </a:ext>
            </a:extLst>
          </p:cNvPr>
          <p:cNvCxnSpPr>
            <a:stCxn id="5" idx="2"/>
            <a:endCxn id="7" idx="0"/>
          </p:cNvCxnSpPr>
          <p:nvPr/>
        </p:nvCxnSpPr>
        <p:spPr>
          <a:xfrm rot="5400000">
            <a:off x="1059838" y="2850954"/>
            <a:ext cx="1109315" cy="115995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en angle 12">
            <a:extLst>
              <a:ext uri="{FF2B5EF4-FFF2-40B4-BE49-F238E27FC236}">
                <a16:creationId xmlns:a16="http://schemas.microsoft.com/office/drawing/2014/main" id="{9C43F3D3-1733-B972-E984-F4C84574C7C5}"/>
              </a:ext>
            </a:extLst>
          </p:cNvPr>
          <p:cNvCxnSpPr>
            <a:cxnSpLocks/>
            <a:stCxn id="5" idx="2"/>
            <a:endCxn id="8" idx="0"/>
          </p:cNvCxnSpPr>
          <p:nvPr/>
        </p:nvCxnSpPr>
        <p:spPr>
          <a:xfrm rot="16200000" flipH="1">
            <a:off x="2181167" y="2889583"/>
            <a:ext cx="1105449" cy="107883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ZoneTexte 1">
            <a:extLst>
              <a:ext uri="{FF2B5EF4-FFF2-40B4-BE49-F238E27FC236}">
                <a16:creationId xmlns:a16="http://schemas.microsoft.com/office/drawing/2014/main" id="{1FF566FA-771A-4D33-4412-F5E58B6351F7}"/>
              </a:ext>
            </a:extLst>
          </p:cNvPr>
          <p:cNvSpPr txBox="1"/>
          <p:nvPr/>
        </p:nvSpPr>
        <p:spPr>
          <a:xfrm rot="20944883">
            <a:off x="2219982" y="5514461"/>
            <a:ext cx="2012282" cy="461665"/>
          </a:xfrm>
          <a:prstGeom prst="rect">
            <a:avLst/>
          </a:prstGeom>
          <a:solidFill>
            <a:srgbClr val="FF0000"/>
          </a:solidFill>
        </p:spPr>
        <p:txBody>
          <a:bodyPr wrap="none" rtlCol="0">
            <a:spAutoFit/>
          </a:bodyPr>
          <a:lstStyle/>
          <a:p>
            <a:r>
              <a:rPr lang="fr-FR" sz="2400" dirty="0">
                <a:solidFill>
                  <a:schemeClr val="bg1"/>
                </a:solidFill>
              </a:rPr>
              <a:t>Faire une CVL</a:t>
            </a:r>
          </a:p>
        </p:txBody>
      </p:sp>
    </p:spTree>
    <p:extLst>
      <p:ext uri="{BB962C8B-B14F-4D97-AF65-F5344CB8AC3E}">
        <p14:creationId xmlns:p14="http://schemas.microsoft.com/office/powerpoint/2010/main" val="364463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pic>
        <p:nvPicPr>
          <p:cNvPr id="5" name="Picture 4">
            <a:extLst>
              <a:ext uri="{FF2B5EF4-FFF2-40B4-BE49-F238E27FC236}">
                <a16:creationId xmlns:a16="http://schemas.microsoft.com/office/drawing/2014/main" id="{24DB37CB-86C2-CE47-8436-D7A15ED529AC}"/>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6" name="Picture 5">
            <a:extLst>
              <a:ext uri="{FF2B5EF4-FFF2-40B4-BE49-F238E27FC236}">
                <a16:creationId xmlns:a16="http://schemas.microsoft.com/office/drawing/2014/main" id="{35A1BA3D-302B-A6CA-92EB-1A64A46287E1}"/>
              </a:ext>
            </a:extLst>
          </p:cNvPr>
          <p:cNvPicPr>
            <a:picLocks noChangeAspect="1"/>
          </p:cNvPicPr>
          <p:nvPr/>
        </p:nvPicPr>
        <p:blipFill rotWithShape="1">
          <a:blip r:embed="rId4"/>
          <a:srcRect l="4429" t="12479" r="4651" b="13333"/>
          <a:stretch/>
        </p:blipFill>
        <p:spPr>
          <a:xfrm>
            <a:off x="3094892" y="0"/>
            <a:ext cx="6236677" cy="6585688"/>
          </a:xfrm>
          <a:prstGeom prst="rect">
            <a:avLst/>
          </a:prstGeom>
        </p:spPr>
      </p:pic>
    </p:spTree>
    <p:extLst>
      <p:ext uri="{BB962C8B-B14F-4D97-AF65-F5344CB8AC3E}">
        <p14:creationId xmlns:p14="http://schemas.microsoft.com/office/powerpoint/2010/main" val="361474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C4687597-F9A6-D845-A6D3-2182BE05BDA7}"/>
              </a:ext>
            </a:extLst>
          </p:cNvPr>
          <p:cNvPicPr>
            <a:picLocks noChangeAspect="1"/>
          </p:cNvPicPr>
          <p:nvPr/>
        </p:nvPicPr>
        <p:blipFill rotWithShape="1">
          <a:blip r:embed="rId3"/>
          <a:srcRect l="7350" r="9300"/>
          <a:stretch/>
        </p:blipFill>
        <p:spPr>
          <a:xfrm>
            <a:off x="6523931" y="977926"/>
            <a:ext cx="5668069" cy="3254851"/>
          </a:xfrm>
          <a:prstGeom prst="rect">
            <a:avLst/>
          </a:prstGeom>
        </p:spPr>
      </p:pic>
      <p:pic>
        <p:nvPicPr>
          <p:cNvPr id="1026" name="Picture 2" descr="Résultat de recherche d'images pour &quot;enfant yeux bleu&quot;">
            <a:extLst>
              <a:ext uri="{FF2B5EF4-FFF2-40B4-BE49-F238E27FC236}">
                <a16:creationId xmlns:a16="http://schemas.microsoft.com/office/drawing/2014/main" id="{6E122A92-1EEC-F04F-A8EA-D567A1AE1E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26"/>
          <a:stretch/>
        </p:blipFill>
        <p:spPr bwMode="auto">
          <a:xfrm>
            <a:off x="0" y="972308"/>
            <a:ext cx="6286500" cy="3260469"/>
          </a:xfrm>
          <a:prstGeom prst="rect">
            <a:avLst/>
          </a:prstGeom>
          <a:noFill/>
          <a:extLst>
            <a:ext uri="{909E8E84-426E-40DD-AFC4-6F175D3DCCD1}">
              <a14:hiddenFill xmlns:a14="http://schemas.microsoft.com/office/drawing/2010/main">
                <a:solidFill>
                  <a:srgbClr val="FFFFFF"/>
                </a:solidFill>
              </a14:hiddenFill>
            </a:ext>
          </a:extLst>
        </p:spPr>
      </p:pic>
      <p:sp>
        <p:nvSpPr>
          <p:cNvPr id="2" name="Flèche courbée vers le haut 1">
            <a:extLst>
              <a:ext uri="{FF2B5EF4-FFF2-40B4-BE49-F238E27FC236}">
                <a16:creationId xmlns:a16="http://schemas.microsoft.com/office/drawing/2014/main" id="{E6D286D8-AE01-6240-A2D2-E6D1B0F7AF16}"/>
              </a:ext>
            </a:extLst>
          </p:cNvPr>
          <p:cNvSpPr/>
          <p:nvPr/>
        </p:nvSpPr>
        <p:spPr>
          <a:xfrm>
            <a:off x="4062107" y="4501012"/>
            <a:ext cx="4686300" cy="1371600"/>
          </a:xfrm>
          <a:prstGeom prst="curvedUpArrow">
            <a:avLst>
              <a:gd name="adj1" fmla="val 22949"/>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ZoneTexte 2">
            <a:extLst>
              <a:ext uri="{FF2B5EF4-FFF2-40B4-BE49-F238E27FC236}">
                <a16:creationId xmlns:a16="http://schemas.microsoft.com/office/drawing/2014/main" id="{53D78002-476F-534A-AADA-006F3954FB84}"/>
              </a:ext>
            </a:extLst>
          </p:cNvPr>
          <p:cNvSpPr txBox="1"/>
          <p:nvPr/>
        </p:nvSpPr>
        <p:spPr>
          <a:xfrm>
            <a:off x="6235230" y="5872612"/>
            <a:ext cx="577402" cy="1107996"/>
          </a:xfrm>
          <a:prstGeom prst="rect">
            <a:avLst/>
          </a:prstGeom>
          <a:noFill/>
        </p:spPr>
        <p:txBody>
          <a:bodyPr wrap="none" rtlCol="0">
            <a:spAutoFit/>
          </a:bodyPr>
          <a:lstStyle/>
          <a:p>
            <a:r>
              <a:rPr lang="fr-FR" sz="6600" dirty="0"/>
              <a:t>?</a:t>
            </a:r>
          </a:p>
        </p:txBody>
      </p:sp>
      <p:pic>
        <p:nvPicPr>
          <p:cNvPr id="6" name="Image 5">
            <a:extLst>
              <a:ext uri="{FF2B5EF4-FFF2-40B4-BE49-F238E27FC236}">
                <a16:creationId xmlns:a16="http://schemas.microsoft.com/office/drawing/2014/main" id="{65F2D8E4-F7C9-2A43-809C-756D77A29FE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6611" t="19991" r="9918"/>
          <a:stretch/>
        </p:blipFill>
        <p:spPr>
          <a:xfrm>
            <a:off x="5630209" y="4389614"/>
            <a:ext cx="1550096" cy="1561416"/>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FE4CC126-8CD9-7742-88A5-3971F31670C2}"/>
              </a:ext>
            </a:extLst>
          </p:cNvPr>
          <p:cNvSpPr txBox="1"/>
          <p:nvPr/>
        </p:nvSpPr>
        <p:spPr>
          <a:xfrm>
            <a:off x="3594231" y="362611"/>
            <a:ext cx="5622052" cy="369332"/>
          </a:xfrm>
          <a:prstGeom prst="rect">
            <a:avLst/>
          </a:prstGeom>
          <a:noFill/>
        </p:spPr>
        <p:txBody>
          <a:bodyPr wrap="none" rtlCol="0">
            <a:spAutoFit/>
          </a:bodyPr>
          <a:lstStyle/>
          <a:p>
            <a:r>
              <a:rPr lang="fr-FR" dirty="0"/>
              <a:t>Impact de l’environnement sur les poumons et l’immunité</a:t>
            </a:r>
          </a:p>
        </p:txBody>
      </p:sp>
    </p:spTree>
    <p:extLst>
      <p:ext uri="{BB962C8B-B14F-4D97-AF65-F5344CB8AC3E}">
        <p14:creationId xmlns:p14="http://schemas.microsoft.com/office/powerpoint/2010/main" val="2004578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DA4BC85-11E2-6044-8274-8232739FF58A}"/>
              </a:ext>
            </a:extLst>
          </p:cNvPr>
          <p:cNvPicPr>
            <a:picLocks noChangeAspect="1"/>
          </p:cNvPicPr>
          <p:nvPr/>
        </p:nvPicPr>
        <p:blipFill>
          <a:blip r:embed="rId2"/>
          <a:stretch>
            <a:fillRect/>
          </a:stretch>
        </p:blipFill>
        <p:spPr>
          <a:xfrm>
            <a:off x="2703490" y="96985"/>
            <a:ext cx="6895799" cy="3865418"/>
          </a:xfrm>
          <a:prstGeom prst="rect">
            <a:avLst/>
          </a:prstGeom>
        </p:spPr>
      </p:pic>
      <p:pic>
        <p:nvPicPr>
          <p:cNvPr id="3" name="Image 2">
            <a:extLst>
              <a:ext uri="{FF2B5EF4-FFF2-40B4-BE49-F238E27FC236}">
                <a16:creationId xmlns:a16="http://schemas.microsoft.com/office/drawing/2014/main" id="{2E42437A-1BB6-DE42-9DC8-0DDBE4038B92}"/>
              </a:ext>
            </a:extLst>
          </p:cNvPr>
          <p:cNvPicPr>
            <a:picLocks noChangeAspect="1"/>
          </p:cNvPicPr>
          <p:nvPr/>
        </p:nvPicPr>
        <p:blipFill>
          <a:blip r:embed="rId3"/>
          <a:stretch>
            <a:fillRect/>
          </a:stretch>
        </p:blipFill>
        <p:spPr>
          <a:xfrm>
            <a:off x="3960734" y="3934693"/>
            <a:ext cx="4547559" cy="2840182"/>
          </a:xfrm>
          <a:prstGeom prst="rect">
            <a:avLst/>
          </a:prstGeom>
        </p:spPr>
      </p:pic>
    </p:spTree>
    <p:extLst>
      <p:ext uri="{BB962C8B-B14F-4D97-AF65-F5344CB8AC3E}">
        <p14:creationId xmlns:p14="http://schemas.microsoft.com/office/powerpoint/2010/main" val="4275836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528176" y="445926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269300" y="190395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708088" y="484757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122838" y="461494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528175" y="268057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5054252" y="4686821"/>
            <a:ext cx="932243" cy="369332"/>
          </a:xfrm>
          <a:prstGeom prst="rect">
            <a:avLst/>
          </a:prstGeom>
          <a:noFill/>
        </p:spPr>
        <p:txBody>
          <a:bodyPr wrap="none" rtlCol="0">
            <a:spAutoFit/>
          </a:bodyPr>
          <a:lstStyle/>
          <a:p>
            <a:r>
              <a:rPr lang="fr-FR" dirty="0"/>
              <a:t>enfance</a:t>
            </a:r>
          </a:p>
        </p:txBody>
      </p:sp>
      <p:sp>
        <p:nvSpPr>
          <p:cNvPr id="14" name="ZoneTexte 13">
            <a:extLst>
              <a:ext uri="{FF2B5EF4-FFF2-40B4-BE49-F238E27FC236}">
                <a16:creationId xmlns:a16="http://schemas.microsoft.com/office/drawing/2014/main" id="{D06F4F9A-4ED5-1B41-BD10-40E17C31F5D7}"/>
              </a:ext>
            </a:extLst>
          </p:cNvPr>
          <p:cNvSpPr txBox="1"/>
          <p:nvPr/>
        </p:nvSpPr>
        <p:spPr>
          <a:xfrm>
            <a:off x="8476001" y="3569919"/>
            <a:ext cx="2241319" cy="369332"/>
          </a:xfrm>
          <a:prstGeom prst="rect">
            <a:avLst/>
          </a:prstGeom>
          <a:noFill/>
        </p:spPr>
        <p:txBody>
          <a:bodyPr wrap="none" rtlCol="0">
            <a:spAutoFit/>
          </a:bodyPr>
          <a:lstStyle/>
          <a:p>
            <a:r>
              <a:rPr lang="fr-FR" dirty="0" err="1">
                <a:solidFill>
                  <a:schemeClr val="bg1"/>
                </a:solidFill>
              </a:rPr>
              <a:t>Exposome</a:t>
            </a:r>
            <a:r>
              <a:rPr lang="fr-FR" dirty="0">
                <a:solidFill>
                  <a:schemeClr val="bg1"/>
                </a:solidFill>
              </a:rPr>
              <a:t> « cumulé »</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1661730" cy="523220"/>
          </a:xfrm>
          <a:prstGeom prst="rect">
            <a:avLst/>
          </a:prstGeom>
          <a:noFill/>
        </p:spPr>
        <p:txBody>
          <a:bodyPr wrap="square" rtlCol="0">
            <a:spAutoFit/>
          </a:bodyPr>
          <a:lstStyle/>
          <a:p>
            <a:r>
              <a:rPr lang="fr-FR" sz="1400" dirty="0"/>
              <a:t>C.P. Wild, « </a:t>
            </a:r>
            <a:r>
              <a:rPr lang="fr-FR" sz="1400" dirty="0" err="1"/>
              <a:t>Complementing</a:t>
            </a:r>
            <a:r>
              <a:rPr lang="fr-FR" sz="1400" dirty="0"/>
              <a:t> the </a:t>
            </a:r>
            <a:r>
              <a:rPr lang="fr-FR" sz="1400" dirty="0" err="1"/>
              <a:t>genome</a:t>
            </a:r>
            <a:r>
              <a:rPr lang="fr-FR" sz="1400" dirty="0"/>
              <a:t> </a:t>
            </a:r>
            <a:r>
              <a:rPr lang="fr-FR" sz="1400" dirty="0" err="1"/>
              <a:t>with</a:t>
            </a:r>
            <a:r>
              <a:rPr lang="fr-FR" sz="1400" dirty="0"/>
              <a:t> an "</a:t>
            </a:r>
            <a:r>
              <a:rPr lang="fr-FR" sz="1400" dirty="0" err="1"/>
              <a:t>exposome</a:t>
            </a:r>
            <a:r>
              <a:rPr lang="fr-FR" sz="1400" dirty="0"/>
              <a:t>": the </a:t>
            </a:r>
            <a:r>
              <a:rPr lang="fr-FR" sz="1400" dirty="0" err="1"/>
              <a:t>outstanding</a:t>
            </a:r>
            <a:r>
              <a:rPr lang="fr-FR" sz="1400" dirty="0"/>
              <a:t> challenge of </a:t>
            </a:r>
            <a:r>
              <a:rPr lang="fr-FR" sz="1400" dirty="0" err="1"/>
              <a:t>environmental</a:t>
            </a:r>
            <a:r>
              <a:rPr lang="fr-FR" sz="1400" dirty="0"/>
              <a:t> </a:t>
            </a:r>
            <a:r>
              <a:rPr lang="fr-FR" sz="1400" dirty="0" err="1"/>
              <a:t>exposure</a:t>
            </a:r>
            <a:r>
              <a:rPr lang="fr-FR" sz="1400" dirty="0"/>
              <a:t> </a:t>
            </a:r>
            <a:r>
              <a:rPr lang="fr-FR" sz="1400" dirty="0" err="1"/>
              <a:t>measurement</a:t>
            </a:r>
            <a:r>
              <a:rPr lang="fr-FR" sz="1400" dirty="0"/>
              <a:t> in </a:t>
            </a:r>
            <a:r>
              <a:rPr lang="fr-FR" sz="1400" dirty="0" err="1"/>
              <a:t>molecular</a:t>
            </a:r>
            <a:r>
              <a:rPr lang="fr-FR" sz="1400" dirty="0"/>
              <a:t> </a:t>
            </a:r>
            <a:r>
              <a:rPr lang="fr-FR" sz="1400" dirty="0" err="1"/>
              <a:t>epidemiology</a:t>
            </a:r>
            <a:r>
              <a:rPr lang="fr-FR" sz="1400" dirty="0"/>
              <a:t> », </a:t>
            </a:r>
            <a:r>
              <a:rPr lang="fr-FR" sz="1400" i="1" dirty="0"/>
              <a:t>Cancer </a:t>
            </a:r>
            <a:r>
              <a:rPr lang="fr-FR" sz="1400" i="1" dirty="0" err="1"/>
              <a:t>epidemiology</a:t>
            </a:r>
            <a:r>
              <a:rPr lang="fr-FR" sz="1400" i="1" dirty="0"/>
              <a:t>, </a:t>
            </a:r>
            <a:r>
              <a:rPr lang="fr-FR" sz="1400" i="1" dirty="0" err="1"/>
              <a:t>biomarkers&amp;prevention</a:t>
            </a:r>
            <a:r>
              <a:rPr lang="fr-FR" sz="1400" dirty="0"/>
              <a:t>, vol. 14, n</a:t>
            </a:r>
            <a:r>
              <a:rPr lang="fr-FR" sz="1400" baseline="30000" dirty="0">
                <a:effectLst/>
              </a:rPr>
              <a:t>o</a:t>
            </a:r>
            <a:r>
              <a:rPr lang="fr-FR" sz="1400" dirty="0"/>
              <a:t> 8,‎ août 2005</a:t>
            </a:r>
          </a:p>
        </p:txBody>
      </p:sp>
      <p:sp>
        <p:nvSpPr>
          <p:cNvPr id="2" name="Ellipse 1">
            <a:extLst>
              <a:ext uri="{FF2B5EF4-FFF2-40B4-BE49-F238E27FC236}">
                <a16:creationId xmlns:a16="http://schemas.microsoft.com/office/drawing/2014/main" id="{D6CA1823-DFA7-FD46-A838-57460D7ACCBF}"/>
              </a:ext>
            </a:extLst>
          </p:cNvPr>
          <p:cNvSpPr/>
          <p:nvPr/>
        </p:nvSpPr>
        <p:spPr>
          <a:xfrm>
            <a:off x="1390390" y="393925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FEFE161-AF0F-7948-8B5A-C388E9848270}"/>
              </a:ext>
            </a:extLst>
          </p:cNvPr>
          <p:cNvPicPr>
            <a:picLocks noChangeAspect="1"/>
          </p:cNvPicPr>
          <p:nvPr/>
        </p:nvPicPr>
        <p:blipFill>
          <a:blip r:embed="rId2"/>
          <a:stretch>
            <a:fillRect/>
          </a:stretch>
        </p:blipFill>
        <p:spPr>
          <a:xfrm>
            <a:off x="230869" y="2523378"/>
            <a:ext cx="1943258" cy="1213664"/>
          </a:xfrm>
          <a:prstGeom prst="rect">
            <a:avLst/>
          </a:prstGeom>
        </p:spPr>
      </p:pic>
      <p:sp>
        <p:nvSpPr>
          <p:cNvPr id="16" name="ZoneTexte 15">
            <a:extLst>
              <a:ext uri="{FF2B5EF4-FFF2-40B4-BE49-F238E27FC236}">
                <a16:creationId xmlns:a16="http://schemas.microsoft.com/office/drawing/2014/main" id="{87B39DD3-FA37-2945-A9D3-329B00ACCAC6}"/>
              </a:ext>
            </a:extLst>
          </p:cNvPr>
          <p:cNvSpPr txBox="1"/>
          <p:nvPr/>
        </p:nvSpPr>
        <p:spPr>
          <a:xfrm>
            <a:off x="4168554" y="127379"/>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pic>
        <p:nvPicPr>
          <p:cNvPr id="17" name="Image 16">
            <a:extLst>
              <a:ext uri="{FF2B5EF4-FFF2-40B4-BE49-F238E27FC236}">
                <a16:creationId xmlns:a16="http://schemas.microsoft.com/office/drawing/2014/main" id="{57F462A4-EF58-384D-A551-0A06350E8188}"/>
              </a:ext>
            </a:extLst>
          </p:cNvPr>
          <p:cNvPicPr>
            <a:picLocks noChangeAspect="1"/>
          </p:cNvPicPr>
          <p:nvPr/>
        </p:nvPicPr>
        <p:blipFill>
          <a:blip r:embed="rId3"/>
          <a:stretch>
            <a:fillRect/>
          </a:stretch>
        </p:blipFill>
        <p:spPr>
          <a:xfrm>
            <a:off x="20809" y="0"/>
            <a:ext cx="3584867" cy="2009486"/>
          </a:xfrm>
          <a:prstGeom prst="rect">
            <a:avLst/>
          </a:prstGeom>
        </p:spPr>
      </p:pic>
    </p:spTree>
    <p:extLst>
      <p:ext uri="{BB962C8B-B14F-4D97-AF65-F5344CB8AC3E}">
        <p14:creationId xmlns:p14="http://schemas.microsoft.com/office/powerpoint/2010/main" val="80685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4" name="ZoneTexte 13">
            <a:extLst>
              <a:ext uri="{FF2B5EF4-FFF2-40B4-BE49-F238E27FC236}">
                <a16:creationId xmlns:a16="http://schemas.microsoft.com/office/drawing/2014/main" id="{D06F4F9A-4ED5-1B41-BD10-40E17C31F5D7}"/>
              </a:ext>
            </a:extLst>
          </p:cNvPr>
          <p:cNvSpPr txBox="1"/>
          <p:nvPr/>
        </p:nvSpPr>
        <p:spPr>
          <a:xfrm>
            <a:off x="9011643" y="4790518"/>
            <a:ext cx="2241319" cy="369332"/>
          </a:xfrm>
          <a:prstGeom prst="rect">
            <a:avLst/>
          </a:prstGeom>
          <a:noFill/>
        </p:spPr>
        <p:txBody>
          <a:bodyPr wrap="none" rtlCol="0">
            <a:spAutoFit/>
          </a:bodyPr>
          <a:lstStyle/>
          <a:p>
            <a:r>
              <a:rPr lang="fr-FR" dirty="0" err="1">
                <a:solidFill>
                  <a:schemeClr val="bg1"/>
                </a:solidFill>
              </a:rPr>
              <a:t>Exposome</a:t>
            </a:r>
            <a:r>
              <a:rPr lang="fr-FR" dirty="0">
                <a:solidFill>
                  <a:schemeClr val="bg1"/>
                </a:solidFill>
              </a:rPr>
              <a:t> « cumulé »</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706BF0B-A7BA-3B47-AE80-720E33AC4E99}"/>
              </a:ext>
            </a:extLst>
          </p:cNvPr>
          <p:cNvPicPr>
            <a:picLocks noChangeAspect="1"/>
          </p:cNvPicPr>
          <p:nvPr/>
        </p:nvPicPr>
        <p:blipFill>
          <a:blip r:embed="rId2"/>
          <a:stretch>
            <a:fillRect/>
          </a:stretch>
        </p:blipFill>
        <p:spPr>
          <a:xfrm>
            <a:off x="0" y="1210204"/>
            <a:ext cx="2846591" cy="3949646"/>
          </a:xfrm>
          <a:prstGeom prst="rect">
            <a:avLst/>
          </a:prstGeom>
          <a:effectLst>
            <a:outerShdw blurRad="50800" dist="38100" dir="2700000" algn="tl" rotWithShape="0">
              <a:schemeClr val="tx1">
                <a:lumMod val="50000"/>
                <a:lumOff val="50000"/>
                <a:alpha val="40000"/>
              </a:schemeClr>
            </a:outerShdw>
          </a:effectLst>
        </p:spPr>
      </p:pic>
    </p:spTree>
    <p:extLst>
      <p:ext uri="{BB962C8B-B14F-4D97-AF65-F5344CB8AC3E}">
        <p14:creationId xmlns:p14="http://schemas.microsoft.com/office/powerpoint/2010/main" val="3715200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4" name="ZoneTexte 13">
            <a:extLst>
              <a:ext uri="{FF2B5EF4-FFF2-40B4-BE49-F238E27FC236}">
                <a16:creationId xmlns:a16="http://schemas.microsoft.com/office/drawing/2014/main" id="{D06F4F9A-4ED5-1B41-BD10-40E17C31F5D7}"/>
              </a:ext>
            </a:extLst>
          </p:cNvPr>
          <p:cNvSpPr txBox="1"/>
          <p:nvPr/>
        </p:nvSpPr>
        <p:spPr>
          <a:xfrm>
            <a:off x="9011643" y="4790518"/>
            <a:ext cx="2241319" cy="369332"/>
          </a:xfrm>
          <a:prstGeom prst="rect">
            <a:avLst/>
          </a:prstGeom>
          <a:noFill/>
        </p:spPr>
        <p:txBody>
          <a:bodyPr wrap="none" rtlCol="0">
            <a:spAutoFit/>
          </a:bodyPr>
          <a:lstStyle/>
          <a:p>
            <a:r>
              <a:rPr lang="fr-FR" dirty="0" err="1">
                <a:solidFill>
                  <a:schemeClr val="bg1"/>
                </a:solidFill>
              </a:rPr>
              <a:t>Exposome</a:t>
            </a:r>
            <a:r>
              <a:rPr lang="fr-FR" dirty="0">
                <a:solidFill>
                  <a:schemeClr val="bg1"/>
                </a:solidFill>
              </a:rPr>
              <a:t> « cumulé »</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706BF0B-A7BA-3B47-AE80-720E33AC4E99}"/>
              </a:ext>
            </a:extLst>
          </p:cNvPr>
          <p:cNvPicPr>
            <a:picLocks noChangeAspect="1"/>
          </p:cNvPicPr>
          <p:nvPr/>
        </p:nvPicPr>
        <p:blipFill>
          <a:blip r:embed="rId2"/>
          <a:stretch>
            <a:fillRect/>
          </a:stretch>
        </p:blipFill>
        <p:spPr>
          <a:xfrm>
            <a:off x="0" y="1210204"/>
            <a:ext cx="2846591" cy="3949646"/>
          </a:xfrm>
          <a:prstGeom prst="rect">
            <a:avLst/>
          </a:prstGeom>
          <a:effectLst>
            <a:outerShdw blurRad="50800" dist="38100" dir="2700000" algn="tl" rotWithShape="0">
              <a:schemeClr val="tx1">
                <a:lumMod val="50000"/>
                <a:lumOff val="50000"/>
                <a:alpha val="40000"/>
              </a:schemeClr>
            </a:outerShdw>
          </a:effectLst>
        </p:spPr>
      </p:pic>
      <p:pic>
        <p:nvPicPr>
          <p:cNvPr id="5" name="Picture 5">
            <a:extLst>
              <a:ext uri="{FF2B5EF4-FFF2-40B4-BE49-F238E27FC236}">
                <a16:creationId xmlns:a16="http://schemas.microsoft.com/office/drawing/2014/main" id="{35FE066D-6789-CC36-48FC-0111FBD1A583}"/>
              </a:ext>
            </a:extLst>
          </p:cNvPr>
          <p:cNvPicPr>
            <a:picLocks noChangeAspect="1"/>
          </p:cNvPicPr>
          <p:nvPr/>
        </p:nvPicPr>
        <p:blipFill rotWithShape="1">
          <a:blip r:embed="rId3"/>
          <a:srcRect l="4430" t="26437" r="6872" b="34151"/>
          <a:stretch/>
        </p:blipFill>
        <p:spPr>
          <a:xfrm>
            <a:off x="2947457" y="53930"/>
            <a:ext cx="8825263" cy="5074692"/>
          </a:xfrm>
          <a:prstGeom prst="rect">
            <a:avLst/>
          </a:prstGeom>
        </p:spPr>
      </p:pic>
      <p:pic>
        <p:nvPicPr>
          <p:cNvPr id="8" name="Image 7">
            <a:extLst>
              <a:ext uri="{FF2B5EF4-FFF2-40B4-BE49-F238E27FC236}">
                <a16:creationId xmlns:a16="http://schemas.microsoft.com/office/drawing/2014/main" id="{673BE2FC-3A98-EBC9-8342-6A8F7A7F4C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9375" l="4063" r="97813"/>
                    </a14:imgEffect>
                  </a14:imgLayer>
                </a14:imgProps>
              </a:ext>
            </a:extLst>
          </a:blip>
          <a:stretch>
            <a:fillRect/>
          </a:stretch>
        </p:blipFill>
        <p:spPr>
          <a:xfrm rot="15624302">
            <a:off x="3829712" y="4041727"/>
            <a:ext cx="1418801" cy="1418801"/>
          </a:xfrm>
          <a:prstGeom prst="rect">
            <a:avLst/>
          </a:prstGeom>
          <a:effectLst>
            <a:outerShdw blurRad="101600" dist="114300" dir="2700000" algn="tl" rotWithShape="0">
              <a:prstClr val="black">
                <a:alpha val="40000"/>
              </a:prstClr>
            </a:outerShdw>
          </a:effectLst>
        </p:spPr>
      </p:pic>
      <p:pic>
        <p:nvPicPr>
          <p:cNvPr id="13" name="Image 12">
            <a:extLst>
              <a:ext uri="{FF2B5EF4-FFF2-40B4-BE49-F238E27FC236}">
                <a16:creationId xmlns:a16="http://schemas.microsoft.com/office/drawing/2014/main" id="{72F638D1-BE7B-C00C-647E-E65E88335F7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59" b="95862" l="41591" r="97273"/>
                    </a14:imgEffect>
                  </a14:imgLayer>
                </a14:imgProps>
              </a:ext>
            </a:extLst>
          </a:blip>
          <a:srcRect l="40152"/>
          <a:stretch/>
        </p:blipFill>
        <p:spPr>
          <a:xfrm rot="6314118">
            <a:off x="3810685" y="3059867"/>
            <a:ext cx="1745065" cy="1098712"/>
          </a:xfrm>
          <a:prstGeom prst="rect">
            <a:avLst/>
          </a:prstGeom>
        </p:spPr>
      </p:pic>
    </p:spTree>
    <p:extLst>
      <p:ext uri="{BB962C8B-B14F-4D97-AF65-F5344CB8AC3E}">
        <p14:creationId xmlns:p14="http://schemas.microsoft.com/office/powerpoint/2010/main" val="1844234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4" name="ZoneTexte 13">
            <a:extLst>
              <a:ext uri="{FF2B5EF4-FFF2-40B4-BE49-F238E27FC236}">
                <a16:creationId xmlns:a16="http://schemas.microsoft.com/office/drawing/2014/main" id="{D06F4F9A-4ED5-1B41-BD10-40E17C31F5D7}"/>
              </a:ext>
            </a:extLst>
          </p:cNvPr>
          <p:cNvSpPr txBox="1"/>
          <p:nvPr/>
        </p:nvSpPr>
        <p:spPr>
          <a:xfrm>
            <a:off x="9011643" y="4790518"/>
            <a:ext cx="2241319" cy="369332"/>
          </a:xfrm>
          <a:prstGeom prst="rect">
            <a:avLst/>
          </a:prstGeom>
          <a:noFill/>
        </p:spPr>
        <p:txBody>
          <a:bodyPr wrap="none" rtlCol="0">
            <a:spAutoFit/>
          </a:bodyPr>
          <a:lstStyle/>
          <a:p>
            <a:r>
              <a:rPr lang="fr-FR" dirty="0" err="1">
                <a:solidFill>
                  <a:schemeClr val="bg1"/>
                </a:solidFill>
              </a:rPr>
              <a:t>Exposome</a:t>
            </a:r>
            <a:r>
              <a:rPr lang="fr-FR" dirty="0">
                <a:solidFill>
                  <a:schemeClr val="bg1"/>
                </a:solidFill>
              </a:rPr>
              <a:t> « cumulé »</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42" name="Picture 2" descr="Naissance GIF - Découvrez sur GIFER">
            <a:extLst>
              <a:ext uri="{FF2B5EF4-FFF2-40B4-BE49-F238E27FC236}">
                <a16:creationId xmlns:a16="http://schemas.microsoft.com/office/drawing/2014/main" id="{F5E69F1E-3DBF-C4C0-8EFC-9A69225CA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9981" y="552156"/>
            <a:ext cx="6096000" cy="307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455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2DFAA9F-4416-75B5-3217-8A7127BB8734}"/>
              </a:ext>
            </a:extLst>
          </p:cNvPr>
          <p:cNvSpPr>
            <a:spLocks noGrp="1"/>
          </p:cNvSpPr>
          <p:nvPr>
            <p:ph type="body" sz="quarter" idx="10"/>
          </p:nvPr>
        </p:nvSpPr>
        <p:spPr/>
        <p:txBody>
          <a:bodyPr/>
          <a:lstStyle/>
          <a:p>
            <a:r>
              <a:rPr lang="fr-FR" dirty="0">
                <a:cs typeface="Arial" panose="020B0604020202020204" pitchFamily="34" charset="0"/>
              </a:rPr>
              <a:t> </a:t>
            </a:r>
          </a:p>
        </p:txBody>
      </p:sp>
      <p:sp>
        <p:nvSpPr>
          <p:cNvPr id="8" name="Titre 1">
            <a:extLst>
              <a:ext uri="{FF2B5EF4-FFF2-40B4-BE49-F238E27FC236}">
                <a16:creationId xmlns:a16="http://schemas.microsoft.com/office/drawing/2014/main" id="{75518CAE-5168-7732-DE3B-C7A1770DF06A}"/>
              </a:ext>
            </a:extLst>
          </p:cNvPr>
          <p:cNvSpPr txBox="1">
            <a:spLocks/>
          </p:cNvSpPr>
          <p:nvPr/>
        </p:nvSpPr>
        <p:spPr>
          <a:xfrm>
            <a:off x="223777" y="232025"/>
            <a:ext cx="11725884" cy="978729"/>
          </a:xfrm>
          <a:prstGeom prst="rect">
            <a:avLst/>
          </a:prstGeom>
        </p:spPr>
        <p:txBody>
          <a:bodyPr anchor="t" anchorCtr="0">
            <a:noAutofit/>
          </a:bodyPr>
          <a:lstStyle>
            <a:lvl1pPr algn="l" defTabSz="914400" rtl="0" eaLnBrk="1" latinLnBrk="0" hangingPunct="1">
              <a:lnSpc>
                <a:spcPct val="90000"/>
              </a:lnSpc>
              <a:spcBef>
                <a:spcPct val="0"/>
              </a:spcBef>
              <a:buNone/>
              <a:defRPr sz="3400" b="1" i="0" kern="1200">
                <a:solidFill>
                  <a:schemeClr val="accent2"/>
                </a:solidFill>
                <a:latin typeface="Arial" panose="020B0604020202020204" pitchFamily="34" charset="0"/>
                <a:ea typeface="+mj-ea"/>
                <a:cs typeface="Arial" panose="020B0604020202020204" pitchFamily="34" charset="0"/>
              </a:defRPr>
            </a:lvl1pPr>
          </a:lstStyle>
          <a:p>
            <a:r>
              <a:rPr lang="fr-FR" altLang="fr-FR" dirty="0"/>
              <a:t>Liens d’intérêts</a:t>
            </a:r>
            <a:endParaRPr lang="fr-FR" dirty="0"/>
          </a:p>
        </p:txBody>
      </p:sp>
      <p:graphicFrame>
        <p:nvGraphicFramePr>
          <p:cNvPr id="2" name="Espace réservé du contenu 4">
            <a:extLst>
              <a:ext uri="{FF2B5EF4-FFF2-40B4-BE49-F238E27FC236}">
                <a16:creationId xmlns:a16="http://schemas.microsoft.com/office/drawing/2014/main" id="{3A7FF4EA-6570-521B-CB60-AAF80EC7AC50}"/>
              </a:ext>
            </a:extLst>
          </p:cNvPr>
          <p:cNvGraphicFramePr>
            <a:graphicFrameLocks/>
          </p:cNvGraphicFramePr>
          <p:nvPr/>
        </p:nvGraphicFramePr>
        <p:xfrm>
          <a:off x="223777" y="897182"/>
          <a:ext cx="11542224" cy="2916324"/>
        </p:xfrm>
        <a:graphic>
          <a:graphicData uri="http://schemas.openxmlformats.org/drawingml/2006/table">
            <a:tbl>
              <a:tblPr firstRow="1" bandRow="1">
                <a:tableStyleId>{0E3FDE45-AF77-4B5C-9715-49D594BDF05E}</a:tableStyleId>
              </a:tblPr>
              <a:tblGrid>
                <a:gridCol w="4445287">
                  <a:extLst>
                    <a:ext uri="{9D8B030D-6E8A-4147-A177-3AD203B41FA5}">
                      <a16:colId xmlns:a16="http://schemas.microsoft.com/office/drawing/2014/main" val="20001"/>
                    </a:ext>
                  </a:extLst>
                </a:gridCol>
                <a:gridCol w="7096937">
                  <a:extLst>
                    <a:ext uri="{9D8B030D-6E8A-4147-A177-3AD203B41FA5}">
                      <a16:colId xmlns:a16="http://schemas.microsoft.com/office/drawing/2014/main" val="249362076"/>
                    </a:ext>
                  </a:extLst>
                </a:gridCol>
              </a:tblGrid>
              <a:tr h="48605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latin typeface="Arial" panose="020B0604020202020204" pitchFamily="34" charset="0"/>
                          <a:cs typeface="Arial" panose="020B0604020202020204" pitchFamily="34" charset="0"/>
                        </a:rPr>
                        <a:t>Colas </a:t>
                      </a:r>
                      <a:r>
                        <a:rPr lang="fr-FR" sz="1600" b="1" dirty="0" err="1">
                          <a:latin typeface="Arial" panose="020B0604020202020204" pitchFamily="34" charset="0"/>
                          <a:cs typeface="Arial" panose="020B0604020202020204" pitchFamily="34" charset="0"/>
                        </a:rPr>
                        <a:t>Tcherakian</a:t>
                      </a:r>
                      <a:r>
                        <a:rPr lang="fr-FR" sz="1600" b="1" dirty="0">
                          <a:latin typeface="Arial" panose="020B0604020202020204" pitchFamily="34" charset="0"/>
                          <a:cs typeface="Arial" panose="020B0604020202020204" pitchFamily="34" charset="0"/>
                        </a:rPr>
                        <a:t>, Hôpital Foch, Suresnes</a:t>
                      </a:r>
                    </a:p>
                  </a:txBody>
                  <a:tcPr marL="91428" marR="91428" marT="45723" marB="45723" anchor="ctr"/>
                </a:tc>
                <a:tc hMerge="1">
                  <a:txBody>
                    <a:bodyPr/>
                    <a:lstStyle/>
                    <a:p>
                      <a:endParaRPr lang="fr-FR" dirty="0"/>
                    </a:p>
                  </a:txBody>
                  <a:tcPr marL="91428" marR="91428" marT="45723" marB="45723" anchor="ctr"/>
                </a:tc>
                <a:extLst>
                  <a:ext uri="{0D108BD9-81ED-4DB2-BD59-A6C34878D82A}">
                    <a16:rowId xmlns:a16="http://schemas.microsoft.com/office/drawing/2014/main" val="10002"/>
                  </a:ext>
                </a:extLst>
              </a:tr>
              <a:tr h="486054">
                <a:tc>
                  <a:txBody>
                    <a:bodyPr/>
                    <a:lstStyle/>
                    <a:p>
                      <a:r>
                        <a:rPr lang="fr-FR" sz="1400" b="1" noProof="0" dirty="0">
                          <a:latin typeface="Arial" panose="020B0604020202020204" pitchFamily="34" charset="0"/>
                          <a:cs typeface="Arial" panose="020B0604020202020204" pitchFamily="34" charset="0"/>
                        </a:rPr>
                        <a:t>Description</a:t>
                      </a:r>
                    </a:p>
                  </a:txBody>
                  <a:tcPr marL="91428" marR="91428" marT="45723" marB="45723" anchor="ctr"/>
                </a:tc>
                <a:tc>
                  <a:txBody>
                    <a:bodyPr/>
                    <a:lstStyle/>
                    <a:p>
                      <a:r>
                        <a:rPr lang="fr-FR" sz="1400" b="1" noProof="0" dirty="0">
                          <a:latin typeface="Arial" panose="020B0604020202020204" pitchFamily="34" charset="0"/>
                          <a:cs typeface="Arial" panose="020B0604020202020204" pitchFamily="34" charset="0"/>
                        </a:rPr>
                        <a:t>Institution</a:t>
                      </a:r>
                    </a:p>
                  </a:txBody>
                  <a:tcPr marL="91428" marR="91428" marT="45723" marB="45723" anchor="ctr"/>
                </a:tc>
                <a:extLst>
                  <a:ext uri="{0D108BD9-81ED-4DB2-BD59-A6C34878D82A}">
                    <a16:rowId xmlns:a16="http://schemas.microsoft.com/office/drawing/2014/main" val="645787839"/>
                  </a:ext>
                </a:extLst>
              </a:tr>
              <a:tr h="486054">
                <a:tc>
                  <a:txBody>
                    <a:bodyPr/>
                    <a:lstStyle/>
                    <a:p>
                      <a:r>
                        <a:rPr lang="fr-FR" sz="1400" dirty="0">
                          <a:latin typeface="Arial" panose="020B0604020202020204" pitchFamily="34" charset="0"/>
                          <a:cs typeface="Arial" panose="020B0604020202020204" pitchFamily="34" charset="0"/>
                        </a:rPr>
                        <a:t>Participation à des </a:t>
                      </a:r>
                      <a:r>
                        <a:rPr lang="fr-FR" sz="1400" dirty="0" err="1">
                          <a:latin typeface="Arial" panose="020B0604020202020204" pitchFamily="34" charset="0"/>
                          <a:cs typeface="Arial" panose="020B0604020202020204" pitchFamily="34" charset="0"/>
                        </a:rPr>
                        <a:t>boards</a:t>
                      </a:r>
                      <a:r>
                        <a:rPr lang="fr-FR" sz="1400" dirty="0">
                          <a:latin typeface="Arial" panose="020B0604020202020204" pitchFamily="34" charset="0"/>
                          <a:cs typeface="Arial" panose="020B0604020202020204" pitchFamily="34" charset="0"/>
                        </a:rPr>
                        <a:t> expert</a:t>
                      </a:r>
                    </a:p>
                  </a:txBody>
                  <a:tcPr marL="91428" marR="91428" marT="45723" marB="45723" anchor="ctr"/>
                </a:tc>
                <a:tc>
                  <a:txBody>
                    <a:bodyPr/>
                    <a:lstStyle/>
                    <a:p>
                      <a:r>
                        <a:rPr lang="fr-FR" sz="1400" dirty="0">
                          <a:latin typeface="Arial" panose="020B0604020202020204" pitchFamily="34" charset="0"/>
                          <a:cs typeface="Arial" panose="020B0604020202020204" pitchFamily="34" charset="0"/>
                        </a:rPr>
                        <a:t>ALK, AstraZeneca, Boehringer, </a:t>
                      </a:r>
                      <a:r>
                        <a:rPr lang="fr-FR" sz="1400" dirty="0" err="1">
                          <a:latin typeface="Arial" panose="020B0604020202020204" pitchFamily="34" charset="0"/>
                          <a:cs typeface="Arial" panose="020B0604020202020204" pitchFamily="34" charset="0"/>
                        </a:rPr>
                        <a:t>Chiesi</a:t>
                      </a:r>
                      <a:r>
                        <a:rPr lang="fr-FR" sz="1400" dirty="0">
                          <a:latin typeface="Arial" panose="020B0604020202020204" pitchFamily="34" charset="0"/>
                          <a:cs typeface="Arial" panose="020B0604020202020204" pitchFamily="34" charset="0"/>
                        </a:rPr>
                        <a:t>, GSK, Sanofi</a:t>
                      </a:r>
                    </a:p>
                  </a:txBody>
                  <a:tcPr marL="91428" marR="91428" marT="45723" marB="45723" anchor="ctr"/>
                </a:tc>
                <a:extLst>
                  <a:ext uri="{0D108BD9-81ED-4DB2-BD59-A6C34878D82A}">
                    <a16:rowId xmlns:a16="http://schemas.microsoft.com/office/drawing/2014/main" val="3455085237"/>
                  </a:ext>
                </a:extLst>
              </a:tr>
              <a:tr h="486054">
                <a:tc>
                  <a:txBody>
                    <a:bodyPr/>
                    <a:lstStyle/>
                    <a:p>
                      <a:r>
                        <a:rPr lang="fr-FR" sz="1400" dirty="0">
                          <a:latin typeface="Arial" panose="020B0604020202020204" pitchFamily="34" charset="0"/>
                          <a:cs typeface="Arial" panose="020B0604020202020204" pitchFamily="34" charset="0"/>
                        </a:rPr>
                        <a:t>Orateur</a:t>
                      </a:r>
                    </a:p>
                  </a:txBody>
                  <a:tcPr marL="91428" marR="91428" marT="45723" marB="45723" anchor="ctr"/>
                </a:tc>
                <a:tc>
                  <a:txBody>
                    <a:bodyPr/>
                    <a:lstStyle/>
                    <a:p>
                      <a:r>
                        <a:rPr lang="fr-FR" sz="1400" dirty="0">
                          <a:latin typeface="Arial" panose="020B0604020202020204" pitchFamily="34" charset="0"/>
                          <a:cs typeface="Arial" panose="020B0604020202020204" pitchFamily="34" charset="0"/>
                        </a:rPr>
                        <a:t>AstraZeneca, Boehringer, </a:t>
                      </a:r>
                      <a:r>
                        <a:rPr lang="fr-FR" sz="1400" dirty="0" err="1">
                          <a:latin typeface="Arial" panose="020B0604020202020204" pitchFamily="34" charset="0"/>
                          <a:cs typeface="Arial" panose="020B0604020202020204" pitchFamily="34" charset="0"/>
                        </a:rPr>
                        <a:t>Chiesi</a:t>
                      </a:r>
                      <a:r>
                        <a:rPr lang="fr-FR" sz="1400" dirty="0">
                          <a:latin typeface="Arial" panose="020B0604020202020204" pitchFamily="34" charset="0"/>
                          <a:cs typeface="Arial" panose="020B0604020202020204" pitchFamily="34" charset="0"/>
                        </a:rPr>
                        <a:t>, GSK, </a:t>
                      </a:r>
                      <a:r>
                        <a:rPr lang="fr-FR" sz="1400" dirty="0" err="1">
                          <a:latin typeface="Arial" panose="020B0604020202020204" pitchFamily="34" charset="0"/>
                          <a:cs typeface="Arial" panose="020B0604020202020204" pitchFamily="34" charset="0"/>
                        </a:rPr>
                        <a:t>Menarini</a:t>
                      </a:r>
                      <a:r>
                        <a:rPr lang="fr-FR" sz="1400" dirty="0">
                          <a:latin typeface="Arial" panose="020B0604020202020204" pitchFamily="34" charset="0"/>
                          <a:cs typeface="Arial" panose="020B0604020202020204" pitchFamily="34" charset="0"/>
                        </a:rPr>
                        <a:t>, Novartis, Sanofi</a:t>
                      </a:r>
                    </a:p>
                  </a:txBody>
                  <a:tcPr marL="91428" marR="91428" marT="45723" marB="45723" anchor="ctr"/>
                </a:tc>
                <a:extLst>
                  <a:ext uri="{0D108BD9-81ED-4DB2-BD59-A6C34878D82A}">
                    <a16:rowId xmlns:a16="http://schemas.microsoft.com/office/drawing/2014/main" val="2909317134"/>
                  </a:ext>
                </a:extLst>
              </a:tr>
              <a:tr h="486054">
                <a:tc>
                  <a:txBody>
                    <a:bodyPr/>
                    <a:lstStyle/>
                    <a:p>
                      <a:r>
                        <a:rPr lang="fr-FR" sz="1400" dirty="0">
                          <a:latin typeface="Arial" panose="020B0604020202020204" pitchFamily="34" charset="0"/>
                          <a:cs typeface="Arial" panose="020B0604020202020204" pitchFamily="34" charset="0"/>
                        </a:rPr>
                        <a:t>Invitation congrès médicaux</a:t>
                      </a:r>
                    </a:p>
                  </a:txBody>
                  <a:tcPr marL="91428" marR="91428" marT="45723" marB="45723" anchor="ctr"/>
                </a:tc>
                <a:tc>
                  <a:txBody>
                    <a:bodyPr/>
                    <a:lstStyle/>
                    <a:p>
                      <a:r>
                        <a:rPr lang="fr-FR" sz="1400" dirty="0">
                          <a:latin typeface="Arial" panose="020B0604020202020204" pitchFamily="34" charset="0"/>
                          <a:cs typeface="Arial" panose="020B0604020202020204" pitchFamily="34" charset="0"/>
                        </a:rPr>
                        <a:t>AstraZeneca, Boehringer, </a:t>
                      </a:r>
                      <a:r>
                        <a:rPr lang="fr-FR" sz="1400" dirty="0" err="1">
                          <a:latin typeface="Arial" panose="020B0604020202020204" pitchFamily="34" charset="0"/>
                          <a:cs typeface="Arial" panose="020B0604020202020204" pitchFamily="34" charset="0"/>
                        </a:rPr>
                        <a:t>Chiesi</a:t>
                      </a:r>
                      <a:r>
                        <a:rPr lang="fr-FR" sz="1400" dirty="0">
                          <a:latin typeface="Arial" panose="020B0604020202020204" pitchFamily="34" charset="0"/>
                          <a:cs typeface="Arial" panose="020B0604020202020204" pitchFamily="34" charset="0"/>
                        </a:rPr>
                        <a:t>, GSK, Novartis, Roche, Sanofi,</a:t>
                      </a:r>
                    </a:p>
                  </a:txBody>
                  <a:tcPr marL="91428" marR="91428" marT="45723" marB="45723" anchor="ctr"/>
                </a:tc>
                <a:extLst>
                  <a:ext uri="{0D108BD9-81ED-4DB2-BD59-A6C34878D82A}">
                    <a16:rowId xmlns:a16="http://schemas.microsoft.com/office/drawing/2014/main" val="3261741606"/>
                  </a:ext>
                </a:extLst>
              </a:tr>
              <a:tr h="486054">
                <a:tc>
                  <a:txBody>
                    <a:bodyPr/>
                    <a:lstStyle/>
                    <a:p>
                      <a:r>
                        <a:rPr lang="fr-FR" sz="1400" dirty="0">
                          <a:latin typeface="Arial" panose="020B0604020202020204" pitchFamily="34" charset="0"/>
                          <a:cs typeface="Arial" panose="020B0604020202020204" pitchFamily="34" charset="0"/>
                        </a:rPr>
                        <a:t>Activité de conseil</a:t>
                      </a:r>
                    </a:p>
                  </a:txBody>
                  <a:tcPr marL="91428" marR="91428" marT="45723" marB="45723" anchor="ctr"/>
                </a:tc>
                <a:tc>
                  <a:txBody>
                    <a:bodyPr/>
                    <a:lstStyle/>
                    <a:p>
                      <a:r>
                        <a:rPr lang="fr-FR" sz="1400" dirty="0">
                          <a:latin typeface="Arial" panose="020B0604020202020204" pitchFamily="34" charset="0"/>
                          <a:cs typeface="Arial" panose="020B0604020202020204" pitchFamily="34" charset="0"/>
                        </a:rPr>
                        <a:t>Astra Zeneca, </a:t>
                      </a:r>
                      <a:r>
                        <a:rPr lang="fr-FR" sz="1400" dirty="0" err="1">
                          <a:latin typeface="Arial" panose="020B0604020202020204" pitchFamily="34" charset="0"/>
                          <a:cs typeface="Arial" panose="020B0604020202020204" pitchFamily="34" charset="0"/>
                        </a:rPr>
                        <a:t>Chiesi</a:t>
                      </a:r>
                      <a:r>
                        <a:rPr lang="fr-FR" sz="1400" dirty="0">
                          <a:latin typeface="Arial" panose="020B0604020202020204" pitchFamily="34" charset="0"/>
                          <a:cs typeface="Arial" panose="020B0604020202020204" pitchFamily="34" charset="0"/>
                        </a:rPr>
                        <a:t>, GSK, Sanofi</a:t>
                      </a:r>
                    </a:p>
                  </a:txBody>
                  <a:tcPr marL="91428" marR="91428" marT="45723" marB="45723" anchor="ctr"/>
                </a:tc>
                <a:extLst>
                  <a:ext uri="{0D108BD9-81ED-4DB2-BD59-A6C34878D82A}">
                    <a16:rowId xmlns:a16="http://schemas.microsoft.com/office/drawing/2014/main" val="2647884398"/>
                  </a:ext>
                </a:extLst>
              </a:tr>
            </a:tbl>
          </a:graphicData>
        </a:graphic>
      </p:graphicFrame>
    </p:spTree>
    <p:extLst>
      <p:ext uri="{BB962C8B-B14F-4D97-AF65-F5344CB8AC3E}">
        <p14:creationId xmlns:p14="http://schemas.microsoft.com/office/powerpoint/2010/main" val="249085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4" name="ZoneTexte 13">
            <a:extLst>
              <a:ext uri="{FF2B5EF4-FFF2-40B4-BE49-F238E27FC236}">
                <a16:creationId xmlns:a16="http://schemas.microsoft.com/office/drawing/2014/main" id="{D06F4F9A-4ED5-1B41-BD10-40E17C31F5D7}"/>
              </a:ext>
            </a:extLst>
          </p:cNvPr>
          <p:cNvSpPr txBox="1"/>
          <p:nvPr/>
        </p:nvSpPr>
        <p:spPr>
          <a:xfrm>
            <a:off x="9011643" y="4790518"/>
            <a:ext cx="2241319" cy="369332"/>
          </a:xfrm>
          <a:prstGeom prst="rect">
            <a:avLst/>
          </a:prstGeom>
          <a:noFill/>
        </p:spPr>
        <p:txBody>
          <a:bodyPr wrap="none" rtlCol="0">
            <a:spAutoFit/>
          </a:bodyPr>
          <a:lstStyle/>
          <a:p>
            <a:r>
              <a:rPr lang="fr-FR" dirty="0" err="1">
                <a:solidFill>
                  <a:schemeClr val="bg1"/>
                </a:solidFill>
              </a:rPr>
              <a:t>Exposome</a:t>
            </a:r>
            <a:r>
              <a:rPr lang="fr-FR" dirty="0">
                <a:solidFill>
                  <a:schemeClr val="bg1"/>
                </a:solidFill>
              </a:rPr>
              <a:t> « cumulé »</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a:extLst>
              <a:ext uri="{FF2B5EF4-FFF2-40B4-BE49-F238E27FC236}">
                <a16:creationId xmlns:a16="http://schemas.microsoft.com/office/drawing/2014/main" id="{06702B7A-C62B-A34D-91BB-26A3DA325F3D}"/>
              </a:ext>
            </a:extLst>
          </p:cNvPr>
          <p:cNvSpPr txBox="1"/>
          <p:nvPr/>
        </p:nvSpPr>
        <p:spPr>
          <a:xfrm>
            <a:off x="4316347" y="6009538"/>
            <a:ext cx="7994496" cy="246221"/>
          </a:xfrm>
          <a:prstGeom prst="rect">
            <a:avLst/>
          </a:prstGeom>
          <a:noFill/>
        </p:spPr>
        <p:txBody>
          <a:bodyPr wrap="none" rtlCol="0">
            <a:spAutoFit/>
          </a:bodyPr>
          <a:lstStyle/>
          <a:p>
            <a:r>
              <a:rPr lang="fr-FR" sz="1000" dirty="0" err="1"/>
              <a:t>Vardoulakis</a:t>
            </a:r>
            <a:r>
              <a:rPr lang="fr-FR" sz="1000" dirty="0"/>
              <a:t>, </a:t>
            </a:r>
            <a:r>
              <a:rPr lang="fr-FR" sz="1000" dirty="0" err="1"/>
              <a:t>S.et</a:t>
            </a:r>
            <a:r>
              <a:rPr lang="fr-FR" sz="1000" dirty="0"/>
              <a:t> al. . Indoor </a:t>
            </a:r>
            <a:r>
              <a:rPr lang="fr-FR" sz="1000" dirty="0" err="1"/>
              <a:t>Exposure</a:t>
            </a:r>
            <a:r>
              <a:rPr lang="fr-FR" sz="1000" dirty="0"/>
              <a:t> to </a:t>
            </a:r>
            <a:r>
              <a:rPr lang="fr-FR" sz="1000" dirty="0" err="1"/>
              <a:t>Selected</a:t>
            </a:r>
            <a:r>
              <a:rPr lang="fr-FR" sz="1000" dirty="0"/>
              <a:t> Air </a:t>
            </a:r>
            <a:r>
              <a:rPr lang="fr-FR" sz="1000" dirty="0" err="1"/>
              <a:t>Pollutants</a:t>
            </a:r>
            <a:r>
              <a:rPr lang="fr-FR" sz="1000" dirty="0"/>
              <a:t> in the Home </a:t>
            </a:r>
            <a:r>
              <a:rPr lang="fr-FR" sz="1000" dirty="0" err="1"/>
              <a:t>Environment</a:t>
            </a:r>
            <a:r>
              <a:rPr lang="fr-FR" sz="1000" dirty="0"/>
              <a:t>: A </a:t>
            </a:r>
            <a:r>
              <a:rPr lang="fr-FR" sz="1000" dirty="0" err="1"/>
              <a:t>Systematic</a:t>
            </a:r>
            <a:r>
              <a:rPr lang="fr-FR" sz="1000" dirty="0"/>
              <a:t> </a:t>
            </a:r>
            <a:r>
              <a:rPr lang="fr-FR" sz="1000" dirty="0" err="1"/>
              <a:t>Review</a:t>
            </a:r>
            <a:r>
              <a:rPr lang="fr-FR" sz="1000" dirty="0"/>
              <a:t>. </a:t>
            </a:r>
            <a:r>
              <a:rPr lang="fr-FR" sz="1000" i="1" dirty="0"/>
              <a:t>Int. J. Environ. </a:t>
            </a:r>
            <a:r>
              <a:rPr lang="fr-FR" sz="1000" i="1" dirty="0" err="1"/>
              <a:t>Res</a:t>
            </a:r>
            <a:r>
              <a:rPr lang="fr-FR" sz="1000" i="1" dirty="0"/>
              <a:t>. Public </a:t>
            </a:r>
            <a:r>
              <a:rPr lang="fr-FR" sz="1000" i="1" dirty="0" err="1"/>
              <a:t>Health</a:t>
            </a:r>
            <a:r>
              <a:rPr lang="fr-FR" sz="1000" dirty="0"/>
              <a:t> </a:t>
            </a:r>
            <a:r>
              <a:rPr lang="fr-FR" sz="1000" b="1" dirty="0"/>
              <a:t>2020</a:t>
            </a:r>
            <a:endParaRPr lang="fr-FR" sz="1000" dirty="0"/>
          </a:p>
        </p:txBody>
      </p:sp>
      <p:pic>
        <p:nvPicPr>
          <p:cNvPr id="11266" name="Picture 2" descr="Jeune Femme Marchant Avec Chariot Maman Et Bébé Dans Le Landau Sur La  Promenade Mère Marchant Avec Enfant Dans La Poussette Promenade De  Personnages De La Famille Isolé Sur Fond Blanc Illustration">
            <a:extLst>
              <a:ext uri="{FF2B5EF4-FFF2-40B4-BE49-F238E27FC236}">
                <a16:creationId xmlns:a16="http://schemas.microsoft.com/office/drawing/2014/main" id="{357CB90A-DE13-EB3D-3A37-B41BE3B8376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307" b="93291" l="9585" r="89617">
                        <a14:foregroundMark x1="62300" y1="8786" x2="60064" y2="8626"/>
                        <a14:foregroundMark x1="23482" y1="85304" x2="22204" y2="90256"/>
                        <a14:foregroundMark x1="38019" y1="89137" x2="36262" y2="9329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22770" y="924929"/>
            <a:ext cx="3935890" cy="366700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gifs maisons">
            <a:extLst>
              <a:ext uri="{FF2B5EF4-FFF2-40B4-BE49-F238E27FC236}">
                <a16:creationId xmlns:a16="http://schemas.microsoft.com/office/drawing/2014/main" id="{11CD4F3C-738D-D012-04A1-7D7542AA0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7794" y="523293"/>
            <a:ext cx="5350261" cy="272737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llustration De Dessin Animé De Bâtiment De L &amp; # 39; Hôpital | Vecteur  Premium">
            <a:extLst>
              <a:ext uri="{FF2B5EF4-FFF2-40B4-BE49-F238E27FC236}">
                <a16:creationId xmlns:a16="http://schemas.microsoft.com/office/drawing/2014/main" id="{06D79A8C-2251-ED92-3B11-89534D83C3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3387" y1="60286" x2="33866" y2="71199"/>
                        <a14:foregroundMark x1="27636" y1="44186" x2="26198" y2="71735"/>
                        <a14:foregroundMark x1="23962" y1="44365" x2="23482" y2="72093"/>
                        <a14:foregroundMark x1="21565" y1="51342" x2="23003" y2="71199"/>
                        <a14:foregroundMark x1="23003" y1="72809" x2="27157" y2="75134"/>
                        <a14:foregroundMark x1="21725" y1="68694" x2="21885" y2="76923"/>
                        <a14:foregroundMark x1="28275" y1="44902" x2="51278" y2="41682"/>
                        <a14:foregroundMark x1="51278" y1="41682" x2="73802" y2="45081"/>
                        <a14:foregroundMark x1="73962" y1="44902" x2="76038" y2="66905"/>
                        <a14:foregroundMark x1="76038" y1="66905" x2="67732" y2="48837"/>
                        <a14:foregroundMark x1="67732" y1="48837" x2="67732" y2="63148"/>
                        <a14:foregroundMark x1="67732" y1="63148" x2="72204" y2="80680"/>
                        <a14:foregroundMark x1="62939" y1="49911" x2="63578" y2="76565"/>
                      </a14:backgroundRemoval>
                    </a14:imgEffect>
                  </a14:imgLayer>
                </a14:imgProps>
              </a:ext>
              <a:ext uri="{28A0092B-C50C-407E-A947-70E740481C1C}">
                <a14:useLocalDpi xmlns:a14="http://schemas.microsoft.com/office/drawing/2010/main" val="0"/>
              </a:ext>
            </a:extLst>
          </a:blip>
          <a:srcRect/>
          <a:stretch>
            <a:fillRect/>
          </a:stretch>
        </p:blipFill>
        <p:spPr bwMode="auto">
          <a:xfrm>
            <a:off x="-655053" y="683753"/>
            <a:ext cx="5267180" cy="470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1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4" name="ZoneTexte 13">
            <a:extLst>
              <a:ext uri="{FF2B5EF4-FFF2-40B4-BE49-F238E27FC236}">
                <a16:creationId xmlns:a16="http://schemas.microsoft.com/office/drawing/2014/main" id="{D06F4F9A-4ED5-1B41-BD10-40E17C31F5D7}"/>
              </a:ext>
            </a:extLst>
          </p:cNvPr>
          <p:cNvSpPr txBox="1"/>
          <p:nvPr/>
        </p:nvSpPr>
        <p:spPr>
          <a:xfrm>
            <a:off x="9011643" y="4790518"/>
            <a:ext cx="2241319" cy="369332"/>
          </a:xfrm>
          <a:prstGeom prst="rect">
            <a:avLst/>
          </a:prstGeom>
          <a:noFill/>
        </p:spPr>
        <p:txBody>
          <a:bodyPr wrap="none" rtlCol="0">
            <a:spAutoFit/>
          </a:bodyPr>
          <a:lstStyle/>
          <a:p>
            <a:r>
              <a:rPr lang="fr-FR" dirty="0" err="1">
                <a:solidFill>
                  <a:schemeClr val="bg1"/>
                </a:solidFill>
              </a:rPr>
              <a:t>Exposome</a:t>
            </a:r>
            <a:r>
              <a:rPr lang="fr-FR" dirty="0">
                <a:solidFill>
                  <a:schemeClr val="bg1"/>
                </a:solidFill>
              </a:rPr>
              <a:t> « cumulé »</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706BF0B-A7BA-3B47-AE80-720E33AC4E99}"/>
              </a:ext>
            </a:extLst>
          </p:cNvPr>
          <p:cNvPicPr>
            <a:picLocks noChangeAspect="1"/>
          </p:cNvPicPr>
          <p:nvPr/>
        </p:nvPicPr>
        <p:blipFill>
          <a:blip r:embed="rId2"/>
          <a:stretch>
            <a:fillRect/>
          </a:stretch>
        </p:blipFill>
        <p:spPr>
          <a:xfrm>
            <a:off x="326100" y="1658261"/>
            <a:ext cx="2284306" cy="3169475"/>
          </a:xfrm>
          <a:prstGeom prst="rect">
            <a:avLst/>
          </a:prstGeom>
          <a:effectLst>
            <a:outerShdw blurRad="50800" dist="38100" dir="2700000" algn="tl" rotWithShape="0">
              <a:schemeClr val="tx1">
                <a:alpha val="0"/>
              </a:schemeClr>
            </a:outerShdw>
          </a:effectLst>
        </p:spPr>
      </p:pic>
      <p:sp>
        <p:nvSpPr>
          <p:cNvPr id="41" name="ZoneTexte 40">
            <a:extLst>
              <a:ext uri="{FF2B5EF4-FFF2-40B4-BE49-F238E27FC236}">
                <a16:creationId xmlns:a16="http://schemas.microsoft.com/office/drawing/2014/main" id="{04012398-6F6E-8647-9E54-52008D3EE4C4}"/>
              </a:ext>
            </a:extLst>
          </p:cNvPr>
          <p:cNvSpPr txBox="1"/>
          <p:nvPr/>
        </p:nvSpPr>
        <p:spPr>
          <a:xfrm rot="21013664">
            <a:off x="2330133" y="2149171"/>
            <a:ext cx="1999843" cy="369332"/>
          </a:xfrm>
          <a:prstGeom prst="rect">
            <a:avLst/>
          </a:prstGeom>
          <a:solidFill>
            <a:srgbClr val="0070C0"/>
          </a:solidFill>
        </p:spPr>
        <p:txBody>
          <a:bodyPr wrap="none" rtlCol="0">
            <a:spAutoFit/>
          </a:bodyPr>
          <a:lstStyle/>
          <a:p>
            <a:r>
              <a:rPr lang="fr-FR" dirty="0">
                <a:ln w="0"/>
                <a:solidFill>
                  <a:schemeClr val="bg1"/>
                </a:solidFill>
                <a:effectLst>
                  <a:outerShdw blurRad="38100" dist="25400" dir="5400000" algn="ctr" rotWithShape="0">
                    <a:srgbClr val="6E747A">
                      <a:alpha val="43000"/>
                    </a:srgbClr>
                  </a:outerShdw>
                </a:effectLst>
              </a:rPr>
              <a:t>Pollution intérieure</a:t>
            </a:r>
          </a:p>
        </p:txBody>
      </p:sp>
      <p:sp>
        <p:nvSpPr>
          <p:cNvPr id="46" name="ZoneTexte 45">
            <a:extLst>
              <a:ext uri="{FF2B5EF4-FFF2-40B4-BE49-F238E27FC236}">
                <a16:creationId xmlns:a16="http://schemas.microsoft.com/office/drawing/2014/main" id="{06702B7A-C62B-A34D-91BB-26A3DA325F3D}"/>
              </a:ext>
            </a:extLst>
          </p:cNvPr>
          <p:cNvSpPr txBox="1"/>
          <p:nvPr/>
        </p:nvSpPr>
        <p:spPr>
          <a:xfrm>
            <a:off x="4316347" y="6009538"/>
            <a:ext cx="7994496" cy="246221"/>
          </a:xfrm>
          <a:prstGeom prst="rect">
            <a:avLst/>
          </a:prstGeom>
          <a:noFill/>
        </p:spPr>
        <p:txBody>
          <a:bodyPr wrap="none" rtlCol="0">
            <a:spAutoFit/>
          </a:bodyPr>
          <a:lstStyle/>
          <a:p>
            <a:r>
              <a:rPr lang="fr-FR" sz="1000" dirty="0" err="1"/>
              <a:t>Vardoulakis</a:t>
            </a:r>
            <a:r>
              <a:rPr lang="fr-FR" sz="1000" dirty="0"/>
              <a:t>, </a:t>
            </a:r>
            <a:r>
              <a:rPr lang="fr-FR" sz="1000" dirty="0" err="1"/>
              <a:t>S.et</a:t>
            </a:r>
            <a:r>
              <a:rPr lang="fr-FR" sz="1000" dirty="0"/>
              <a:t> al. . Indoor </a:t>
            </a:r>
            <a:r>
              <a:rPr lang="fr-FR" sz="1000" dirty="0" err="1"/>
              <a:t>Exposure</a:t>
            </a:r>
            <a:r>
              <a:rPr lang="fr-FR" sz="1000" dirty="0"/>
              <a:t> to </a:t>
            </a:r>
            <a:r>
              <a:rPr lang="fr-FR" sz="1000" dirty="0" err="1"/>
              <a:t>Selected</a:t>
            </a:r>
            <a:r>
              <a:rPr lang="fr-FR" sz="1000" dirty="0"/>
              <a:t> Air </a:t>
            </a:r>
            <a:r>
              <a:rPr lang="fr-FR" sz="1000" dirty="0" err="1"/>
              <a:t>Pollutants</a:t>
            </a:r>
            <a:r>
              <a:rPr lang="fr-FR" sz="1000" dirty="0"/>
              <a:t> in the Home </a:t>
            </a:r>
            <a:r>
              <a:rPr lang="fr-FR" sz="1000" dirty="0" err="1"/>
              <a:t>Environment</a:t>
            </a:r>
            <a:r>
              <a:rPr lang="fr-FR" sz="1000" dirty="0"/>
              <a:t>: A </a:t>
            </a:r>
            <a:r>
              <a:rPr lang="fr-FR" sz="1000" dirty="0" err="1"/>
              <a:t>Systematic</a:t>
            </a:r>
            <a:r>
              <a:rPr lang="fr-FR" sz="1000" dirty="0"/>
              <a:t> </a:t>
            </a:r>
            <a:r>
              <a:rPr lang="fr-FR" sz="1000" dirty="0" err="1"/>
              <a:t>Review</a:t>
            </a:r>
            <a:r>
              <a:rPr lang="fr-FR" sz="1000" dirty="0"/>
              <a:t>. </a:t>
            </a:r>
            <a:r>
              <a:rPr lang="fr-FR" sz="1000" i="1" dirty="0"/>
              <a:t>Int. J. Environ. </a:t>
            </a:r>
            <a:r>
              <a:rPr lang="fr-FR" sz="1000" i="1" dirty="0" err="1"/>
              <a:t>Res</a:t>
            </a:r>
            <a:r>
              <a:rPr lang="fr-FR" sz="1000" i="1" dirty="0"/>
              <a:t>. Public </a:t>
            </a:r>
            <a:r>
              <a:rPr lang="fr-FR" sz="1000" i="1" dirty="0" err="1"/>
              <a:t>Health</a:t>
            </a:r>
            <a:r>
              <a:rPr lang="fr-FR" sz="1000" dirty="0"/>
              <a:t> </a:t>
            </a:r>
            <a:r>
              <a:rPr lang="fr-FR" sz="1000" b="1" dirty="0"/>
              <a:t>2020</a:t>
            </a:r>
            <a:endParaRPr lang="fr-FR" sz="1000" dirty="0"/>
          </a:p>
        </p:txBody>
      </p:sp>
      <p:pic>
        <p:nvPicPr>
          <p:cNvPr id="16" name="Picture 4" descr="gifs maisons">
            <a:extLst>
              <a:ext uri="{FF2B5EF4-FFF2-40B4-BE49-F238E27FC236}">
                <a16:creationId xmlns:a16="http://schemas.microsoft.com/office/drawing/2014/main" id="{66AEE592-265A-D7F0-A883-ECC76792C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603" y="585673"/>
            <a:ext cx="5350261" cy="272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104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706BF0B-A7BA-3B47-AE80-720E33AC4E99}"/>
              </a:ext>
            </a:extLst>
          </p:cNvPr>
          <p:cNvPicPr>
            <a:picLocks noChangeAspect="1"/>
          </p:cNvPicPr>
          <p:nvPr/>
        </p:nvPicPr>
        <p:blipFill>
          <a:blip r:embed="rId2"/>
          <a:stretch>
            <a:fillRect/>
          </a:stretch>
        </p:blipFill>
        <p:spPr>
          <a:xfrm>
            <a:off x="326100" y="1658261"/>
            <a:ext cx="2284306" cy="3169475"/>
          </a:xfrm>
          <a:prstGeom prst="rect">
            <a:avLst/>
          </a:prstGeom>
          <a:effectLst>
            <a:outerShdw blurRad="50800" dist="38100" dir="2700000" algn="tl" rotWithShape="0">
              <a:schemeClr val="tx1">
                <a:alpha val="0"/>
              </a:schemeClr>
            </a:outerShdw>
          </a:effectLst>
        </p:spPr>
      </p:pic>
      <p:sp>
        <p:nvSpPr>
          <p:cNvPr id="33" name="ZoneTexte 32">
            <a:extLst>
              <a:ext uri="{FF2B5EF4-FFF2-40B4-BE49-F238E27FC236}">
                <a16:creationId xmlns:a16="http://schemas.microsoft.com/office/drawing/2014/main" id="{B84A74EA-9C75-AF41-9006-44C6697B4042}"/>
              </a:ext>
            </a:extLst>
          </p:cNvPr>
          <p:cNvSpPr txBox="1"/>
          <p:nvPr/>
        </p:nvSpPr>
        <p:spPr>
          <a:xfrm>
            <a:off x="3972543" y="4960115"/>
            <a:ext cx="1938351" cy="369332"/>
          </a:xfrm>
          <a:prstGeom prst="rect">
            <a:avLst/>
          </a:prstGeom>
          <a:solidFill>
            <a:srgbClr val="FF0000"/>
          </a:solidFill>
        </p:spPr>
        <p:txBody>
          <a:bodyPr wrap="none" rtlCol="0">
            <a:spAutoFit/>
          </a:bodyPr>
          <a:lstStyle/>
          <a:p>
            <a:r>
              <a:rPr lang="fr-FR" dirty="0">
                <a:solidFill>
                  <a:schemeClr val="bg1"/>
                </a:solidFill>
              </a:rPr>
              <a:t>Produits ménagers</a:t>
            </a:r>
          </a:p>
        </p:txBody>
      </p:sp>
      <p:sp>
        <p:nvSpPr>
          <p:cNvPr id="46" name="ZoneTexte 45">
            <a:extLst>
              <a:ext uri="{FF2B5EF4-FFF2-40B4-BE49-F238E27FC236}">
                <a16:creationId xmlns:a16="http://schemas.microsoft.com/office/drawing/2014/main" id="{06702B7A-C62B-A34D-91BB-26A3DA325F3D}"/>
              </a:ext>
            </a:extLst>
          </p:cNvPr>
          <p:cNvSpPr txBox="1"/>
          <p:nvPr/>
        </p:nvSpPr>
        <p:spPr>
          <a:xfrm>
            <a:off x="4316347" y="6009538"/>
            <a:ext cx="7994496" cy="246221"/>
          </a:xfrm>
          <a:prstGeom prst="rect">
            <a:avLst/>
          </a:prstGeom>
          <a:noFill/>
        </p:spPr>
        <p:txBody>
          <a:bodyPr wrap="none" rtlCol="0">
            <a:spAutoFit/>
          </a:bodyPr>
          <a:lstStyle/>
          <a:p>
            <a:r>
              <a:rPr lang="fr-FR" sz="1000" dirty="0" err="1"/>
              <a:t>Vardoulakis</a:t>
            </a:r>
            <a:r>
              <a:rPr lang="fr-FR" sz="1000" dirty="0"/>
              <a:t>, </a:t>
            </a:r>
            <a:r>
              <a:rPr lang="fr-FR" sz="1000" dirty="0" err="1"/>
              <a:t>S.et</a:t>
            </a:r>
            <a:r>
              <a:rPr lang="fr-FR" sz="1000" dirty="0"/>
              <a:t> al. . Indoor </a:t>
            </a:r>
            <a:r>
              <a:rPr lang="fr-FR" sz="1000" dirty="0" err="1"/>
              <a:t>Exposure</a:t>
            </a:r>
            <a:r>
              <a:rPr lang="fr-FR" sz="1000" dirty="0"/>
              <a:t> to </a:t>
            </a:r>
            <a:r>
              <a:rPr lang="fr-FR" sz="1000" dirty="0" err="1"/>
              <a:t>Selected</a:t>
            </a:r>
            <a:r>
              <a:rPr lang="fr-FR" sz="1000" dirty="0"/>
              <a:t> Air </a:t>
            </a:r>
            <a:r>
              <a:rPr lang="fr-FR" sz="1000" dirty="0" err="1"/>
              <a:t>Pollutants</a:t>
            </a:r>
            <a:r>
              <a:rPr lang="fr-FR" sz="1000" dirty="0"/>
              <a:t> in the Home </a:t>
            </a:r>
            <a:r>
              <a:rPr lang="fr-FR" sz="1000" dirty="0" err="1"/>
              <a:t>Environment</a:t>
            </a:r>
            <a:r>
              <a:rPr lang="fr-FR" sz="1000" dirty="0"/>
              <a:t>: A </a:t>
            </a:r>
            <a:r>
              <a:rPr lang="fr-FR" sz="1000" dirty="0" err="1"/>
              <a:t>Systematic</a:t>
            </a:r>
            <a:r>
              <a:rPr lang="fr-FR" sz="1000" dirty="0"/>
              <a:t> </a:t>
            </a:r>
            <a:r>
              <a:rPr lang="fr-FR" sz="1000" dirty="0" err="1"/>
              <a:t>Review</a:t>
            </a:r>
            <a:r>
              <a:rPr lang="fr-FR" sz="1000" dirty="0"/>
              <a:t>. </a:t>
            </a:r>
            <a:r>
              <a:rPr lang="fr-FR" sz="1000" i="1" dirty="0"/>
              <a:t>Int. J. Environ. </a:t>
            </a:r>
            <a:r>
              <a:rPr lang="fr-FR" sz="1000" i="1" dirty="0" err="1"/>
              <a:t>Res</a:t>
            </a:r>
            <a:r>
              <a:rPr lang="fr-FR" sz="1000" i="1" dirty="0"/>
              <a:t>. Public </a:t>
            </a:r>
            <a:r>
              <a:rPr lang="fr-FR" sz="1000" i="1" dirty="0" err="1"/>
              <a:t>Health</a:t>
            </a:r>
            <a:r>
              <a:rPr lang="fr-FR" sz="1000" dirty="0"/>
              <a:t> </a:t>
            </a:r>
            <a:r>
              <a:rPr lang="fr-FR" sz="1000" b="1" dirty="0"/>
              <a:t>2020</a:t>
            </a:r>
            <a:endParaRPr lang="fr-FR" sz="1000" dirty="0"/>
          </a:p>
        </p:txBody>
      </p:sp>
      <p:pic>
        <p:nvPicPr>
          <p:cNvPr id="16" name="Image 15">
            <a:extLst>
              <a:ext uri="{FF2B5EF4-FFF2-40B4-BE49-F238E27FC236}">
                <a16:creationId xmlns:a16="http://schemas.microsoft.com/office/drawing/2014/main" id="{6F3FF46A-BCF9-3D5A-9799-11F20A6ED118}"/>
              </a:ext>
            </a:extLst>
          </p:cNvPr>
          <p:cNvPicPr>
            <a:picLocks noChangeAspect="1"/>
          </p:cNvPicPr>
          <p:nvPr/>
        </p:nvPicPr>
        <p:blipFill>
          <a:blip r:embed="rId3"/>
          <a:stretch>
            <a:fillRect/>
          </a:stretch>
        </p:blipFill>
        <p:spPr>
          <a:xfrm>
            <a:off x="2857814" y="13806"/>
            <a:ext cx="1505527" cy="1505527"/>
          </a:xfrm>
          <a:prstGeom prst="rect">
            <a:avLst/>
          </a:prstGeom>
        </p:spPr>
      </p:pic>
      <p:sp>
        <p:nvSpPr>
          <p:cNvPr id="22" name="ZoneTexte 21">
            <a:extLst>
              <a:ext uri="{FF2B5EF4-FFF2-40B4-BE49-F238E27FC236}">
                <a16:creationId xmlns:a16="http://schemas.microsoft.com/office/drawing/2014/main" id="{103937D5-3948-53DC-B2F9-A45FEA909C17}"/>
              </a:ext>
            </a:extLst>
          </p:cNvPr>
          <p:cNvSpPr txBox="1"/>
          <p:nvPr/>
        </p:nvSpPr>
        <p:spPr>
          <a:xfrm>
            <a:off x="3103620" y="1359206"/>
            <a:ext cx="985847" cy="369332"/>
          </a:xfrm>
          <a:prstGeom prst="rect">
            <a:avLst/>
          </a:prstGeom>
          <a:solidFill>
            <a:srgbClr val="FF0000"/>
          </a:solidFill>
        </p:spPr>
        <p:txBody>
          <a:bodyPr wrap="none" rtlCol="0">
            <a:spAutoFit/>
          </a:bodyPr>
          <a:lstStyle/>
          <a:p>
            <a:r>
              <a:rPr lang="fr-FR" dirty="0">
                <a:solidFill>
                  <a:schemeClr val="bg1"/>
                </a:solidFill>
              </a:rPr>
              <a:t>peinture</a:t>
            </a:r>
          </a:p>
        </p:txBody>
      </p:sp>
      <p:pic>
        <p:nvPicPr>
          <p:cNvPr id="24" name="Image 23">
            <a:extLst>
              <a:ext uri="{FF2B5EF4-FFF2-40B4-BE49-F238E27FC236}">
                <a16:creationId xmlns:a16="http://schemas.microsoft.com/office/drawing/2014/main" id="{981D202F-41DE-DF98-018A-FE04A0463B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167" b="91500" l="18000" r="97000"/>
                    </a14:imgEffect>
                  </a14:imgLayer>
                </a14:imgProps>
              </a:ext>
            </a:extLst>
          </a:blip>
          <a:srcRect l="15084" t="27675" r="785" b="6367"/>
          <a:stretch/>
        </p:blipFill>
        <p:spPr>
          <a:xfrm rot="5614670" flipV="1">
            <a:off x="2156303" y="150192"/>
            <a:ext cx="1440454" cy="11293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284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5E-6 3.33333E-6 L -0.00222 0.08426 " pathEditMode="relative" rAng="0" ptsTypes="AA">
                                      <p:cBhvr>
                                        <p:cTn id="6" dur="2000" fill="hold"/>
                                        <p:tgtEl>
                                          <p:spTgt spid="24"/>
                                        </p:tgtEl>
                                        <p:attrNameLst>
                                          <p:attrName>ppt_x</p:attrName>
                                          <p:attrName>ppt_y</p:attrName>
                                        </p:attrNameLst>
                                      </p:cBhvr>
                                      <p:rCtr x="-117"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706BF0B-A7BA-3B47-AE80-720E33AC4E99}"/>
              </a:ext>
            </a:extLst>
          </p:cNvPr>
          <p:cNvPicPr>
            <a:picLocks noChangeAspect="1"/>
          </p:cNvPicPr>
          <p:nvPr/>
        </p:nvPicPr>
        <p:blipFill>
          <a:blip r:embed="rId2"/>
          <a:stretch>
            <a:fillRect/>
          </a:stretch>
        </p:blipFill>
        <p:spPr>
          <a:xfrm>
            <a:off x="326100" y="1658261"/>
            <a:ext cx="2284306" cy="3169475"/>
          </a:xfrm>
          <a:prstGeom prst="rect">
            <a:avLst/>
          </a:prstGeom>
          <a:effectLst>
            <a:outerShdw blurRad="50800" dist="38100" dir="2700000" algn="tl" rotWithShape="0">
              <a:schemeClr val="tx1">
                <a:alpha val="0"/>
              </a:schemeClr>
            </a:outerShdw>
          </a:effectLst>
        </p:spPr>
      </p:pic>
      <p:sp>
        <p:nvSpPr>
          <p:cNvPr id="33" name="ZoneTexte 32">
            <a:extLst>
              <a:ext uri="{FF2B5EF4-FFF2-40B4-BE49-F238E27FC236}">
                <a16:creationId xmlns:a16="http://schemas.microsoft.com/office/drawing/2014/main" id="{B84A74EA-9C75-AF41-9006-44C6697B4042}"/>
              </a:ext>
            </a:extLst>
          </p:cNvPr>
          <p:cNvSpPr txBox="1"/>
          <p:nvPr/>
        </p:nvSpPr>
        <p:spPr>
          <a:xfrm>
            <a:off x="3972543" y="4960115"/>
            <a:ext cx="1938351" cy="369332"/>
          </a:xfrm>
          <a:prstGeom prst="rect">
            <a:avLst/>
          </a:prstGeom>
          <a:solidFill>
            <a:srgbClr val="FF0000"/>
          </a:solidFill>
        </p:spPr>
        <p:txBody>
          <a:bodyPr wrap="none" rtlCol="0">
            <a:spAutoFit/>
          </a:bodyPr>
          <a:lstStyle/>
          <a:p>
            <a:r>
              <a:rPr lang="fr-FR" dirty="0">
                <a:solidFill>
                  <a:schemeClr val="bg1"/>
                </a:solidFill>
              </a:rPr>
              <a:t>Produits ménagers</a:t>
            </a:r>
          </a:p>
        </p:txBody>
      </p:sp>
      <p:sp>
        <p:nvSpPr>
          <p:cNvPr id="46" name="ZoneTexte 45">
            <a:extLst>
              <a:ext uri="{FF2B5EF4-FFF2-40B4-BE49-F238E27FC236}">
                <a16:creationId xmlns:a16="http://schemas.microsoft.com/office/drawing/2014/main" id="{06702B7A-C62B-A34D-91BB-26A3DA325F3D}"/>
              </a:ext>
            </a:extLst>
          </p:cNvPr>
          <p:cNvSpPr txBox="1"/>
          <p:nvPr/>
        </p:nvSpPr>
        <p:spPr>
          <a:xfrm>
            <a:off x="4316347" y="6009538"/>
            <a:ext cx="7994496" cy="246221"/>
          </a:xfrm>
          <a:prstGeom prst="rect">
            <a:avLst/>
          </a:prstGeom>
          <a:noFill/>
        </p:spPr>
        <p:txBody>
          <a:bodyPr wrap="none" rtlCol="0">
            <a:spAutoFit/>
          </a:bodyPr>
          <a:lstStyle/>
          <a:p>
            <a:r>
              <a:rPr lang="fr-FR" sz="1000" dirty="0" err="1"/>
              <a:t>Vardoulakis</a:t>
            </a:r>
            <a:r>
              <a:rPr lang="fr-FR" sz="1000" dirty="0"/>
              <a:t>, </a:t>
            </a:r>
            <a:r>
              <a:rPr lang="fr-FR" sz="1000" dirty="0" err="1"/>
              <a:t>S.et</a:t>
            </a:r>
            <a:r>
              <a:rPr lang="fr-FR" sz="1000" dirty="0"/>
              <a:t> al. . Indoor </a:t>
            </a:r>
            <a:r>
              <a:rPr lang="fr-FR" sz="1000" dirty="0" err="1"/>
              <a:t>Exposure</a:t>
            </a:r>
            <a:r>
              <a:rPr lang="fr-FR" sz="1000" dirty="0"/>
              <a:t> to </a:t>
            </a:r>
            <a:r>
              <a:rPr lang="fr-FR" sz="1000" dirty="0" err="1"/>
              <a:t>Selected</a:t>
            </a:r>
            <a:r>
              <a:rPr lang="fr-FR" sz="1000" dirty="0"/>
              <a:t> Air </a:t>
            </a:r>
            <a:r>
              <a:rPr lang="fr-FR" sz="1000" dirty="0" err="1"/>
              <a:t>Pollutants</a:t>
            </a:r>
            <a:r>
              <a:rPr lang="fr-FR" sz="1000" dirty="0"/>
              <a:t> in the Home </a:t>
            </a:r>
            <a:r>
              <a:rPr lang="fr-FR" sz="1000" dirty="0" err="1"/>
              <a:t>Environment</a:t>
            </a:r>
            <a:r>
              <a:rPr lang="fr-FR" sz="1000" dirty="0"/>
              <a:t>: A </a:t>
            </a:r>
            <a:r>
              <a:rPr lang="fr-FR" sz="1000" dirty="0" err="1"/>
              <a:t>Systematic</a:t>
            </a:r>
            <a:r>
              <a:rPr lang="fr-FR" sz="1000" dirty="0"/>
              <a:t> </a:t>
            </a:r>
            <a:r>
              <a:rPr lang="fr-FR" sz="1000" dirty="0" err="1"/>
              <a:t>Review</a:t>
            </a:r>
            <a:r>
              <a:rPr lang="fr-FR" sz="1000" dirty="0"/>
              <a:t>. </a:t>
            </a:r>
            <a:r>
              <a:rPr lang="fr-FR" sz="1000" i="1" dirty="0"/>
              <a:t>Int. J. Environ. </a:t>
            </a:r>
            <a:r>
              <a:rPr lang="fr-FR" sz="1000" i="1" dirty="0" err="1"/>
              <a:t>Res</a:t>
            </a:r>
            <a:r>
              <a:rPr lang="fr-FR" sz="1000" i="1" dirty="0"/>
              <a:t>. Public </a:t>
            </a:r>
            <a:r>
              <a:rPr lang="fr-FR" sz="1000" i="1" dirty="0" err="1"/>
              <a:t>Health</a:t>
            </a:r>
            <a:r>
              <a:rPr lang="fr-FR" sz="1000" dirty="0"/>
              <a:t> </a:t>
            </a:r>
            <a:r>
              <a:rPr lang="fr-FR" sz="1000" b="1" dirty="0"/>
              <a:t>2020</a:t>
            </a:r>
            <a:endParaRPr lang="fr-FR" sz="1000" dirty="0"/>
          </a:p>
        </p:txBody>
      </p:sp>
      <p:pic>
        <p:nvPicPr>
          <p:cNvPr id="16" name="Image 15">
            <a:extLst>
              <a:ext uri="{FF2B5EF4-FFF2-40B4-BE49-F238E27FC236}">
                <a16:creationId xmlns:a16="http://schemas.microsoft.com/office/drawing/2014/main" id="{6F3FF46A-BCF9-3D5A-9799-11F20A6ED118}"/>
              </a:ext>
            </a:extLst>
          </p:cNvPr>
          <p:cNvPicPr>
            <a:picLocks noChangeAspect="1"/>
          </p:cNvPicPr>
          <p:nvPr/>
        </p:nvPicPr>
        <p:blipFill>
          <a:blip r:embed="rId3"/>
          <a:stretch>
            <a:fillRect/>
          </a:stretch>
        </p:blipFill>
        <p:spPr>
          <a:xfrm>
            <a:off x="2857814" y="13806"/>
            <a:ext cx="1505527" cy="1505527"/>
          </a:xfrm>
          <a:prstGeom prst="rect">
            <a:avLst/>
          </a:prstGeom>
        </p:spPr>
      </p:pic>
      <p:sp>
        <p:nvSpPr>
          <p:cNvPr id="22" name="ZoneTexte 21">
            <a:extLst>
              <a:ext uri="{FF2B5EF4-FFF2-40B4-BE49-F238E27FC236}">
                <a16:creationId xmlns:a16="http://schemas.microsoft.com/office/drawing/2014/main" id="{103937D5-3948-53DC-B2F9-A45FEA909C17}"/>
              </a:ext>
            </a:extLst>
          </p:cNvPr>
          <p:cNvSpPr txBox="1"/>
          <p:nvPr/>
        </p:nvSpPr>
        <p:spPr>
          <a:xfrm>
            <a:off x="3103620" y="1359206"/>
            <a:ext cx="985847" cy="369332"/>
          </a:xfrm>
          <a:prstGeom prst="rect">
            <a:avLst/>
          </a:prstGeom>
          <a:solidFill>
            <a:srgbClr val="FF0000"/>
          </a:solidFill>
        </p:spPr>
        <p:txBody>
          <a:bodyPr wrap="none" rtlCol="0">
            <a:spAutoFit/>
          </a:bodyPr>
          <a:lstStyle/>
          <a:p>
            <a:r>
              <a:rPr lang="fr-FR" dirty="0">
                <a:solidFill>
                  <a:schemeClr val="bg1"/>
                </a:solidFill>
              </a:rPr>
              <a:t>peinture</a:t>
            </a:r>
          </a:p>
        </p:txBody>
      </p:sp>
      <p:pic>
        <p:nvPicPr>
          <p:cNvPr id="24" name="Image 23">
            <a:extLst>
              <a:ext uri="{FF2B5EF4-FFF2-40B4-BE49-F238E27FC236}">
                <a16:creationId xmlns:a16="http://schemas.microsoft.com/office/drawing/2014/main" id="{981D202F-41DE-DF98-018A-FE04A0463B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167" b="91500" l="18000" r="97000"/>
                    </a14:imgEffect>
                  </a14:imgLayer>
                </a14:imgProps>
              </a:ext>
            </a:extLst>
          </a:blip>
          <a:srcRect l="15084" t="27675" r="785" b="6367"/>
          <a:stretch/>
        </p:blipFill>
        <p:spPr>
          <a:xfrm rot="5614670" flipV="1">
            <a:off x="2156303" y="150192"/>
            <a:ext cx="1440454" cy="1129334"/>
          </a:xfrm>
          <a:prstGeom prst="rect">
            <a:avLst/>
          </a:prstGeom>
          <a:effectLst>
            <a:outerShdw blurRad="50800" dist="38100" dir="2700000" algn="tl" rotWithShape="0">
              <a:prstClr val="black">
                <a:alpha val="40000"/>
              </a:prstClr>
            </a:outerShdw>
          </a:effectLst>
        </p:spPr>
      </p:pic>
      <p:pic>
        <p:nvPicPr>
          <p:cNvPr id="13" name="Image 12">
            <a:extLst>
              <a:ext uri="{FF2B5EF4-FFF2-40B4-BE49-F238E27FC236}">
                <a16:creationId xmlns:a16="http://schemas.microsoft.com/office/drawing/2014/main" id="{3B77E60C-CF06-646E-317F-922583A99D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0392" y1="84351" x2="63855" y2="84097"/>
                        <a14:foregroundMark x1="48645" y1="54962" x2="39006" y2="21247"/>
                        <a14:backgroundMark x1="54367" y1="23028" x2="54669" y2="30662"/>
                        <a14:backgroundMark x1="53614" y1="38295" x2="53614" y2="52672"/>
                        <a14:backgroundMark x1="45934" y1="51145" x2="46988" y2="52036"/>
                        <a14:backgroundMark x1="68825" y1="17939" x2="67169" y2="24809"/>
                        <a14:backgroundMark x1="66114" y1="18575" x2="64759" y2="25827"/>
                        <a14:backgroundMark x1="37500" y1="24555" x2="43524" y2="43639"/>
                        <a14:backgroundMark x1="43675" y1="45038" x2="44880" y2="48092"/>
                      </a14:backgroundRemoval>
                    </a14:imgEffect>
                  </a14:imgLayer>
                </a14:imgProps>
              </a:ext>
            </a:extLst>
          </a:blip>
          <a:srcRect l="28564" t="13902" r="27308" b="14642"/>
          <a:stretch/>
        </p:blipFill>
        <p:spPr>
          <a:xfrm>
            <a:off x="6862969" y="141739"/>
            <a:ext cx="1239566" cy="2375994"/>
          </a:xfrm>
          <a:prstGeom prst="rect">
            <a:avLst/>
          </a:prstGeom>
        </p:spPr>
      </p:pic>
      <p:sp>
        <p:nvSpPr>
          <p:cNvPr id="14" name="ZoneTexte 13">
            <a:extLst>
              <a:ext uri="{FF2B5EF4-FFF2-40B4-BE49-F238E27FC236}">
                <a16:creationId xmlns:a16="http://schemas.microsoft.com/office/drawing/2014/main" id="{2B26AEA9-75FF-622F-68B6-5DC3788E0A9D}"/>
              </a:ext>
            </a:extLst>
          </p:cNvPr>
          <p:cNvSpPr txBox="1"/>
          <p:nvPr/>
        </p:nvSpPr>
        <p:spPr>
          <a:xfrm>
            <a:off x="5944069" y="286066"/>
            <a:ext cx="1027204" cy="369332"/>
          </a:xfrm>
          <a:prstGeom prst="rect">
            <a:avLst/>
          </a:prstGeom>
          <a:solidFill>
            <a:srgbClr val="FF0000"/>
          </a:solidFill>
        </p:spPr>
        <p:txBody>
          <a:bodyPr wrap="none" rtlCol="0">
            <a:spAutoFit/>
          </a:bodyPr>
          <a:lstStyle/>
          <a:p>
            <a:r>
              <a:rPr lang="fr-FR" dirty="0">
                <a:solidFill>
                  <a:schemeClr val="bg1"/>
                </a:solidFill>
              </a:rPr>
              <a:t>diffuseur</a:t>
            </a:r>
          </a:p>
        </p:txBody>
      </p:sp>
    </p:spTree>
    <p:extLst>
      <p:ext uri="{BB962C8B-B14F-4D97-AF65-F5344CB8AC3E}">
        <p14:creationId xmlns:p14="http://schemas.microsoft.com/office/powerpoint/2010/main" val="336198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5E-6 3.33333E-6 L -0.00222 0.08426 " pathEditMode="relative" rAng="0" ptsTypes="AA">
                                      <p:cBhvr>
                                        <p:cTn id="6" dur="2000" fill="hold"/>
                                        <p:tgtEl>
                                          <p:spTgt spid="24"/>
                                        </p:tgtEl>
                                        <p:attrNameLst>
                                          <p:attrName>ppt_x</p:attrName>
                                          <p:attrName>ppt_y</p:attrName>
                                        </p:attrNameLst>
                                      </p:cBhvr>
                                      <p:rCtr x="-117"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706BF0B-A7BA-3B47-AE80-720E33AC4E99}"/>
              </a:ext>
            </a:extLst>
          </p:cNvPr>
          <p:cNvPicPr>
            <a:picLocks noChangeAspect="1"/>
          </p:cNvPicPr>
          <p:nvPr/>
        </p:nvPicPr>
        <p:blipFill>
          <a:blip r:embed="rId2"/>
          <a:stretch>
            <a:fillRect/>
          </a:stretch>
        </p:blipFill>
        <p:spPr>
          <a:xfrm>
            <a:off x="326100" y="1658261"/>
            <a:ext cx="2284306" cy="3169475"/>
          </a:xfrm>
          <a:prstGeom prst="rect">
            <a:avLst/>
          </a:prstGeom>
          <a:effectLst>
            <a:outerShdw blurRad="50800" dist="38100" dir="2700000" algn="tl" rotWithShape="0">
              <a:schemeClr val="tx1">
                <a:alpha val="0"/>
              </a:schemeClr>
            </a:outerShdw>
          </a:effectLst>
        </p:spPr>
      </p:pic>
      <p:sp>
        <p:nvSpPr>
          <p:cNvPr id="33" name="ZoneTexte 32">
            <a:extLst>
              <a:ext uri="{FF2B5EF4-FFF2-40B4-BE49-F238E27FC236}">
                <a16:creationId xmlns:a16="http://schemas.microsoft.com/office/drawing/2014/main" id="{B84A74EA-9C75-AF41-9006-44C6697B4042}"/>
              </a:ext>
            </a:extLst>
          </p:cNvPr>
          <p:cNvSpPr txBox="1"/>
          <p:nvPr/>
        </p:nvSpPr>
        <p:spPr>
          <a:xfrm>
            <a:off x="3972543" y="4960115"/>
            <a:ext cx="1938351" cy="369332"/>
          </a:xfrm>
          <a:prstGeom prst="rect">
            <a:avLst/>
          </a:prstGeom>
          <a:solidFill>
            <a:srgbClr val="FF0000"/>
          </a:solidFill>
        </p:spPr>
        <p:txBody>
          <a:bodyPr wrap="none" rtlCol="0">
            <a:spAutoFit/>
          </a:bodyPr>
          <a:lstStyle/>
          <a:p>
            <a:r>
              <a:rPr lang="fr-FR" dirty="0">
                <a:solidFill>
                  <a:schemeClr val="bg1"/>
                </a:solidFill>
              </a:rPr>
              <a:t>Produits ménagers</a:t>
            </a:r>
          </a:p>
        </p:txBody>
      </p:sp>
      <p:sp>
        <p:nvSpPr>
          <p:cNvPr id="46" name="ZoneTexte 45">
            <a:extLst>
              <a:ext uri="{FF2B5EF4-FFF2-40B4-BE49-F238E27FC236}">
                <a16:creationId xmlns:a16="http://schemas.microsoft.com/office/drawing/2014/main" id="{06702B7A-C62B-A34D-91BB-26A3DA325F3D}"/>
              </a:ext>
            </a:extLst>
          </p:cNvPr>
          <p:cNvSpPr txBox="1"/>
          <p:nvPr/>
        </p:nvSpPr>
        <p:spPr>
          <a:xfrm>
            <a:off x="4316347" y="6009538"/>
            <a:ext cx="7994496" cy="246221"/>
          </a:xfrm>
          <a:prstGeom prst="rect">
            <a:avLst/>
          </a:prstGeom>
          <a:noFill/>
        </p:spPr>
        <p:txBody>
          <a:bodyPr wrap="none" rtlCol="0">
            <a:spAutoFit/>
          </a:bodyPr>
          <a:lstStyle/>
          <a:p>
            <a:r>
              <a:rPr lang="fr-FR" sz="1000" dirty="0" err="1"/>
              <a:t>Vardoulakis</a:t>
            </a:r>
            <a:r>
              <a:rPr lang="fr-FR" sz="1000" dirty="0"/>
              <a:t>, </a:t>
            </a:r>
            <a:r>
              <a:rPr lang="fr-FR" sz="1000" dirty="0" err="1"/>
              <a:t>S.et</a:t>
            </a:r>
            <a:r>
              <a:rPr lang="fr-FR" sz="1000" dirty="0"/>
              <a:t> al. . Indoor </a:t>
            </a:r>
            <a:r>
              <a:rPr lang="fr-FR" sz="1000" dirty="0" err="1"/>
              <a:t>Exposure</a:t>
            </a:r>
            <a:r>
              <a:rPr lang="fr-FR" sz="1000" dirty="0"/>
              <a:t> to </a:t>
            </a:r>
            <a:r>
              <a:rPr lang="fr-FR" sz="1000" dirty="0" err="1"/>
              <a:t>Selected</a:t>
            </a:r>
            <a:r>
              <a:rPr lang="fr-FR" sz="1000" dirty="0"/>
              <a:t> Air </a:t>
            </a:r>
            <a:r>
              <a:rPr lang="fr-FR" sz="1000" dirty="0" err="1"/>
              <a:t>Pollutants</a:t>
            </a:r>
            <a:r>
              <a:rPr lang="fr-FR" sz="1000" dirty="0"/>
              <a:t> in the Home </a:t>
            </a:r>
            <a:r>
              <a:rPr lang="fr-FR" sz="1000" dirty="0" err="1"/>
              <a:t>Environment</a:t>
            </a:r>
            <a:r>
              <a:rPr lang="fr-FR" sz="1000" dirty="0"/>
              <a:t>: A </a:t>
            </a:r>
            <a:r>
              <a:rPr lang="fr-FR" sz="1000" dirty="0" err="1"/>
              <a:t>Systematic</a:t>
            </a:r>
            <a:r>
              <a:rPr lang="fr-FR" sz="1000" dirty="0"/>
              <a:t> </a:t>
            </a:r>
            <a:r>
              <a:rPr lang="fr-FR" sz="1000" dirty="0" err="1"/>
              <a:t>Review</a:t>
            </a:r>
            <a:r>
              <a:rPr lang="fr-FR" sz="1000" dirty="0"/>
              <a:t>. </a:t>
            </a:r>
            <a:r>
              <a:rPr lang="fr-FR" sz="1000" i="1" dirty="0"/>
              <a:t>Int. J. Environ. </a:t>
            </a:r>
            <a:r>
              <a:rPr lang="fr-FR" sz="1000" i="1" dirty="0" err="1"/>
              <a:t>Res</a:t>
            </a:r>
            <a:r>
              <a:rPr lang="fr-FR" sz="1000" i="1" dirty="0"/>
              <a:t>. Public </a:t>
            </a:r>
            <a:r>
              <a:rPr lang="fr-FR" sz="1000" i="1" dirty="0" err="1"/>
              <a:t>Health</a:t>
            </a:r>
            <a:r>
              <a:rPr lang="fr-FR" sz="1000" dirty="0"/>
              <a:t> </a:t>
            </a:r>
            <a:r>
              <a:rPr lang="fr-FR" sz="1000" b="1" dirty="0"/>
              <a:t>2020</a:t>
            </a:r>
            <a:endParaRPr lang="fr-FR" sz="1000" dirty="0"/>
          </a:p>
        </p:txBody>
      </p:sp>
      <p:pic>
        <p:nvPicPr>
          <p:cNvPr id="16" name="Image 15">
            <a:extLst>
              <a:ext uri="{FF2B5EF4-FFF2-40B4-BE49-F238E27FC236}">
                <a16:creationId xmlns:a16="http://schemas.microsoft.com/office/drawing/2014/main" id="{6F3FF46A-BCF9-3D5A-9799-11F20A6ED118}"/>
              </a:ext>
            </a:extLst>
          </p:cNvPr>
          <p:cNvPicPr>
            <a:picLocks noChangeAspect="1"/>
          </p:cNvPicPr>
          <p:nvPr/>
        </p:nvPicPr>
        <p:blipFill>
          <a:blip r:embed="rId3"/>
          <a:stretch>
            <a:fillRect/>
          </a:stretch>
        </p:blipFill>
        <p:spPr>
          <a:xfrm>
            <a:off x="2857814" y="13806"/>
            <a:ext cx="1505527" cy="1505527"/>
          </a:xfrm>
          <a:prstGeom prst="rect">
            <a:avLst/>
          </a:prstGeom>
        </p:spPr>
      </p:pic>
      <p:sp>
        <p:nvSpPr>
          <p:cNvPr id="22" name="ZoneTexte 21">
            <a:extLst>
              <a:ext uri="{FF2B5EF4-FFF2-40B4-BE49-F238E27FC236}">
                <a16:creationId xmlns:a16="http://schemas.microsoft.com/office/drawing/2014/main" id="{103937D5-3948-53DC-B2F9-A45FEA909C17}"/>
              </a:ext>
            </a:extLst>
          </p:cNvPr>
          <p:cNvSpPr txBox="1"/>
          <p:nvPr/>
        </p:nvSpPr>
        <p:spPr>
          <a:xfrm>
            <a:off x="3103620" y="1359206"/>
            <a:ext cx="985847" cy="369332"/>
          </a:xfrm>
          <a:prstGeom prst="rect">
            <a:avLst/>
          </a:prstGeom>
          <a:solidFill>
            <a:srgbClr val="FF0000"/>
          </a:solidFill>
        </p:spPr>
        <p:txBody>
          <a:bodyPr wrap="none" rtlCol="0">
            <a:spAutoFit/>
          </a:bodyPr>
          <a:lstStyle/>
          <a:p>
            <a:r>
              <a:rPr lang="fr-FR" dirty="0">
                <a:solidFill>
                  <a:schemeClr val="bg1"/>
                </a:solidFill>
              </a:rPr>
              <a:t>peinture</a:t>
            </a:r>
          </a:p>
        </p:txBody>
      </p:sp>
      <p:pic>
        <p:nvPicPr>
          <p:cNvPr id="24" name="Image 23">
            <a:extLst>
              <a:ext uri="{FF2B5EF4-FFF2-40B4-BE49-F238E27FC236}">
                <a16:creationId xmlns:a16="http://schemas.microsoft.com/office/drawing/2014/main" id="{981D202F-41DE-DF98-018A-FE04A0463B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167" b="91500" l="18000" r="97000"/>
                    </a14:imgEffect>
                  </a14:imgLayer>
                </a14:imgProps>
              </a:ext>
            </a:extLst>
          </a:blip>
          <a:srcRect l="15084" t="27675" r="785" b="6367"/>
          <a:stretch/>
        </p:blipFill>
        <p:spPr>
          <a:xfrm rot="5614670" flipV="1">
            <a:off x="2156303" y="150192"/>
            <a:ext cx="1440454" cy="1129334"/>
          </a:xfrm>
          <a:prstGeom prst="rect">
            <a:avLst/>
          </a:prstGeom>
          <a:effectLst>
            <a:outerShdw blurRad="50800" dist="38100" dir="2700000" algn="tl" rotWithShape="0">
              <a:prstClr val="black">
                <a:alpha val="40000"/>
              </a:prstClr>
            </a:outerShdw>
          </a:effectLst>
        </p:spPr>
      </p:pic>
      <p:pic>
        <p:nvPicPr>
          <p:cNvPr id="5" name="Image 4">
            <a:extLst>
              <a:ext uri="{FF2B5EF4-FFF2-40B4-BE49-F238E27FC236}">
                <a16:creationId xmlns:a16="http://schemas.microsoft.com/office/drawing/2014/main" id="{56CD7143-D5DD-1ACC-6806-C7894B26A95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037" b="46222" l="4017" r="35873"/>
                    </a14:imgEffect>
                  </a14:imgLayer>
                </a14:imgProps>
              </a:ext>
            </a:extLst>
          </a:blip>
          <a:srcRect t="12237" r="60731" b="53333"/>
          <a:stretch/>
        </p:blipFill>
        <p:spPr>
          <a:xfrm>
            <a:off x="5584082" y="1372433"/>
            <a:ext cx="2356853" cy="1931927"/>
          </a:xfrm>
          <a:prstGeom prst="rect">
            <a:avLst/>
          </a:prstGeom>
          <a:effectLst>
            <a:outerShdw blurRad="50800" dist="38100" dir="18900000" algn="bl" rotWithShape="0">
              <a:prstClr val="black">
                <a:alpha val="40000"/>
              </a:prstClr>
            </a:outerShdw>
          </a:effectLst>
        </p:spPr>
      </p:pic>
      <p:sp>
        <p:nvSpPr>
          <p:cNvPr id="8" name="ZoneTexte 7">
            <a:extLst>
              <a:ext uri="{FF2B5EF4-FFF2-40B4-BE49-F238E27FC236}">
                <a16:creationId xmlns:a16="http://schemas.microsoft.com/office/drawing/2014/main" id="{5859AF77-E0D4-2AB0-6CD8-D4EA828D29F0}"/>
              </a:ext>
            </a:extLst>
          </p:cNvPr>
          <p:cNvSpPr txBox="1"/>
          <p:nvPr/>
        </p:nvSpPr>
        <p:spPr>
          <a:xfrm>
            <a:off x="5868628" y="1332668"/>
            <a:ext cx="986167" cy="369332"/>
          </a:xfrm>
          <a:prstGeom prst="rect">
            <a:avLst/>
          </a:prstGeom>
          <a:solidFill>
            <a:srgbClr val="FF0000"/>
          </a:solidFill>
        </p:spPr>
        <p:txBody>
          <a:bodyPr wrap="none" rtlCol="0">
            <a:spAutoFit/>
          </a:bodyPr>
          <a:lstStyle/>
          <a:p>
            <a:r>
              <a:rPr lang="fr-FR" dirty="0">
                <a:solidFill>
                  <a:schemeClr val="bg1"/>
                </a:solidFill>
              </a:rPr>
              <a:t>meubles</a:t>
            </a:r>
          </a:p>
        </p:txBody>
      </p:sp>
      <p:pic>
        <p:nvPicPr>
          <p:cNvPr id="13" name="Image 12">
            <a:extLst>
              <a:ext uri="{FF2B5EF4-FFF2-40B4-BE49-F238E27FC236}">
                <a16:creationId xmlns:a16="http://schemas.microsoft.com/office/drawing/2014/main" id="{F34F90D0-FE1E-DB40-7C44-5EDD430D98A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0392" y1="84351" x2="63855" y2="84097"/>
                        <a14:foregroundMark x1="48645" y1="54962" x2="39006" y2="21247"/>
                        <a14:backgroundMark x1="54367" y1="23028" x2="54669" y2="30662"/>
                        <a14:backgroundMark x1="53614" y1="38295" x2="53614" y2="52672"/>
                        <a14:backgroundMark x1="45934" y1="51145" x2="46988" y2="52036"/>
                        <a14:backgroundMark x1="68825" y1="17939" x2="67169" y2="24809"/>
                        <a14:backgroundMark x1="66114" y1="18575" x2="64759" y2="25827"/>
                        <a14:backgroundMark x1="37500" y1="24555" x2="43524" y2="43639"/>
                        <a14:backgroundMark x1="43675" y1="45038" x2="44880" y2="48092"/>
                      </a14:backgroundRemoval>
                    </a14:imgEffect>
                  </a14:imgLayer>
                </a14:imgProps>
              </a:ext>
            </a:extLst>
          </a:blip>
          <a:srcRect l="28564" t="13902" r="27308" b="14642"/>
          <a:stretch/>
        </p:blipFill>
        <p:spPr>
          <a:xfrm>
            <a:off x="6862969" y="141739"/>
            <a:ext cx="686725" cy="1316311"/>
          </a:xfrm>
          <a:prstGeom prst="rect">
            <a:avLst/>
          </a:prstGeom>
        </p:spPr>
      </p:pic>
      <p:sp>
        <p:nvSpPr>
          <p:cNvPr id="14" name="ZoneTexte 13">
            <a:extLst>
              <a:ext uri="{FF2B5EF4-FFF2-40B4-BE49-F238E27FC236}">
                <a16:creationId xmlns:a16="http://schemas.microsoft.com/office/drawing/2014/main" id="{8AE5CDD3-A6A7-B97E-DB13-6C44A5D08193}"/>
              </a:ext>
            </a:extLst>
          </p:cNvPr>
          <p:cNvSpPr txBox="1"/>
          <p:nvPr/>
        </p:nvSpPr>
        <p:spPr>
          <a:xfrm>
            <a:off x="5944069" y="286066"/>
            <a:ext cx="1027204" cy="369332"/>
          </a:xfrm>
          <a:prstGeom prst="rect">
            <a:avLst/>
          </a:prstGeom>
          <a:solidFill>
            <a:srgbClr val="FF0000"/>
          </a:solidFill>
        </p:spPr>
        <p:txBody>
          <a:bodyPr wrap="none" rtlCol="0">
            <a:spAutoFit/>
          </a:bodyPr>
          <a:lstStyle/>
          <a:p>
            <a:r>
              <a:rPr lang="fr-FR" dirty="0">
                <a:solidFill>
                  <a:schemeClr val="bg1"/>
                </a:solidFill>
              </a:rPr>
              <a:t>diffuseur</a:t>
            </a:r>
          </a:p>
        </p:txBody>
      </p:sp>
    </p:spTree>
    <p:extLst>
      <p:ext uri="{BB962C8B-B14F-4D97-AF65-F5344CB8AC3E}">
        <p14:creationId xmlns:p14="http://schemas.microsoft.com/office/powerpoint/2010/main" val="38588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5E-6 3.33333E-6 L -0.00222 0.08426 " pathEditMode="relative" rAng="0" ptsTypes="AA">
                                      <p:cBhvr>
                                        <p:cTn id="6" dur="2000" fill="hold"/>
                                        <p:tgtEl>
                                          <p:spTgt spid="24"/>
                                        </p:tgtEl>
                                        <p:attrNameLst>
                                          <p:attrName>ppt_x</p:attrName>
                                          <p:attrName>ppt_y</p:attrName>
                                        </p:attrNameLst>
                                      </p:cBhvr>
                                      <p:rCtr x="-117"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706BF0B-A7BA-3B47-AE80-720E33AC4E99}"/>
              </a:ext>
            </a:extLst>
          </p:cNvPr>
          <p:cNvPicPr>
            <a:picLocks noChangeAspect="1"/>
          </p:cNvPicPr>
          <p:nvPr/>
        </p:nvPicPr>
        <p:blipFill>
          <a:blip r:embed="rId2"/>
          <a:stretch>
            <a:fillRect/>
          </a:stretch>
        </p:blipFill>
        <p:spPr>
          <a:xfrm>
            <a:off x="326100" y="1658261"/>
            <a:ext cx="2284306" cy="3169475"/>
          </a:xfrm>
          <a:prstGeom prst="rect">
            <a:avLst/>
          </a:prstGeom>
          <a:effectLst>
            <a:outerShdw blurRad="50800" dist="38100" dir="2700000" algn="tl" rotWithShape="0">
              <a:schemeClr val="tx1">
                <a:alpha val="0"/>
              </a:schemeClr>
            </a:outerShdw>
          </a:effectLst>
        </p:spPr>
      </p:pic>
      <p:sp>
        <p:nvSpPr>
          <p:cNvPr id="33" name="ZoneTexte 32">
            <a:extLst>
              <a:ext uri="{FF2B5EF4-FFF2-40B4-BE49-F238E27FC236}">
                <a16:creationId xmlns:a16="http://schemas.microsoft.com/office/drawing/2014/main" id="{B84A74EA-9C75-AF41-9006-44C6697B4042}"/>
              </a:ext>
            </a:extLst>
          </p:cNvPr>
          <p:cNvSpPr txBox="1"/>
          <p:nvPr/>
        </p:nvSpPr>
        <p:spPr>
          <a:xfrm>
            <a:off x="3972543" y="4960115"/>
            <a:ext cx="1938351" cy="369332"/>
          </a:xfrm>
          <a:prstGeom prst="rect">
            <a:avLst/>
          </a:prstGeom>
          <a:solidFill>
            <a:srgbClr val="FF0000"/>
          </a:solidFill>
        </p:spPr>
        <p:txBody>
          <a:bodyPr wrap="none" rtlCol="0">
            <a:spAutoFit/>
          </a:bodyPr>
          <a:lstStyle/>
          <a:p>
            <a:r>
              <a:rPr lang="fr-FR" dirty="0">
                <a:solidFill>
                  <a:schemeClr val="bg1"/>
                </a:solidFill>
              </a:rPr>
              <a:t>Produits ménagers</a:t>
            </a:r>
          </a:p>
        </p:txBody>
      </p:sp>
      <p:sp>
        <p:nvSpPr>
          <p:cNvPr id="46" name="ZoneTexte 45">
            <a:extLst>
              <a:ext uri="{FF2B5EF4-FFF2-40B4-BE49-F238E27FC236}">
                <a16:creationId xmlns:a16="http://schemas.microsoft.com/office/drawing/2014/main" id="{06702B7A-C62B-A34D-91BB-26A3DA325F3D}"/>
              </a:ext>
            </a:extLst>
          </p:cNvPr>
          <p:cNvSpPr txBox="1"/>
          <p:nvPr/>
        </p:nvSpPr>
        <p:spPr>
          <a:xfrm>
            <a:off x="4316347" y="6009538"/>
            <a:ext cx="7994496" cy="246221"/>
          </a:xfrm>
          <a:prstGeom prst="rect">
            <a:avLst/>
          </a:prstGeom>
          <a:noFill/>
        </p:spPr>
        <p:txBody>
          <a:bodyPr wrap="none" rtlCol="0">
            <a:spAutoFit/>
          </a:bodyPr>
          <a:lstStyle/>
          <a:p>
            <a:r>
              <a:rPr lang="fr-FR" sz="1000" dirty="0" err="1"/>
              <a:t>Vardoulakis</a:t>
            </a:r>
            <a:r>
              <a:rPr lang="fr-FR" sz="1000" dirty="0"/>
              <a:t>, </a:t>
            </a:r>
            <a:r>
              <a:rPr lang="fr-FR" sz="1000" dirty="0" err="1"/>
              <a:t>S.et</a:t>
            </a:r>
            <a:r>
              <a:rPr lang="fr-FR" sz="1000" dirty="0"/>
              <a:t> al. . Indoor </a:t>
            </a:r>
            <a:r>
              <a:rPr lang="fr-FR" sz="1000" dirty="0" err="1"/>
              <a:t>Exposure</a:t>
            </a:r>
            <a:r>
              <a:rPr lang="fr-FR" sz="1000" dirty="0"/>
              <a:t> to </a:t>
            </a:r>
            <a:r>
              <a:rPr lang="fr-FR" sz="1000" dirty="0" err="1"/>
              <a:t>Selected</a:t>
            </a:r>
            <a:r>
              <a:rPr lang="fr-FR" sz="1000" dirty="0"/>
              <a:t> Air </a:t>
            </a:r>
            <a:r>
              <a:rPr lang="fr-FR" sz="1000" dirty="0" err="1"/>
              <a:t>Pollutants</a:t>
            </a:r>
            <a:r>
              <a:rPr lang="fr-FR" sz="1000" dirty="0"/>
              <a:t> in the Home </a:t>
            </a:r>
            <a:r>
              <a:rPr lang="fr-FR" sz="1000" dirty="0" err="1"/>
              <a:t>Environment</a:t>
            </a:r>
            <a:r>
              <a:rPr lang="fr-FR" sz="1000" dirty="0"/>
              <a:t>: A </a:t>
            </a:r>
            <a:r>
              <a:rPr lang="fr-FR" sz="1000" dirty="0" err="1"/>
              <a:t>Systematic</a:t>
            </a:r>
            <a:r>
              <a:rPr lang="fr-FR" sz="1000" dirty="0"/>
              <a:t> </a:t>
            </a:r>
            <a:r>
              <a:rPr lang="fr-FR" sz="1000" dirty="0" err="1"/>
              <a:t>Review</a:t>
            </a:r>
            <a:r>
              <a:rPr lang="fr-FR" sz="1000" dirty="0"/>
              <a:t>. </a:t>
            </a:r>
            <a:r>
              <a:rPr lang="fr-FR" sz="1000" i="1" dirty="0"/>
              <a:t>Int. J. Environ. </a:t>
            </a:r>
            <a:r>
              <a:rPr lang="fr-FR" sz="1000" i="1" dirty="0" err="1"/>
              <a:t>Res</a:t>
            </a:r>
            <a:r>
              <a:rPr lang="fr-FR" sz="1000" i="1" dirty="0"/>
              <a:t>. Public </a:t>
            </a:r>
            <a:r>
              <a:rPr lang="fr-FR" sz="1000" i="1" dirty="0" err="1"/>
              <a:t>Health</a:t>
            </a:r>
            <a:r>
              <a:rPr lang="fr-FR" sz="1000" dirty="0"/>
              <a:t> </a:t>
            </a:r>
            <a:r>
              <a:rPr lang="fr-FR" sz="1000" b="1" dirty="0"/>
              <a:t>2020</a:t>
            </a:r>
            <a:endParaRPr lang="fr-FR" sz="1000" dirty="0"/>
          </a:p>
        </p:txBody>
      </p:sp>
      <p:pic>
        <p:nvPicPr>
          <p:cNvPr id="16" name="Image 15">
            <a:extLst>
              <a:ext uri="{FF2B5EF4-FFF2-40B4-BE49-F238E27FC236}">
                <a16:creationId xmlns:a16="http://schemas.microsoft.com/office/drawing/2014/main" id="{6F3FF46A-BCF9-3D5A-9799-11F20A6ED118}"/>
              </a:ext>
            </a:extLst>
          </p:cNvPr>
          <p:cNvPicPr>
            <a:picLocks noChangeAspect="1"/>
          </p:cNvPicPr>
          <p:nvPr/>
        </p:nvPicPr>
        <p:blipFill>
          <a:blip r:embed="rId3"/>
          <a:stretch>
            <a:fillRect/>
          </a:stretch>
        </p:blipFill>
        <p:spPr>
          <a:xfrm>
            <a:off x="2857814" y="13806"/>
            <a:ext cx="1505527" cy="1505527"/>
          </a:xfrm>
          <a:prstGeom prst="rect">
            <a:avLst/>
          </a:prstGeom>
        </p:spPr>
      </p:pic>
      <p:sp>
        <p:nvSpPr>
          <p:cNvPr id="22" name="ZoneTexte 21">
            <a:extLst>
              <a:ext uri="{FF2B5EF4-FFF2-40B4-BE49-F238E27FC236}">
                <a16:creationId xmlns:a16="http://schemas.microsoft.com/office/drawing/2014/main" id="{103937D5-3948-53DC-B2F9-A45FEA909C17}"/>
              </a:ext>
            </a:extLst>
          </p:cNvPr>
          <p:cNvSpPr txBox="1"/>
          <p:nvPr/>
        </p:nvSpPr>
        <p:spPr>
          <a:xfrm>
            <a:off x="3103620" y="1359206"/>
            <a:ext cx="985847" cy="369332"/>
          </a:xfrm>
          <a:prstGeom prst="rect">
            <a:avLst/>
          </a:prstGeom>
          <a:solidFill>
            <a:srgbClr val="FF0000"/>
          </a:solidFill>
        </p:spPr>
        <p:txBody>
          <a:bodyPr wrap="none" rtlCol="0">
            <a:spAutoFit/>
          </a:bodyPr>
          <a:lstStyle/>
          <a:p>
            <a:r>
              <a:rPr lang="fr-FR" dirty="0">
                <a:solidFill>
                  <a:schemeClr val="bg1"/>
                </a:solidFill>
              </a:rPr>
              <a:t>peinture</a:t>
            </a:r>
          </a:p>
        </p:txBody>
      </p:sp>
      <p:pic>
        <p:nvPicPr>
          <p:cNvPr id="24" name="Image 23">
            <a:extLst>
              <a:ext uri="{FF2B5EF4-FFF2-40B4-BE49-F238E27FC236}">
                <a16:creationId xmlns:a16="http://schemas.microsoft.com/office/drawing/2014/main" id="{981D202F-41DE-DF98-018A-FE04A0463B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167" b="91500" l="18000" r="97000"/>
                    </a14:imgEffect>
                  </a14:imgLayer>
                </a14:imgProps>
              </a:ext>
            </a:extLst>
          </a:blip>
          <a:srcRect l="15084" t="27675" r="785" b="6367"/>
          <a:stretch/>
        </p:blipFill>
        <p:spPr>
          <a:xfrm rot="5614670" flipV="1">
            <a:off x="2156303" y="150192"/>
            <a:ext cx="1440454" cy="1129334"/>
          </a:xfrm>
          <a:prstGeom prst="rect">
            <a:avLst/>
          </a:prstGeom>
          <a:effectLst>
            <a:outerShdw blurRad="50800" dist="38100" dir="2700000" algn="tl" rotWithShape="0">
              <a:prstClr val="black">
                <a:alpha val="40000"/>
              </a:prstClr>
            </a:outerShdw>
          </a:effectLst>
        </p:spPr>
      </p:pic>
      <p:pic>
        <p:nvPicPr>
          <p:cNvPr id="5" name="Image 4">
            <a:extLst>
              <a:ext uri="{FF2B5EF4-FFF2-40B4-BE49-F238E27FC236}">
                <a16:creationId xmlns:a16="http://schemas.microsoft.com/office/drawing/2014/main" id="{56CD7143-D5DD-1ACC-6806-C7894B26A95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037" b="46222" l="4017" r="35873"/>
                    </a14:imgEffect>
                  </a14:imgLayer>
                </a14:imgProps>
              </a:ext>
            </a:extLst>
          </a:blip>
          <a:srcRect t="12237" r="60731" b="53333"/>
          <a:stretch/>
        </p:blipFill>
        <p:spPr>
          <a:xfrm>
            <a:off x="5584082" y="1372433"/>
            <a:ext cx="2356853" cy="1931927"/>
          </a:xfrm>
          <a:prstGeom prst="rect">
            <a:avLst/>
          </a:prstGeom>
          <a:effectLst>
            <a:outerShdw blurRad="50800" dist="38100" dir="18900000" algn="bl" rotWithShape="0">
              <a:prstClr val="black">
                <a:alpha val="40000"/>
              </a:prstClr>
            </a:outerShdw>
          </a:effectLst>
        </p:spPr>
      </p:pic>
      <p:sp>
        <p:nvSpPr>
          <p:cNvPr id="8" name="ZoneTexte 7">
            <a:extLst>
              <a:ext uri="{FF2B5EF4-FFF2-40B4-BE49-F238E27FC236}">
                <a16:creationId xmlns:a16="http://schemas.microsoft.com/office/drawing/2014/main" id="{5859AF77-E0D4-2AB0-6CD8-D4EA828D29F0}"/>
              </a:ext>
            </a:extLst>
          </p:cNvPr>
          <p:cNvSpPr txBox="1"/>
          <p:nvPr/>
        </p:nvSpPr>
        <p:spPr>
          <a:xfrm>
            <a:off x="5868628" y="1332668"/>
            <a:ext cx="986167" cy="369332"/>
          </a:xfrm>
          <a:prstGeom prst="rect">
            <a:avLst/>
          </a:prstGeom>
          <a:solidFill>
            <a:srgbClr val="FF0000"/>
          </a:solidFill>
        </p:spPr>
        <p:txBody>
          <a:bodyPr wrap="none" rtlCol="0">
            <a:spAutoFit/>
          </a:bodyPr>
          <a:lstStyle/>
          <a:p>
            <a:r>
              <a:rPr lang="fr-FR" dirty="0">
                <a:solidFill>
                  <a:schemeClr val="bg1"/>
                </a:solidFill>
              </a:rPr>
              <a:t>meubles</a:t>
            </a:r>
          </a:p>
        </p:txBody>
      </p:sp>
      <p:pic>
        <p:nvPicPr>
          <p:cNvPr id="13" name="Image 12">
            <a:extLst>
              <a:ext uri="{FF2B5EF4-FFF2-40B4-BE49-F238E27FC236}">
                <a16:creationId xmlns:a16="http://schemas.microsoft.com/office/drawing/2014/main" id="{3B77E60C-CF06-646E-317F-922583A99D1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0392" y1="84351" x2="63855" y2="84097"/>
                        <a14:foregroundMark x1="48645" y1="54962" x2="39006" y2="21247"/>
                        <a14:backgroundMark x1="54367" y1="23028" x2="54669" y2="30662"/>
                        <a14:backgroundMark x1="53614" y1="38295" x2="53614" y2="52672"/>
                        <a14:backgroundMark x1="45934" y1="51145" x2="46988" y2="52036"/>
                        <a14:backgroundMark x1="68825" y1="17939" x2="67169" y2="24809"/>
                        <a14:backgroundMark x1="66114" y1="18575" x2="64759" y2="25827"/>
                        <a14:backgroundMark x1="37500" y1="24555" x2="43524" y2="43639"/>
                        <a14:backgroundMark x1="43675" y1="45038" x2="44880" y2="48092"/>
                      </a14:backgroundRemoval>
                    </a14:imgEffect>
                  </a14:imgLayer>
                </a14:imgProps>
              </a:ext>
            </a:extLst>
          </a:blip>
          <a:srcRect l="28564" t="13902" r="27308" b="14642"/>
          <a:stretch/>
        </p:blipFill>
        <p:spPr>
          <a:xfrm>
            <a:off x="6862969" y="141739"/>
            <a:ext cx="686725" cy="1316311"/>
          </a:xfrm>
          <a:prstGeom prst="rect">
            <a:avLst/>
          </a:prstGeom>
        </p:spPr>
      </p:pic>
      <p:sp>
        <p:nvSpPr>
          <p:cNvPr id="14" name="ZoneTexte 13">
            <a:extLst>
              <a:ext uri="{FF2B5EF4-FFF2-40B4-BE49-F238E27FC236}">
                <a16:creationId xmlns:a16="http://schemas.microsoft.com/office/drawing/2014/main" id="{2B26AEA9-75FF-622F-68B6-5DC3788E0A9D}"/>
              </a:ext>
            </a:extLst>
          </p:cNvPr>
          <p:cNvSpPr txBox="1"/>
          <p:nvPr/>
        </p:nvSpPr>
        <p:spPr>
          <a:xfrm>
            <a:off x="5944069" y="286066"/>
            <a:ext cx="1027204" cy="369332"/>
          </a:xfrm>
          <a:prstGeom prst="rect">
            <a:avLst/>
          </a:prstGeom>
          <a:solidFill>
            <a:srgbClr val="FF0000"/>
          </a:solidFill>
        </p:spPr>
        <p:txBody>
          <a:bodyPr wrap="none" rtlCol="0">
            <a:spAutoFit/>
          </a:bodyPr>
          <a:lstStyle/>
          <a:p>
            <a:r>
              <a:rPr lang="fr-FR" dirty="0">
                <a:solidFill>
                  <a:schemeClr val="bg1"/>
                </a:solidFill>
              </a:rPr>
              <a:t>diffuseur</a:t>
            </a:r>
          </a:p>
        </p:txBody>
      </p:sp>
      <p:sp>
        <p:nvSpPr>
          <p:cNvPr id="17" name="ZoneTexte 16">
            <a:extLst>
              <a:ext uri="{FF2B5EF4-FFF2-40B4-BE49-F238E27FC236}">
                <a16:creationId xmlns:a16="http://schemas.microsoft.com/office/drawing/2014/main" id="{091172C4-001E-4901-E0E7-803C0CCCDE5B}"/>
              </a:ext>
            </a:extLst>
          </p:cNvPr>
          <p:cNvSpPr txBox="1"/>
          <p:nvPr/>
        </p:nvSpPr>
        <p:spPr>
          <a:xfrm>
            <a:off x="2689307" y="3863427"/>
            <a:ext cx="1247457" cy="646331"/>
          </a:xfrm>
          <a:prstGeom prst="rect">
            <a:avLst/>
          </a:prstGeom>
          <a:solidFill>
            <a:srgbClr val="FF0000"/>
          </a:solidFill>
        </p:spPr>
        <p:txBody>
          <a:bodyPr wrap="none" rtlCol="0">
            <a:spAutoFit/>
          </a:bodyPr>
          <a:lstStyle/>
          <a:p>
            <a:r>
              <a:rPr lang="fr-FR" dirty="0">
                <a:solidFill>
                  <a:schemeClr val="bg1"/>
                </a:solidFill>
              </a:rPr>
              <a:t>Bougies</a:t>
            </a:r>
          </a:p>
          <a:p>
            <a:r>
              <a:rPr lang="fr-FR" dirty="0">
                <a:solidFill>
                  <a:schemeClr val="bg1"/>
                </a:solidFill>
              </a:rPr>
              <a:t>parfumées </a:t>
            </a:r>
          </a:p>
        </p:txBody>
      </p:sp>
      <p:pic>
        <p:nvPicPr>
          <p:cNvPr id="18" name="Image 17">
            <a:extLst>
              <a:ext uri="{FF2B5EF4-FFF2-40B4-BE49-F238E27FC236}">
                <a16:creationId xmlns:a16="http://schemas.microsoft.com/office/drawing/2014/main" id="{BFDFFD72-DD06-CC28-1ACB-0C7D78FF5984}"/>
              </a:ext>
            </a:extLst>
          </p:cNvPr>
          <p:cNvPicPr>
            <a:picLocks noChangeAspect="1"/>
          </p:cNvPicPr>
          <p:nvPr/>
        </p:nvPicPr>
        <p:blipFill>
          <a:blip r:embed="rId10"/>
          <a:stretch>
            <a:fillRect/>
          </a:stretch>
        </p:blipFill>
        <p:spPr>
          <a:xfrm>
            <a:off x="2861649" y="2737082"/>
            <a:ext cx="864160" cy="1121892"/>
          </a:xfrm>
          <a:prstGeom prst="rect">
            <a:avLst/>
          </a:prstGeom>
        </p:spPr>
      </p:pic>
      <p:pic>
        <p:nvPicPr>
          <p:cNvPr id="19" name="Image 18">
            <a:extLst>
              <a:ext uri="{FF2B5EF4-FFF2-40B4-BE49-F238E27FC236}">
                <a16:creationId xmlns:a16="http://schemas.microsoft.com/office/drawing/2014/main" id="{98F9FB98-7650-CDD6-7025-13411AF8D590}"/>
              </a:ext>
            </a:extLst>
          </p:cNvPr>
          <p:cNvPicPr>
            <a:picLocks noChangeAspect="1"/>
          </p:cNvPicPr>
          <p:nvPr/>
        </p:nvPicPr>
        <p:blipFill>
          <a:blip r:embed="rId11"/>
          <a:stretch>
            <a:fillRect/>
          </a:stretch>
        </p:blipFill>
        <p:spPr>
          <a:xfrm rot="18544280">
            <a:off x="7046769" y="3055093"/>
            <a:ext cx="1610247" cy="1610247"/>
          </a:xfrm>
          <a:prstGeom prst="rect">
            <a:avLst/>
          </a:prstGeom>
          <a:effectLst>
            <a:outerShdw blurRad="50800" dist="88900" dir="2700000" algn="tl" rotWithShape="0">
              <a:prstClr val="black">
                <a:alpha val="40000"/>
              </a:prstClr>
            </a:outerShdw>
          </a:effectLst>
        </p:spPr>
      </p:pic>
    </p:spTree>
    <p:extLst>
      <p:ext uri="{BB962C8B-B14F-4D97-AF65-F5344CB8AC3E}">
        <p14:creationId xmlns:p14="http://schemas.microsoft.com/office/powerpoint/2010/main" val="189606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5E-6 3.33333E-6 L -0.00222 0.08426 " pathEditMode="relative" rAng="0" ptsTypes="AA">
                                      <p:cBhvr>
                                        <p:cTn id="6" dur="2000" fill="hold"/>
                                        <p:tgtEl>
                                          <p:spTgt spid="24"/>
                                        </p:tgtEl>
                                        <p:attrNameLst>
                                          <p:attrName>ppt_x</p:attrName>
                                          <p:attrName>ppt_y</p:attrName>
                                        </p:attrNameLst>
                                      </p:cBhvr>
                                      <p:rCtr x="-117"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706BF0B-A7BA-3B47-AE80-720E33AC4E99}"/>
              </a:ext>
            </a:extLst>
          </p:cNvPr>
          <p:cNvPicPr>
            <a:picLocks noChangeAspect="1"/>
          </p:cNvPicPr>
          <p:nvPr/>
        </p:nvPicPr>
        <p:blipFill>
          <a:blip r:embed="rId2"/>
          <a:stretch>
            <a:fillRect/>
          </a:stretch>
        </p:blipFill>
        <p:spPr>
          <a:xfrm>
            <a:off x="326100" y="1658261"/>
            <a:ext cx="2284306" cy="3169475"/>
          </a:xfrm>
          <a:prstGeom prst="rect">
            <a:avLst/>
          </a:prstGeom>
          <a:effectLst>
            <a:outerShdw blurRad="50800" dist="38100" dir="2700000" algn="tl" rotWithShape="0">
              <a:schemeClr val="tx1">
                <a:alpha val="0"/>
              </a:schemeClr>
            </a:outerShdw>
          </a:effectLst>
        </p:spPr>
      </p:pic>
      <p:sp>
        <p:nvSpPr>
          <p:cNvPr id="33" name="ZoneTexte 32">
            <a:extLst>
              <a:ext uri="{FF2B5EF4-FFF2-40B4-BE49-F238E27FC236}">
                <a16:creationId xmlns:a16="http://schemas.microsoft.com/office/drawing/2014/main" id="{B84A74EA-9C75-AF41-9006-44C6697B4042}"/>
              </a:ext>
            </a:extLst>
          </p:cNvPr>
          <p:cNvSpPr txBox="1"/>
          <p:nvPr/>
        </p:nvSpPr>
        <p:spPr>
          <a:xfrm>
            <a:off x="3972543" y="4960115"/>
            <a:ext cx="1938351" cy="369332"/>
          </a:xfrm>
          <a:prstGeom prst="rect">
            <a:avLst/>
          </a:prstGeom>
          <a:solidFill>
            <a:srgbClr val="FF0000"/>
          </a:solidFill>
        </p:spPr>
        <p:txBody>
          <a:bodyPr wrap="none" rtlCol="0">
            <a:spAutoFit/>
          </a:bodyPr>
          <a:lstStyle/>
          <a:p>
            <a:r>
              <a:rPr lang="fr-FR" dirty="0">
                <a:solidFill>
                  <a:schemeClr val="bg1"/>
                </a:solidFill>
              </a:rPr>
              <a:t>Produits ménagers</a:t>
            </a:r>
          </a:p>
        </p:txBody>
      </p:sp>
      <p:sp>
        <p:nvSpPr>
          <p:cNvPr id="46" name="ZoneTexte 45">
            <a:extLst>
              <a:ext uri="{FF2B5EF4-FFF2-40B4-BE49-F238E27FC236}">
                <a16:creationId xmlns:a16="http://schemas.microsoft.com/office/drawing/2014/main" id="{06702B7A-C62B-A34D-91BB-26A3DA325F3D}"/>
              </a:ext>
            </a:extLst>
          </p:cNvPr>
          <p:cNvSpPr txBox="1"/>
          <p:nvPr/>
        </p:nvSpPr>
        <p:spPr>
          <a:xfrm>
            <a:off x="4316347" y="6009538"/>
            <a:ext cx="7994496" cy="246221"/>
          </a:xfrm>
          <a:prstGeom prst="rect">
            <a:avLst/>
          </a:prstGeom>
          <a:noFill/>
        </p:spPr>
        <p:txBody>
          <a:bodyPr wrap="none" rtlCol="0">
            <a:spAutoFit/>
          </a:bodyPr>
          <a:lstStyle/>
          <a:p>
            <a:r>
              <a:rPr lang="fr-FR" sz="1000" dirty="0" err="1"/>
              <a:t>Vardoulakis</a:t>
            </a:r>
            <a:r>
              <a:rPr lang="fr-FR" sz="1000" dirty="0"/>
              <a:t>, </a:t>
            </a:r>
            <a:r>
              <a:rPr lang="fr-FR" sz="1000" dirty="0" err="1"/>
              <a:t>S.et</a:t>
            </a:r>
            <a:r>
              <a:rPr lang="fr-FR" sz="1000" dirty="0"/>
              <a:t> al. . Indoor </a:t>
            </a:r>
            <a:r>
              <a:rPr lang="fr-FR" sz="1000" dirty="0" err="1"/>
              <a:t>Exposure</a:t>
            </a:r>
            <a:r>
              <a:rPr lang="fr-FR" sz="1000" dirty="0"/>
              <a:t> to </a:t>
            </a:r>
            <a:r>
              <a:rPr lang="fr-FR" sz="1000" dirty="0" err="1"/>
              <a:t>Selected</a:t>
            </a:r>
            <a:r>
              <a:rPr lang="fr-FR" sz="1000" dirty="0"/>
              <a:t> Air </a:t>
            </a:r>
            <a:r>
              <a:rPr lang="fr-FR" sz="1000" dirty="0" err="1"/>
              <a:t>Pollutants</a:t>
            </a:r>
            <a:r>
              <a:rPr lang="fr-FR" sz="1000" dirty="0"/>
              <a:t> in the Home </a:t>
            </a:r>
            <a:r>
              <a:rPr lang="fr-FR" sz="1000" dirty="0" err="1"/>
              <a:t>Environment</a:t>
            </a:r>
            <a:r>
              <a:rPr lang="fr-FR" sz="1000" dirty="0"/>
              <a:t>: A </a:t>
            </a:r>
            <a:r>
              <a:rPr lang="fr-FR" sz="1000" dirty="0" err="1"/>
              <a:t>Systematic</a:t>
            </a:r>
            <a:r>
              <a:rPr lang="fr-FR" sz="1000" dirty="0"/>
              <a:t> </a:t>
            </a:r>
            <a:r>
              <a:rPr lang="fr-FR" sz="1000" dirty="0" err="1"/>
              <a:t>Review</a:t>
            </a:r>
            <a:r>
              <a:rPr lang="fr-FR" sz="1000" dirty="0"/>
              <a:t>. </a:t>
            </a:r>
            <a:r>
              <a:rPr lang="fr-FR" sz="1000" i="1" dirty="0"/>
              <a:t>Int. J. Environ. </a:t>
            </a:r>
            <a:r>
              <a:rPr lang="fr-FR" sz="1000" i="1" dirty="0" err="1"/>
              <a:t>Res</a:t>
            </a:r>
            <a:r>
              <a:rPr lang="fr-FR" sz="1000" i="1" dirty="0"/>
              <a:t>. Public </a:t>
            </a:r>
            <a:r>
              <a:rPr lang="fr-FR" sz="1000" i="1" dirty="0" err="1"/>
              <a:t>Health</a:t>
            </a:r>
            <a:r>
              <a:rPr lang="fr-FR" sz="1000" dirty="0"/>
              <a:t> </a:t>
            </a:r>
            <a:r>
              <a:rPr lang="fr-FR" sz="1000" b="1" dirty="0"/>
              <a:t>2020</a:t>
            </a:r>
            <a:endParaRPr lang="fr-FR" sz="1000" dirty="0"/>
          </a:p>
        </p:txBody>
      </p:sp>
      <p:pic>
        <p:nvPicPr>
          <p:cNvPr id="16" name="Image 15">
            <a:extLst>
              <a:ext uri="{FF2B5EF4-FFF2-40B4-BE49-F238E27FC236}">
                <a16:creationId xmlns:a16="http://schemas.microsoft.com/office/drawing/2014/main" id="{6F3FF46A-BCF9-3D5A-9799-11F20A6ED118}"/>
              </a:ext>
            </a:extLst>
          </p:cNvPr>
          <p:cNvPicPr>
            <a:picLocks noChangeAspect="1"/>
          </p:cNvPicPr>
          <p:nvPr/>
        </p:nvPicPr>
        <p:blipFill>
          <a:blip r:embed="rId3"/>
          <a:stretch>
            <a:fillRect/>
          </a:stretch>
        </p:blipFill>
        <p:spPr>
          <a:xfrm>
            <a:off x="2857814" y="13806"/>
            <a:ext cx="1505527" cy="1505527"/>
          </a:xfrm>
          <a:prstGeom prst="rect">
            <a:avLst/>
          </a:prstGeom>
        </p:spPr>
      </p:pic>
      <p:sp>
        <p:nvSpPr>
          <p:cNvPr id="22" name="ZoneTexte 21">
            <a:extLst>
              <a:ext uri="{FF2B5EF4-FFF2-40B4-BE49-F238E27FC236}">
                <a16:creationId xmlns:a16="http://schemas.microsoft.com/office/drawing/2014/main" id="{103937D5-3948-53DC-B2F9-A45FEA909C17}"/>
              </a:ext>
            </a:extLst>
          </p:cNvPr>
          <p:cNvSpPr txBox="1"/>
          <p:nvPr/>
        </p:nvSpPr>
        <p:spPr>
          <a:xfrm>
            <a:off x="3103620" y="1359206"/>
            <a:ext cx="985847" cy="369332"/>
          </a:xfrm>
          <a:prstGeom prst="rect">
            <a:avLst/>
          </a:prstGeom>
          <a:solidFill>
            <a:srgbClr val="FF0000"/>
          </a:solidFill>
        </p:spPr>
        <p:txBody>
          <a:bodyPr wrap="none" rtlCol="0">
            <a:spAutoFit/>
          </a:bodyPr>
          <a:lstStyle/>
          <a:p>
            <a:r>
              <a:rPr lang="fr-FR" dirty="0">
                <a:solidFill>
                  <a:schemeClr val="bg1"/>
                </a:solidFill>
              </a:rPr>
              <a:t>peinture</a:t>
            </a:r>
          </a:p>
        </p:txBody>
      </p:sp>
      <p:pic>
        <p:nvPicPr>
          <p:cNvPr id="24" name="Image 23">
            <a:extLst>
              <a:ext uri="{FF2B5EF4-FFF2-40B4-BE49-F238E27FC236}">
                <a16:creationId xmlns:a16="http://schemas.microsoft.com/office/drawing/2014/main" id="{981D202F-41DE-DF98-018A-FE04A0463B6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167" b="91500" l="18000" r="97000"/>
                    </a14:imgEffect>
                  </a14:imgLayer>
                </a14:imgProps>
              </a:ext>
            </a:extLst>
          </a:blip>
          <a:srcRect l="15084" t="27675" r="785" b="6367"/>
          <a:stretch/>
        </p:blipFill>
        <p:spPr>
          <a:xfrm rot="5614670" flipV="1">
            <a:off x="2156303" y="150192"/>
            <a:ext cx="1440454" cy="1129334"/>
          </a:xfrm>
          <a:prstGeom prst="rect">
            <a:avLst/>
          </a:prstGeom>
          <a:effectLst>
            <a:outerShdw blurRad="50800" dist="38100" dir="2700000" algn="tl" rotWithShape="0">
              <a:prstClr val="black">
                <a:alpha val="40000"/>
              </a:prstClr>
            </a:outerShdw>
          </a:effectLst>
        </p:spPr>
      </p:pic>
      <p:pic>
        <p:nvPicPr>
          <p:cNvPr id="5" name="Image 4">
            <a:extLst>
              <a:ext uri="{FF2B5EF4-FFF2-40B4-BE49-F238E27FC236}">
                <a16:creationId xmlns:a16="http://schemas.microsoft.com/office/drawing/2014/main" id="{56CD7143-D5DD-1ACC-6806-C7894B26A95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037" b="46222" l="4017" r="35873"/>
                    </a14:imgEffect>
                  </a14:imgLayer>
                </a14:imgProps>
              </a:ext>
            </a:extLst>
          </a:blip>
          <a:srcRect t="12237" r="60731" b="53333"/>
          <a:stretch/>
        </p:blipFill>
        <p:spPr>
          <a:xfrm>
            <a:off x="5584082" y="1372433"/>
            <a:ext cx="2356853" cy="1931927"/>
          </a:xfrm>
          <a:prstGeom prst="rect">
            <a:avLst/>
          </a:prstGeom>
          <a:effectLst>
            <a:outerShdw blurRad="50800" dist="38100" dir="18900000" algn="bl" rotWithShape="0">
              <a:prstClr val="black">
                <a:alpha val="40000"/>
              </a:prstClr>
            </a:outerShdw>
          </a:effectLst>
        </p:spPr>
      </p:pic>
      <p:sp>
        <p:nvSpPr>
          <p:cNvPr id="8" name="ZoneTexte 7">
            <a:extLst>
              <a:ext uri="{FF2B5EF4-FFF2-40B4-BE49-F238E27FC236}">
                <a16:creationId xmlns:a16="http://schemas.microsoft.com/office/drawing/2014/main" id="{5859AF77-E0D4-2AB0-6CD8-D4EA828D29F0}"/>
              </a:ext>
            </a:extLst>
          </p:cNvPr>
          <p:cNvSpPr txBox="1"/>
          <p:nvPr/>
        </p:nvSpPr>
        <p:spPr>
          <a:xfrm>
            <a:off x="5868628" y="1332668"/>
            <a:ext cx="986167" cy="369332"/>
          </a:xfrm>
          <a:prstGeom prst="rect">
            <a:avLst/>
          </a:prstGeom>
          <a:solidFill>
            <a:srgbClr val="FF0000"/>
          </a:solidFill>
        </p:spPr>
        <p:txBody>
          <a:bodyPr wrap="none" rtlCol="0">
            <a:spAutoFit/>
          </a:bodyPr>
          <a:lstStyle/>
          <a:p>
            <a:r>
              <a:rPr lang="fr-FR" dirty="0">
                <a:solidFill>
                  <a:schemeClr val="bg1"/>
                </a:solidFill>
              </a:rPr>
              <a:t>meubles</a:t>
            </a:r>
          </a:p>
        </p:txBody>
      </p:sp>
      <p:pic>
        <p:nvPicPr>
          <p:cNvPr id="13" name="Image 12">
            <a:extLst>
              <a:ext uri="{FF2B5EF4-FFF2-40B4-BE49-F238E27FC236}">
                <a16:creationId xmlns:a16="http://schemas.microsoft.com/office/drawing/2014/main" id="{3B77E60C-CF06-646E-317F-922583A99D1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0392" y1="84351" x2="63855" y2="84097"/>
                        <a14:foregroundMark x1="48645" y1="54962" x2="39006" y2="21247"/>
                        <a14:backgroundMark x1="54367" y1="23028" x2="54669" y2="30662"/>
                        <a14:backgroundMark x1="53614" y1="38295" x2="53614" y2="52672"/>
                        <a14:backgroundMark x1="45934" y1="51145" x2="46988" y2="52036"/>
                        <a14:backgroundMark x1="68825" y1="17939" x2="67169" y2="24809"/>
                        <a14:backgroundMark x1="66114" y1="18575" x2="64759" y2="25827"/>
                        <a14:backgroundMark x1="37500" y1="24555" x2="43524" y2="43639"/>
                        <a14:backgroundMark x1="43675" y1="45038" x2="44880" y2="48092"/>
                      </a14:backgroundRemoval>
                    </a14:imgEffect>
                  </a14:imgLayer>
                </a14:imgProps>
              </a:ext>
            </a:extLst>
          </a:blip>
          <a:srcRect l="28564" t="13902" r="27308" b="14642"/>
          <a:stretch/>
        </p:blipFill>
        <p:spPr>
          <a:xfrm>
            <a:off x="6862969" y="141739"/>
            <a:ext cx="686725" cy="1316311"/>
          </a:xfrm>
          <a:prstGeom prst="rect">
            <a:avLst/>
          </a:prstGeom>
        </p:spPr>
      </p:pic>
      <p:sp>
        <p:nvSpPr>
          <p:cNvPr id="14" name="ZoneTexte 13">
            <a:extLst>
              <a:ext uri="{FF2B5EF4-FFF2-40B4-BE49-F238E27FC236}">
                <a16:creationId xmlns:a16="http://schemas.microsoft.com/office/drawing/2014/main" id="{2B26AEA9-75FF-622F-68B6-5DC3788E0A9D}"/>
              </a:ext>
            </a:extLst>
          </p:cNvPr>
          <p:cNvSpPr txBox="1"/>
          <p:nvPr/>
        </p:nvSpPr>
        <p:spPr>
          <a:xfrm>
            <a:off x="5944069" y="286066"/>
            <a:ext cx="1027204" cy="369332"/>
          </a:xfrm>
          <a:prstGeom prst="rect">
            <a:avLst/>
          </a:prstGeom>
          <a:solidFill>
            <a:srgbClr val="FF0000"/>
          </a:solidFill>
        </p:spPr>
        <p:txBody>
          <a:bodyPr wrap="none" rtlCol="0">
            <a:spAutoFit/>
          </a:bodyPr>
          <a:lstStyle/>
          <a:p>
            <a:r>
              <a:rPr lang="fr-FR" dirty="0">
                <a:solidFill>
                  <a:schemeClr val="bg1"/>
                </a:solidFill>
              </a:rPr>
              <a:t>diffuseur</a:t>
            </a:r>
          </a:p>
        </p:txBody>
      </p:sp>
      <p:sp>
        <p:nvSpPr>
          <p:cNvPr id="17" name="ZoneTexte 16">
            <a:extLst>
              <a:ext uri="{FF2B5EF4-FFF2-40B4-BE49-F238E27FC236}">
                <a16:creationId xmlns:a16="http://schemas.microsoft.com/office/drawing/2014/main" id="{091172C4-001E-4901-E0E7-803C0CCCDE5B}"/>
              </a:ext>
            </a:extLst>
          </p:cNvPr>
          <p:cNvSpPr txBox="1"/>
          <p:nvPr/>
        </p:nvSpPr>
        <p:spPr>
          <a:xfrm>
            <a:off x="2689307" y="3863427"/>
            <a:ext cx="1247457" cy="646331"/>
          </a:xfrm>
          <a:prstGeom prst="rect">
            <a:avLst/>
          </a:prstGeom>
          <a:solidFill>
            <a:srgbClr val="FF0000"/>
          </a:solidFill>
        </p:spPr>
        <p:txBody>
          <a:bodyPr wrap="none" rtlCol="0">
            <a:spAutoFit/>
          </a:bodyPr>
          <a:lstStyle/>
          <a:p>
            <a:r>
              <a:rPr lang="fr-FR" dirty="0">
                <a:solidFill>
                  <a:schemeClr val="bg1"/>
                </a:solidFill>
              </a:rPr>
              <a:t>Bougies</a:t>
            </a:r>
          </a:p>
          <a:p>
            <a:r>
              <a:rPr lang="fr-FR" dirty="0">
                <a:solidFill>
                  <a:schemeClr val="bg1"/>
                </a:solidFill>
              </a:rPr>
              <a:t>parfumées </a:t>
            </a:r>
          </a:p>
        </p:txBody>
      </p:sp>
      <p:pic>
        <p:nvPicPr>
          <p:cNvPr id="18" name="Image 17">
            <a:extLst>
              <a:ext uri="{FF2B5EF4-FFF2-40B4-BE49-F238E27FC236}">
                <a16:creationId xmlns:a16="http://schemas.microsoft.com/office/drawing/2014/main" id="{BFDFFD72-DD06-CC28-1ACB-0C7D78FF5984}"/>
              </a:ext>
            </a:extLst>
          </p:cNvPr>
          <p:cNvPicPr>
            <a:picLocks noChangeAspect="1"/>
          </p:cNvPicPr>
          <p:nvPr/>
        </p:nvPicPr>
        <p:blipFill>
          <a:blip r:embed="rId10"/>
          <a:stretch>
            <a:fillRect/>
          </a:stretch>
        </p:blipFill>
        <p:spPr>
          <a:xfrm>
            <a:off x="2861649" y="2737082"/>
            <a:ext cx="864160" cy="1121892"/>
          </a:xfrm>
          <a:prstGeom prst="rect">
            <a:avLst/>
          </a:prstGeom>
        </p:spPr>
      </p:pic>
      <p:sp>
        <p:nvSpPr>
          <p:cNvPr id="19" name="ZoneTexte 18">
            <a:extLst>
              <a:ext uri="{FF2B5EF4-FFF2-40B4-BE49-F238E27FC236}">
                <a16:creationId xmlns:a16="http://schemas.microsoft.com/office/drawing/2014/main" id="{51C41241-60C5-8B3A-F45F-A5BD169C50AD}"/>
              </a:ext>
            </a:extLst>
          </p:cNvPr>
          <p:cNvSpPr txBox="1"/>
          <p:nvPr/>
        </p:nvSpPr>
        <p:spPr>
          <a:xfrm>
            <a:off x="4622236" y="2449003"/>
            <a:ext cx="682174" cy="369332"/>
          </a:xfrm>
          <a:prstGeom prst="rect">
            <a:avLst/>
          </a:prstGeom>
          <a:solidFill>
            <a:srgbClr val="FF0000"/>
          </a:solidFill>
        </p:spPr>
        <p:txBody>
          <a:bodyPr wrap="none" rtlCol="0">
            <a:spAutoFit/>
          </a:bodyPr>
          <a:lstStyle/>
          <a:p>
            <a:r>
              <a:rPr lang="fr-FR" dirty="0">
                <a:solidFill>
                  <a:schemeClr val="bg1"/>
                </a:solidFill>
              </a:rPr>
              <a:t>spray</a:t>
            </a:r>
          </a:p>
        </p:txBody>
      </p:sp>
      <p:pic>
        <p:nvPicPr>
          <p:cNvPr id="20" name="Image 19">
            <a:extLst>
              <a:ext uri="{FF2B5EF4-FFF2-40B4-BE49-F238E27FC236}">
                <a16:creationId xmlns:a16="http://schemas.microsoft.com/office/drawing/2014/main" id="{95921B94-9DFF-7999-5F0D-696BEF91B4D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4369989" y="3858974"/>
            <a:ext cx="1523866" cy="1274193"/>
          </a:xfrm>
          <a:prstGeom prst="rect">
            <a:avLst/>
          </a:prstGeom>
          <a:effectLst>
            <a:outerShdw blurRad="50800" dist="50800" dir="5400000" algn="t" rotWithShape="0">
              <a:prstClr val="black">
                <a:alpha val="40000"/>
              </a:prstClr>
            </a:outerShdw>
          </a:effectLst>
        </p:spPr>
      </p:pic>
      <p:sp>
        <p:nvSpPr>
          <p:cNvPr id="21" name="ZoneTexte 20">
            <a:extLst>
              <a:ext uri="{FF2B5EF4-FFF2-40B4-BE49-F238E27FC236}">
                <a16:creationId xmlns:a16="http://schemas.microsoft.com/office/drawing/2014/main" id="{EBAC12F8-D4C7-3DD7-7016-545DD2874656}"/>
              </a:ext>
            </a:extLst>
          </p:cNvPr>
          <p:cNvSpPr txBox="1"/>
          <p:nvPr/>
        </p:nvSpPr>
        <p:spPr>
          <a:xfrm>
            <a:off x="3972543" y="4960115"/>
            <a:ext cx="1938351" cy="369332"/>
          </a:xfrm>
          <a:prstGeom prst="rect">
            <a:avLst/>
          </a:prstGeom>
          <a:solidFill>
            <a:srgbClr val="FF0000"/>
          </a:solidFill>
        </p:spPr>
        <p:txBody>
          <a:bodyPr wrap="none" rtlCol="0">
            <a:spAutoFit/>
          </a:bodyPr>
          <a:lstStyle/>
          <a:p>
            <a:r>
              <a:rPr lang="fr-FR" dirty="0">
                <a:solidFill>
                  <a:schemeClr val="bg1"/>
                </a:solidFill>
              </a:rPr>
              <a:t>Produits ménagers</a:t>
            </a:r>
          </a:p>
        </p:txBody>
      </p:sp>
      <p:pic>
        <p:nvPicPr>
          <p:cNvPr id="23" name="Image 22">
            <a:extLst>
              <a:ext uri="{FF2B5EF4-FFF2-40B4-BE49-F238E27FC236}">
                <a16:creationId xmlns:a16="http://schemas.microsoft.com/office/drawing/2014/main" id="{D6711779-E13A-675A-DD08-A7001D53A94B}"/>
              </a:ext>
            </a:extLst>
          </p:cNvPr>
          <p:cNvPicPr>
            <a:picLocks noChangeAspect="1"/>
          </p:cNvPicPr>
          <p:nvPr/>
        </p:nvPicPr>
        <p:blipFill>
          <a:blip r:embed="rId13"/>
          <a:stretch>
            <a:fillRect/>
          </a:stretch>
        </p:blipFill>
        <p:spPr>
          <a:xfrm>
            <a:off x="4021944" y="905363"/>
            <a:ext cx="1385223" cy="1565996"/>
          </a:xfrm>
          <a:prstGeom prst="rect">
            <a:avLst/>
          </a:prstGeom>
        </p:spPr>
      </p:pic>
      <p:pic>
        <p:nvPicPr>
          <p:cNvPr id="25" name="Image 24">
            <a:extLst>
              <a:ext uri="{FF2B5EF4-FFF2-40B4-BE49-F238E27FC236}">
                <a16:creationId xmlns:a16="http://schemas.microsoft.com/office/drawing/2014/main" id="{132D07AC-4203-198F-B105-1CB1DC3C09F2}"/>
              </a:ext>
            </a:extLst>
          </p:cNvPr>
          <p:cNvPicPr>
            <a:picLocks noChangeAspect="1"/>
          </p:cNvPicPr>
          <p:nvPr/>
        </p:nvPicPr>
        <p:blipFill>
          <a:blip r:embed="rId14"/>
          <a:stretch>
            <a:fillRect/>
          </a:stretch>
        </p:blipFill>
        <p:spPr>
          <a:xfrm>
            <a:off x="4673592" y="2881445"/>
            <a:ext cx="963363" cy="1135775"/>
          </a:xfrm>
          <a:prstGeom prst="rect">
            <a:avLst/>
          </a:prstGeom>
        </p:spPr>
      </p:pic>
    </p:spTree>
    <p:extLst>
      <p:ext uri="{BB962C8B-B14F-4D97-AF65-F5344CB8AC3E}">
        <p14:creationId xmlns:p14="http://schemas.microsoft.com/office/powerpoint/2010/main" val="36462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5E-6 3.33333E-6 L -0.00222 0.08426 " pathEditMode="relative" rAng="0" ptsTypes="AA">
                                      <p:cBhvr>
                                        <p:cTn id="6" dur="2000" fill="hold"/>
                                        <p:tgtEl>
                                          <p:spTgt spid="24"/>
                                        </p:tgtEl>
                                        <p:attrNameLst>
                                          <p:attrName>ppt_x</p:attrName>
                                          <p:attrName>ppt_y</p:attrName>
                                        </p:attrNameLst>
                                      </p:cBhvr>
                                      <p:rCtr x="-117"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4" name="ZoneTexte 13">
            <a:extLst>
              <a:ext uri="{FF2B5EF4-FFF2-40B4-BE49-F238E27FC236}">
                <a16:creationId xmlns:a16="http://schemas.microsoft.com/office/drawing/2014/main" id="{D06F4F9A-4ED5-1B41-BD10-40E17C31F5D7}"/>
              </a:ext>
            </a:extLst>
          </p:cNvPr>
          <p:cNvSpPr txBox="1"/>
          <p:nvPr/>
        </p:nvSpPr>
        <p:spPr>
          <a:xfrm>
            <a:off x="9011643" y="4790518"/>
            <a:ext cx="2241319" cy="369332"/>
          </a:xfrm>
          <a:prstGeom prst="rect">
            <a:avLst/>
          </a:prstGeom>
          <a:noFill/>
        </p:spPr>
        <p:txBody>
          <a:bodyPr wrap="none" rtlCol="0">
            <a:spAutoFit/>
          </a:bodyPr>
          <a:lstStyle/>
          <a:p>
            <a:r>
              <a:rPr lang="fr-FR" dirty="0" err="1">
                <a:solidFill>
                  <a:schemeClr val="bg1"/>
                </a:solidFill>
              </a:rPr>
              <a:t>Exposome</a:t>
            </a:r>
            <a:r>
              <a:rPr lang="fr-FR" dirty="0">
                <a:solidFill>
                  <a:schemeClr val="bg1"/>
                </a:solidFill>
              </a:rPr>
              <a:t> « cumulé »</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706BF0B-A7BA-3B47-AE80-720E33AC4E99}"/>
              </a:ext>
            </a:extLst>
          </p:cNvPr>
          <p:cNvPicPr>
            <a:picLocks noChangeAspect="1"/>
          </p:cNvPicPr>
          <p:nvPr/>
        </p:nvPicPr>
        <p:blipFill>
          <a:blip r:embed="rId2"/>
          <a:stretch>
            <a:fillRect/>
          </a:stretch>
        </p:blipFill>
        <p:spPr>
          <a:xfrm>
            <a:off x="326100" y="1658261"/>
            <a:ext cx="2284306" cy="3169475"/>
          </a:xfrm>
          <a:prstGeom prst="rect">
            <a:avLst/>
          </a:prstGeom>
          <a:effectLst>
            <a:outerShdw blurRad="50800" dist="38100" dir="2700000" algn="tl" rotWithShape="0">
              <a:schemeClr val="tx1">
                <a:alpha val="0"/>
              </a:schemeClr>
            </a:outerShdw>
          </a:effectLst>
        </p:spPr>
      </p:pic>
      <p:sp>
        <p:nvSpPr>
          <p:cNvPr id="26" name="ZoneTexte 25">
            <a:extLst>
              <a:ext uri="{FF2B5EF4-FFF2-40B4-BE49-F238E27FC236}">
                <a16:creationId xmlns:a16="http://schemas.microsoft.com/office/drawing/2014/main" id="{6AAC5A2F-2B90-F14E-9076-0B39E02EA60B}"/>
              </a:ext>
            </a:extLst>
          </p:cNvPr>
          <p:cNvSpPr txBox="1"/>
          <p:nvPr/>
        </p:nvSpPr>
        <p:spPr>
          <a:xfrm>
            <a:off x="6701356" y="3779590"/>
            <a:ext cx="633507" cy="369332"/>
          </a:xfrm>
          <a:prstGeom prst="rect">
            <a:avLst/>
          </a:prstGeom>
          <a:solidFill>
            <a:srgbClr val="FF0000"/>
          </a:solidFill>
        </p:spPr>
        <p:txBody>
          <a:bodyPr wrap="none" rtlCol="0">
            <a:spAutoFit/>
          </a:bodyPr>
          <a:lstStyle/>
          <a:p>
            <a:r>
              <a:rPr lang="fr-FR" dirty="0">
                <a:solidFill>
                  <a:schemeClr val="bg1"/>
                </a:solidFill>
              </a:rPr>
              <a:t>virus</a:t>
            </a:r>
          </a:p>
        </p:txBody>
      </p:sp>
      <p:sp>
        <p:nvSpPr>
          <p:cNvPr id="36" name="ZoneTexte 35">
            <a:extLst>
              <a:ext uri="{FF2B5EF4-FFF2-40B4-BE49-F238E27FC236}">
                <a16:creationId xmlns:a16="http://schemas.microsoft.com/office/drawing/2014/main" id="{1E24B488-EF16-2148-8DBF-A8F09920D13D}"/>
              </a:ext>
            </a:extLst>
          </p:cNvPr>
          <p:cNvSpPr txBox="1"/>
          <p:nvPr/>
        </p:nvSpPr>
        <p:spPr>
          <a:xfrm>
            <a:off x="4622236" y="2449003"/>
            <a:ext cx="682174" cy="369332"/>
          </a:xfrm>
          <a:prstGeom prst="rect">
            <a:avLst/>
          </a:prstGeom>
          <a:solidFill>
            <a:srgbClr val="FF0000"/>
          </a:solidFill>
        </p:spPr>
        <p:txBody>
          <a:bodyPr wrap="none" rtlCol="0">
            <a:spAutoFit/>
          </a:bodyPr>
          <a:lstStyle/>
          <a:p>
            <a:r>
              <a:rPr lang="fr-FR" dirty="0">
                <a:solidFill>
                  <a:schemeClr val="bg1"/>
                </a:solidFill>
              </a:rPr>
              <a:t>spray</a:t>
            </a:r>
          </a:p>
        </p:txBody>
      </p:sp>
      <p:pic>
        <p:nvPicPr>
          <p:cNvPr id="25" name="Image 24">
            <a:extLst>
              <a:ext uri="{FF2B5EF4-FFF2-40B4-BE49-F238E27FC236}">
                <a16:creationId xmlns:a16="http://schemas.microsoft.com/office/drawing/2014/main" id="{53E76F43-E0C0-AD43-A68F-7CEB01509F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37" b="46222" l="4017" r="35873"/>
                    </a14:imgEffect>
                  </a14:imgLayer>
                </a14:imgProps>
              </a:ext>
            </a:extLst>
          </a:blip>
          <a:srcRect t="12237" r="60731" b="53333"/>
          <a:stretch/>
        </p:blipFill>
        <p:spPr>
          <a:xfrm>
            <a:off x="5584082" y="1372433"/>
            <a:ext cx="2356853" cy="1931927"/>
          </a:xfrm>
          <a:prstGeom prst="rect">
            <a:avLst/>
          </a:prstGeom>
          <a:effectLst>
            <a:outerShdw blurRad="50800" dist="38100" dir="18900000" algn="bl" rotWithShape="0">
              <a:prstClr val="black">
                <a:alpha val="40000"/>
              </a:prstClr>
            </a:outerShdw>
          </a:effectLst>
        </p:spPr>
      </p:pic>
      <p:sp>
        <p:nvSpPr>
          <p:cNvPr id="27" name="ZoneTexte 26">
            <a:extLst>
              <a:ext uri="{FF2B5EF4-FFF2-40B4-BE49-F238E27FC236}">
                <a16:creationId xmlns:a16="http://schemas.microsoft.com/office/drawing/2014/main" id="{06CDD7A8-7C1C-314F-82ED-2664865868AB}"/>
              </a:ext>
            </a:extLst>
          </p:cNvPr>
          <p:cNvSpPr txBox="1"/>
          <p:nvPr/>
        </p:nvSpPr>
        <p:spPr>
          <a:xfrm>
            <a:off x="5868628" y="1332668"/>
            <a:ext cx="986167" cy="369332"/>
          </a:xfrm>
          <a:prstGeom prst="rect">
            <a:avLst/>
          </a:prstGeom>
          <a:solidFill>
            <a:srgbClr val="FF0000"/>
          </a:solidFill>
        </p:spPr>
        <p:txBody>
          <a:bodyPr wrap="none" rtlCol="0">
            <a:spAutoFit/>
          </a:bodyPr>
          <a:lstStyle/>
          <a:p>
            <a:r>
              <a:rPr lang="fr-FR" dirty="0">
                <a:solidFill>
                  <a:schemeClr val="bg1"/>
                </a:solidFill>
              </a:rPr>
              <a:t>meubles</a:t>
            </a:r>
          </a:p>
        </p:txBody>
      </p:sp>
      <p:pic>
        <p:nvPicPr>
          <p:cNvPr id="5" name="Image 4">
            <a:extLst>
              <a:ext uri="{FF2B5EF4-FFF2-40B4-BE49-F238E27FC236}">
                <a16:creationId xmlns:a16="http://schemas.microsoft.com/office/drawing/2014/main" id="{38AB31E6-6E48-E84D-B3CA-94AD0685486B}"/>
              </a:ext>
            </a:extLst>
          </p:cNvPr>
          <p:cNvPicPr>
            <a:picLocks noChangeAspect="1"/>
          </p:cNvPicPr>
          <p:nvPr/>
        </p:nvPicPr>
        <p:blipFill>
          <a:blip r:embed="rId5"/>
          <a:stretch>
            <a:fillRect/>
          </a:stretch>
        </p:blipFill>
        <p:spPr>
          <a:xfrm>
            <a:off x="2857814" y="13806"/>
            <a:ext cx="1505527" cy="1505527"/>
          </a:xfrm>
          <a:prstGeom prst="rect">
            <a:avLst/>
          </a:prstGeom>
        </p:spPr>
      </p:pic>
      <p:sp>
        <p:nvSpPr>
          <p:cNvPr id="28" name="ZoneTexte 27">
            <a:extLst>
              <a:ext uri="{FF2B5EF4-FFF2-40B4-BE49-F238E27FC236}">
                <a16:creationId xmlns:a16="http://schemas.microsoft.com/office/drawing/2014/main" id="{9028C694-03C8-6B41-9465-267AF9F30764}"/>
              </a:ext>
            </a:extLst>
          </p:cNvPr>
          <p:cNvSpPr txBox="1"/>
          <p:nvPr/>
        </p:nvSpPr>
        <p:spPr>
          <a:xfrm>
            <a:off x="3103620" y="1359206"/>
            <a:ext cx="985847" cy="369332"/>
          </a:xfrm>
          <a:prstGeom prst="rect">
            <a:avLst/>
          </a:prstGeom>
          <a:solidFill>
            <a:srgbClr val="FF0000"/>
          </a:solidFill>
        </p:spPr>
        <p:txBody>
          <a:bodyPr wrap="none" rtlCol="0">
            <a:spAutoFit/>
          </a:bodyPr>
          <a:lstStyle/>
          <a:p>
            <a:r>
              <a:rPr lang="fr-FR" dirty="0">
                <a:solidFill>
                  <a:schemeClr val="bg1"/>
                </a:solidFill>
              </a:rPr>
              <a:t>peinture</a:t>
            </a:r>
          </a:p>
        </p:txBody>
      </p:sp>
      <p:pic>
        <p:nvPicPr>
          <p:cNvPr id="13" name="Image 12">
            <a:extLst>
              <a:ext uri="{FF2B5EF4-FFF2-40B4-BE49-F238E27FC236}">
                <a16:creationId xmlns:a16="http://schemas.microsoft.com/office/drawing/2014/main" id="{AD8F5941-57AE-A749-BFC3-2A5325B01E0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0392" y1="84351" x2="63855" y2="84097"/>
                        <a14:foregroundMark x1="48645" y1="54962" x2="39006" y2="21247"/>
                        <a14:backgroundMark x1="54367" y1="23028" x2="54669" y2="30662"/>
                        <a14:backgroundMark x1="53614" y1="38295" x2="53614" y2="52672"/>
                        <a14:backgroundMark x1="45934" y1="51145" x2="46988" y2="52036"/>
                        <a14:backgroundMark x1="68825" y1="17939" x2="67169" y2="24809"/>
                        <a14:backgroundMark x1="66114" y1="18575" x2="64759" y2="25827"/>
                        <a14:backgroundMark x1="37500" y1="24555" x2="43524" y2="43639"/>
                        <a14:backgroundMark x1="43675" y1="45038" x2="44880" y2="48092"/>
                      </a14:backgroundRemoval>
                    </a14:imgEffect>
                  </a14:imgLayer>
                </a14:imgProps>
              </a:ext>
            </a:extLst>
          </a:blip>
          <a:srcRect l="28564" t="13902" r="27308" b="14642"/>
          <a:stretch/>
        </p:blipFill>
        <p:spPr>
          <a:xfrm>
            <a:off x="6862969" y="141739"/>
            <a:ext cx="686725" cy="1316311"/>
          </a:xfrm>
          <a:prstGeom prst="rect">
            <a:avLst/>
          </a:prstGeom>
        </p:spPr>
      </p:pic>
      <p:sp>
        <p:nvSpPr>
          <p:cNvPr id="29" name="ZoneTexte 28">
            <a:extLst>
              <a:ext uri="{FF2B5EF4-FFF2-40B4-BE49-F238E27FC236}">
                <a16:creationId xmlns:a16="http://schemas.microsoft.com/office/drawing/2014/main" id="{C903AC2F-F41E-EE49-9BB8-9BEB4E037A51}"/>
              </a:ext>
            </a:extLst>
          </p:cNvPr>
          <p:cNvSpPr txBox="1"/>
          <p:nvPr/>
        </p:nvSpPr>
        <p:spPr>
          <a:xfrm>
            <a:off x="5944069" y="286066"/>
            <a:ext cx="1027204" cy="369332"/>
          </a:xfrm>
          <a:prstGeom prst="rect">
            <a:avLst/>
          </a:prstGeom>
          <a:solidFill>
            <a:srgbClr val="FF0000"/>
          </a:solidFill>
        </p:spPr>
        <p:txBody>
          <a:bodyPr wrap="none" rtlCol="0">
            <a:spAutoFit/>
          </a:bodyPr>
          <a:lstStyle/>
          <a:p>
            <a:r>
              <a:rPr lang="fr-FR" dirty="0">
                <a:solidFill>
                  <a:schemeClr val="bg1"/>
                </a:solidFill>
              </a:rPr>
              <a:t>diffuseur</a:t>
            </a:r>
          </a:p>
        </p:txBody>
      </p:sp>
      <p:pic>
        <p:nvPicPr>
          <p:cNvPr id="31" name="Image 30">
            <a:extLst>
              <a:ext uri="{FF2B5EF4-FFF2-40B4-BE49-F238E27FC236}">
                <a16:creationId xmlns:a16="http://schemas.microsoft.com/office/drawing/2014/main" id="{13D71002-36B8-7F44-901B-ACB40C510B7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4369989" y="3858974"/>
            <a:ext cx="1523866" cy="1274193"/>
          </a:xfrm>
          <a:prstGeom prst="rect">
            <a:avLst/>
          </a:prstGeom>
          <a:effectLst>
            <a:outerShdw blurRad="50800" dist="50800" dir="5400000" algn="t" rotWithShape="0">
              <a:prstClr val="black">
                <a:alpha val="40000"/>
              </a:prstClr>
            </a:outerShdw>
          </a:effectLst>
        </p:spPr>
      </p:pic>
      <p:sp>
        <p:nvSpPr>
          <p:cNvPr id="33" name="ZoneTexte 32">
            <a:extLst>
              <a:ext uri="{FF2B5EF4-FFF2-40B4-BE49-F238E27FC236}">
                <a16:creationId xmlns:a16="http://schemas.microsoft.com/office/drawing/2014/main" id="{B84A74EA-9C75-AF41-9006-44C6697B4042}"/>
              </a:ext>
            </a:extLst>
          </p:cNvPr>
          <p:cNvSpPr txBox="1"/>
          <p:nvPr/>
        </p:nvSpPr>
        <p:spPr>
          <a:xfrm>
            <a:off x="3972543" y="4960115"/>
            <a:ext cx="1938351" cy="369332"/>
          </a:xfrm>
          <a:prstGeom prst="rect">
            <a:avLst/>
          </a:prstGeom>
          <a:solidFill>
            <a:srgbClr val="FF0000"/>
          </a:solidFill>
        </p:spPr>
        <p:txBody>
          <a:bodyPr wrap="none" rtlCol="0">
            <a:spAutoFit/>
          </a:bodyPr>
          <a:lstStyle/>
          <a:p>
            <a:r>
              <a:rPr lang="fr-FR" dirty="0">
                <a:solidFill>
                  <a:schemeClr val="bg1"/>
                </a:solidFill>
              </a:rPr>
              <a:t>Produits ménagers</a:t>
            </a:r>
          </a:p>
        </p:txBody>
      </p:sp>
      <p:sp>
        <p:nvSpPr>
          <p:cNvPr id="34" name="ZoneTexte 33">
            <a:extLst>
              <a:ext uri="{FF2B5EF4-FFF2-40B4-BE49-F238E27FC236}">
                <a16:creationId xmlns:a16="http://schemas.microsoft.com/office/drawing/2014/main" id="{18D52447-2D66-404D-A793-62D280C7093B}"/>
              </a:ext>
            </a:extLst>
          </p:cNvPr>
          <p:cNvSpPr txBox="1"/>
          <p:nvPr/>
        </p:nvSpPr>
        <p:spPr>
          <a:xfrm>
            <a:off x="2689307" y="3863427"/>
            <a:ext cx="1247457" cy="646331"/>
          </a:xfrm>
          <a:prstGeom prst="rect">
            <a:avLst/>
          </a:prstGeom>
          <a:solidFill>
            <a:srgbClr val="FF0000"/>
          </a:solidFill>
        </p:spPr>
        <p:txBody>
          <a:bodyPr wrap="none" rtlCol="0">
            <a:spAutoFit/>
          </a:bodyPr>
          <a:lstStyle/>
          <a:p>
            <a:r>
              <a:rPr lang="fr-FR" dirty="0">
                <a:solidFill>
                  <a:schemeClr val="bg1"/>
                </a:solidFill>
              </a:rPr>
              <a:t>Bougies</a:t>
            </a:r>
          </a:p>
          <a:p>
            <a:r>
              <a:rPr lang="fr-FR" dirty="0">
                <a:solidFill>
                  <a:schemeClr val="bg1"/>
                </a:solidFill>
              </a:rPr>
              <a:t>parfumées </a:t>
            </a:r>
          </a:p>
        </p:txBody>
      </p:sp>
      <p:pic>
        <p:nvPicPr>
          <p:cNvPr id="17" name="Image 16">
            <a:extLst>
              <a:ext uri="{FF2B5EF4-FFF2-40B4-BE49-F238E27FC236}">
                <a16:creationId xmlns:a16="http://schemas.microsoft.com/office/drawing/2014/main" id="{5A2FABF3-F91C-0F4D-B72D-46DC0B59BB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167" b="91500" l="18000" r="97000"/>
                    </a14:imgEffect>
                  </a14:imgLayer>
                </a14:imgProps>
              </a:ext>
            </a:extLst>
          </a:blip>
          <a:srcRect l="15084" t="27675" r="785" b="6367"/>
          <a:stretch/>
        </p:blipFill>
        <p:spPr>
          <a:xfrm rot="5614670" flipV="1">
            <a:off x="2156303" y="150192"/>
            <a:ext cx="1440454" cy="1129334"/>
          </a:xfrm>
          <a:prstGeom prst="rect">
            <a:avLst/>
          </a:prstGeom>
          <a:effectLst>
            <a:outerShdw blurRad="50800" dist="38100" dir="2700000" algn="tl" rotWithShape="0">
              <a:prstClr val="black">
                <a:alpha val="40000"/>
              </a:prstClr>
            </a:outerShdw>
          </a:effectLst>
        </p:spPr>
      </p:pic>
      <p:pic>
        <p:nvPicPr>
          <p:cNvPr id="19" name="Image 18">
            <a:extLst>
              <a:ext uri="{FF2B5EF4-FFF2-40B4-BE49-F238E27FC236}">
                <a16:creationId xmlns:a16="http://schemas.microsoft.com/office/drawing/2014/main" id="{973D10D9-DAD4-424E-B780-9BC841930474}"/>
              </a:ext>
            </a:extLst>
          </p:cNvPr>
          <p:cNvPicPr>
            <a:picLocks noChangeAspect="1"/>
          </p:cNvPicPr>
          <p:nvPr/>
        </p:nvPicPr>
        <p:blipFill>
          <a:blip r:embed="rId12"/>
          <a:stretch>
            <a:fillRect/>
          </a:stretch>
        </p:blipFill>
        <p:spPr>
          <a:xfrm>
            <a:off x="4021944" y="905363"/>
            <a:ext cx="1385223" cy="1565996"/>
          </a:xfrm>
          <a:prstGeom prst="rect">
            <a:avLst/>
          </a:prstGeom>
        </p:spPr>
      </p:pic>
      <p:pic>
        <p:nvPicPr>
          <p:cNvPr id="21" name="Image 20">
            <a:extLst>
              <a:ext uri="{FF2B5EF4-FFF2-40B4-BE49-F238E27FC236}">
                <a16:creationId xmlns:a16="http://schemas.microsoft.com/office/drawing/2014/main" id="{5537D1D2-2E47-E542-8D8B-01CECD13A223}"/>
              </a:ext>
            </a:extLst>
          </p:cNvPr>
          <p:cNvPicPr>
            <a:picLocks noChangeAspect="1"/>
          </p:cNvPicPr>
          <p:nvPr/>
        </p:nvPicPr>
        <p:blipFill>
          <a:blip r:embed="rId13"/>
          <a:stretch>
            <a:fillRect/>
          </a:stretch>
        </p:blipFill>
        <p:spPr>
          <a:xfrm>
            <a:off x="2861649" y="2737082"/>
            <a:ext cx="864160" cy="1121892"/>
          </a:xfrm>
          <a:prstGeom prst="rect">
            <a:avLst/>
          </a:prstGeom>
        </p:spPr>
      </p:pic>
      <p:pic>
        <p:nvPicPr>
          <p:cNvPr id="38" name="Image 37">
            <a:extLst>
              <a:ext uri="{FF2B5EF4-FFF2-40B4-BE49-F238E27FC236}">
                <a16:creationId xmlns:a16="http://schemas.microsoft.com/office/drawing/2014/main" id="{7B44605B-268C-8D4A-975D-F73972828CE0}"/>
              </a:ext>
            </a:extLst>
          </p:cNvPr>
          <p:cNvPicPr>
            <a:picLocks noChangeAspect="1"/>
          </p:cNvPicPr>
          <p:nvPr/>
        </p:nvPicPr>
        <p:blipFill>
          <a:blip r:embed="rId14"/>
          <a:stretch>
            <a:fillRect/>
          </a:stretch>
        </p:blipFill>
        <p:spPr>
          <a:xfrm>
            <a:off x="6811729" y="1997460"/>
            <a:ext cx="2683070" cy="2683070"/>
          </a:xfrm>
          <a:prstGeom prst="rect">
            <a:avLst/>
          </a:prstGeom>
        </p:spPr>
      </p:pic>
      <p:sp>
        <p:nvSpPr>
          <p:cNvPr id="41" name="ZoneTexte 40">
            <a:extLst>
              <a:ext uri="{FF2B5EF4-FFF2-40B4-BE49-F238E27FC236}">
                <a16:creationId xmlns:a16="http://schemas.microsoft.com/office/drawing/2014/main" id="{04012398-6F6E-8647-9E54-52008D3EE4C4}"/>
              </a:ext>
            </a:extLst>
          </p:cNvPr>
          <p:cNvSpPr txBox="1"/>
          <p:nvPr/>
        </p:nvSpPr>
        <p:spPr>
          <a:xfrm rot="21013664">
            <a:off x="2330133" y="2149171"/>
            <a:ext cx="1999843" cy="369332"/>
          </a:xfrm>
          <a:prstGeom prst="rect">
            <a:avLst/>
          </a:prstGeom>
          <a:solidFill>
            <a:srgbClr val="0070C0"/>
          </a:solidFill>
        </p:spPr>
        <p:txBody>
          <a:bodyPr wrap="none" rtlCol="0">
            <a:spAutoFit/>
          </a:bodyPr>
          <a:lstStyle/>
          <a:p>
            <a:r>
              <a:rPr lang="fr-FR" dirty="0">
                <a:ln w="0"/>
                <a:solidFill>
                  <a:schemeClr val="bg1"/>
                </a:solidFill>
                <a:effectLst>
                  <a:outerShdw blurRad="38100" dist="25400" dir="5400000" algn="ctr" rotWithShape="0">
                    <a:srgbClr val="6E747A">
                      <a:alpha val="43000"/>
                    </a:srgbClr>
                  </a:outerShdw>
                </a:effectLst>
              </a:rPr>
              <a:t>Pollution intérieure</a:t>
            </a:r>
          </a:p>
        </p:txBody>
      </p:sp>
      <p:pic>
        <p:nvPicPr>
          <p:cNvPr id="43" name="Image 42">
            <a:extLst>
              <a:ext uri="{FF2B5EF4-FFF2-40B4-BE49-F238E27FC236}">
                <a16:creationId xmlns:a16="http://schemas.microsoft.com/office/drawing/2014/main" id="{15A85CA0-8156-1B4A-91C5-B21A7FA0F863}"/>
              </a:ext>
            </a:extLst>
          </p:cNvPr>
          <p:cNvPicPr>
            <a:picLocks noChangeAspect="1"/>
          </p:cNvPicPr>
          <p:nvPr/>
        </p:nvPicPr>
        <p:blipFill>
          <a:blip r:embed="rId15"/>
          <a:stretch>
            <a:fillRect/>
          </a:stretch>
        </p:blipFill>
        <p:spPr>
          <a:xfrm>
            <a:off x="4673592" y="2881445"/>
            <a:ext cx="963363" cy="1135775"/>
          </a:xfrm>
          <a:prstGeom prst="rect">
            <a:avLst/>
          </a:prstGeom>
        </p:spPr>
      </p:pic>
      <p:sp>
        <p:nvSpPr>
          <p:cNvPr id="46" name="ZoneTexte 45">
            <a:extLst>
              <a:ext uri="{FF2B5EF4-FFF2-40B4-BE49-F238E27FC236}">
                <a16:creationId xmlns:a16="http://schemas.microsoft.com/office/drawing/2014/main" id="{06702B7A-C62B-A34D-91BB-26A3DA325F3D}"/>
              </a:ext>
            </a:extLst>
          </p:cNvPr>
          <p:cNvSpPr txBox="1"/>
          <p:nvPr/>
        </p:nvSpPr>
        <p:spPr>
          <a:xfrm>
            <a:off x="4316347" y="6009538"/>
            <a:ext cx="7994496" cy="246221"/>
          </a:xfrm>
          <a:prstGeom prst="rect">
            <a:avLst/>
          </a:prstGeom>
          <a:noFill/>
        </p:spPr>
        <p:txBody>
          <a:bodyPr wrap="none" rtlCol="0">
            <a:spAutoFit/>
          </a:bodyPr>
          <a:lstStyle/>
          <a:p>
            <a:r>
              <a:rPr lang="fr-FR" sz="1000" dirty="0" err="1"/>
              <a:t>Vardoulakis</a:t>
            </a:r>
            <a:r>
              <a:rPr lang="fr-FR" sz="1000" dirty="0"/>
              <a:t>, </a:t>
            </a:r>
            <a:r>
              <a:rPr lang="fr-FR" sz="1000" dirty="0" err="1"/>
              <a:t>S.et</a:t>
            </a:r>
            <a:r>
              <a:rPr lang="fr-FR" sz="1000" dirty="0"/>
              <a:t> al. . Indoor </a:t>
            </a:r>
            <a:r>
              <a:rPr lang="fr-FR" sz="1000" dirty="0" err="1"/>
              <a:t>Exposure</a:t>
            </a:r>
            <a:r>
              <a:rPr lang="fr-FR" sz="1000" dirty="0"/>
              <a:t> to </a:t>
            </a:r>
            <a:r>
              <a:rPr lang="fr-FR" sz="1000" dirty="0" err="1"/>
              <a:t>Selected</a:t>
            </a:r>
            <a:r>
              <a:rPr lang="fr-FR" sz="1000" dirty="0"/>
              <a:t> Air </a:t>
            </a:r>
            <a:r>
              <a:rPr lang="fr-FR" sz="1000" dirty="0" err="1"/>
              <a:t>Pollutants</a:t>
            </a:r>
            <a:r>
              <a:rPr lang="fr-FR" sz="1000" dirty="0"/>
              <a:t> in the Home </a:t>
            </a:r>
            <a:r>
              <a:rPr lang="fr-FR" sz="1000" dirty="0" err="1"/>
              <a:t>Environment</a:t>
            </a:r>
            <a:r>
              <a:rPr lang="fr-FR" sz="1000" dirty="0"/>
              <a:t>: A </a:t>
            </a:r>
            <a:r>
              <a:rPr lang="fr-FR" sz="1000" dirty="0" err="1"/>
              <a:t>Systematic</a:t>
            </a:r>
            <a:r>
              <a:rPr lang="fr-FR" sz="1000" dirty="0"/>
              <a:t> </a:t>
            </a:r>
            <a:r>
              <a:rPr lang="fr-FR" sz="1000" dirty="0" err="1"/>
              <a:t>Review</a:t>
            </a:r>
            <a:r>
              <a:rPr lang="fr-FR" sz="1000" dirty="0"/>
              <a:t>. </a:t>
            </a:r>
            <a:r>
              <a:rPr lang="fr-FR" sz="1000" i="1" dirty="0"/>
              <a:t>Int. J. Environ. </a:t>
            </a:r>
            <a:r>
              <a:rPr lang="fr-FR" sz="1000" i="1" dirty="0" err="1"/>
              <a:t>Res</a:t>
            </a:r>
            <a:r>
              <a:rPr lang="fr-FR" sz="1000" i="1" dirty="0"/>
              <a:t>. Public </a:t>
            </a:r>
            <a:r>
              <a:rPr lang="fr-FR" sz="1000" i="1" dirty="0" err="1"/>
              <a:t>Health</a:t>
            </a:r>
            <a:r>
              <a:rPr lang="fr-FR" sz="1000" dirty="0"/>
              <a:t> </a:t>
            </a:r>
            <a:r>
              <a:rPr lang="fr-FR" sz="1000" b="1" dirty="0"/>
              <a:t>2020</a:t>
            </a:r>
            <a:endParaRPr lang="fr-FR" sz="1000" dirty="0"/>
          </a:p>
        </p:txBody>
      </p:sp>
      <p:pic>
        <p:nvPicPr>
          <p:cNvPr id="14338" name="Picture 2" descr="Dessin Animé Enfant Qui Tousse">
            <a:extLst>
              <a:ext uri="{FF2B5EF4-FFF2-40B4-BE49-F238E27FC236}">
                <a16:creationId xmlns:a16="http://schemas.microsoft.com/office/drawing/2014/main" id="{B5A4A8C7-A0A5-D434-DFF4-FD905DEB7A9B}"/>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8" b="99427" l="0" r="92361">
                        <a14:foregroundMark x1="44444" y1="46705" x2="76389" y2="73066"/>
                        <a14:foregroundMark x1="76389" y1="73066" x2="77083" y2="84241"/>
                        <a14:foregroundMark x1="77083" y1="84241" x2="62500" y2="73066"/>
                        <a14:foregroundMark x1="62500" y1="73066" x2="47222" y2="83095"/>
                        <a14:foregroundMark x1="47222" y1="83095" x2="39583" y2="93983"/>
                        <a14:foregroundMark x1="39583" y1="93983" x2="34028" y2="93983"/>
                        <a14:foregroundMark x1="73611" y1="90831" x2="73611" y2="97708"/>
                        <a14:foregroundMark x1="72222" y1="88825" x2="72222" y2="89685"/>
                        <a14:foregroundMark x1="69444" y1="99427" x2="73611" y2="99427"/>
                        <a14:foregroundMark x1="19444" y1="97421" x2="47917" y2="96275"/>
                        <a14:foregroundMark x1="3472" y1="37536" x2="0" y2="37536"/>
                        <a14:foregroundMark x1="4861" y1="40688" x2="0" y2="41834"/>
                        <a14:foregroundMark x1="10417" y1="42980" x2="8333" y2="44413"/>
                        <a14:foregroundMark x1="43056" y1="13181" x2="72222" y2="15473"/>
                        <a14:foregroundMark x1="72222" y1="15473" x2="75000" y2="16332"/>
                        <a14:foregroundMark x1="61806" y1="16332" x2="32639" y2="16332"/>
                        <a14:foregroundMark x1="32639" y1="16332" x2="59722" y2="12607"/>
                        <a14:foregroundMark x1="59722" y1="12607" x2="84722" y2="17765"/>
                        <a14:foregroundMark x1="84722" y1="17765" x2="86111" y2="23496"/>
                        <a14:foregroundMark x1="15972" y1="9742" x2="15278" y2="20630"/>
                        <a14:foregroundMark x1="15278" y1="20630" x2="43750" y2="20630"/>
                        <a14:foregroundMark x1="43750" y1="20630" x2="34722" y2="9456"/>
                        <a14:foregroundMark x1="34722" y1="9456" x2="68056" y2="4298"/>
                        <a14:foregroundMark x1="68056" y1="4298" x2="81250" y2="13754"/>
                        <a14:foregroundMark x1="81250" y1="13754" x2="79167" y2="13754"/>
                        <a14:foregroundMark x1="79167" y1="13754" x2="79167" y2="13754"/>
                        <a14:foregroundMark x1="92361" y1="15186" x2="91667" y2="21777"/>
                        <a14:foregroundMark x1="88194" y1="52436" x2="90972" y2="55301"/>
                        <a14:foregroundMark x1="31250" y1="34097" x2="38889" y2="35244"/>
                      </a14:backgroundRemoval>
                    </a14:imgEffect>
                  </a14:imgLayer>
                </a14:imgProps>
              </a:ext>
              <a:ext uri="{28A0092B-C50C-407E-A947-70E740481C1C}">
                <a14:useLocalDpi xmlns:a14="http://schemas.microsoft.com/office/drawing/2010/main" val="0"/>
              </a:ext>
            </a:extLst>
          </a:blip>
          <a:srcRect/>
          <a:stretch>
            <a:fillRect/>
          </a:stretch>
        </p:blipFill>
        <p:spPr bwMode="auto">
          <a:xfrm>
            <a:off x="8979775" y="1264907"/>
            <a:ext cx="1163451" cy="28197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04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5E-6 3.33333E-6 L -0.00222 0.08426 " pathEditMode="relative" rAng="0" ptsTypes="AA">
                                      <p:cBhvr>
                                        <p:cTn id="6" dur="2000" fill="hold"/>
                                        <p:tgtEl>
                                          <p:spTgt spid="17"/>
                                        </p:tgtEl>
                                        <p:attrNameLst>
                                          <p:attrName>ppt_x</p:attrName>
                                          <p:attrName>ppt_y</p:attrName>
                                        </p:attrNameLst>
                                      </p:cBhvr>
                                      <p:rCtr x="-117"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748E6F-AEE4-544B-A8E7-916ADA801F74}"/>
              </a:ext>
            </a:extLst>
          </p:cNvPr>
          <p:cNvSpPr txBox="1"/>
          <p:nvPr/>
        </p:nvSpPr>
        <p:spPr>
          <a:xfrm>
            <a:off x="3081" y="299416"/>
            <a:ext cx="2402645" cy="584775"/>
          </a:xfrm>
          <a:prstGeom prst="rect">
            <a:avLst/>
          </a:prstGeom>
          <a:noFill/>
        </p:spPr>
        <p:txBody>
          <a:bodyPr wrap="none" rtlCol="0">
            <a:spAutoFit/>
          </a:bodyPr>
          <a:lstStyle/>
          <a:p>
            <a:r>
              <a:rPr lang="fr-FR" sz="3200" dirty="0"/>
              <a:t>L’</a:t>
            </a:r>
            <a:r>
              <a:rPr lang="fr-FR" sz="3200" dirty="0" err="1"/>
              <a:t>exposome</a:t>
            </a:r>
            <a:r>
              <a:rPr lang="fr-FR" sz="3200" dirty="0"/>
              <a:t>…</a:t>
            </a:r>
          </a:p>
        </p:txBody>
      </p:sp>
      <p:cxnSp>
        <p:nvCxnSpPr>
          <p:cNvPr id="6" name="Connecteur droit avec flèche 5">
            <a:extLst>
              <a:ext uri="{FF2B5EF4-FFF2-40B4-BE49-F238E27FC236}">
                <a16:creationId xmlns:a16="http://schemas.microsoft.com/office/drawing/2014/main" id="{837D965E-2EEF-2A46-94F1-60D243122D71}"/>
              </a:ext>
            </a:extLst>
          </p:cNvPr>
          <p:cNvCxnSpPr>
            <a:cxnSpLocks/>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BA7596B7-45B4-FD46-92AE-E1205D2AE259}"/>
              </a:ext>
            </a:extLst>
          </p:cNvPr>
          <p:cNvCxnSpPr>
            <a:cxnSpLocks/>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C54BC1CE-7205-434E-AB50-2762F0D11254}"/>
              </a:ext>
            </a:extLst>
          </p:cNvPr>
          <p:cNvSpPr txBox="1"/>
          <p:nvPr/>
        </p:nvSpPr>
        <p:spPr>
          <a:xfrm>
            <a:off x="1630268" y="5645233"/>
            <a:ext cx="1122423" cy="369332"/>
          </a:xfrm>
          <a:prstGeom prst="rect">
            <a:avLst/>
          </a:prstGeom>
          <a:noFill/>
        </p:spPr>
        <p:txBody>
          <a:bodyPr wrap="none" rtlCol="0">
            <a:spAutoFit/>
          </a:bodyPr>
          <a:lstStyle/>
          <a:p>
            <a:r>
              <a:rPr lang="fr-FR" dirty="0"/>
              <a:t>Naissance</a:t>
            </a:r>
          </a:p>
        </p:txBody>
      </p:sp>
      <p:sp>
        <p:nvSpPr>
          <p:cNvPr id="10" name="ZoneTexte 9">
            <a:extLst>
              <a:ext uri="{FF2B5EF4-FFF2-40B4-BE49-F238E27FC236}">
                <a16:creationId xmlns:a16="http://schemas.microsoft.com/office/drawing/2014/main" id="{0D873FE6-B280-4A4B-AC48-B04D4ED252F1}"/>
              </a:ext>
            </a:extLst>
          </p:cNvPr>
          <p:cNvSpPr txBox="1"/>
          <p:nvPr/>
        </p:nvSpPr>
        <p:spPr>
          <a:xfrm>
            <a:off x="3045018" y="5412602"/>
            <a:ext cx="1534651" cy="646331"/>
          </a:xfrm>
          <a:prstGeom prst="rect">
            <a:avLst/>
          </a:prstGeom>
          <a:noFill/>
        </p:spPr>
        <p:txBody>
          <a:bodyPr wrap="none" rtlCol="0">
            <a:spAutoFit/>
          </a:bodyPr>
          <a:lstStyle/>
          <a:p>
            <a:pPr algn="ctr"/>
            <a:r>
              <a:rPr lang="fr-FR" dirty="0"/>
              <a:t>1000 </a:t>
            </a:r>
          </a:p>
          <a:p>
            <a:pPr algn="ctr"/>
            <a:r>
              <a:rPr lang="fr-FR" dirty="0"/>
              <a:t>premiers jours</a:t>
            </a:r>
          </a:p>
        </p:txBody>
      </p:sp>
      <p:sp>
        <p:nvSpPr>
          <p:cNvPr id="11" name="Triangle rectangle 10">
            <a:extLst>
              <a:ext uri="{FF2B5EF4-FFF2-40B4-BE49-F238E27FC236}">
                <a16:creationId xmlns:a16="http://schemas.microsoft.com/office/drawing/2014/main" id="{0799F525-4576-AF45-963D-D082FF3ACA8F}"/>
              </a:ext>
            </a:extLst>
          </p:cNvPr>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375BB11-8A02-E04C-ACDE-90784C7F1D6A}"/>
              </a:ext>
            </a:extLst>
          </p:cNvPr>
          <p:cNvSpPr txBox="1"/>
          <p:nvPr/>
        </p:nvSpPr>
        <p:spPr>
          <a:xfrm>
            <a:off x="4976432" y="5484481"/>
            <a:ext cx="932243" cy="369332"/>
          </a:xfrm>
          <a:prstGeom prst="rect">
            <a:avLst/>
          </a:prstGeom>
          <a:noFill/>
        </p:spPr>
        <p:txBody>
          <a:bodyPr wrap="none" rtlCol="0">
            <a:spAutoFit/>
          </a:bodyPr>
          <a:lstStyle/>
          <a:p>
            <a:r>
              <a:rPr lang="fr-FR" dirty="0"/>
              <a:t>enfance</a:t>
            </a:r>
          </a:p>
        </p:txBody>
      </p:sp>
      <p:sp>
        <p:nvSpPr>
          <p:cNvPr id="14" name="ZoneTexte 13">
            <a:extLst>
              <a:ext uri="{FF2B5EF4-FFF2-40B4-BE49-F238E27FC236}">
                <a16:creationId xmlns:a16="http://schemas.microsoft.com/office/drawing/2014/main" id="{D06F4F9A-4ED5-1B41-BD10-40E17C31F5D7}"/>
              </a:ext>
            </a:extLst>
          </p:cNvPr>
          <p:cNvSpPr txBox="1"/>
          <p:nvPr/>
        </p:nvSpPr>
        <p:spPr>
          <a:xfrm>
            <a:off x="9011643" y="4790518"/>
            <a:ext cx="2241319" cy="369332"/>
          </a:xfrm>
          <a:prstGeom prst="rect">
            <a:avLst/>
          </a:prstGeom>
          <a:noFill/>
        </p:spPr>
        <p:txBody>
          <a:bodyPr wrap="none" rtlCol="0">
            <a:spAutoFit/>
          </a:bodyPr>
          <a:lstStyle/>
          <a:p>
            <a:r>
              <a:rPr lang="fr-FR" dirty="0" err="1">
                <a:solidFill>
                  <a:schemeClr val="bg1"/>
                </a:solidFill>
              </a:rPr>
              <a:t>Exposome</a:t>
            </a:r>
            <a:r>
              <a:rPr lang="fr-FR" dirty="0">
                <a:solidFill>
                  <a:schemeClr val="bg1"/>
                </a:solidFill>
              </a:rPr>
              <a:t> « cumulé »</a:t>
            </a:r>
          </a:p>
        </p:txBody>
      </p:sp>
      <p:sp>
        <p:nvSpPr>
          <p:cNvPr id="15" name="ZoneTexte 14">
            <a:extLst>
              <a:ext uri="{FF2B5EF4-FFF2-40B4-BE49-F238E27FC236}">
                <a16:creationId xmlns:a16="http://schemas.microsoft.com/office/drawing/2014/main" id="{6CF0FF85-CF01-4F4B-8D89-659BED5F862C}"/>
              </a:ext>
            </a:extLst>
          </p:cNvPr>
          <p:cNvSpPr txBox="1"/>
          <p:nvPr/>
        </p:nvSpPr>
        <p:spPr>
          <a:xfrm>
            <a:off x="1390390" y="6203906"/>
            <a:ext cx="10233763" cy="600164"/>
          </a:xfrm>
          <a:prstGeom prst="rect">
            <a:avLst/>
          </a:prstGeom>
          <a:noFill/>
        </p:spPr>
        <p:txBody>
          <a:bodyPr wrap="square" rtlCol="0">
            <a:spAutoFit/>
          </a:bodyPr>
          <a:lstStyle/>
          <a:p>
            <a:r>
              <a:rPr lang="fr-FR" sz="1100" dirty="0"/>
              <a:t>Sears MR, Greene JM, </a:t>
            </a:r>
            <a:r>
              <a:rPr lang="fr-FR" sz="1100" dirty="0" err="1"/>
              <a:t>Willan</a:t>
            </a:r>
            <a:r>
              <a:rPr lang="fr-FR" sz="1100" dirty="0"/>
              <a:t> AR et al. A </a:t>
            </a:r>
            <a:r>
              <a:rPr lang="fr-FR" sz="1100" dirty="0" err="1"/>
              <a:t>lon-gitudinal</a:t>
            </a:r>
            <a:r>
              <a:rPr lang="fr-FR" sz="1100" dirty="0"/>
              <a:t>, population-</a:t>
            </a:r>
            <a:r>
              <a:rPr lang="fr-FR" sz="1100" dirty="0" err="1"/>
              <a:t>based</a:t>
            </a:r>
            <a:r>
              <a:rPr lang="fr-FR" sz="1100" dirty="0"/>
              <a:t>, </a:t>
            </a:r>
            <a:r>
              <a:rPr lang="fr-FR" sz="1100" dirty="0" err="1"/>
              <a:t>cohort</a:t>
            </a:r>
            <a:r>
              <a:rPr lang="fr-FR" sz="1100" dirty="0"/>
              <a:t> </a:t>
            </a:r>
            <a:r>
              <a:rPr lang="fr-FR" sz="1100" dirty="0" err="1"/>
              <a:t>study</a:t>
            </a:r>
            <a:r>
              <a:rPr lang="fr-FR" sz="1100" dirty="0"/>
              <a:t> of </a:t>
            </a:r>
            <a:r>
              <a:rPr lang="fr-FR" sz="1100" dirty="0" err="1"/>
              <a:t>child-hood</a:t>
            </a:r>
            <a:r>
              <a:rPr lang="fr-FR" sz="1100" dirty="0"/>
              <a:t> </a:t>
            </a:r>
            <a:r>
              <a:rPr lang="fr-FR" sz="1100" dirty="0" err="1"/>
              <a:t>asthma</a:t>
            </a:r>
            <a:r>
              <a:rPr lang="fr-FR" sz="1100" dirty="0"/>
              <a:t> </a:t>
            </a:r>
            <a:r>
              <a:rPr lang="fr-FR" sz="1100" dirty="0" err="1"/>
              <a:t>followed</a:t>
            </a:r>
            <a:r>
              <a:rPr lang="fr-FR" sz="1100" dirty="0"/>
              <a:t> to </a:t>
            </a:r>
            <a:r>
              <a:rPr lang="fr-FR" sz="1100" dirty="0" err="1"/>
              <a:t>adulthood</a:t>
            </a:r>
            <a:r>
              <a:rPr lang="fr-FR" sz="1100" dirty="0"/>
              <a:t>. N </a:t>
            </a:r>
            <a:r>
              <a:rPr lang="fr-FR" sz="1100" dirty="0" err="1"/>
              <a:t>Engl</a:t>
            </a:r>
            <a:r>
              <a:rPr lang="fr-FR" sz="1100" dirty="0"/>
              <a:t> J Med2003;</a:t>
            </a:r>
          </a:p>
          <a:p>
            <a:r>
              <a:rPr lang="fr-FR" sz="1100" dirty="0" err="1"/>
              <a:t>Sims</a:t>
            </a:r>
            <a:r>
              <a:rPr lang="fr-FR" sz="1100" dirty="0"/>
              <a:t> M, Short-</a:t>
            </a:r>
            <a:r>
              <a:rPr lang="fr-FR" sz="1100" dirty="0" err="1"/>
              <a:t>term</a:t>
            </a:r>
            <a:r>
              <a:rPr lang="fr-FR" sz="1100" dirty="0"/>
              <a:t> impact of the </a:t>
            </a:r>
            <a:r>
              <a:rPr lang="fr-FR" sz="1100" dirty="0" err="1"/>
              <a:t>smoke</a:t>
            </a:r>
            <a:r>
              <a:rPr lang="fr-FR" sz="1100" dirty="0"/>
              <a:t> free </a:t>
            </a:r>
            <a:r>
              <a:rPr lang="fr-FR" sz="1100" dirty="0" err="1"/>
              <a:t>legislation</a:t>
            </a:r>
            <a:r>
              <a:rPr lang="fr-FR" sz="1100" dirty="0"/>
              <a:t> in </a:t>
            </a:r>
            <a:r>
              <a:rPr lang="fr-FR" sz="1100" dirty="0" err="1"/>
              <a:t>England</a:t>
            </a:r>
            <a:r>
              <a:rPr lang="fr-FR" sz="1100" dirty="0"/>
              <a:t> on emergency </a:t>
            </a:r>
            <a:r>
              <a:rPr lang="fr-FR" sz="1100" dirty="0" err="1"/>
              <a:t>hospital</a:t>
            </a:r>
            <a:r>
              <a:rPr lang="fr-FR" sz="1100" dirty="0"/>
              <a:t> admissions for </a:t>
            </a:r>
            <a:r>
              <a:rPr lang="fr-FR" sz="1100" dirty="0" err="1"/>
              <a:t>asthma</a:t>
            </a:r>
            <a:r>
              <a:rPr lang="fr-FR" sz="1100" dirty="0"/>
              <a:t> </a:t>
            </a:r>
            <a:r>
              <a:rPr lang="fr-FR" sz="1100" dirty="0" err="1"/>
              <a:t>among</a:t>
            </a:r>
            <a:r>
              <a:rPr lang="fr-FR" sz="1100" dirty="0"/>
              <a:t> </a:t>
            </a:r>
            <a:r>
              <a:rPr lang="fr-FR" sz="1100" dirty="0" err="1"/>
              <a:t>adults</a:t>
            </a:r>
            <a:r>
              <a:rPr lang="fr-FR" sz="1100" dirty="0"/>
              <a:t>: a population-</a:t>
            </a:r>
            <a:r>
              <a:rPr lang="fr-FR" sz="1100" dirty="0" err="1"/>
              <a:t>based</a:t>
            </a:r>
            <a:r>
              <a:rPr lang="fr-FR" sz="1100" dirty="0"/>
              <a:t> </a:t>
            </a:r>
            <a:r>
              <a:rPr lang="fr-FR" sz="1100" dirty="0" err="1"/>
              <a:t>study</a:t>
            </a:r>
            <a:r>
              <a:rPr lang="fr-FR" sz="1100" dirty="0"/>
              <a:t>. </a:t>
            </a:r>
            <a:r>
              <a:rPr lang="fr-FR" sz="1100" dirty="0" err="1"/>
              <a:t>Torax</a:t>
            </a:r>
            <a:r>
              <a:rPr lang="fr-FR" sz="1100" dirty="0"/>
              <a:t> 2013. </a:t>
            </a:r>
          </a:p>
          <a:p>
            <a:r>
              <a:rPr lang="fr-FR" sz="1100" dirty="0"/>
              <a:t>Li YF, </a:t>
            </a:r>
            <a:r>
              <a:rPr lang="fr-FR" sz="1100" dirty="0" err="1"/>
              <a:t>Maternal</a:t>
            </a:r>
            <a:r>
              <a:rPr lang="fr-FR" sz="1100" dirty="0"/>
              <a:t> and grand </a:t>
            </a:r>
            <a:r>
              <a:rPr lang="fr-FR" sz="1100" dirty="0" err="1"/>
              <a:t>maternal</a:t>
            </a:r>
            <a:r>
              <a:rPr lang="fr-FR" sz="1100" dirty="0"/>
              <a:t> smoking patterns are </a:t>
            </a:r>
            <a:r>
              <a:rPr lang="fr-FR" sz="1100" dirty="0" err="1"/>
              <a:t>associated</a:t>
            </a:r>
            <a:r>
              <a:rPr lang="fr-FR" sz="1100" dirty="0"/>
              <a:t> </a:t>
            </a:r>
            <a:r>
              <a:rPr lang="fr-FR" sz="1100" dirty="0" err="1"/>
              <a:t>with</a:t>
            </a:r>
            <a:r>
              <a:rPr lang="fr-FR" sz="1100" dirty="0"/>
              <a:t> </a:t>
            </a:r>
            <a:r>
              <a:rPr lang="fr-FR" sz="1100" dirty="0" err="1"/>
              <a:t>early</a:t>
            </a:r>
            <a:r>
              <a:rPr lang="fr-FR" sz="1100" dirty="0"/>
              <a:t> </a:t>
            </a:r>
            <a:r>
              <a:rPr lang="fr-FR" sz="1100" dirty="0" err="1"/>
              <a:t>childhood</a:t>
            </a:r>
            <a:r>
              <a:rPr lang="fr-FR" sz="1100" dirty="0"/>
              <a:t> </a:t>
            </a:r>
            <a:r>
              <a:rPr lang="fr-FR" sz="1100" dirty="0" err="1"/>
              <a:t>asthma</a:t>
            </a:r>
            <a:r>
              <a:rPr lang="fr-FR" sz="1100" dirty="0"/>
              <a:t>. </a:t>
            </a:r>
            <a:r>
              <a:rPr lang="fr-FR" sz="1100" dirty="0" err="1"/>
              <a:t>Chest</a:t>
            </a:r>
            <a:r>
              <a:rPr lang="fr-FR" sz="1100" dirty="0"/>
              <a:t> 2005;</a:t>
            </a:r>
          </a:p>
        </p:txBody>
      </p:sp>
      <p:sp>
        <p:nvSpPr>
          <p:cNvPr id="2" name="Ellipse 1">
            <a:extLst>
              <a:ext uri="{FF2B5EF4-FFF2-40B4-BE49-F238E27FC236}">
                <a16:creationId xmlns:a16="http://schemas.microsoft.com/office/drawing/2014/main" id="{D6CA1823-DFA7-FD46-A838-57460D7ACCBF}"/>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706BF0B-A7BA-3B47-AE80-720E33AC4E99}"/>
              </a:ext>
            </a:extLst>
          </p:cNvPr>
          <p:cNvPicPr>
            <a:picLocks noChangeAspect="1"/>
          </p:cNvPicPr>
          <p:nvPr/>
        </p:nvPicPr>
        <p:blipFill>
          <a:blip r:embed="rId2"/>
          <a:stretch>
            <a:fillRect/>
          </a:stretch>
        </p:blipFill>
        <p:spPr>
          <a:xfrm>
            <a:off x="326100" y="1658261"/>
            <a:ext cx="2284306" cy="3169475"/>
          </a:xfrm>
          <a:prstGeom prst="rect">
            <a:avLst/>
          </a:prstGeom>
          <a:effectLst>
            <a:outerShdw blurRad="50800" dist="38100" dir="2700000" algn="tl" rotWithShape="0">
              <a:schemeClr val="tx1">
                <a:alpha val="0"/>
              </a:schemeClr>
            </a:outerShdw>
          </a:effectLst>
        </p:spPr>
      </p:pic>
      <p:sp>
        <p:nvSpPr>
          <p:cNvPr id="26" name="ZoneTexte 25">
            <a:extLst>
              <a:ext uri="{FF2B5EF4-FFF2-40B4-BE49-F238E27FC236}">
                <a16:creationId xmlns:a16="http://schemas.microsoft.com/office/drawing/2014/main" id="{6AAC5A2F-2B90-F14E-9076-0B39E02EA60B}"/>
              </a:ext>
            </a:extLst>
          </p:cNvPr>
          <p:cNvSpPr txBox="1"/>
          <p:nvPr/>
        </p:nvSpPr>
        <p:spPr>
          <a:xfrm>
            <a:off x="6308693" y="3689620"/>
            <a:ext cx="633507" cy="369332"/>
          </a:xfrm>
          <a:prstGeom prst="rect">
            <a:avLst/>
          </a:prstGeom>
          <a:solidFill>
            <a:srgbClr val="FF0000"/>
          </a:solidFill>
        </p:spPr>
        <p:txBody>
          <a:bodyPr wrap="none" rtlCol="0">
            <a:spAutoFit/>
          </a:bodyPr>
          <a:lstStyle/>
          <a:p>
            <a:r>
              <a:rPr lang="fr-FR" dirty="0">
                <a:solidFill>
                  <a:schemeClr val="bg1"/>
                </a:solidFill>
              </a:rPr>
              <a:t>virus</a:t>
            </a:r>
          </a:p>
        </p:txBody>
      </p:sp>
      <p:sp>
        <p:nvSpPr>
          <p:cNvPr id="36" name="ZoneTexte 35">
            <a:extLst>
              <a:ext uri="{FF2B5EF4-FFF2-40B4-BE49-F238E27FC236}">
                <a16:creationId xmlns:a16="http://schemas.microsoft.com/office/drawing/2014/main" id="{1E24B488-EF16-2148-8DBF-A8F09920D13D}"/>
              </a:ext>
            </a:extLst>
          </p:cNvPr>
          <p:cNvSpPr txBox="1"/>
          <p:nvPr/>
        </p:nvSpPr>
        <p:spPr>
          <a:xfrm>
            <a:off x="4622236" y="2449003"/>
            <a:ext cx="682174" cy="369332"/>
          </a:xfrm>
          <a:prstGeom prst="rect">
            <a:avLst/>
          </a:prstGeom>
          <a:solidFill>
            <a:srgbClr val="FF0000"/>
          </a:solidFill>
        </p:spPr>
        <p:txBody>
          <a:bodyPr wrap="none" rtlCol="0">
            <a:spAutoFit/>
          </a:bodyPr>
          <a:lstStyle/>
          <a:p>
            <a:r>
              <a:rPr lang="fr-FR" dirty="0">
                <a:solidFill>
                  <a:schemeClr val="bg1"/>
                </a:solidFill>
              </a:rPr>
              <a:t>spray</a:t>
            </a:r>
          </a:p>
        </p:txBody>
      </p:sp>
      <p:pic>
        <p:nvPicPr>
          <p:cNvPr id="25" name="Image 24">
            <a:extLst>
              <a:ext uri="{FF2B5EF4-FFF2-40B4-BE49-F238E27FC236}">
                <a16:creationId xmlns:a16="http://schemas.microsoft.com/office/drawing/2014/main" id="{53E76F43-E0C0-AD43-A68F-7CEB01509F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37" b="46222" l="4017" r="35873"/>
                    </a14:imgEffect>
                  </a14:imgLayer>
                </a14:imgProps>
              </a:ext>
            </a:extLst>
          </a:blip>
          <a:srcRect t="12237" r="60731" b="53333"/>
          <a:stretch/>
        </p:blipFill>
        <p:spPr>
          <a:xfrm>
            <a:off x="5584082" y="1372433"/>
            <a:ext cx="2356853" cy="1931927"/>
          </a:xfrm>
          <a:prstGeom prst="rect">
            <a:avLst/>
          </a:prstGeom>
          <a:effectLst>
            <a:outerShdw blurRad="50800" dist="38100" dir="18900000" algn="bl" rotWithShape="0">
              <a:prstClr val="black">
                <a:alpha val="40000"/>
              </a:prstClr>
            </a:outerShdw>
          </a:effectLst>
        </p:spPr>
      </p:pic>
      <p:sp>
        <p:nvSpPr>
          <p:cNvPr id="27" name="ZoneTexte 26">
            <a:extLst>
              <a:ext uri="{FF2B5EF4-FFF2-40B4-BE49-F238E27FC236}">
                <a16:creationId xmlns:a16="http://schemas.microsoft.com/office/drawing/2014/main" id="{06CDD7A8-7C1C-314F-82ED-2664865868AB}"/>
              </a:ext>
            </a:extLst>
          </p:cNvPr>
          <p:cNvSpPr txBox="1"/>
          <p:nvPr/>
        </p:nvSpPr>
        <p:spPr>
          <a:xfrm>
            <a:off x="5868628" y="1332668"/>
            <a:ext cx="986167" cy="369332"/>
          </a:xfrm>
          <a:prstGeom prst="rect">
            <a:avLst/>
          </a:prstGeom>
          <a:solidFill>
            <a:srgbClr val="FF0000"/>
          </a:solidFill>
        </p:spPr>
        <p:txBody>
          <a:bodyPr wrap="none" rtlCol="0">
            <a:spAutoFit/>
          </a:bodyPr>
          <a:lstStyle/>
          <a:p>
            <a:r>
              <a:rPr lang="fr-FR" dirty="0">
                <a:solidFill>
                  <a:schemeClr val="bg1"/>
                </a:solidFill>
              </a:rPr>
              <a:t>meubles</a:t>
            </a:r>
          </a:p>
        </p:txBody>
      </p:sp>
      <p:pic>
        <p:nvPicPr>
          <p:cNvPr id="5" name="Image 4">
            <a:extLst>
              <a:ext uri="{FF2B5EF4-FFF2-40B4-BE49-F238E27FC236}">
                <a16:creationId xmlns:a16="http://schemas.microsoft.com/office/drawing/2014/main" id="{38AB31E6-6E48-E84D-B3CA-94AD0685486B}"/>
              </a:ext>
            </a:extLst>
          </p:cNvPr>
          <p:cNvPicPr>
            <a:picLocks noChangeAspect="1"/>
          </p:cNvPicPr>
          <p:nvPr/>
        </p:nvPicPr>
        <p:blipFill>
          <a:blip r:embed="rId5"/>
          <a:stretch>
            <a:fillRect/>
          </a:stretch>
        </p:blipFill>
        <p:spPr>
          <a:xfrm>
            <a:off x="2857814" y="13806"/>
            <a:ext cx="1505527" cy="1505527"/>
          </a:xfrm>
          <a:prstGeom prst="rect">
            <a:avLst/>
          </a:prstGeom>
        </p:spPr>
      </p:pic>
      <p:sp>
        <p:nvSpPr>
          <p:cNvPr id="28" name="ZoneTexte 27">
            <a:extLst>
              <a:ext uri="{FF2B5EF4-FFF2-40B4-BE49-F238E27FC236}">
                <a16:creationId xmlns:a16="http://schemas.microsoft.com/office/drawing/2014/main" id="{9028C694-03C8-6B41-9465-267AF9F30764}"/>
              </a:ext>
            </a:extLst>
          </p:cNvPr>
          <p:cNvSpPr txBox="1"/>
          <p:nvPr/>
        </p:nvSpPr>
        <p:spPr>
          <a:xfrm>
            <a:off x="3103620" y="1359206"/>
            <a:ext cx="985847" cy="369332"/>
          </a:xfrm>
          <a:prstGeom prst="rect">
            <a:avLst/>
          </a:prstGeom>
          <a:solidFill>
            <a:srgbClr val="FF0000"/>
          </a:solidFill>
        </p:spPr>
        <p:txBody>
          <a:bodyPr wrap="none" rtlCol="0">
            <a:spAutoFit/>
          </a:bodyPr>
          <a:lstStyle/>
          <a:p>
            <a:r>
              <a:rPr lang="fr-FR" dirty="0">
                <a:solidFill>
                  <a:schemeClr val="bg1"/>
                </a:solidFill>
              </a:rPr>
              <a:t>peinture</a:t>
            </a:r>
          </a:p>
        </p:txBody>
      </p:sp>
      <p:pic>
        <p:nvPicPr>
          <p:cNvPr id="13" name="Image 12">
            <a:extLst>
              <a:ext uri="{FF2B5EF4-FFF2-40B4-BE49-F238E27FC236}">
                <a16:creationId xmlns:a16="http://schemas.microsoft.com/office/drawing/2014/main" id="{AD8F5941-57AE-A749-BFC3-2A5325B01E0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0392" y1="84351" x2="63855" y2="84097"/>
                        <a14:foregroundMark x1="48645" y1="54962" x2="39006" y2="21247"/>
                        <a14:backgroundMark x1="54367" y1="23028" x2="54669" y2="30662"/>
                        <a14:backgroundMark x1="53614" y1="38295" x2="53614" y2="52672"/>
                        <a14:backgroundMark x1="45934" y1="51145" x2="46988" y2="52036"/>
                        <a14:backgroundMark x1="68825" y1="17939" x2="67169" y2="24809"/>
                        <a14:backgroundMark x1="66114" y1="18575" x2="64759" y2="25827"/>
                        <a14:backgroundMark x1="37500" y1="24555" x2="43524" y2="43639"/>
                        <a14:backgroundMark x1="43675" y1="45038" x2="44880" y2="48092"/>
                      </a14:backgroundRemoval>
                    </a14:imgEffect>
                  </a14:imgLayer>
                </a14:imgProps>
              </a:ext>
            </a:extLst>
          </a:blip>
          <a:srcRect l="28564" t="13902" r="27308" b="14642"/>
          <a:stretch/>
        </p:blipFill>
        <p:spPr>
          <a:xfrm>
            <a:off x="6862969" y="141739"/>
            <a:ext cx="686725" cy="1316311"/>
          </a:xfrm>
          <a:prstGeom prst="rect">
            <a:avLst/>
          </a:prstGeom>
        </p:spPr>
      </p:pic>
      <p:sp>
        <p:nvSpPr>
          <p:cNvPr id="29" name="ZoneTexte 28">
            <a:extLst>
              <a:ext uri="{FF2B5EF4-FFF2-40B4-BE49-F238E27FC236}">
                <a16:creationId xmlns:a16="http://schemas.microsoft.com/office/drawing/2014/main" id="{C903AC2F-F41E-EE49-9BB8-9BEB4E037A51}"/>
              </a:ext>
            </a:extLst>
          </p:cNvPr>
          <p:cNvSpPr txBox="1"/>
          <p:nvPr/>
        </p:nvSpPr>
        <p:spPr>
          <a:xfrm>
            <a:off x="5944069" y="286066"/>
            <a:ext cx="1027204" cy="369332"/>
          </a:xfrm>
          <a:prstGeom prst="rect">
            <a:avLst/>
          </a:prstGeom>
          <a:solidFill>
            <a:srgbClr val="FF0000"/>
          </a:solidFill>
        </p:spPr>
        <p:txBody>
          <a:bodyPr wrap="none" rtlCol="0">
            <a:spAutoFit/>
          </a:bodyPr>
          <a:lstStyle/>
          <a:p>
            <a:r>
              <a:rPr lang="fr-FR" dirty="0">
                <a:solidFill>
                  <a:schemeClr val="bg1"/>
                </a:solidFill>
              </a:rPr>
              <a:t>diffuseur</a:t>
            </a:r>
          </a:p>
        </p:txBody>
      </p:sp>
      <p:pic>
        <p:nvPicPr>
          <p:cNvPr id="31" name="Image 30">
            <a:extLst>
              <a:ext uri="{FF2B5EF4-FFF2-40B4-BE49-F238E27FC236}">
                <a16:creationId xmlns:a16="http://schemas.microsoft.com/office/drawing/2014/main" id="{13D71002-36B8-7F44-901B-ACB40C510B7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4369989" y="3858974"/>
            <a:ext cx="1523866" cy="1274193"/>
          </a:xfrm>
          <a:prstGeom prst="rect">
            <a:avLst/>
          </a:prstGeom>
          <a:effectLst>
            <a:outerShdw blurRad="50800" dist="50800" dir="5400000" algn="t" rotWithShape="0">
              <a:prstClr val="black">
                <a:alpha val="40000"/>
              </a:prstClr>
            </a:outerShdw>
          </a:effectLst>
        </p:spPr>
      </p:pic>
      <p:sp>
        <p:nvSpPr>
          <p:cNvPr id="33" name="ZoneTexte 32">
            <a:extLst>
              <a:ext uri="{FF2B5EF4-FFF2-40B4-BE49-F238E27FC236}">
                <a16:creationId xmlns:a16="http://schemas.microsoft.com/office/drawing/2014/main" id="{B84A74EA-9C75-AF41-9006-44C6697B4042}"/>
              </a:ext>
            </a:extLst>
          </p:cNvPr>
          <p:cNvSpPr txBox="1"/>
          <p:nvPr/>
        </p:nvSpPr>
        <p:spPr>
          <a:xfrm>
            <a:off x="3972543" y="4960115"/>
            <a:ext cx="1938351" cy="369332"/>
          </a:xfrm>
          <a:prstGeom prst="rect">
            <a:avLst/>
          </a:prstGeom>
          <a:solidFill>
            <a:srgbClr val="FF0000"/>
          </a:solidFill>
        </p:spPr>
        <p:txBody>
          <a:bodyPr wrap="none" rtlCol="0">
            <a:spAutoFit/>
          </a:bodyPr>
          <a:lstStyle/>
          <a:p>
            <a:r>
              <a:rPr lang="fr-FR" dirty="0">
                <a:solidFill>
                  <a:schemeClr val="bg1"/>
                </a:solidFill>
              </a:rPr>
              <a:t>Produits ménagers</a:t>
            </a:r>
          </a:p>
        </p:txBody>
      </p:sp>
      <p:sp>
        <p:nvSpPr>
          <p:cNvPr id="34" name="ZoneTexte 33">
            <a:extLst>
              <a:ext uri="{FF2B5EF4-FFF2-40B4-BE49-F238E27FC236}">
                <a16:creationId xmlns:a16="http://schemas.microsoft.com/office/drawing/2014/main" id="{18D52447-2D66-404D-A793-62D280C7093B}"/>
              </a:ext>
            </a:extLst>
          </p:cNvPr>
          <p:cNvSpPr txBox="1"/>
          <p:nvPr/>
        </p:nvSpPr>
        <p:spPr>
          <a:xfrm>
            <a:off x="2689307" y="3863427"/>
            <a:ext cx="1247457" cy="646331"/>
          </a:xfrm>
          <a:prstGeom prst="rect">
            <a:avLst/>
          </a:prstGeom>
          <a:solidFill>
            <a:srgbClr val="FF0000"/>
          </a:solidFill>
        </p:spPr>
        <p:txBody>
          <a:bodyPr wrap="none" rtlCol="0">
            <a:spAutoFit/>
          </a:bodyPr>
          <a:lstStyle/>
          <a:p>
            <a:r>
              <a:rPr lang="fr-FR" dirty="0">
                <a:solidFill>
                  <a:schemeClr val="bg1"/>
                </a:solidFill>
              </a:rPr>
              <a:t>Bougies</a:t>
            </a:r>
          </a:p>
          <a:p>
            <a:r>
              <a:rPr lang="fr-FR" dirty="0">
                <a:solidFill>
                  <a:schemeClr val="bg1"/>
                </a:solidFill>
              </a:rPr>
              <a:t>parfumées </a:t>
            </a:r>
          </a:p>
        </p:txBody>
      </p:sp>
      <p:pic>
        <p:nvPicPr>
          <p:cNvPr id="17" name="Image 16">
            <a:extLst>
              <a:ext uri="{FF2B5EF4-FFF2-40B4-BE49-F238E27FC236}">
                <a16:creationId xmlns:a16="http://schemas.microsoft.com/office/drawing/2014/main" id="{5A2FABF3-F91C-0F4D-B72D-46DC0B59BB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167" b="91500" l="18000" r="97000"/>
                    </a14:imgEffect>
                  </a14:imgLayer>
                </a14:imgProps>
              </a:ext>
            </a:extLst>
          </a:blip>
          <a:srcRect l="15084" t="27675" r="785" b="6367"/>
          <a:stretch/>
        </p:blipFill>
        <p:spPr>
          <a:xfrm rot="5614670" flipV="1">
            <a:off x="2156303" y="150192"/>
            <a:ext cx="1440454" cy="1129334"/>
          </a:xfrm>
          <a:prstGeom prst="rect">
            <a:avLst/>
          </a:prstGeom>
          <a:effectLst>
            <a:outerShdw blurRad="50800" dist="38100" dir="2700000" algn="tl" rotWithShape="0">
              <a:prstClr val="black">
                <a:alpha val="40000"/>
              </a:prstClr>
            </a:outerShdw>
          </a:effectLst>
        </p:spPr>
      </p:pic>
      <p:pic>
        <p:nvPicPr>
          <p:cNvPr id="19" name="Image 18">
            <a:extLst>
              <a:ext uri="{FF2B5EF4-FFF2-40B4-BE49-F238E27FC236}">
                <a16:creationId xmlns:a16="http://schemas.microsoft.com/office/drawing/2014/main" id="{973D10D9-DAD4-424E-B780-9BC841930474}"/>
              </a:ext>
            </a:extLst>
          </p:cNvPr>
          <p:cNvPicPr>
            <a:picLocks noChangeAspect="1"/>
          </p:cNvPicPr>
          <p:nvPr/>
        </p:nvPicPr>
        <p:blipFill>
          <a:blip r:embed="rId12"/>
          <a:stretch>
            <a:fillRect/>
          </a:stretch>
        </p:blipFill>
        <p:spPr>
          <a:xfrm>
            <a:off x="4021944" y="905363"/>
            <a:ext cx="1385223" cy="1565996"/>
          </a:xfrm>
          <a:prstGeom prst="rect">
            <a:avLst/>
          </a:prstGeom>
        </p:spPr>
      </p:pic>
      <p:pic>
        <p:nvPicPr>
          <p:cNvPr id="21" name="Image 20">
            <a:extLst>
              <a:ext uri="{FF2B5EF4-FFF2-40B4-BE49-F238E27FC236}">
                <a16:creationId xmlns:a16="http://schemas.microsoft.com/office/drawing/2014/main" id="{5537D1D2-2E47-E542-8D8B-01CECD13A223}"/>
              </a:ext>
            </a:extLst>
          </p:cNvPr>
          <p:cNvPicPr>
            <a:picLocks noChangeAspect="1"/>
          </p:cNvPicPr>
          <p:nvPr/>
        </p:nvPicPr>
        <p:blipFill>
          <a:blip r:embed="rId13"/>
          <a:stretch>
            <a:fillRect/>
          </a:stretch>
        </p:blipFill>
        <p:spPr>
          <a:xfrm>
            <a:off x="2861649" y="2737082"/>
            <a:ext cx="864160" cy="1121892"/>
          </a:xfrm>
          <a:prstGeom prst="rect">
            <a:avLst/>
          </a:prstGeom>
        </p:spPr>
      </p:pic>
      <p:pic>
        <p:nvPicPr>
          <p:cNvPr id="23" name="Image 22">
            <a:extLst>
              <a:ext uri="{FF2B5EF4-FFF2-40B4-BE49-F238E27FC236}">
                <a16:creationId xmlns:a16="http://schemas.microsoft.com/office/drawing/2014/main" id="{5F0746A7-C6AB-AD40-BC52-EFC496BE6BB0}"/>
              </a:ext>
            </a:extLst>
          </p:cNvPr>
          <p:cNvPicPr>
            <a:picLocks noChangeAspect="1"/>
          </p:cNvPicPr>
          <p:nvPr/>
        </p:nvPicPr>
        <p:blipFill>
          <a:blip r:embed="rId14"/>
          <a:stretch>
            <a:fillRect/>
          </a:stretch>
        </p:blipFill>
        <p:spPr>
          <a:xfrm rot="18544280">
            <a:off x="7046769" y="3055093"/>
            <a:ext cx="1610247" cy="1610247"/>
          </a:xfrm>
          <a:prstGeom prst="rect">
            <a:avLst/>
          </a:prstGeom>
          <a:effectLst>
            <a:outerShdw blurRad="50800" dist="88900" dir="2700000" algn="tl" rotWithShape="0">
              <a:prstClr val="black">
                <a:alpha val="40000"/>
              </a:prstClr>
            </a:outerShdw>
          </a:effectLst>
        </p:spPr>
      </p:pic>
      <p:pic>
        <p:nvPicPr>
          <p:cNvPr id="38" name="Image 37">
            <a:extLst>
              <a:ext uri="{FF2B5EF4-FFF2-40B4-BE49-F238E27FC236}">
                <a16:creationId xmlns:a16="http://schemas.microsoft.com/office/drawing/2014/main" id="{7B44605B-268C-8D4A-975D-F73972828CE0}"/>
              </a:ext>
            </a:extLst>
          </p:cNvPr>
          <p:cNvPicPr>
            <a:picLocks noChangeAspect="1"/>
          </p:cNvPicPr>
          <p:nvPr/>
        </p:nvPicPr>
        <p:blipFill>
          <a:blip r:embed="rId15"/>
          <a:stretch>
            <a:fillRect/>
          </a:stretch>
        </p:blipFill>
        <p:spPr>
          <a:xfrm>
            <a:off x="6115631" y="2886122"/>
            <a:ext cx="1037660" cy="1037660"/>
          </a:xfrm>
          <a:prstGeom prst="rect">
            <a:avLst/>
          </a:prstGeom>
        </p:spPr>
      </p:pic>
      <p:sp>
        <p:nvSpPr>
          <p:cNvPr id="41" name="ZoneTexte 40">
            <a:extLst>
              <a:ext uri="{FF2B5EF4-FFF2-40B4-BE49-F238E27FC236}">
                <a16:creationId xmlns:a16="http://schemas.microsoft.com/office/drawing/2014/main" id="{04012398-6F6E-8647-9E54-52008D3EE4C4}"/>
              </a:ext>
            </a:extLst>
          </p:cNvPr>
          <p:cNvSpPr txBox="1"/>
          <p:nvPr/>
        </p:nvSpPr>
        <p:spPr>
          <a:xfrm rot="21013664">
            <a:off x="2330133" y="2149171"/>
            <a:ext cx="1999843" cy="369332"/>
          </a:xfrm>
          <a:prstGeom prst="rect">
            <a:avLst/>
          </a:prstGeom>
          <a:solidFill>
            <a:srgbClr val="0070C0"/>
          </a:solidFill>
        </p:spPr>
        <p:txBody>
          <a:bodyPr wrap="none" rtlCol="0">
            <a:spAutoFit/>
          </a:bodyPr>
          <a:lstStyle/>
          <a:p>
            <a:r>
              <a:rPr lang="fr-FR" dirty="0">
                <a:ln w="0"/>
                <a:solidFill>
                  <a:schemeClr val="bg1"/>
                </a:solidFill>
                <a:effectLst>
                  <a:outerShdw blurRad="38100" dist="25400" dir="5400000" algn="ctr" rotWithShape="0">
                    <a:srgbClr val="6E747A">
                      <a:alpha val="43000"/>
                    </a:srgbClr>
                  </a:outerShdw>
                </a:effectLst>
              </a:rPr>
              <a:t>Pollution intérieure</a:t>
            </a:r>
          </a:p>
        </p:txBody>
      </p:sp>
      <p:pic>
        <p:nvPicPr>
          <p:cNvPr id="43" name="Image 42">
            <a:extLst>
              <a:ext uri="{FF2B5EF4-FFF2-40B4-BE49-F238E27FC236}">
                <a16:creationId xmlns:a16="http://schemas.microsoft.com/office/drawing/2014/main" id="{15A85CA0-8156-1B4A-91C5-B21A7FA0F863}"/>
              </a:ext>
            </a:extLst>
          </p:cNvPr>
          <p:cNvPicPr>
            <a:picLocks noChangeAspect="1"/>
          </p:cNvPicPr>
          <p:nvPr/>
        </p:nvPicPr>
        <p:blipFill>
          <a:blip r:embed="rId16"/>
          <a:stretch>
            <a:fillRect/>
          </a:stretch>
        </p:blipFill>
        <p:spPr>
          <a:xfrm>
            <a:off x="4673592" y="2881445"/>
            <a:ext cx="963363" cy="1135775"/>
          </a:xfrm>
          <a:prstGeom prst="rect">
            <a:avLst/>
          </a:prstGeom>
        </p:spPr>
      </p:pic>
      <p:sp>
        <p:nvSpPr>
          <p:cNvPr id="46" name="ZoneTexte 45">
            <a:extLst>
              <a:ext uri="{FF2B5EF4-FFF2-40B4-BE49-F238E27FC236}">
                <a16:creationId xmlns:a16="http://schemas.microsoft.com/office/drawing/2014/main" id="{06702B7A-C62B-A34D-91BB-26A3DA325F3D}"/>
              </a:ext>
            </a:extLst>
          </p:cNvPr>
          <p:cNvSpPr txBox="1"/>
          <p:nvPr/>
        </p:nvSpPr>
        <p:spPr>
          <a:xfrm>
            <a:off x="4316347" y="6009538"/>
            <a:ext cx="7994496" cy="246221"/>
          </a:xfrm>
          <a:prstGeom prst="rect">
            <a:avLst/>
          </a:prstGeom>
          <a:noFill/>
        </p:spPr>
        <p:txBody>
          <a:bodyPr wrap="none" rtlCol="0">
            <a:spAutoFit/>
          </a:bodyPr>
          <a:lstStyle/>
          <a:p>
            <a:r>
              <a:rPr lang="fr-FR" sz="1000" dirty="0" err="1"/>
              <a:t>Vardoulakis</a:t>
            </a:r>
            <a:r>
              <a:rPr lang="fr-FR" sz="1000" dirty="0"/>
              <a:t>, </a:t>
            </a:r>
            <a:r>
              <a:rPr lang="fr-FR" sz="1000" dirty="0" err="1"/>
              <a:t>S.et</a:t>
            </a:r>
            <a:r>
              <a:rPr lang="fr-FR" sz="1000" dirty="0"/>
              <a:t> al. . Indoor </a:t>
            </a:r>
            <a:r>
              <a:rPr lang="fr-FR" sz="1000" dirty="0" err="1"/>
              <a:t>Exposure</a:t>
            </a:r>
            <a:r>
              <a:rPr lang="fr-FR" sz="1000" dirty="0"/>
              <a:t> to </a:t>
            </a:r>
            <a:r>
              <a:rPr lang="fr-FR" sz="1000" dirty="0" err="1"/>
              <a:t>Selected</a:t>
            </a:r>
            <a:r>
              <a:rPr lang="fr-FR" sz="1000" dirty="0"/>
              <a:t> Air </a:t>
            </a:r>
            <a:r>
              <a:rPr lang="fr-FR" sz="1000" dirty="0" err="1"/>
              <a:t>Pollutants</a:t>
            </a:r>
            <a:r>
              <a:rPr lang="fr-FR" sz="1000" dirty="0"/>
              <a:t> in the Home </a:t>
            </a:r>
            <a:r>
              <a:rPr lang="fr-FR" sz="1000" dirty="0" err="1"/>
              <a:t>Environment</a:t>
            </a:r>
            <a:r>
              <a:rPr lang="fr-FR" sz="1000" dirty="0"/>
              <a:t>: A </a:t>
            </a:r>
            <a:r>
              <a:rPr lang="fr-FR" sz="1000" dirty="0" err="1"/>
              <a:t>Systematic</a:t>
            </a:r>
            <a:r>
              <a:rPr lang="fr-FR" sz="1000" dirty="0"/>
              <a:t> </a:t>
            </a:r>
            <a:r>
              <a:rPr lang="fr-FR" sz="1000" dirty="0" err="1"/>
              <a:t>Review</a:t>
            </a:r>
            <a:r>
              <a:rPr lang="fr-FR" sz="1000" dirty="0"/>
              <a:t>. </a:t>
            </a:r>
            <a:r>
              <a:rPr lang="fr-FR" sz="1000" i="1" dirty="0"/>
              <a:t>Int. J. Environ. </a:t>
            </a:r>
            <a:r>
              <a:rPr lang="fr-FR" sz="1000" i="1" dirty="0" err="1"/>
              <a:t>Res</a:t>
            </a:r>
            <a:r>
              <a:rPr lang="fr-FR" sz="1000" i="1" dirty="0"/>
              <a:t>. Public </a:t>
            </a:r>
            <a:r>
              <a:rPr lang="fr-FR" sz="1000" i="1" dirty="0" err="1"/>
              <a:t>Health</a:t>
            </a:r>
            <a:r>
              <a:rPr lang="fr-FR" sz="1000" dirty="0"/>
              <a:t> </a:t>
            </a:r>
            <a:r>
              <a:rPr lang="fr-FR" sz="1000" b="1" dirty="0"/>
              <a:t>2020</a:t>
            </a:r>
            <a:endParaRPr lang="fr-FR" sz="1000" dirty="0"/>
          </a:p>
        </p:txBody>
      </p:sp>
      <p:pic>
        <p:nvPicPr>
          <p:cNvPr id="35" name="Image 34">
            <a:extLst>
              <a:ext uri="{FF2B5EF4-FFF2-40B4-BE49-F238E27FC236}">
                <a16:creationId xmlns:a16="http://schemas.microsoft.com/office/drawing/2014/main" id="{F7D8D178-2514-BD4F-894D-F148DB73B650}"/>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2327" b="94307" l="19805" r="99582">
                        <a14:foregroundMark x1="23989" y1="64109" x2="47420" y2="71782"/>
                        <a14:foregroundMark x1="23849" y1="47277" x2="55370" y2="46782"/>
                        <a14:foregroundMark x1="23570" y1="48515" x2="24407" y2="94307"/>
                        <a14:foregroundMark x1="24268" y1="94059" x2="89540" y2="92822"/>
                      </a14:backgroundRemoval>
                    </a14:imgEffect>
                  </a14:imgLayer>
                </a14:imgProps>
              </a:ext>
            </a:extLst>
          </a:blip>
          <a:srcRect l="34869" t="47353" r="5670" b="7507"/>
          <a:stretch/>
        </p:blipFill>
        <p:spPr>
          <a:xfrm>
            <a:off x="8149152" y="1656309"/>
            <a:ext cx="4031547" cy="1724478"/>
          </a:xfrm>
          <a:prstGeom prst="rect">
            <a:avLst/>
          </a:prstGeom>
        </p:spPr>
      </p:pic>
      <p:pic>
        <p:nvPicPr>
          <p:cNvPr id="37" name="Image 36">
            <a:extLst>
              <a:ext uri="{FF2B5EF4-FFF2-40B4-BE49-F238E27FC236}">
                <a16:creationId xmlns:a16="http://schemas.microsoft.com/office/drawing/2014/main" id="{7CF1DC8A-F276-3248-8D58-3597B3D5FFEC}"/>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43416" b="58025" l="25517" r="38897"/>
                    </a14:imgEffect>
                  </a14:imgLayer>
                </a14:imgProps>
              </a:ext>
            </a:extLst>
          </a:blip>
          <a:srcRect l="25720" t="42940" r="61500" b="38521"/>
          <a:stretch/>
        </p:blipFill>
        <p:spPr>
          <a:xfrm>
            <a:off x="8823560" y="2081028"/>
            <a:ext cx="1130684" cy="1099488"/>
          </a:xfrm>
          <a:prstGeom prst="rect">
            <a:avLst/>
          </a:prstGeom>
          <a:effectLst>
            <a:outerShdw blurRad="50800" dist="50800" dir="2700000" algn="tl" rotWithShape="0">
              <a:prstClr val="black">
                <a:alpha val="40000"/>
              </a:prstClr>
            </a:outerShdw>
          </a:effectLst>
        </p:spPr>
      </p:pic>
      <p:pic>
        <p:nvPicPr>
          <p:cNvPr id="39" name="Image 38">
            <a:extLst>
              <a:ext uri="{FF2B5EF4-FFF2-40B4-BE49-F238E27FC236}">
                <a16:creationId xmlns:a16="http://schemas.microsoft.com/office/drawing/2014/main" id="{1AECB72E-0E9D-2A4B-BBC1-28FE10CA8075}"/>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44444" b="59053" l="38621" r="52138"/>
                    </a14:imgEffect>
                  </a14:imgLayer>
                </a14:imgProps>
              </a:ext>
            </a:extLst>
          </a:blip>
          <a:srcRect l="38730" t="42940" r="47463" b="38521"/>
          <a:stretch/>
        </p:blipFill>
        <p:spPr>
          <a:xfrm>
            <a:off x="8134154" y="1349519"/>
            <a:ext cx="1221594" cy="1099488"/>
          </a:xfrm>
          <a:prstGeom prst="rect">
            <a:avLst/>
          </a:prstGeom>
          <a:effectLst>
            <a:outerShdw blurRad="50800" dist="50800" dir="2700000" algn="tl" rotWithShape="0">
              <a:prstClr val="black">
                <a:alpha val="40000"/>
              </a:prstClr>
            </a:outerShdw>
          </a:effectLst>
        </p:spPr>
      </p:pic>
      <p:sp>
        <p:nvSpPr>
          <p:cNvPr id="40" name="ZoneTexte 39">
            <a:extLst>
              <a:ext uri="{FF2B5EF4-FFF2-40B4-BE49-F238E27FC236}">
                <a16:creationId xmlns:a16="http://schemas.microsoft.com/office/drawing/2014/main" id="{6C65B93F-49E8-4F4C-932F-C3A6D0D8B8F6}"/>
              </a:ext>
            </a:extLst>
          </p:cNvPr>
          <p:cNvSpPr txBox="1"/>
          <p:nvPr/>
        </p:nvSpPr>
        <p:spPr>
          <a:xfrm>
            <a:off x="9449748" y="2654831"/>
            <a:ext cx="628698" cy="400110"/>
          </a:xfrm>
          <a:prstGeom prst="rect">
            <a:avLst/>
          </a:prstGeom>
          <a:noFill/>
        </p:spPr>
        <p:txBody>
          <a:bodyPr wrap="none" rtlCol="0">
            <a:spAutoFit/>
          </a:bodyPr>
          <a:lstStyle/>
          <a:p>
            <a:r>
              <a:rPr lang="en-US" sz="2000" dirty="0">
                <a:solidFill>
                  <a:srgbClr val="FFFF00"/>
                </a:solidFill>
              </a:rPr>
              <a:t>NOx</a:t>
            </a:r>
          </a:p>
        </p:txBody>
      </p:sp>
      <p:pic>
        <p:nvPicPr>
          <p:cNvPr id="42" name="Image 41">
            <a:extLst>
              <a:ext uri="{FF2B5EF4-FFF2-40B4-BE49-F238E27FC236}">
                <a16:creationId xmlns:a16="http://schemas.microsoft.com/office/drawing/2014/main" id="{6534ED02-8968-5347-B8C3-E11D5DC24BC0}"/>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44444" b="59053" l="82621" r="92966"/>
                    </a14:imgEffect>
                  </a14:imgLayer>
                </a14:imgProps>
              </a:ext>
            </a:extLst>
          </a:blip>
          <a:srcRect l="83589" t="42940" r="7118" b="38521"/>
          <a:stretch/>
        </p:blipFill>
        <p:spPr>
          <a:xfrm>
            <a:off x="7808073" y="2048861"/>
            <a:ext cx="822180" cy="1099488"/>
          </a:xfrm>
          <a:prstGeom prst="rect">
            <a:avLst/>
          </a:prstGeom>
          <a:effectLst>
            <a:outerShdw blurRad="50800" dist="50800" dir="2700000" algn="tl" rotWithShape="0">
              <a:prstClr val="black">
                <a:alpha val="40000"/>
              </a:prstClr>
            </a:outerShdw>
          </a:effectLst>
        </p:spPr>
      </p:pic>
      <p:sp>
        <p:nvSpPr>
          <p:cNvPr id="47" name="ZoneTexte 46">
            <a:extLst>
              <a:ext uri="{FF2B5EF4-FFF2-40B4-BE49-F238E27FC236}">
                <a16:creationId xmlns:a16="http://schemas.microsoft.com/office/drawing/2014/main" id="{A986BDB7-A019-2A4F-9991-74C4C859186C}"/>
              </a:ext>
            </a:extLst>
          </p:cNvPr>
          <p:cNvSpPr txBox="1"/>
          <p:nvPr/>
        </p:nvSpPr>
        <p:spPr>
          <a:xfrm>
            <a:off x="8229457" y="2132384"/>
            <a:ext cx="631904" cy="400110"/>
          </a:xfrm>
          <a:prstGeom prst="rect">
            <a:avLst/>
          </a:prstGeom>
          <a:noFill/>
        </p:spPr>
        <p:txBody>
          <a:bodyPr wrap="none" rtlCol="0">
            <a:spAutoFit/>
          </a:bodyPr>
          <a:lstStyle/>
          <a:p>
            <a:r>
              <a:rPr lang="en-US" sz="2000" dirty="0">
                <a:solidFill>
                  <a:srgbClr val="FFFF00"/>
                </a:solidFill>
              </a:rPr>
              <a:t>COV</a:t>
            </a:r>
          </a:p>
        </p:txBody>
      </p:sp>
      <p:sp>
        <p:nvSpPr>
          <p:cNvPr id="48" name="ZoneTexte 47">
            <a:extLst>
              <a:ext uri="{FF2B5EF4-FFF2-40B4-BE49-F238E27FC236}">
                <a16:creationId xmlns:a16="http://schemas.microsoft.com/office/drawing/2014/main" id="{CF604388-7957-354A-8531-4CEDD32D7815}"/>
              </a:ext>
            </a:extLst>
          </p:cNvPr>
          <p:cNvSpPr txBox="1"/>
          <p:nvPr/>
        </p:nvSpPr>
        <p:spPr>
          <a:xfrm>
            <a:off x="8422504" y="2795225"/>
            <a:ext cx="441146" cy="400110"/>
          </a:xfrm>
          <a:prstGeom prst="rect">
            <a:avLst/>
          </a:prstGeom>
          <a:noFill/>
        </p:spPr>
        <p:txBody>
          <a:bodyPr wrap="none" rtlCol="0">
            <a:spAutoFit/>
          </a:bodyPr>
          <a:lstStyle/>
          <a:p>
            <a:r>
              <a:rPr lang="en-US" sz="2000" dirty="0">
                <a:solidFill>
                  <a:srgbClr val="FFFF00"/>
                </a:solidFill>
              </a:rPr>
              <a:t>O</a:t>
            </a:r>
            <a:r>
              <a:rPr lang="en-US" sz="2000" baseline="-25000" dirty="0">
                <a:solidFill>
                  <a:srgbClr val="FFFF00"/>
                </a:solidFill>
              </a:rPr>
              <a:t>3</a:t>
            </a:r>
          </a:p>
        </p:txBody>
      </p:sp>
      <p:grpSp>
        <p:nvGrpSpPr>
          <p:cNvPr id="50" name="Groupe 49">
            <a:extLst>
              <a:ext uri="{FF2B5EF4-FFF2-40B4-BE49-F238E27FC236}">
                <a16:creationId xmlns:a16="http://schemas.microsoft.com/office/drawing/2014/main" id="{770E1240-DEB9-4F40-8B7A-1E71E600A0A5}"/>
              </a:ext>
            </a:extLst>
          </p:cNvPr>
          <p:cNvGrpSpPr/>
          <p:nvPr/>
        </p:nvGrpSpPr>
        <p:grpSpPr>
          <a:xfrm>
            <a:off x="9137359" y="1403040"/>
            <a:ext cx="904958" cy="823186"/>
            <a:chOff x="5871900" y="5933609"/>
            <a:chExt cx="904958" cy="823186"/>
          </a:xfrm>
          <a:effectLst>
            <a:outerShdw blurRad="50800" dist="50800" dir="2700000" algn="tl" rotWithShape="0">
              <a:prstClr val="black">
                <a:alpha val="40000"/>
              </a:prstClr>
            </a:outerShdw>
          </a:effectLst>
        </p:grpSpPr>
        <p:sp>
          <p:nvSpPr>
            <p:cNvPr id="51" name="ZoneTexte 50">
              <a:extLst>
                <a:ext uri="{FF2B5EF4-FFF2-40B4-BE49-F238E27FC236}">
                  <a16:creationId xmlns:a16="http://schemas.microsoft.com/office/drawing/2014/main" id="{73C192B0-B9E9-E340-B6E9-A5F83E83C476}"/>
                </a:ext>
              </a:extLst>
            </p:cNvPr>
            <p:cNvSpPr txBox="1"/>
            <p:nvPr/>
          </p:nvSpPr>
          <p:spPr>
            <a:xfrm>
              <a:off x="5915725" y="6356685"/>
              <a:ext cx="861133" cy="400110"/>
            </a:xfrm>
            <a:prstGeom prst="rect">
              <a:avLst/>
            </a:prstGeom>
            <a:noFill/>
          </p:spPr>
          <p:txBody>
            <a:bodyPr wrap="none" rtlCol="0">
              <a:spAutoFit/>
            </a:bodyPr>
            <a:lstStyle/>
            <a:p>
              <a:r>
                <a:rPr lang="fr-FR" sz="2000" dirty="0">
                  <a:solidFill>
                    <a:srgbClr val="FFFF00"/>
                  </a:solidFill>
                </a:rPr>
                <a:t>PM2,5</a:t>
              </a:r>
            </a:p>
          </p:txBody>
        </p:sp>
        <p:pic>
          <p:nvPicPr>
            <p:cNvPr id="52" name="Image 51">
              <a:extLst>
                <a:ext uri="{FF2B5EF4-FFF2-40B4-BE49-F238E27FC236}">
                  <a16:creationId xmlns:a16="http://schemas.microsoft.com/office/drawing/2014/main" id="{480130E6-48FE-C44F-A0FB-B7258D6D9D0D}"/>
                </a:ext>
              </a:extLst>
            </p:cNvPr>
            <p:cNvPicPr>
              <a:picLocks noChangeAspect="1"/>
            </p:cNvPicPr>
            <p:nvPr/>
          </p:nvPicPr>
          <p:blipFill rotWithShape="1">
            <a:blip r:embed="rId25"/>
            <a:srcRect l="20774" t="16908" r="19236" b="22943"/>
            <a:stretch/>
          </p:blipFill>
          <p:spPr>
            <a:xfrm>
              <a:off x="5967848" y="5933609"/>
              <a:ext cx="245240" cy="245882"/>
            </a:xfrm>
            <a:prstGeom prst="ellipse">
              <a:avLst/>
            </a:prstGeom>
            <a:effectLst>
              <a:outerShdw blurRad="50800" dist="38100" dir="2700000" algn="tl" rotWithShape="0">
                <a:prstClr val="black">
                  <a:alpha val="40000"/>
                </a:prstClr>
              </a:outerShdw>
            </a:effectLst>
          </p:spPr>
        </p:pic>
        <p:pic>
          <p:nvPicPr>
            <p:cNvPr id="53" name="Image 52">
              <a:extLst>
                <a:ext uri="{FF2B5EF4-FFF2-40B4-BE49-F238E27FC236}">
                  <a16:creationId xmlns:a16="http://schemas.microsoft.com/office/drawing/2014/main" id="{53A0C210-B9DF-E441-BDF7-D1DE72222308}"/>
                </a:ext>
              </a:extLst>
            </p:cNvPr>
            <p:cNvPicPr>
              <a:picLocks noChangeAspect="1"/>
            </p:cNvPicPr>
            <p:nvPr/>
          </p:nvPicPr>
          <p:blipFill rotWithShape="1">
            <a:blip r:embed="rId25"/>
            <a:srcRect l="20774" t="16908" r="19236" b="22943"/>
            <a:stretch/>
          </p:blipFill>
          <p:spPr>
            <a:xfrm>
              <a:off x="6080648" y="6144303"/>
              <a:ext cx="245240" cy="245882"/>
            </a:xfrm>
            <a:prstGeom prst="ellipse">
              <a:avLst/>
            </a:prstGeom>
            <a:effectLst>
              <a:outerShdw blurRad="50800" dist="38100" dir="2700000" algn="tl" rotWithShape="0">
                <a:prstClr val="black">
                  <a:alpha val="40000"/>
                </a:prstClr>
              </a:outerShdw>
            </a:effectLst>
          </p:spPr>
        </p:pic>
        <p:pic>
          <p:nvPicPr>
            <p:cNvPr id="54" name="Image 53">
              <a:extLst>
                <a:ext uri="{FF2B5EF4-FFF2-40B4-BE49-F238E27FC236}">
                  <a16:creationId xmlns:a16="http://schemas.microsoft.com/office/drawing/2014/main" id="{E8C683C1-09AF-1046-8A33-8AC9E720C455}"/>
                </a:ext>
              </a:extLst>
            </p:cNvPr>
            <p:cNvPicPr>
              <a:picLocks noChangeAspect="1"/>
            </p:cNvPicPr>
            <p:nvPr/>
          </p:nvPicPr>
          <p:blipFill rotWithShape="1">
            <a:blip r:embed="rId25"/>
            <a:srcRect l="20774" t="16908" r="19236" b="22943"/>
            <a:stretch/>
          </p:blipFill>
          <p:spPr>
            <a:xfrm>
              <a:off x="5871900" y="6222125"/>
              <a:ext cx="245240" cy="245882"/>
            </a:xfrm>
            <a:prstGeom prst="ellipse">
              <a:avLst/>
            </a:prstGeom>
            <a:effectLst>
              <a:outerShdw blurRad="50800" dist="38100" dir="2700000" algn="tl" rotWithShape="0">
                <a:prstClr val="black">
                  <a:alpha val="40000"/>
                </a:prstClr>
              </a:outerShdw>
            </a:effectLst>
          </p:spPr>
        </p:pic>
        <p:pic>
          <p:nvPicPr>
            <p:cNvPr id="55" name="Image 54">
              <a:extLst>
                <a:ext uri="{FF2B5EF4-FFF2-40B4-BE49-F238E27FC236}">
                  <a16:creationId xmlns:a16="http://schemas.microsoft.com/office/drawing/2014/main" id="{62CA2D50-C052-D24D-A51C-F502A2B0D045}"/>
                </a:ext>
              </a:extLst>
            </p:cNvPr>
            <p:cNvPicPr>
              <a:picLocks noChangeAspect="1"/>
            </p:cNvPicPr>
            <p:nvPr/>
          </p:nvPicPr>
          <p:blipFill rotWithShape="1">
            <a:blip r:embed="rId25"/>
            <a:srcRect l="20774" t="16908" r="19236" b="22943"/>
            <a:stretch/>
          </p:blipFill>
          <p:spPr>
            <a:xfrm>
              <a:off x="6306653" y="6224466"/>
              <a:ext cx="245240" cy="245882"/>
            </a:xfrm>
            <a:prstGeom prst="ellipse">
              <a:avLst/>
            </a:prstGeom>
            <a:effectLst>
              <a:outerShdw blurRad="50800" dist="38100" dir="2700000" algn="tl" rotWithShape="0">
                <a:prstClr val="black">
                  <a:alpha val="40000"/>
                </a:prstClr>
              </a:outerShdw>
            </a:effectLst>
          </p:spPr>
        </p:pic>
      </p:grpSp>
      <p:sp>
        <p:nvSpPr>
          <p:cNvPr id="8" name="ZoneTexte 7">
            <a:extLst>
              <a:ext uri="{FF2B5EF4-FFF2-40B4-BE49-F238E27FC236}">
                <a16:creationId xmlns:a16="http://schemas.microsoft.com/office/drawing/2014/main" id="{F0DA243F-0266-7C46-9F92-687A24F0ED36}"/>
              </a:ext>
            </a:extLst>
          </p:cNvPr>
          <p:cNvSpPr txBox="1"/>
          <p:nvPr/>
        </p:nvSpPr>
        <p:spPr>
          <a:xfrm>
            <a:off x="9792891" y="3210666"/>
            <a:ext cx="1455142" cy="369332"/>
          </a:xfrm>
          <a:prstGeom prst="rect">
            <a:avLst/>
          </a:prstGeom>
          <a:solidFill>
            <a:srgbClr val="FF0000"/>
          </a:solidFill>
        </p:spPr>
        <p:txBody>
          <a:bodyPr wrap="none" rtlCol="0">
            <a:spAutoFit/>
          </a:bodyPr>
          <a:lstStyle>
            <a:defPPr>
              <a:defRPr lang="fr-FR"/>
            </a:defPPr>
            <a:lvl1pPr>
              <a:defRPr>
                <a:solidFill>
                  <a:schemeClr val="bg1"/>
                </a:solidFill>
              </a:defRPr>
            </a:lvl1pPr>
          </a:lstStyle>
          <a:p>
            <a:r>
              <a:rPr lang="fr-FR" dirty="0"/>
              <a:t>Traffic routier</a:t>
            </a:r>
          </a:p>
        </p:txBody>
      </p:sp>
      <p:pic>
        <p:nvPicPr>
          <p:cNvPr id="18" name="Image 17">
            <a:extLst>
              <a:ext uri="{FF2B5EF4-FFF2-40B4-BE49-F238E27FC236}">
                <a16:creationId xmlns:a16="http://schemas.microsoft.com/office/drawing/2014/main" id="{BE591EBB-B1C7-1616-C861-E07BFB2A35B6}"/>
              </a:ext>
            </a:extLst>
          </p:cNvPr>
          <p:cNvPicPr>
            <a:picLocks noChangeAspect="1"/>
          </p:cNvPicPr>
          <p:nvPr/>
        </p:nvPicPr>
        <p:blipFill>
          <a:blip r:embed="rId26"/>
          <a:stretch>
            <a:fillRect/>
          </a:stretch>
        </p:blipFill>
        <p:spPr>
          <a:xfrm>
            <a:off x="8920839" y="72512"/>
            <a:ext cx="2066809" cy="1148227"/>
          </a:xfrm>
          <a:prstGeom prst="rect">
            <a:avLst/>
          </a:prstGeom>
        </p:spPr>
      </p:pic>
      <p:sp>
        <p:nvSpPr>
          <p:cNvPr id="20" name="ZoneTexte 19">
            <a:extLst>
              <a:ext uri="{FF2B5EF4-FFF2-40B4-BE49-F238E27FC236}">
                <a16:creationId xmlns:a16="http://schemas.microsoft.com/office/drawing/2014/main" id="{9C2303D2-49CF-BC2C-4146-36159199B378}"/>
              </a:ext>
            </a:extLst>
          </p:cNvPr>
          <p:cNvSpPr txBox="1"/>
          <p:nvPr/>
        </p:nvSpPr>
        <p:spPr>
          <a:xfrm>
            <a:off x="8920839" y="878614"/>
            <a:ext cx="1161728" cy="369332"/>
          </a:xfrm>
          <a:prstGeom prst="rect">
            <a:avLst/>
          </a:prstGeom>
          <a:solidFill>
            <a:srgbClr val="FF0000"/>
          </a:solidFill>
        </p:spPr>
        <p:txBody>
          <a:bodyPr wrap="none" rtlCol="0">
            <a:spAutoFit/>
          </a:bodyPr>
          <a:lstStyle>
            <a:defPPr>
              <a:defRPr lang="fr-FR"/>
            </a:defPPr>
            <a:lvl1pPr>
              <a:defRPr>
                <a:solidFill>
                  <a:schemeClr val="bg1"/>
                </a:solidFill>
              </a:defRPr>
            </a:lvl1pPr>
          </a:lstStyle>
          <a:p>
            <a:r>
              <a:rPr lang="fr-FR" dirty="0"/>
              <a:t>Pesticides </a:t>
            </a:r>
          </a:p>
        </p:txBody>
      </p:sp>
    </p:spTree>
    <p:extLst>
      <p:ext uri="{BB962C8B-B14F-4D97-AF65-F5344CB8AC3E}">
        <p14:creationId xmlns:p14="http://schemas.microsoft.com/office/powerpoint/2010/main" val="401767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5E-6 3.33333E-6 L -0.00222 0.08426 " pathEditMode="relative" rAng="0" ptsTypes="AA">
                                      <p:cBhvr>
                                        <p:cTn id="6" dur="2000" fill="hold"/>
                                        <p:tgtEl>
                                          <p:spTgt spid="17"/>
                                        </p:tgtEl>
                                        <p:attrNameLst>
                                          <p:attrName>ppt_x</p:attrName>
                                          <p:attrName>ppt_y</p:attrName>
                                        </p:attrNameLst>
                                      </p:cBhvr>
                                      <p:rCtr x="-117"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708187" y="-3611217"/>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pic>
        <p:nvPicPr>
          <p:cNvPr id="5" name="Picture 4">
            <a:extLst>
              <a:ext uri="{FF2B5EF4-FFF2-40B4-BE49-F238E27FC236}">
                <a16:creationId xmlns:a16="http://schemas.microsoft.com/office/drawing/2014/main" id="{24DB37CB-86C2-CE47-8436-D7A15ED529AC}"/>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6" name="Picture 5">
            <a:extLst>
              <a:ext uri="{FF2B5EF4-FFF2-40B4-BE49-F238E27FC236}">
                <a16:creationId xmlns:a16="http://schemas.microsoft.com/office/drawing/2014/main" id="{35A1BA3D-302B-A6CA-92EB-1A64A46287E1}"/>
              </a:ext>
            </a:extLst>
          </p:cNvPr>
          <p:cNvPicPr>
            <a:picLocks noChangeAspect="1"/>
          </p:cNvPicPr>
          <p:nvPr/>
        </p:nvPicPr>
        <p:blipFill rotWithShape="1">
          <a:blip r:embed="rId4"/>
          <a:srcRect l="4429" t="12479" r="4529" b="78214"/>
          <a:stretch/>
        </p:blipFill>
        <p:spPr>
          <a:xfrm>
            <a:off x="1665317" y="-824806"/>
            <a:ext cx="8975836" cy="1187418"/>
          </a:xfrm>
          <a:prstGeom prst="rect">
            <a:avLst/>
          </a:prstGeom>
        </p:spPr>
      </p:pic>
      <p:pic>
        <p:nvPicPr>
          <p:cNvPr id="3" name="Picture 5">
            <a:extLst>
              <a:ext uri="{FF2B5EF4-FFF2-40B4-BE49-F238E27FC236}">
                <a16:creationId xmlns:a16="http://schemas.microsoft.com/office/drawing/2014/main" id="{A69CBDDA-DABF-760E-5540-4621B52EF35C}"/>
              </a:ext>
            </a:extLst>
          </p:cNvPr>
          <p:cNvPicPr>
            <a:picLocks noChangeAspect="1"/>
          </p:cNvPicPr>
          <p:nvPr/>
        </p:nvPicPr>
        <p:blipFill rotWithShape="1">
          <a:blip r:embed="rId4"/>
          <a:srcRect l="4430" t="26437" r="6872" b="34151"/>
          <a:stretch/>
        </p:blipFill>
        <p:spPr>
          <a:xfrm>
            <a:off x="1638892" y="547459"/>
            <a:ext cx="8825263" cy="5074692"/>
          </a:xfrm>
          <a:prstGeom prst="rect">
            <a:avLst/>
          </a:prstGeom>
        </p:spPr>
      </p:pic>
      <p:pic>
        <p:nvPicPr>
          <p:cNvPr id="4" name="Picture 5">
            <a:extLst>
              <a:ext uri="{FF2B5EF4-FFF2-40B4-BE49-F238E27FC236}">
                <a16:creationId xmlns:a16="http://schemas.microsoft.com/office/drawing/2014/main" id="{74CD4D16-A69C-3DC0-2A39-8A45E9DAFC00}"/>
              </a:ext>
            </a:extLst>
          </p:cNvPr>
          <p:cNvPicPr>
            <a:picLocks noChangeAspect="1"/>
          </p:cNvPicPr>
          <p:nvPr/>
        </p:nvPicPr>
        <p:blipFill rotWithShape="1">
          <a:blip r:embed="rId4"/>
          <a:srcRect l="4429" t="73358" r="9956" b="19164"/>
          <a:stretch/>
        </p:blipFill>
        <p:spPr>
          <a:xfrm>
            <a:off x="3159587" y="5941008"/>
            <a:ext cx="5872826" cy="663849"/>
          </a:xfrm>
          <a:prstGeom prst="rect">
            <a:avLst/>
          </a:prstGeom>
        </p:spPr>
      </p:pic>
      <p:sp>
        <p:nvSpPr>
          <p:cNvPr id="10" name="ZoneTexte 9">
            <a:extLst>
              <a:ext uri="{FF2B5EF4-FFF2-40B4-BE49-F238E27FC236}">
                <a16:creationId xmlns:a16="http://schemas.microsoft.com/office/drawing/2014/main" id="{5DD2A0D5-CBD7-21D8-B23A-0FAE3050D390}"/>
              </a:ext>
            </a:extLst>
          </p:cNvPr>
          <p:cNvSpPr txBox="1">
            <a:spLocks/>
          </p:cNvSpPr>
          <p:nvPr/>
        </p:nvSpPr>
        <p:spPr>
          <a:xfrm>
            <a:off x="1766340" y="5464710"/>
            <a:ext cx="2917594" cy="369332"/>
          </a:xfrm>
          <a:prstGeom prst="rect">
            <a:avLst/>
          </a:prstGeom>
          <a:noFill/>
        </p:spPr>
        <p:txBody>
          <a:bodyPr wrap="none" rtlCol="0">
            <a:spAutoFit/>
          </a:bodyPr>
          <a:lstStyle/>
          <a:p>
            <a:r>
              <a:rPr lang="fr-FR" dirty="0">
                <a:solidFill>
                  <a:srgbClr val="FF0000"/>
                </a:solidFill>
                <a:uFillTx/>
              </a:rPr>
              <a:t>Effet des 1000 premiers jours</a:t>
            </a:r>
          </a:p>
        </p:txBody>
      </p:sp>
      <p:sp>
        <p:nvSpPr>
          <p:cNvPr id="11" name="Flèche vers la gauche 10">
            <a:extLst>
              <a:ext uri="{FF2B5EF4-FFF2-40B4-BE49-F238E27FC236}">
                <a16:creationId xmlns:a16="http://schemas.microsoft.com/office/drawing/2014/main" id="{25709261-3360-F1CB-4147-CEE20EA2316A}"/>
              </a:ext>
            </a:extLst>
          </p:cNvPr>
          <p:cNvSpPr>
            <a:spLocks/>
          </p:cNvSpPr>
          <p:nvPr/>
        </p:nvSpPr>
        <p:spPr>
          <a:xfrm rot="5144092">
            <a:off x="3236505" y="5034523"/>
            <a:ext cx="419100" cy="4118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uFillTx/>
            </a:endParaRPr>
          </a:p>
        </p:txBody>
      </p:sp>
      <p:sp>
        <p:nvSpPr>
          <p:cNvPr id="12" name="ZoneTexte 11">
            <a:extLst>
              <a:ext uri="{FF2B5EF4-FFF2-40B4-BE49-F238E27FC236}">
                <a16:creationId xmlns:a16="http://schemas.microsoft.com/office/drawing/2014/main" id="{A38FB781-AC8F-151B-B757-BADDFC442C1E}"/>
              </a:ext>
            </a:extLst>
          </p:cNvPr>
          <p:cNvSpPr txBox="1"/>
          <p:nvPr/>
        </p:nvSpPr>
        <p:spPr>
          <a:xfrm>
            <a:off x="5462974" y="4090580"/>
            <a:ext cx="4747916" cy="646331"/>
          </a:xfrm>
          <a:prstGeom prst="rect">
            <a:avLst/>
          </a:prstGeom>
          <a:solidFill>
            <a:srgbClr val="FF0000"/>
          </a:solidFill>
        </p:spPr>
        <p:txBody>
          <a:bodyPr wrap="square" rtlCol="0">
            <a:spAutoFit/>
          </a:bodyPr>
          <a:lstStyle/>
          <a:p>
            <a:pPr algn="ctr"/>
            <a:r>
              <a:rPr lang="fr-FR" dirty="0">
                <a:solidFill>
                  <a:schemeClr val="bg1"/>
                </a:solidFill>
              </a:rPr>
              <a:t>Les 1000 premiers jours sont déterminants dans le risque de développer une BPCO</a:t>
            </a:r>
          </a:p>
        </p:txBody>
      </p:sp>
      <p:sp>
        <p:nvSpPr>
          <p:cNvPr id="7" name="Ellipse 6">
            <a:extLst>
              <a:ext uri="{FF2B5EF4-FFF2-40B4-BE49-F238E27FC236}">
                <a16:creationId xmlns:a16="http://schemas.microsoft.com/office/drawing/2014/main" id="{0E3F27D2-623A-9360-498F-EBBB321260A4}"/>
              </a:ext>
            </a:extLst>
          </p:cNvPr>
          <p:cNvSpPr/>
          <p:nvPr/>
        </p:nvSpPr>
        <p:spPr>
          <a:xfrm>
            <a:off x="1312570" y="4736911"/>
            <a:ext cx="3450920" cy="164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3E442AA3-229B-CAFC-36D9-021BD0562C6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9375" l="4063" r="97813"/>
                    </a14:imgEffect>
                  </a14:imgLayer>
                </a14:imgProps>
              </a:ext>
            </a:extLst>
          </a:blip>
          <a:stretch>
            <a:fillRect/>
          </a:stretch>
        </p:blipFill>
        <p:spPr>
          <a:xfrm rot="14726152">
            <a:off x="3455840" y="3966772"/>
            <a:ext cx="1418801" cy="1418801"/>
          </a:xfrm>
          <a:prstGeom prst="rect">
            <a:avLst/>
          </a:prstGeom>
          <a:effectLst>
            <a:outerShdw blurRad="101600" dist="114300" dir="2700000" algn="tl" rotWithShape="0">
              <a:prstClr val="black">
                <a:alpha val="40000"/>
              </a:prstClr>
            </a:outerShdw>
          </a:effectLst>
        </p:spPr>
      </p:pic>
      <p:pic>
        <p:nvPicPr>
          <p:cNvPr id="9" name="Image 8">
            <a:extLst>
              <a:ext uri="{FF2B5EF4-FFF2-40B4-BE49-F238E27FC236}">
                <a16:creationId xmlns:a16="http://schemas.microsoft.com/office/drawing/2014/main" id="{2FF598E0-9564-BEC5-27B9-25DB7ADB9F8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59" b="95862" l="41591" r="97273"/>
                    </a14:imgEffect>
                  </a14:imgLayer>
                </a14:imgProps>
              </a:ext>
            </a:extLst>
          </a:blip>
          <a:srcRect l="40152"/>
          <a:stretch/>
        </p:blipFill>
        <p:spPr>
          <a:xfrm rot="6314118">
            <a:off x="2770153" y="3395147"/>
            <a:ext cx="1745065" cy="1098712"/>
          </a:xfrm>
          <a:prstGeom prst="rect">
            <a:avLst/>
          </a:prstGeom>
        </p:spPr>
      </p:pic>
    </p:spTree>
    <p:extLst>
      <p:ext uri="{BB962C8B-B14F-4D97-AF65-F5344CB8AC3E}">
        <p14:creationId xmlns:p14="http://schemas.microsoft.com/office/powerpoint/2010/main" val="3088306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4708A510-70A9-BBCE-E83B-3EBD22BEDAE8}"/>
              </a:ext>
            </a:extLst>
          </p:cNvPr>
          <p:cNvPicPr>
            <a:picLocks noChangeAspect="1"/>
          </p:cNvPicPr>
          <p:nvPr/>
        </p:nvPicPr>
        <p:blipFill>
          <a:blip r:embed="rId2"/>
          <a:stretch>
            <a:fillRect/>
          </a:stretch>
        </p:blipFill>
        <p:spPr>
          <a:xfrm>
            <a:off x="-61233" y="869084"/>
            <a:ext cx="3005291" cy="2517895"/>
          </a:xfrm>
          <a:prstGeom prst="rect">
            <a:avLst/>
          </a:prstGeom>
        </p:spPr>
      </p:pic>
      <p:pic>
        <p:nvPicPr>
          <p:cNvPr id="5" name="Image 4">
            <a:extLst>
              <a:ext uri="{FF2B5EF4-FFF2-40B4-BE49-F238E27FC236}">
                <a16:creationId xmlns:a16="http://schemas.microsoft.com/office/drawing/2014/main" id="{F78CCDFC-734D-CF9F-6BF4-05AA46E93D84}"/>
              </a:ext>
            </a:extLst>
          </p:cNvPr>
          <p:cNvPicPr>
            <a:picLocks noChangeAspect="1"/>
          </p:cNvPicPr>
          <p:nvPr/>
        </p:nvPicPr>
        <p:blipFill>
          <a:blip r:embed="rId3"/>
          <a:stretch>
            <a:fillRect/>
          </a:stretch>
        </p:blipFill>
        <p:spPr>
          <a:xfrm>
            <a:off x="2760547" y="869083"/>
            <a:ext cx="3118953" cy="2517895"/>
          </a:xfrm>
          <a:prstGeom prst="rect">
            <a:avLst/>
          </a:prstGeom>
        </p:spPr>
      </p:pic>
      <p:pic>
        <p:nvPicPr>
          <p:cNvPr id="11" name="Image 10">
            <a:extLst>
              <a:ext uri="{FF2B5EF4-FFF2-40B4-BE49-F238E27FC236}">
                <a16:creationId xmlns:a16="http://schemas.microsoft.com/office/drawing/2014/main" id="{BA43158D-049A-32E2-97D7-2C10C7ED9FE4}"/>
              </a:ext>
            </a:extLst>
          </p:cNvPr>
          <p:cNvPicPr>
            <a:picLocks noChangeAspect="1"/>
          </p:cNvPicPr>
          <p:nvPr/>
        </p:nvPicPr>
        <p:blipFill>
          <a:blip r:embed="rId4"/>
          <a:stretch>
            <a:fillRect/>
          </a:stretch>
        </p:blipFill>
        <p:spPr>
          <a:xfrm>
            <a:off x="8656044" y="3760496"/>
            <a:ext cx="3124732" cy="3066938"/>
          </a:xfrm>
          <a:prstGeom prst="rect">
            <a:avLst/>
          </a:prstGeom>
        </p:spPr>
      </p:pic>
      <p:pic>
        <p:nvPicPr>
          <p:cNvPr id="12" name="Image 11">
            <a:extLst>
              <a:ext uri="{FF2B5EF4-FFF2-40B4-BE49-F238E27FC236}">
                <a16:creationId xmlns:a16="http://schemas.microsoft.com/office/drawing/2014/main" id="{18A2D177-3467-2B47-B83A-4438C66EEF2F}"/>
              </a:ext>
            </a:extLst>
          </p:cNvPr>
          <p:cNvPicPr>
            <a:picLocks noChangeAspect="1"/>
          </p:cNvPicPr>
          <p:nvPr/>
        </p:nvPicPr>
        <p:blipFill>
          <a:blip r:embed="rId5"/>
          <a:stretch>
            <a:fillRect/>
          </a:stretch>
        </p:blipFill>
        <p:spPr>
          <a:xfrm>
            <a:off x="560100" y="3730793"/>
            <a:ext cx="2999512" cy="3066937"/>
          </a:xfrm>
          <a:prstGeom prst="rect">
            <a:avLst/>
          </a:prstGeom>
        </p:spPr>
      </p:pic>
      <p:pic>
        <p:nvPicPr>
          <p:cNvPr id="10" name="Image 9">
            <a:extLst>
              <a:ext uri="{FF2B5EF4-FFF2-40B4-BE49-F238E27FC236}">
                <a16:creationId xmlns:a16="http://schemas.microsoft.com/office/drawing/2014/main" id="{092A8057-146B-22A2-2843-F55079133F1A}"/>
              </a:ext>
            </a:extLst>
          </p:cNvPr>
          <p:cNvPicPr>
            <a:picLocks noChangeAspect="1"/>
          </p:cNvPicPr>
          <p:nvPr/>
        </p:nvPicPr>
        <p:blipFill>
          <a:blip r:embed="rId6"/>
          <a:stretch>
            <a:fillRect/>
          </a:stretch>
        </p:blipFill>
        <p:spPr>
          <a:xfrm>
            <a:off x="4369775" y="3934887"/>
            <a:ext cx="3539836" cy="2748721"/>
          </a:xfrm>
          <a:prstGeom prst="rect">
            <a:avLst/>
          </a:prstGeom>
        </p:spPr>
      </p:pic>
      <p:pic>
        <p:nvPicPr>
          <p:cNvPr id="7" name="Image 6">
            <a:extLst>
              <a:ext uri="{FF2B5EF4-FFF2-40B4-BE49-F238E27FC236}">
                <a16:creationId xmlns:a16="http://schemas.microsoft.com/office/drawing/2014/main" id="{AD5D048B-8A69-2812-9147-FC9DF654536D}"/>
              </a:ext>
            </a:extLst>
          </p:cNvPr>
          <p:cNvPicPr>
            <a:picLocks noChangeAspect="1"/>
          </p:cNvPicPr>
          <p:nvPr/>
        </p:nvPicPr>
        <p:blipFill>
          <a:blip r:embed="rId7"/>
          <a:stretch>
            <a:fillRect/>
          </a:stretch>
        </p:blipFill>
        <p:spPr>
          <a:xfrm>
            <a:off x="8933012" y="857628"/>
            <a:ext cx="3320221" cy="2517895"/>
          </a:xfrm>
          <a:prstGeom prst="rect">
            <a:avLst/>
          </a:prstGeom>
        </p:spPr>
      </p:pic>
      <p:pic>
        <p:nvPicPr>
          <p:cNvPr id="6" name="Image 5">
            <a:extLst>
              <a:ext uri="{FF2B5EF4-FFF2-40B4-BE49-F238E27FC236}">
                <a16:creationId xmlns:a16="http://schemas.microsoft.com/office/drawing/2014/main" id="{E9FB0887-3C93-0E62-714C-C0B14C8A62A8}"/>
              </a:ext>
            </a:extLst>
          </p:cNvPr>
          <p:cNvPicPr>
            <a:picLocks noChangeAspect="1"/>
          </p:cNvPicPr>
          <p:nvPr/>
        </p:nvPicPr>
        <p:blipFill>
          <a:blip r:embed="rId8"/>
          <a:stretch>
            <a:fillRect/>
          </a:stretch>
        </p:blipFill>
        <p:spPr>
          <a:xfrm>
            <a:off x="5882226" y="857628"/>
            <a:ext cx="3160070" cy="2786590"/>
          </a:xfrm>
          <a:prstGeom prst="rect">
            <a:avLst/>
          </a:prstGeom>
        </p:spPr>
      </p:pic>
      <p:sp>
        <p:nvSpPr>
          <p:cNvPr id="13" name="ZoneTexte 12">
            <a:extLst>
              <a:ext uri="{FF2B5EF4-FFF2-40B4-BE49-F238E27FC236}">
                <a16:creationId xmlns:a16="http://schemas.microsoft.com/office/drawing/2014/main" id="{42942EE6-F596-D9F1-3429-5DFDAB3BE7B0}"/>
              </a:ext>
            </a:extLst>
          </p:cNvPr>
          <p:cNvSpPr txBox="1"/>
          <p:nvPr/>
        </p:nvSpPr>
        <p:spPr>
          <a:xfrm>
            <a:off x="4706045" y="81862"/>
            <a:ext cx="2225289" cy="584775"/>
          </a:xfrm>
          <a:prstGeom prst="rect">
            <a:avLst/>
          </a:prstGeom>
          <a:noFill/>
        </p:spPr>
        <p:txBody>
          <a:bodyPr wrap="none" rtlCol="0">
            <a:spAutoFit/>
          </a:bodyPr>
          <a:lstStyle/>
          <a:p>
            <a:r>
              <a:rPr lang="fr-FR" sz="3200" dirty="0"/>
              <a:t>GOLD 2024</a:t>
            </a:r>
          </a:p>
        </p:txBody>
      </p:sp>
    </p:spTree>
    <p:extLst>
      <p:ext uri="{BB962C8B-B14F-4D97-AF65-F5344CB8AC3E}">
        <p14:creationId xmlns:p14="http://schemas.microsoft.com/office/powerpoint/2010/main" val="1148984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45D3542-4263-DC48-BF93-01E61E527E76}"/>
              </a:ext>
            </a:extLst>
          </p:cNvPr>
          <p:cNvSpPr txBox="1"/>
          <p:nvPr/>
        </p:nvSpPr>
        <p:spPr>
          <a:xfrm>
            <a:off x="2993960" y="3871132"/>
            <a:ext cx="854721" cy="369332"/>
          </a:xfrm>
          <a:prstGeom prst="rect">
            <a:avLst/>
          </a:prstGeom>
          <a:noFill/>
        </p:spPr>
        <p:txBody>
          <a:bodyPr wrap="none" rtlCol="0">
            <a:spAutoFit/>
          </a:bodyPr>
          <a:lstStyle/>
          <a:p>
            <a:r>
              <a:rPr lang="fr-FR" dirty="0"/>
              <a:t>Boulot </a:t>
            </a:r>
          </a:p>
        </p:txBody>
      </p:sp>
      <p:sp>
        <p:nvSpPr>
          <p:cNvPr id="3" name="ZoneTexte 2">
            <a:extLst>
              <a:ext uri="{FF2B5EF4-FFF2-40B4-BE49-F238E27FC236}">
                <a16:creationId xmlns:a16="http://schemas.microsoft.com/office/drawing/2014/main" id="{9C581A05-5E8F-9D48-BD3B-E52633585881}"/>
              </a:ext>
            </a:extLst>
          </p:cNvPr>
          <p:cNvSpPr txBox="1"/>
          <p:nvPr/>
        </p:nvSpPr>
        <p:spPr>
          <a:xfrm>
            <a:off x="5754778" y="3871132"/>
            <a:ext cx="824136" cy="369332"/>
          </a:xfrm>
          <a:prstGeom prst="rect">
            <a:avLst/>
          </a:prstGeom>
          <a:noFill/>
        </p:spPr>
        <p:txBody>
          <a:bodyPr wrap="none" rtlCol="0">
            <a:spAutoFit/>
          </a:bodyPr>
          <a:lstStyle/>
          <a:p>
            <a:r>
              <a:rPr lang="fr-FR" dirty="0"/>
              <a:t>Metro </a:t>
            </a:r>
          </a:p>
        </p:txBody>
      </p:sp>
      <p:sp>
        <p:nvSpPr>
          <p:cNvPr id="4" name="ZoneTexte 3">
            <a:extLst>
              <a:ext uri="{FF2B5EF4-FFF2-40B4-BE49-F238E27FC236}">
                <a16:creationId xmlns:a16="http://schemas.microsoft.com/office/drawing/2014/main" id="{1108BF16-70F2-AE47-A62E-B6DBBEDF373B}"/>
              </a:ext>
            </a:extLst>
          </p:cNvPr>
          <p:cNvSpPr txBox="1"/>
          <p:nvPr/>
        </p:nvSpPr>
        <p:spPr>
          <a:xfrm>
            <a:off x="8485011" y="3871132"/>
            <a:ext cx="692818" cy="369332"/>
          </a:xfrm>
          <a:prstGeom prst="rect">
            <a:avLst/>
          </a:prstGeom>
          <a:noFill/>
        </p:spPr>
        <p:txBody>
          <a:bodyPr wrap="none" rtlCol="0">
            <a:spAutoFit/>
          </a:bodyPr>
          <a:lstStyle/>
          <a:p>
            <a:r>
              <a:rPr lang="fr-FR" dirty="0"/>
              <a:t>Dodo</a:t>
            </a:r>
          </a:p>
        </p:txBody>
      </p:sp>
      <p:sp>
        <p:nvSpPr>
          <p:cNvPr id="5" name="ZoneTexte 4">
            <a:extLst>
              <a:ext uri="{FF2B5EF4-FFF2-40B4-BE49-F238E27FC236}">
                <a16:creationId xmlns:a16="http://schemas.microsoft.com/office/drawing/2014/main" id="{563A0830-5CC7-3749-87C3-6F02B6117093}"/>
              </a:ext>
            </a:extLst>
          </p:cNvPr>
          <p:cNvSpPr txBox="1"/>
          <p:nvPr/>
        </p:nvSpPr>
        <p:spPr>
          <a:xfrm>
            <a:off x="5360799" y="3075846"/>
            <a:ext cx="1641283" cy="461665"/>
          </a:xfrm>
          <a:prstGeom prst="rect">
            <a:avLst/>
          </a:prstGeom>
          <a:noFill/>
        </p:spPr>
        <p:txBody>
          <a:bodyPr wrap="none" rtlCol="0">
            <a:spAutoFit/>
          </a:bodyPr>
          <a:lstStyle/>
          <a:p>
            <a:r>
              <a:rPr lang="fr-FR" sz="2400" dirty="0"/>
              <a:t>L’exposition</a:t>
            </a:r>
          </a:p>
        </p:txBody>
      </p:sp>
      <p:pic>
        <p:nvPicPr>
          <p:cNvPr id="7" name="Image 6">
            <a:extLst>
              <a:ext uri="{FF2B5EF4-FFF2-40B4-BE49-F238E27FC236}">
                <a16:creationId xmlns:a16="http://schemas.microsoft.com/office/drawing/2014/main" id="{ED35AC76-E2D8-FB41-BBD8-D475865F775E}"/>
              </a:ext>
            </a:extLst>
          </p:cNvPr>
          <p:cNvPicPr>
            <a:picLocks noChangeAspect="1"/>
          </p:cNvPicPr>
          <p:nvPr/>
        </p:nvPicPr>
        <p:blipFill>
          <a:blip r:embed="rId2"/>
          <a:stretch>
            <a:fillRect/>
          </a:stretch>
        </p:blipFill>
        <p:spPr>
          <a:xfrm>
            <a:off x="183883" y="110259"/>
            <a:ext cx="3584867" cy="2009486"/>
          </a:xfrm>
          <a:prstGeom prst="rect">
            <a:avLst/>
          </a:prstGeom>
        </p:spPr>
      </p:pic>
      <p:sp>
        <p:nvSpPr>
          <p:cNvPr id="8" name="ZoneTexte 7">
            <a:extLst>
              <a:ext uri="{FF2B5EF4-FFF2-40B4-BE49-F238E27FC236}">
                <a16:creationId xmlns:a16="http://schemas.microsoft.com/office/drawing/2014/main" id="{31496DBC-9072-E64B-8F26-9FAC71BFB79C}"/>
              </a:ext>
            </a:extLst>
          </p:cNvPr>
          <p:cNvSpPr txBox="1"/>
          <p:nvPr/>
        </p:nvSpPr>
        <p:spPr>
          <a:xfrm>
            <a:off x="4226246" y="1710864"/>
            <a:ext cx="1768433" cy="369332"/>
          </a:xfrm>
          <a:prstGeom prst="rect">
            <a:avLst/>
          </a:prstGeom>
          <a:noFill/>
        </p:spPr>
        <p:txBody>
          <a:bodyPr wrap="none" rtlCol="0">
            <a:spAutoFit/>
          </a:bodyPr>
          <a:lstStyle/>
          <a:p>
            <a:r>
              <a:rPr lang="fr-FR" dirty="0"/>
              <a:t>La vie continue…</a:t>
            </a:r>
          </a:p>
        </p:txBody>
      </p:sp>
      <p:pic>
        <p:nvPicPr>
          <p:cNvPr id="10" name="Image 9">
            <a:extLst>
              <a:ext uri="{FF2B5EF4-FFF2-40B4-BE49-F238E27FC236}">
                <a16:creationId xmlns:a16="http://schemas.microsoft.com/office/drawing/2014/main" id="{7A8165B0-9D51-FA47-8FA0-A55F02D5415F}"/>
              </a:ext>
            </a:extLst>
          </p:cNvPr>
          <p:cNvPicPr>
            <a:picLocks noChangeAspect="1"/>
          </p:cNvPicPr>
          <p:nvPr/>
        </p:nvPicPr>
        <p:blipFill>
          <a:blip r:embed="rId3"/>
          <a:stretch>
            <a:fillRect/>
          </a:stretch>
        </p:blipFill>
        <p:spPr>
          <a:xfrm>
            <a:off x="2296355" y="4354764"/>
            <a:ext cx="2249930" cy="2135803"/>
          </a:xfrm>
          <a:prstGeom prst="rect">
            <a:avLst/>
          </a:prstGeom>
        </p:spPr>
      </p:pic>
      <p:pic>
        <p:nvPicPr>
          <p:cNvPr id="12" name="Image 11">
            <a:extLst>
              <a:ext uri="{FF2B5EF4-FFF2-40B4-BE49-F238E27FC236}">
                <a16:creationId xmlns:a16="http://schemas.microsoft.com/office/drawing/2014/main" id="{34ABDA4D-355E-EB4D-B15A-659267FAACB9}"/>
              </a:ext>
            </a:extLst>
          </p:cNvPr>
          <p:cNvPicPr>
            <a:picLocks noChangeAspect="1"/>
          </p:cNvPicPr>
          <p:nvPr/>
        </p:nvPicPr>
        <p:blipFill>
          <a:blip r:embed="rId4"/>
          <a:stretch>
            <a:fillRect/>
          </a:stretch>
        </p:blipFill>
        <p:spPr>
          <a:xfrm>
            <a:off x="5116882" y="4804917"/>
            <a:ext cx="2120326" cy="1365490"/>
          </a:xfrm>
          <a:prstGeom prst="rect">
            <a:avLst/>
          </a:prstGeom>
        </p:spPr>
      </p:pic>
      <p:pic>
        <p:nvPicPr>
          <p:cNvPr id="14" name="Image 13">
            <a:extLst>
              <a:ext uri="{FF2B5EF4-FFF2-40B4-BE49-F238E27FC236}">
                <a16:creationId xmlns:a16="http://schemas.microsoft.com/office/drawing/2014/main" id="{E80A6FF7-5459-7E4D-BF51-833DC4B229A4}"/>
              </a:ext>
            </a:extLst>
          </p:cNvPr>
          <p:cNvPicPr>
            <a:picLocks noChangeAspect="1"/>
          </p:cNvPicPr>
          <p:nvPr/>
        </p:nvPicPr>
        <p:blipFill>
          <a:blip r:embed="rId5"/>
          <a:stretch>
            <a:fillRect/>
          </a:stretch>
        </p:blipFill>
        <p:spPr>
          <a:xfrm>
            <a:off x="7707770" y="4354764"/>
            <a:ext cx="2270980" cy="2135803"/>
          </a:xfrm>
          <a:prstGeom prst="rect">
            <a:avLst/>
          </a:prstGeom>
        </p:spPr>
      </p:pic>
      <p:sp>
        <p:nvSpPr>
          <p:cNvPr id="15" name="Rectangle à coins arrondis 14">
            <a:extLst>
              <a:ext uri="{FF2B5EF4-FFF2-40B4-BE49-F238E27FC236}">
                <a16:creationId xmlns:a16="http://schemas.microsoft.com/office/drawing/2014/main" id="{87B088E2-EEFD-ED4A-BFE4-B302D5DD3B03}"/>
              </a:ext>
            </a:extLst>
          </p:cNvPr>
          <p:cNvSpPr/>
          <p:nvPr/>
        </p:nvSpPr>
        <p:spPr>
          <a:xfrm>
            <a:off x="1855114" y="2764050"/>
            <a:ext cx="8431886" cy="3933930"/>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4319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a:spLocks/>
          </p:cNvSpPr>
          <p:nvPr/>
        </p:nvSpPr>
        <p:spPr>
          <a:xfrm>
            <a:off x="3081" y="299416"/>
            <a:ext cx="2402645" cy="584775"/>
          </a:xfrm>
          <a:prstGeom prst="rect">
            <a:avLst/>
          </a:prstGeom>
          <a:noFill/>
        </p:spPr>
        <p:txBody>
          <a:bodyPr wrap="none" rtlCol="0">
            <a:spAutoFit/>
          </a:bodyPr>
          <a:lstStyle/>
          <a:p>
            <a:r>
              <a:rPr lang="fr-FR" sz="3200" dirty="0">
                <a:uFillTx/>
              </a:rPr>
              <a:t>L’</a:t>
            </a:r>
            <a:r>
              <a:rPr lang="fr-FR" sz="3200" dirty="0" err="1">
                <a:uFillTx/>
              </a:rPr>
              <a:t>exposome</a:t>
            </a:r>
            <a:r>
              <a:rPr lang="fr-FR" sz="3200" dirty="0">
                <a:uFillTx/>
              </a:rPr>
              <a:t>…</a:t>
            </a:r>
          </a:p>
        </p:txBody>
      </p:sp>
      <p:cxnSp>
        <p:nvCxnSpPr>
          <p:cNvPr id="6" name="Connecteur droit avec flèche 5"/>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a:spLocks/>
          </p:cNvSpPr>
          <p:nvPr/>
        </p:nvSpPr>
        <p:spPr>
          <a:xfrm>
            <a:off x="1630268" y="5645233"/>
            <a:ext cx="1122423" cy="369332"/>
          </a:xfrm>
          <a:prstGeom prst="rect">
            <a:avLst/>
          </a:prstGeom>
          <a:noFill/>
        </p:spPr>
        <p:txBody>
          <a:bodyPr wrap="none" rtlCol="0">
            <a:spAutoFit/>
          </a:bodyPr>
          <a:lstStyle/>
          <a:p>
            <a:r>
              <a:rPr lang="fr-FR" dirty="0">
                <a:uFillTx/>
              </a:rPr>
              <a:t>Naissance</a:t>
            </a:r>
          </a:p>
        </p:txBody>
      </p:sp>
      <p:sp>
        <p:nvSpPr>
          <p:cNvPr id="10" name="ZoneTexte 9"/>
          <p:cNvSpPr txBox="1">
            <a:spLocks/>
          </p:cNvSpPr>
          <p:nvPr/>
        </p:nvSpPr>
        <p:spPr>
          <a:xfrm>
            <a:off x="3045018" y="5412602"/>
            <a:ext cx="1534651" cy="646331"/>
          </a:xfrm>
          <a:prstGeom prst="rect">
            <a:avLst/>
          </a:prstGeom>
          <a:noFill/>
        </p:spPr>
        <p:txBody>
          <a:bodyPr wrap="none" rtlCol="0">
            <a:spAutoFit/>
          </a:bodyPr>
          <a:lstStyle/>
          <a:p>
            <a:pPr algn="ctr"/>
            <a:r>
              <a:rPr lang="fr-FR" dirty="0">
                <a:uFillTx/>
              </a:rPr>
              <a:t>1000 </a:t>
            </a:r>
          </a:p>
          <a:p>
            <a:pPr algn="ctr"/>
            <a:r>
              <a:rPr lang="fr-FR" dirty="0">
                <a:uFillTx/>
              </a:rPr>
              <a:t>premiers jours</a:t>
            </a:r>
          </a:p>
        </p:txBody>
      </p:sp>
      <p:sp>
        <p:nvSpPr>
          <p:cNvPr id="11" name="Triangle rectangle 10"/>
          <p:cNvSpPr>
            <a:spLocks/>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uFillTx/>
            </a:endParaRPr>
          </a:p>
        </p:txBody>
      </p:sp>
      <p:sp>
        <p:nvSpPr>
          <p:cNvPr id="12" name="ZoneTexte 11"/>
          <p:cNvSpPr txBox="1">
            <a:spLocks/>
          </p:cNvSpPr>
          <p:nvPr/>
        </p:nvSpPr>
        <p:spPr>
          <a:xfrm>
            <a:off x="4976432" y="5484481"/>
            <a:ext cx="932243" cy="369332"/>
          </a:xfrm>
          <a:prstGeom prst="rect">
            <a:avLst/>
          </a:prstGeom>
          <a:noFill/>
        </p:spPr>
        <p:txBody>
          <a:bodyPr wrap="none" rtlCol="0">
            <a:spAutoFit/>
          </a:bodyPr>
          <a:lstStyle/>
          <a:p>
            <a:r>
              <a:rPr lang="fr-FR" dirty="0">
                <a:uFillTx/>
              </a:rPr>
              <a:t>enfance</a:t>
            </a:r>
          </a:p>
        </p:txBody>
      </p:sp>
      <p:sp>
        <p:nvSpPr>
          <p:cNvPr id="14" name="ZoneTexte 13"/>
          <p:cNvSpPr txBox="1">
            <a:spLocks/>
          </p:cNvSpPr>
          <p:nvPr/>
        </p:nvSpPr>
        <p:spPr>
          <a:xfrm>
            <a:off x="9011643" y="4790518"/>
            <a:ext cx="2241319" cy="369332"/>
          </a:xfrm>
          <a:prstGeom prst="rect">
            <a:avLst/>
          </a:prstGeom>
          <a:noFill/>
        </p:spPr>
        <p:txBody>
          <a:bodyPr wrap="none" rtlCol="0">
            <a:spAutoFit/>
          </a:bodyPr>
          <a:lstStyle/>
          <a:p>
            <a:r>
              <a:rPr lang="fr-FR" dirty="0" err="1">
                <a:solidFill>
                  <a:schemeClr val="bg1"/>
                </a:solidFill>
                <a:uFillTx/>
              </a:rPr>
              <a:t>Exposome</a:t>
            </a:r>
            <a:r>
              <a:rPr lang="fr-FR" dirty="0">
                <a:solidFill>
                  <a:schemeClr val="bg1"/>
                </a:solidFill>
                <a:uFillTx/>
              </a:rPr>
              <a:t> « cumulé »</a:t>
            </a:r>
          </a:p>
        </p:txBody>
      </p:sp>
      <p:sp>
        <p:nvSpPr>
          <p:cNvPr id="15" name="ZoneTexte 14"/>
          <p:cNvSpPr txBox="1">
            <a:spLocks/>
          </p:cNvSpPr>
          <p:nvPr/>
        </p:nvSpPr>
        <p:spPr>
          <a:xfrm>
            <a:off x="1390390" y="6203906"/>
            <a:ext cx="10233763" cy="600164"/>
          </a:xfrm>
          <a:prstGeom prst="rect">
            <a:avLst/>
          </a:prstGeom>
          <a:noFill/>
        </p:spPr>
        <p:txBody>
          <a:bodyPr wrap="square" rtlCol="0">
            <a:spAutoFit/>
          </a:bodyPr>
          <a:lstStyle/>
          <a:p>
            <a:r>
              <a:rPr lang="fr-FR" sz="1100" dirty="0">
                <a:uFillTx/>
              </a:rPr>
              <a:t>Sears MR, Greene JM, </a:t>
            </a:r>
            <a:r>
              <a:rPr lang="fr-FR" sz="1100" dirty="0" err="1">
                <a:uFillTx/>
              </a:rPr>
              <a:t>Willan</a:t>
            </a:r>
            <a:r>
              <a:rPr lang="fr-FR" sz="1100" dirty="0">
                <a:uFillTx/>
              </a:rPr>
              <a:t> AR et al. A </a:t>
            </a:r>
            <a:r>
              <a:rPr lang="fr-FR" sz="1100" dirty="0" err="1">
                <a:uFillTx/>
              </a:rPr>
              <a:t>lon-gitudinal</a:t>
            </a:r>
            <a:r>
              <a:rPr lang="fr-FR" sz="1100" dirty="0">
                <a:uFillTx/>
              </a:rPr>
              <a:t>, population-</a:t>
            </a:r>
            <a:r>
              <a:rPr lang="fr-FR" sz="1100" dirty="0" err="1">
                <a:uFillTx/>
              </a:rPr>
              <a:t>based</a:t>
            </a:r>
            <a:r>
              <a:rPr lang="fr-FR" sz="1100" dirty="0">
                <a:uFillTx/>
              </a:rPr>
              <a:t>, </a:t>
            </a:r>
            <a:r>
              <a:rPr lang="fr-FR" sz="1100" dirty="0" err="1">
                <a:uFillTx/>
              </a:rPr>
              <a:t>cohort</a:t>
            </a:r>
            <a:r>
              <a:rPr lang="fr-FR" sz="1100" dirty="0">
                <a:uFillTx/>
              </a:rPr>
              <a:t> </a:t>
            </a:r>
            <a:r>
              <a:rPr lang="fr-FR" sz="1100" dirty="0" err="1">
                <a:uFillTx/>
              </a:rPr>
              <a:t>study</a:t>
            </a:r>
            <a:r>
              <a:rPr lang="fr-FR" sz="1100" dirty="0">
                <a:uFillTx/>
              </a:rPr>
              <a:t> of </a:t>
            </a:r>
            <a:r>
              <a:rPr lang="fr-FR" sz="1100" dirty="0" err="1">
                <a:uFillTx/>
              </a:rPr>
              <a:t>child-hood</a:t>
            </a:r>
            <a:r>
              <a:rPr lang="fr-FR" sz="1100" dirty="0">
                <a:uFillTx/>
              </a:rPr>
              <a:t> </a:t>
            </a:r>
            <a:r>
              <a:rPr lang="fr-FR" sz="1100" dirty="0" err="1">
                <a:uFillTx/>
              </a:rPr>
              <a:t>asthma</a:t>
            </a:r>
            <a:r>
              <a:rPr lang="fr-FR" sz="1100" dirty="0">
                <a:uFillTx/>
              </a:rPr>
              <a:t> </a:t>
            </a:r>
            <a:r>
              <a:rPr lang="fr-FR" sz="1100" dirty="0" err="1">
                <a:uFillTx/>
              </a:rPr>
              <a:t>followed</a:t>
            </a:r>
            <a:r>
              <a:rPr lang="fr-FR" sz="1100" dirty="0">
                <a:uFillTx/>
              </a:rPr>
              <a:t> to </a:t>
            </a:r>
            <a:r>
              <a:rPr lang="fr-FR" sz="1100" dirty="0" err="1">
                <a:uFillTx/>
              </a:rPr>
              <a:t>adulthood</a:t>
            </a:r>
            <a:r>
              <a:rPr lang="fr-FR" sz="1100" dirty="0">
                <a:uFillTx/>
              </a:rPr>
              <a:t>. N </a:t>
            </a:r>
            <a:r>
              <a:rPr lang="fr-FR" sz="1100" dirty="0" err="1">
                <a:uFillTx/>
              </a:rPr>
              <a:t>Engl</a:t>
            </a:r>
            <a:r>
              <a:rPr lang="fr-FR" sz="1100" dirty="0">
                <a:uFillTx/>
              </a:rPr>
              <a:t> J Med2003;</a:t>
            </a:r>
          </a:p>
          <a:p>
            <a:r>
              <a:rPr lang="fr-FR" sz="1100" dirty="0" err="1">
                <a:uFillTx/>
              </a:rPr>
              <a:t>Sims</a:t>
            </a:r>
            <a:r>
              <a:rPr lang="fr-FR" sz="1100" dirty="0">
                <a:uFillTx/>
              </a:rPr>
              <a:t> M, Short-</a:t>
            </a:r>
            <a:r>
              <a:rPr lang="fr-FR" sz="1100" dirty="0" err="1">
                <a:uFillTx/>
              </a:rPr>
              <a:t>term</a:t>
            </a:r>
            <a:r>
              <a:rPr lang="fr-FR" sz="1100" dirty="0">
                <a:uFillTx/>
              </a:rPr>
              <a:t> impact of the </a:t>
            </a:r>
            <a:r>
              <a:rPr lang="fr-FR" sz="1100" dirty="0" err="1">
                <a:uFillTx/>
              </a:rPr>
              <a:t>smoke</a:t>
            </a:r>
            <a:r>
              <a:rPr lang="fr-FR" sz="1100" dirty="0">
                <a:uFillTx/>
              </a:rPr>
              <a:t> free </a:t>
            </a:r>
            <a:r>
              <a:rPr lang="fr-FR" sz="1100" dirty="0" err="1">
                <a:uFillTx/>
              </a:rPr>
              <a:t>legislation</a:t>
            </a:r>
            <a:r>
              <a:rPr lang="fr-FR" sz="1100" dirty="0">
                <a:uFillTx/>
              </a:rPr>
              <a:t> in </a:t>
            </a:r>
            <a:r>
              <a:rPr lang="fr-FR" sz="1100" dirty="0" err="1">
                <a:uFillTx/>
              </a:rPr>
              <a:t>England</a:t>
            </a:r>
            <a:r>
              <a:rPr lang="fr-FR" sz="1100" dirty="0">
                <a:uFillTx/>
              </a:rPr>
              <a:t> on emergency </a:t>
            </a:r>
            <a:r>
              <a:rPr lang="fr-FR" sz="1100" dirty="0" err="1">
                <a:uFillTx/>
              </a:rPr>
              <a:t>hospital</a:t>
            </a:r>
            <a:r>
              <a:rPr lang="fr-FR" sz="1100" dirty="0">
                <a:uFillTx/>
              </a:rPr>
              <a:t> admissions for </a:t>
            </a:r>
            <a:r>
              <a:rPr lang="fr-FR" sz="1100" dirty="0" err="1">
                <a:uFillTx/>
              </a:rPr>
              <a:t>asthma</a:t>
            </a:r>
            <a:r>
              <a:rPr lang="fr-FR" sz="1100" dirty="0">
                <a:uFillTx/>
              </a:rPr>
              <a:t> </a:t>
            </a:r>
            <a:r>
              <a:rPr lang="fr-FR" sz="1100" dirty="0" err="1">
                <a:uFillTx/>
              </a:rPr>
              <a:t>among</a:t>
            </a:r>
            <a:r>
              <a:rPr lang="fr-FR" sz="1100" dirty="0">
                <a:uFillTx/>
              </a:rPr>
              <a:t> </a:t>
            </a:r>
            <a:r>
              <a:rPr lang="fr-FR" sz="1100" dirty="0" err="1">
                <a:uFillTx/>
              </a:rPr>
              <a:t>adults</a:t>
            </a:r>
            <a:r>
              <a:rPr lang="fr-FR" sz="1100" dirty="0">
                <a:uFillTx/>
              </a:rPr>
              <a:t>: a population-</a:t>
            </a:r>
            <a:r>
              <a:rPr lang="fr-FR" sz="1100" dirty="0" err="1">
                <a:uFillTx/>
              </a:rPr>
              <a:t>based</a:t>
            </a:r>
            <a:r>
              <a:rPr lang="fr-FR" sz="1100" dirty="0">
                <a:uFillTx/>
              </a:rPr>
              <a:t> </a:t>
            </a:r>
            <a:r>
              <a:rPr lang="fr-FR" sz="1100" dirty="0" err="1">
                <a:uFillTx/>
              </a:rPr>
              <a:t>study</a:t>
            </a:r>
            <a:r>
              <a:rPr lang="fr-FR" sz="1100" dirty="0">
                <a:uFillTx/>
              </a:rPr>
              <a:t>. </a:t>
            </a:r>
            <a:r>
              <a:rPr lang="fr-FR" sz="1100" dirty="0" err="1">
                <a:uFillTx/>
              </a:rPr>
              <a:t>Torax</a:t>
            </a:r>
            <a:r>
              <a:rPr lang="fr-FR" sz="1100" dirty="0">
                <a:uFillTx/>
              </a:rPr>
              <a:t> 2013. </a:t>
            </a:r>
          </a:p>
          <a:p>
            <a:r>
              <a:rPr lang="fr-FR" sz="1100" dirty="0">
                <a:uFillTx/>
              </a:rPr>
              <a:t>Li YF, </a:t>
            </a:r>
            <a:r>
              <a:rPr lang="fr-FR" sz="1100" dirty="0" err="1">
                <a:uFillTx/>
              </a:rPr>
              <a:t>Maternal</a:t>
            </a:r>
            <a:r>
              <a:rPr lang="fr-FR" sz="1100" dirty="0">
                <a:uFillTx/>
              </a:rPr>
              <a:t> and grand </a:t>
            </a:r>
            <a:r>
              <a:rPr lang="fr-FR" sz="1100" dirty="0" err="1">
                <a:uFillTx/>
              </a:rPr>
              <a:t>maternal</a:t>
            </a:r>
            <a:r>
              <a:rPr lang="fr-FR" sz="1100" dirty="0">
                <a:uFillTx/>
              </a:rPr>
              <a:t> smoking patterns are </a:t>
            </a:r>
            <a:r>
              <a:rPr lang="fr-FR" sz="1100" dirty="0" err="1">
                <a:uFillTx/>
              </a:rPr>
              <a:t>associated</a:t>
            </a:r>
            <a:r>
              <a:rPr lang="fr-FR" sz="1100" dirty="0">
                <a:uFillTx/>
              </a:rPr>
              <a:t> </a:t>
            </a:r>
            <a:r>
              <a:rPr lang="fr-FR" sz="1100" dirty="0" err="1">
                <a:uFillTx/>
              </a:rPr>
              <a:t>with</a:t>
            </a:r>
            <a:r>
              <a:rPr lang="fr-FR" sz="1100" dirty="0">
                <a:uFillTx/>
              </a:rPr>
              <a:t> </a:t>
            </a:r>
            <a:r>
              <a:rPr lang="fr-FR" sz="1100" dirty="0" err="1">
                <a:uFillTx/>
              </a:rPr>
              <a:t>early</a:t>
            </a:r>
            <a:r>
              <a:rPr lang="fr-FR" sz="1100" dirty="0">
                <a:uFillTx/>
              </a:rPr>
              <a:t> </a:t>
            </a:r>
            <a:r>
              <a:rPr lang="fr-FR" sz="1100" dirty="0" err="1">
                <a:uFillTx/>
              </a:rPr>
              <a:t>childhood</a:t>
            </a:r>
            <a:r>
              <a:rPr lang="fr-FR" sz="1100" dirty="0">
                <a:uFillTx/>
              </a:rPr>
              <a:t> </a:t>
            </a:r>
            <a:r>
              <a:rPr lang="fr-FR" sz="1100" dirty="0" err="1">
                <a:uFillTx/>
              </a:rPr>
              <a:t>asthma</a:t>
            </a:r>
            <a:r>
              <a:rPr lang="fr-FR" sz="1100" dirty="0">
                <a:uFillTx/>
              </a:rPr>
              <a:t>. </a:t>
            </a:r>
            <a:r>
              <a:rPr lang="fr-FR" sz="1100" dirty="0" err="1">
                <a:uFillTx/>
              </a:rPr>
              <a:t>Chest</a:t>
            </a:r>
            <a:r>
              <a:rPr lang="fr-FR" sz="1100" dirty="0">
                <a:uFillTx/>
              </a:rPr>
              <a:t> 2005;</a:t>
            </a:r>
          </a:p>
        </p:txBody>
      </p:sp>
      <p:pic>
        <p:nvPicPr>
          <p:cNvPr id="3" name="Image 2"/>
          <p:cNvPicPr>
            <a:picLocks noChangeAspect="1"/>
          </p:cNvPicPr>
          <p:nvPr/>
        </p:nvPicPr>
        <p:blipFill>
          <a:blip r:embed="rId2"/>
          <a:stretch>
            <a:fillRect/>
          </a:stretch>
        </p:blipFill>
        <p:spPr>
          <a:xfrm>
            <a:off x="326100" y="1658261"/>
            <a:ext cx="2284306" cy="3169475"/>
          </a:xfrm>
          <a:prstGeom prst="rect">
            <a:avLst/>
          </a:prstGeom>
          <a:effectLst>
            <a:outerShdw blurRad="50800" dist="38100" dir="2700000" algn="tl" rotWithShape="0">
              <a:schemeClr val="tx1">
                <a:alpha val="0"/>
              </a:schemeClr>
            </a:outerShdw>
          </a:effectLst>
        </p:spPr>
      </p:pic>
      <p:sp>
        <p:nvSpPr>
          <p:cNvPr id="33" name="ZoneTexte 32">
            <a:extLst>
              <a:ext uri="{FF2B5EF4-FFF2-40B4-BE49-F238E27FC236}">
                <a16:creationId xmlns:a16="http://schemas.microsoft.com/office/drawing/2014/main" id="{ACC0F7AA-EFC7-E84B-AF42-18EA679A03F3}"/>
              </a:ext>
            </a:extLst>
          </p:cNvPr>
          <p:cNvSpPr txBox="1"/>
          <p:nvPr/>
        </p:nvSpPr>
        <p:spPr>
          <a:xfrm>
            <a:off x="2633303" y="3965633"/>
            <a:ext cx="633507" cy="369332"/>
          </a:xfrm>
          <a:prstGeom prst="rect">
            <a:avLst/>
          </a:prstGeom>
          <a:solidFill>
            <a:srgbClr val="FF0000"/>
          </a:solidFill>
        </p:spPr>
        <p:txBody>
          <a:bodyPr wrap="none" rtlCol="0">
            <a:spAutoFit/>
          </a:bodyPr>
          <a:lstStyle/>
          <a:p>
            <a:r>
              <a:rPr lang="fr-FR" dirty="0">
                <a:solidFill>
                  <a:schemeClr val="bg1"/>
                </a:solidFill>
              </a:rPr>
              <a:t>virus</a:t>
            </a:r>
          </a:p>
        </p:txBody>
      </p:sp>
      <p:sp>
        <p:nvSpPr>
          <p:cNvPr id="34" name="ZoneTexte 33">
            <a:extLst>
              <a:ext uri="{FF2B5EF4-FFF2-40B4-BE49-F238E27FC236}">
                <a16:creationId xmlns:a16="http://schemas.microsoft.com/office/drawing/2014/main" id="{03F5F9BA-BBE9-6449-AD0F-308629C06377}"/>
              </a:ext>
            </a:extLst>
          </p:cNvPr>
          <p:cNvSpPr txBox="1"/>
          <p:nvPr/>
        </p:nvSpPr>
        <p:spPr>
          <a:xfrm>
            <a:off x="4622236" y="2449003"/>
            <a:ext cx="682174" cy="369332"/>
          </a:xfrm>
          <a:prstGeom prst="rect">
            <a:avLst/>
          </a:prstGeom>
          <a:solidFill>
            <a:srgbClr val="FF0000"/>
          </a:solidFill>
        </p:spPr>
        <p:txBody>
          <a:bodyPr wrap="none" rtlCol="0">
            <a:spAutoFit/>
          </a:bodyPr>
          <a:lstStyle/>
          <a:p>
            <a:r>
              <a:rPr lang="fr-FR" dirty="0">
                <a:solidFill>
                  <a:schemeClr val="bg1"/>
                </a:solidFill>
              </a:rPr>
              <a:t>spray</a:t>
            </a:r>
          </a:p>
        </p:txBody>
      </p:sp>
      <p:pic>
        <p:nvPicPr>
          <p:cNvPr id="35" name="Image 34">
            <a:extLst>
              <a:ext uri="{FF2B5EF4-FFF2-40B4-BE49-F238E27FC236}">
                <a16:creationId xmlns:a16="http://schemas.microsoft.com/office/drawing/2014/main" id="{1390D9B2-DEE3-6E44-AFAC-2B63E3FFC18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37" b="46222" l="4017" r="35873"/>
                    </a14:imgEffect>
                  </a14:imgLayer>
                </a14:imgProps>
              </a:ext>
            </a:extLst>
          </a:blip>
          <a:srcRect t="12237" r="60731" b="53333"/>
          <a:stretch/>
        </p:blipFill>
        <p:spPr>
          <a:xfrm>
            <a:off x="5584082" y="1372433"/>
            <a:ext cx="2356853" cy="1931927"/>
          </a:xfrm>
          <a:prstGeom prst="rect">
            <a:avLst/>
          </a:prstGeom>
          <a:effectLst>
            <a:outerShdw blurRad="50800" dist="38100" dir="18900000" algn="bl" rotWithShape="0">
              <a:prstClr val="black">
                <a:alpha val="40000"/>
              </a:prstClr>
            </a:outerShdw>
          </a:effectLst>
        </p:spPr>
      </p:pic>
      <p:sp>
        <p:nvSpPr>
          <p:cNvPr id="36" name="ZoneTexte 35">
            <a:extLst>
              <a:ext uri="{FF2B5EF4-FFF2-40B4-BE49-F238E27FC236}">
                <a16:creationId xmlns:a16="http://schemas.microsoft.com/office/drawing/2014/main" id="{82CDA4B6-2252-8247-8A25-7E6E515D5C79}"/>
              </a:ext>
            </a:extLst>
          </p:cNvPr>
          <p:cNvSpPr txBox="1"/>
          <p:nvPr/>
        </p:nvSpPr>
        <p:spPr>
          <a:xfrm>
            <a:off x="5868628" y="1332668"/>
            <a:ext cx="986167" cy="369332"/>
          </a:xfrm>
          <a:prstGeom prst="rect">
            <a:avLst/>
          </a:prstGeom>
          <a:solidFill>
            <a:srgbClr val="FF0000"/>
          </a:solidFill>
        </p:spPr>
        <p:txBody>
          <a:bodyPr wrap="none" rtlCol="0">
            <a:spAutoFit/>
          </a:bodyPr>
          <a:lstStyle/>
          <a:p>
            <a:r>
              <a:rPr lang="fr-FR" dirty="0">
                <a:solidFill>
                  <a:schemeClr val="bg1"/>
                </a:solidFill>
              </a:rPr>
              <a:t>meubles</a:t>
            </a:r>
          </a:p>
        </p:txBody>
      </p:sp>
      <p:pic>
        <p:nvPicPr>
          <p:cNvPr id="37" name="Image 36">
            <a:extLst>
              <a:ext uri="{FF2B5EF4-FFF2-40B4-BE49-F238E27FC236}">
                <a16:creationId xmlns:a16="http://schemas.microsoft.com/office/drawing/2014/main" id="{8A6DA376-519F-BC48-B742-3476509C1433}"/>
              </a:ext>
            </a:extLst>
          </p:cNvPr>
          <p:cNvPicPr>
            <a:picLocks noChangeAspect="1"/>
          </p:cNvPicPr>
          <p:nvPr/>
        </p:nvPicPr>
        <p:blipFill>
          <a:blip r:embed="rId5"/>
          <a:stretch>
            <a:fillRect/>
          </a:stretch>
        </p:blipFill>
        <p:spPr>
          <a:xfrm>
            <a:off x="2857814" y="13806"/>
            <a:ext cx="1505527" cy="1505527"/>
          </a:xfrm>
          <a:prstGeom prst="rect">
            <a:avLst/>
          </a:prstGeom>
        </p:spPr>
      </p:pic>
      <p:sp>
        <p:nvSpPr>
          <p:cNvPr id="38" name="ZoneTexte 37">
            <a:extLst>
              <a:ext uri="{FF2B5EF4-FFF2-40B4-BE49-F238E27FC236}">
                <a16:creationId xmlns:a16="http://schemas.microsoft.com/office/drawing/2014/main" id="{C00C5F1A-111D-4B4E-9ACA-CF6E8E747B75}"/>
              </a:ext>
            </a:extLst>
          </p:cNvPr>
          <p:cNvSpPr txBox="1"/>
          <p:nvPr/>
        </p:nvSpPr>
        <p:spPr>
          <a:xfrm>
            <a:off x="3103620" y="1359206"/>
            <a:ext cx="985847" cy="369332"/>
          </a:xfrm>
          <a:prstGeom prst="rect">
            <a:avLst/>
          </a:prstGeom>
          <a:solidFill>
            <a:srgbClr val="FF0000"/>
          </a:solidFill>
        </p:spPr>
        <p:txBody>
          <a:bodyPr wrap="none" rtlCol="0">
            <a:spAutoFit/>
          </a:bodyPr>
          <a:lstStyle/>
          <a:p>
            <a:r>
              <a:rPr lang="fr-FR" dirty="0">
                <a:solidFill>
                  <a:schemeClr val="bg1"/>
                </a:solidFill>
              </a:rPr>
              <a:t>peinture</a:t>
            </a:r>
          </a:p>
        </p:txBody>
      </p:sp>
      <p:pic>
        <p:nvPicPr>
          <p:cNvPr id="39" name="Image 38">
            <a:extLst>
              <a:ext uri="{FF2B5EF4-FFF2-40B4-BE49-F238E27FC236}">
                <a16:creationId xmlns:a16="http://schemas.microsoft.com/office/drawing/2014/main" id="{596276EA-1867-F049-82D3-5E348404461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60392" y1="84351" x2="63855" y2="84097"/>
                        <a14:foregroundMark x1="48645" y1="54962" x2="39006" y2="21247"/>
                        <a14:backgroundMark x1="54367" y1="23028" x2="54669" y2="30662"/>
                        <a14:backgroundMark x1="53614" y1="38295" x2="53614" y2="52672"/>
                        <a14:backgroundMark x1="45934" y1="51145" x2="46988" y2="52036"/>
                        <a14:backgroundMark x1="68825" y1="17939" x2="67169" y2="24809"/>
                        <a14:backgroundMark x1="66114" y1="18575" x2="64759" y2="25827"/>
                        <a14:backgroundMark x1="37500" y1="24555" x2="43524" y2="43639"/>
                        <a14:backgroundMark x1="43675" y1="45038" x2="44880" y2="48092"/>
                      </a14:backgroundRemoval>
                    </a14:imgEffect>
                  </a14:imgLayer>
                </a14:imgProps>
              </a:ext>
            </a:extLst>
          </a:blip>
          <a:srcRect l="28564" t="13902" r="27308" b="14642"/>
          <a:stretch/>
        </p:blipFill>
        <p:spPr>
          <a:xfrm>
            <a:off x="6862969" y="141739"/>
            <a:ext cx="686725" cy="1316311"/>
          </a:xfrm>
          <a:prstGeom prst="rect">
            <a:avLst/>
          </a:prstGeom>
        </p:spPr>
      </p:pic>
      <p:sp>
        <p:nvSpPr>
          <p:cNvPr id="40" name="ZoneTexte 39">
            <a:extLst>
              <a:ext uri="{FF2B5EF4-FFF2-40B4-BE49-F238E27FC236}">
                <a16:creationId xmlns:a16="http://schemas.microsoft.com/office/drawing/2014/main" id="{363E8851-1C8A-224C-B8F5-BF3F1F90A66A}"/>
              </a:ext>
            </a:extLst>
          </p:cNvPr>
          <p:cNvSpPr txBox="1"/>
          <p:nvPr/>
        </p:nvSpPr>
        <p:spPr>
          <a:xfrm>
            <a:off x="7516189" y="603840"/>
            <a:ext cx="1027204" cy="369332"/>
          </a:xfrm>
          <a:prstGeom prst="rect">
            <a:avLst/>
          </a:prstGeom>
          <a:solidFill>
            <a:srgbClr val="FF0000"/>
          </a:solidFill>
        </p:spPr>
        <p:txBody>
          <a:bodyPr wrap="none" rtlCol="0">
            <a:spAutoFit/>
          </a:bodyPr>
          <a:lstStyle/>
          <a:p>
            <a:r>
              <a:rPr lang="fr-FR" dirty="0">
                <a:solidFill>
                  <a:schemeClr val="bg1"/>
                </a:solidFill>
              </a:rPr>
              <a:t>diffuseur</a:t>
            </a:r>
          </a:p>
        </p:txBody>
      </p:sp>
      <p:pic>
        <p:nvPicPr>
          <p:cNvPr id="41" name="Image 40">
            <a:extLst>
              <a:ext uri="{FF2B5EF4-FFF2-40B4-BE49-F238E27FC236}">
                <a16:creationId xmlns:a16="http://schemas.microsoft.com/office/drawing/2014/main" id="{2A64F2FA-602A-ED4A-83DC-1A5926E534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4907685" y="3829097"/>
            <a:ext cx="1523866" cy="1274193"/>
          </a:xfrm>
          <a:prstGeom prst="rect">
            <a:avLst/>
          </a:prstGeom>
          <a:effectLst>
            <a:outerShdw blurRad="50800" dist="50800" dir="5400000" algn="t" rotWithShape="0">
              <a:prstClr val="black">
                <a:alpha val="40000"/>
              </a:prstClr>
            </a:outerShdw>
          </a:effectLst>
        </p:spPr>
      </p:pic>
      <p:sp>
        <p:nvSpPr>
          <p:cNvPr id="42" name="ZoneTexte 41">
            <a:extLst>
              <a:ext uri="{FF2B5EF4-FFF2-40B4-BE49-F238E27FC236}">
                <a16:creationId xmlns:a16="http://schemas.microsoft.com/office/drawing/2014/main" id="{49F1E94F-A5CD-3C4E-B953-893160FF4241}"/>
              </a:ext>
            </a:extLst>
          </p:cNvPr>
          <p:cNvSpPr txBox="1"/>
          <p:nvPr/>
        </p:nvSpPr>
        <p:spPr>
          <a:xfrm>
            <a:off x="6156331" y="4934208"/>
            <a:ext cx="1938351" cy="369332"/>
          </a:xfrm>
          <a:prstGeom prst="rect">
            <a:avLst/>
          </a:prstGeom>
          <a:solidFill>
            <a:srgbClr val="FF0000"/>
          </a:solidFill>
        </p:spPr>
        <p:txBody>
          <a:bodyPr wrap="none" rtlCol="0">
            <a:spAutoFit/>
          </a:bodyPr>
          <a:lstStyle/>
          <a:p>
            <a:r>
              <a:rPr lang="fr-FR" dirty="0">
                <a:solidFill>
                  <a:schemeClr val="bg1"/>
                </a:solidFill>
              </a:rPr>
              <a:t>Produits ménagers</a:t>
            </a:r>
          </a:p>
        </p:txBody>
      </p:sp>
      <p:sp>
        <p:nvSpPr>
          <p:cNvPr id="43" name="ZoneTexte 42">
            <a:extLst>
              <a:ext uri="{FF2B5EF4-FFF2-40B4-BE49-F238E27FC236}">
                <a16:creationId xmlns:a16="http://schemas.microsoft.com/office/drawing/2014/main" id="{CA7AA01E-C426-2143-A41A-C555382EB7C2}"/>
              </a:ext>
            </a:extLst>
          </p:cNvPr>
          <p:cNvSpPr txBox="1"/>
          <p:nvPr/>
        </p:nvSpPr>
        <p:spPr>
          <a:xfrm>
            <a:off x="3579504" y="3777084"/>
            <a:ext cx="1247457" cy="646331"/>
          </a:xfrm>
          <a:prstGeom prst="rect">
            <a:avLst/>
          </a:prstGeom>
          <a:solidFill>
            <a:srgbClr val="FF0000"/>
          </a:solidFill>
        </p:spPr>
        <p:txBody>
          <a:bodyPr wrap="none" rtlCol="0">
            <a:spAutoFit/>
          </a:bodyPr>
          <a:lstStyle/>
          <a:p>
            <a:r>
              <a:rPr lang="fr-FR" dirty="0">
                <a:solidFill>
                  <a:schemeClr val="bg1"/>
                </a:solidFill>
              </a:rPr>
              <a:t>Bougies</a:t>
            </a:r>
          </a:p>
          <a:p>
            <a:r>
              <a:rPr lang="fr-FR" dirty="0">
                <a:solidFill>
                  <a:schemeClr val="bg1"/>
                </a:solidFill>
              </a:rPr>
              <a:t>parfumées </a:t>
            </a:r>
          </a:p>
        </p:txBody>
      </p:sp>
      <p:pic>
        <p:nvPicPr>
          <p:cNvPr id="45" name="Image 44">
            <a:extLst>
              <a:ext uri="{FF2B5EF4-FFF2-40B4-BE49-F238E27FC236}">
                <a16:creationId xmlns:a16="http://schemas.microsoft.com/office/drawing/2014/main" id="{B5C16E1B-A4FE-D241-8B9D-A7679742318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167" b="91500" l="18000" r="97000"/>
                    </a14:imgEffect>
                  </a14:imgLayer>
                </a14:imgProps>
              </a:ext>
            </a:extLst>
          </a:blip>
          <a:srcRect l="15084" t="27675" r="785" b="6367"/>
          <a:stretch/>
        </p:blipFill>
        <p:spPr>
          <a:xfrm rot="5614670" flipV="1">
            <a:off x="2156303" y="150192"/>
            <a:ext cx="1440454" cy="1129334"/>
          </a:xfrm>
          <a:prstGeom prst="rect">
            <a:avLst/>
          </a:prstGeom>
          <a:effectLst>
            <a:outerShdw blurRad="50800" dist="38100" dir="2700000" algn="tl" rotWithShape="0">
              <a:prstClr val="black">
                <a:alpha val="40000"/>
              </a:prstClr>
            </a:outerShdw>
          </a:effectLst>
        </p:spPr>
      </p:pic>
      <p:pic>
        <p:nvPicPr>
          <p:cNvPr id="46" name="Image 45">
            <a:extLst>
              <a:ext uri="{FF2B5EF4-FFF2-40B4-BE49-F238E27FC236}">
                <a16:creationId xmlns:a16="http://schemas.microsoft.com/office/drawing/2014/main" id="{9639C819-7313-2F41-A0CA-4CD8526482C2}"/>
              </a:ext>
            </a:extLst>
          </p:cNvPr>
          <p:cNvPicPr>
            <a:picLocks noChangeAspect="1"/>
          </p:cNvPicPr>
          <p:nvPr/>
        </p:nvPicPr>
        <p:blipFill>
          <a:blip r:embed="rId12"/>
          <a:stretch>
            <a:fillRect/>
          </a:stretch>
        </p:blipFill>
        <p:spPr>
          <a:xfrm>
            <a:off x="4021944" y="905363"/>
            <a:ext cx="1385223" cy="1565996"/>
          </a:xfrm>
          <a:prstGeom prst="rect">
            <a:avLst/>
          </a:prstGeom>
        </p:spPr>
      </p:pic>
      <p:pic>
        <p:nvPicPr>
          <p:cNvPr id="47" name="Image 46">
            <a:extLst>
              <a:ext uri="{FF2B5EF4-FFF2-40B4-BE49-F238E27FC236}">
                <a16:creationId xmlns:a16="http://schemas.microsoft.com/office/drawing/2014/main" id="{5ACA437F-2487-9C47-B518-B467833AF8EF}"/>
              </a:ext>
            </a:extLst>
          </p:cNvPr>
          <p:cNvPicPr>
            <a:picLocks noChangeAspect="1"/>
          </p:cNvPicPr>
          <p:nvPr/>
        </p:nvPicPr>
        <p:blipFill>
          <a:blip r:embed="rId13"/>
          <a:stretch>
            <a:fillRect/>
          </a:stretch>
        </p:blipFill>
        <p:spPr>
          <a:xfrm>
            <a:off x="3747744" y="2747129"/>
            <a:ext cx="864160" cy="1121892"/>
          </a:xfrm>
          <a:prstGeom prst="rect">
            <a:avLst/>
          </a:prstGeom>
        </p:spPr>
      </p:pic>
      <p:pic>
        <p:nvPicPr>
          <p:cNvPr id="48" name="Image 47">
            <a:extLst>
              <a:ext uri="{FF2B5EF4-FFF2-40B4-BE49-F238E27FC236}">
                <a16:creationId xmlns:a16="http://schemas.microsoft.com/office/drawing/2014/main" id="{3E8E4B1F-09D0-0E47-BE86-C0A70562B2C4}"/>
              </a:ext>
            </a:extLst>
          </p:cNvPr>
          <p:cNvPicPr>
            <a:picLocks noChangeAspect="1"/>
          </p:cNvPicPr>
          <p:nvPr/>
        </p:nvPicPr>
        <p:blipFill>
          <a:blip r:embed="rId14"/>
          <a:stretch>
            <a:fillRect/>
          </a:stretch>
        </p:blipFill>
        <p:spPr>
          <a:xfrm rot="19398569">
            <a:off x="6250418" y="2750689"/>
            <a:ext cx="1610247" cy="1610247"/>
          </a:xfrm>
          <a:prstGeom prst="rect">
            <a:avLst/>
          </a:prstGeom>
        </p:spPr>
      </p:pic>
      <p:pic>
        <p:nvPicPr>
          <p:cNvPr id="49" name="Image 48">
            <a:extLst>
              <a:ext uri="{FF2B5EF4-FFF2-40B4-BE49-F238E27FC236}">
                <a16:creationId xmlns:a16="http://schemas.microsoft.com/office/drawing/2014/main" id="{D5EB1C2E-1F84-674A-8820-1709D8BC6F57}"/>
              </a:ext>
            </a:extLst>
          </p:cNvPr>
          <p:cNvPicPr>
            <a:picLocks noChangeAspect="1"/>
          </p:cNvPicPr>
          <p:nvPr/>
        </p:nvPicPr>
        <p:blipFill>
          <a:blip r:embed="rId15"/>
          <a:stretch>
            <a:fillRect/>
          </a:stretch>
        </p:blipFill>
        <p:spPr>
          <a:xfrm>
            <a:off x="2530157" y="3148343"/>
            <a:ext cx="1037660" cy="1037660"/>
          </a:xfrm>
          <a:prstGeom prst="rect">
            <a:avLst/>
          </a:prstGeom>
        </p:spPr>
      </p:pic>
      <p:sp>
        <p:nvSpPr>
          <p:cNvPr id="50" name="ZoneTexte 49">
            <a:extLst>
              <a:ext uri="{FF2B5EF4-FFF2-40B4-BE49-F238E27FC236}">
                <a16:creationId xmlns:a16="http://schemas.microsoft.com/office/drawing/2014/main" id="{27705D19-AA18-7140-8C06-F4F8F0A6BD9B}"/>
              </a:ext>
            </a:extLst>
          </p:cNvPr>
          <p:cNvSpPr txBox="1"/>
          <p:nvPr/>
        </p:nvSpPr>
        <p:spPr>
          <a:xfrm rot="21013664">
            <a:off x="2330133" y="2149171"/>
            <a:ext cx="1999843" cy="369332"/>
          </a:xfrm>
          <a:prstGeom prst="rect">
            <a:avLst/>
          </a:prstGeom>
          <a:solidFill>
            <a:srgbClr val="0070C0"/>
          </a:solidFill>
        </p:spPr>
        <p:txBody>
          <a:bodyPr wrap="none" rtlCol="0">
            <a:spAutoFit/>
          </a:bodyPr>
          <a:lstStyle/>
          <a:p>
            <a:r>
              <a:rPr lang="fr-FR" dirty="0">
                <a:ln w="0"/>
                <a:solidFill>
                  <a:schemeClr val="bg1"/>
                </a:solidFill>
                <a:effectLst>
                  <a:outerShdw blurRad="38100" dist="25400" dir="5400000" algn="ctr" rotWithShape="0">
                    <a:srgbClr val="6E747A">
                      <a:alpha val="43000"/>
                    </a:srgbClr>
                  </a:outerShdw>
                </a:effectLst>
              </a:rPr>
              <a:t>Pollution intérieure</a:t>
            </a:r>
          </a:p>
        </p:txBody>
      </p:sp>
      <p:pic>
        <p:nvPicPr>
          <p:cNvPr id="51" name="Image 50">
            <a:extLst>
              <a:ext uri="{FF2B5EF4-FFF2-40B4-BE49-F238E27FC236}">
                <a16:creationId xmlns:a16="http://schemas.microsoft.com/office/drawing/2014/main" id="{988EE8DA-053A-504B-8C58-B8A70F716923}"/>
              </a:ext>
            </a:extLst>
          </p:cNvPr>
          <p:cNvPicPr>
            <a:picLocks noChangeAspect="1"/>
          </p:cNvPicPr>
          <p:nvPr/>
        </p:nvPicPr>
        <p:blipFill>
          <a:blip r:embed="rId16"/>
          <a:stretch>
            <a:fillRect/>
          </a:stretch>
        </p:blipFill>
        <p:spPr>
          <a:xfrm>
            <a:off x="5122620" y="2865179"/>
            <a:ext cx="963363" cy="1135775"/>
          </a:xfrm>
          <a:prstGeom prst="rect">
            <a:avLst/>
          </a:prstGeom>
        </p:spPr>
      </p:pic>
      <p:pic>
        <p:nvPicPr>
          <p:cNvPr id="8" name="Image 7">
            <a:extLst>
              <a:ext uri="{FF2B5EF4-FFF2-40B4-BE49-F238E27FC236}">
                <a16:creationId xmlns:a16="http://schemas.microsoft.com/office/drawing/2014/main" id="{FCA94420-5D3A-2AB7-674E-D0D53FD70D3E}"/>
              </a:ext>
            </a:extLst>
          </p:cNvPr>
          <p:cNvPicPr>
            <a:picLocks noChangeAspect="1"/>
          </p:cNvPicPr>
          <p:nvPr/>
        </p:nvPicPr>
        <p:blipFill>
          <a:blip r:embed="rId17"/>
          <a:stretch>
            <a:fillRect/>
          </a:stretch>
        </p:blipFill>
        <p:spPr>
          <a:xfrm>
            <a:off x="4528198" y="15372"/>
            <a:ext cx="2066809" cy="1148227"/>
          </a:xfrm>
          <a:prstGeom prst="rect">
            <a:avLst/>
          </a:prstGeom>
        </p:spPr>
      </p:pic>
      <p:sp>
        <p:nvSpPr>
          <p:cNvPr id="13" name="ZoneTexte 12">
            <a:extLst>
              <a:ext uri="{FF2B5EF4-FFF2-40B4-BE49-F238E27FC236}">
                <a16:creationId xmlns:a16="http://schemas.microsoft.com/office/drawing/2014/main" id="{C091E233-1611-07EA-F4C8-EE64F9C9B0F9}"/>
              </a:ext>
            </a:extLst>
          </p:cNvPr>
          <p:cNvSpPr txBox="1"/>
          <p:nvPr/>
        </p:nvSpPr>
        <p:spPr>
          <a:xfrm>
            <a:off x="4528198" y="821474"/>
            <a:ext cx="1161728" cy="369332"/>
          </a:xfrm>
          <a:prstGeom prst="rect">
            <a:avLst/>
          </a:prstGeom>
          <a:solidFill>
            <a:srgbClr val="FF0000"/>
          </a:solidFill>
        </p:spPr>
        <p:txBody>
          <a:bodyPr wrap="none" rtlCol="0">
            <a:spAutoFit/>
          </a:bodyPr>
          <a:lstStyle>
            <a:defPPr>
              <a:defRPr lang="fr-FR"/>
            </a:defPPr>
            <a:lvl1pPr>
              <a:defRPr>
                <a:solidFill>
                  <a:schemeClr val="bg1"/>
                </a:solidFill>
              </a:defRPr>
            </a:lvl1pPr>
          </a:lstStyle>
          <a:p>
            <a:r>
              <a:rPr lang="fr-FR" dirty="0"/>
              <a:t>Pesticides </a:t>
            </a:r>
          </a:p>
        </p:txBody>
      </p:sp>
    </p:spTree>
    <p:extLst>
      <p:ext uri="{BB962C8B-B14F-4D97-AF65-F5344CB8AC3E}">
        <p14:creationId xmlns:p14="http://schemas.microsoft.com/office/powerpoint/2010/main" val="298374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5E-6 3.33333E-6 L -0.00222 0.08426 " pathEditMode="relative" rAng="0" ptsTypes="AA">
                                      <p:cBhvr>
                                        <p:cTn id="6" dur="2000" fill="hold"/>
                                        <p:tgtEl>
                                          <p:spTgt spid="45"/>
                                        </p:tgtEl>
                                        <p:attrNameLst>
                                          <p:attrName>ppt_x</p:attrName>
                                          <p:attrName>ppt_y</p:attrName>
                                        </p:attrNameLst>
                                      </p:cBhvr>
                                      <p:rCtr x="-117"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2059DEF-0119-3ACD-017F-E8543CB32A7B}"/>
              </a:ext>
            </a:extLst>
          </p:cNvPr>
          <p:cNvPicPr>
            <a:picLocks noChangeAspect="1"/>
          </p:cNvPicPr>
          <p:nvPr/>
        </p:nvPicPr>
        <p:blipFill>
          <a:blip r:embed="rId2"/>
          <a:stretch>
            <a:fillRect/>
          </a:stretch>
        </p:blipFill>
        <p:spPr>
          <a:xfrm>
            <a:off x="4528198" y="15372"/>
            <a:ext cx="2066809" cy="1148227"/>
          </a:xfrm>
          <a:prstGeom prst="rect">
            <a:avLst/>
          </a:prstGeom>
        </p:spPr>
      </p:pic>
      <p:sp>
        <p:nvSpPr>
          <p:cNvPr id="4" name="ZoneTexte 3"/>
          <p:cNvSpPr txBox="1">
            <a:spLocks/>
          </p:cNvSpPr>
          <p:nvPr/>
        </p:nvSpPr>
        <p:spPr>
          <a:xfrm>
            <a:off x="3081" y="299416"/>
            <a:ext cx="2402645" cy="584775"/>
          </a:xfrm>
          <a:prstGeom prst="rect">
            <a:avLst/>
          </a:prstGeom>
          <a:noFill/>
        </p:spPr>
        <p:txBody>
          <a:bodyPr wrap="none" rtlCol="0">
            <a:spAutoFit/>
          </a:bodyPr>
          <a:lstStyle/>
          <a:p>
            <a:r>
              <a:rPr lang="fr-FR" sz="3200" dirty="0">
                <a:uFillTx/>
              </a:rPr>
              <a:t>L’</a:t>
            </a:r>
            <a:r>
              <a:rPr lang="fr-FR" sz="3200" dirty="0" err="1">
                <a:uFillTx/>
              </a:rPr>
              <a:t>exposome</a:t>
            </a:r>
            <a:r>
              <a:rPr lang="fr-FR" sz="3200" dirty="0">
                <a:uFillTx/>
              </a:rPr>
              <a:t>…</a:t>
            </a:r>
          </a:p>
        </p:txBody>
      </p:sp>
      <p:cxnSp>
        <p:nvCxnSpPr>
          <p:cNvPr id="6" name="Connecteur droit avec flèche 5"/>
          <p:cNvCxnSpPr/>
          <p:nvPr/>
        </p:nvCxnSpPr>
        <p:spPr>
          <a:xfrm>
            <a:off x="1450356" y="5256926"/>
            <a:ext cx="100959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2191480" y="2701615"/>
            <a:ext cx="0" cy="2782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a:spLocks/>
          </p:cNvSpPr>
          <p:nvPr/>
        </p:nvSpPr>
        <p:spPr>
          <a:xfrm>
            <a:off x="1630268" y="5645233"/>
            <a:ext cx="1122423" cy="369332"/>
          </a:xfrm>
          <a:prstGeom prst="rect">
            <a:avLst/>
          </a:prstGeom>
          <a:noFill/>
        </p:spPr>
        <p:txBody>
          <a:bodyPr wrap="none" rtlCol="0">
            <a:spAutoFit/>
          </a:bodyPr>
          <a:lstStyle/>
          <a:p>
            <a:r>
              <a:rPr lang="fr-FR" dirty="0">
                <a:uFillTx/>
              </a:rPr>
              <a:t>Naissance</a:t>
            </a:r>
          </a:p>
        </p:txBody>
      </p:sp>
      <p:sp>
        <p:nvSpPr>
          <p:cNvPr id="10" name="ZoneTexte 9"/>
          <p:cNvSpPr txBox="1">
            <a:spLocks/>
          </p:cNvSpPr>
          <p:nvPr/>
        </p:nvSpPr>
        <p:spPr>
          <a:xfrm>
            <a:off x="3045018" y="5412602"/>
            <a:ext cx="1534651" cy="646331"/>
          </a:xfrm>
          <a:prstGeom prst="rect">
            <a:avLst/>
          </a:prstGeom>
          <a:noFill/>
        </p:spPr>
        <p:txBody>
          <a:bodyPr wrap="none" rtlCol="0">
            <a:spAutoFit/>
          </a:bodyPr>
          <a:lstStyle/>
          <a:p>
            <a:pPr algn="ctr"/>
            <a:r>
              <a:rPr lang="fr-FR" dirty="0">
                <a:uFillTx/>
              </a:rPr>
              <a:t>1000 </a:t>
            </a:r>
          </a:p>
          <a:p>
            <a:pPr algn="ctr"/>
            <a:r>
              <a:rPr lang="fr-FR" dirty="0">
                <a:uFillTx/>
              </a:rPr>
              <a:t>premiers jours</a:t>
            </a:r>
          </a:p>
        </p:txBody>
      </p:sp>
      <p:sp>
        <p:nvSpPr>
          <p:cNvPr id="11" name="Triangle rectangle 10"/>
          <p:cNvSpPr>
            <a:spLocks/>
          </p:cNvSpPr>
          <p:nvPr/>
        </p:nvSpPr>
        <p:spPr>
          <a:xfrm flipH="1">
            <a:off x="1450355" y="3478231"/>
            <a:ext cx="9883036" cy="17786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uFillTx/>
            </a:endParaRPr>
          </a:p>
        </p:txBody>
      </p:sp>
      <p:sp>
        <p:nvSpPr>
          <p:cNvPr id="12" name="ZoneTexte 11"/>
          <p:cNvSpPr txBox="1">
            <a:spLocks/>
          </p:cNvSpPr>
          <p:nvPr/>
        </p:nvSpPr>
        <p:spPr>
          <a:xfrm>
            <a:off x="4976432" y="5484481"/>
            <a:ext cx="932243" cy="369332"/>
          </a:xfrm>
          <a:prstGeom prst="rect">
            <a:avLst/>
          </a:prstGeom>
          <a:noFill/>
        </p:spPr>
        <p:txBody>
          <a:bodyPr wrap="none" rtlCol="0">
            <a:spAutoFit/>
          </a:bodyPr>
          <a:lstStyle/>
          <a:p>
            <a:r>
              <a:rPr lang="fr-FR" dirty="0">
                <a:uFillTx/>
              </a:rPr>
              <a:t>enfance</a:t>
            </a:r>
          </a:p>
        </p:txBody>
      </p:sp>
      <p:sp>
        <p:nvSpPr>
          <p:cNvPr id="14" name="ZoneTexte 13"/>
          <p:cNvSpPr txBox="1">
            <a:spLocks/>
          </p:cNvSpPr>
          <p:nvPr/>
        </p:nvSpPr>
        <p:spPr>
          <a:xfrm>
            <a:off x="9011643" y="4790518"/>
            <a:ext cx="2241319" cy="369332"/>
          </a:xfrm>
          <a:prstGeom prst="rect">
            <a:avLst/>
          </a:prstGeom>
          <a:noFill/>
        </p:spPr>
        <p:txBody>
          <a:bodyPr wrap="none" rtlCol="0">
            <a:spAutoFit/>
          </a:bodyPr>
          <a:lstStyle/>
          <a:p>
            <a:r>
              <a:rPr lang="fr-FR" dirty="0" err="1">
                <a:solidFill>
                  <a:schemeClr val="bg1"/>
                </a:solidFill>
                <a:uFillTx/>
              </a:rPr>
              <a:t>Exposome</a:t>
            </a:r>
            <a:r>
              <a:rPr lang="fr-FR" dirty="0">
                <a:solidFill>
                  <a:schemeClr val="bg1"/>
                </a:solidFill>
                <a:uFillTx/>
              </a:rPr>
              <a:t> « cumulé »</a:t>
            </a:r>
          </a:p>
        </p:txBody>
      </p:sp>
      <p:sp>
        <p:nvSpPr>
          <p:cNvPr id="15" name="ZoneTexte 14"/>
          <p:cNvSpPr txBox="1">
            <a:spLocks/>
          </p:cNvSpPr>
          <p:nvPr/>
        </p:nvSpPr>
        <p:spPr>
          <a:xfrm>
            <a:off x="1390390" y="6203906"/>
            <a:ext cx="10233763" cy="600164"/>
          </a:xfrm>
          <a:prstGeom prst="rect">
            <a:avLst/>
          </a:prstGeom>
          <a:noFill/>
        </p:spPr>
        <p:txBody>
          <a:bodyPr wrap="square" rtlCol="0">
            <a:spAutoFit/>
          </a:bodyPr>
          <a:lstStyle/>
          <a:p>
            <a:r>
              <a:rPr lang="fr-FR" sz="1100" dirty="0">
                <a:uFillTx/>
              </a:rPr>
              <a:t>Sears MR, Greene JM, </a:t>
            </a:r>
            <a:r>
              <a:rPr lang="fr-FR" sz="1100" dirty="0" err="1">
                <a:uFillTx/>
              </a:rPr>
              <a:t>Willan</a:t>
            </a:r>
            <a:r>
              <a:rPr lang="fr-FR" sz="1100" dirty="0">
                <a:uFillTx/>
              </a:rPr>
              <a:t> AR et al. A </a:t>
            </a:r>
            <a:r>
              <a:rPr lang="fr-FR" sz="1100" dirty="0" err="1">
                <a:uFillTx/>
              </a:rPr>
              <a:t>lon-gitudinal</a:t>
            </a:r>
            <a:r>
              <a:rPr lang="fr-FR" sz="1100" dirty="0">
                <a:uFillTx/>
              </a:rPr>
              <a:t>, population-</a:t>
            </a:r>
            <a:r>
              <a:rPr lang="fr-FR" sz="1100" dirty="0" err="1">
                <a:uFillTx/>
              </a:rPr>
              <a:t>based</a:t>
            </a:r>
            <a:r>
              <a:rPr lang="fr-FR" sz="1100" dirty="0">
                <a:uFillTx/>
              </a:rPr>
              <a:t>, </a:t>
            </a:r>
            <a:r>
              <a:rPr lang="fr-FR" sz="1100" dirty="0" err="1">
                <a:uFillTx/>
              </a:rPr>
              <a:t>cohort</a:t>
            </a:r>
            <a:r>
              <a:rPr lang="fr-FR" sz="1100" dirty="0">
                <a:uFillTx/>
              </a:rPr>
              <a:t> </a:t>
            </a:r>
            <a:r>
              <a:rPr lang="fr-FR" sz="1100" dirty="0" err="1">
                <a:uFillTx/>
              </a:rPr>
              <a:t>study</a:t>
            </a:r>
            <a:r>
              <a:rPr lang="fr-FR" sz="1100" dirty="0">
                <a:uFillTx/>
              </a:rPr>
              <a:t> of </a:t>
            </a:r>
            <a:r>
              <a:rPr lang="fr-FR" sz="1100" dirty="0" err="1">
                <a:uFillTx/>
              </a:rPr>
              <a:t>child-hood</a:t>
            </a:r>
            <a:r>
              <a:rPr lang="fr-FR" sz="1100" dirty="0">
                <a:uFillTx/>
              </a:rPr>
              <a:t> </a:t>
            </a:r>
            <a:r>
              <a:rPr lang="fr-FR" sz="1100" dirty="0" err="1">
                <a:uFillTx/>
              </a:rPr>
              <a:t>asthma</a:t>
            </a:r>
            <a:r>
              <a:rPr lang="fr-FR" sz="1100" dirty="0">
                <a:uFillTx/>
              </a:rPr>
              <a:t> </a:t>
            </a:r>
            <a:r>
              <a:rPr lang="fr-FR" sz="1100" dirty="0" err="1">
                <a:uFillTx/>
              </a:rPr>
              <a:t>followed</a:t>
            </a:r>
            <a:r>
              <a:rPr lang="fr-FR" sz="1100" dirty="0">
                <a:uFillTx/>
              </a:rPr>
              <a:t> to </a:t>
            </a:r>
            <a:r>
              <a:rPr lang="fr-FR" sz="1100" dirty="0" err="1">
                <a:uFillTx/>
              </a:rPr>
              <a:t>adulthood</a:t>
            </a:r>
            <a:r>
              <a:rPr lang="fr-FR" sz="1100" dirty="0">
                <a:uFillTx/>
              </a:rPr>
              <a:t>. N </a:t>
            </a:r>
            <a:r>
              <a:rPr lang="fr-FR" sz="1100" dirty="0" err="1">
                <a:uFillTx/>
              </a:rPr>
              <a:t>Engl</a:t>
            </a:r>
            <a:r>
              <a:rPr lang="fr-FR" sz="1100" dirty="0">
                <a:uFillTx/>
              </a:rPr>
              <a:t> J Med2003;</a:t>
            </a:r>
          </a:p>
          <a:p>
            <a:r>
              <a:rPr lang="fr-FR" sz="1100" dirty="0" err="1">
                <a:uFillTx/>
              </a:rPr>
              <a:t>Sims</a:t>
            </a:r>
            <a:r>
              <a:rPr lang="fr-FR" sz="1100" dirty="0">
                <a:uFillTx/>
              </a:rPr>
              <a:t> M, Short-</a:t>
            </a:r>
            <a:r>
              <a:rPr lang="fr-FR" sz="1100" dirty="0" err="1">
                <a:uFillTx/>
              </a:rPr>
              <a:t>term</a:t>
            </a:r>
            <a:r>
              <a:rPr lang="fr-FR" sz="1100" dirty="0">
                <a:uFillTx/>
              </a:rPr>
              <a:t> impact of the </a:t>
            </a:r>
            <a:r>
              <a:rPr lang="fr-FR" sz="1100" dirty="0" err="1">
                <a:uFillTx/>
              </a:rPr>
              <a:t>smoke</a:t>
            </a:r>
            <a:r>
              <a:rPr lang="fr-FR" sz="1100" dirty="0">
                <a:uFillTx/>
              </a:rPr>
              <a:t> free </a:t>
            </a:r>
            <a:r>
              <a:rPr lang="fr-FR" sz="1100" dirty="0" err="1">
                <a:uFillTx/>
              </a:rPr>
              <a:t>legislation</a:t>
            </a:r>
            <a:r>
              <a:rPr lang="fr-FR" sz="1100" dirty="0">
                <a:uFillTx/>
              </a:rPr>
              <a:t> in </a:t>
            </a:r>
            <a:r>
              <a:rPr lang="fr-FR" sz="1100" dirty="0" err="1">
                <a:uFillTx/>
              </a:rPr>
              <a:t>England</a:t>
            </a:r>
            <a:r>
              <a:rPr lang="fr-FR" sz="1100" dirty="0">
                <a:uFillTx/>
              </a:rPr>
              <a:t> on emergency </a:t>
            </a:r>
            <a:r>
              <a:rPr lang="fr-FR" sz="1100" dirty="0" err="1">
                <a:uFillTx/>
              </a:rPr>
              <a:t>hospital</a:t>
            </a:r>
            <a:r>
              <a:rPr lang="fr-FR" sz="1100" dirty="0">
                <a:uFillTx/>
              </a:rPr>
              <a:t> admissions for </a:t>
            </a:r>
            <a:r>
              <a:rPr lang="fr-FR" sz="1100" dirty="0" err="1">
                <a:uFillTx/>
              </a:rPr>
              <a:t>asthma</a:t>
            </a:r>
            <a:r>
              <a:rPr lang="fr-FR" sz="1100" dirty="0">
                <a:uFillTx/>
              </a:rPr>
              <a:t> </a:t>
            </a:r>
            <a:r>
              <a:rPr lang="fr-FR" sz="1100" dirty="0" err="1">
                <a:uFillTx/>
              </a:rPr>
              <a:t>among</a:t>
            </a:r>
            <a:r>
              <a:rPr lang="fr-FR" sz="1100" dirty="0">
                <a:uFillTx/>
              </a:rPr>
              <a:t> </a:t>
            </a:r>
            <a:r>
              <a:rPr lang="fr-FR" sz="1100" dirty="0" err="1">
                <a:uFillTx/>
              </a:rPr>
              <a:t>adults</a:t>
            </a:r>
            <a:r>
              <a:rPr lang="fr-FR" sz="1100" dirty="0">
                <a:uFillTx/>
              </a:rPr>
              <a:t>: a population-</a:t>
            </a:r>
            <a:r>
              <a:rPr lang="fr-FR" sz="1100" dirty="0" err="1">
                <a:uFillTx/>
              </a:rPr>
              <a:t>based</a:t>
            </a:r>
            <a:r>
              <a:rPr lang="fr-FR" sz="1100" dirty="0">
                <a:uFillTx/>
              </a:rPr>
              <a:t> </a:t>
            </a:r>
            <a:r>
              <a:rPr lang="fr-FR" sz="1100" dirty="0" err="1">
                <a:uFillTx/>
              </a:rPr>
              <a:t>study</a:t>
            </a:r>
            <a:r>
              <a:rPr lang="fr-FR" sz="1100" dirty="0">
                <a:uFillTx/>
              </a:rPr>
              <a:t>. </a:t>
            </a:r>
            <a:r>
              <a:rPr lang="fr-FR" sz="1100" dirty="0" err="1">
                <a:uFillTx/>
              </a:rPr>
              <a:t>Torax</a:t>
            </a:r>
            <a:r>
              <a:rPr lang="fr-FR" sz="1100" dirty="0">
                <a:uFillTx/>
              </a:rPr>
              <a:t> 2013. </a:t>
            </a:r>
          </a:p>
          <a:p>
            <a:r>
              <a:rPr lang="fr-FR" sz="1100" dirty="0">
                <a:uFillTx/>
              </a:rPr>
              <a:t>Li YF, </a:t>
            </a:r>
            <a:r>
              <a:rPr lang="fr-FR" sz="1100" dirty="0" err="1">
                <a:uFillTx/>
              </a:rPr>
              <a:t>Maternal</a:t>
            </a:r>
            <a:r>
              <a:rPr lang="fr-FR" sz="1100" dirty="0">
                <a:uFillTx/>
              </a:rPr>
              <a:t> and grand </a:t>
            </a:r>
            <a:r>
              <a:rPr lang="fr-FR" sz="1100" dirty="0" err="1">
                <a:uFillTx/>
              </a:rPr>
              <a:t>maternal</a:t>
            </a:r>
            <a:r>
              <a:rPr lang="fr-FR" sz="1100" dirty="0">
                <a:uFillTx/>
              </a:rPr>
              <a:t> smoking patterns are </a:t>
            </a:r>
            <a:r>
              <a:rPr lang="fr-FR" sz="1100" dirty="0" err="1">
                <a:uFillTx/>
              </a:rPr>
              <a:t>associated</a:t>
            </a:r>
            <a:r>
              <a:rPr lang="fr-FR" sz="1100" dirty="0">
                <a:uFillTx/>
              </a:rPr>
              <a:t> </a:t>
            </a:r>
            <a:r>
              <a:rPr lang="fr-FR" sz="1100" dirty="0" err="1">
                <a:uFillTx/>
              </a:rPr>
              <a:t>with</a:t>
            </a:r>
            <a:r>
              <a:rPr lang="fr-FR" sz="1100" dirty="0">
                <a:uFillTx/>
              </a:rPr>
              <a:t> </a:t>
            </a:r>
            <a:r>
              <a:rPr lang="fr-FR" sz="1100" dirty="0" err="1">
                <a:uFillTx/>
              </a:rPr>
              <a:t>early</a:t>
            </a:r>
            <a:r>
              <a:rPr lang="fr-FR" sz="1100" dirty="0">
                <a:uFillTx/>
              </a:rPr>
              <a:t> </a:t>
            </a:r>
            <a:r>
              <a:rPr lang="fr-FR" sz="1100" dirty="0" err="1">
                <a:uFillTx/>
              </a:rPr>
              <a:t>childhood</a:t>
            </a:r>
            <a:r>
              <a:rPr lang="fr-FR" sz="1100" dirty="0">
                <a:uFillTx/>
              </a:rPr>
              <a:t> </a:t>
            </a:r>
            <a:r>
              <a:rPr lang="fr-FR" sz="1100" dirty="0" err="1">
                <a:uFillTx/>
              </a:rPr>
              <a:t>asthma</a:t>
            </a:r>
            <a:r>
              <a:rPr lang="fr-FR" sz="1100" dirty="0">
                <a:uFillTx/>
              </a:rPr>
              <a:t>. </a:t>
            </a:r>
            <a:r>
              <a:rPr lang="fr-FR" sz="1100" dirty="0" err="1">
                <a:uFillTx/>
              </a:rPr>
              <a:t>Chest</a:t>
            </a:r>
            <a:r>
              <a:rPr lang="fr-FR" sz="1100" dirty="0">
                <a:uFillTx/>
              </a:rPr>
              <a:t> 2005;</a:t>
            </a:r>
          </a:p>
        </p:txBody>
      </p:sp>
      <p:pic>
        <p:nvPicPr>
          <p:cNvPr id="3" name="Image 2"/>
          <p:cNvPicPr>
            <a:picLocks noChangeAspect="1"/>
          </p:cNvPicPr>
          <p:nvPr/>
        </p:nvPicPr>
        <p:blipFill>
          <a:blip r:embed="rId3"/>
          <a:stretch>
            <a:fillRect/>
          </a:stretch>
        </p:blipFill>
        <p:spPr>
          <a:xfrm>
            <a:off x="326100" y="1658261"/>
            <a:ext cx="2284306" cy="3169475"/>
          </a:xfrm>
          <a:prstGeom prst="rect">
            <a:avLst/>
          </a:prstGeom>
          <a:effectLst>
            <a:outerShdw blurRad="50800" dist="38100" dir="2700000" algn="tl" rotWithShape="0">
              <a:schemeClr val="tx1">
                <a:alpha val="0"/>
              </a:schemeClr>
            </a:outerShdw>
          </a:effectLst>
        </p:spPr>
      </p:pic>
      <p:sp>
        <p:nvSpPr>
          <p:cNvPr id="33" name="ZoneTexte 32">
            <a:extLst>
              <a:ext uri="{FF2B5EF4-FFF2-40B4-BE49-F238E27FC236}">
                <a16:creationId xmlns:a16="http://schemas.microsoft.com/office/drawing/2014/main" id="{ACC0F7AA-EFC7-E84B-AF42-18EA679A03F3}"/>
              </a:ext>
            </a:extLst>
          </p:cNvPr>
          <p:cNvSpPr txBox="1"/>
          <p:nvPr/>
        </p:nvSpPr>
        <p:spPr>
          <a:xfrm>
            <a:off x="2633303" y="3965633"/>
            <a:ext cx="633507" cy="369332"/>
          </a:xfrm>
          <a:prstGeom prst="rect">
            <a:avLst/>
          </a:prstGeom>
          <a:solidFill>
            <a:srgbClr val="FF0000"/>
          </a:solidFill>
        </p:spPr>
        <p:txBody>
          <a:bodyPr wrap="none" rtlCol="0">
            <a:spAutoFit/>
          </a:bodyPr>
          <a:lstStyle/>
          <a:p>
            <a:r>
              <a:rPr lang="fr-FR" dirty="0">
                <a:solidFill>
                  <a:schemeClr val="bg1"/>
                </a:solidFill>
              </a:rPr>
              <a:t>virus</a:t>
            </a:r>
          </a:p>
        </p:txBody>
      </p:sp>
      <p:sp>
        <p:nvSpPr>
          <p:cNvPr id="34" name="ZoneTexte 33">
            <a:extLst>
              <a:ext uri="{FF2B5EF4-FFF2-40B4-BE49-F238E27FC236}">
                <a16:creationId xmlns:a16="http://schemas.microsoft.com/office/drawing/2014/main" id="{03F5F9BA-BBE9-6449-AD0F-308629C06377}"/>
              </a:ext>
            </a:extLst>
          </p:cNvPr>
          <p:cNvSpPr txBox="1"/>
          <p:nvPr/>
        </p:nvSpPr>
        <p:spPr>
          <a:xfrm>
            <a:off x="4622236" y="2449003"/>
            <a:ext cx="682174" cy="369332"/>
          </a:xfrm>
          <a:prstGeom prst="rect">
            <a:avLst/>
          </a:prstGeom>
          <a:solidFill>
            <a:srgbClr val="FF0000"/>
          </a:solidFill>
        </p:spPr>
        <p:txBody>
          <a:bodyPr wrap="none" rtlCol="0">
            <a:spAutoFit/>
          </a:bodyPr>
          <a:lstStyle/>
          <a:p>
            <a:r>
              <a:rPr lang="fr-FR" dirty="0">
                <a:solidFill>
                  <a:schemeClr val="bg1"/>
                </a:solidFill>
              </a:rPr>
              <a:t>spray</a:t>
            </a:r>
          </a:p>
        </p:txBody>
      </p:sp>
      <p:pic>
        <p:nvPicPr>
          <p:cNvPr id="35" name="Image 34">
            <a:extLst>
              <a:ext uri="{FF2B5EF4-FFF2-40B4-BE49-F238E27FC236}">
                <a16:creationId xmlns:a16="http://schemas.microsoft.com/office/drawing/2014/main" id="{1390D9B2-DEE3-6E44-AFAC-2B63E3FFC1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037" b="46222" l="4017" r="35873"/>
                    </a14:imgEffect>
                  </a14:imgLayer>
                </a14:imgProps>
              </a:ext>
            </a:extLst>
          </a:blip>
          <a:srcRect t="12237" r="60731" b="53333"/>
          <a:stretch/>
        </p:blipFill>
        <p:spPr>
          <a:xfrm>
            <a:off x="5584082" y="1372433"/>
            <a:ext cx="2356853" cy="1931927"/>
          </a:xfrm>
          <a:prstGeom prst="rect">
            <a:avLst/>
          </a:prstGeom>
          <a:effectLst>
            <a:outerShdw blurRad="50800" dist="38100" dir="18900000" algn="bl" rotWithShape="0">
              <a:prstClr val="black">
                <a:alpha val="40000"/>
              </a:prstClr>
            </a:outerShdw>
          </a:effectLst>
        </p:spPr>
      </p:pic>
      <p:sp>
        <p:nvSpPr>
          <p:cNvPr id="36" name="ZoneTexte 35">
            <a:extLst>
              <a:ext uri="{FF2B5EF4-FFF2-40B4-BE49-F238E27FC236}">
                <a16:creationId xmlns:a16="http://schemas.microsoft.com/office/drawing/2014/main" id="{82CDA4B6-2252-8247-8A25-7E6E515D5C79}"/>
              </a:ext>
            </a:extLst>
          </p:cNvPr>
          <p:cNvSpPr txBox="1"/>
          <p:nvPr/>
        </p:nvSpPr>
        <p:spPr>
          <a:xfrm>
            <a:off x="5868628" y="1332668"/>
            <a:ext cx="986167" cy="369332"/>
          </a:xfrm>
          <a:prstGeom prst="rect">
            <a:avLst/>
          </a:prstGeom>
          <a:solidFill>
            <a:srgbClr val="FF0000"/>
          </a:solidFill>
        </p:spPr>
        <p:txBody>
          <a:bodyPr wrap="none" rtlCol="0">
            <a:spAutoFit/>
          </a:bodyPr>
          <a:lstStyle/>
          <a:p>
            <a:r>
              <a:rPr lang="fr-FR" dirty="0">
                <a:solidFill>
                  <a:schemeClr val="bg1"/>
                </a:solidFill>
              </a:rPr>
              <a:t>meubles</a:t>
            </a:r>
          </a:p>
        </p:txBody>
      </p:sp>
      <p:pic>
        <p:nvPicPr>
          <p:cNvPr id="37" name="Image 36">
            <a:extLst>
              <a:ext uri="{FF2B5EF4-FFF2-40B4-BE49-F238E27FC236}">
                <a16:creationId xmlns:a16="http://schemas.microsoft.com/office/drawing/2014/main" id="{8A6DA376-519F-BC48-B742-3476509C1433}"/>
              </a:ext>
            </a:extLst>
          </p:cNvPr>
          <p:cNvPicPr>
            <a:picLocks noChangeAspect="1"/>
          </p:cNvPicPr>
          <p:nvPr/>
        </p:nvPicPr>
        <p:blipFill>
          <a:blip r:embed="rId6"/>
          <a:stretch>
            <a:fillRect/>
          </a:stretch>
        </p:blipFill>
        <p:spPr>
          <a:xfrm>
            <a:off x="2857814" y="13806"/>
            <a:ext cx="1505527" cy="1505527"/>
          </a:xfrm>
          <a:prstGeom prst="rect">
            <a:avLst/>
          </a:prstGeom>
        </p:spPr>
      </p:pic>
      <p:sp>
        <p:nvSpPr>
          <p:cNvPr id="38" name="ZoneTexte 37">
            <a:extLst>
              <a:ext uri="{FF2B5EF4-FFF2-40B4-BE49-F238E27FC236}">
                <a16:creationId xmlns:a16="http://schemas.microsoft.com/office/drawing/2014/main" id="{C00C5F1A-111D-4B4E-9ACA-CF6E8E747B75}"/>
              </a:ext>
            </a:extLst>
          </p:cNvPr>
          <p:cNvSpPr txBox="1"/>
          <p:nvPr/>
        </p:nvSpPr>
        <p:spPr>
          <a:xfrm>
            <a:off x="3103620" y="1359206"/>
            <a:ext cx="985847" cy="369332"/>
          </a:xfrm>
          <a:prstGeom prst="rect">
            <a:avLst/>
          </a:prstGeom>
          <a:solidFill>
            <a:srgbClr val="FF0000"/>
          </a:solidFill>
        </p:spPr>
        <p:txBody>
          <a:bodyPr wrap="none" rtlCol="0">
            <a:spAutoFit/>
          </a:bodyPr>
          <a:lstStyle/>
          <a:p>
            <a:r>
              <a:rPr lang="fr-FR" dirty="0">
                <a:solidFill>
                  <a:schemeClr val="bg1"/>
                </a:solidFill>
              </a:rPr>
              <a:t>peinture</a:t>
            </a:r>
          </a:p>
        </p:txBody>
      </p:sp>
      <p:pic>
        <p:nvPicPr>
          <p:cNvPr id="39" name="Image 38">
            <a:extLst>
              <a:ext uri="{FF2B5EF4-FFF2-40B4-BE49-F238E27FC236}">
                <a16:creationId xmlns:a16="http://schemas.microsoft.com/office/drawing/2014/main" id="{596276EA-1867-F049-82D3-5E348404461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0392" y1="84351" x2="63855" y2="84097"/>
                        <a14:foregroundMark x1="48645" y1="54962" x2="39006" y2="21247"/>
                        <a14:backgroundMark x1="54367" y1="23028" x2="54669" y2="30662"/>
                        <a14:backgroundMark x1="53614" y1="38295" x2="53614" y2="52672"/>
                        <a14:backgroundMark x1="45934" y1="51145" x2="46988" y2="52036"/>
                        <a14:backgroundMark x1="68825" y1="17939" x2="67169" y2="24809"/>
                        <a14:backgroundMark x1="66114" y1="18575" x2="64759" y2="25827"/>
                        <a14:backgroundMark x1="37500" y1="24555" x2="43524" y2="43639"/>
                        <a14:backgroundMark x1="43675" y1="45038" x2="44880" y2="48092"/>
                      </a14:backgroundRemoval>
                    </a14:imgEffect>
                  </a14:imgLayer>
                </a14:imgProps>
              </a:ext>
            </a:extLst>
          </a:blip>
          <a:srcRect l="28564" t="13902" r="27308" b="14642"/>
          <a:stretch/>
        </p:blipFill>
        <p:spPr>
          <a:xfrm>
            <a:off x="6862969" y="141739"/>
            <a:ext cx="686725" cy="1316311"/>
          </a:xfrm>
          <a:prstGeom prst="rect">
            <a:avLst/>
          </a:prstGeom>
        </p:spPr>
      </p:pic>
      <p:sp>
        <p:nvSpPr>
          <p:cNvPr id="40" name="ZoneTexte 39">
            <a:extLst>
              <a:ext uri="{FF2B5EF4-FFF2-40B4-BE49-F238E27FC236}">
                <a16:creationId xmlns:a16="http://schemas.microsoft.com/office/drawing/2014/main" id="{363E8851-1C8A-224C-B8F5-BF3F1F90A66A}"/>
              </a:ext>
            </a:extLst>
          </p:cNvPr>
          <p:cNvSpPr txBox="1"/>
          <p:nvPr/>
        </p:nvSpPr>
        <p:spPr>
          <a:xfrm>
            <a:off x="7516189" y="603840"/>
            <a:ext cx="1027204" cy="369332"/>
          </a:xfrm>
          <a:prstGeom prst="rect">
            <a:avLst/>
          </a:prstGeom>
          <a:solidFill>
            <a:srgbClr val="FF0000"/>
          </a:solidFill>
        </p:spPr>
        <p:txBody>
          <a:bodyPr wrap="none" rtlCol="0">
            <a:spAutoFit/>
          </a:bodyPr>
          <a:lstStyle/>
          <a:p>
            <a:r>
              <a:rPr lang="fr-FR" dirty="0">
                <a:solidFill>
                  <a:schemeClr val="bg1"/>
                </a:solidFill>
              </a:rPr>
              <a:t>diffuseur</a:t>
            </a:r>
          </a:p>
        </p:txBody>
      </p:sp>
      <p:pic>
        <p:nvPicPr>
          <p:cNvPr id="41" name="Image 40">
            <a:extLst>
              <a:ext uri="{FF2B5EF4-FFF2-40B4-BE49-F238E27FC236}">
                <a16:creationId xmlns:a16="http://schemas.microsoft.com/office/drawing/2014/main" id="{2A64F2FA-602A-ED4A-83DC-1A5926E534B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4907685" y="3829097"/>
            <a:ext cx="1523866" cy="1274193"/>
          </a:xfrm>
          <a:prstGeom prst="rect">
            <a:avLst/>
          </a:prstGeom>
          <a:effectLst>
            <a:outerShdw blurRad="50800" dist="50800" dir="5400000" algn="t" rotWithShape="0">
              <a:prstClr val="black">
                <a:alpha val="40000"/>
              </a:prstClr>
            </a:outerShdw>
          </a:effectLst>
        </p:spPr>
      </p:pic>
      <p:sp>
        <p:nvSpPr>
          <p:cNvPr id="42" name="ZoneTexte 41">
            <a:extLst>
              <a:ext uri="{FF2B5EF4-FFF2-40B4-BE49-F238E27FC236}">
                <a16:creationId xmlns:a16="http://schemas.microsoft.com/office/drawing/2014/main" id="{49F1E94F-A5CD-3C4E-B953-893160FF4241}"/>
              </a:ext>
            </a:extLst>
          </p:cNvPr>
          <p:cNvSpPr txBox="1"/>
          <p:nvPr/>
        </p:nvSpPr>
        <p:spPr>
          <a:xfrm>
            <a:off x="6156331" y="4934208"/>
            <a:ext cx="1938351" cy="369332"/>
          </a:xfrm>
          <a:prstGeom prst="rect">
            <a:avLst/>
          </a:prstGeom>
          <a:solidFill>
            <a:srgbClr val="FF0000"/>
          </a:solidFill>
        </p:spPr>
        <p:txBody>
          <a:bodyPr wrap="none" rtlCol="0">
            <a:spAutoFit/>
          </a:bodyPr>
          <a:lstStyle/>
          <a:p>
            <a:r>
              <a:rPr lang="fr-FR" dirty="0">
                <a:solidFill>
                  <a:schemeClr val="bg1"/>
                </a:solidFill>
              </a:rPr>
              <a:t>Produits ménagers</a:t>
            </a:r>
          </a:p>
        </p:txBody>
      </p:sp>
      <p:sp>
        <p:nvSpPr>
          <p:cNvPr id="43" name="ZoneTexte 42">
            <a:extLst>
              <a:ext uri="{FF2B5EF4-FFF2-40B4-BE49-F238E27FC236}">
                <a16:creationId xmlns:a16="http://schemas.microsoft.com/office/drawing/2014/main" id="{CA7AA01E-C426-2143-A41A-C555382EB7C2}"/>
              </a:ext>
            </a:extLst>
          </p:cNvPr>
          <p:cNvSpPr txBox="1"/>
          <p:nvPr/>
        </p:nvSpPr>
        <p:spPr>
          <a:xfrm>
            <a:off x="3579504" y="3777084"/>
            <a:ext cx="1247457" cy="646331"/>
          </a:xfrm>
          <a:prstGeom prst="rect">
            <a:avLst/>
          </a:prstGeom>
          <a:solidFill>
            <a:srgbClr val="FF0000"/>
          </a:solidFill>
        </p:spPr>
        <p:txBody>
          <a:bodyPr wrap="none" rtlCol="0">
            <a:spAutoFit/>
          </a:bodyPr>
          <a:lstStyle/>
          <a:p>
            <a:r>
              <a:rPr lang="fr-FR" dirty="0">
                <a:solidFill>
                  <a:schemeClr val="bg1"/>
                </a:solidFill>
              </a:rPr>
              <a:t>Bougies</a:t>
            </a:r>
          </a:p>
          <a:p>
            <a:r>
              <a:rPr lang="fr-FR" dirty="0">
                <a:solidFill>
                  <a:schemeClr val="bg1"/>
                </a:solidFill>
              </a:rPr>
              <a:t>parfumées </a:t>
            </a:r>
          </a:p>
        </p:txBody>
      </p:sp>
      <p:sp>
        <p:nvSpPr>
          <p:cNvPr id="44" name="ZoneTexte 43">
            <a:extLst>
              <a:ext uri="{FF2B5EF4-FFF2-40B4-BE49-F238E27FC236}">
                <a16:creationId xmlns:a16="http://schemas.microsoft.com/office/drawing/2014/main" id="{80F507B5-F3A4-634E-9852-DB32176B06AE}"/>
              </a:ext>
            </a:extLst>
          </p:cNvPr>
          <p:cNvSpPr txBox="1"/>
          <p:nvPr/>
        </p:nvSpPr>
        <p:spPr>
          <a:xfrm>
            <a:off x="4528198" y="821474"/>
            <a:ext cx="1161728" cy="369332"/>
          </a:xfrm>
          <a:prstGeom prst="rect">
            <a:avLst/>
          </a:prstGeom>
          <a:solidFill>
            <a:srgbClr val="FF0000"/>
          </a:solidFill>
        </p:spPr>
        <p:txBody>
          <a:bodyPr wrap="none" rtlCol="0">
            <a:spAutoFit/>
          </a:bodyPr>
          <a:lstStyle>
            <a:defPPr>
              <a:defRPr lang="fr-FR"/>
            </a:defPPr>
            <a:lvl1pPr>
              <a:defRPr>
                <a:solidFill>
                  <a:schemeClr val="bg1"/>
                </a:solidFill>
              </a:defRPr>
            </a:lvl1pPr>
          </a:lstStyle>
          <a:p>
            <a:r>
              <a:rPr lang="fr-FR" dirty="0"/>
              <a:t>Pesticides </a:t>
            </a:r>
          </a:p>
        </p:txBody>
      </p:sp>
      <p:pic>
        <p:nvPicPr>
          <p:cNvPr id="45" name="Image 44">
            <a:extLst>
              <a:ext uri="{FF2B5EF4-FFF2-40B4-BE49-F238E27FC236}">
                <a16:creationId xmlns:a16="http://schemas.microsoft.com/office/drawing/2014/main" id="{B5C16E1B-A4FE-D241-8B9D-A7679742318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167" b="91500" l="18000" r="97000"/>
                    </a14:imgEffect>
                  </a14:imgLayer>
                </a14:imgProps>
              </a:ext>
            </a:extLst>
          </a:blip>
          <a:srcRect l="15084" t="27675" r="785" b="6367"/>
          <a:stretch/>
        </p:blipFill>
        <p:spPr>
          <a:xfrm rot="5614670" flipV="1">
            <a:off x="2156303" y="150192"/>
            <a:ext cx="1440454" cy="1129334"/>
          </a:xfrm>
          <a:prstGeom prst="rect">
            <a:avLst/>
          </a:prstGeom>
          <a:effectLst>
            <a:outerShdw blurRad="50800" dist="38100" dir="2700000" algn="tl" rotWithShape="0">
              <a:prstClr val="black">
                <a:alpha val="40000"/>
              </a:prstClr>
            </a:outerShdw>
          </a:effectLst>
        </p:spPr>
      </p:pic>
      <p:pic>
        <p:nvPicPr>
          <p:cNvPr id="46" name="Image 45">
            <a:extLst>
              <a:ext uri="{FF2B5EF4-FFF2-40B4-BE49-F238E27FC236}">
                <a16:creationId xmlns:a16="http://schemas.microsoft.com/office/drawing/2014/main" id="{9639C819-7313-2F41-A0CA-4CD8526482C2}"/>
              </a:ext>
            </a:extLst>
          </p:cNvPr>
          <p:cNvPicPr>
            <a:picLocks noChangeAspect="1"/>
          </p:cNvPicPr>
          <p:nvPr/>
        </p:nvPicPr>
        <p:blipFill>
          <a:blip r:embed="rId13"/>
          <a:stretch>
            <a:fillRect/>
          </a:stretch>
        </p:blipFill>
        <p:spPr>
          <a:xfrm>
            <a:off x="4021944" y="905363"/>
            <a:ext cx="1385223" cy="1565996"/>
          </a:xfrm>
          <a:prstGeom prst="rect">
            <a:avLst/>
          </a:prstGeom>
        </p:spPr>
      </p:pic>
      <p:pic>
        <p:nvPicPr>
          <p:cNvPr id="47" name="Image 46">
            <a:extLst>
              <a:ext uri="{FF2B5EF4-FFF2-40B4-BE49-F238E27FC236}">
                <a16:creationId xmlns:a16="http://schemas.microsoft.com/office/drawing/2014/main" id="{5ACA437F-2487-9C47-B518-B467833AF8EF}"/>
              </a:ext>
            </a:extLst>
          </p:cNvPr>
          <p:cNvPicPr>
            <a:picLocks noChangeAspect="1"/>
          </p:cNvPicPr>
          <p:nvPr/>
        </p:nvPicPr>
        <p:blipFill>
          <a:blip r:embed="rId14"/>
          <a:stretch>
            <a:fillRect/>
          </a:stretch>
        </p:blipFill>
        <p:spPr>
          <a:xfrm>
            <a:off x="3747744" y="2747129"/>
            <a:ext cx="864160" cy="1121892"/>
          </a:xfrm>
          <a:prstGeom prst="rect">
            <a:avLst/>
          </a:prstGeom>
        </p:spPr>
      </p:pic>
      <p:pic>
        <p:nvPicPr>
          <p:cNvPr id="48" name="Image 47">
            <a:extLst>
              <a:ext uri="{FF2B5EF4-FFF2-40B4-BE49-F238E27FC236}">
                <a16:creationId xmlns:a16="http://schemas.microsoft.com/office/drawing/2014/main" id="{3E8E4B1F-09D0-0E47-BE86-C0A70562B2C4}"/>
              </a:ext>
            </a:extLst>
          </p:cNvPr>
          <p:cNvPicPr>
            <a:picLocks noChangeAspect="1"/>
          </p:cNvPicPr>
          <p:nvPr/>
        </p:nvPicPr>
        <p:blipFill>
          <a:blip r:embed="rId15"/>
          <a:stretch>
            <a:fillRect/>
          </a:stretch>
        </p:blipFill>
        <p:spPr>
          <a:xfrm rot="19398569">
            <a:off x="6230215" y="2539000"/>
            <a:ext cx="1610247" cy="1610247"/>
          </a:xfrm>
          <a:prstGeom prst="rect">
            <a:avLst/>
          </a:prstGeom>
        </p:spPr>
      </p:pic>
      <p:pic>
        <p:nvPicPr>
          <p:cNvPr id="49" name="Image 48">
            <a:extLst>
              <a:ext uri="{FF2B5EF4-FFF2-40B4-BE49-F238E27FC236}">
                <a16:creationId xmlns:a16="http://schemas.microsoft.com/office/drawing/2014/main" id="{D5EB1C2E-1F84-674A-8820-1709D8BC6F57}"/>
              </a:ext>
            </a:extLst>
          </p:cNvPr>
          <p:cNvPicPr>
            <a:picLocks noChangeAspect="1"/>
          </p:cNvPicPr>
          <p:nvPr/>
        </p:nvPicPr>
        <p:blipFill>
          <a:blip r:embed="rId16"/>
          <a:stretch>
            <a:fillRect/>
          </a:stretch>
        </p:blipFill>
        <p:spPr>
          <a:xfrm>
            <a:off x="2530157" y="3148343"/>
            <a:ext cx="1037660" cy="1037660"/>
          </a:xfrm>
          <a:prstGeom prst="rect">
            <a:avLst/>
          </a:prstGeom>
        </p:spPr>
      </p:pic>
      <p:sp>
        <p:nvSpPr>
          <p:cNvPr id="50" name="ZoneTexte 49">
            <a:extLst>
              <a:ext uri="{FF2B5EF4-FFF2-40B4-BE49-F238E27FC236}">
                <a16:creationId xmlns:a16="http://schemas.microsoft.com/office/drawing/2014/main" id="{27705D19-AA18-7140-8C06-F4F8F0A6BD9B}"/>
              </a:ext>
            </a:extLst>
          </p:cNvPr>
          <p:cNvSpPr txBox="1"/>
          <p:nvPr/>
        </p:nvSpPr>
        <p:spPr>
          <a:xfrm rot="21013664">
            <a:off x="2330133" y="2149171"/>
            <a:ext cx="1999843" cy="369332"/>
          </a:xfrm>
          <a:prstGeom prst="rect">
            <a:avLst/>
          </a:prstGeom>
          <a:solidFill>
            <a:srgbClr val="0070C0"/>
          </a:solidFill>
        </p:spPr>
        <p:txBody>
          <a:bodyPr wrap="none" rtlCol="0">
            <a:spAutoFit/>
          </a:bodyPr>
          <a:lstStyle/>
          <a:p>
            <a:r>
              <a:rPr lang="fr-FR" dirty="0">
                <a:ln w="0"/>
                <a:solidFill>
                  <a:schemeClr val="bg1"/>
                </a:solidFill>
                <a:effectLst>
                  <a:outerShdw blurRad="38100" dist="25400" dir="5400000" algn="ctr" rotWithShape="0">
                    <a:srgbClr val="6E747A">
                      <a:alpha val="43000"/>
                    </a:srgbClr>
                  </a:outerShdw>
                </a:effectLst>
              </a:rPr>
              <a:t>Pollution intérieure</a:t>
            </a:r>
          </a:p>
        </p:txBody>
      </p:sp>
      <p:pic>
        <p:nvPicPr>
          <p:cNvPr id="51" name="Image 50">
            <a:extLst>
              <a:ext uri="{FF2B5EF4-FFF2-40B4-BE49-F238E27FC236}">
                <a16:creationId xmlns:a16="http://schemas.microsoft.com/office/drawing/2014/main" id="{988EE8DA-053A-504B-8C58-B8A70F716923}"/>
              </a:ext>
            </a:extLst>
          </p:cNvPr>
          <p:cNvPicPr>
            <a:picLocks noChangeAspect="1"/>
          </p:cNvPicPr>
          <p:nvPr/>
        </p:nvPicPr>
        <p:blipFill>
          <a:blip r:embed="rId17"/>
          <a:stretch>
            <a:fillRect/>
          </a:stretch>
        </p:blipFill>
        <p:spPr>
          <a:xfrm>
            <a:off x="5122620" y="2865179"/>
            <a:ext cx="963363" cy="1135775"/>
          </a:xfrm>
          <a:prstGeom prst="rect">
            <a:avLst/>
          </a:prstGeom>
        </p:spPr>
      </p:pic>
      <p:pic>
        <p:nvPicPr>
          <p:cNvPr id="31" name="Image 30">
            <a:extLst>
              <a:ext uri="{FF2B5EF4-FFF2-40B4-BE49-F238E27FC236}">
                <a16:creationId xmlns:a16="http://schemas.microsoft.com/office/drawing/2014/main" id="{062AB12E-1D0D-A04F-982B-84FAE7450D91}"/>
              </a:ext>
            </a:extLst>
          </p:cNvPr>
          <p:cNvPicPr>
            <a:picLocks noChangeAspect="1"/>
          </p:cNvPicPr>
          <p:nvPr/>
        </p:nvPicPr>
        <p:blipFill>
          <a:blip r:embed="rId18"/>
          <a:stretch>
            <a:fillRect/>
          </a:stretch>
        </p:blipFill>
        <p:spPr>
          <a:xfrm>
            <a:off x="8444823" y="2187941"/>
            <a:ext cx="1141100" cy="1641476"/>
          </a:xfrm>
          <a:prstGeom prst="rect">
            <a:avLst/>
          </a:prstGeom>
        </p:spPr>
      </p:pic>
      <p:pic>
        <p:nvPicPr>
          <p:cNvPr id="32" name="Image 31">
            <a:extLst>
              <a:ext uri="{FF2B5EF4-FFF2-40B4-BE49-F238E27FC236}">
                <a16:creationId xmlns:a16="http://schemas.microsoft.com/office/drawing/2014/main" id="{3D4FB689-E679-6B42-8478-D60EB12BB10A}"/>
              </a:ext>
            </a:extLst>
          </p:cNvPr>
          <p:cNvPicPr>
            <a:picLocks noChangeAspect="1"/>
          </p:cNvPicPr>
          <p:nvPr/>
        </p:nvPicPr>
        <p:blipFill>
          <a:blip r:embed="rId19"/>
          <a:stretch>
            <a:fillRect/>
          </a:stretch>
        </p:blipFill>
        <p:spPr>
          <a:xfrm>
            <a:off x="7655748" y="3858426"/>
            <a:ext cx="1753120" cy="876560"/>
          </a:xfrm>
          <a:prstGeom prst="rect">
            <a:avLst/>
          </a:prstGeom>
        </p:spPr>
      </p:pic>
      <p:sp>
        <p:nvSpPr>
          <p:cNvPr id="52" name="ZoneTexte 51">
            <a:extLst>
              <a:ext uri="{FF2B5EF4-FFF2-40B4-BE49-F238E27FC236}">
                <a16:creationId xmlns:a16="http://schemas.microsoft.com/office/drawing/2014/main" id="{1D828C5A-A941-8A45-91C8-AF7BCB0DB20E}"/>
              </a:ext>
            </a:extLst>
          </p:cNvPr>
          <p:cNvSpPr txBox="1">
            <a:spLocks/>
          </p:cNvSpPr>
          <p:nvPr/>
        </p:nvSpPr>
        <p:spPr>
          <a:xfrm>
            <a:off x="10049322" y="302117"/>
            <a:ext cx="1161023" cy="369332"/>
          </a:xfrm>
          <a:prstGeom prst="rect">
            <a:avLst/>
          </a:prstGeom>
          <a:solidFill>
            <a:srgbClr val="0070C0"/>
          </a:solidFill>
        </p:spPr>
        <p:txBody>
          <a:bodyPr wrap="none" rtlCol="0">
            <a:spAutoFit/>
          </a:bodyPr>
          <a:lstStyle>
            <a:defPPr>
              <a:defRPr lang="fr-FR"/>
            </a:defPPr>
            <a:lvl1pPr>
              <a:defRPr>
                <a:ln w="0"/>
                <a:solidFill>
                  <a:schemeClr val="bg1"/>
                </a:solidFill>
                <a:effectLst>
                  <a:outerShdw blurRad="38100" dist="25400" dir="5400000" algn="ctr" rotWithShape="0">
                    <a:srgbClr val="6E747A">
                      <a:alpha val="43000"/>
                    </a:srgbClr>
                  </a:outerShdw>
                </a:effectLst>
              </a:defRPr>
            </a:lvl1pPr>
          </a:lstStyle>
          <a:p>
            <a:r>
              <a:rPr lang="fr-FR" dirty="0"/>
              <a:t>profession</a:t>
            </a:r>
          </a:p>
        </p:txBody>
      </p:sp>
      <p:sp>
        <p:nvSpPr>
          <p:cNvPr id="53" name="ZoneTexte 52">
            <a:extLst>
              <a:ext uri="{FF2B5EF4-FFF2-40B4-BE49-F238E27FC236}">
                <a16:creationId xmlns:a16="http://schemas.microsoft.com/office/drawing/2014/main" id="{A96DF6A7-D60F-3D47-9480-122C6792ECA3}"/>
              </a:ext>
            </a:extLst>
          </p:cNvPr>
          <p:cNvSpPr txBox="1">
            <a:spLocks/>
          </p:cNvSpPr>
          <p:nvPr/>
        </p:nvSpPr>
        <p:spPr>
          <a:xfrm>
            <a:off x="7805483" y="1710824"/>
            <a:ext cx="2039276" cy="369332"/>
          </a:xfrm>
          <a:prstGeom prst="rect">
            <a:avLst/>
          </a:prstGeom>
          <a:solidFill>
            <a:srgbClr val="0070C0"/>
          </a:solidFill>
        </p:spPr>
        <p:txBody>
          <a:bodyPr wrap="none" rtlCol="0">
            <a:spAutoFit/>
          </a:bodyPr>
          <a:lstStyle>
            <a:defPPr>
              <a:defRPr lang="fr-FR"/>
            </a:defPPr>
            <a:lvl1pPr>
              <a:defRPr>
                <a:ln w="0"/>
                <a:solidFill>
                  <a:schemeClr val="bg1"/>
                </a:solidFill>
                <a:effectLst>
                  <a:outerShdw blurRad="38100" dist="25400" dir="5400000" algn="ctr" rotWithShape="0">
                    <a:srgbClr val="6E747A">
                      <a:alpha val="43000"/>
                    </a:srgbClr>
                  </a:outerShdw>
                </a:effectLst>
              </a:defRPr>
            </a:lvl1pPr>
          </a:lstStyle>
          <a:p>
            <a:r>
              <a:rPr lang="fr-FR" dirty="0"/>
              <a:t>Pollution extérieure</a:t>
            </a:r>
          </a:p>
        </p:txBody>
      </p:sp>
      <p:pic>
        <p:nvPicPr>
          <p:cNvPr id="54" name="Image 53">
            <a:extLst>
              <a:ext uri="{FF2B5EF4-FFF2-40B4-BE49-F238E27FC236}">
                <a16:creationId xmlns:a16="http://schemas.microsoft.com/office/drawing/2014/main" id="{0CCC7B1F-468F-1A49-AB1C-7F122659586F}"/>
              </a:ext>
            </a:extLst>
          </p:cNvPr>
          <p:cNvPicPr>
            <a:picLocks noChangeAspect="1"/>
          </p:cNvPicPr>
          <p:nvPr/>
        </p:nvPicPr>
        <p:blipFill>
          <a:blip r:embed="rId20"/>
          <a:stretch>
            <a:fillRect/>
          </a:stretch>
        </p:blipFill>
        <p:spPr>
          <a:xfrm>
            <a:off x="10183113" y="2824784"/>
            <a:ext cx="1904702" cy="2341847"/>
          </a:xfrm>
          <a:prstGeom prst="rect">
            <a:avLst/>
          </a:prstGeom>
          <a:effectLst>
            <a:outerShdw blurRad="50800" dist="38100" dir="2700000" algn="tl" rotWithShape="0">
              <a:srgbClr val="000000">
                <a:alpha val="40000"/>
              </a:srgbClr>
            </a:outerShdw>
          </a:effectLst>
        </p:spPr>
      </p:pic>
      <p:pic>
        <p:nvPicPr>
          <p:cNvPr id="55" name="Image 54">
            <a:extLst>
              <a:ext uri="{FF2B5EF4-FFF2-40B4-BE49-F238E27FC236}">
                <a16:creationId xmlns:a16="http://schemas.microsoft.com/office/drawing/2014/main" id="{1076A520-1845-BF48-80B9-1001F9BFB84F}"/>
              </a:ext>
            </a:extLst>
          </p:cNvPr>
          <p:cNvPicPr>
            <a:picLocks noChangeAspect="1"/>
          </p:cNvPicPr>
          <p:nvPr/>
        </p:nvPicPr>
        <p:blipFill>
          <a:blip r:embed="rId21"/>
          <a:stretch>
            <a:fillRect/>
          </a:stretch>
        </p:blipFill>
        <p:spPr>
          <a:xfrm>
            <a:off x="9844759" y="758384"/>
            <a:ext cx="2425700" cy="2032000"/>
          </a:xfrm>
          <a:prstGeom prst="rect">
            <a:avLst/>
          </a:prstGeom>
        </p:spPr>
      </p:pic>
    </p:spTree>
    <p:extLst>
      <p:ext uri="{BB962C8B-B14F-4D97-AF65-F5344CB8AC3E}">
        <p14:creationId xmlns:p14="http://schemas.microsoft.com/office/powerpoint/2010/main" val="424964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5E-6 3.33333E-6 L -0.00222 0.08426 " pathEditMode="relative" rAng="0" ptsTypes="AA">
                                      <p:cBhvr>
                                        <p:cTn id="6" dur="2000" fill="hold"/>
                                        <p:tgtEl>
                                          <p:spTgt spid="45"/>
                                        </p:tgtEl>
                                        <p:attrNameLst>
                                          <p:attrName>ppt_x</p:attrName>
                                          <p:attrName>ppt_y</p:attrName>
                                        </p:attrNameLst>
                                      </p:cBhvr>
                                      <p:rCtr x="-117"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708187" y="-3611217"/>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pic>
        <p:nvPicPr>
          <p:cNvPr id="5" name="Picture 4">
            <a:extLst>
              <a:ext uri="{FF2B5EF4-FFF2-40B4-BE49-F238E27FC236}">
                <a16:creationId xmlns:a16="http://schemas.microsoft.com/office/drawing/2014/main" id="{24DB37CB-86C2-CE47-8436-D7A15ED529AC}"/>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6" name="Picture 5">
            <a:extLst>
              <a:ext uri="{FF2B5EF4-FFF2-40B4-BE49-F238E27FC236}">
                <a16:creationId xmlns:a16="http://schemas.microsoft.com/office/drawing/2014/main" id="{35A1BA3D-302B-A6CA-92EB-1A64A46287E1}"/>
              </a:ext>
            </a:extLst>
          </p:cNvPr>
          <p:cNvPicPr>
            <a:picLocks noChangeAspect="1"/>
          </p:cNvPicPr>
          <p:nvPr/>
        </p:nvPicPr>
        <p:blipFill rotWithShape="1">
          <a:blip r:embed="rId4"/>
          <a:srcRect l="4429" t="12479" r="4529" b="78214"/>
          <a:stretch/>
        </p:blipFill>
        <p:spPr>
          <a:xfrm>
            <a:off x="1665317" y="-824806"/>
            <a:ext cx="8975836" cy="1187418"/>
          </a:xfrm>
          <a:prstGeom prst="rect">
            <a:avLst/>
          </a:prstGeom>
        </p:spPr>
      </p:pic>
      <p:pic>
        <p:nvPicPr>
          <p:cNvPr id="3" name="Picture 5">
            <a:extLst>
              <a:ext uri="{FF2B5EF4-FFF2-40B4-BE49-F238E27FC236}">
                <a16:creationId xmlns:a16="http://schemas.microsoft.com/office/drawing/2014/main" id="{A69CBDDA-DABF-760E-5540-4621B52EF35C}"/>
              </a:ext>
            </a:extLst>
          </p:cNvPr>
          <p:cNvPicPr>
            <a:picLocks noChangeAspect="1"/>
          </p:cNvPicPr>
          <p:nvPr/>
        </p:nvPicPr>
        <p:blipFill rotWithShape="1">
          <a:blip r:embed="rId4"/>
          <a:srcRect l="4430" t="26437" r="6872" b="34151"/>
          <a:stretch/>
        </p:blipFill>
        <p:spPr>
          <a:xfrm>
            <a:off x="1638892" y="547459"/>
            <a:ext cx="8825263" cy="5074692"/>
          </a:xfrm>
          <a:prstGeom prst="rect">
            <a:avLst/>
          </a:prstGeom>
        </p:spPr>
      </p:pic>
      <p:pic>
        <p:nvPicPr>
          <p:cNvPr id="4" name="Picture 5">
            <a:extLst>
              <a:ext uri="{FF2B5EF4-FFF2-40B4-BE49-F238E27FC236}">
                <a16:creationId xmlns:a16="http://schemas.microsoft.com/office/drawing/2014/main" id="{74CD4D16-A69C-3DC0-2A39-8A45E9DAFC00}"/>
              </a:ext>
            </a:extLst>
          </p:cNvPr>
          <p:cNvPicPr>
            <a:picLocks noChangeAspect="1"/>
          </p:cNvPicPr>
          <p:nvPr/>
        </p:nvPicPr>
        <p:blipFill rotWithShape="1">
          <a:blip r:embed="rId4"/>
          <a:srcRect l="4429" t="73358" r="9956" b="19164"/>
          <a:stretch/>
        </p:blipFill>
        <p:spPr>
          <a:xfrm>
            <a:off x="3159587" y="5941008"/>
            <a:ext cx="5872826" cy="663849"/>
          </a:xfrm>
          <a:prstGeom prst="rect">
            <a:avLst/>
          </a:prstGeom>
        </p:spPr>
      </p:pic>
      <p:sp>
        <p:nvSpPr>
          <p:cNvPr id="10" name="ZoneTexte 9">
            <a:extLst>
              <a:ext uri="{FF2B5EF4-FFF2-40B4-BE49-F238E27FC236}">
                <a16:creationId xmlns:a16="http://schemas.microsoft.com/office/drawing/2014/main" id="{5DD2A0D5-CBD7-21D8-B23A-0FAE3050D390}"/>
              </a:ext>
            </a:extLst>
          </p:cNvPr>
          <p:cNvSpPr txBox="1">
            <a:spLocks/>
          </p:cNvSpPr>
          <p:nvPr/>
        </p:nvSpPr>
        <p:spPr>
          <a:xfrm>
            <a:off x="1766340" y="5464710"/>
            <a:ext cx="2917594" cy="369332"/>
          </a:xfrm>
          <a:prstGeom prst="rect">
            <a:avLst/>
          </a:prstGeom>
          <a:noFill/>
        </p:spPr>
        <p:txBody>
          <a:bodyPr wrap="none" rtlCol="0">
            <a:spAutoFit/>
          </a:bodyPr>
          <a:lstStyle/>
          <a:p>
            <a:r>
              <a:rPr lang="fr-FR" dirty="0">
                <a:solidFill>
                  <a:srgbClr val="FF0000"/>
                </a:solidFill>
                <a:uFillTx/>
              </a:rPr>
              <a:t>Effet des 1000 premiers jours</a:t>
            </a:r>
          </a:p>
        </p:txBody>
      </p:sp>
      <p:sp>
        <p:nvSpPr>
          <p:cNvPr id="11" name="Flèche vers la gauche 10">
            <a:extLst>
              <a:ext uri="{FF2B5EF4-FFF2-40B4-BE49-F238E27FC236}">
                <a16:creationId xmlns:a16="http://schemas.microsoft.com/office/drawing/2014/main" id="{25709261-3360-F1CB-4147-CEE20EA2316A}"/>
              </a:ext>
            </a:extLst>
          </p:cNvPr>
          <p:cNvSpPr>
            <a:spLocks/>
          </p:cNvSpPr>
          <p:nvPr/>
        </p:nvSpPr>
        <p:spPr>
          <a:xfrm rot="5144092">
            <a:off x="3236505" y="5034523"/>
            <a:ext cx="419100" cy="4118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uFillTx/>
            </a:endParaRPr>
          </a:p>
        </p:txBody>
      </p:sp>
      <p:sp>
        <p:nvSpPr>
          <p:cNvPr id="12" name="ZoneTexte 11">
            <a:extLst>
              <a:ext uri="{FF2B5EF4-FFF2-40B4-BE49-F238E27FC236}">
                <a16:creationId xmlns:a16="http://schemas.microsoft.com/office/drawing/2014/main" id="{A38FB781-AC8F-151B-B757-BADDFC442C1E}"/>
              </a:ext>
            </a:extLst>
          </p:cNvPr>
          <p:cNvSpPr txBox="1"/>
          <p:nvPr/>
        </p:nvSpPr>
        <p:spPr>
          <a:xfrm>
            <a:off x="5763725" y="4054956"/>
            <a:ext cx="4747916" cy="646331"/>
          </a:xfrm>
          <a:prstGeom prst="rect">
            <a:avLst/>
          </a:prstGeom>
          <a:solidFill>
            <a:srgbClr val="FF0000"/>
          </a:solidFill>
        </p:spPr>
        <p:txBody>
          <a:bodyPr wrap="square" rtlCol="0">
            <a:spAutoFit/>
          </a:bodyPr>
          <a:lstStyle/>
          <a:p>
            <a:pPr algn="ctr"/>
            <a:r>
              <a:rPr lang="fr-FR" dirty="0">
                <a:solidFill>
                  <a:schemeClr val="bg1"/>
                </a:solidFill>
              </a:rPr>
              <a:t>Impact de l’</a:t>
            </a:r>
            <a:r>
              <a:rPr lang="fr-FR" dirty="0" err="1">
                <a:solidFill>
                  <a:schemeClr val="bg1"/>
                </a:solidFill>
              </a:rPr>
              <a:t>exposome</a:t>
            </a:r>
            <a:r>
              <a:rPr lang="fr-FR" dirty="0">
                <a:solidFill>
                  <a:schemeClr val="bg1"/>
                </a:solidFill>
              </a:rPr>
              <a:t> sur l’évolution de la fonction respiratoire</a:t>
            </a:r>
          </a:p>
        </p:txBody>
      </p:sp>
    </p:spTree>
    <p:extLst>
      <p:ext uri="{BB962C8B-B14F-4D97-AF65-F5344CB8AC3E}">
        <p14:creationId xmlns:p14="http://schemas.microsoft.com/office/powerpoint/2010/main" val="44525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D5DDD8A-0773-C760-9F64-D3CD5B348323}"/>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7" name="Picture 6">
            <a:extLst>
              <a:ext uri="{FF2B5EF4-FFF2-40B4-BE49-F238E27FC236}">
                <a16:creationId xmlns:a16="http://schemas.microsoft.com/office/drawing/2014/main" id="{46459E6E-3B6D-C077-AA66-C9CC34CB13D2}"/>
              </a:ext>
            </a:extLst>
          </p:cNvPr>
          <p:cNvPicPr>
            <a:picLocks noChangeAspect="1"/>
          </p:cNvPicPr>
          <p:nvPr/>
        </p:nvPicPr>
        <p:blipFill rotWithShape="1">
          <a:blip r:embed="rId4"/>
          <a:srcRect l="2803" t="14714" r="2676" b="26588"/>
          <a:stretch/>
        </p:blipFill>
        <p:spPr bwMode="auto">
          <a:xfrm>
            <a:off x="2438082" y="126418"/>
            <a:ext cx="7315835" cy="64250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9529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D5DDD8A-0773-C760-9F64-D3CD5B348323}"/>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7" name="Picture 6">
            <a:extLst>
              <a:ext uri="{FF2B5EF4-FFF2-40B4-BE49-F238E27FC236}">
                <a16:creationId xmlns:a16="http://schemas.microsoft.com/office/drawing/2014/main" id="{46459E6E-3B6D-C077-AA66-C9CC34CB13D2}"/>
              </a:ext>
            </a:extLst>
          </p:cNvPr>
          <p:cNvPicPr>
            <a:picLocks noChangeAspect="1"/>
          </p:cNvPicPr>
          <p:nvPr/>
        </p:nvPicPr>
        <p:blipFill rotWithShape="1">
          <a:blip r:embed="rId4"/>
          <a:srcRect l="2803" t="14714" r="2676" b="59987"/>
          <a:stretch/>
        </p:blipFill>
        <p:spPr bwMode="auto">
          <a:xfrm>
            <a:off x="2081031" y="-58622"/>
            <a:ext cx="7672886" cy="2904376"/>
          </a:xfrm>
          <a:prstGeom prst="rect">
            <a:avLst/>
          </a:prstGeom>
          <a:ln>
            <a:noFill/>
          </a:ln>
          <a:extLst>
            <a:ext uri="{53640926-AAD7-44D8-BBD7-CCE9431645EC}">
              <a14:shadowObscured xmlns:a14="http://schemas.microsoft.com/office/drawing/2010/main"/>
            </a:ext>
          </a:extLst>
        </p:spPr>
      </p:pic>
      <p:pic>
        <p:nvPicPr>
          <p:cNvPr id="6146" name="Picture 2" descr="Dna Spinning GIF - Dna Spinning Structure GIFs">
            <a:extLst>
              <a:ext uri="{FF2B5EF4-FFF2-40B4-BE49-F238E27FC236}">
                <a16:creationId xmlns:a16="http://schemas.microsoft.com/office/drawing/2014/main" id="{A5C94233-95BB-7EF6-1FC3-CB9C6042D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483" y="1384695"/>
            <a:ext cx="1491030" cy="194511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FEE05A6-3395-3457-E121-A034B16311D5}"/>
              </a:ext>
            </a:extLst>
          </p:cNvPr>
          <p:cNvSpPr txBox="1"/>
          <p:nvPr/>
        </p:nvSpPr>
        <p:spPr>
          <a:xfrm rot="20751672">
            <a:off x="108530" y="811720"/>
            <a:ext cx="3159839" cy="461665"/>
          </a:xfrm>
          <a:prstGeom prst="rect">
            <a:avLst/>
          </a:prstGeom>
          <a:solidFill>
            <a:srgbClr val="FF0000"/>
          </a:solidFill>
        </p:spPr>
        <p:txBody>
          <a:bodyPr wrap="none" rtlCol="0">
            <a:spAutoFit/>
          </a:bodyPr>
          <a:lstStyle/>
          <a:p>
            <a:r>
              <a:rPr lang="fr-FR" sz="2400" dirty="0">
                <a:solidFill>
                  <a:schemeClr val="bg1"/>
                </a:solidFill>
              </a:rPr>
              <a:t>Gènes et épigénétique</a:t>
            </a:r>
          </a:p>
        </p:txBody>
      </p:sp>
      <p:sp>
        <p:nvSpPr>
          <p:cNvPr id="16" name="ZoneTexte 15">
            <a:extLst>
              <a:ext uri="{FF2B5EF4-FFF2-40B4-BE49-F238E27FC236}">
                <a16:creationId xmlns:a16="http://schemas.microsoft.com/office/drawing/2014/main" id="{0C45C818-10A0-F3A5-7014-9A3C30DF6B2D}"/>
              </a:ext>
            </a:extLst>
          </p:cNvPr>
          <p:cNvSpPr txBox="1"/>
          <p:nvPr/>
        </p:nvSpPr>
        <p:spPr>
          <a:xfrm>
            <a:off x="5860227" y="5838193"/>
            <a:ext cx="3348842" cy="769441"/>
          </a:xfrm>
          <a:prstGeom prst="rect">
            <a:avLst/>
          </a:prstGeom>
          <a:noFill/>
        </p:spPr>
        <p:txBody>
          <a:bodyPr wrap="square" rtlCol="0">
            <a:spAutoFit/>
          </a:bodyPr>
          <a:lstStyle/>
          <a:p>
            <a:r>
              <a:rPr lang="fr-FR" sz="4400" dirty="0" err="1"/>
              <a:t>GETomics</a:t>
            </a:r>
            <a:endParaRPr lang="fr-FR" sz="4400" dirty="0"/>
          </a:p>
        </p:txBody>
      </p:sp>
      <p:pic>
        <p:nvPicPr>
          <p:cNvPr id="19" name="Picture 6" descr="Naissance. Avec moins de 1% de chances de survie, il devient le bébé le  plus prématuré au monde">
            <a:extLst>
              <a:ext uri="{FF2B5EF4-FFF2-40B4-BE49-F238E27FC236}">
                <a16:creationId xmlns:a16="http://schemas.microsoft.com/office/drawing/2014/main" id="{24748347-3E40-2677-1A10-DAF61B31C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5732" y="2930153"/>
            <a:ext cx="6684217" cy="3843447"/>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C1740B1E-58F9-A01E-00B8-1FB56B39CEA8}"/>
              </a:ext>
            </a:extLst>
          </p:cNvPr>
          <p:cNvSpPr txBox="1"/>
          <p:nvPr/>
        </p:nvSpPr>
        <p:spPr>
          <a:xfrm rot="20751672">
            <a:off x="8434894" y="5820071"/>
            <a:ext cx="1810111" cy="461665"/>
          </a:xfrm>
          <a:prstGeom prst="rect">
            <a:avLst/>
          </a:prstGeom>
          <a:solidFill>
            <a:srgbClr val="FF0000"/>
          </a:solidFill>
        </p:spPr>
        <p:txBody>
          <a:bodyPr wrap="none" rtlCol="0">
            <a:spAutoFit/>
          </a:bodyPr>
          <a:lstStyle/>
          <a:p>
            <a:r>
              <a:rPr lang="fr-FR" sz="2400" dirty="0">
                <a:solidFill>
                  <a:schemeClr val="bg1"/>
                </a:solidFill>
              </a:rPr>
              <a:t>Prématurité</a:t>
            </a:r>
          </a:p>
        </p:txBody>
      </p:sp>
    </p:spTree>
    <p:extLst>
      <p:ext uri="{BB962C8B-B14F-4D97-AF65-F5344CB8AC3E}">
        <p14:creationId xmlns:p14="http://schemas.microsoft.com/office/powerpoint/2010/main" val="694272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D5DDD8A-0773-C760-9F64-D3CD5B348323}"/>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7" name="Picture 6">
            <a:extLst>
              <a:ext uri="{FF2B5EF4-FFF2-40B4-BE49-F238E27FC236}">
                <a16:creationId xmlns:a16="http://schemas.microsoft.com/office/drawing/2014/main" id="{46459E6E-3B6D-C077-AA66-C9CC34CB13D2}"/>
              </a:ext>
            </a:extLst>
          </p:cNvPr>
          <p:cNvPicPr>
            <a:picLocks noChangeAspect="1"/>
          </p:cNvPicPr>
          <p:nvPr/>
        </p:nvPicPr>
        <p:blipFill rotWithShape="1">
          <a:blip r:embed="rId4"/>
          <a:srcRect l="2803" t="14714" r="2676" b="26588"/>
          <a:stretch/>
        </p:blipFill>
        <p:spPr bwMode="auto">
          <a:xfrm>
            <a:off x="2081031" y="-58622"/>
            <a:ext cx="7672886" cy="6738656"/>
          </a:xfrm>
          <a:prstGeom prst="rect">
            <a:avLst/>
          </a:prstGeom>
          <a:ln>
            <a:noFill/>
          </a:ln>
          <a:extLst>
            <a:ext uri="{53640926-AAD7-44D8-BBD7-CCE9431645EC}">
              <a14:shadowObscured xmlns:a14="http://schemas.microsoft.com/office/drawing/2010/main"/>
            </a:ext>
          </a:extLst>
        </p:spPr>
      </p:pic>
      <p:pic>
        <p:nvPicPr>
          <p:cNvPr id="6146" name="Picture 2" descr="Dna Spinning GIF - Dna Spinning Structure GIFs">
            <a:extLst>
              <a:ext uri="{FF2B5EF4-FFF2-40B4-BE49-F238E27FC236}">
                <a16:creationId xmlns:a16="http://schemas.microsoft.com/office/drawing/2014/main" id="{A5C94233-95BB-7EF6-1FC3-CB9C6042D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483" y="1384695"/>
            <a:ext cx="1491030" cy="194511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FEE05A6-3395-3457-E121-A034B16311D5}"/>
              </a:ext>
            </a:extLst>
          </p:cNvPr>
          <p:cNvSpPr txBox="1"/>
          <p:nvPr/>
        </p:nvSpPr>
        <p:spPr>
          <a:xfrm rot="20751672">
            <a:off x="179205" y="956559"/>
            <a:ext cx="2417585" cy="369332"/>
          </a:xfrm>
          <a:prstGeom prst="rect">
            <a:avLst/>
          </a:prstGeom>
          <a:solidFill>
            <a:srgbClr val="FF0000"/>
          </a:solidFill>
        </p:spPr>
        <p:txBody>
          <a:bodyPr wrap="none" rtlCol="0">
            <a:spAutoFit/>
          </a:bodyPr>
          <a:lstStyle/>
          <a:p>
            <a:r>
              <a:rPr lang="fr-FR" dirty="0">
                <a:solidFill>
                  <a:schemeClr val="bg1"/>
                </a:solidFill>
              </a:rPr>
              <a:t>Gènes et épigénétique</a:t>
            </a:r>
          </a:p>
        </p:txBody>
      </p:sp>
      <p:pic>
        <p:nvPicPr>
          <p:cNvPr id="8" name="Image 7">
            <a:extLst>
              <a:ext uri="{FF2B5EF4-FFF2-40B4-BE49-F238E27FC236}">
                <a16:creationId xmlns:a16="http://schemas.microsoft.com/office/drawing/2014/main" id="{5987D6D1-96D2-6C1E-1A6F-C8F471632220}"/>
              </a:ext>
            </a:extLst>
          </p:cNvPr>
          <p:cNvPicPr>
            <a:picLocks noChangeAspect="1"/>
          </p:cNvPicPr>
          <p:nvPr/>
        </p:nvPicPr>
        <p:blipFill>
          <a:blip r:embed="rId6"/>
          <a:stretch>
            <a:fillRect/>
          </a:stretch>
        </p:blipFill>
        <p:spPr>
          <a:xfrm rot="17888942">
            <a:off x="9260678" y="2732742"/>
            <a:ext cx="1610247" cy="1610247"/>
          </a:xfrm>
          <a:prstGeom prst="rect">
            <a:avLst/>
          </a:prstGeom>
          <a:effectLst>
            <a:outerShdw blurRad="50800" dist="38100" dir="2700000" algn="tl" rotWithShape="0">
              <a:prstClr val="black">
                <a:alpha val="40000"/>
              </a:prstClr>
            </a:outerShdw>
          </a:effectLst>
        </p:spPr>
      </p:pic>
      <p:pic>
        <p:nvPicPr>
          <p:cNvPr id="9" name="Image 8">
            <a:extLst>
              <a:ext uri="{FF2B5EF4-FFF2-40B4-BE49-F238E27FC236}">
                <a16:creationId xmlns:a16="http://schemas.microsoft.com/office/drawing/2014/main" id="{9D3C5FFB-E9A1-FC17-428D-949C8A696CCF}"/>
              </a:ext>
            </a:extLst>
          </p:cNvPr>
          <p:cNvPicPr>
            <a:picLocks noChangeAspect="1"/>
          </p:cNvPicPr>
          <p:nvPr/>
        </p:nvPicPr>
        <p:blipFill>
          <a:blip r:embed="rId7"/>
          <a:stretch>
            <a:fillRect/>
          </a:stretch>
        </p:blipFill>
        <p:spPr>
          <a:xfrm>
            <a:off x="8729378" y="2503029"/>
            <a:ext cx="1079585" cy="1497925"/>
          </a:xfrm>
          <a:prstGeom prst="rect">
            <a:avLst/>
          </a:prstGeom>
          <a:effectLst>
            <a:outerShdw blurRad="50800" dist="38100" dir="2700000" algn="tl" rotWithShape="0">
              <a:schemeClr val="tx1">
                <a:alpha val="0"/>
              </a:schemeClr>
            </a:outerShdw>
          </a:effectLst>
        </p:spPr>
      </p:pic>
      <p:sp>
        <p:nvSpPr>
          <p:cNvPr id="10" name="ZoneTexte 9">
            <a:extLst>
              <a:ext uri="{FF2B5EF4-FFF2-40B4-BE49-F238E27FC236}">
                <a16:creationId xmlns:a16="http://schemas.microsoft.com/office/drawing/2014/main" id="{D3DBC60A-BBCD-050D-EE17-767C653E8BD4}"/>
              </a:ext>
            </a:extLst>
          </p:cNvPr>
          <p:cNvSpPr txBox="1"/>
          <p:nvPr/>
        </p:nvSpPr>
        <p:spPr>
          <a:xfrm>
            <a:off x="9982739" y="5050531"/>
            <a:ext cx="633507" cy="369332"/>
          </a:xfrm>
          <a:prstGeom prst="rect">
            <a:avLst/>
          </a:prstGeom>
          <a:solidFill>
            <a:srgbClr val="FF0000"/>
          </a:solidFill>
        </p:spPr>
        <p:txBody>
          <a:bodyPr wrap="none" rtlCol="0">
            <a:spAutoFit/>
          </a:bodyPr>
          <a:lstStyle/>
          <a:p>
            <a:r>
              <a:rPr lang="fr-FR" dirty="0">
                <a:solidFill>
                  <a:schemeClr val="bg1"/>
                </a:solidFill>
              </a:rPr>
              <a:t>virus</a:t>
            </a:r>
          </a:p>
        </p:txBody>
      </p:sp>
      <p:pic>
        <p:nvPicPr>
          <p:cNvPr id="11" name="Image 10">
            <a:extLst>
              <a:ext uri="{FF2B5EF4-FFF2-40B4-BE49-F238E27FC236}">
                <a16:creationId xmlns:a16="http://schemas.microsoft.com/office/drawing/2014/main" id="{64829609-9A12-5075-894A-0FEFAD2787C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10729856" y="3434801"/>
            <a:ext cx="1523866" cy="1274193"/>
          </a:xfrm>
          <a:prstGeom prst="rect">
            <a:avLst/>
          </a:prstGeom>
          <a:effectLst>
            <a:outerShdw blurRad="50800" dist="50800" dir="5400000" algn="t" rotWithShape="0">
              <a:prstClr val="black">
                <a:alpha val="40000"/>
              </a:prstClr>
            </a:outerShdw>
          </a:effectLst>
        </p:spPr>
      </p:pic>
      <p:pic>
        <p:nvPicPr>
          <p:cNvPr id="12" name="Image 11">
            <a:extLst>
              <a:ext uri="{FF2B5EF4-FFF2-40B4-BE49-F238E27FC236}">
                <a16:creationId xmlns:a16="http://schemas.microsoft.com/office/drawing/2014/main" id="{493016C8-BED1-BD32-D9A3-669DFD62046A}"/>
              </a:ext>
            </a:extLst>
          </p:cNvPr>
          <p:cNvPicPr>
            <a:picLocks noChangeAspect="1"/>
          </p:cNvPicPr>
          <p:nvPr/>
        </p:nvPicPr>
        <p:blipFill>
          <a:blip r:embed="rId10"/>
          <a:stretch>
            <a:fillRect/>
          </a:stretch>
        </p:blipFill>
        <p:spPr>
          <a:xfrm>
            <a:off x="9753917" y="4269662"/>
            <a:ext cx="1037660" cy="1037660"/>
          </a:xfrm>
          <a:prstGeom prst="rect">
            <a:avLst/>
          </a:prstGeom>
        </p:spPr>
      </p:pic>
      <p:pic>
        <p:nvPicPr>
          <p:cNvPr id="14" name="Image 13">
            <a:extLst>
              <a:ext uri="{FF2B5EF4-FFF2-40B4-BE49-F238E27FC236}">
                <a16:creationId xmlns:a16="http://schemas.microsoft.com/office/drawing/2014/main" id="{BF588F8D-8E01-23F0-E9EE-2D57BD75A3A9}"/>
              </a:ext>
            </a:extLst>
          </p:cNvPr>
          <p:cNvPicPr>
            <a:picLocks noChangeAspect="1"/>
          </p:cNvPicPr>
          <p:nvPr/>
        </p:nvPicPr>
        <p:blipFill>
          <a:blip r:embed="rId11"/>
          <a:stretch>
            <a:fillRect/>
          </a:stretch>
        </p:blipFill>
        <p:spPr>
          <a:xfrm>
            <a:off x="11171066" y="2845754"/>
            <a:ext cx="601839" cy="709549"/>
          </a:xfrm>
          <a:prstGeom prst="rect">
            <a:avLst/>
          </a:prstGeom>
        </p:spPr>
      </p:pic>
      <p:pic>
        <p:nvPicPr>
          <p:cNvPr id="6148" name="Picture 4" descr="Fire Flame GIF - Fire Flame Camping GIFs">
            <a:extLst>
              <a:ext uri="{FF2B5EF4-FFF2-40B4-BE49-F238E27FC236}">
                <a16:creationId xmlns:a16="http://schemas.microsoft.com/office/drawing/2014/main" id="{75E2479D-6EA4-8298-B1E9-42483F5134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1093" y="1194800"/>
            <a:ext cx="1260909" cy="1725153"/>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0C45C818-10A0-F3A5-7014-9A3C30DF6B2D}"/>
              </a:ext>
            </a:extLst>
          </p:cNvPr>
          <p:cNvSpPr txBox="1"/>
          <p:nvPr/>
        </p:nvSpPr>
        <p:spPr>
          <a:xfrm>
            <a:off x="5860227" y="5838193"/>
            <a:ext cx="3348842" cy="769441"/>
          </a:xfrm>
          <a:prstGeom prst="rect">
            <a:avLst/>
          </a:prstGeom>
          <a:noFill/>
        </p:spPr>
        <p:txBody>
          <a:bodyPr wrap="square" rtlCol="0">
            <a:spAutoFit/>
          </a:bodyPr>
          <a:lstStyle/>
          <a:p>
            <a:r>
              <a:rPr lang="fr-FR" sz="4400" dirty="0" err="1"/>
              <a:t>GETomics</a:t>
            </a:r>
            <a:endParaRPr lang="fr-FR" sz="4400" dirty="0"/>
          </a:p>
        </p:txBody>
      </p:sp>
    </p:spTree>
    <p:extLst>
      <p:ext uri="{BB962C8B-B14F-4D97-AF65-F5344CB8AC3E}">
        <p14:creationId xmlns:p14="http://schemas.microsoft.com/office/powerpoint/2010/main" val="2756842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A1AFE3-8E86-3E37-9ADC-86EC7723FE65}"/>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7" name="Picture 6">
            <a:extLst>
              <a:ext uri="{FF2B5EF4-FFF2-40B4-BE49-F238E27FC236}">
                <a16:creationId xmlns:a16="http://schemas.microsoft.com/office/drawing/2014/main" id="{43DEEAE0-0EC4-BA5E-C160-5158FE983D17}"/>
              </a:ext>
            </a:extLst>
          </p:cNvPr>
          <p:cNvPicPr>
            <a:picLocks noChangeAspect="1"/>
          </p:cNvPicPr>
          <p:nvPr/>
        </p:nvPicPr>
        <p:blipFill rotWithShape="1">
          <a:blip r:embed="rId4"/>
          <a:srcRect l="4509" t="12685" r="4371" b="33088"/>
          <a:stretch/>
        </p:blipFill>
        <p:spPr bwMode="auto">
          <a:xfrm>
            <a:off x="2313509" y="320734"/>
            <a:ext cx="7757940" cy="59745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1731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A1AFE3-8E86-3E37-9ADC-86EC7723FE65}"/>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7" name="Picture 6">
            <a:extLst>
              <a:ext uri="{FF2B5EF4-FFF2-40B4-BE49-F238E27FC236}">
                <a16:creationId xmlns:a16="http://schemas.microsoft.com/office/drawing/2014/main" id="{43DEEAE0-0EC4-BA5E-C160-5158FE983D17}"/>
              </a:ext>
            </a:extLst>
          </p:cNvPr>
          <p:cNvPicPr>
            <a:picLocks noChangeAspect="1"/>
          </p:cNvPicPr>
          <p:nvPr/>
        </p:nvPicPr>
        <p:blipFill rotWithShape="1">
          <a:blip r:embed="rId4"/>
          <a:srcRect l="4509" t="12685" r="4371" b="33088"/>
          <a:stretch/>
        </p:blipFill>
        <p:spPr bwMode="auto">
          <a:xfrm>
            <a:off x="1648950" y="-72584"/>
            <a:ext cx="8695593" cy="6696665"/>
          </a:xfrm>
          <a:prstGeom prst="rect">
            <a:avLst/>
          </a:prstGeom>
          <a:ln>
            <a:noFill/>
          </a:ln>
          <a:extLst>
            <a:ext uri="{53640926-AAD7-44D8-BBD7-CCE9431645EC}">
              <a14:shadowObscured xmlns:a14="http://schemas.microsoft.com/office/drawing/2010/main"/>
            </a:ext>
          </a:extLst>
        </p:spPr>
      </p:pic>
      <p:pic>
        <p:nvPicPr>
          <p:cNvPr id="3" name="Image 2">
            <a:extLst>
              <a:ext uri="{FF2B5EF4-FFF2-40B4-BE49-F238E27FC236}">
                <a16:creationId xmlns:a16="http://schemas.microsoft.com/office/drawing/2014/main" id="{49F00519-1390-1B16-2683-C69A6CAAF545}"/>
              </a:ext>
            </a:extLst>
          </p:cNvPr>
          <p:cNvPicPr>
            <a:picLocks noChangeAspect="1"/>
          </p:cNvPicPr>
          <p:nvPr/>
        </p:nvPicPr>
        <p:blipFill>
          <a:blip r:embed="rId5"/>
          <a:stretch>
            <a:fillRect/>
          </a:stretch>
        </p:blipFill>
        <p:spPr>
          <a:xfrm rot="17888942">
            <a:off x="9391789" y="3943304"/>
            <a:ext cx="1610247" cy="1610247"/>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3FAF477F-839B-EF18-7535-992E25157BE1}"/>
              </a:ext>
            </a:extLst>
          </p:cNvPr>
          <p:cNvPicPr>
            <a:picLocks noChangeAspect="1"/>
          </p:cNvPicPr>
          <p:nvPr/>
        </p:nvPicPr>
        <p:blipFill>
          <a:blip r:embed="rId6"/>
          <a:stretch>
            <a:fillRect/>
          </a:stretch>
        </p:blipFill>
        <p:spPr>
          <a:xfrm>
            <a:off x="9091648" y="3718281"/>
            <a:ext cx="1079585" cy="1497925"/>
          </a:xfrm>
          <a:prstGeom prst="rect">
            <a:avLst/>
          </a:prstGeom>
          <a:effectLst>
            <a:outerShdw blurRad="50800" dist="38100" dir="2700000" algn="tl" rotWithShape="0">
              <a:schemeClr val="tx1">
                <a:alpha val="0"/>
              </a:schemeClr>
            </a:outerShdw>
          </a:effectLst>
        </p:spPr>
      </p:pic>
      <p:sp>
        <p:nvSpPr>
          <p:cNvPr id="9" name="ZoneTexte 8">
            <a:extLst>
              <a:ext uri="{FF2B5EF4-FFF2-40B4-BE49-F238E27FC236}">
                <a16:creationId xmlns:a16="http://schemas.microsoft.com/office/drawing/2014/main" id="{1D0F162E-5E35-7DC0-7AF9-CEDC5709B3B9}"/>
              </a:ext>
            </a:extLst>
          </p:cNvPr>
          <p:cNvSpPr txBox="1"/>
          <p:nvPr/>
        </p:nvSpPr>
        <p:spPr>
          <a:xfrm>
            <a:off x="10113850" y="6261093"/>
            <a:ext cx="633507" cy="369332"/>
          </a:xfrm>
          <a:prstGeom prst="rect">
            <a:avLst/>
          </a:prstGeom>
          <a:solidFill>
            <a:srgbClr val="FF0000"/>
          </a:solidFill>
        </p:spPr>
        <p:txBody>
          <a:bodyPr wrap="none" rtlCol="0">
            <a:spAutoFit/>
          </a:bodyPr>
          <a:lstStyle/>
          <a:p>
            <a:r>
              <a:rPr lang="fr-FR" dirty="0">
                <a:solidFill>
                  <a:schemeClr val="bg1"/>
                </a:solidFill>
              </a:rPr>
              <a:t>virus</a:t>
            </a:r>
          </a:p>
        </p:txBody>
      </p:sp>
      <p:pic>
        <p:nvPicPr>
          <p:cNvPr id="10" name="Image 9">
            <a:extLst>
              <a:ext uri="{FF2B5EF4-FFF2-40B4-BE49-F238E27FC236}">
                <a16:creationId xmlns:a16="http://schemas.microsoft.com/office/drawing/2014/main" id="{4C8BCBC6-069C-B5E8-BC3D-8C946971A93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10860967" y="4645363"/>
            <a:ext cx="1523866" cy="1274193"/>
          </a:xfrm>
          <a:prstGeom prst="rect">
            <a:avLst/>
          </a:prstGeom>
          <a:effectLst>
            <a:outerShdw blurRad="50800" dist="50800" dir="5400000" algn="t" rotWithShape="0">
              <a:prstClr val="black">
                <a:alpha val="40000"/>
              </a:prstClr>
            </a:outerShdw>
          </a:effectLst>
        </p:spPr>
      </p:pic>
      <p:pic>
        <p:nvPicPr>
          <p:cNvPr id="11" name="Image 10">
            <a:extLst>
              <a:ext uri="{FF2B5EF4-FFF2-40B4-BE49-F238E27FC236}">
                <a16:creationId xmlns:a16="http://schemas.microsoft.com/office/drawing/2014/main" id="{E2F973C3-2044-28C1-3D75-A5AB4D698502}"/>
              </a:ext>
            </a:extLst>
          </p:cNvPr>
          <p:cNvPicPr>
            <a:picLocks noChangeAspect="1"/>
          </p:cNvPicPr>
          <p:nvPr/>
        </p:nvPicPr>
        <p:blipFill>
          <a:blip r:embed="rId9"/>
          <a:stretch>
            <a:fillRect/>
          </a:stretch>
        </p:blipFill>
        <p:spPr>
          <a:xfrm>
            <a:off x="9885028" y="5480224"/>
            <a:ext cx="1037660" cy="1037660"/>
          </a:xfrm>
          <a:prstGeom prst="rect">
            <a:avLst/>
          </a:prstGeom>
        </p:spPr>
      </p:pic>
      <p:pic>
        <p:nvPicPr>
          <p:cNvPr id="12" name="Image 11">
            <a:extLst>
              <a:ext uri="{FF2B5EF4-FFF2-40B4-BE49-F238E27FC236}">
                <a16:creationId xmlns:a16="http://schemas.microsoft.com/office/drawing/2014/main" id="{0C21E6E7-7C3B-20D7-5FFA-B15DA326597B}"/>
              </a:ext>
            </a:extLst>
          </p:cNvPr>
          <p:cNvPicPr>
            <a:picLocks noChangeAspect="1"/>
          </p:cNvPicPr>
          <p:nvPr/>
        </p:nvPicPr>
        <p:blipFill>
          <a:blip r:embed="rId10"/>
          <a:stretch>
            <a:fillRect/>
          </a:stretch>
        </p:blipFill>
        <p:spPr>
          <a:xfrm>
            <a:off x="11302177" y="4056316"/>
            <a:ext cx="601839" cy="709549"/>
          </a:xfrm>
          <a:prstGeom prst="rect">
            <a:avLst/>
          </a:prstGeom>
        </p:spPr>
      </p:pic>
      <p:pic>
        <p:nvPicPr>
          <p:cNvPr id="14" name="Picture 4" descr="Fire Flame GIF - Fire Flame Camping GIFs">
            <a:extLst>
              <a:ext uri="{FF2B5EF4-FFF2-40B4-BE49-F238E27FC236}">
                <a16:creationId xmlns:a16="http://schemas.microsoft.com/office/drawing/2014/main" id="{D5AA03CF-795B-245B-7A96-1B5DE46C4E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32204" y="2405362"/>
            <a:ext cx="1260909" cy="17251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Naissance. Avec moins de 1% de chances de survie, il devient le bébé le  plus prématuré au monde">
            <a:extLst>
              <a:ext uri="{FF2B5EF4-FFF2-40B4-BE49-F238E27FC236}">
                <a16:creationId xmlns:a16="http://schemas.microsoft.com/office/drawing/2014/main" id="{08EA4956-F851-BE67-0590-0413CF2523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0240" y="5193300"/>
            <a:ext cx="2982957" cy="171521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A04047E9-26FB-8C88-7B29-995338E5A998}"/>
              </a:ext>
            </a:extLst>
          </p:cNvPr>
          <p:cNvSpPr txBox="1"/>
          <p:nvPr/>
        </p:nvSpPr>
        <p:spPr>
          <a:xfrm rot="20751672">
            <a:off x="178302" y="1298379"/>
            <a:ext cx="4274976" cy="707886"/>
          </a:xfrm>
          <a:prstGeom prst="rect">
            <a:avLst/>
          </a:prstGeom>
          <a:solidFill>
            <a:srgbClr val="FF0000"/>
          </a:solidFill>
        </p:spPr>
        <p:txBody>
          <a:bodyPr wrap="square" rtlCol="0">
            <a:spAutoFit/>
          </a:bodyPr>
          <a:lstStyle/>
          <a:p>
            <a:r>
              <a:rPr lang="fr-FR" sz="2000" dirty="0">
                <a:solidFill>
                  <a:schemeClr val="bg1"/>
                </a:solidFill>
              </a:rPr>
              <a:t>Quelles expositions prendre en compte pour le diagnostic de BPCO</a:t>
            </a:r>
          </a:p>
        </p:txBody>
      </p:sp>
    </p:spTree>
    <p:extLst>
      <p:ext uri="{BB962C8B-B14F-4D97-AF65-F5344CB8AC3E}">
        <p14:creationId xmlns:p14="http://schemas.microsoft.com/office/powerpoint/2010/main" val="1108152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133061" y="2414611"/>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6" name="ZoneTexte 5">
            <a:extLst>
              <a:ext uri="{FF2B5EF4-FFF2-40B4-BE49-F238E27FC236}">
                <a16:creationId xmlns:a16="http://schemas.microsoft.com/office/drawing/2014/main" id="{7C4977C4-4380-2EB2-EDC7-6D2D4A2D5843}"/>
              </a:ext>
            </a:extLst>
          </p:cNvPr>
          <p:cNvSpPr txBox="1"/>
          <p:nvPr/>
        </p:nvSpPr>
        <p:spPr>
          <a:xfrm>
            <a:off x="4775135" y="2410744"/>
            <a:ext cx="2941959" cy="461665"/>
          </a:xfrm>
          <a:prstGeom prst="rect">
            <a:avLst/>
          </a:prstGeom>
          <a:noFill/>
          <a:ln>
            <a:solidFill>
              <a:schemeClr val="bg1">
                <a:lumMod val="50000"/>
              </a:schemeClr>
            </a:solidFill>
          </a:ln>
        </p:spPr>
        <p:txBody>
          <a:bodyPr wrap="none" rtlCol="0">
            <a:spAutoFit/>
          </a:bodyPr>
          <a:lstStyle/>
          <a:p>
            <a:r>
              <a:rPr lang="fr-FR" sz="2400" dirty="0"/>
              <a:t>BPCO non fumeuses</a:t>
            </a:r>
          </a:p>
        </p:txBody>
      </p:sp>
      <p:sp>
        <p:nvSpPr>
          <p:cNvPr id="7" name="ZoneTexte 6">
            <a:extLst>
              <a:ext uri="{FF2B5EF4-FFF2-40B4-BE49-F238E27FC236}">
                <a16:creationId xmlns:a16="http://schemas.microsoft.com/office/drawing/2014/main" id="{618E964A-25C5-F192-B1A6-FC5A20E2F647}"/>
              </a:ext>
            </a:extLst>
          </p:cNvPr>
          <p:cNvSpPr txBox="1"/>
          <p:nvPr/>
        </p:nvSpPr>
        <p:spPr>
          <a:xfrm>
            <a:off x="297038" y="3985591"/>
            <a:ext cx="1474956" cy="369332"/>
          </a:xfrm>
          <a:prstGeom prst="rect">
            <a:avLst/>
          </a:prstGeom>
          <a:noFill/>
        </p:spPr>
        <p:txBody>
          <a:bodyPr wrap="none" rtlCol="0">
            <a:spAutoFit/>
          </a:bodyPr>
          <a:lstStyle/>
          <a:p>
            <a:r>
              <a:rPr lang="fr-FR" dirty="0"/>
              <a:t>« Pré-BPCO »</a:t>
            </a:r>
          </a:p>
        </p:txBody>
      </p:sp>
      <p:sp>
        <p:nvSpPr>
          <p:cNvPr id="8" name="ZoneTexte 7">
            <a:extLst>
              <a:ext uri="{FF2B5EF4-FFF2-40B4-BE49-F238E27FC236}">
                <a16:creationId xmlns:a16="http://schemas.microsoft.com/office/drawing/2014/main" id="{532F1C78-82C9-EF2B-CF15-3112EE2A1D1C}"/>
              </a:ext>
            </a:extLst>
          </p:cNvPr>
          <p:cNvSpPr txBox="1"/>
          <p:nvPr/>
        </p:nvSpPr>
        <p:spPr>
          <a:xfrm>
            <a:off x="2633628" y="3981725"/>
            <a:ext cx="1279360" cy="369332"/>
          </a:xfrm>
          <a:prstGeom prst="rect">
            <a:avLst/>
          </a:prstGeom>
          <a:noFill/>
        </p:spPr>
        <p:txBody>
          <a:bodyPr wrap="square" rtlCol="0">
            <a:spAutoFit/>
          </a:bodyPr>
          <a:lstStyle/>
          <a:p>
            <a:r>
              <a:rPr lang="fr-FR" dirty="0"/>
              <a:t>« </a:t>
            </a:r>
            <a:r>
              <a:rPr lang="fr-FR" dirty="0" err="1"/>
              <a:t>PRISm</a:t>
            </a:r>
            <a:r>
              <a:rPr lang="fr-FR" dirty="0"/>
              <a:t> »</a:t>
            </a:r>
          </a:p>
        </p:txBody>
      </p:sp>
      <p:sp>
        <p:nvSpPr>
          <p:cNvPr id="9" name="ZoneTexte 8">
            <a:extLst>
              <a:ext uri="{FF2B5EF4-FFF2-40B4-BE49-F238E27FC236}">
                <a16:creationId xmlns:a16="http://schemas.microsoft.com/office/drawing/2014/main" id="{4FB658F8-F9DB-A5A3-4478-E030E1807494}"/>
              </a:ext>
            </a:extLst>
          </p:cNvPr>
          <p:cNvSpPr txBox="1"/>
          <p:nvPr/>
        </p:nvSpPr>
        <p:spPr>
          <a:xfrm>
            <a:off x="2086461" y="4525865"/>
            <a:ext cx="2573982" cy="523220"/>
          </a:xfrm>
          <a:prstGeom prst="rect">
            <a:avLst/>
          </a:prstGeom>
          <a:noFill/>
        </p:spPr>
        <p:txBody>
          <a:bodyPr wrap="square" rtlCol="0">
            <a:spAutoFit/>
          </a:bodyPr>
          <a:lstStyle/>
          <a:p>
            <a:r>
              <a:rPr lang="en-US" sz="1400" dirty="0"/>
              <a:t>Preserved ratio but impairment spirometry measurement </a:t>
            </a:r>
          </a:p>
        </p:txBody>
      </p:sp>
      <p:cxnSp>
        <p:nvCxnSpPr>
          <p:cNvPr id="12" name="Connecteur en angle 11">
            <a:extLst>
              <a:ext uri="{FF2B5EF4-FFF2-40B4-BE49-F238E27FC236}">
                <a16:creationId xmlns:a16="http://schemas.microsoft.com/office/drawing/2014/main" id="{21545981-411A-74FA-980F-D5C3DA71B6A8}"/>
              </a:ext>
            </a:extLst>
          </p:cNvPr>
          <p:cNvCxnSpPr>
            <a:stCxn id="5" idx="2"/>
            <a:endCxn id="7" idx="0"/>
          </p:cNvCxnSpPr>
          <p:nvPr/>
        </p:nvCxnSpPr>
        <p:spPr>
          <a:xfrm rot="5400000">
            <a:off x="1059838" y="2850954"/>
            <a:ext cx="1109315" cy="115995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en angle 12">
            <a:extLst>
              <a:ext uri="{FF2B5EF4-FFF2-40B4-BE49-F238E27FC236}">
                <a16:creationId xmlns:a16="http://schemas.microsoft.com/office/drawing/2014/main" id="{9C43F3D3-1733-B972-E984-F4C84574C7C5}"/>
              </a:ext>
            </a:extLst>
          </p:cNvPr>
          <p:cNvCxnSpPr>
            <a:cxnSpLocks/>
            <a:stCxn id="5" idx="2"/>
            <a:endCxn id="8" idx="0"/>
          </p:cNvCxnSpPr>
          <p:nvPr/>
        </p:nvCxnSpPr>
        <p:spPr>
          <a:xfrm rot="16200000" flipH="1">
            <a:off x="2181167" y="2889583"/>
            <a:ext cx="1105449" cy="107883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4">
            <a:extLst>
              <a:ext uri="{FF2B5EF4-FFF2-40B4-BE49-F238E27FC236}">
                <a16:creationId xmlns:a16="http://schemas.microsoft.com/office/drawing/2014/main" id="{D4845CB8-3B31-A69F-7BFD-347656FE8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6116" y="2719516"/>
            <a:ext cx="17399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5D629451-65C7-C236-8BED-5A3CAB2E1B40}"/>
              </a:ext>
            </a:extLst>
          </p:cNvPr>
          <p:cNvSpPr txBox="1"/>
          <p:nvPr/>
        </p:nvSpPr>
        <p:spPr>
          <a:xfrm>
            <a:off x="9236343" y="2410744"/>
            <a:ext cx="1361398" cy="461665"/>
          </a:xfrm>
          <a:prstGeom prst="rect">
            <a:avLst/>
          </a:prstGeom>
          <a:noFill/>
          <a:ln>
            <a:solidFill>
              <a:schemeClr val="bg1">
                <a:lumMod val="50000"/>
              </a:schemeClr>
            </a:solidFill>
          </a:ln>
        </p:spPr>
        <p:txBody>
          <a:bodyPr wrap="none" rtlCol="0">
            <a:spAutoFit/>
          </a:bodyPr>
          <a:lstStyle/>
          <a:p>
            <a:r>
              <a:rPr lang="fr-FR" sz="2400" dirty="0">
                <a:solidFill>
                  <a:srgbClr val="FF0000"/>
                </a:solidFill>
              </a:rPr>
              <a:t>BPCO T2</a:t>
            </a:r>
          </a:p>
        </p:txBody>
      </p:sp>
    </p:spTree>
    <p:extLst>
      <p:ext uri="{BB962C8B-B14F-4D97-AF65-F5344CB8AC3E}">
        <p14:creationId xmlns:p14="http://schemas.microsoft.com/office/powerpoint/2010/main" val="2151986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133061" y="2414611"/>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6" name="ZoneTexte 5">
            <a:extLst>
              <a:ext uri="{FF2B5EF4-FFF2-40B4-BE49-F238E27FC236}">
                <a16:creationId xmlns:a16="http://schemas.microsoft.com/office/drawing/2014/main" id="{7C4977C4-4380-2EB2-EDC7-6D2D4A2D5843}"/>
              </a:ext>
            </a:extLst>
          </p:cNvPr>
          <p:cNvSpPr txBox="1"/>
          <p:nvPr/>
        </p:nvSpPr>
        <p:spPr>
          <a:xfrm>
            <a:off x="4775135" y="2410744"/>
            <a:ext cx="2941959" cy="461665"/>
          </a:xfrm>
          <a:prstGeom prst="rect">
            <a:avLst/>
          </a:prstGeom>
          <a:noFill/>
          <a:ln>
            <a:solidFill>
              <a:schemeClr val="bg1">
                <a:lumMod val="50000"/>
              </a:schemeClr>
            </a:solidFill>
          </a:ln>
        </p:spPr>
        <p:txBody>
          <a:bodyPr wrap="none" rtlCol="0">
            <a:spAutoFit/>
          </a:bodyPr>
          <a:lstStyle/>
          <a:p>
            <a:r>
              <a:rPr lang="fr-FR" sz="2400" dirty="0"/>
              <a:t>BPCO non fumeuses</a:t>
            </a:r>
          </a:p>
        </p:txBody>
      </p:sp>
      <p:sp>
        <p:nvSpPr>
          <p:cNvPr id="7" name="ZoneTexte 6">
            <a:extLst>
              <a:ext uri="{FF2B5EF4-FFF2-40B4-BE49-F238E27FC236}">
                <a16:creationId xmlns:a16="http://schemas.microsoft.com/office/drawing/2014/main" id="{618E964A-25C5-F192-B1A6-FC5A20E2F647}"/>
              </a:ext>
            </a:extLst>
          </p:cNvPr>
          <p:cNvSpPr txBox="1"/>
          <p:nvPr/>
        </p:nvSpPr>
        <p:spPr>
          <a:xfrm>
            <a:off x="297038" y="3985591"/>
            <a:ext cx="1474956" cy="369332"/>
          </a:xfrm>
          <a:prstGeom prst="rect">
            <a:avLst/>
          </a:prstGeom>
          <a:noFill/>
        </p:spPr>
        <p:txBody>
          <a:bodyPr wrap="none" rtlCol="0">
            <a:spAutoFit/>
          </a:bodyPr>
          <a:lstStyle/>
          <a:p>
            <a:r>
              <a:rPr lang="fr-FR" dirty="0"/>
              <a:t>« Pré-BPCO »</a:t>
            </a:r>
          </a:p>
        </p:txBody>
      </p:sp>
      <p:sp>
        <p:nvSpPr>
          <p:cNvPr id="8" name="ZoneTexte 7">
            <a:extLst>
              <a:ext uri="{FF2B5EF4-FFF2-40B4-BE49-F238E27FC236}">
                <a16:creationId xmlns:a16="http://schemas.microsoft.com/office/drawing/2014/main" id="{532F1C78-82C9-EF2B-CF15-3112EE2A1D1C}"/>
              </a:ext>
            </a:extLst>
          </p:cNvPr>
          <p:cNvSpPr txBox="1"/>
          <p:nvPr/>
        </p:nvSpPr>
        <p:spPr>
          <a:xfrm>
            <a:off x="2633628" y="3981725"/>
            <a:ext cx="1279360" cy="369332"/>
          </a:xfrm>
          <a:prstGeom prst="rect">
            <a:avLst/>
          </a:prstGeom>
          <a:noFill/>
        </p:spPr>
        <p:txBody>
          <a:bodyPr wrap="square" rtlCol="0">
            <a:spAutoFit/>
          </a:bodyPr>
          <a:lstStyle/>
          <a:p>
            <a:r>
              <a:rPr lang="fr-FR" dirty="0"/>
              <a:t>« </a:t>
            </a:r>
            <a:r>
              <a:rPr lang="fr-FR" dirty="0" err="1"/>
              <a:t>PRISm</a:t>
            </a:r>
            <a:r>
              <a:rPr lang="fr-FR" dirty="0"/>
              <a:t> »</a:t>
            </a:r>
          </a:p>
        </p:txBody>
      </p:sp>
      <p:sp>
        <p:nvSpPr>
          <p:cNvPr id="9" name="ZoneTexte 8">
            <a:extLst>
              <a:ext uri="{FF2B5EF4-FFF2-40B4-BE49-F238E27FC236}">
                <a16:creationId xmlns:a16="http://schemas.microsoft.com/office/drawing/2014/main" id="{4FB658F8-F9DB-A5A3-4478-E030E1807494}"/>
              </a:ext>
            </a:extLst>
          </p:cNvPr>
          <p:cNvSpPr txBox="1"/>
          <p:nvPr/>
        </p:nvSpPr>
        <p:spPr>
          <a:xfrm>
            <a:off x="2086461" y="4525865"/>
            <a:ext cx="2573982" cy="523220"/>
          </a:xfrm>
          <a:prstGeom prst="rect">
            <a:avLst/>
          </a:prstGeom>
          <a:noFill/>
        </p:spPr>
        <p:txBody>
          <a:bodyPr wrap="square" rtlCol="0">
            <a:spAutoFit/>
          </a:bodyPr>
          <a:lstStyle/>
          <a:p>
            <a:r>
              <a:rPr lang="en-US" sz="1400" dirty="0"/>
              <a:t>Preserved ratio but impairment spirometry measurement </a:t>
            </a:r>
          </a:p>
        </p:txBody>
      </p:sp>
      <p:sp>
        <p:nvSpPr>
          <p:cNvPr id="10" name="ZoneTexte 9">
            <a:extLst>
              <a:ext uri="{FF2B5EF4-FFF2-40B4-BE49-F238E27FC236}">
                <a16:creationId xmlns:a16="http://schemas.microsoft.com/office/drawing/2014/main" id="{5D629451-65C7-C236-8BED-5A3CAB2E1B40}"/>
              </a:ext>
            </a:extLst>
          </p:cNvPr>
          <p:cNvSpPr txBox="1"/>
          <p:nvPr/>
        </p:nvSpPr>
        <p:spPr>
          <a:xfrm>
            <a:off x="9236343" y="2410744"/>
            <a:ext cx="1361398" cy="461665"/>
          </a:xfrm>
          <a:prstGeom prst="rect">
            <a:avLst/>
          </a:prstGeom>
          <a:noFill/>
          <a:ln>
            <a:solidFill>
              <a:schemeClr val="bg1">
                <a:lumMod val="50000"/>
              </a:schemeClr>
            </a:solidFill>
          </a:ln>
        </p:spPr>
        <p:txBody>
          <a:bodyPr wrap="none" rtlCol="0">
            <a:spAutoFit/>
          </a:bodyPr>
          <a:lstStyle/>
          <a:p>
            <a:r>
              <a:rPr lang="fr-FR" sz="2400" dirty="0"/>
              <a:t>BPCO T2</a:t>
            </a:r>
          </a:p>
        </p:txBody>
      </p:sp>
      <p:cxnSp>
        <p:nvCxnSpPr>
          <p:cNvPr id="12" name="Connecteur en angle 11">
            <a:extLst>
              <a:ext uri="{FF2B5EF4-FFF2-40B4-BE49-F238E27FC236}">
                <a16:creationId xmlns:a16="http://schemas.microsoft.com/office/drawing/2014/main" id="{21545981-411A-74FA-980F-D5C3DA71B6A8}"/>
              </a:ext>
            </a:extLst>
          </p:cNvPr>
          <p:cNvCxnSpPr>
            <a:stCxn id="5" idx="2"/>
            <a:endCxn id="7" idx="0"/>
          </p:cNvCxnSpPr>
          <p:nvPr/>
        </p:nvCxnSpPr>
        <p:spPr>
          <a:xfrm rot="5400000">
            <a:off x="1059838" y="2850954"/>
            <a:ext cx="1109315" cy="115995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en angle 12">
            <a:extLst>
              <a:ext uri="{FF2B5EF4-FFF2-40B4-BE49-F238E27FC236}">
                <a16:creationId xmlns:a16="http://schemas.microsoft.com/office/drawing/2014/main" id="{9C43F3D3-1733-B972-E984-F4C84574C7C5}"/>
              </a:ext>
            </a:extLst>
          </p:cNvPr>
          <p:cNvCxnSpPr>
            <a:cxnSpLocks/>
            <a:stCxn id="5" idx="2"/>
            <a:endCxn id="8" idx="0"/>
          </p:cNvCxnSpPr>
          <p:nvPr/>
        </p:nvCxnSpPr>
        <p:spPr>
          <a:xfrm rot="16200000" flipH="1">
            <a:off x="2181167" y="2889583"/>
            <a:ext cx="1105449" cy="107883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546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143673" y="2852937"/>
            <a:ext cx="6957674" cy="461665"/>
          </a:xfrm>
          <a:prstGeom prst="rect">
            <a:avLst/>
          </a:prstGeom>
          <a:solidFill>
            <a:srgbClr val="FF0000"/>
          </a:solidFill>
        </p:spPr>
        <p:txBody>
          <a:bodyPr wrap="none" rtlCol="0">
            <a:spAutoFit/>
          </a:bodyPr>
          <a:lstStyle/>
          <a:p>
            <a:r>
              <a:rPr lang="fr-FR" sz="2400" dirty="0"/>
              <a:t>Il faut autopsier </a:t>
            </a:r>
            <a:r>
              <a:rPr lang="fr-FR" sz="2400"/>
              <a:t>vos patients avant qu’ils soient morts!</a:t>
            </a:r>
          </a:p>
        </p:txBody>
      </p:sp>
      <p:pic>
        <p:nvPicPr>
          <p:cNvPr id="4" name="Image 3"/>
          <p:cNvPicPr>
            <a:picLocks noChangeAspect="1"/>
          </p:cNvPicPr>
          <p:nvPr/>
        </p:nvPicPr>
        <p:blipFill rotWithShape="1">
          <a:blip r:embed="rId2"/>
          <a:srcRect l="2848" r="3819"/>
          <a:stretch/>
        </p:blipFill>
        <p:spPr>
          <a:xfrm>
            <a:off x="0" y="0"/>
            <a:ext cx="12192000" cy="6858000"/>
          </a:xfrm>
          <a:prstGeom prst="rect">
            <a:avLst/>
          </a:prstGeom>
        </p:spPr>
      </p:pic>
      <p:sp>
        <p:nvSpPr>
          <p:cNvPr id="5" name="ZoneTexte 4"/>
          <p:cNvSpPr txBox="1"/>
          <p:nvPr/>
        </p:nvSpPr>
        <p:spPr>
          <a:xfrm rot="16929413">
            <a:off x="8092984" y="4463395"/>
            <a:ext cx="1739900" cy="923330"/>
          </a:xfrm>
          <a:prstGeom prst="rect">
            <a:avLst/>
          </a:prstGeom>
          <a:noFill/>
        </p:spPr>
        <p:txBody>
          <a:bodyPr wrap="none" rtlCol="0">
            <a:spAutoFit/>
          </a:bodyPr>
          <a:lstStyle/>
          <a:p>
            <a:r>
              <a:rPr lang="fr-FR" sz="5400" dirty="0"/>
              <a:t>BPCO</a:t>
            </a:r>
          </a:p>
        </p:txBody>
      </p:sp>
      <p:sp>
        <p:nvSpPr>
          <p:cNvPr id="2" name="ZoneTexte 1">
            <a:extLst>
              <a:ext uri="{FF2B5EF4-FFF2-40B4-BE49-F238E27FC236}">
                <a16:creationId xmlns:a16="http://schemas.microsoft.com/office/drawing/2014/main" id="{C90C5F7F-B3BE-6FE0-113F-03D862724BAB}"/>
              </a:ext>
            </a:extLst>
          </p:cNvPr>
          <p:cNvSpPr txBox="1"/>
          <p:nvPr/>
        </p:nvSpPr>
        <p:spPr>
          <a:xfrm>
            <a:off x="172363" y="210179"/>
            <a:ext cx="11737571" cy="461665"/>
          </a:xfrm>
          <a:prstGeom prst="rect">
            <a:avLst/>
          </a:prstGeom>
          <a:solidFill>
            <a:srgbClr val="FF0000"/>
          </a:solidFill>
        </p:spPr>
        <p:txBody>
          <a:bodyPr wrap="square" rtlCol="0">
            <a:spAutoFit/>
          </a:bodyPr>
          <a:lstStyle/>
          <a:p>
            <a:r>
              <a:rPr lang="fr-FR" sz="2400" dirty="0">
                <a:solidFill>
                  <a:schemeClr val="bg1"/>
                </a:solidFill>
              </a:rPr>
              <a:t>La mortalité à deux ans de la BPCO après EA est supérieure à celle après un infarctus….</a:t>
            </a:r>
          </a:p>
        </p:txBody>
      </p:sp>
      <p:sp>
        <p:nvSpPr>
          <p:cNvPr id="6" name="ZoneTexte 5">
            <a:extLst>
              <a:ext uri="{FF2B5EF4-FFF2-40B4-BE49-F238E27FC236}">
                <a16:creationId xmlns:a16="http://schemas.microsoft.com/office/drawing/2014/main" id="{7A6EA889-072F-FC54-44B7-7C478DB666A1}"/>
              </a:ext>
            </a:extLst>
          </p:cNvPr>
          <p:cNvSpPr txBox="1"/>
          <p:nvPr/>
        </p:nvSpPr>
        <p:spPr>
          <a:xfrm>
            <a:off x="172363" y="6611106"/>
            <a:ext cx="12019637" cy="230832"/>
          </a:xfrm>
          <a:prstGeom prst="rect">
            <a:avLst/>
          </a:prstGeom>
          <a:noFill/>
        </p:spPr>
        <p:txBody>
          <a:bodyPr wrap="none" rtlCol="0">
            <a:spAutoFit/>
          </a:bodyPr>
          <a:lstStyle/>
          <a:p>
            <a:r>
              <a:rPr lang="fr-FR" sz="900" dirty="0">
                <a:solidFill>
                  <a:schemeClr val="bg1"/>
                </a:solidFill>
              </a:rPr>
              <a:t>Connors Jr, AF et al. </a:t>
            </a:r>
            <a:r>
              <a:rPr lang="fr-FR" sz="900" dirty="0" err="1">
                <a:solidFill>
                  <a:schemeClr val="bg1"/>
                </a:solidFill>
              </a:rPr>
              <a:t>Outcomes</a:t>
            </a:r>
            <a:r>
              <a:rPr lang="fr-FR" sz="900" dirty="0">
                <a:solidFill>
                  <a:schemeClr val="bg1"/>
                </a:solidFill>
              </a:rPr>
              <a:t> </a:t>
            </a:r>
            <a:r>
              <a:rPr lang="fr-FR" sz="900" dirty="0" err="1">
                <a:solidFill>
                  <a:schemeClr val="bg1"/>
                </a:solidFill>
              </a:rPr>
              <a:t>following</a:t>
            </a:r>
            <a:r>
              <a:rPr lang="fr-FR" sz="900" dirty="0">
                <a:solidFill>
                  <a:schemeClr val="bg1"/>
                </a:solidFill>
              </a:rPr>
              <a:t> acute exacerbation of </a:t>
            </a:r>
            <a:r>
              <a:rPr lang="fr-FR" sz="900" dirty="0" err="1">
                <a:solidFill>
                  <a:schemeClr val="bg1"/>
                </a:solidFill>
              </a:rPr>
              <a:t>severe</a:t>
            </a:r>
            <a:r>
              <a:rPr lang="fr-FR" sz="900" dirty="0">
                <a:solidFill>
                  <a:schemeClr val="bg1"/>
                </a:solidFill>
              </a:rPr>
              <a:t> </a:t>
            </a:r>
            <a:r>
              <a:rPr lang="fr-FR" sz="900" dirty="0" err="1">
                <a:solidFill>
                  <a:schemeClr val="bg1"/>
                </a:solidFill>
              </a:rPr>
              <a:t>chronic</a:t>
            </a:r>
            <a:r>
              <a:rPr lang="fr-FR" sz="900" dirty="0">
                <a:solidFill>
                  <a:schemeClr val="bg1"/>
                </a:solidFill>
              </a:rPr>
              <a:t> obstructive </a:t>
            </a:r>
            <a:r>
              <a:rPr lang="fr-FR" sz="900" dirty="0" err="1">
                <a:solidFill>
                  <a:schemeClr val="bg1"/>
                </a:solidFill>
              </a:rPr>
              <a:t>lung</a:t>
            </a:r>
            <a:r>
              <a:rPr lang="fr-FR" sz="900" dirty="0">
                <a:solidFill>
                  <a:schemeClr val="bg1"/>
                </a:solidFill>
              </a:rPr>
              <a:t> </a:t>
            </a:r>
            <a:r>
              <a:rPr lang="fr-FR" sz="900" dirty="0" err="1">
                <a:solidFill>
                  <a:schemeClr val="bg1"/>
                </a:solidFill>
              </a:rPr>
              <a:t>disease</a:t>
            </a:r>
            <a:r>
              <a:rPr lang="fr-FR" sz="900" dirty="0">
                <a:solidFill>
                  <a:schemeClr val="bg1"/>
                </a:solidFill>
              </a:rPr>
              <a:t>. The SUPPORT </a:t>
            </a:r>
            <a:r>
              <a:rPr lang="fr-FR" sz="900" dirty="0" err="1">
                <a:solidFill>
                  <a:schemeClr val="bg1"/>
                </a:solidFill>
              </a:rPr>
              <a:t>investigators</a:t>
            </a:r>
            <a:r>
              <a:rPr lang="fr-FR" sz="900" dirty="0">
                <a:solidFill>
                  <a:schemeClr val="bg1"/>
                </a:solidFill>
              </a:rPr>
              <a:t> (</a:t>
            </a:r>
            <a:r>
              <a:rPr lang="fr-FR" sz="900" dirty="0" err="1">
                <a:solidFill>
                  <a:schemeClr val="bg1"/>
                </a:solidFill>
              </a:rPr>
              <a:t>Study</a:t>
            </a:r>
            <a:r>
              <a:rPr lang="fr-FR" sz="900" dirty="0">
                <a:solidFill>
                  <a:schemeClr val="bg1"/>
                </a:solidFill>
              </a:rPr>
              <a:t> to </a:t>
            </a:r>
            <a:r>
              <a:rPr lang="fr-FR" sz="900" dirty="0" err="1">
                <a:solidFill>
                  <a:schemeClr val="bg1"/>
                </a:solidFill>
              </a:rPr>
              <a:t>Understand</a:t>
            </a:r>
            <a:r>
              <a:rPr lang="fr-FR" sz="900" dirty="0">
                <a:solidFill>
                  <a:schemeClr val="bg1"/>
                </a:solidFill>
              </a:rPr>
              <a:t> Prognoses and </a:t>
            </a:r>
            <a:r>
              <a:rPr lang="fr-FR" sz="900" dirty="0" err="1">
                <a:solidFill>
                  <a:schemeClr val="bg1"/>
                </a:solidFill>
              </a:rPr>
              <a:t>Preferences</a:t>
            </a:r>
            <a:r>
              <a:rPr lang="fr-FR" sz="900" dirty="0">
                <a:solidFill>
                  <a:schemeClr val="bg1"/>
                </a:solidFill>
              </a:rPr>
              <a:t> for </a:t>
            </a:r>
            <a:r>
              <a:rPr lang="fr-FR" sz="900" dirty="0" err="1">
                <a:solidFill>
                  <a:schemeClr val="bg1"/>
                </a:solidFill>
              </a:rPr>
              <a:t>Outcomes</a:t>
            </a:r>
            <a:r>
              <a:rPr lang="fr-FR" sz="900" dirty="0">
                <a:solidFill>
                  <a:schemeClr val="bg1"/>
                </a:solidFill>
              </a:rPr>
              <a:t> and Risks of </a:t>
            </a:r>
            <a:r>
              <a:rPr lang="fr-FR" sz="900" dirty="0" err="1">
                <a:solidFill>
                  <a:schemeClr val="bg1"/>
                </a:solidFill>
              </a:rPr>
              <a:t>Treatments</a:t>
            </a:r>
            <a:r>
              <a:rPr lang="fr-FR" sz="900" dirty="0">
                <a:solidFill>
                  <a:schemeClr val="bg1"/>
                </a:solidFill>
              </a:rPr>
              <a:t>).Am J </a:t>
            </a:r>
            <a:r>
              <a:rPr lang="fr-FR" sz="900" dirty="0" err="1">
                <a:solidFill>
                  <a:schemeClr val="bg1"/>
                </a:solidFill>
              </a:rPr>
              <a:t>Respir</a:t>
            </a:r>
            <a:r>
              <a:rPr lang="fr-FR" sz="900" dirty="0">
                <a:solidFill>
                  <a:schemeClr val="bg1"/>
                </a:solidFill>
              </a:rPr>
              <a:t> Crit Care Med. 1996</a:t>
            </a:r>
          </a:p>
        </p:txBody>
      </p:sp>
    </p:spTree>
    <p:extLst>
      <p:ext uri="{BB962C8B-B14F-4D97-AF65-F5344CB8AC3E}">
        <p14:creationId xmlns:p14="http://schemas.microsoft.com/office/powerpoint/2010/main" val="2993334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1AE56528-D03B-6D1B-3A2F-AD38C3A9ECA8}"/>
              </a:ext>
            </a:extLst>
          </p:cNvPr>
          <p:cNvSpPr txBox="1"/>
          <p:nvPr/>
        </p:nvSpPr>
        <p:spPr>
          <a:xfrm>
            <a:off x="1069788" y="2654490"/>
            <a:ext cx="4567686" cy="3220382"/>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4400">
                <a:solidFill>
                  <a:srgbClr val="FFFFFF"/>
                </a:solidFill>
                <a:latin typeface="+mj-lt"/>
                <a:ea typeface="+mj-ea"/>
                <a:cs typeface="+mj-cs"/>
              </a:rPr>
              <a:t>Le phénotype éosinophilique aide t-il à prédire la réponse au traitement?</a:t>
            </a:r>
          </a:p>
        </p:txBody>
      </p:sp>
      <p:sp>
        <p:nvSpPr>
          <p:cNvPr id="4" name="ZoneTexte 3">
            <a:extLst>
              <a:ext uri="{FF2B5EF4-FFF2-40B4-BE49-F238E27FC236}">
                <a16:creationId xmlns:a16="http://schemas.microsoft.com/office/drawing/2014/main" id="{AE94C841-0167-646B-4FEB-2EDC8C06E139}"/>
              </a:ext>
            </a:extLst>
          </p:cNvPr>
          <p:cNvSpPr txBox="1"/>
          <p:nvPr/>
        </p:nvSpPr>
        <p:spPr>
          <a:xfrm>
            <a:off x="1371600" y="835862"/>
            <a:ext cx="4138655" cy="1112208"/>
          </a:xfrm>
          <a:prstGeom prst="rect">
            <a:avLst/>
          </a:prstGeom>
        </p:spPr>
        <p:txBody>
          <a:bodyPr vert="horz" lIns="91440" tIns="45720" rIns="91440" bIns="45720" rtlCol="0" anchor="b">
            <a:normAutofit fontScale="92500"/>
          </a:bodyPr>
          <a:lstStyle/>
          <a:p>
            <a:pPr algn="r">
              <a:lnSpc>
                <a:spcPct val="90000"/>
              </a:lnSpc>
              <a:spcBef>
                <a:spcPts val="1000"/>
              </a:spcBef>
            </a:pPr>
            <a:r>
              <a:rPr lang="en-US" sz="2800" dirty="0" err="1">
                <a:solidFill>
                  <a:srgbClr val="FFFFFF"/>
                </a:solidFill>
              </a:rPr>
              <a:t>Éosinophile</a:t>
            </a:r>
            <a:r>
              <a:rPr lang="en-US" sz="2800" dirty="0">
                <a:solidFill>
                  <a:srgbClr val="FFFFFF"/>
                </a:solidFill>
              </a:rPr>
              <a:t>, exacerbation et </a:t>
            </a:r>
            <a:r>
              <a:rPr lang="en-US" sz="2800" dirty="0" err="1">
                <a:solidFill>
                  <a:srgbClr val="FFFFFF"/>
                </a:solidFill>
              </a:rPr>
              <a:t>choix</a:t>
            </a:r>
            <a:r>
              <a:rPr lang="en-US" sz="2800" dirty="0">
                <a:solidFill>
                  <a:srgbClr val="FFFFFF"/>
                </a:solidFill>
              </a:rPr>
              <a:t> de </a:t>
            </a:r>
            <a:r>
              <a:rPr lang="en-US" sz="2800" dirty="0" err="1">
                <a:solidFill>
                  <a:srgbClr val="FFFFFF"/>
                </a:solidFill>
              </a:rPr>
              <a:t>traitement</a:t>
            </a:r>
            <a:endParaRPr lang="en-US" sz="2800" dirty="0">
              <a:solidFill>
                <a:srgbClr val="FFFFFF"/>
              </a:solidFill>
            </a:endParaRPr>
          </a:p>
        </p:txBody>
      </p:sp>
      <p:pic>
        <p:nvPicPr>
          <p:cNvPr id="3" name="Image 2">
            <a:extLst>
              <a:ext uri="{FF2B5EF4-FFF2-40B4-BE49-F238E27FC236}">
                <a16:creationId xmlns:a16="http://schemas.microsoft.com/office/drawing/2014/main" id="{16CA095B-C87C-E2BD-4642-700FC3EA2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7695" l="3181" r="92703"/>
                    </a14:imgEffect>
                  </a14:imgLayer>
                </a14:imgProps>
              </a:ext>
            </a:extLst>
          </a:blip>
          <a:srcRect l="8527" r="6473"/>
          <a:stretch/>
        </p:blipFill>
        <p:spPr>
          <a:xfrm>
            <a:off x="6553199" y="457200"/>
            <a:ext cx="5181602" cy="5943600"/>
          </a:xfrm>
          <a:prstGeom prst="rect">
            <a:avLst/>
          </a:prstGeom>
        </p:spPr>
      </p:pic>
    </p:spTree>
    <p:extLst>
      <p:ext uri="{BB962C8B-B14F-4D97-AF65-F5344CB8AC3E}">
        <p14:creationId xmlns:p14="http://schemas.microsoft.com/office/powerpoint/2010/main" val="3944261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839FDA2-1444-B649-B070-EA659BF887C5}"/>
              </a:ext>
            </a:extLst>
          </p:cNvPr>
          <p:cNvSpPr txBox="1"/>
          <p:nvPr/>
        </p:nvSpPr>
        <p:spPr>
          <a:xfrm>
            <a:off x="3125711" y="161909"/>
            <a:ext cx="7249930" cy="461665"/>
          </a:xfrm>
          <a:prstGeom prst="rect">
            <a:avLst/>
          </a:prstGeom>
          <a:noFill/>
          <a:ln>
            <a:solidFill>
              <a:schemeClr val="bg1">
                <a:lumMod val="50000"/>
              </a:schemeClr>
            </a:solidFill>
          </a:ln>
        </p:spPr>
        <p:txBody>
          <a:bodyPr wrap="square" rtlCol="0">
            <a:spAutoFit/>
          </a:bodyPr>
          <a:lstStyle/>
          <a:p>
            <a:r>
              <a:rPr lang="fr-FR" sz="2400" dirty="0"/>
              <a:t>Plus on a d’éosinophiles, plus on a d’exacerbations…</a:t>
            </a:r>
          </a:p>
        </p:txBody>
      </p:sp>
      <p:pic>
        <p:nvPicPr>
          <p:cNvPr id="4" name="Image 3">
            <a:extLst>
              <a:ext uri="{FF2B5EF4-FFF2-40B4-BE49-F238E27FC236}">
                <a16:creationId xmlns:a16="http://schemas.microsoft.com/office/drawing/2014/main" id="{8C74C8B2-8A53-A448-8987-3B426DAC220B}"/>
              </a:ext>
            </a:extLst>
          </p:cNvPr>
          <p:cNvPicPr>
            <a:picLocks noChangeAspect="1"/>
          </p:cNvPicPr>
          <p:nvPr/>
        </p:nvPicPr>
        <p:blipFill rotWithShape="1">
          <a:blip r:embed="rId2"/>
          <a:srcRect t="47355" b="5165"/>
          <a:stretch/>
        </p:blipFill>
        <p:spPr>
          <a:xfrm>
            <a:off x="4016176" y="1257297"/>
            <a:ext cx="4413450" cy="4933327"/>
          </a:xfrm>
          <a:prstGeom prst="rect">
            <a:avLst/>
          </a:prstGeom>
        </p:spPr>
      </p:pic>
      <p:sp>
        <p:nvSpPr>
          <p:cNvPr id="5" name="Rectangle 4">
            <a:extLst>
              <a:ext uri="{FF2B5EF4-FFF2-40B4-BE49-F238E27FC236}">
                <a16:creationId xmlns:a16="http://schemas.microsoft.com/office/drawing/2014/main" id="{1D05465D-EBFA-884B-A08D-FF5A0109B556}"/>
              </a:ext>
            </a:extLst>
          </p:cNvPr>
          <p:cNvSpPr/>
          <p:nvPr/>
        </p:nvSpPr>
        <p:spPr>
          <a:xfrm>
            <a:off x="4830181" y="3367831"/>
            <a:ext cx="414225" cy="270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0BE7B26F-D972-884C-AFD7-5E67022FFDA1}"/>
              </a:ext>
            </a:extLst>
          </p:cNvPr>
          <p:cNvSpPr/>
          <p:nvPr/>
        </p:nvSpPr>
        <p:spPr>
          <a:xfrm>
            <a:off x="5668396" y="2168620"/>
            <a:ext cx="404709" cy="3897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29180F9-F4A9-2F4B-B0B5-BABFAC658163}"/>
              </a:ext>
            </a:extLst>
          </p:cNvPr>
          <p:cNvSpPr/>
          <p:nvPr/>
        </p:nvSpPr>
        <p:spPr>
          <a:xfrm>
            <a:off x="6526676" y="2168620"/>
            <a:ext cx="404709" cy="3897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8E09409-44E5-D44F-A6D2-9822D8DE0902}"/>
              </a:ext>
            </a:extLst>
          </p:cNvPr>
          <p:cNvSpPr/>
          <p:nvPr/>
        </p:nvSpPr>
        <p:spPr>
          <a:xfrm>
            <a:off x="7381504" y="1014810"/>
            <a:ext cx="404709" cy="5051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C8181177-8889-2349-A95F-ED2553A8B428}"/>
              </a:ext>
            </a:extLst>
          </p:cNvPr>
          <p:cNvSpPr/>
          <p:nvPr/>
        </p:nvSpPr>
        <p:spPr>
          <a:xfrm>
            <a:off x="7741654" y="930723"/>
            <a:ext cx="404709" cy="326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056D382-AE2E-C04C-9416-98FC1B7D4154}"/>
              </a:ext>
            </a:extLst>
          </p:cNvPr>
          <p:cNvSpPr/>
          <p:nvPr/>
        </p:nvSpPr>
        <p:spPr>
          <a:xfrm>
            <a:off x="6607258" y="2041067"/>
            <a:ext cx="774246" cy="4898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02C3E218-831A-F748-89BF-FD3242FC2F66}"/>
              </a:ext>
            </a:extLst>
          </p:cNvPr>
          <p:cNvSpPr/>
          <p:nvPr/>
        </p:nvSpPr>
        <p:spPr>
          <a:xfrm>
            <a:off x="5984867" y="2155368"/>
            <a:ext cx="834867" cy="326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75945DF1-03BD-A34F-B17C-6419E8A5E1F9}"/>
              </a:ext>
            </a:extLst>
          </p:cNvPr>
          <p:cNvSpPr/>
          <p:nvPr/>
        </p:nvSpPr>
        <p:spPr>
          <a:xfrm>
            <a:off x="4952758" y="2864720"/>
            <a:ext cx="774246" cy="4898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8926F40D-2950-5F45-A181-18921A2BC31F}"/>
              </a:ext>
            </a:extLst>
          </p:cNvPr>
          <p:cNvSpPr/>
          <p:nvPr/>
        </p:nvSpPr>
        <p:spPr>
          <a:xfrm>
            <a:off x="4829190" y="683921"/>
            <a:ext cx="1990543" cy="573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DD5D4221-EEC6-5C4A-B991-9669D96DDD34}"/>
              </a:ext>
            </a:extLst>
          </p:cNvPr>
          <p:cNvSpPr txBox="1"/>
          <p:nvPr/>
        </p:nvSpPr>
        <p:spPr>
          <a:xfrm>
            <a:off x="5101830" y="799951"/>
            <a:ext cx="2733569" cy="369332"/>
          </a:xfrm>
          <a:prstGeom prst="rect">
            <a:avLst/>
          </a:prstGeom>
          <a:noFill/>
        </p:spPr>
        <p:txBody>
          <a:bodyPr wrap="none" rtlCol="0">
            <a:spAutoFit/>
          </a:bodyPr>
          <a:lstStyle/>
          <a:p>
            <a:r>
              <a:rPr lang="fr-FR" dirty="0"/>
              <a:t>Exacerbation/an sous LABA</a:t>
            </a:r>
          </a:p>
        </p:txBody>
      </p:sp>
      <p:sp>
        <p:nvSpPr>
          <p:cNvPr id="29" name="ZoneTexte 28">
            <a:extLst>
              <a:ext uri="{FF2B5EF4-FFF2-40B4-BE49-F238E27FC236}">
                <a16:creationId xmlns:a16="http://schemas.microsoft.com/office/drawing/2014/main" id="{AF221FD4-56C4-094C-8825-C3D47612BC05}"/>
              </a:ext>
            </a:extLst>
          </p:cNvPr>
          <p:cNvSpPr txBox="1"/>
          <p:nvPr/>
        </p:nvSpPr>
        <p:spPr>
          <a:xfrm>
            <a:off x="9979984" y="6581001"/>
            <a:ext cx="2212016" cy="276999"/>
          </a:xfrm>
          <a:prstGeom prst="rect">
            <a:avLst/>
          </a:prstGeom>
          <a:noFill/>
        </p:spPr>
        <p:txBody>
          <a:bodyPr wrap="none" rtlCol="0">
            <a:spAutoFit/>
          </a:bodyPr>
          <a:lstStyle/>
          <a:p>
            <a:r>
              <a:rPr lang="fr-FR" sz="1200" i="1" dirty="0"/>
              <a:t>Pascoe </a:t>
            </a:r>
            <a:r>
              <a:rPr lang="fr-FR" sz="1200" b="1" i="1" dirty="0"/>
              <a:t>Lancet </a:t>
            </a:r>
            <a:r>
              <a:rPr lang="fr-FR" sz="1200" b="1" i="1" dirty="0" err="1"/>
              <a:t>Respir</a:t>
            </a:r>
            <a:r>
              <a:rPr lang="fr-FR" sz="1200" b="1" i="1" dirty="0"/>
              <a:t> Med 2015 </a:t>
            </a:r>
            <a:endParaRPr lang="fr-FR" sz="1200" dirty="0"/>
          </a:p>
        </p:txBody>
      </p:sp>
      <p:sp>
        <p:nvSpPr>
          <p:cNvPr id="30" name="ZoneTexte 29">
            <a:extLst>
              <a:ext uri="{FF2B5EF4-FFF2-40B4-BE49-F238E27FC236}">
                <a16:creationId xmlns:a16="http://schemas.microsoft.com/office/drawing/2014/main" id="{F6765A84-9D5E-8146-B3D7-F77DC57B4524}"/>
              </a:ext>
            </a:extLst>
          </p:cNvPr>
          <p:cNvSpPr txBox="1"/>
          <p:nvPr/>
        </p:nvSpPr>
        <p:spPr>
          <a:xfrm>
            <a:off x="3269547" y="6163412"/>
            <a:ext cx="1378904" cy="369332"/>
          </a:xfrm>
          <a:prstGeom prst="rect">
            <a:avLst/>
          </a:prstGeom>
          <a:noFill/>
        </p:spPr>
        <p:txBody>
          <a:bodyPr wrap="none" rtlCol="0">
            <a:spAutoFit/>
          </a:bodyPr>
          <a:lstStyle/>
          <a:p>
            <a:r>
              <a:rPr lang="fr-FR" dirty="0"/>
              <a:t>Éosinophilie </a:t>
            </a:r>
          </a:p>
        </p:txBody>
      </p:sp>
      <p:sp>
        <p:nvSpPr>
          <p:cNvPr id="31" name="ZoneTexte 30">
            <a:extLst>
              <a:ext uri="{FF2B5EF4-FFF2-40B4-BE49-F238E27FC236}">
                <a16:creationId xmlns:a16="http://schemas.microsoft.com/office/drawing/2014/main" id="{80E83704-89D2-D24A-8627-3D75D6D69513}"/>
              </a:ext>
            </a:extLst>
          </p:cNvPr>
          <p:cNvSpPr txBox="1"/>
          <p:nvPr/>
        </p:nvSpPr>
        <p:spPr>
          <a:xfrm>
            <a:off x="1119673" y="6190624"/>
            <a:ext cx="3608843" cy="369332"/>
          </a:xfrm>
          <a:prstGeom prst="rect">
            <a:avLst/>
          </a:prstGeom>
          <a:solidFill>
            <a:srgbClr val="FF0000"/>
          </a:solidFill>
        </p:spPr>
        <p:txBody>
          <a:bodyPr wrap="square" rtlCol="0">
            <a:spAutoFit/>
          </a:bodyPr>
          <a:lstStyle/>
          <a:p>
            <a:r>
              <a:rPr lang="fr-FR" dirty="0">
                <a:solidFill>
                  <a:schemeClr val="bg1"/>
                </a:solidFill>
              </a:rPr>
              <a:t>Éosinophiles sanguins (</a:t>
            </a:r>
            <a:r>
              <a:rPr lang="fr-FR" dirty="0" err="1">
                <a:solidFill>
                  <a:schemeClr val="bg1"/>
                </a:solidFill>
              </a:rPr>
              <a:t>Cell</a:t>
            </a:r>
            <a:r>
              <a:rPr lang="fr-FR" dirty="0">
                <a:solidFill>
                  <a:schemeClr val="bg1"/>
                </a:solidFill>
              </a:rPr>
              <a:t>/</a:t>
            </a:r>
            <a:r>
              <a:rPr lang="fr-FR" dirty="0" err="1">
                <a:solidFill>
                  <a:schemeClr val="bg1"/>
                </a:solidFill>
              </a:rPr>
              <a:t>mL</a:t>
            </a:r>
            <a:r>
              <a:rPr lang="fr-FR" dirty="0">
                <a:solidFill>
                  <a:schemeClr val="bg1"/>
                </a:solidFill>
              </a:rPr>
              <a:t>)</a:t>
            </a:r>
          </a:p>
        </p:txBody>
      </p:sp>
      <p:sp>
        <p:nvSpPr>
          <p:cNvPr id="32" name="ZoneTexte 31">
            <a:extLst>
              <a:ext uri="{FF2B5EF4-FFF2-40B4-BE49-F238E27FC236}">
                <a16:creationId xmlns:a16="http://schemas.microsoft.com/office/drawing/2014/main" id="{06664DFC-61B2-E340-A2AB-F9695B2EF4F3}"/>
              </a:ext>
            </a:extLst>
          </p:cNvPr>
          <p:cNvSpPr txBox="1"/>
          <p:nvPr/>
        </p:nvSpPr>
        <p:spPr>
          <a:xfrm>
            <a:off x="7663598" y="6151432"/>
            <a:ext cx="631696" cy="338554"/>
          </a:xfrm>
          <a:prstGeom prst="rect">
            <a:avLst/>
          </a:prstGeom>
          <a:solidFill>
            <a:srgbClr val="FF0000"/>
          </a:solidFill>
        </p:spPr>
        <p:txBody>
          <a:bodyPr wrap="square" lIns="36000" rIns="36000" rtlCol="0" anchor="ctr" anchorCtr="0">
            <a:spAutoFit/>
          </a:bodyPr>
          <a:lstStyle/>
          <a:p>
            <a:pPr algn="ctr"/>
            <a:r>
              <a:rPr lang="fr-FR" sz="1600" dirty="0">
                <a:solidFill>
                  <a:schemeClr val="bg1"/>
                </a:solidFill>
              </a:rPr>
              <a:t>≥450</a:t>
            </a:r>
          </a:p>
        </p:txBody>
      </p:sp>
      <p:sp>
        <p:nvSpPr>
          <p:cNvPr id="33" name="ZoneTexte 32">
            <a:extLst>
              <a:ext uri="{FF2B5EF4-FFF2-40B4-BE49-F238E27FC236}">
                <a16:creationId xmlns:a16="http://schemas.microsoft.com/office/drawing/2014/main" id="{305EC3E1-9A89-834A-A6B3-EFC7605622D4}"/>
              </a:ext>
            </a:extLst>
          </p:cNvPr>
          <p:cNvSpPr txBox="1"/>
          <p:nvPr/>
        </p:nvSpPr>
        <p:spPr>
          <a:xfrm>
            <a:off x="5101830" y="6163412"/>
            <a:ext cx="641861" cy="338554"/>
          </a:xfrm>
          <a:prstGeom prst="rect">
            <a:avLst/>
          </a:prstGeom>
          <a:solidFill>
            <a:srgbClr val="FF0000"/>
          </a:solidFill>
        </p:spPr>
        <p:txBody>
          <a:bodyPr wrap="square" lIns="36000" rIns="36000" rtlCol="0" anchor="ctr" anchorCtr="0">
            <a:spAutoFit/>
          </a:bodyPr>
          <a:lstStyle/>
          <a:p>
            <a:pPr algn="ctr"/>
            <a:r>
              <a:rPr lang="fr-FR" sz="1600" dirty="0">
                <a:solidFill>
                  <a:schemeClr val="bg1"/>
                </a:solidFill>
              </a:rPr>
              <a:t>&lt; 150</a:t>
            </a:r>
          </a:p>
        </p:txBody>
      </p:sp>
      <p:sp>
        <p:nvSpPr>
          <p:cNvPr id="34" name="ZoneTexte 33">
            <a:extLst>
              <a:ext uri="{FF2B5EF4-FFF2-40B4-BE49-F238E27FC236}">
                <a16:creationId xmlns:a16="http://schemas.microsoft.com/office/drawing/2014/main" id="{32BF61A6-3BD8-0D4B-A217-0B2637EA173E}"/>
              </a:ext>
            </a:extLst>
          </p:cNvPr>
          <p:cNvSpPr txBox="1"/>
          <p:nvPr/>
        </p:nvSpPr>
        <p:spPr>
          <a:xfrm>
            <a:off x="5946841" y="6152013"/>
            <a:ext cx="629784" cy="584775"/>
          </a:xfrm>
          <a:prstGeom prst="rect">
            <a:avLst/>
          </a:prstGeom>
          <a:solidFill>
            <a:srgbClr val="FF0000"/>
          </a:solidFill>
        </p:spPr>
        <p:txBody>
          <a:bodyPr wrap="square" lIns="36000" rIns="36000" rtlCol="0" anchor="ctr" anchorCtr="0">
            <a:spAutoFit/>
          </a:bodyPr>
          <a:lstStyle/>
          <a:p>
            <a:pPr algn="ctr"/>
            <a:r>
              <a:rPr lang="fr-FR" sz="1600" dirty="0">
                <a:solidFill>
                  <a:schemeClr val="bg1"/>
                </a:solidFill>
              </a:rPr>
              <a:t>150 -300</a:t>
            </a:r>
          </a:p>
        </p:txBody>
      </p:sp>
      <p:sp>
        <p:nvSpPr>
          <p:cNvPr id="35" name="ZoneTexte 34">
            <a:extLst>
              <a:ext uri="{FF2B5EF4-FFF2-40B4-BE49-F238E27FC236}">
                <a16:creationId xmlns:a16="http://schemas.microsoft.com/office/drawing/2014/main" id="{35C27DFB-2781-0442-B500-C470D6A84FE7}"/>
              </a:ext>
            </a:extLst>
          </p:cNvPr>
          <p:cNvSpPr txBox="1"/>
          <p:nvPr/>
        </p:nvSpPr>
        <p:spPr>
          <a:xfrm>
            <a:off x="6804727" y="6152012"/>
            <a:ext cx="652473" cy="584775"/>
          </a:xfrm>
          <a:prstGeom prst="rect">
            <a:avLst/>
          </a:prstGeom>
          <a:solidFill>
            <a:srgbClr val="FF0000"/>
          </a:solidFill>
        </p:spPr>
        <p:txBody>
          <a:bodyPr wrap="square" lIns="36000" rIns="36000" rtlCol="0" anchor="ctr" anchorCtr="0">
            <a:spAutoFit/>
          </a:bodyPr>
          <a:lstStyle/>
          <a:p>
            <a:pPr algn="ctr"/>
            <a:r>
              <a:rPr lang="fr-FR" sz="1600" dirty="0">
                <a:solidFill>
                  <a:schemeClr val="bg1"/>
                </a:solidFill>
              </a:rPr>
              <a:t>300 -</a:t>
            </a:r>
          </a:p>
          <a:p>
            <a:pPr algn="ctr"/>
            <a:r>
              <a:rPr lang="fr-FR" sz="1600" dirty="0">
                <a:solidFill>
                  <a:schemeClr val="bg1"/>
                </a:solidFill>
              </a:rPr>
              <a:t>450</a:t>
            </a:r>
          </a:p>
        </p:txBody>
      </p:sp>
    </p:spTree>
    <p:extLst>
      <p:ext uri="{BB962C8B-B14F-4D97-AF65-F5344CB8AC3E}">
        <p14:creationId xmlns:p14="http://schemas.microsoft.com/office/powerpoint/2010/main" val="1506828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839FDA2-1444-B649-B070-EA659BF887C5}"/>
              </a:ext>
            </a:extLst>
          </p:cNvPr>
          <p:cNvSpPr txBox="1"/>
          <p:nvPr/>
        </p:nvSpPr>
        <p:spPr>
          <a:xfrm>
            <a:off x="890704" y="157844"/>
            <a:ext cx="10520465" cy="461665"/>
          </a:xfrm>
          <a:prstGeom prst="rect">
            <a:avLst/>
          </a:prstGeom>
          <a:noFill/>
          <a:ln>
            <a:solidFill>
              <a:schemeClr val="bg1">
                <a:lumMod val="50000"/>
              </a:schemeClr>
            </a:solidFill>
          </a:ln>
        </p:spPr>
        <p:txBody>
          <a:bodyPr wrap="square" rtlCol="0">
            <a:spAutoFit/>
          </a:bodyPr>
          <a:lstStyle/>
          <a:p>
            <a:r>
              <a:rPr lang="fr-FR" sz="2400" dirty="0"/>
              <a:t>Plus on a d’éosinophiles, plus on a d’exacerbations, plus on a besoin de CSI</a:t>
            </a:r>
          </a:p>
        </p:txBody>
      </p:sp>
      <p:pic>
        <p:nvPicPr>
          <p:cNvPr id="4" name="Image 3">
            <a:extLst>
              <a:ext uri="{FF2B5EF4-FFF2-40B4-BE49-F238E27FC236}">
                <a16:creationId xmlns:a16="http://schemas.microsoft.com/office/drawing/2014/main" id="{8C74C8B2-8A53-A448-8987-3B426DAC220B}"/>
              </a:ext>
            </a:extLst>
          </p:cNvPr>
          <p:cNvPicPr>
            <a:picLocks noChangeAspect="1"/>
          </p:cNvPicPr>
          <p:nvPr/>
        </p:nvPicPr>
        <p:blipFill rotWithShape="1">
          <a:blip r:embed="rId2"/>
          <a:srcRect t="42500" b="5292"/>
          <a:stretch/>
        </p:blipFill>
        <p:spPr>
          <a:xfrm>
            <a:off x="4016176" y="883516"/>
            <a:ext cx="4413450" cy="5424520"/>
          </a:xfrm>
          <a:prstGeom prst="rect">
            <a:avLst/>
          </a:prstGeom>
        </p:spPr>
      </p:pic>
      <p:sp>
        <p:nvSpPr>
          <p:cNvPr id="6" name="ZoneTexte 5">
            <a:extLst>
              <a:ext uri="{FF2B5EF4-FFF2-40B4-BE49-F238E27FC236}">
                <a16:creationId xmlns:a16="http://schemas.microsoft.com/office/drawing/2014/main" id="{298CB000-5721-9F48-AB51-11D63F2DA938}"/>
              </a:ext>
            </a:extLst>
          </p:cNvPr>
          <p:cNvSpPr txBox="1"/>
          <p:nvPr/>
        </p:nvSpPr>
        <p:spPr>
          <a:xfrm>
            <a:off x="5795712" y="1943101"/>
            <a:ext cx="710451" cy="400110"/>
          </a:xfrm>
          <a:prstGeom prst="rect">
            <a:avLst/>
          </a:prstGeom>
          <a:noFill/>
        </p:spPr>
        <p:txBody>
          <a:bodyPr wrap="none" rtlCol="0">
            <a:spAutoFit/>
          </a:bodyPr>
          <a:lstStyle/>
          <a:p>
            <a:r>
              <a:rPr lang="fr-FR" sz="2000" b="1" dirty="0">
                <a:solidFill>
                  <a:srgbClr val="FF0000"/>
                </a:solidFill>
              </a:rPr>
              <a:t>-24%</a:t>
            </a:r>
          </a:p>
        </p:txBody>
      </p:sp>
      <p:sp>
        <p:nvSpPr>
          <p:cNvPr id="7" name="ZoneTexte 6">
            <a:extLst>
              <a:ext uri="{FF2B5EF4-FFF2-40B4-BE49-F238E27FC236}">
                <a16:creationId xmlns:a16="http://schemas.microsoft.com/office/drawing/2014/main" id="{0AA6E858-CE82-4C4F-B675-1FF4CD43F331}"/>
              </a:ext>
            </a:extLst>
          </p:cNvPr>
          <p:cNvSpPr txBox="1"/>
          <p:nvPr/>
        </p:nvSpPr>
        <p:spPr>
          <a:xfrm>
            <a:off x="6653247" y="1681491"/>
            <a:ext cx="814647" cy="461665"/>
          </a:xfrm>
          <a:prstGeom prst="rect">
            <a:avLst/>
          </a:prstGeom>
          <a:noFill/>
        </p:spPr>
        <p:txBody>
          <a:bodyPr wrap="none" rtlCol="0">
            <a:spAutoFit/>
          </a:bodyPr>
          <a:lstStyle/>
          <a:p>
            <a:r>
              <a:rPr lang="fr-FR" sz="2400" b="1" dirty="0">
                <a:solidFill>
                  <a:srgbClr val="FF0000"/>
                </a:solidFill>
              </a:rPr>
              <a:t>-32%</a:t>
            </a:r>
          </a:p>
        </p:txBody>
      </p:sp>
      <p:sp>
        <p:nvSpPr>
          <p:cNvPr id="8" name="ZoneTexte 7">
            <a:extLst>
              <a:ext uri="{FF2B5EF4-FFF2-40B4-BE49-F238E27FC236}">
                <a16:creationId xmlns:a16="http://schemas.microsoft.com/office/drawing/2014/main" id="{02E38DDF-AA23-0E40-B483-FC77CA4BB336}"/>
              </a:ext>
            </a:extLst>
          </p:cNvPr>
          <p:cNvSpPr txBox="1"/>
          <p:nvPr/>
        </p:nvSpPr>
        <p:spPr>
          <a:xfrm>
            <a:off x="7467894" y="633115"/>
            <a:ext cx="922047" cy="523220"/>
          </a:xfrm>
          <a:prstGeom prst="rect">
            <a:avLst/>
          </a:prstGeom>
          <a:noFill/>
        </p:spPr>
        <p:txBody>
          <a:bodyPr wrap="none" rtlCol="0">
            <a:spAutoFit/>
          </a:bodyPr>
          <a:lstStyle/>
          <a:p>
            <a:r>
              <a:rPr lang="fr-FR" sz="2800" b="1" dirty="0">
                <a:solidFill>
                  <a:srgbClr val="FF0000"/>
                </a:solidFill>
              </a:rPr>
              <a:t>-42%</a:t>
            </a:r>
          </a:p>
        </p:txBody>
      </p:sp>
      <p:sp>
        <p:nvSpPr>
          <p:cNvPr id="9" name="ZoneTexte 8">
            <a:extLst>
              <a:ext uri="{FF2B5EF4-FFF2-40B4-BE49-F238E27FC236}">
                <a16:creationId xmlns:a16="http://schemas.microsoft.com/office/drawing/2014/main" id="{A448EF38-DE32-3C48-B06A-DC729FD7FBBB}"/>
              </a:ext>
            </a:extLst>
          </p:cNvPr>
          <p:cNvSpPr txBox="1"/>
          <p:nvPr/>
        </p:nvSpPr>
        <p:spPr>
          <a:xfrm>
            <a:off x="4927310" y="2951837"/>
            <a:ext cx="657552" cy="369332"/>
          </a:xfrm>
          <a:prstGeom prst="rect">
            <a:avLst/>
          </a:prstGeom>
          <a:noFill/>
        </p:spPr>
        <p:txBody>
          <a:bodyPr wrap="none" rtlCol="0">
            <a:spAutoFit/>
          </a:bodyPr>
          <a:lstStyle/>
          <a:p>
            <a:r>
              <a:rPr lang="fr-FR" b="1" dirty="0">
                <a:solidFill>
                  <a:srgbClr val="FF0000"/>
                </a:solidFill>
              </a:rPr>
              <a:t>-10%</a:t>
            </a:r>
          </a:p>
        </p:txBody>
      </p:sp>
      <p:sp>
        <p:nvSpPr>
          <p:cNvPr id="25" name="ZoneTexte 24">
            <a:extLst>
              <a:ext uri="{FF2B5EF4-FFF2-40B4-BE49-F238E27FC236}">
                <a16:creationId xmlns:a16="http://schemas.microsoft.com/office/drawing/2014/main" id="{5A32CB5B-CC68-F443-8C36-AB07EE3A2C34}"/>
              </a:ext>
            </a:extLst>
          </p:cNvPr>
          <p:cNvSpPr txBox="1"/>
          <p:nvPr/>
        </p:nvSpPr>
        <p:spPr>
          <a:xfrm>
            <a:off x="9979984" y="6581001"/>
            <a:ext cx="2212016" cy="276999"/>
          </a:xfrm>
          <a:prstGeom prst="rect">
            <a:avLst/>
          </a:prstGeom>
          <a:noFill/>
        </p:spPr>
        <p:txBody>
          <a:bodyPr wrap="none" rtlCol="0">
            <a:spAutoFit/>
          </a:bodyPr>
          <a:lstStyle/>
          <a:p>
            <a:r>
              <a:rPr lang="fr-FR" sz="1200" i="1" dirty="0"/>
              <a:t>Pascoe </a:t>
            </a:r>
            <a:r>
              <a:rPr lang="fr-FR" sz="1200" b="1" i="1" dirty="0"/>
              <a:t>Lancet </a:t>
            </a:r>
            <a:r>
              <a:rPr lang="fr-FR" sz="1200" b="1" i="1" dirty="0" err="1"/>
              <a:t>Respir</a:t>
            </a:r>
            <a:r>
              <a:rPr lang="fr-FR" sz="1200" b="1" i="1" dirty="0"/>
              <a:t> Med 2015 </a:t>
            </a:r>
            <a:endParaRPr lang="fr-FR" sz="1200" dirty="0"/>
          </a:p>
        </p:txBody>
      </p:sp>
      <p:sp>
        <p:nvSpPr>
          <p:cNvPr id="26" name="ZoneTexte 25">
            <a:extLst>
              <a:ext uri="{FF2B5EF4-FFF2-40B4-BE49-F238E27FC236}">
                <a16:creationId xmlns:a16="http://schemas.microsoft.com/office/drawing/2014/main" id="{0AF0E884-41CB-324A-9286-EA80724BDFF3}"/>
              </a:ext>
            </a:extLst>
          </p:cNvPr>
          <p:cNvSpPr txBox="1"/>
          <p:nvPr/>
        </p:nvSpPr>
        <p:spPr>
          <a:xfrm>
            <a:off x="3269547" y="6163412"/>
            <a:ext cx="1378904" cy="369332"/>
          </a:xfrm>
          <a:prstGeom prst="rect">
            <a:avLst/>
          </a:prstGeom>
          <a:noFill/>
        </p:spPr>
        <p:txBody>
          <a:bodyPr wrap="none" rtlCol="0">
            <a:spAutoFit/>
          </a:bodyPr>
          <a:lstStyle/>
          <a:p>
            <a:r>
              <a:rPr lang="fr-FR" dirty="0"/>
              <a:t>Éosinophilie </a:t>
            </a:r>
          </a:p>
        </p:txBody>
      </p:sp>
      <p:sp>
        <p:nvSpPr>
          <p:cNvPr id="27" name="ZoneTexte 26">
            <a:extLst>
              <a:ext uri="{FF2B5EF4-FFF2-40B4-BE49-F238E27FC236}">
                <a16:creationId xmlns:a16="http://schemas.microsoft.com/office/drawing/2014/main" id="{95B7F48D-A074-DA42-873A-3D626297F9D2}"/>
              </a:ext>
            </a:extLst>
          </p:cNvPr>
          <p:cNvSpPr txBox="1"/>
          <p:nvPr/>
        </p:nvSpPr>
        <p:spPr>
          <a:xfrm>
            <a:off x="1464589" y="6190624"/>
            <a:ext cx="3136436" cy="369332"/>
          </a:xfrm>
          <a:prstGeom prst="rect">
            <a:avLst/>
          </a:prstGeom>
          <a:solidFill>
            <a:srgbClr val="FF0000"/>
          </a:solidFill>
        </p:spPr>
        <p:txBody>
          <a:bodyPr wrap="none" rtlCol="0">
            <a:spAutoFit/>
          </a:bodyPr>
          <a:lstStyle/>
          <a:p>
            <a:r>
              <a:rPr lang="fr-FR" dirty="0">
                <a:solidFill>
                  <a:schemeClr val="bg1"/>
                </a:solidFill>
              </a:rPr>
              <a:t>Éosinophiles sanguins (</a:t>
            </a:r>
            <a:r>
              <a:rPr lang="fr-FR" dirty="0" err="1">
                <a:solidFill>
                  <a:schemeClr val="bg1"/>
                </a:solidFill>
              </a:rPr>
              <a:t>Cell</a:t>
            </a:r>
            <a:r>
              <a:rPr lang="fr-FR" dirty="0">
                <a:solidFill>
                  <a:schemeClr val="bg1"/>
                </a:solidFill>
              </a:rPr>
              <a:t>/</a:t>
            </a:r>
            <a:r>
              <a:rPr lang="fr-FR" dirty="0" err="1">
                <a:solidFill>
                  <a:schemeClr val="bg1"/>
                </a:solidFill>
              </a:rPr>
              <a:t>mL</a:t>
            </a:r>
            <a:r>
              <a:rPr lang="fr-FR" dirty="0">
                <a:solidFill>
                  <a:schemeClr val="bg1"/>
                </a:solidFill>
              </a:rPr>
              <a:t>)</a:t>
            </a:r>
          </a:p>
        </p:txBody>
      </p:sp>
      <p:sp>
        <p:nvSpPr>
          <p:cNvPr id="28" name="ZoneTexte 27">
            <a:extLst>
              <a:ext uri="{FF2B5EF4-FFF2-40B4-BE49-F238E27FC236}">
                <a16:creationId xmlns:a16="http://schemas.microsoft.com/office/drawing/2014/main" id="{BA37151B-6B0E-4C42-B546-3670A48748CF}"/>
              </a:ext>
            </a:extLst>
          </p:cNvPr>
          <p:cNvSpPr txBox="1"/>
          <p:nvPr/>
        </p:nvSpPr>
        <p:spPr>
          <a:xfrm>
            <a:off x="7464815" y="6244196"/>
            <a:ext cx="631696" cy="338554"/>
          </a:xfrm>
          <a:prstGeom prst="rect">
            <a:avLst/>
          </a:prstGeom>
          <a:solidFill>
            <a:srgbClr val="FF0000"/>
          </a:solidFill>
        </p:spPr>
        <p:txBody>
          <a:bodyPr wrap="square" lIns="36000" rIns="36000" rtlCol="0" anchor="ctr" anchorCtr="0">
            <a:spAutoFit/>
          </a:bodyPr>
          <a:lstStyle/>
          <a:p>
            <a:pPr algn="ctr"/>
            <a:r>
              <a:rPr lang="fr-FR" sz="1600" dirty="0">
                <a:solidFill>
                  <a:schemeClr val="bg1"/>
                </a:solidFill>
              </a:rPr>
              <a:t>≥450</a:t>
            </a:r>
          </a:p>
        </p:txBody>
      </p:sp>
      <p:sp>
        <p:nvSpPr>
          <p:cNvPr id="29" name="ZoneTexte 28">
            <a:extLst>
              <a:ext uri="{FF2B5EF4-FFF2-40B4-BE49-F238E27FC236}">
                <a16:creationId xmlns:a16="http://schemas.microsoft.com/office/drawing/2014/main" id="{7C671A7D-72F9-7A49-B274-8FD4D16D8992}"/>
              </a:ext>
            </a:extLst>
          </p:cNvPr>
          <p:cNvSpPr txBox="1"/>
          <p:nvPr/>
        </p:nvSpPr>
        <p:spPr>
          <a:xfrm>
            <a:off x="4889795" y="6256176"/>
            <a:ext cx="641861" cy="338554"/>
          </a:xfrm>
          <a:prstGeom prst="rect">
            <a:avLst/>
          </a:prstGeom>
          <a:solidFill>
            <a:srgbClr val="FF0000"/>
          </a:solidFill>
        </p:spPr>
        <p:txBody>
          <a:bodyPr wrap="square" lIns="36000" rIns="36000" rtlCol="0" anchor="ctr" anchorCtr="0">
            <a:spAutoFit/>
          </a:bodyPr>
          <a:lstStyle/>
          <a:p>
            <a:pPr algn="ctr"/>
            <a:r>
              <a:rPr lang="fr-FR" sz="1600" dirty="0">
                <a:solidFill>
                  <a:schemeClr val="bg1"/>
                </a:solidFill>
              </a:rPr>
              <a:t>&lt; 150</a:t>
            </a:r>
          </a:p>
        </p:txBody>
      </p:sp>
      <p:sp>
        <p:nvSpPr>
          <p:cNvPr id="30" name="ZoneTexte 29">
            <a:extLst>
              <a:ext uri="{FF2B5EF4-FFF2-40B4-BE49-F238E27FC236}">
                <a16:creationId xmlns:a16="http://schemas.microsoft.com/office/drawing/2014/main" id="{3919FA60-5845-3144-8F7C-422669E74788}"/>
              </a:ext>
            </a:extLst>
          </p:cNvPr>
          <p:cNvSpPr txBox="1"/>
          <p:nvPr/>
        </p:nvSpPr>
        <p:spPr>
          <a:xfrm>
            <a:off x="5734806" y="6244777"/>
            <a:ext cx="629784" cy="584775"/>
          </a:xfrm>
          <a:prstGeom prst="rect">
            <a:avLst/>
          </a:prstGeom>
          <a:solidFill>
            <a:srgbClr val="FF0000"/>
          </a:solidFill>
        </p:spPr>
        <p:txBody>
          <a:bodyPr wrap="square" lIns="36000" rIns="36000" rtlCol="0" anchor="ctr" anchorCtr="0">
            <a:spAutoFit/>
          </a:bodyPr>
          <a:lstStyle/>
          <a:p>
            <a:pPr algn="ctr"/>
            <a:r>
              <a:rPr lang="fr-FR" sz="1600" dirty="0">
                <a:solidFill>
                  <a:schemeClr val="bg1"/>
                </a:solidFill>
              </a:rPr>
              <a:t>150 -300</a:t>
            </a:r>
          </a:p>
        </p:txBody>
      </p:sp>
      <p:sp>
        <p:nvSpPr>
          <p:cNvPr id="31" name="ZoneTexte 30">
            <a:extLst>
              <a:ext uri="{FF2B5EF4-FFF2-40B4-BE49-F238E27FC236}">
                <a16:creationId xmlns:a16="http://schemas.microsoft.com/office/drawing/2014/main" id="{CCB75755-A602-FB42-BAC0-715E7EDBE266}"/>
              </a:ext>
            </a:extLst>
          </p:cNvPr>
          <p:cNvSpPr txBox="1"/>
          <p:nvPr/>
        </p:nvSpPr>
        <p:spPr>
          <a:xfrm>
            <a:off x="6579440" y="6244776"/>
            <a:ext cx="652473" cy="584775"/>
          </a:xfrm>
          <a:prstGeom prst="rect">
            <a:avLst/>
          </a:prstGeom>
          <a:solidFill>
            <a:srgbClr val="FF0000"/>
          </a:solidFill>
        </p:spPr>
        <p:txBody>
          <a:bodyPr wrap="square" lIns="36000" rIns="36000" rtlCol="0" anchor="ctr" anchorCtr="0">
            <a:spAutoFit/>
          </a:bodyPr>
          <a:lstStyle/>
          <a:p>
            <a:pPr algn="ctr"/>
            <a:r>
              <a:rPr lang="fr-FR" sz="1600" dirty="0">
                <a:solidFill>
                  <a:schemeClr val="bg1"/>
                </a:solidFill>
              </a:rPr>
              <a:t>300 -</a:t>
            </a:r>
          </a:p>
          <a:p>
            <a:pPr algn="ctr"/>
            <a:r>
              <a:rPr lang="fr-FR" sz="1600" dirty="0">
                <a:solidFill>
                  <a:schemeClr val="bg1"/>
                </a:solidFill>
              </a:rPr>
              <a:t>450</a:t>
            </a:r>
          </a:p>
        </p:txBody>
      </p:sp>
    </p:spTree>
    <p:extLst>
      <p:ext uri="{BB962C8B-B14F-4D97-AF65-F5344CB8AC3E}">
        <p14:creationId xmlns:p14="http://schemas.microsoft.com/office/powerpoint/2010/main" val="3266352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37C4A1-A0F0-4CBD-BB1A-44CF8C8D2492}"/>
              </a:ext>
            </a:extLst>
          </p:cNvPr>
          <p:cNvSpPr>
            <a:spLocks noGrp="1"/>
          </p:cNvSpPr>
          <p:nvPr>
            <p:ph type="title" idx="4294967295"/>
          </p:nvPr>
        </p:nvSpPr>
        <p:spPr>
          <a:xfrm>
            <a:off x="2538869" y="5949164"/>
            <a:ext cx="6652537" cy="615950"/>
          </a:xfrm>
        </p:spPr>
        <p:txBody>
          <a:bodyPr>
            <a:normAutofit/>
          </a:bodyPr>
          <a:lstStyle/>
          <a:p>
            <a:r>
              <a:rPr lang="fr-FR" sz="1800" dirty="0"/>
              <a:t>Le taux d’EOS sanguins est une variable continue associée au risque d’exacerbation et à la réponse aux CSI</a:t>
            </a:r>
          </a:p>
        </p:txBody>
      </p:sp>
      <p:sp>
        <p:nvSpPr>
          <p:cNvPr id="19" name="Espace réservé du texte 18">
            <a:extLst>
              <a:ext uri="{FF2B5EF4-FFF2-40B4-BE49-F238E27FC236}">
                <a16:creationId xmlns:a16="http://schemas.microsoft.com/office/drawing/2014/main" id="{59955C59-17C0-42FB-8C09-8AD62CF4B1AC}"/>
              </a:ext>
            </a:extLst>
          </p:cNvPr>
          <p:cNvSpPr>
            <a:spLocks noGrp="1"/>
          </p:cNvSpPr>
          <p:nvPr>
            <p:ph type="body" sz="quarter" idx="4294967295"/>
          </p:nvPr>
        </p:nvSpPr>
        <p:spPr>
          <a:xfrm>
            <a:off x="409690" y="3676331"/>
            <a:ext cx="1865159" cy="434975"/>
          </a:xfrm>
        </p:spPr>
        <p:txBody>
          <a:bodyPr>
            <a:normAutofit fontScale="85000" lnSpcReduction="10000"/>
          </a:bodyPr>
          <a:lstStyle/>
          <a:p>
            <a:pPr marL="0" indent="0">
              <a:buNone/>
            </a:pPr>
            <a:r>
              <a:rPr lang="fr-FR" sz="1500" b="1" dirty="0"/>
              <a:t>Analyse post-hoc de 3 essais randomisés</a:t>
            </a:r>
            <a:r>
              <a:rPr lang="fr-FR" sz="1500" b="1" baseline="30000" dirty="0"/>
              <a:t>1</a:t>
            </a:r>
          </a:p>
        </p:txBody>
      </p:sp>
      <p:pic>
        <p:nvPicPr>
          <p:cNvPr id="3" name="Image 2">
            <a:extLst>
              <a:ext uri="{FF2B5EF4-FFF2-40B4-BE49-F238E27FC236}">
                <a16:creationId xmlns:a16="http://schemas.microsoft.com/office/drawing/2014/main" id="{77689A61-89BC-4C7E-BD24-B8984A185E5E}"/>
              </a:ext>
            </a:extLst>
          </p:cNvPr>
          <p:cNvPicPr>
            <a:picLocks noChangeAspect="1"/>
          </p:cNvPicPr>
          <p:nvPr/>
        </p:nvPicPr>
        <p:blipFill>
          <a:blip r:embed="rId2"/>
          <a:stretch>
            <a:fillRect/>
          </a:stretch>
        </p:blipFill>
        <p:spPr>
          <a:xfrm>
            <a:off x="2635804" y="1838474"/>
            <a:ext cx="5839123" cy="4110690"/>
          </a:xfrm>
          <a:prstGeom prst="rect">
            <a:avLst/>
          </a:prstGeom>
        </p:spPr>
      </p:pic>
      <p:sp>
        <p:nvSpPr>
          <p:cNvPr id="18" name="Rectangle 17">
            <a:extLst>
              <a:ext uri="{FF2B5EF4-FFF2-40B4-BE49-F238E27FC236}">
                <a16:creationId xmlns:a16="http://schemas.microsoft.com/office/drawing/2014/main" id="{891B781F-447E-452A-9628-A7CFFF80CF63}"/>
              </a:ext>
            </a:extLst>
          </p:cNvPr>
          <p:cNvSpPr/>
          <p:nvPr/>
        </p:nvSpPr>
        <p:spPr bwMode="auto">
          <a:xfrm>
            <a:off x="2831006" y="1393825"/>
            <a:ext cx="5643921" cy="525049"/>
          </a:xfrm>
          <a:prstGeom prst="rect">
            <a:avLst/>
          </a:prstGeom>
          <a:solidFill>
            <a:schemeClr val="tx2"/>
          </a:solidFill>
          <a:ln>
            <a:headEnd/>
            <a:tailEn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hangingPunct="0">
              <a:buClr>
                <a:srgbClr val="FFFFFF"/>
              </a:buClr>
              <a:defRPr/>
            </a:pPr>
            <a:r>
              <a:rPr lang="fr-FR" sz="1600" kern="0" dirty="0">
                <a:solidFill>
                  <a:srgbClr val="FFFFFF"/>
                </a:solidFill>
                <a:latin typeface="Arial"/>
              </a:rPr>
              <a:t>Taux annualisé des exacerbations </a:t>
            </a:r>
          </a:p>
          <a:p>
            <a:pPr algn="ctr" eaLnBrk="0" hangingPunct="0">
              <a:buClr>
                <a:srgbClr val="FFFFFF"/>
              </a:buClr>
              <a:defRPr/>
            </a:pPr>
            <a:r>
              <a:rPr lang="fr-FR" sz="1600" kern="0" dirty="0">
                <a:solidFill>
                  <a:srgbClr val="FFFFFF"/>
                </a:solidFill>
                <a:latin typeface="Arial"/>
              </a:rPr>
              <a:t>selon le taux des EOS sanguins </a:t>
            </a:r>
            <a:r>
              <a:rPr lang="fr-FR" sz="1600" kern="0" baseline="30000" dirty="0">
                <a:solidFill>
                  <a:srgbClr val="FFFFFF"/>
                </a:solidFill>
                <a:latin typeface="Arial"/>
              </a:rPr>
              <a:t>1</a:t>
            </a:r>
          </a:p>
        </p:txBody>
      </p:sp>
      <p:sp>
        <p:nvSpPr>
          <p:cNvPr id="21" name="Text Placeholder 3">
            <a:extLst>
              <a:ext uri="{FF2B5EF4-FFF2-40B4-BE49-F238E27FC236}">
                <a16:creationId xmlns:a16="http://schemas.microsoft.com/office/drawing/2014/main" id="{BC636237-53BD-4958-8A33-9FC550B458B8}"/>
              </a:ext>
            </a:extLst>
          </p:cNvPr>
          <p:cNvSpPr txBox="1">
            <a:spLocks/>
          </p:cNvSpPr>
          <p:nvPr/>
        </p:nvSpPr>
        <p:spPr>
          <a:xfrm>
            <a:off x="6908800" y="6587634"/>
            <a:ext cx="5436660" cy="23005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800" b="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2400" i="1" kern="1200">
                <a:solidFill>
                  <a:schemeClr val="tx2"/>
                </a:solidFill>
                <a:latin typeface="Georgia" panose="02040502050405020303" pitchFamily="18" charset="0"/>
                <a:ea typeface="+mn-ea"/>
                <a:cs typeface="Arial" panose="020B0604020202020204" pitchFamily="34" charset="0"/>
              </a:defRPr>
            </a:lvl2pPr>
            <a:lvl3pPr marL="0" indent="0" algn="l" defTabSz="914400" rtl="0" eaLnBrk="1" latinLnBrk="0" hangingPunct="1">
              <a:lnSpc>
                <a:spcPct val="100000"/>
              </a:lnSpc>
              <a:spcBef>
                <a:spcPts val="600"/>
              </a:spcBef>
              <a:spcAft>
                <a:spcPts val="0"/>
              </a:spcAft>
              <a:buFont typeface="Arial" panose="020B0604020202020204" pitchFamily="34" charset="0"/>
              <a:buNone/>
              <a:defRPr sz="1800" kern="1200">
                <a:solidFill>
                  <a:srgbClr val="544F40"/>
                </a:solidFill>
                <a:latin typeface="Arial" panose="020B0604020202020204" pitchFamily="34" charset="0"/>
                <a:ea typeface="+mn-ea"/>
                <a:cs typeface="Arial" panose="020B0604020202020204" pitchFamily="34" charset="0"/>
              </a:defRPr>
            </a:lvl3pPr>
            <a:lvl4pPr marL="216000" indent="-216000" algn="l" defTabSz="914400" rtl="0" eaLnBrk="1" latinLnBrk="0" hangingPunct="1">
              <a:lnSpc>
                <a:spcPct val="100000"/>
              </a:lnSpc>
              <a:spcBef>
                <a:spcPts val="600"/>
              </a:spcBef>
              <a:spcAft>
                <a:spcPts val="0"/>
              </a:spcAft>
              <a:buClr>
                <a:schemeClr val="tx2"/>
              </a:buClr>
              <a:buFont typeface="Arial" panose="020B0604020202020204" pitchFamily="34" charset="0"/>
              <a:buChar char="–"/>
              <a:defRPr sz="1400" kern="1200">
                <a:solidFill>
                  <a:srgbClr val="544F40"/>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300"/>
              </a:spcAft>
              <a:buFont typeface="Arial" panose="020B0604020202020204" pitchFamily="34" charset="0"/>
              <a:buNone/>
              <a:defRPr sz="1200" kern="1200">
                <a:solidFill>
                  <a:srgbClr val="544F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8">
              <a:defRPr/>
            </a:pPr>
            <a:r>
              <a:rPr lang="en-US" dirty="0">
                <a:solidFill>
                  <a:srgbClr val="544F40"/>
                </a:solidFill>
              </a:rPr>
              <a:t>1. </a:t>
            </a:r>
            <a:r>
              <a:rPr lang="en-US" dirty="0" err="1">
                <a:solidFill>
                  <a:srgbClr val="544F40"/>
                </a:solidFill>
              </a:rPr>
              <a:t>Bafadhel</a:t>
            </a:r>
            <a:r>
              <a:rPr lang="en-US" dirty="0">
                <a:solidFill>
                  <a:srgbClr val="544F40"/>
                </a:solidFill>
              </a:rPr>
              <a:t> M, et al. Predictors of exacerbation risk and response to budesonide in patients with chronic obstructive pulmonary disease: a post hoc analysis of three </a:t>
            </a:r>
            <a:r>
              <a:rPr lang="en-US" dirty="0" err="1">
                <a:solidFill>
                  <a:srgbClr val="544F40"/>
                </a:solidFill>
              </a:rPr>
              <a:t>randomised</a:t>
            </a:r>
            <a:r>
              <a:rPr lang="en-US" dirty="0">
                <a:solidFill>
                  <a:srgbClr val="544F40"/>
                </a:solidFill>
              </a:rPr>
              <a:t> trials. </a:t>
            </a:r>
            <a:r>
              <a:rPr lang="en-US" i="1" dirty="0">
                <a:solidFill>
                  <a:srgbClr val="544F40"/>
                </a:solidFill>
              </a:rPr>
              <a:t>Lancet Respir Med</a:t>
            </a:r>
            <a:r>
              <a:rPr lang="en-US" dirty="0">
                <a:solidFill>
                  <a:srgbClr val="544F40"/>
                </a:solidFill>
              </a:rPr>
              <a:t>. 2018;6:117–126; </a:t>
            </a:r>
            <a:endParaRPr lang="en-GB" dirty="0">
              <a:solidFill>
                <a:srgbClr val="544F40"/>
              </a:solidFill>
            </a:endParaRPr>
          </a:p>
        </p:txBody>
      </p:sp>
      <p:sp>
        <p:nvSpPr>
          <p:cNvPr id="4" name="ZoneTexte 3">
            <a:extLst>
              <a:ext uri="{FF2B5EF4-FFF2-40B4-BE49-F238E27FC236}">
                <a16:creationId xmlns:a16="http://schemas.microsoft.com/office/drawing/2014/main" id="{8B39E4EF-2BEB-6416-0004-6F8FDB7FB0C1}"/>
              </a:ext>
            </a:extLst>
          </p:cNvPr>
          <p:cNvSpPr txBox="1"/>
          <p:nvPr/>
        </p:nvSpPr>
        <p:spPr>
          <a:xfrm>
            <a:off x="2094415" y="224670"/>
            <a:ext cx="7737586" cy="830997"/>
          </a:xfrm>
          <a:prstGeom prst="rect">
            <a:avLst/>
          </a:prstGeom>
          <a:noFill/>
          <a:ln>
            <a:solidFill>
              <a:schemeClr val="bg1">
                <a:lumMod val="50000"/>
              </a:schemeClr>
            </a:solidFill>
          </a:ln>
        </p:spPr>
        <p:txBody>
          <a:bodyPr wrap="square" rtlCol="0">
            <a:spAutoFit/>
          </a:bodyPr>
          <a:lstStyle/>
          <a:p>
            <a:r>
              <a:rPr lang="fr-FR" sz="2400" dirty="0"/>
              <a:t>Risque d’exacerbation de BPCO, éosinophilie sanguine </a:t>
            </a:r>
          </a:p>
          <a:p>
            <a:r>
              <a:rPr lang="fr-FR" sz="2400" dirty="0"/>
              <a:t>et bénéfice des CSI en association fixe CSI-LABA</a:t>
            </a:r>
          </a:p>
        </p:txBody>
      </p:sp>
      <p:sp>
        <p:nvSpPr>
          <p:cNvPr id="5" name="Flèche vers le bas 4">
            <a:extLst>
              <a:ext uri="{FF2B5EF4-FFF2-40B4-BE49-F238E27FC236}">
                <a16:creationId xmlns:a16="http://schemas.microsoft.com/office/drawing/2014/main" id="{9D2A0340-9B48-8597-0CD1-BC34085C364B}"/>
              </a:ext>
            </a:extLst>
          </p:cNvPr>
          <p:cNvSpPr/>
          <p:nvPr/>
        </p:nvSpPr>
        <p:spPr>
          <a:xfrm rot="5400000">
            <a:off x="8622280" y="2783135"/>
            <a:ext cx="435724" cy="7025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F2AAAD88-3B50-E8AB-8F86-B70BFB1D1ECC}"/>
              </a:ext>
            </a:extLst>
          </p:cNvPr>
          <p:cNvSpPr txBox="1"/>
          <p:nvPr/>
        </p:nvSpPr>
        <p:spPr>
          <a:xfrm>
            <a:off x="9205357" y="2949732"/>
            <a:ext cx="2101537" cy="369332"/>
          </a:xfrm>
          <a:prstGeom prst="rect">
            <a:avLst/>
          </a:prstGeom>
          <a:noFill/>
        </p:spPr>
        <p:txBody>
          <a:bodyPr wrap="none" rtlCol="0">
            <a:spAutoFit/>
          </a:bodyPr>
          <a:lstStyle/>
          <a:p>
            <a:r>
              <a:rPr lang="fr-FR" dirty="0"/>
              <a:t>Taux d’EA sous BALA</a:t>
            </a:r>
          </a:p>
        </p:txBody>
      </p:sp>
      <p:sp>
        <p:nvSpPr>
          <p:cNvPr id="7" name="Flèche vers le bas 6">
            <a:extLst>
              <a:ext uri="{FF2B5EF4-FFF2-40B4-BE49-F238E27FC236}">
                <a16:creationId xmlns:a16="http://schemas.microsoft.com/office/drawing/2014/main" id="{5B7DE89C-9444-4792-D672-F9007F6A988D}"/>
              </a:ext>
            </a:extLst>
          </p:cNvPr>
          <p:cNvSpPr/>
          <p:nvPr/>
        </p:nvSpPr>
        <p:spPr>
          <a:xfrm rot="5400000">
            <a:off x="8572099" y="4206967"/>
            <a:ext cx="435724" cy="7025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5870B4B-41E8-AFA1-6338-7C8499C93DB6}"/>
              </a:ext>
            </a:extLst>
          </p:cNvPr>
          <p:cNvSpPr txBox="1"/>
          <p:nvPr/>
        </p:nvSpPr>
        <p:spPr>
          <a:xfrm>
            <a:off x="9155176" y="4373564"/>
            <a:ext cx="2459006" cy="369332"/>
          </a:xfrm>
          <a:prstGeom prst="rect">
            <a:avLst/>
          </a:prstGeom>
          <a:noFill/>
        </p:spPr>
        <p:txBody>
          <a:bodyPr wrap="none" rtlCol="0">
            <a:spAutoFit/>
          </a:bodyPr>
          <a:lstStyle/>
          <a:p>
            <a:r>
              <a:rPr lang="fr-FR" dirty="0"/>
              <a:t>Taux d’EA sous </a:t>
            </a:r>
            <a:r>
              <a:rPr lang="fr-FR" b="1" dirty="0">
                <a:solidFill>
                  <a:srgbClr val="C00000"/>
                </a:solidFill>
              </a:rPr>
              <a:t>CSI</a:t>
            </a:r>
            <a:r>
              <a:rPr lang="fr-FR" dirty="0"/>
              <a:t>-BALA</a:t>
            </a:r>
          </a:p>
        </p:txBody>
      </p:sp>
      <p:sp>
        <p:nvSpPr>
          <p:cNvPr id="9" name="Rectangle à coins arrondis 13">
            <a:extLst>
              <a:ext uri="{FF2B5EF4-FFF2-40B4-BE49-F238E27FC236}">
                <a16:creationId xmlns:a16="http://schemas.microsoft.com/office/drawing/2014/main" id="{1CBA1989-E3D0-0014-2260-E6BDCD23D00F}"/>
              </a:ext>
            </a:extLst>
          </p:cNvPr>
          <p:cNvSpPr/>
          <p:nvPr/>
        </p:nvSpPr>
        <p:spPr>
          <a:xfrm>
            <a:off x="312234" y="1226634"/>
            <a:ext cx="11301948" cy="4745541"/>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7843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0CCEB60-F620-DC43-8765-EB940E30C1DB}"/>
              </a:ext>
            </a:extLst>
          </p:cNvPr>
          <p:cNvSpPr txBox="1"/>
          <p:nvPr/>
        </p:nvSpPr>
        <p:spPr>
          <a:xfrm>
            <a:off x="2485205" y="281895"/>
            <a:ext cx="7794751" cy="584775"/>
          </a:xfrm>
          <a:prstGeom prst="rect">
            <a:avLst/>
          </a:prstGeom>
          <a:noFill/>
          <a:ln>
            <a:solidFill>
              <a:schemeClr val="bg1">
                <a:lumMod val="50000"/>
              </a:schemeClr>
            </a:solidFill>
          </a:ln>
        </p:spPr>
        <p:txBody>
          <a:bodyPr wrap="square" rtlCol="0">
            <a:spAutoFit/>
          </a:bodyPr>
          <a:lstStyle/>
          <a:p>
            <a:r>
              <a:rPr lang="fr-FR" sz="3200" dirty="0"/>
              <a:t>Éosinophilie et double broncho-dilatation</a:t>
            </a:r>
          </a:p>
        </p:txBody>
      </p:sp>
      <p:sp>
        <p:nvSpPr>
          <p:cNvPr id="4" name="Flèche vers la droite 3">
            <a:extLst>
              <a:ext uri="{FF2B5EF4-FFF2-40B4-BE49-F238E27FC236}">
                <a16:creationId xmlns:a16="http://schemas.microsoft.com/office/drawing/2014/main" id="{F641B82D-6FFA-2147-918C-3AA4B6E200C1}"/>
              </a:ext>
            </a:extLst>
          </p:cNvPr>
          <p:cNvSpPr/>
          <p:nvPr/>
        </p:nvSpPr>
        <p:spPr>
          <a:xfrm>
            <a:off x="618039" y="2699003"/>
            <a:ext cx="598516" cy="461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vers la droite 4">
            <a:extLst>
              <a:ext uri="{FF2B5EF4-FFF2-40B4-BE49-F238E27FC236}">
                <a16:creationId xmlns:a16="http://schemas.microsoft.com/office/drawing/2014/main" id="{C2AC310C-B263-C34E-9521-849ADB647D51}"/>
              </a:ext>
            </a:extLst>
          </p:cNvPr>
          <p:cNvSpPr/>
          <p:nvPr/>
        </p:nvSpPr>
        <p:spPr>
          <a:xfrm>
            <a:off x="611191" y="3179162"/>
            <a:ext cx="598516" cy="461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DAA1AE6F-1C56-454B-A3DB-D43470EAC2E7}"/>
              </a:ext>
            </a:extLst>
          </p:cNvPr>
          <p:cNvSpPr txBox="1"/>
          <p:nvPr/>
        </p:nvSpPr>
        <p:spPr>
          <a:xfrm>
            <a:off x="3757352" y="5644817"/>
            <a:ext cx="5524833" cy="707886"/>
          </a:xfrm>
          <a:prstGeom prst="rect">
            <a:avLst/>
          </a:prstGeom>
          <a:solidFill>
            <a:srgbClr val="FF0000"/>
          </a:solidFill>
          <a:ln>
            <a:solidFill>
              <a:schemeClr val="bg1">
                <a:lumMod val="50000"/>
              </a:schemeClr>
            </a:solidFill>
          </a:ln>
        </p:spPr>
        <p:txBody>
          <a:bodyPr wrap="square" rtlCol="0">
            <a:spAutoFit/>
          </a:bodyPr>
          <a:lstStyle/>
          <a:p>
            <a:r>
              <a:rPr lang="fr-FR" sz="2000" dirty="0">
                <a:solidFill>
                  <a:schemeClr val="bg1"/>
                </a:solidFill>
              </a:rPr>
              <a:t>La double bronchodilatation « Perd » sa supériorité chez les « éosinophiliques » par rapport aux CSI</a:t>
            </a:r>
          </a:p>
        </p:txBody>
      </p:sp>
      <p:sp>
        <p:nvSpPr>
          <p:cNvPr id="7" name="ZoneTexte 6">
            <a:extLst>
              <a:ext uri="{FF2B5EF4-FFF2-40B4-BE49-F238E27FC236}">
                <a16:creationId xmlns:a16="http://schemas.microsoft.com/office/drawing/2014/main" id="{A20F9ABD-618C-8143-9411-6322D9DE0EEA}"/>
              </a:ext>
            </a:extLst>
          </p:cNvPr>
          <p:cNvSpPr txBox="1"/>
          <p:nvPr/>
        </p:nvSpPr>
        <p:spPr>
          <a:xfrm>
            <a:off x="10411689" y="6533990"/>
            <a:ext cx="1471878" cy="276999"/>
          </a:xfrm>
          <a:prstGeom prst="rect">
            <a:avLst/>
          </a:prstGeom>
          <a:noFill/>
        </p:spPr>
        <p:txBody>
          <a:bodyPr wrap="none" rtlCol="0">
            <a:spAutoFit/>
          </a:bodyPr>
          <a:lstStyle/>
          <a:p>
            <a:r>
              <a:rPr lang="fr-FR" sz="1200" dirty="0"/>
              <a:t>Roche AJRCCM 2017</a:t>
            </a:r>
          </a:p>
        </p:txBody>
      </p:sp>
      <p:grpSp>
        <p:nvGrpSpPr>
          <p:cNvPr id="9" name="Groupe 8">
            <a:extLst>
              <a:ext uri="{FF2B5EF4-FFF2-40B4-BE49-F238E27FC236}">
                <a16:creationId xmlns:a16="http://schemas.microsoft.com/office/drawing/2014/main" id="{53ACEFB4-850B-DC11-5E6F-E8D0E091CD93}"/>
              </a:ext>
            </a:extLst>
          </p:cNvPr>
          <p:cNvGrpSpPr/>
          <p:nvPr/>
        </p:nvGrpSpPr>
        <p:grpSpPr>
          <a:xfrm>
            <a:off x="1670251" y="1339812"/>
            <a:ext cx="9424660" cy="3923841"/>
            <a:chOff x="2507258" y="1356773"/>
            <a:chExt cx="8147686" cy="2655732"/>
          </a:xfrm>
        </p:grpSpPr>
        <p:pic>
          <p:nvPicPr>
            <p:cNvPr id="2" name="Picture 1">
              <a:extLst>
                <a:ext uri="{FF2B5EF4-FFF2-40B4-BE49-F238E27FC236}">
                  <a16:creationId xmlns:a16="http://schemas.microsoft.com/office/drawing/2014/main" id="{2096DE02-8E08-0A46-AB20-1AB485359613}"/>
                </a:ext>
              </a:extLst>
            </p:cNvPr>
            <p:cNvPicPr/>
            <p:nvPr/>
          </p:nvPicPr>
          <p:blipFill rotWithShape="1">
            <a:blip r:embed="rId2"/>
            <a:srcRect b="91309"/>
            <a:stretch/>
          </p:blipFill>
          <p:spPr>
            <a:xfrm>
              <a:off x="2507258" y="1356773"/>
              <a:ext cx="8147686" cy="461665"/>
            </a:xfrm>
            <a:prstGeom prst="rect">
              <a:avLst/>
            </a:prstGeom>
          </p:spPr>
        </p:pic>
        <p:pic>
          <p:nvPicPr>
            <p:cNvPr id="8" name="Picture 1">
              <a:extLst>
                <a:ext uri="{FF2B5EF4-FFF2-40B4-BE49-F238E27FC236}">
                  <a16:creationId xmlns:a16="http://schemas.microsoft.com/office/drawing/2014/main" id="{B44ABC88-939B-D6BE-B60C-AAD6DAA49E8B}"/>
                </a:ext>
              </a:extLst>
            </p:cNvPr>
            <p:cNvPicPr/>
            <p:nvPr/>
          </p:nvPicPr>
          <p:blipFill rotWithShape="1">
            <a:blip r:embed="rId2"/>
            <a:srcRect t="60163"/>
            <a:stretch/>
          </p:blipFill>
          <p:spPr>
            <a:xfrm>
              <a:off x="2507258" y="1896330"/>
              <a:ext cx="8147686" cy="2116175"/>
            </a:xfrm>
            <a:prstGeom prst="rect">
              <a:avLst/>
            </a:prstGeom>
          </p:spPr>
        </p:pic>
      </p:grpSp>
      <p:sp>
        <p:nvSpPr>
          <p:cNvPr id="10" name="Flèche vers la droite 9">
            <a:extLst>
              <a:ext uri="{FF2B5EF4-FFF2-40B4-BE49-F238E27FC236}">
                <a16:creationId xmlns:a16="http://schemas.microsoft.com/office/drawing/2014/main" id="{BDE653A9-3327-3462-9C43-D5CDAC250917}"/>
              </a:ext>
            </a:extLst>
          </p:cNvPr>
          <p:cNvSpPr/>
          <p:nvPr/>
        </p:nvSpPr>
        <p:spPr>
          <a:xfrm>
            <a:off x="611191" y="3659321"/>
            <a:ext cx="598516" cy="4614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6513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5866AE9-05DC-4D18-8CEA-E5AAFBDCA6A7}"/>
              </a:ext>
            </a:extLst>
          </p:cNvPr>
          <p:cNvPicPr>
            <a:picLocks noChangeAspect="1"/>
          </p:cNvPicPr>
          <p:nvPr/>
        </p:nvPicPr>
        <p:blipFill>
          <a:blip r:embed="rId3"/>
          <a:stretch>
            <a:fillRect/>
          </a:stretch>
        </p:blipFill>
        <p:spPr>
          <a:xfrm>
            <a:off x="6432167" y="2327374"/>
            <a:ext cx="5120391" cy="2511732"/>
          </a:xfrm>
          <a:prstGeom prst="rect">
            <a:avLst/>
          </a:prstGeom>
          <a:effectLst/>
        </p:spPr>
      </p:pic>
      <p:sp>
        <p:nvSpPr>
          <p:cNvPr id="9" name="Rectangle 8">
            <a:extLst>
              <a:ext uri="{FF2B5EF4-FFF2-40B4-BE49-F238E27FC236}">
                <a16:creationId xmlns:a16="http://schemas.microsoft.com/office/drawing/2014/main" id="{284BE9F0-4285-4440-98E3-FAD9B0F73E12}"/>
              </a:ext>
            </a:extLst>
          </p:cNvPr>
          <p:cNvSpPr/>
          <p:nvPr/>
        </p:nvSpPr>
        <p:spPr bwMode="auto">
          <a:xfrm>
            <a:off x="6413120" y="1189225"/>
            <a:ext cx="5120391" cy="749086"/>
          </a:xfrm>
          <a:prstGeom prst="rect">
            <a:avLst/>
          </a:prstGeom>
          <a:solidFill>
            <a:schemeClr val="tx2"/>
          </a:solidFill>
          <a:ln>
            <a:headEnd/>
            <a:tailEn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hangingPunct="0">
              <a:buClr>
                <a:srgbClr val="FFFFFF"/>
              </a:buClr>
              <a:defRPr/>
            </a:pPr>
            <a:r>
              <a:rPr lang="fr-FR" sz="1400" kern="0" dirty="0">
                <a:solidFill>
                  <a:schemeClr val="bg1"/>
                </a:solidFill>
                <a:latin typeface="Arial"/>
              </a:rPr>
              <a:t>Taux annualisé des exacerbations modérées à sévères selon le taux des </a:t>
            </a:r>
            <a:r>
              <a:rPr lang="fr-FR" sz="1400" kern="0" dirty="0" err="1">
                <a:solidFill>
                  <a:schemeClr val="bg1"/>
                </a:solidFill>
                <a:latin typeface="Arial"/>
              </a:rPr>
              <a:t>eosinophiles</a:t>
            </a:r>
            <a:r>
              <a:rPr lang="fr-FR" sz="1400" kern="0" dirty="0">
                <a:solidFill>
                  <a:schemeClr val="bg1"/>
                </a:solidFill>
                <a:latin typeface="Arial"/>
              </a:rPr>
              <a:t> (</a:t>
            </a:r>
            <a:r>
              <a:rPr lang="fr-FR" sz="1400" kern="0" dirty="0" err="1">
                <a:solidFill>
                  <a:schemeClr val="bg1"/>
                </a:solidFill>
                <a:latin typeface="Arial"/>
              </a:rPr>
              <a:t>mITT</a:t>
            </a:r>
            <a:r>
              <a:rPr lang="fr-FR" sz="1400" kern="0" dirty="0">
                <a:solidFill>
                  <a:schemeClr val="bg1"/>
                </a:solidFill>
                <a:latin typeface="Arial"/>
              </a:rPr>
              <a:t>) en variable continue </a:t>
            </a:r>
            <a:r>
              <a:rPr lang="fr-FR" sz="1400" kern="0" baseline="30000" dirty="0">
                <a:solidFill>
                  <a:schemeClr val="bg1"/>
                </a:solidFill>
                <a:latin typeface="Arial"/>
              </a:rPr>
              <a:t>2c</a:t>
            </a:r>
          </a:p>
        </p:txBody>
      </p:sp>
      <p:sp>
        <p:nvSpPr>
          <p:cNvPr id="10" name="Rectangle 9">
            <a:extLst>
              <a:ext uri="{FF2B5EF4-FFF2-40B4-BE49-F238E27FC236}">
                <a16:creationId xmlns:a16="http://schemas.microsoft.com/office/drawing/2014/main" id="{56BE6026-859A-4BD4-8D59-BE4FEE472DDF}"/>
              </a:ext>
            </a:extLst>
          </p:cNvPr>
          <p:cNvSpPr/>
          <p:nvPr/>
        </p:nvSpPr>
        <p:spPr bwMode="auto">
          <a:xfrm>
            <a:off x="825958" y="1199602"/>
            <a:ext cx="4847302" cy="738709"/>
          </a:xfrm>
          <a:prstGeom prst="rect">
            <a:avLst/>
          </a:prstGeom>
          <a:solidFill>
            <a:schemeClr val="tx2"/>
          </a:solidFill>
          <a:ln>
            <a:headEnd/>
            <a:tailEn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hangingPunct="0">
              <a:buClr>
                <a:srgbClr val="FFFFFF"/>
              </a:buClr>
              <a:defRPr/>
            </a:pPr>
            <a:r>
              <a:rPr lang="fr-FR" sz="1400" kern="0" dirty="0">
                <a:solidFill>
                  <a:schemeClr val="bg1"/>
                </a:solidFill>
                <a:latin typeface="Arial"/>
              </a:rPr>
              <a:t>Incidence annualisée des exacerbations modérées à sévères selon le taux des </a:t>
            </a:r>
            <a:r>
              <a:rPr lang="fr-FR" sz="1400" kern="0" dirty="0" err="1">
                <a:solidFill>
                  <a:schemeClr val="bg1"/>
                </a:solidFill>
                <a:latin typeface="Arial"/>
              </a:rPr>
              <a:t>eosinophiles</a:t>
            </a:r>
            <a:r>
              <a:rPr lang="fr-FR" sz="1400" kern="0" dirty="0">
                <a:solidFill>
                  <a:schemeClr val="bg1"/>
                </a:solidFill>
                <a:latin typeface="Arial"/>
              </a:rPr>
              <a:t> en variable continue </a:t>
            </a:r>
            <a:r>
              <a:rPr lang="fr-FR" sz="1400" kern="0" baseline="30000" dirty="0">
                <a:solidFill>
                  <a:schemeClr val="bg1"/>
                </a:solidFill>
                <a:latin typeface="Arial"/>
              </a:rPr>
              <a:t>1</a:t>
            </a:r>
          </a:p>
        </p:txBody>
      </p:sp>
      <p:pic>
        <p:nvPicPr>
          <p:cNvPr id="11" name="Image 10">
            <a:extLst>
              <a:ext uri="{FF2B5EF4-FFF2-40B4-BE49-F238E27FC236}">
                <a16:creationId xmlns:a16="http://schemas.microsoft.com/office/drawing/2014/main" id="{5F263EA7-D049-4762-A8A5-ACD8A1D6F672}"/>
              </a:ext>
            </a:extLst>
          </p:cNvPr>
          <p:cNvPicPr>
            <a:picLocks noChangeAspect="1"/>
          </p:cNvPicPr>
          <p:nvPr/>
        </p:nvPicPr>
        <p:blipFill>
          <a:blip r:embed="rId4"/>
          <a:stretch>
            <a:fillRect/>
          </a:stretch>
        </p:blipFill>
        <p:spPr>
          <a:xfrm>
            <a:off x="825959" y="2062501"/>
            <a:ext cx="4847302" cy="2578787"/>
          </a:xfrm>
          <a:prstGeom prst="rect">
            <a:avLst/>
          </a:prstGeom>
        </p:spPr>
      </p:pic>
      <p:pic>
        <p:nvPicPr>
          <p:cNvPr id="12" name="Image 11">
            <a:extLst>
              <a:ext uri="{FF2B5EF4-FFF2-40B4-BE49-F238E27FC236}">
                <a16:creationId xmlns:a16="http://schemas.microsoft.com/office/drawing/2014/main" id="{7C66D376-5DAE-41D4-B85C-918AFCFD20DF}"/>
              </a:ext>
            </a:extLst>
          </p:cNvPr>
          <p:cNvPicPr>
            <a:picLocks noChangeAspect="1"/>
          </p:cNvPicPr>
          <p:nvPr/>
        </p:nvPicPr>
        <p:blipFill>
          <a:blip r:embed="rId5"/>
          <a:stretch>
            <a:fillRect/>
          </a:stretch>
        </p:blipFill>
        <p:spPr>
          <a:xfrm>
            <a:off x="806609" y="4463383"/>
            <a:ext cx="4885697" cy="431207"/>
          </a:xfrm>
          <a:prstGeom prst="rect">
            <a:avLst/>
          </a:prstGeom>
        </p:spPr>
      </p:pic>
      <p:sp>
        <p:nvSpPr>
          <p:cNvPr id="16" name="Rectangle 15">
            <a:extLst>
              <a:ext uri="{FF2B5EF4-FFF2-40B4-BE49-F238E27FC236}">
                <a16:creationId xmlns:a16="http://schemas.microsoft.com/office/drawing/2014/main" id="{AC49491C-377C-4F45-8B67-35FE2538AD25}"/>
              </a:ext>
            </a:extLst>
          </p:cNvPr>
          <p:cNvSpPr/>
          <p:nvPr/>
        </p:nvSpPr>
        <p:spPr bwMode="auto">
          <a:xfrm>
            <a:off x="2064279" y="6020260"/>
            <a:ext cx="8556551" cy="38488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eaLnBrk="0" hangingPunct="0">
              <a:buClr>
                <a:srgbClr val="FFFFFF"/>
              </a:buClr>
              <a:defRPr/>
            </a:pPr>
            <a:r>
              <a:rPr lang="fr-FR" sz="750" kern="0" dirty="0">
                <a:solidFill>
                  <a:srgbClr val="544F40"/>
                </a:solidFill>
                <a:latin typeface="Arial"/>
              </a:rPr>
              <a:t>FF: </a:t>
            </a:r>
            <a:r>
              <a:rPr lang="fr-FR" sz="750" kern="0" dirty="0" err="1">
                <a:solidFill>
                  <a:srgbClr val="544F40"/>
                </a:solidFill>
                <a:latin typeface="Arial"/>
              </a:rPr>
              <a:t>furoate</a:t>
            </a:r>
            <a:r>
              <a:rPr lang="fr-FR" sz="750" kern="0" dirty="0">
                <a:solidFill>
                  <a:srgbClr val="544F40"/>
                </a:solidFill>
                <a:latin typeface="Arial"/>
              </a:rPr>
              <a:t> de fluticasone. UMEC: </a:t>
            </a:r>
            <a:r>
              <a:rPr lang="fr-FR" sz="750" kern="0" dirty="0" err="1">
                <a:solidFill>
                  <a:srgbClr val="544F40"/>
                </a:solidFill>
                <a:latin typeface="Arial"/>
              </a:rPr>
              <a:t>umeclidinium</a:t>
            </a:r>
            <a:r>
              <a:rPr lang="fr-FR" sz="750" kern="0" dirty="0">
                <a:solidFill>
                  <a:srgbClr val="544F40"/>
                </a:solidFill>
                <a:latin typeface="Arial"/>
              </a:rPr>
              <a:t>. VI: </a:t>
            </a:r>
            <a:r>
              <a:rPr lang="fr-FR" sz="750" kern="0" dirty="0" err="1">
                <a:solidFill>
                  <a:srgbClr val="544F40"/>
                </a:solidFill>
                <a:latin typeface="Arial"/>
              </a:rPr>
              <a:t>vilanterol</a:t>
            </a:r>
            <a:r>
              <a:rPr lang="fr-FR" sz="750" kern="0" dirty="0">
                <a:solidFill>
                  <a:srgbClr val="544F40"/>
                </a:solidFill>
                <a:latin typeface="Arial"/>
              </a:rPr>
              <a:t>. BGF MDI: </a:t>
            </a:r>
            <a:r>
              <a:rPr lang="fr-FR" sz="750" kern="0" dirty="0" err="1">
                <a:solidFill>
                  <a:srgbClr val="544F40"/>
                </a:solidFill>
                <a:latin typeface="Arial"/>
              </a:rPr>
              <a:t>budesonide</a:t>
            </a:r>
            <a:r>
              <a:rPr lang="fr-FR" sz="750" kern="0" dirty="0">
                <a:solidFill>
                  <a:srgbClr val="544F40"/>
                </a:solidFill>
                <a:latin typeface="Arial"/>
              </a:rPr>
              <a:t> /</a:t>
            </a:r>
            <a:r>
              <a:rPr lang="fr-FR" sz="750" kern="0" dirty="0" err="1">
                <a:solidFill>
                  <a:srgbClr val="544F40"/>
                </a:solidFill>
                <a:latin typeface="Arial"/>
              </a:rPr>
              <a:t>glycopyrrolate</a:t>
            </a:r>
            <a:r>
              <a:rPr lang="fr-FR" sz="750" kern="0" dirty="0">
                <a:solidFill>
                  <a:srgbClr val="544F40"/>
                </a:solidFill>
                <a:latin typeface="Arial"/>
              </a:rPr>
              <a:t>/</a:t>
            </a:r>
            <a:r>
              <a:rPr lang="fr-FR" sz="750" kern="0" dirty="0" err="1">
                <a:solidFill>
                  <a:srgbClr val="544F40"/>
                </a:solidFill>
                <a:latin typeface="Arial"/>
              </a:rPr>
              <a:t>formoterol</a:t>
            </a:r>
            <a:r>
              <a:rPr lang="fr-FR" sz="750" kern="0" dirty="0">
                <a:solidFill>
                  <a:srgbClr val="544F40"/>
                </a:solidFill>
                <a:latin typeface="Arial"/>
              </a:rPr>
              <a:t> fumarate </a:t>
            </a:r>
            <a:r>
              <a:rPr lang="fr-FR" sz="750" kern="0" dirty="0" err="1">
                <a:solidFill>
                  <a:srgbClr val="544F40"/>
                </a:solidFill>
                <a:latin typeface="Arial"/>
              </a:rPr>
              <a:t>metered</a:t>
            </a:r>
            <a:r>
              <a:rPr lang="fr-FR" sz="750" kern="0" dirty="0">
                <a:solidFill>
                  <a:srgbClr val="544F40"/>
                </a:solidFill>
                <a:latin typeface="Arial"/>
              </a:rPr>
              <a:t> dose inhaler ; BFF MDI: </a:t>
            </a:r>
            <a:r>
              <a:rPr lang="fr-FR" sz="750" kern="0" dirty="0" err="1">
                <a:solidFill>
                  <a:srgbClr val="544F40"/>
                </a:solidFill>
                <a:latin typeface="Arial"/>
              </a:rPr>
              <a:t>budesonide</a:t>
            </a:r>
            <a:r>
              <a:rPr lang="fr-FR" sz="750" kern="0" dirty="0">
                <a:solidFill>
                  <a:srgbClr val="544F40"/>
                </a:solidFill>
                <a:latin typeface="Arial"/>
              </a:rPr>
              <a:t>/</a:t>
            </a:r>
            <a:r>
              <a:rPr lang="fr-FR" sz="750" kern="0" dirty="0" err="1">
                <a:solidFill>
                  <a:srgbClr val="544F40"/>
                </a:solidFill>
                <a:latin typeface="Arial"/>
              </a:rPr>
              <a:t>formoterol</a:t>
            </a:r>
            <a:r>
              <a:rPr lang="fr-FR" sz="750" kern="0" dirty="0">
                <a:solidFill>
                  <a:srgbClr val="544F40"/>
                </a:solidFill>
                <a:latin typeface="Arial"/>
              </a:rPr>
              <a:t> fumarate </a:t>
            </a:r>
            <a:r>
              <a:rPr lang="fr-FR" sz="750" kern="0" dirty="0" err="1">
                <a:solidFill>
                  <a:srgbClr val="544F40"/>
                </a:solidFill>
                <a:latin typeface="Arial"/>
              </a:rPr>
              <a:t>metered</a:t>
            </a:r>
            <a:r>
              <a:rPr lang="fr-FR" sz="750" kern="0" dirty="0">
                <a:solidFill>
                  <a:srgbClr val="544F40"/>
                </a:solidFill>
                <a:latin typeface="Arial"/>
              </a:rPr>
              <a:t> dose inhaler ; GFF MDI: </a:t>
            </a:r>
            <a:r>
              <a:rPr lang="fr-FR" sz="750" kern="0" dirty="0" err="1">
                <a:solidFill>
                  <a:srgbClr val="544F40"/>
                </a:solidFill>
                <a:latin typeface="Arial"/>
              </a:rPr>
              <a:t>glycopyrrolate</a:t>
            </a:r>
            <a:r>
              <a:rPr lang="fr-FR" sz="750" kern="0" dirty="0">
                <a:solidFill>
                  <a:srgbClr val="544F40"/>
                </a:solidFill>
                <a:latin typeface="Arial"/>
              </a:rPr>
              <a:t>/</a:t>
            </a:r>
            <a:r>
              <a:rPr lang="fr-FR" sz="750" kern="0" dirty="0" err="1">
                <a:solidFill>
                  <a:srgbClr val="544F40"/>
                </a:solidFill>
                <a:latin typeface="Arial"/>
              </a:rPr>
              <a:t>formoterol</a:t>
            </a:r>
            <a:r>
              <a:rPr lang="fr-FR" sz="750" kern="0" dirty="0">
                <a:solidFill>
                  <a:srgbClr val="544F40"/>
                </a:solidFill>
                <a:latin typeface="Arial"/>
              </a:rPr>
              <a:t> fumarate </a:t>
            </a:r>
            <a:r>
              <a:rPr lang="fr-FR" sz="750" kern="0" dirty="0" err="1">
                <a:solidFill>
                  <a:srgbClr val="544F40"/>
                </a:solidFill>
                <a:latin typeface="Arial"/>
              </a:rPr>
              <a:t>metered</a:t>
            </a:r>
            <a:r>
              <a:rPr lang="fr-FR" sz="750" kern="0" dirty="0">
                <a:solidFill>
                  <a:srgbClr val="544F40"/>
                </a:solidFill>
                <a:latin typeface="Arial"/>
              </a:rPr>
              <a:t> dose inhaler. Les bandes colorées indiquent des intervalles de confiance à 95%</a:t>
            </a:r>
          </a:p>
          <a:p>
            <a:pPr eaLnBrk="0" hangingPunct="0">
              <a:buClr>
                <a:srgbClr val="FFFFFF"/>
              </a:buClr>
              <a:defRPr/>
            </a:pPr>
            <a:endParaRPr lang="fr-FR" sz="750" kern="0" dirty="0">
              <a:solidFill>
                <a:srgbClr val="544F40"/>
              </a:solidFill>
              <a:latin typeface="Arial"/>
            </a:endParaRPr>
          </a:p>
        </p:txBody>
      </p:sp>
      <p:sp>
        <p:nvSpPr>
          <p:cNvPr id="14" name="ZoneTexte 13">
            <a:extLst>
              <a:ext uri="{FF2B5EF4-FFF2-40B4-BE49-F238E27FC236}">
                <a16:creationId xmlns:a16="http://schemas.microsoft.com/office/drawing/2014/main" id="{64A1E27A-9311-4E78-A733-992F84D99D91}"/>
              </a:ext>
            </a:extLst>
          </p:cNvPr>
          <p:cNvSpPr txBox="1"/>
          <p:nvPr/>
        </p:nvSpPr>
        <p:spPr>
          <a:xfrm>
            <a:off x="5089490" y="6457910"/>
            <a:ext cx="7434152" cy="438582"/>
          </a:xfrm>
          <a:prstGeom prst="rect">
            <a:avLst/>
          </a:prstGeom>
          <a:noFill/>
        </p:spPr>
        <p:txBody>
          <a:bodyPr wrap="square">
            <a:spAutoFit/>
          </a:bodyPr>
          <a:lstStyle/>
          <a:p>
            <a:pPr eaLnBrk="0" hangingPunct="0">
              <a:buClr>
                <a:srgbClr val="FFFFFF"/>
              </a:buClr>
              <a:defRPr/>
            </a:pPr>
            <a:r>
              <a:rPr lang="fr-FR" sz="750" kern="0" dirty="0">
                <a:solidFill>
                  <a:srgbClr val="544F40"/>
                </a:solidFill>
                <a:latin typeface="Arial"/>
              </a:rPr>
              <a:t>1. </a:t>
            </a:r>
            <a:r>
              <a:rPr lang="da-DK" sz="750" kern="0" dirty="0">
                <a:solidFill>
                  <a:srgbClr val="544F40"/>
                </a:solidFill>
                <a:latin typeface="Arial"/>
              </a:rPr>
              <a:t>Pascoe S et al. </a:t>
            </a:r>
            <a:r>
              <a:rPr lang="en-US" sz="750" dirty="0">
                <a:solidFill>
                  <a:srgbClr val="505050"/>
                </a:solidFill>
                <a:latin typeface="NexusSerif"/>
              </a:rPr>
              <a:t>Blood eosinophils and treatment response with triple and dual combination therapy in chronic obstructive pulmonary disease: analysis of the IMPACT trial</a:t>
            </a:r>
          </a:p>
          <a:p>
            <a:pPr eaLnBrk="0" hangingPunct="0">
              <a:buClr>
                <a:srgbClr val="FFFFFF"/>
              </a:buClr>
              <a:defRPr/>
            </a:pPr>
            <a:r>
              <a:rPr lang="da-DK" sz="750" i="1" kern="0" dirty="0">
                <a:solidFill>
                  <a:srgbClr val="544F40"/>
                </a:solidFill>
                <a:latin typeface="Arial"/>
              </a:rPr>
              <a:t>Lancet Respir Med</a:t>
            </a:r>
            <a:r>
              <a:rPr lang="da-DK" sz="750" kern="0" dirty="0">
                <a:solidFill>
                  <a:srgbClr val="544F40"/>
                </a:solidFill>
                <a:latin typeface="Arial"/>
              </a:rPr>
              <a:t>. 2019. </a:t>
            </a:r>
          </a:p>
          <a:p>
            <a:pPr eaLnBrk="0" hangingPunct="0">
              <a:buClr>
                <a:srgbClr val="FFFFFF"/>
              </a:buClr>
              <a:defRPr/>
            </a:pPr>
            <a:r>
              <a:rPr lang="da-DK" sz="750" kern="0" dirty="0">
                <a:solidFill>
                  <a:srgbClr val="544F40"/>
                </a:solidFill>
                <a:latin typeface="Arial"/>
              </a:rPr>
              <a:t>2. </a:t>
            </a:r>
            <a:r>
              <a:rPr lang="en-US" sz="750" kern="0" dirty="0">
                <a:solidFill>
                  <a:srgbClr val="544F40"/>
                </a:solidFill>
                <a:latin typeface="Arial"/>
              </a:rPr>
              <a:t>Rabe KF et al. Triple Inhaled Therapy at Two Glucocorticoid Doses in Moderate-to-Very-Severe COPD. New </a:t>
            </a:r>
            <a:r>
              <a:rPr lang="en-US" sz="750" kern="0" dirty="0" err="1">
                <a:solidFill>
                  <a:srgbClr val="544F40"/>
                </a:solidFill>
                <a:latin typeface="Arial"/>
              </a:rPr>
              <a:t>Engl</a:t>
            </a:r>
            <a:r>
              <a:rPr lang="en-US" sz="750" kern="0" dirty="0">
                <a:solidFill>
                  <a:srgbClr val="544F40"/>
                </a:solidFill>
                <a:latin typeface="Arial"/>
              </a:rPr>
              <a:t> J Med 2020 (supp appendix)</a:t>
            </a:r>
            <a:endParaRPr lang="fr-FR" sz="750" kern="0" dirty="0">
              <a:solidFill>
                <a:srgbClr val="544F40"/>
              </a:solidFill>
              <a:latin typeface="Arial"/>
            </a:endParaRPr>
          </a:p>
        </p:txBody>
      </p:sp>
      <p:cxnSp>
        <p:nvCxnSpPr>
          <p:cNvPr id="5" name="Connecteur droit 4">
            <a:extLst>
              <a:ext uri="{FF2B5EF4-FFF2-40B4-BE49-F238E27FC236}">
                <a16:creationId xmlns:a16="http://schemas.microsoft.com/office/drawing/2014/main" id="{0F5385AE-DB11-4D24-A01D-7D0349EB0ECD}"/>
              </a:ext>
            </a:extLst>
          </p:cNvPr>
          <p:cNvCxnSpPr>
            <a:cxnSpLocks/>
          </p:cNvCxnSpPr>
          <p:nvPr/>
        </p:nvCxnSpPr>
        <p:spPr>
          <a:xfrm>
            <a:off x="3416863" y="3089787"/>
            <a:ext cx="0" cy="1423988"/>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050D8FBE-07D0-44CF-994D-15C858C3CDCD}"/>
              </a:ext>
            </a:extLst>
          </p:cNvPr>
          <p:cNvCxnSpPr>
            <a:cxnSpLocks/>
          </p:cNvCxnSpPr>
          <p:nvPr/>
        </p:nvCxnSpPr>
        <p:spPr>
          <a:xfrm>
            <a:off x="2046565" y="3089120"/>
            <a:ext cx="0" cy="1423988"/>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2E5C2245-2537-46DE-B109-A86191F17116}"/>
              </a:ext>
            </a:extLst>
          </p:cNvPr>
          <p:cNvCxnSpPr>
            <a:cxnSpLocks/>
          </p:cNvCxnSpPr>
          <p:nvPr/>
        </p:nvCxnSpPr>
        <p:spPr>
          <a:xfrm>
            <a:off x="7749905" y="3414711"/>
            <a:ext cx="0" cy="854869"/>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3FD24D07-75B8-444C-84DD-E46DCB906885}"/>
              </a:ext>
            </a:extLst>
          </p:cNvPr>
          <p:cNvCxnSpPr>
            <a:cxnSpLocks/>
          </p:cNvCxnSpPr>
          <p:nvPr/>
        </p:nvCxnSpPr>
        <p:spPr>
          <a:xfrm>
            <a:off x="9035772" y="3181015"/>
            <a:ext cx="0" cy="1098397"/>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355625E-7E7B-20DC-DD0E-06726134045D}"/>
              </a:ext>
            </a:extLst>
          </p:cNvPr>
          <p:cNvSpPr/>
          <p:nvPr/>
        </p:nvSpPr>
        <p:spPr>
          <a:xfrm>
            <a:off x="6413121" y="2062501"/>
            <a:ext cx="5120391" cy="28320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D155B219-60F8-33D8-2674-02599936B2D9}"/>
              </a:ext>
            </a:extLst>
          </p:cNvPr>
          <p:cNvSpPr txBox="1"/>
          <p:nvPr/>
        </p:nvSpPr>
        <p:spPr>
          <a:xfrm>
            <a:off x="2840373" y="5023579"/>
            <a:ext cx="6771982" cy="369332"/>
          </a:xfrm>
          <a:prstGeom prst="rect">
            <a:avLst/>
          </a:prstGeom>
          <a:noFill/>
        </p:spPr>
        <p:txBody>
          <a:bodyPr wrap="none" rtlCol="0">
            <a:spAutoFit/>
          </a:bodyPr>
          <a:lstStyle/>
          <a:p>
            <a:r>
              <a:rPr lang="fr-FR" sz="1800" b="1" dirty="0"/>
              <a:t>Résultats des triples thérapies issus des analyses d’IMPACT et ETHOS </a:t>
            </a:r>
          </a:p>
        </p:txBody>
      </p:sp>
      <p:sp>
        <p:nvSpPr>
          <p:cNvPr id="23" name="ZoneTexte 22">
            <a:extLst>
              <a:ext uri="{FF2B5EF4-FFF2-40B4-BE49-F238E27FC236}">
                <a16:creationId xmlns:a16="http://schemas.microsoft.com/office/drawing/2014/main" id="{4C1BB35A-EAF2-F9CA-AD4D-0C381AB5894C}"/>
              </a:ext>
            </a:extLst>
          </p:cNvPr>
          <p:cNvSpPr txBox="1"/>
          <p:nvPr/>
        </p:nvSpPr>
        <p:spPr>
          <a:xfrm>
            <a:off x="3548523" y="2431640"/>
            <a:ext cx="1128707" cy="369332"/>
          </a:xfrm>
          <a:prstGeom prst="rect">
            <a:avLst/>
          </a:prstGeom>
          <a:noFill/>
        </p:spPr>
        <p:txBody>
          <a:bodyPr wrap="none" rtlCol="0">
            <a:spAutoFit/>
          </a:bodyPr>
          <a:lstStyle/>
          <a:p>
            <a:r>
              <a:rPr lang="fr-FR" dirty="0">
                <a:solidFill>
                  <a:srgbClr val="00B050"/>
                </a:solidFill>
              </a:rPr>
              <a:t>Pas de CSI</a:t>
            </a:r>
          </a:p>
        </p:txBody>
      </p:sp>
      <p:sp>
        <p:nvSpPr>
          <p:cNvPr id="24" name="ZoneTexte 23">
            <a:extLst>
              <a:ext uri="{FF2B5EF4-FFF2-40B4-BE49-F238E27FC236}">
                <a16:creationId xmlns:a16="http://schemas.microsoft.com/office/drawing/2014/main" id="{727F770C-7318-2ECB-1C79-E975354ACEE6}"/>
              </a:ext>
            </a:extLst>
          </p:cNvPr>
          <p:cNvSpPr txBox="1"/>
          <p:nvPr/>
        </p:nvSpPr>
        <p:spPr>
          <a:xfrm>
            <a:off x="9492123" y="2443567"/>
            <a:ext cx="1128707" cy="369332"/>
          </a:xfrm>
          <a:prstGeom prst="rect">
            <a:avLst/>
          </a:prstGeom>
          <a:noFill/>
        </p:spPr>
        <p:txBody>
          <a:bodyPr wrap="none" rtlCol="0">
            <a:spAutoFit/>
          </a:bodyPr>
          <a:lstStyle/>
          <a:p>
            <a:r>
              <a:rPr lang="fr-FR" dirty="0">
                <a:solidFill>
                  <a:srgbClr val="7030A0"/>
                </a:solidFill>
              </a:rPr>
              <a:t>Pas de CSI</a:t>
            </a:r>
          </a:p>
        </p:txBody>
      </p:sp>
      <p:sp>
        <p:nvSpPr>
          <p:cNvPr id="25" name="ZoneTexte 24">
            <a:extLst>
              <a:ext uri="{FF2B5EF4-FFF2-40B4-BE49-F238E27FC236}">
                <a16:creationId xmlns:a16="http://schemas.microsoft.com/office/drawing/2014/main" id="{A0EA18C4-F23E-F62E-7D28-F374E2A81F07}"/>
              </a:ext>
            </a:extLst>
          </p:cNvPr>
          <p:cNvSpPr txBox="1"/>
          <p:nvPr/>
        </p:nvSpPr>
        <p:spPr>
          <a:xfrm>
            <a:off x="855888" y="400090"/>
            <a:ext cx="10740954" cy="461665"/>
          </a:xfrm>
          <a:prstGeom prst="rect">
            <a:avLst/>
          </a:prstGeom>
          <a:noFill/>
        </p:spPr>
        <p:txBody>
          <a:bodyPr wrap="none" rtlCol="0">
            <a:spAutoFit/>
          </a:bodyPr>
          <a:lstStyle/>
          <a:p>
            <a:r>
              <a:rPr lang="fr-FR" sz="2400" dirty="0"/>
              <a:t>Bénéfice de l’ajout de CSI à une bronchodilatation en fonction du taux d’éosinophiles</a:t>
            </a:r>
          </a:p>
        </p:txBody>
      </p:sp>
      <p:sp>
        <p:nvSpPr>
          <p:cNvPr id="26" name="ZoneTexte 25">
            <a:extLst>
              <a:ext uri="{FF2B5EF4-FFF2-40B4-BE49-F238E27FC236}">
                <a16:creationId xmlns:a16="http://schemas.microsoft.com/office/drawing/2014/main" id="{6A53ECDC-B85A-5258-AEFA-46844461E340}"/>
              </a:ext>
            </a:extLst>
          </p:cNvPr>
          <p:cNvSpPr txBox="1"/>
          <p:nvPr/>
        </p:nvSpPr>
        <p:spPr>
          <a:xfrm>
            <a:off x="1096009" y="5454336"/>
            <a:ext cx="9999982" cy="400110"/>
          </a:xfrm>
          <a:prstGeom prst="rect">
            <a:avLst/>
          </a:prstGeom>
          <a:solidFill>
            <a:srgbClr val="FF0000"/>
          </a:solidFill>
        </p:spPr>
        <p:txBody>
          <a:bodyPr wrap="none" rtlCol="0">
            <a:spAutoFit/>
          </a:bodyPr>
          <a:lstStyle/>
          <a:p>
            <a:r>
              <a:rPr lang="fr-FR" sz="2000" dirty="0">
                <a:solidFill>
                  <a:schemeClr val="bg1"/>
                </a:solidFill>
              </a:rPr>
              <a:t>Plus le taux d’</a:t>
            </a:r>
            <a:r>
              <a:rPr lang="fr-FR" sz="2000" dirty="0" err="1">
                <a:solidFill>
                  <a:schemeClr val="bg1"/>
                </a:solidFill>
              </a:rPr>
              <a:t>eos</a:t>
            </a:r>
            <a:r>
              <a:rPr lang="fr-FR" sz="2000" dirty="0">
                <a:solidFill>
                  <a:schemeClr val="bg1"/>
                </a:solidFill>
              </a:rPr>
              <a:t> augmente </a:t>
            </a:r>
            <a:r>
              <a:rPr lang="fr-FR" sz="2000" dirty="0">
                <a:solidFill>
                  <a:schemeClr val="bg1"/>
                </a:solidFill>
                <a:sym typeface="Wingdings" pitchFamily="2" charset="2"/>
              </a:rPr>
              <a:t></a:t>
            </a:r>
            <a:r>
              <a:rPr lang="fr-FR" sz="2000" dirty="0">
                <a:solidFill>
                  <a:schemeClr val="bg1"/>
                </a:solidFill>
              </a:rPr>
              <a:t> plus le risque d’EA augmente </a:t>
            </a:r>
            <a:r>
              <a:rPr lang="fr-FR" sz="2000" dirty="0">
                <a:solidFill>
                  <a:schemeClr val="bg1"/>
                </a:solidFill>
                <a:sym typeface="Wingdings" pitchFamily="2" charset="2"/>
              </a:rPr>
              <a:t></a:t>
            </a:r>
            <a:r>
              <a:rPr lang="fr-FR" sz="2000" dirty="0">
                <a:solidFill>
                  <a:schemeClr val="bg1"/>
                </a:solidFill>
              </a:rPr>
              <a:t> plus le bénéfice du CSI ressort</a:t>
            </a:r>
          </a:p>
        </p:txBody>
      </p:sp>
    </p:spTree>
    <p:extLst>
      <p:ext uri="{BB962C8B-B14F-4D97-AF65-F5344CB8AC3E}">
        <p14:creationId xmlns:p14="http://schemas.microsoft.com/office/powerpoint/2010/main" val="1199611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B900802-BB09-8532-ACDD-DF1791C4F46C}"/>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8" name="Picture 7">
            <a:extLst>
              <a:ext uri="{FF2B5EF4-FFF2-40B4-BE49-F238E27FC236}">
                <a16:creationId xmlns:a16="http://schemas.microsoft.com/office/drawing/2014/main" id="{9C2B80BB-FBBE-12C9-5BB8-5629AA7D70A6}"/>
              </a:ext>
            </a:extLst>
          </p:cNvPr>
          <p:cNvPicPr>
            <a:picLocks noChangeAspect="1"/>
          </p:cNvPicPr>
          <p:nvPr/>
        </p:nvPicPr>
        <p:blipFill rotWithShape="1">
          <a:blip r:embed="rId4"/>
          <a:srcRect l="4620" t="12110" r="4515" b="27707"/>
          <a:stretch/>
        </p:blipFill>
        <p:spPr>
          <a:xfrm>
            <a:off x="1651097" y="-148637"/>
            <a:ext cx="8174409" cy="7006637"/>
          </a:xfrm>
          <a:prstGeom prst="rect">
            <a:avLst/>
          </a:prstGeom>
        </p:spPr>
      </p:pic>
      <p:pic>
        <p:nvPicPr>
          <p:cNvPr id="3" name="Image 2">
            <a:extLst>
              <a:ext uri="{FF2B5EF4-FFF2-40B4-BE49-F238E27FC236}">
                <a16:creationId xmlns:a16="http://schemas.microsoft.com/office/drawing/2014/main" id="{2E0DC1F4-5D51-87DE-5159-6D42C2BE6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7695" l="3181" r="92703"/>
                    </a14:imgEffect>
                  </a14:imgLayer>
                </a14:imgProps>
              </a:ext>
            </a:extLst>
          </a:blip>
          <a:stretch>
            <a:fillRect/>
          </a:stretch>
        </p:blipFill>
        <p:spPr>
          <a:xfrm>
            <a:off x="9413102" y="1102649"/>
            <a:ext cx="3135685" cy="2850242"/>
          </a:xfrm>
          <a:prstGeom prst="rect">
            <a:avLst/>
          </a:prstGeom>
          <a:effectLst>
            <a:outerShdw blurRad="317500" dist="203200" dir="2700000" sx="103000" sy="103000" algn="tl" rotWithShape="0">
              <a:prstClr val="black">
                <a:alpha val="40000"/>
              </a:prstClr>
            </a:outerShdw>
          </a:effectLst>
        </p:spPr>
      </p:pic>
      <p:sp>
        <p:nvSpPr>
          <p:cNvPr id="7" name="ZoneTexte 6">
            <a:extLst>
              <a:ext uri="{FF2B5EF4-FFF2-40B4-BE49-F238E27FC236}">
                <a16:creationId xmlns:a16="http://schemas.microsoft.com/office/drawing/2014/main" id="{7A219DC5-1A4C-0555-6871-B83738BEE16B}"/>
              </a:ext>
            </a:extLst>
          </p:cNvPr>
          <p:cNvSpPr txBox="1"/>
          <p:nvPr/>
        </p:nvSpPr>
        <p:spPr>
          <a:xfrm>
            <a:off x="10196254" y="3994595"/>
            <a:ext cx="1745991" cy="461665"/>
          </a:xfrm>
          <a:prstGeom prst="rect">
            <a:avLst/>
          </a:prstGeom>
          <a:solidFill>
            <a:srgbClr val="FF0000"/>
          </a:solidFill>
        </p:spPr>
        <p:txBody>
          <a:bodyPr wrap="none" rtlCol="0">
            <a:spAutoFit/>
          </a:bodyPr>
          <a:lstStyle/>
          <a:p>
            <a:r>
              <a:rPr lang="fr-FR" sz="2400" dirty="0">
                <a:solidFill>
                  <a:schemeClr val="bg1"/>
                </a:solidFill>
              </a:rPr>
              <a:t>Éosinophile</a:t>
            </a:r>
          </a:p>
        </p:txBody>
      </p:sp>
      <p:pic>
        <p:nvPicPr>
          <p:cNvPr id="9" name="Image 8">
            <a:extLst>
              <a:ext uri="{FF2B5EF4-FFF2-40B4-BE49-F238E27FC236}">
                <a16:creationId xmlns:a16="http://schemas.microsoft.com/office/drawing/2014/main" id="{B7D5A04B-0B0B-EA5A-6CC4-24570C37A30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59" b="95862" l="41591" r="97273"/>
                    </a14:imgEffect>
                  </a14:imgLayer>
                </a14:imgProps>
              </a:ext>
            </a:extLst>
          </a:blip>
          <a:srcRect l="40152"/>
          <a:stretch/>
        </p:blipFill>
        <p:spPr>
          <a:xfrm rot="10800000">
            <a:off x="6768082" y="2765620"/>
            <a:ext cx="2023575" cy="365127"/>
          </a:xfrm>
          <a:prstGeom prst="rect">
            <a:avLst/>
          </a:prstGeom>
        </p:spPr>
      </p:pic>
    </p:spTree>
    <p:extLst>
      <p:ext uri="{BB962C8B-B14F-4D97-AF65-F5344CB8AC3E}">
        <p14:creationId xmlns:p14="http://schemas.microsoft.com/office/powerpoint/2010/main" val="3405205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 coins arrondis 17">
            <a:extLst>
              <a:ext uri="{FF2B5EF4-FFF2-40B4-BE49-F238E27FC236}">
                <a16:creationId xmlns:a16="http://schemas.microsoft.com/office/drawing/2014/main" id="{D2224EB6-A85B-2F70-D75F-04C992306F24}"/>
              </a:ext>
            </a:extLst>
          </p:cNvPr>
          <p:cNvSpPr/>
          <p:nvPr/>
        </p:nvSpPr>
        <p:spPr>
          <a:xfrm>
            <a:off x="1099549" y="1187232"/>
            <a:ext cx="9209315" cy="21350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5" name="ZoneTexte 4">
            <a:extLst>
              <a:ext uri="{FF2B5EF4-FFF2-40B4-BE49-F238E27FC236}">
                <a16:creationId xmlns:a16="http://schemas.microsoft.com/office/drawing/2014/main" id="{52DCB4D2-D0E9-C91F-E5F4-300D177F90AF}"/>
              </a:ext>
            </a:extLst>
          </p:cNvPr>
          <p:cNvSpPr txBox="1"/>
          <p:nvPr/>
        </p:nvSpPr>
        <p:spPr>
          <a:xfrm>
            <a:off x="575394" y="333089"/>
            <a:ext cx="11025775" cy="400110"/>
          </a:xfrm>
          <a:prstGeom prst="rect">
            <a:avLst/>
          </a:prstGeom>
          <a:noFill/>
        </p:spPr>
        <p:txBody>
          <a:bodyPr wrap="none" rtlCol="0">
            <a:spAutoFit/>
          </a:bodyPr>
          <a:lstStyle/>
          <a:p>
            <a:pPr defTabSz="914377"/>
            <a:r>
              <a:rPr lang="fr-FR" sz="2000" dirty="0">
                <a:solidFill>
                  <a:prstClr val="black"/>
                </a:solidFill>
                <a:latin typeface="Calibri" panose="020F0502020204030204"/>
              </a:rPr>
              <a:t>Éléments à prendre en compte dans l’addition d’un CSI aux bronchodilatateurs de longue durée d’action </a:t>
            </a:r>
          </a:p>
        </p:txBody>
      </p:sp>
      <p:sp>
        <p:nvSpPr>
          <p:cNvPr id="7" name="ZoneTexte 6">
            <a:extLst>
              <a:ext uri="{FF2B5EF4-FFF2-40B4-BE49-F238E27FC236}">
                <a16:creationId xmlns:a16="http://schemas.microsoft.com/office/drawing/2014/main" id="{4BB17801-4BC2-D4CD-CD2D-5B0E33D6E153}"/>
              </a:ext>
            </a:extLst>
          </p:cNvPr>
          <p:cNvSpPr txBox="1"/>
          <p:nvPr/>
        </p:nvSpPr>
        <p:spPr>
          <a:xfrm>
            <a:off x="9754636" y="828308"/>
            <a:ext cx="1736035" cy="276999"/>
          </a:xfrm>
          <a:prstGeom prst="rect">
            <a:avLst/>
          </a:prstGeom>
          <a:noFill/>
        </p:spPr>
        <p:txBody>
          <a:bodyPr wrap="square">
            <a:spAutoFit/>
          </a:bodyPr>
          <a:lstStyle/>
          <a:p>
            <a:pPr defTabSz="914377"/>
            <a:r>
              <a:rPr lang="fr-FR" sz="1200" dirty="0">
                <a:solidFill>
                  <a:srgbClr val="00B0F0"/>
                </a:solidFill>
                <a:latin typeface="Calibri" panose="020F0502020204030204"/>
              </a:rPr>
              <a:t>(Figure 3.1, GOLD 2022)</a:t>
            </a:r>
          </a:p>
        </p:txBody>
      </p:sp>
      <p:sp>
        <p:nvSpPr>
          <p:cNvPr id="8" name="ZoneTexte 7">
            <a:extLst>
              <a:ext uri="{FF2B5EF4-FFF2-40B4-BE49-F238E27FC236}">
                <a16:creationId xmlns:a16="http://schemas.microsoft.com/office/drawing/2014/main" id="{4D50AB68-23E7-D520-8843-9F21E9FDF361}"/>
              </a:ext>
            </a:extLst>
          </p:cNvPr>
          <p:cNvSpPr txBox="1"/>
          <p:nvPr/>
        </p:nvSpPr>
        <p:spPr>
          <a:xfrm>
            <a:off x="1525511" y="1853631"/>
            <a:ext cx="2284580" cy="646331"/>
          </a:xfrm>
          <a:prstGeom prst="rect">
            <a:avLst/>
          </a:prstGeom>
          <a:noFill/>
        </p:spPr>
        <p:txBody>
          <a:bodyPr wrap="square" rtlCol="0">
            <a:spAutoFit/>
          </a:bodyPr>
          <a:lstStyle/>
          <a:p>
            <a:pPr defTabSz="914377"/>
            <a:r>
              <a:rPr lang="fr-FR" dirty="0">
                <a:solidFill>
                  <a:prstClr val="white"/>
                </a:solidFill>
                <a:latin typeface="Calibri" panose="020F0502020204030204"/>
              </a:rPr>
              <a:t>Utilisation fortement recommandée de CSI</a:t>
            </a:r>
          </a:p>
        </p:txBody>
      </p:sp>
      <p:sp>
        <p:nvSpPr>
          <p:cNvPr id="9" name="ZoneTexte 8">
            <a:extLst>
              <a:ext uri="{FF2B5EF4-FFF2-40B4-BE49-F238E27FC236}">
                <a16:creationId xmlns:a16="http://schemas.microsoft.com/office/drawing/2014/main" id="{80B7816E-682E-3FA6-08A4-EDD3161B94A1}"/>
              </a:ext>
            </a:extLst>
          </p:cNvPr>
          <p:cNvSpPr txBox="1"/>
          <p:nvPr/>
        </p:nvSpPr>
        <p:spPr>
          <a:xfrm>
            <a:off x="4420638" y="1200076"/>
            <a:ext cx="6202017" cy="646331"/>
          </a:xfrm>
          <a:prstGeom prst="rect">
            <a:avLst/>
          </a:prstGeom>
          <a:noFill/>
        </p:spPr>
        <p:txBody>
          <a:bodyPr wrap="square" rtlCol="0">
            <a:spAutoFit/>
          </a:bodyPr>
          <a:lstStyle/>
          <a:p>
            <a:pPr defTabSz="914377"/>
            <a:r>
              <a:rPr lang="fr-FR" dirty="0">
                <a:solidFill>
                  <a:prstClr val="white"/>
                </a:solidFill>
                <a:latin typeface="Calibri" panose="020F0502020204030204"/>
              </a:rPr>
              <a:t>Antécédent(s) d’hospitalisation pour exacerbation malgré un traitement par bronchodilatateur de longue durée d’action</a:t>
            </a:r>
          </a:p>
        </p:txBody>
      </p:sp>
      <p:sp>
        <p:nvSpPr>
          <p:cNvPr id="11" name="ZoneTexte 10">
            <a:extLst>
              <a:ext uri="{FF2B5EF4-FFF2-40B4-BE49-F238E27FC236}">
                <a16:creationId xmlns:a16="http://schemas.microsoft.com/office/drawing/2014/main" id="{19DAD7C2-BC52-8531-5D85-3A4D6F9AC7B8}"/>
              </a:ext>
            </a:extLst>
          </p:cNvPr>
          <p:cNvSpPr txBox="1"/>
          <p:nvPr/>
        </p:nvSpPr>
        <p:spPr>
          <a:xfrm>
            <a:off x="4420638" y="1859249"/>
            <a:ext cx="5749965" cy="646331"/>
          </a:xfrm>
          <a:prstGeom prst="rect">
            <a:avLst/>
          </a:prstGeom>
          <a:noFill/>
        </p:spPr>
        <p:txBody>
          <a:bodyPr wrap="square" rtlCol="0">
            <a:spAutoFit/>
          </a:bodyPr>
          <a:lstStyle/>
          <a:p>
            <a:pPr defTabSz="914377"/>
            <a:r>
              <a:rPr lang="fr-FR" dirty="0">
                <a:solidFill>
                  <a:prstClr val="white"/>
                </a:solidFill>
                <a:latin typeface="Calibri" panose="020F0502020204030204"/>
              </a:rPr>
              <a:t>≥ 2 exacerbations modérées par an malgré un traitement par bronchodilatateur de longue durée d’action</a:t>
            </a:r>
          </a:p>
        </p:txBody>
      </p:sp>
      <p:sp>
        <p:nvSpPr>
          <p:cNvPr id="12" name="ZoneTexte 11">
            <a:extLst>
              <a:ext uri="{FF2B5EF4-FFF2-40B4-BE49-F238E27FC236}">
                <a16:creationId xmlns:a16="http://schemas.microsoft.com/office/drawing/2014/main" id="{001A0504-A9B2-1D02-CD2C-1549B38903A2}"/>
              </a:ext>
            </a:extLst>
          </p:cNvPr>
          <p:cNvSpPr txBox="1"/>
          <p:nvPr/>
        </p:nvSpPr>
        <p:spPr>
          <a:xfrm>
            <a:off x="4420638" y="2515465"/>
            <a:ext cx="2302233" cy="369332"/>
          </a:xfrm>
          <a:prstGeom prst="rect">
            <a:avLst/>
          </a:prstGeom>
          <a:noFill/>
        </p:spPr>
        <p:txBody>
          <a:bodyPr wrap="none" rtlCol="0">
            <a:spAutoFit/>
          </a:bodyPr>
          <a:lstStyle/>
          <a:p>
            <a:pPr defTabSz="914377"/>
            <a:r>
              <a:rPr lang="fr-FR" dirty="0">
                <a:solidFill>
                  <a:prstClr val="white"/>
                </a:solidFill>
                <a:latin typeface="Calibri" panose="020F0502020204030204"/>
              </a:rPr>
              <a:t>≥ 300 éosinophiles/µL </a:t>
            </a:r>
          </a:p>
        </p:txBody>
      </p:sp>
      <p:sp>
        <p:nvSpPr>
          <p:cNvPr id="13" name="ZoneTexte 12">
            <a:extLst>
              <a:ext uri="{FF2B5EF4-FFF2-40B4-BE49-F238E27FC236}">
                <a16:creationId xmlns:a16="http://schemas.microsoft.com/office/drawing/2014/main" id="{27B271E8-3A58-603F-429E-9AEE25350147}"/>
              </a:ext>
            </a:extLst>
          </p:cNvPr>
          <p:cNvSpPr txBox="1"/>
          <p:nvPr/>
        </p:nvSpPr>
        <p:spPr>
          <a:xfrm>
            <a:off x="4420638" y="2894681"/>
            <a:ext cx="2916183" cy="369332"/>
          </a:xfrm>
          <a:prstGeom prst="rect">
            <a:avLst/>
          </a:prstGeom>
          <a:noFill/>
        </p:spPr>
        <p:txBody>
          <a:bodyPr wrap="none" rtlCol="0">
            <a:spAutoFit/>
          </a:bodyPr>
          <a:lstStyle/>
          <a:p>
            <a:pPr defTabSz="914377"/>
            <a:r>
              <a:rPr lang="fr-FR" dirty="0">
                <a:solidFill>
                  <a:prstClr val="white"/>
                </a:solidFill>
                <a:latin typeface="Calibri" panose="020F0502020204030204"/>
              </a:rPr>
              <a:t>Antécédent d’asthme associé</a:t>
            </a:r>
          </a:p>
        </p:txBody>
      </p:sp>
      <p:cxnSp>
        <p:nvCxnSpPr>
          <p:cNvPr id="15" name="Connecteur droit 14">
            <a:extLst>
              <a:ext uri="{FF2B5EF4-FFF2-40B4-BE49-F238E27FC236}">
                <a16:creationId xmlns:a16="http://schemas.microsoft.com/office/drawing/2014/main" id="{63602CB5-D3AC-56B6-FD33-6768C08DE512}"/>
              </a:ext>
            </a:extLst>
          </p:cNvPr>
          <p:cNvCxnSpPr/>
          <p:nvPr/>
        </p:nvCxnSpPr>
        <p:spPr>
          <a:xfrm>
            <a:off x="4593865" y="1846407"/>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9BF5301E-D3BC-2B0D-F444-EB563C7B2B84}"/>
              </a:ext>
            </a:extLst>
          </p:cNvPr>
          <p:cNvCxnSpPr/>
          <p:nvPr/>
        </p:nvCxnSpPr>
        <p:spPr>
          <a:xfrm>
            <a:off x="4593865" y="2499961"/>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7CBDD6E-EFC4-2A29-F426-DFFC197A6395}"/>
              </a:ext>
            </a:extLst>
          </p:cNvPr>
          <p:cNvCxnSpPr/>
          <p:nvPr/>
        </p:nvCxnSpPr>
        <p:spPr>
          <a:xfrm>
            <a:off x="4593865" y="2922556"/>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9215F5C2-8760-1B2F-2194-65D8E0FC77D4}"/>
              </a:ext>
            </a:extLst>
          </p:cNvPr>
          <p:cNvSpPr txBox="1"/>
          <p:nvPr/>
        </p:nvSpPr>
        <p:spPr>
          <a:xfrm>
            <a:off x="1097319" y="6255278"/>
            <a:ext cx="9249648" cy="307777"/>
          </a:xfrm>
          <a:prstGeom prst="rect">
            <a:avLst/>
          </a:prstGeom>
          <a:noFill/>
        </p:spPr>
        <p:txBody>
          <a:bodyPr wrap="none" rtlCol="0">
            <a:spAutoFit/>
          </a:bodyPr>
          <a:lstStyle/>
          <a:p>
            <a:pPr defTabSz="914377"/>
            <a:r>
              <a:rPr lang="fr-FR" sz="1400" dirty="0">
                <a:solidFill>
                  <a:prstClr val="black"/>
                </a:solidFill>
                <a:latin typeface="Calibri" panose="020F0502020204030204"/>
              </a:rPr>
              <a:t>Les valeurs d’éosinophile sont variables dans le temps chez un même patient doivent être considérées comme un continuum</a:t>
            </a:r>
          </a:p>
        </p:txBody>
      </p:sp>
      <p:sp>
        <p:nvSpPr>
          <p:cNvPr id="34" name="Rectangle à coins arrondis 13">
            <a:extLst>
              <a:ext uri="{FF2B5EF4-FFF2-40B4-BE49-F238E27FC236}">
                <a16:creationId xmlns:a16="http://schemas.microsoft.com/office/drawing/2014/main" id="{C732B9DF-DB10-3CF9-29AD-5220ED3D90F5}"/>
              </a:ext>
            </a:extLst>
          </p:cNvPr>
          <p:cNvSpPr/>
          <p:nvPr/>
        </p:nvSpPr>
        <p:spPr>
          <a:xfrm>
            <a:off x="129087" y="133370"/>
            <a:ext cx="11930701" cy="6645119"/>
          </a:xfrm>
          <a:prstGeom prst="roundRect">
            <a:avLst>
              <a:gd name="adj" fmla="val 8411"/>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35" name="ZoneTexte 34">
            <a:extLst>
              <a:ext uri="{FF2B5EF4-FFF2-40B4-BE49-F238E27FC236}">
                <a16:creationId xmlns:a16="http://schemas.microsoft.com/office/drawing/2014/main" id="{A5969311-6B69-954B-61D9-EB6279CEE990}"/>
              </a:ext>
            </a:extLst>
          </p:cNvPr>
          <p:cNvSpPr txBox="1"/>
          <p:nvPr/>
        </p:nvSpPr>
        <p:spPr>
          <a:xfrm>
            <a:off x="8460842" y="6501490"/>
            <a:ext cx="1784463" cy="276999"/>
          </a:xfrm>
          <a:prstGeom prst="rect">
            <a:avLst/>
          </a:prstGeom>
          <a:noFill/>
        </p:spPr>
        <p:txBody>
          <a:bodyPr wrap="none" rtlCol="0">
            <a:spAutoFit/>
          </a:bodyPr>
          <a:lstStyle>
            <a:defPPr>
              <a:defRPr lang="fr-FR"/>
            </a:defPPr>
            <a:lvl1pPr marR="0" lvl="0" indent="0" eaLnBrk="0" fontAlgn="base" hangingPunct="0">
              <a:lnSpc>
                <a:spcPct val="100000"/>
              </a:lnSpc>
              <a:spcBef>
                <a:spcPct val="0"/>
              </a:spcBef>
              <a:spcAft>
                <a:spcPct val="0"/>
              </a:spcAft>
              <a:buClrTx/>
              <a:buSzTx/>
              <a:buFontTx/>
              <a:buNone/>
              <a:tabLst/>
              <a:defRPr kumimoji="0" sz="1400" b="0" i="0" u="none" strike="noStrike" cap="none" spc="0" normalizeH="0" baseline="0">
                <a:ln>
                  <a:noFill/>
                </a:ln>
                <a:solidFill>
                  <a:prstClr val="black"/>
                </a:solidFill>
                <a:effectLst/>
                <a:uLnTx/>
                <a:uFillTx/>
                <a:latin typeface="Arial Narrow" charset="0"/>
                <a:ea typeface="MS PGothic" charset="0"/>
              </a:defRPr>
            </a:lvl1pPr>
          </a:lstStyle>
          <a:p>
            <a:pPr defTabSz="914377"/>
            <a:r>
              <a:rPr lang="fr-FR" sz="1200" dirty="0"/>
              <a:t>CSI: </a:t>
            </a:r>
            <a:r>
              <a:rPr lang="fr-FR" sz="1200" dirty="0" err="1"/>
              <a:t>corticostéroides</a:t>
            </a:r>
            <a:r>
              <a:rPr lang="fr-FR" sz="1200" dirty="0"/>
              <a:t> inhalés</a:t>
            </a:r>
          </a:p>
        </p:txBody>
      </p:sp>
    </p:spTree>
    <p:extLst>
      <p:ext uri="{BB962C8B-B14F-4D97-AF65-F5344CB8AC3E}">
        <p14:creationId xmlns:p14="http://schemas.microsoft.com/office/powerpoint/2010/main" val="3598980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 coins arrondis 31">
            <a:extLst>
              <a:ext uri="{FF2B5EF4-FFF2-40B4-BE49-F238E27FC236}">
                <a16:creationId xmlns:a16="http://schemas.microsoft.com/office/drawing/2014/main" id="{67D2E650-75C9-34CD-41DD-6850B516E8E8}"/>
              </a:ext>
            </a:extLst>
          </p:cNvPr>
          <p:cNvSpPr/>
          <p:nvPr/>
        </p:nvSpPr>
        <p:spPr>
          <a:xfrm>
            <a:off x="1097320" y="4682279"/>
            <a:ext cx="9209315" cy="14946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5" name="ZoneTexte 4">
            <a:extLst>
              <a:ext uri="{FF2B5EF4-FFF2-40B4-BE49-F238E27FC236}">
                <a16:creationId xmlns:a16="http://schemas.microsoft.com/office/drawing/2014/main" id="{52DCB4D2-D0E9-C91F-E5F4-300D177F90AF}"/>
              </a:ext>
            </a:extLst>
          </p:cNvPr>
          <p:cNvSpPr txBox="1"/>
          <p:nvPr/>
        </p:nvSpPr>
        <p:spPr>
          <a:xfrm>
            <a:off x="575394" y="333089"/>
            <a:ext cx="11025775" cy="400110"/>
          </a:xfrm>
          <a:prstGeom prst="rect">
            <a:avLst/>
          </a:prstGeom>
          <a:noFill/>
        </p:spPr>
        <p:txBody>
          <a:bodyPr wrap="none" rtlCol="0">
            <a:spAutoFit/>
          </a:bodyPr>
          <a:lstStyle/>
          <a:p>
            <a:pPr defTabSz="914377"/>
            <a:r>
              <a:rPr lang="fr-FR" sz="2000" dirty="0">
                <a:solidFill>
                  <a:prstClr val="black"/>
                </a:solidFill>
                <a:latin typeface="Calibri" panose="020F0502020204030204"/>
              </a:rPr>
              <a:t>Éléments à prendre en compte dans l’addition d’un CSI aux bronchodilatateurs de longue durée d’action </a:t>
            </a:r>
          </a:p>
        </p:txBody>
      </p:sp>
      <p:sp>
        <p:nvSpPr>
          <p:cNvPr id="25" name="ZoneTexte 24">
            <a:extLst>
              <a:ext uri="{FF2B5EF4-FFF2-40B4-BE49-F238E27FC236}">
                <a16:creationId xmlns:a16="http://schemas.microsoft.com/office/drawing/2014/main" id="{84337AB8-A26A-4002-7A97-7E07D39BC2DA}"/>
              </a:ext>
            </a:extLst>
          </p:cNvPr>
          <p:cNvSpPr txBox="1"/>
          <p:nvPr/>
        </p:nvSpPr>
        <p:spPr>
          <a:xfrm>
            <a:off x="1525509" y="5162303"/>
            <a:ext cx="2309099" cy="646331"/>
          </a:xfrm>
          <a:prstGeom prst="rect">
            <a:avLst/>
          </a:prstGeom>
          <a:noFill/>
        </p:spPr>
        <p:txBody>
          <a:bodyPr wrap="square" rtlCol="0">
            <a:spAutoFit/>
          </a:bodyPr>
          <a:lstStyle/>
          <a:p>
            <a:pPr defTabSz="914377"/>
            <a:r>
              <a:rPr lang="fr-FR" dirty="0">
                <a:solidFill>
                  <a:prstClr val="white"/>
                </a:solidFill>
                <a:latin typeface="Calibri" panose="020F0502020204030204"/>
              </a:rPr>
              <a:t>Utilisation déconseillée de CSI</a:t>
            </a:r>
          </a:p>
        </p:txBody>
      </p:sp>
      <p:sp>
        <p:nvSpPr>
          <p:cNvPr id="26" name="ZoneTexte 25">
            <a:extLst>
              <a:ext uri="{FF2B5EF4-FFF2-40B4-BE49-F238E27FC236}">
                <a16:creationId xmlns:a16="http://schemas.microsoft.com/office/drawing/2014/main" id="{7E17E7C9-B384-9A77-24F7-6E6A561A1207}"/>
              </a:ext>
            </a:extLst>
          </p:cNvPr>
          <p:cNvSpPr txBox="1"/>
          <p:nvPr/>
        </p:nvSpPr>
        <p:spPr>
          <a:xfrm>
            <a:off x="4420637" y="4766053"/>
            <a:ext cx="6202017" cy="369332"/>
          </a:xfrm>
          <a:prstGeom prst="rect">
            <a:avLst/>
          </a:prstGeom>
          <a:noFill/>
        </p:spPr>
        <p:txBody>
          <a:bodyPr wrap="square" rtlCol="0">
            <a:spAutoFit/>
          </a:bodyPr>
          <a:lstStyle/>
          <a:p>
            <a:pPr defTabSz="914377"/>
            <a:r>
              <a:rPr lang="fr-FR" dirty="0">
                <a:solidFill>
                  <a:prstClr val="white"/>
                </a:solidFill>
                <a:latin typeface="Calibri" panose="020F0502020204030204"/>
              </a:rPr>
              <a:t>Pneumopathies à répétition</a:t>
            </a:r>
          </a:p>
        </p:txBody>
      </p:sp>
      <p:sp>
        <p:nvSpPr>
          <p:cNvPr id="27" name="ZoneTexte 26">
            <a:extLst>
              <a:ext uri="{FF2B5EF4-FFF2-40B4-BE49-F238E27FC236}">
                <a16:creationId xmlns:a16="http://schemas.microsoft.com/office/drawing/2014/main" id="{CC4B2BAE-5AD4-73BF-809A-EA8C1DACE4B3}"/>
              </a:ext>
            </a:extLst>
          </p:cNvPr>
          <p:cNvSpPr txBox="1"/>
          <p:nvPr/>
        </p:nvSpPr>
        <p:spPr>
          <a:xfrm>
            <a:off x="4420636" y="5256072"/>
            <a:ext cx="5749965" cy="369332"/>
          </a:xfrm>
          <a:prstGeom prst="rect">
            <a:avLst/>
          </a:prstGeom>
          <a:noFill/>
        </p:spPr>
        <p:txBody>
          <a:bodyPr wrap="square" rtlCol="0">
            <a:spAutoFit/>
          </a:bodyPr>
          <a:lstStyle/>
          <a:p>
            <a:pPr defTabSz="914377"/>
            <a:r>
              <a:rPr lang="fr-FR" dirty="0">
                <a:solidFill>
                  <a:prstClr val="white"/>
                </a:solidFill>
                <a:latin typeface="Calibri" panose="020F0502020204030204"/>
              </a:rPr>
              <a:t>&lt; 100 éosinophiles/µL </a:t>
            </a:r>
          </a:p>
        </p:txBody>
      </p:sp>
      <p:sp>
        <p:nvSpPr>
          <p:cNvPr id="28" name="ZoneTexte 27">
            <a:extLst>
              <a:ext uri="{FF2B5EF4-FFF2-40B4-BE49-F238E27FC236}">
                <a16:creationId xmlns:a16="http://schemas.microsoft.com/office/drawing/2014/main" id="{31BB22F7-E201-2A83-AB1F-45EC06751916}"/>
              </a:ext>
            </a:extLst>
          </p:cNvPr>
          <p:cNvSpPr txBox="1"/>
          <p:nvPr/>
        </p:nvSpPr>
        <p:spPr>
          <a:xfrm>
            <a:off x="4420636" y="5747277"/>
            <a:ext cx="3902030" cy="369332"/>
          </a:xfrm>
          <a:prstGeom prst="rect">
            <a:avLst/>
          </a:prstGeom>
          <a:noFill/>
        </p:spPr>
        <p:txBody>
          <a:bodyPr wrap="none" rtlCol="0">
            <a:spAutoFit/>
          </a:bodyPr>
          <a:lstStyle/>
          <a:p>
            <a:pPr defTabSz="914377"/>
            <a:r>
              <a:rPr lang="fr-FR" dirty="0">
                <a:solidFill>
                  <a:prstClr val="white"/>
                </a:solidFill>
                <a:latin typeface="Calibri" panose="020F0502020204030204"/>
              </a:rPr>
              <a:t>Antécédent d’infection à mycobactéries</a:t>
            </a:r>
          </a:p>
        </p:txBody>
      </p:sp>
      <p:cxnSp>
        <p:nvCxnSpPr>
          <p:cNvPr id="29" name="Connecteur droit 28">
            <a:extLst>
              <a:ext uri="{FF2B5EF4-FFF2-40B4-BE49-F238E27FC236}">
                <a16:creationId xmlns:a16="http://schemas.microsoft.com/office/drawing/2014/main" id="{66FEB09D-6F7E-D07E-FDF9-ECDE30813631}"/>
              </a:ext>
            </a:extLst>
          </p:cNvPr>
          <p:cNvCxnSpPr/>
          <p:nvPr/>
        </p:nvCxnSpPr>
        <p:spPr>
          <a:xfrm>
            <a:off x="4593862" y="5184837"/>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DEF7750F-D611-9DBF-9C89-09C1E973A155}"/>
              </a:ext>
            </a:extLst>
          </p:cNvPr>
          <p:cNvCxnSpPr/>
          <p:nvPr/>
        </p:nvCxnSpPr>
        <p:spPr>
          <a:xfrm>
            <a:off x="4593863" y="5668079"/>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9215F5C2-8760-1B2F-2194-65D8E0FC77D4}"/>
              </a:ext>
            </a:extLst>
          </p:cNvPr>
          <p:cNvSpPr txBox="1"/>
          <p:nvPr/>
        </p:nvSpPr>
        <p:spPr>
          <a:xfrm>
            <a:off x="1097319" y="6255278"/>
            <a:ext cx="9249648" cy="307777"/>
          </a:xfrm>
          <a:prstGeom prst="rect">
            <a:avLst/>
          </a:prstGeom>
          <a:noFill/>
        </p:spPr>
        <p:txBody>
          <a:bodyPr wrap="none" rtlCol="0">
            <a:spAutoFit/>
          </a:bodyPr>
          <a:lstStyle/>
          <a:p>
            <a:pPr defTabSz="914377"/>
            <a:r>
              <a:rPr lang="fr-FR" sz="1400" dirty="0">
                <a:solidFill>
                  <a:prstClr val="black"/>
                </a:solidFill>
                <a:latin typeface="Calibri" panose="020F0502020204030204"/>
              </a:rPr>
              <a:t>Les valeurs d’éosinophile sont variables dans le temps chez un même patient doivent être considérées comme un continuum</a:t>
            </a:r>
          </a:p>
        </p:txBody>
      </p:sp>
      <p:sp>
        <p:nvSpPr>
          <p:cNvPr id="34" name="Rectangle à coins arrondis 13">
            <a:extLst>
              <a:ext uri="{FF2B5EF4-FFF2-40B4-BE49-F238E27FC236}">
                <a16:creationId xmlns:a16="http://schemas.microsoft.com/office/drawing/2014/main" id="{C732B9DF-DB10-3CF9-29AD-5220ED3D90F5}"/>
              </a:ext>
            </a:extLst>
          </p:cNvPr>
          <p:cNvSpPr/>
          <p:nvPr/>
        </p:nvSpPr>
        <p:spPr>
          <a:xfrm>
            <a:off x="129087" y="133370"/>
            <a:ext cx="11930701" cy="6645119"/>
          </a:xfrm>
          <a:prstGeom prst="roundRect">
            <a:avLst>
              <a:gd name="adj" fmla="val 8411"/>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35" name="ZoneTexte 34">
            <a:extLst>
              <a:ext uri="{FF2B5EF4-FFF2-40B4-BE49-F238E27FC236}">
                <a16:creationId xmlns:a16="http://schemas.microsoft.com/office/drawing/2014/main" id="{A5969311-6B69-954B-61D9-EB6279CEE990}"/>
              </a:ext>
            </a:extLst>
          </p:cNvPr>
          <p:cNvSpPr txBox="1"/>
          <p:nvPr/>
        </p:nvSpPr>
        <p:spPr>
          <a:xfrm>
            <a:off x="8460842" y="6501490"/>
            <a:ext cx="1784463" cy="276999"/>
          </a:xfrm>
          <a:prstGeom prst="rect">
            <a:avLst/>
          </a:prstGeom>
          <a:noFill/>
        </p:spPr>
        <p:txBody>
          <a:bodyPr wrap="none" rtlCol="0">
            <a:spAutoFit/>
          </a:bodyPr>
          <a:lstStyle>
            <a:defPPr>
              <a:defRPr lang="fr-FR"/>
            </a:defPPr>
            <a:lvl1pPr marR="0" lvl="0" indent="0" eaLnBrk="0" fontAlgn="base" hangingPunct="0">
              <a:lnSpc>
                <a:spcPct val="100000"/>
              </a:lnSpc>
              <a:spcBef>
                <a:spcPct val="0"/>
              </a:spcBef>
              <a:spcAft>
                <a:spcPct val="0"/>
              </a:spcAft>
              <a:buClrTx/>
              <a:buSzTx/>
              <a:buFontTx/>
              <a:buNone/>
              <a:tabLst/>
              <a:defRPr kumimoji="0" sz="1400" b="0" i="0" u="none" strike="noStrike" cap="none" spc="0" normalizeH="0" baseline="0">
                <a:ln>
                  <a:noFill/>
                </a:ln>
                <a:solidFill>
                  <a:prstClr val="black"/>
                </a:solidFill>
                <a:effectLst/>
                <a:uLnTx/>
                <a:uFillTx/>
                <a:latin typeface="Arial Narrow" charset="0"/>
                <a:ea typeface="MS PGothic" charset="0"/>
              </a:defRPr>
            </a:lvl1pPr>
          </a:lstStyle>
          <a:p>
            <a:pPr defTabSz="914377"/>
            <a:r>
              <a:rPr lang="fr-FR" sz="1200" dirty="0"/>
              <a:t>CSI: </a:t>
            </a:r>
            <a:r>
              <a:rPr lang="fr-FR" sz="1200" dirty="0" err="1"/>
              <a:t>corticostéroides</a:t>
            </a:r>
            <a:r>
              <a:rPr lang="fr-FR" sz="1200" dirty="0"/>
              <a:t> inhalés</a:t>
            </a:r>
          </a:p>
        </p:txBody>
      </p:sp>
    </p:spTree>
    <p:extLst>
      <p:ext uri="{BB962C8B-B14F-4D97-AF65-F5344CB8AC3E}">
        <p14:creationId xmlns:p14="http://schemas.microsoft.com/office/powerpoint/2010/main" val="189545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133061" y="2414611"/>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7" name="ZoneTexte 6">
            <a:extLst>
              <a:ext uri="{FF2B5EF4-FFF2-40B4-BE49-F238E27FC236}">
                <a16:creationId xmlns:a16="http://schemas.microsoft.com/office/drawing/2014/main" id="{618E964A-25C5-F192-B1A6-FC5A20E2F647}"/>
              </a:ext>
            </a:extLst>
          </p:cNvPr>
          <p:cNvSpPr txBox="1"/>
          <p:nvPr/>
        </p:nvSpPr>
        <p:spPr>
          <a:xfrm>
            <a:off x="297038" y="3985591"/>
            <a:ext cx="1474956" cy="369332"/>
          </a:xfrm>
          <a:prstGeom prst="rect">
            <a:avLst/>
          </a:prstGeom>
          <a:noFill/>
        </p:spPr>
        <p:txBody>
          <a:bodyPr wrap="none" rtlCol="0">
            <a:spAutoFit/>
          </a:bodyPr>
          <a:lstStyle/>
          <a:p>
            <a:r>
              <a:rPr lang="fr-FR" dirty="0"/>
              <a:t>« Pré-BPCO »</a:t>
            </a:r>
          </a:p>
        </p:txBody>
      </p:sp>
      <p:sp>
        <p:nvSpPr>
          <p:cNvPr id="8" name="ZoneTexte 7">
            <a:extLst>
              <a:ext uri="{FF2B5EF4-FFF2-40B4-BE49-F238E27FC236}">
                <a16:creationId xmlns:a16="http://schemas.microsoft.com/office/drawing/2014/main" id="{532F1C78-82C9-EF2B-CF15-3112EE2A1D1C}"/>
              </a:ext>
            </a:extLst>
          </p:cNvPr>
          <p:cNvSpPr txBox="1"/>
          <p:nvPr/>
        </p:nvSpPr>
        <p:spPr>
          <a:xfrm>
            <a:off x="2633628" y="3981725"/>
            <a:ext cx="1279360" cy="369332"/>
          </a:xfrm>
          <a:prstGeom prst="rect">
            <a:avLst/>
          </a:prstGeom>
          <a:noFill/>
        </p:spPr>
        <p:txBody>
          <a:bodyPr wrap="square" rtlCol="0">
            <a:spAutoFit/>
          </a:bodyPr>
          <a:lstStyle/>
          <a:p>
            <a:r>
              <a:rPr lang="fr-FR" dirty="0"/>
              <a:t>« </a:t>
            </a:r>
            <a:r>
              <a:rPr lang="fr-FR" dirty="0" err="1"/>
              <a:t>PRISm</a:t>
            </a:r>
            <a:r>
              <a:rPr lang="fr-FR" dirty="0"/>
              <a:t> »</a:t>
            </a:r>
          </a:p>
        </p:txBody>
      </p:sp>
      <p:sp>
        <p:nvSpPr>
          <p:cNvPr id="9" name="ZoneTexte 8">
            <a:extLst>
              <a:ext uri="{FF2B5EF4-FFF2-40B4-BE49-F238E27FC236}">
                <a16:creationId xmlns:a16="http://schemas.microsoft.com/office/drawing/2014/main" id="{4FB658F8-F9DB-A5A3-4478-E030E1807494}"/>
              </a:ext>
            </a:extLst>
          </p:cNvPr>
          <p:cNvSpPr txBox="1"/>
          <p:nvPr/>
        </p:nvSpPr>
        <p:spPr>
          <a:xfrm>
            <a:off x="2086461" y="4525865"/>
            <a:ext cx="2573982" cy="523220"/>
          </a:xfrm>
          <a:prstGeom prst="rect">
            <a:avLst/>
          </a:prstGeom>
          <a:noFill/>
        </p:spPr>
        <p:txBody>
          <a:bodyPr wrap="square" rtlCol="0">
            <a:spAutoFit/>
          </a:bodyPr>
          <a:lstStyle/>
          <a:p>
            <a:r>
              <a:rPr lang="en-US" sz="1400" dirty="0"/>
              <a:t>Preserved ratio but impairment spirometry measurement </a:t>
            </a:r>
          </a:p>
        </p:txBody>
      </p:sp>
      <p:cxnSp>
        <p:nvCxnSpPr>
          <p:cNvPr id="12" name="Connecteur en angle 11">
            <a:extLst>
              <a:ext uri="{FF2B5EF4-FFF2-40B4-BE49-F238E27FC236}">
                <a16:creationId xmlns:a16="http://schemas.microsoft.com/office/drawing/2014/main" id="{21545981-411A-74FA-980F-D5C3DA71B6A8}"/>
              </a:ext>
            </a:extLst>
          </p:cNvPr>
          <p:cNvCxnSpPr>
            <a:stCxn id="5" idx="2"/>
            <a:endCxn id="7" idx="0"/>
          </p:cNvCxnSpPr>
          <p:nvPr/>
        </p:nvCxnSpPr>
        <p:spPr>
          <a:xfrm rot="5400000">
            <a:off x="1059838" y="2850954"/>
            <a:ext cx="1109315" cy="115995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en angle 12">
            <a:extLst>
              <a:ext uri="{FF2B5EF4-FFF2-40B4-BE49-F238E27FC236}">
                <a16:creationId xmlns:a16="http://schemas.microsoft.com/office/drawing/2014/main" id="{9C43F3D3-1733-B972-E984-F4C84574C7C5}"/>
              </a:ext>
            </a:extLst>
          </p:cNvPr>
          <p:cNvCxnSpPr>
            <a:cxnSpLocks/>
            <a:stCxn id="5" idx="2"/>
            <a:endCxn id="8" idx="0"/>
          </p:cNvCxnSpPr>
          <p:nvPr/>
        </p:nvCxnSpPr>
        <p:spPr>
          <a:xfrm rot="16200000" flipH="1">
            <a:off x="2181167" y="2889583"/>
            <a:ext cx="1105449" cy="107883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6420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 coins arrondis 31">
            <a:extLst>
              <a:ext uri="{FF2B5EF4-FFF2-40B4-BE49-F238E27FC236}">
                <a16:creationId xmlns:a16="http://schemas.microsoft.com/office/drawing/2014/main" id="{67D2E650-75C9-34CD-41DD-6850B516E8E8}"/>
              </a:ext>
            </a:extLst>
          </p:cNvPr>
          <p:cNvSpPr/>
          <p:nvPr/>
        </p:nvSpPr>
        <p:spPr>
          <a:xfrm>
            <a:off x="1097320" y="4682279"/>
            <a:ext cx="9209315" cy="14946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24" name="Rectangle : coins arrondis 23">
            <a:extLst>
              <a:ext uri="{FF2B5EF4-FFF2-40B4-BE49-F238E27FC236}">
                <a16:creationId xmlns:a16="http://schemas.microsoft.com/office/drawing/2014/main" id="{C9323D02-0CA9-8735-CF0E-A7E462BAA73C}"/>
              </a:ext>
            </a:extLst>
          </p:cNvPr>
          <p:cNvSpPr/>
          <p:nvPr/>
        </p:nvSpPr>
        <p:spPr>
          <a:xfrm>
            <a:off x="1097320" y="3445840"/>
            <a:ext cx="9209315" cy="113300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18" name="Rectangle : coins arrondis 17">
            <a:extLst>
              <a:ext uri="{FF2B5EF4-FFF2-40B4-BE49-F238E27FC236}">
                <a16:creationId xmlns:a16="http://schemas.microsoft.com/office/drawing/2014/main" id="{D2224EB6-A85B-2F70-D75F-04C992306F24}"/>
              </a:ext>
            </a:extLst>
          </p:cNvPr>
          <p:cNvSpPr/>
          <p:nvPr/>
        </p:nvSpPr>
        <p:spPr>
          <a:xfrm>
            <a:off x="1099549" y="1187232"/>
            <a:ext cx="9209315" cy="21350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5" name="ZoneTexte 4">
            <a:extLst>
              <a:ext uri="{FF2B5EF4-FFF2-40B4-BE49-F238E27FC236}">
                <a16:creationId xmlns:a16="http://schemas.microsoft.com/office/drawing/2014/main" id="{52DCB4D2-D0E9-C91F-E5F4-300D177F90AF}"/>
              </a:ext>
            </a:extLst>
          </p:cNvPr>
          <p:cNvSpPr txBox="1"/>
          <p:nvPr/>
        </p:nvSpPr>
        <p:spPr>
          <a:xfrm>
            <a:off x="575394" y="333089"/>
            <a:ext cx="11025775" cy="400110"/>
          </a:xfrm>
          <a:prstGeom prst="rect">
            <a:avLst/>
          </a:prstGeom>
          <a:noFill/>
        </p:spPr>
        <p:txBody>
          <a:bodyPr wrap="none" rtlCol="0">
            <a:spAutoFit/>
          </a:bodyPr>
          <a:lstStyle/>
          <a:p>
            <a:pPr defTabSz="914377"/>
            <a:r>
              <a:rPr lang="fr-FR" sz="2000" dirty="0">
                <a:solidFill>
                  <a:prstClr val="black"/>
                </a:solidFill>
                <a:latin typeface="Calibri" panose="020F0502020204030204"/>
              </a:rPr>
              <a:t>Éléments à prendre en compte dans l’addition d’un CSI aux bronchodilatateurs de longue durée d’action </a:t>
            </a:r>
          </a:p>
        </p:txBody>
      </p:sp>
      <p:sp>
        <p:nvSpPr>
          <p:cNvPr id="7" name="ZoneTexte 6">
            <a:extLst>
              <a:ext uri="{FF2B5EF4-FFF2-40B4-BE49-F238E27FC236}">
                <a16:creationId xmlns:a16="http://schemas.microsoft.com/office/drawing/2014/main" id="{4BB17801-4BC2-D4CD-CD2D-5B0E33D6E153}"/>
              </a:ext>
            </a:extLst>
          </p:cNvPr>
          <p:cNvSpPr txBox="1"/>
          <p:nvPr/>
        </p:nvSpPr>
        <p:spPr>
          <a:xfrm>
            <a:off x="9754636" y="828308"/>
            <a:ext cx="1736035" cy="276999"/>
          </a:xfrm>
          <a:prstGeom prst="rect">
            <a:avLst/>
          </a:prstGeom>
          <a:noFill/>
        </p:spPr>
        <p:txBody>
          <a:bodyPr wrap="square">
            <a:spAutoFit/>
          </a:bodyPr>
          <a:lstStyle/>
          <a:p>
            <a:pPr defTabSz="914377"/>
            <a:r>
              <a:rPr lang="fr-FR" sz="1200" dirty="0">
                <a:solidFill>
                  <a:srgbClr val="00B0F0"/>
                </a:solidFill>
                <a:latin typeface="Calibri" panose="020F0502020204030204"/>
              </a:rPr>
              <a:t>(Figure 3.1, GOLD 2022)</a:t>
            </a:r>
          </a:p>
        </p:txBody>
      </p:sp>
      <p:sp>
        <p:nvSpPr>
          <p:cNvPr id="8" name="ZoneTexte 7">
            <a:extLst>
              <a:ext uri="{FF2B5EF4-FFF2-40B4-BE49-F238E27FC236}">
                <a16:creationId xmlns:a16="http://schemas.microsoft.com/office/drawing/2014/main" id="{4D50AB68-23E7-D520-8843-9F21E9FDF361}"/>
              </a:ext>
            </a:extLst>
          </p:cNvPr>
          <p:cNvSpPr txBox="1"/>
          <p:nvPr/>
        </p:nvSpPr>
        <p:spPr>
          <a:xfrm>
            <a:off x="1525511" y="1853631"/>
            <a:ext cx="2284580" cy="646331"/>
          </a:xfrm>
          <a:prstGeom prst="rect">
            <a:avLst/>
          </a:prstGeom>
          <a:noFill/>
        </p:spPr>
        <p:txBody>
          <a:bodyPr wrap="square" rtlCol="0">
            <a:spAutoFit/>
          </a:bodyPr>
          <a:lstStyle/>
          <a:p>
            <a:pPr defTabSz="914377"/>
            <a:r>
              <a:rPr lang="fr-FR" dirty="0">
                <a:solidFill>
                  <a:prstClr val="white"/>
                </a:solidFill>
                <a:latin typeface="Calibri" panose="020F0502020204030204"/>
              </a:rPr>
              <a:t>Utilisation fortement recommandée de CSI</a:t>
            </a:r>
          </a:p>
        </p:txBody>
      </p:sp>
      <p:sp>
        <p:nvSpPr>
          <p:cNvPr id="9" name="ZoneTexte 8">
            <a:extLst>
              <a:ext uri="{FF2B5EF4-FFF2-40B4-BE49-F238E27FC236}">
                <a16:creationId xmlns:a16="http://schemas.microsoft.com/office/drawing/2014/main" id="{80B7816E-682E-3FA6-08A4-EDD3161B94A1}"/>
              </a:ext>
            </a:extLst>
          </p:cNvPr>
          <p:cNvSpPr txBox="1"/>
          <p:nvPr/>
        </p:nvSpPr>
        <p:spPr>
          <a:xfrm>
            <a:off x="4420638" y="1200076"/>
            <a:ext cx="6202017" cy="646331"/>
          </a:xfrm>
          <a:prstGeom prst="rect">
            <a:avLst/>
          </a:prstGeom>
          <a:noFill/>
        </p:spPr>
        <p:txBody>
          <a:bodyPr wrap="square" rtlCol="0">
            <a:spAutoFit/>
          </a:bodyPr>
          <a:lstStyle/>
          <a:p>
            <a:pPr defTabSz="914377"/>
            <a:r>
              <a:rPr lang="fr-FR" dirty="0">
                <a:solidFill>
                  <a:prstClr val="white"/>
                </a:solidFill>
                <a:latin typeface="Calibri" panose="020F0502020204030204"/>
              </a:rPr>
              <a:t>Antécédent(s) d’hospitalisation pour exacerbation malgré un traitement par bronchodilatateur de longue durée d’action</a:t>
            </a:r>
          </a:p>
        </p:txBody>
      </p:sp>
      <p:sp>
        <p:nvSpPr>
          <p:cNvPr id="11" name="ZoneTexte 10">
            <a:extLst>
              <a:ext uri="{FF2B5EF4-FFF2-40B4-BE49-F238E27FC236}">
                <a16:creationId xmlns:a16="http://schemas.microsoft.com/office/drawing/2014/main" id="{19DAD7C2-BC52-8531-5D85-3A4D6F9AC7B8}"/>
              </a:ext>
            </a:extLst>
          </p:cNvPr>
          <p:cNvSpPr txBox="1"/>
          <p:nvPr/>
        </p:nvSpPr>
        <p:spPr>
          <a:xfrm>
            <a:off x="4420638" y="1859249"/>
            <a:ext cx="5749965" cy="646331"/>
          </a:xfrm>
          <a:prstGeom prst="rect">
            <a:avLst/>
          </a:prstGeom>
          <a:noFill/>
        </p:spPr>
        <p:txBody>
          <a:bodyPr wrap="square" rtlCol="0">
            <a:spAutoFit/>
          </a:bodyPr>
          <a:lstStyle/>
          <a:p>
            <a:pPr defTabSz="914377"/>
            <a:r>
              <a:rPr lang="fr-FR" dirty="0">
                <a:solidFill>
                  <a:prstClr val="white"/>
                </a:solidFill>
                <a:latin typeface="Calibri" panose="020F0502020204030204"/>
              </a:rPr>
              <a:t>≥ 2 exacerbations modérées par an malgré un traitement par bronchodilatateur de longue durée d’action</a:t>
            </a:r>
          </a:p>
        </p:txBody>
      </p:sp>
      <p:sp>
        <p:nvSpPr>
          <p:cNvPr id="12" name="ZoneTexte 11">
            <a:extLst>
              <a:ext uri="{FF2B5EF4-FFF2-40B4-BE49-F238E27FC236}">
                <a16:creationId xmlns:a16="http://schemas.microsoft.com/office/drawing/2014/main" id="{001A0504-A9B2-1D02-CD2C-1549B38903A2}"/>
              </a:ext>
            </a:extLst>
          </p:cNvPr>
          <p:cNvSpPr txBox="1"/>
          <p:nvPr/>
        </p:nvSpPr>
        <p:spPr>
          <a:xfrm>
            <a:off x="4420638" y="2515465"/>
            <a:ext cx="2302233" cy="369332"/>
          </a:xfrm>
          <a:prstGeom prst="rect">
            <a:avLst/>
          </a:prstGeom>
          <a:noFill/>
        </p:spPr>
        <p:txBody>
          <a:bodyPr wrap="none" rtlCol="0">
            <a:spAutoFit/>
          </a:bodyPr>
          <a:lstStyle/>
          <a:p>
            <a:pPr defTabSz="914377"/>
            <a:r>
              <a:rPr lang="fr-FR" dirty="0">
                <a:solidFill>
                  <a:prstClr val="white"/>
                </a:solidFill>
                <a:latin typeface="Calibri" panose="020F0502020204030204"/>
              </a:rPr>
              <a:t>≥ 300 éosinophiles/µL </a:t>
            </a:r>
          </a:p>
        </p:txBody>
      </p:sp>
      <p:sp>
        <p:nvSpPr>
          <p:cNvPr id="13" name="ZoneTexte 12">
            <a:extLst>
              <a:ext uri="{FF2B5EF4-FFF2-40B4-BE49-F238E27FC236}">
                <a16:creationId xmlns:a16="http://schemas.microsoft.com/office/drawing/2014/main" id="{27B271E8-3A58-603F-429E-9AEE25350147}"/>
              </a:ext>
            </a:extLst>
          </p:cNvPr>
          <p:cNvSpPr txBox="1"/>
          <p:nvPr/>
        </p:nvSpPr>
        <p:spPr>
          <a:xfrm>
            <a:off x="4420638" y="2894681"/>
            <a:ext cx="2916183" cy="369332"/>
          </a:xfrm>
          <a:prstGeom prst="rect">
            <a:avLst/>
          </a:prstGeom>
          <a:noFill/>
        </p:spPr>
        <p:txBody>
          <a:bodyPr wrap="none" rtlCol="0">
            <a:spAutoFit/>
          </a:bodyPr>
          <a:lstStyle/>
          <a:p>
            <a:pPr defTabSz="914377"/>
            <a:r>
              <a:rPr lang="fr-FR" dirty="0">
                <a:solidFill>
                  <a:prstClr val="white"/>
                </a:solidFill>
                <a:latin typeface="Calibri" panose="020F0502020204030204"/>
              </a:rPr>
              <a:t>Antécédent d’asthme associé</a:t>
            </a:r>
          </a:p>
        </p:txBody>
      </p:sp>
      <p:cxnSp>
        <p:nvCxnSpPr>
          <p:cNvPr id="15" name="Connecteur droit 14">
            <a:extLst>
              <a:ext uri="{FF2B5EF4-FFF2-40B4-BE49-F238E27FC236}">
                <a16:creationId xmlns:a16="http://schemas.microsoft.com/office/drawing/2014/main" id="{63602CB5-D3AC-56B6-FD33-6768C08DE512}"/>
              </a:ext>
            </a:extLst>
          </p:cNvPr>
          <p:cNvCxnSpPr/>
          <p:nvPr/>
        </p:nvCxnSpPr>
        <p:spPr>
          <a:xfrm>
            <a:off x="4593865" y="1846407"/>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9BF5301E-D3BC-2B0D-F444-EB563C7B2B84}"/>
              </a:ext>
            </a:extLst>
          </p:cNvPr>
          <p:cNvCxnSpPr/>
          <p:nvPr/>
        </p:nvCxnSpPr>
        <p:spPr>
          <a:xfrm>
            <a:off x="4593865" y="2499961"/>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7CBDD6E-EFC4-2A29-F426-DFFC197A6395}"/>
              </a:ext>
            </a:extLst>
          </p:cNvPr>
          <p:cNvCxnSpPr/>
          <p:nvPr/>
        </p:nvCxnSpPr>
        <p:spPr>
          <a:xfrm>
            <a:off x="4593865" y="2922556"/>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6A3A8F2D-B17E-1B9D-EB55-422740867A72}"/>
              </a:ext>
            </a:extLst>
          </p:cNvPr>
          <p:cNvSpPr txBox="1"/>
          <p:nvPr/>
        </p:nvSpPr>
        <p:spPr>
          <a:xfrm>
            <a:off x="1550029" y="3735920"/>
            <a:ext cx="2284580" cy="646331"/>
          </a:xfrm>
          <a:prstGeom prst="rect">
            <a:avLst/>
          </a:prstGeom>
          <a:noFill/>
        </p:spPr>
        <p:txBody>
          <a:bodyPr wrap="square" rtlCol="0">
            <a:spAutoFit/>
          </a:bodyPr>
          <a:lstStyle/>
          <a:p>
            <a:pPr defTabSz="914377"/>
            <a:r>
              <a:rPr lang="fr-FR" dirty="0">
                <a:solidFill>
                  <a:prstClr val="white"/>
                </a:solidFill>
                <a:latin typeface="Calibri" panose="020F0502020204030204"/>
              </a:rPr>
              <a:t>Utilisation recommandée de CSI</a:t>
            </a:r>
          </a:p>
        </p:txBody>
      </p:sp>
      <p:sp>
        <p:nvSpPr>
          <p:cNvPr id="21" name="ZoneTexte 20">
            <a:extLst>
              <a:ext uri="{FF2B5EF4-FFF2-40B4-BE49-F238E27FC236}">
                <a16:creationId xmlns:a16="http://schemas.microsoft.com/office/drawing/2014/main" id="{AC6724AC-2E42-DC77-60A3-1C730B5B23FA}"/>
              </a:ext>
            </a:extLst>
          </p:cNvPr>
          <p:cNvSpPr txBox="1"/>
          <p:nvPr/>
        </p:nvSpPr>
        <p:spPr>
          <a:xfrm>
            <a:off x="4426461" y="3488009"/>
            <a:ext cx="6202017" cy="646331"/>
          </a:xfrm>
          <a:prstGeom prst="rect">
            <a:avLst/>
          </a:prstGeom>
          <a:noFill/>
        </p:spPr>
        <p:txBody>
          <a:bodyPr wrap="square" rtlCol="0">
            <a:spAutoFit/>
          </a:bodyPr>
          <a:lstStyle/>
          <a:p>
            <a:pPr defTabSz="914377"/>
            <a:r>
              <a:rPr lang="fr-FR" dirty="0">
                <a:solidFill>
                  <a:prstClr val="white"/>
                </a:solidFill>
                <a:latin typeface="Calibri" panose="020F0502020204030204"/>
              </a:rPr>
              <a:t>Une exacerbation modérée malgré un traitement par bronchodilatateur de longue durée d’action</a:t>
            </a:r>
          </a:p>
        </p:txBody>
      </p:sp>
      <p:sp>
        <p:nvSpPr>
          <p:cNvPr id="22" name="ZoneTexte 21">
            <a:extLst>
              <a:ext uri="{FF2B5EF4-FFF2-40B4-BE49-F238E27FC236}">
                <a16:creationId xmlns:a16="http://schemas.microsoft.com/office/drawing/2014/main" id="{0F917F18-4BFC-4738-2895-4E4B5D2F27CD}"/>
              </a:ext>
            </a:extLst>
          </p:cNvPr>
          <p:cNvSpPr txBox="1"/>
          <p:nvPr/>
        </p:nvSpPr>
        <p:spPr>
          <a:xfrm>
            <a:off x="4426460" y="4147183"/>
            <a:ext cx="5749965" cy="369332"/>
          </a:xfrm>
          <a:prstGeom prst="rect">
            <a:avLst/>
          </a:prstGeom>
          <a:noFill/>
        </p:spPr>
        <p:txBody>
          <a:bodyPr wrap="square" rtlCol="0">
            <a:spAutoFit/>
          </a:bodyPr>
          <a:lstStyle/>
          <a:p>
            <a:pPr defTabSz="914377"/>
            <a:r>
              <a:rPr lang="fr-FR" dirty="0">
                <a:solidFill>
                  <a:prstClr val="white"/>
                </a:solidFill>
                <a:latin typeface="Calibri" panose="020F0502020204030204"/>
              </a:rPr>
              <a:t>Éosinophilie entre 100 et 300 /µL</a:t>
            </a:r>
          </a:p>
        </p:txBody>
      </p:sp>
      <p:cxnSp>
        <p:nvCxnSpPr>
          <p:cNvPr id="23" name="Connecteur droit 22">
            <a:extLst>
              <a:ext uri="{FF2B5EF4-FFF2-40B4-BE49-F238E27FC236}">
                <a16:creationId xmlns:a16="http://schemas.microsoft.com/office/drawing/2014/main" id="{1A5C5D3C-DA08-CC33-1DB3-A6B740E68356}"/>
              </a:ext>
            </a:extLst>
          </p:cNvPr>
          <p:cNvCxnSpPr/>
          <p:nvPr/>
        </p:nvCxnSpPr>
        <p:spPr>
          <a:xfrm>
            <a:off x="4599686" y="4134340"/>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84337AB8-A26A-4002-7A97-7E07D39BC2DA}"/>
              </a:ext>
            </a:extLst>
          </p:cNvPr>
          <p:cNvSpPr txBox="1"/>
          <p:nvPr/>
        </p:nvSpPr>
        <p:spPr>
          <a:xfrm>
            <a:off x="1525509" y="5162303"/>
            <a:ext cx="2309099" cy="646331"/>
          </a:xfrm>
          <a:prstGeom prst="rect">
            <a:avLst/>
          </a:prstGeom>
          <a:noFill/>
        </p:spPr>
        <p:txBody>
          <a:bodyPr wrap="square" rtlCol="0">
            <a:spAutoFit/>
          </a:bodyPr>
          <a:lstStyle/>
          <a:p>
            <a:pPr defTabSz="914377"/>
            <a:r>
              <a:rPr lang="fr-FR" dirty="0">
                <a:solidFill>
                  <a:prstClr val="white"/>
                </a:solidFill>
                <a:latin typeface="Calibri" panose="020F0502020204030204"/>
              </a:rPr>
              <a:t>Utilisation déconseillée de CSI</a:t>
            </a:r>
          </a:p>
        </p:txBody>
      </p:sp>
      <p:sp>
        <p:nvSpPr>
          <p:cNvPr id="26" name="ZoneTexte 25">
            <a:extLst>
              <a:ext uri="{FF2B5EF4-FFF2-40B4-BE49-F238E27FC236}">
                <a16:creationId xmlns:a16="http://schemas.microsoft.com/office/drawing/2014/main" id="{7E17E7C9-B384-9A77-24F7-6E6A561A1207}"/>
              </a:ext>
            </a:extLst>
          </p:cNvPr>
          <p:cNvSpPr txBox="1"/>
          <p:nvPr/>
        </p:nvSpPr>
        <p:spPr>
          <a:xfrm>
            <a:off x="4420637" y="4766053"/>
            <a:ext cx="6202017" cy="369332"/>
          </a:xfrm>
          <a:prstGeom prst="rect">
            <a:avLst/>
          </a:prstGeom>
          <a:noFill/>
        </p:spPr>
        <p:txBody>
          <a:bodyPr wrap="square" rtlCol="0">
            <a:spAutoFit/>
          </a:bodyPr>
          <a:lstStyle/>
          <a:p>
            <a:pPr defTabSz="914377"/>
            <a:r>
              <a:rPr lang="fr-FR" dirty="0">
                <a:solidFill>
                  <a:prstClr val="white"/>
                </a:solidFill>
                <a:latin typeface="Calibri" panose="020F0502020204030204"/>
              </a:rPr>
              <a:t>Pneumopathies à répétition</a:t>
            </a:r>
          </a:p>
        </p:txBody>
      </p:sp>
      <p:sp>
        <p:nvSpPr>
          <p:cNvPr id="27" name="ZoneTexte 26">
            <a:extLst>
              <a:ext uri="{FF2B5EF4-FFF2-40B4-BE49-F238E27FC236}">
                <a16:creationId xmlns:a16="http://schemas.microsoft.com/office/drawing/2014/main" id="{CC4B2BAE-5AD4-73BF-809A-EA8C1DACE4B3}"/>
              </a:ext>
            </a:extLst>
          </p:cNvPr>
          <p:cNvSpPr txBox="1"/>
          <p:nvPr/>
        </p:nvSpPr>
        <p:spPr>
          <a:xfrm>
            <a:off x="4420636" y="5256072"/>
            <a:ext cx="5749965" cy="369332"/>
          </a:xfrm>
          <a:prstGeom prst="rect">
            <a:avLst/>
          </a:prstGeom>
          <a:noFill/>
        </p:spPr>
        <p:txBody>
          <a:bodyPr wrap="square" rtlCol="0">
            <a:spAutoFit/>
          </a:bodyPr>
          <a:lstStyle/>
          <a:p>
            <a:pPr defTabSz="914377"/>
            <a:r>
              <a:rPr lang="fr-FR" dirty="0">
                <a:solidFill>
                  <a:prstClr val="white"/>
                </a:solidFill>
                <a:latin typeface="Calibri" panose="020F0502020204030204"/>
              </a:rPr>
              <a:t>&lt; 100 éosinophiles/µL </a:t>
            </a:r>
          </a:p>
        </p:txBody>
      </p:sp>
      <p:sp>
        <p:nvSpPr>
          <p:cNvPr id="28" name="ZoneTexte 27">
            <a:extLst>
              <a:ext uri="{FF2B5EF4-FFF2-40B4-BE49-F238E27FC236}">
                <a16:creationId xmlns:a16="http://schemas.microsoft.com/office/drawing/2014/main" id="{31BB22F7-E201-2A83-AB1F-45EC06751916}"/>
              </a:ext>
            </a:extLst>
          </p:cNvPr>
          <p:cNvSpPr txBox="1"/>
          <p:nvPr/>
        </p:nvSpPr>
        <p:spPr>
          <a:xfrm>
            <a:off x="4420636" y="5747277"/>
            <a:ext cx="3902030" cy="369332"/>
          </a:xfrm>
          <a:prstGeom prst="rect">
            <a:avLst/>
          </a:prstGeom>
          <a:noFill/>
        </p:spPr>
        <p:txBody>
          <a:bodyPr wrap="none" rtlCol="0">
            <a:spAutoFit/>
          </a:bodyPr>
          <a:lstStyle/>
          <a:p>
            <a:pPr defTabSz="914377"/>
            <a:r>
              <a:rPr lang="fr-FR" dirty="0">
                <a:solidFill>
                  <a:prstClr val="white"/>
                </a:solidFill>
                <a:latin typeface="Calibri" panose="020F0502020204030204"/>
              </a:rPr>
              <a:t>Antécédent d’infection à mycobactéries</a:t>
            </a:r>
          </a:p>
        </p:txBody>
      </p:sp>
      <p:cxnSp>
        <p:nvCxnSpPr>
          <p:cNvPr id="29" name="Connecteur droit 28">
            <a:extLst>
              <a:ext uri="{FF2B5EF4-FFF2-40B4-BE49-F238E27FC236}">
                <a16:creationId xmlns:a16="http://schemas.microsoft.com/office/drawing/2014/main" id="{66FEB09D-6F7E-D07E-FDF9-ECDE30813631}"/>
              </a:ext>
            </a:extLst>
          </p:cNvPr>
          <p:cNvCxnSpPr/>
          <p:nvPr/>
        </p:nvCxnSpPr>
        <p:spPr>
          <a:xfrm>
            <a:off x="4593862" y="5184837"/>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DEF7750F-D611-9DBF-9C89-09C1E973A155}"/>
              </a:ext>
            </a:extLst>
          </p:cNvPr>
          <p:cNvCxnSpPr/>
          <p:nvPr/>
        </p:nvCxnSpPr>
        <p:spPr>
          <a:xfrm>
            <a:off x="4593863" y="5668079"/>
            <a:ext cx="5377543" cy="30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9215F5C2-8760-1B2F-2194-65D8E0FC77D4}"/>
              </a:ext>
            </a:extLst>
          </p:cNvPr>
          <p:cNvSpPr txBox="1"/>
          <p:nvPr/>
        </p:nvSpPr>
        <p:spPr>
          <a:xfrm>
            <a:off x="1097319" y="6255278"/>
            <a:ext cx="9249648" cy="307777"/>
          </a:xfrm>
          <a:prstGeom prst="rect">
            <a:avLst/>
          </a:prstGeom>
          <a:noFill/>
        </p:spPr>
        <p:txBody>
          <a:bodyPr wrap="none" rtlCol="0">
            <a:spAutoFit/>
          </a:bodyPr>
          <a:lstStyle/>
          <a:p>
            <a:pPr defTabSz="914377"/>
            <a:r>
              <a:rPr lang="fr-FR" sz="1400" dirty="0">
                <a:solidFill>
                  <a:prstClr val="black"/>
                </a:solidFill>
                <a:latin typeface="Calibri" panose="020F0502020204030204"/>
              </a:rPr>
              <a:t>Les valeurs d’éosinophile sont variables dans le temps chez un même patient doivent être considérées comme un continuum</a:t>
            </a:r>
          </a:p>
        </p:txBody>
      </p:sp>
      <p:sp>
        <p:nvSpPr>
          <p:cNvPr id="34" name="Rectangle à coins arrondis 13">
            <a:extLst>
              <a:ext uri="{FF2B5EF4-FFF2-40B4-BE49-F238E27FC236}">
                <a16:creationId xmlns:a16="http://schemas.microsoft.com/office/drawing/2014/main" id="{C732B9DF-DB10-3CF9-29AD-5220ED3D90F5}"/>
              </a:ext>
            </a:extLst>
          </p:cNvPr>
          <p:cNvSpPr/>
          <p:nvPr/>
        </p:nvSpPr>
        <p:spPr>
          <a:xfrm>
            <a:off x="129087" y="133370"/>
            <a:ext cx="11930701" cy="6645119"/>
          </a:xfrm>
          <a:prstGeom prst="roundRect">
            <a:avLst>
              <a:gd name="adj" fmla="val 8411"/>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a:solidFill>
                <a:prstClr val="white"/>
              </a:solidFill>
              <a:latin typeface="Calibri" panose="020F0502020204030204"/>
            </a:endParaRPr>
          </a:p>
        </p:txBody>
      </p:sp>
      <p:sp>
        <p:nvSpPr>
          <p:cNvPr id="35" name="ZoneTexte 34">
            <a:extLst>
              <a:ext uri="{FF2B5EF4-FFF2-40B4-BE49-F238E27FC236}">
                <a16:creationId xmlns:a16="http://schemas.microsoft.com/office/drawing/2014/main" id="{A5969311-6B69-954B-61D9-EB6279CEE990}"/>
              </a:ext>
            </a:extLst>
          </p:cNvPr>
          <p:cNvSpPr txBox="1"/>
          <p:nvPr/>
        </p:nvSpPr>
        <p:spPr>
          <a:xfrm>
            <a:off x="8460842" y="6501490"/>
            <a:ext cx="1784463" cy="276999"/>
          </a:xfrm>
          <a:prstGeom prst="rect">
            <a:avLst/>
          </a:prstGeom>
          <a:noFill/>
        </p:spPr>
        <p:txBody>
          <a:bodyPr wrap="none" rtlCol="0">
            <a:spAutoFit/>
          </a:bodyPr>
          <a:lstStyle>
            <a:defPPr>
              <a:defRPr lang="fr-FR"/>
            </a:defPPr>
            <a:lvl1pPr marR="0" lvl="0" indent="0" eaLnBrk="0" fontAlgn="base" hangingPunct="0">
              <a:lnSpc>
                <a:spcPct val="100000"/>
              </a:lnSpc>
              <a:spcBef>
                <a:spcPct val="0"/>
              </a:spcBef>
              <a:spcAft>
                <a:spcPct val="0"/>
              </a:spcAft>
              <a:buClrTx/>
              <a:buSzTx/>
              <a:buFontTx/>
              <a:buNone/>
              <a:tabLst/>
              <a:defRPr kumimoji="0" sz="1400" b="0" i="0" u="none" strike="noStrike" cap="none" spc="0" normalizeH="0" baseline="0">
                <a:ln>
                  <a:noFill/>
                </a:ln>
                <a:solidFill>
                  <a:prstClr val="black"/>
                </a:solidFill>
                <a:effectLst/>
                <a:uLnTx/>
                <a:uFillTx/>
                <a:latin typeface="Arial Narrow" charset="0"/>
                <a:ea typeface="MS PGothic" charset="0"/>
              </a:defRPr>
            </a:lvl1pPr>
          </a:lstStyle>
          <a:p>
            <a:pPr defTabSz="914377"/>
            <a:r>
              <a:rPr lang="fr-FR" sz="1200" dirty="0"/>
              <a:t>CSI: </a:t>
            </a:r>
            <a:r>
              <a:rPr lang="fr-FR" sz="1200" dirty="0" err="1"/>
              <a:t>corticostéroides</a:t>
            </a:r>
            <a:r>
              <a:rPr lang="fr-FR" sz="1200" dirty="0"/>
              <a:t> inhalés</a:t>
            </a:r>
          </a:p>
        </p:txBody>
      </p:sp>
    </p:spTree>
    <p:extLst>
      <p:ext uri="{BB962C8B-B14F-4D97-AF65-F5344CB8AC3E}">
        <p14:creationId xmlns:p14="http://schemas.microsoft.com/office/powerpoint/2010/main" val="3182832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550A04-20AD-A05C-1EFC-F51BA9FE09C4}"/>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5" name="Picture 4">
            <a:extLst>
              <a:ext uri="{FF2B5EF4-FFF2-40B4-BE49-F238E27FC236}">
                <a16:creationId xmlns:a16="http://schemas.microsoft.com/office/drawing/2014/main" id="{CB8AEF81-D3BA-4AD0-D4DC-94CD02912EA3}"/>
              </a:ext>
            </a:extLst>
          </p:cNvPr>
          <p:cNvPicPr>
            <a:picLocks noChangeAspect="1"/>
          </p:cNvPicPr>
          <p:nvPr/>
        </p:nvPicPr>
        <p:blipFill rotWithShape="1">
          <a:blip r:embed="rId4"/>
          <a:srcRect l="3584" t="12239" r="4489" b="26926"/>
          <a:stretch/>
        </p:blipFill>
        <p:spPr bwMode="auto">
          <a:xfrm>
            <a:off x="2215069" y="0"/>
            <a:ext cx="7675472" cy="65734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7135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A451B-C3CA-5637-109C-3B900223ABCA}"/>
              </a:ext>
            </a:extLst>
          </p:cNvPr>
          <p:cNvPicPr>
            <a:picLocks noChangeAspect="1"/>
          </p:cNvPicPr>
          <p:nvPr/>
        </p:nvPicPr>
        <p:blipFill rotWithShape="1">
          <a:blip r:embed="rId2"/>
          <a:srcRect l="4487" t="12711" r="4731" b="36331"/>
          <a:stretch/>
        </p:blipFill>
        <p:spPr bwMode="auto">
          <a:xfrm>
            <a:off x="2728550" y="1021513"/>
            <a:ext cx="6607810" cy="4800600"/>
          </a:xfrm>
          <a:prstGeom prst="rect">
            <a:avLst/>
          </a:prstGeom>
          <a:ln>
            <a:noFill/>
          </a:ln>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886"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2451978" y="321167"/>
            <a:ext cx="7056784" cy="523220"/>
          </a:xfrm>
          <a:prstGeom prst="rect">
            <a:avLst/>
          </a:prstGeom>
          <a:noFill/>
          <a:ln w="9525">
            <a:noFill/>
            <a:miter lim="800000"/>
            <a:headEnd/>
            <a:tailEnd/>
          </a:ln>
        </p:spPr>
        <p:txBody>
          <a:bodyPr wrap="square">
            <a:spAutoFit/>
          </a:bodyPr>
          <a:lstStyle/>
          <a:p>
            <a:pPr algn="ctr"/>
            <a:r>
              <a:rPr lang="en-US" sz="2800" dirty="0">
                <a:solidFill>
                  <a:srgbClr val="FAB516"/>
                </a:solidFill>
                <a:latin typeface="Tahoma" pitchFamily="34" charset="0"/>
                <a:cs typeface="Tahoma" pitchFamily="34" charset="0"/>
              </a:rPr>
              <a:t>Treatment of stable COPD (GOLD 2023)</a:t>
            </a:r>
          </a:p>
        </p:txBody>
      </p:sp>
      <p:sp>
        <p:nvSpPr>
          <p:cNvPr id="8" name="ZoneTexte 7">
            <a:extLst>
              <a:ext uri="{FF2B5EF4-FFF2-40B4-BE49-F238E27FC236}">
                <a16:creationId xmlns:a16="http://schemas.microsoft.com/office/drawing/2014/main" id="{3CE5B52B-0512-5748-A33D-9814FCB9FB40}"/>
              </a:ext>
            </a:extLst>
          </p:cNvPr>
          <p:cNvSpPr txBox="1"/>
          <p:nvPr/>
        </p:nvSpPr>
        <p:spPr>
          <a:xfrm>
            <a:off x="2855640" y="6275223"/>
            <a:ext cx="6566862" cy="369332"/>
          </a:xfrm>
          <a:prstGeom prst="rect">
            <a:avLst/>
          </a:prstGeom>
          <a:noFill/>
          <a:ln>
            <a:solidFill>
              <a:srgbClr val="FF0000"/>
            </a:solidFill>
          </a:ln>
        </p:spPr>
        <p:txBody>
          <a:bodyPr wrap="none" rtlCol="0">
            <a:spAutoFit/>
          </a:bodyPr>
          <a:lstStyle/>
          <a:p>
            <a:r>
              <a:rPr lang="fr-FR" dirty="0"/>
              <a:t>Réévaluation: de la dyspnée, des exacerbations, des pneumopathies</a:t>
            </a:r>
          </a:p>
        </p:txBody>
      </p:sp>
      <p:sp>
        <p:nvSpPr>
          <p:cNvPr id="2" name="Flèche vers le haut 1">
            <a:extLst>
              <a:ext uri="{FF2B5EF4-FFF2-40B4-BE49-F238E27FC236}">
                <a16:creationId xmlns:a16="http://schemas.microsoft.com/office/drawing/2014/main" id="{0A230366-AB3F-1B48-88CC-5E00E3788690}"/>
              </a:ext>
            </a:extLst>
          </p:cNvPr>
          <p:cNvSpPr/>
          <p:nvPr/>
        </p:nvSpPr>
        <p:spPr>
          <a:xfrm>
            <a:off x="863779" y="1802080"/>
            <a:ext cx="1745673" cy="32538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B4DD4CC4-B3AC-A043-B50D-9ACE05FC7DD9}"/>
              </a:ext>
            </a:extLst>
          </p:cNvPr>
          <p:cNvSpPr txBox="1"/>
          <p:nvPr/>
        </p:nvSpPr>
        <p:spPr>
          <a:xfrm rot="16200000">
            <a:off x="740349" y="3590732"/>
            <a:ext cx="1992533" cy="461665"/>
          </a:xfrm>
          <a:prstGeom prst="rect">
            <a:avLst/>
          </a:prstGeom>
          <a:noFill/>
        </p:spPr>
        <p:txBody>
          <a:bodyPr wrap="none" rtlCol="0">
            <a:spAutoFit/>
          </a:bodyPr>
          <a:lstStyle/>
          <a:p>
            <a:r>
              <a:rPr lang="fr-FR" sz="2400" dirty="0">
                <a:solidFill>
                  <a:schemeClr val="bg1"/>
                </a:solidFill>
              </a:rPr>
              <a:t>Exacerbations</a:t>
            </a:r>
          </a:p>
        </p:txBody>
      </p:sp>
      <p:sp>
        <p:nvSpPr>
          <p:cNvPr id="6" name="Flèche vers la droite 5">
            <a:extLst>
              <a:ext uri="{FF2B5EF4-FFF2-40B4-BE49-F238E27FC236}">
                <a16:creationId xmlns:a16="http://schemas.microsoft.com/office/drawing/2014/main" id="{10FE4E9A-8DEB-6D4F-A63B-A4B3291714D2}"/>
              </a:ext>
            </a:extLst>
          </p:cNvPr>
          <p:cNvSpPr/>
          <p:nvPr/>
        </p:nvSpPr>
        <p:spPr>
          <a:xfrm>
            <a:off x="3363071" y="5195858"/>
            <a:ext cx="5973289" cy="1343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0C9C5CE6-5E58-D14A-9F8A-683EBC03BF97}"/>
              </a:ext>
            </a:extLst>
          </p:cNvPr>
          <p:cNvSpPr txBox="1"/>
          <p:nvPr/>
        </p:nvSpPr>
        <p:spPr>
          <a:xfrm>
            <a:off x="5507968" y="5704047"/>
            <a:ext cx="1262205" cy="461665"/>
          </a:xfrm>
          <a:prstGeom prst="rect">
            <a:avLst/>
          </a:prstGeom>
          <a:noFill/>
        </p:spPr>
        <p:txBody>
          <a:bodyPr wrap="none" rtlCol="0">
            <a:spAutoFit/>
          </a:bodyPr>
          <a:lstStyle/>
          <a:p>
            <a:r>
              <a:rPr lang="fr-FR" sz="2400" dirty="0">
                <a:solidFill>
                  <a:schemeClr val="bg1"/>
                </a:solidFill>
              </a:rPr>
              <a:t>Dyspnée</a:t>
            </a:r>
          </a:p>
        </p:txBody>
      </p:sp>
      <p:sp>
        <p:nvSpPr>
          <p:cNvPr id="5" name="ZoneTexte 4">
            <a:extLst>
              <a:ext uri="{FF2B5EF4-FFF2-40B4-BE49-F238E27FC236}">
                <a16:creationId xmlns:a16="http://schemas.microsoft.com/office/drawing/2014/main" id="{801FC331-B32A-F338-A212-3C3ADCB312CF}"/>
              </a:ext>
            </a:extLst>
          </p:cNvPr>
          <p:cNvSpPr txBox="1"/>
          <p:nvPr/>
        </p:nvSpPr>
        <p:spPr>
          <a:xfrm>
            <a:off x="9497655" y="3421813"/>
            <a:ext cx="2694345" cy="523221"/>
          </a:xfrm>
          <a:prstGeom prst="rect">
            <a:avLst/>
          </a:prstGeom>
          <a:solidFill>
            <a:srgbClr val="FF0000"/>
          </a:solidFill>
        </p:spPr>
        <p:txBody>
          <a:bodyPr vert="horz" lIns="91440" tIns="45720" rIns="91440" bIns="45720" rtlCol="0" anchor="b">
            <a:normAutofit/>
          </a:bodyPr>
          <a:lstStyle/>
          <a:p>
            <a:pPr>
              <a:lnSpc>
                <a:spcPct val="90000"/>
              </a:lnSpc>
              <a:spcBef>
                <a:spcPts val="1000"/>
              </a:spcBef>
            </a:pPr>
            <a:r>
              <a:rPr lang="en-US" sz="2400" dirty="0" err="1">
                <a:solidFill>
                  <a:schemeClr val="bg1"/>
                </a:solidFill>
              </a:rPr>
              <a:t>Éosinophiles</a:t>
            </a:r>
            <a:r>
              <a:rPr lang="en-US" sz="2400" dirty="0">
                <a:solidFill>
                  <a:schemeClr val="bg1"/>
                </a:solidFill>
              </a:rPr>
              <a:t> </a:t>
            </a:r>
            <a:r>
              <a:rPr lang="fr-FR" sz="2400" dirty="0">
                <a:solidFill>
                  <a:schemeClr val="bg1"/>
                </a:solidFill>
              </a:rPr>
              <a:t>≥ </a:t>
            </a:r>
            <a:r>
              <a:rPr lang="en-US" sz="2400" dirty="0">
                <a:solidFill>
                  <a:schemeClr val="bg1"/>
                </a:solidFill>
              </a:rPr>
              <a:t>300</a:t>
            </a:r>
          </a:p>
        </p:txBody>
      </p:sp>
      <p:pic>
        <p:nvPicPr>
          <p:cNvPr id="9" name="Image 8">
            <a:extLst>
              <a:ext uri="{FF2B5EF4-FFF2-40B4-BE49-F238E27FC236}">
                <a16:creationId xmlns:a16="http://schemas.microsoft.com/office/drawing/2014/main" id="{5BBE71A1-3E9B-A3A6-952B-61F312376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695" l="3181" r="92703"/>
                    </a14:imgEffect>
                  </a14:imgLayer>
                </a14:imgProps>
              </a:ext>
            </a:extLst>
          </a:blip>
          <a:srcRect l="8527" r="6473"/>
          <a:stretch/>
        </p:blipFill>
        <p:spPr>
          <a:xfrm>
            <a:off x="9304893" y="723020"/>
            <a:ext cx="2762647" cy="2929351"/>
          </a:xfrm>
          <a:prstGeom prst="rect">
            <a:avLst/>
          </a:prstGeom>
        </p:spPr>
      </p:pic>
    </p:spTree>
    <p:extLst>
      <p:ext uri="{BB962C8B-B14F-4D97-AF65-F5344CB8AC3E}">
        <p14:creationId xmlns:p14="http://schemas.microsoft.com/office/powerpoint/2010/main" val="3388149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A915985-2220-556D-2272-9261BB81D4D9}"/>
              </a:ext>
            </a:extLst>
          </p:cNvPr>
          <p:cNvPicPr>
            <a:picLocks noChangeAspect="1"/>
          </p:cNvPicPr>
          <p:nvPr/>
        </p:nvPicPr>
        <p:blipFill rotWithShape="1">
          <a:blip r:embed="rId2"/>
          <a:srcRect l="3715" t="85296" r="4167" b="10194"/>
          <a:stretch/>
        </p:blipFill>
        <p:spPr>
          <a:xfrm>
            <a:off x="2890896" y="6558263"/>
            <a:ext cx="5169037" cy="238120"/>
          </a:xfrm>
          <a:prstGeom prst="rect">
            <a:avLst/>
          </a:prstGeom>
        </p:spPr>
      </p:pic>
      <p:sp>
        <p:nvSpPr>
          <p:cNvPr id="3" name="ZoneTexte 2">
            <a:extLst>
              <a:ext uri="{FF2B5EF4-FFF2-40B4-BE49-F238E27FC236}">
                <a16:creationId xmlns:a16="http://schemas.microsoft.com/office/drawing/2014/main" id="{D816A038-C113-EA6B-6A74-DE1D823D117A}"/>
              </a:ext>
            </a:extLst>
          </p:cNvPr>
          <p:cNvSpPr txBox="1"/>
          <p:nvPr/>
        </p:nvSpPr>
        <p:spPr>
          <a:xfrm>
            <a:off x="969966" y="213579"/>
            <a:ext cx="10415732" cy="461665"/>
          </a:xfrm>
          <a:prstGeom prst="rect">
            <a:avLst/>
          </a:prstGeom>
          <a:noFill/>
          <a:ln>
            <a:solidFill>
              <a:schemeClr val="bg1">
                <a:lumMod val="50000"/>
              </a:schemeClr>
            </a:solidFill>
          </a:ln>
        </p:spPr>
        <p:txBody>
          <a:bodyPr wrap="square" rtlCol="0">
            <a:spAutoFit/>
          </a:bodyPr>
          <a:lstStyle/>
          <a:p>
            <a:pPr algn="ctr" defTabSz="914377"/>
            <a:r>
              <a:rPr lang="fr-FR" sz="2400" dirty="0">
                <a:solidFill>
                  <a:prstClr val="black"/>
                </a:solidFill>
                <a:latin typeface="Calibri" panose="020F0502020204030204"/>
              </a:rPr>
              <a:t>Thérapeutiques ayant démontré une baisse de la mortalité dans la BPCO</a:t>
            </a:r>
          </a:p>
        </p:txBody>
      </p:sp>
      <p:sp>
        <p:nvSpPr>
          <p:cNvPr id="4" name="ZoneTexte 3">
            <a:extLst>
              <a:ext uri="{FF2B5EF4-FFF2-40B4-BE49-F238E27FC236}">
                <a16:creationId xmlns:a16="http://schemas.microsoft.com/office/drawing/2014/main" id="{65814A94-D423-685C-EBC0-45AA0205FFCA}"/>
              </a:ext>
            </a:extLst>
          </p:cNvPr>
          <p:cNvSpPr txBox="1"/>
          <p:nvPr/>
        </p:nvSpPr>
        <p:spPr>
          <a:xfrm>
            <a:off x="617839" y="940701"/>
            <a:ext cx="1824538" cy="369332"/>
          </a:xfrm>
          <a:prstGeom prst="rect">
            <a:avLst/>
          </a:prstGeom>
          <a:noFill/>
        </p:spPr>
        <p:txBody>
          <a:bodyPr wrap="none" rtlCol="0">
            <a:spAutoFit/>
          </a:bodyPr>
          <a:lstStyle/>
          <a:p>
            <a:pPr defTabSz="914377"/>
            <a:r>
              <a:rPr lang="fr-FR" dirty="0">
                <a:solidFill>
                  <a:prstClr val="black"/>
                </a:solidFill>
                <a:latin typeface="Calibri" panose="020F0502020204030204"/>
              </a:rPr>
              <a:t>Pharmacologique</a:t>
            </a:r>
          </a:p>
        </p:txBody>
      </p:sp>
      <p:sp>
        <p:nvSpPr>
          <p:cNvPr id="5" name="ZoneTexte 4">
            <a:extLst>
              <a:ext uri="{FF2B5EF4-FFF2-40B4-BE49-F238E27FC236}">
                <a16:creationId xmlns:a16="http://schemas.microsoft.com/office/drawing/2014/main" id="{18C3BAF8-3C7C-1060-048C-21B60E87283E}"/>
              </a:ext>
            </a:extLst>
          </p:cNvPr>
          <p:cNvSpPr txBox="1"/>
          <p:nvPr/>
        </p:nvSpPr>
        <p:spPr>
          <a:xfrm>
            <a:off x="626729" y="1676423"/>
            <a:ext cx="3121367" cy="400110"/>
          </a:xfrm>
          <a:prstGeom prst="rect">
            <a:avLst/>
          </a:prstGeom>
          <a:noFill/>
        </p:spPr>
        <p:txBody>
          <a:bodyPr wrap="none" rtlCol="0">
            <a:spAutoFit/>
          </a:bodyPr>
          <a:lstStyle/>
          <a:p>
            <a:pPr defTabSz="914377"/>
            <a:r>
              <a:rPr lang="fr-FR" sz="2000" b="1" dirty="0">
                <a:solidFill>
                  <a:srgbClr val="FF0000"/>
                </a:solidFill>
                <a:latin typeface="Calibri" panose="020F0502020204030204"/>
              </a:rPr>
              <a:t>ICS-</a:t>
            </a:r>
            <a:r>
              <a:rPr lang="fr-FR" dirty="0">
                <a:solidFill>
                  <a:prstClr val="black"/>
                </a:solidFill>
                <a:latin typeface="Calibri" panose="020F0502020204030204"/>
              </a:rPr>
              <a:t>LABA-LAMA vs LABA-LAMA</a:t>
            </a:r>
          </a:p>
        </p:txBody>
      </p:sp>
      <p:sp>
        <p:nvSpPr>
          <p:cNvPr id="6" name="ZoneTexte 5">
            <a:extLst>
              <a:ext uri="{FF2B5EF4-FFF2-40B4-BE49-F238E27FC236}">
                <a16:creationId xmlns:a16="http://schemas.microsoft.com/office/drawing/2014/main" id="{4AA991B0-6C8C-4894-CB11-F5DF729517CC}"/>
              </a:ext>
            </a:extLst>
          </p:cNvPr>
          <p:cNvSpPr txBox="1"/>
          <p:nvPr/>
        </p:nvSpPr>
        <p:spPr>
          <a:xfrm>
            <a:off x="4450038" y="1509949"/>
            <a:ext cx="909352" cy="369332"/>
          </a:xfrm>
          <a:prstGeom prst="rect">
            <a:avLst/>
          </a:prstGeom>
          <a:noFill/>
        </p:spPr>
        <p:txBody>
          <a:bodyPr wrap="none" rtlCol="0">
            <a:spAutoFit/>
          </a:bodyPr>
          <a:lstStyle/>
          <a:p>
            <a:pPr defTabSz="914377"/>
            <a:r>
              <a:rPr lang="fr-FR" dirty="0">
                <a:solidFill>
                  <a:prstClr val="black"/>
                </a:solidFill>
                <a:latin typeface="Calibri" panose="020F0502020204030204"/>
              </a:rPr>
              <a:t>IMPACT</a:t>
            </a:r>
          </a:p>
        </p:txBody>
      </p:sp>
      <p:sp>
        <p:nvSpPr>
          <p:cNvPr id="7" name="ZoneTexte 6">
            <a:extLst>
              <a:ext uri="{FF2B5EF4-FFF2-40B4-BE49-F238E27FC236}">
                <a16:creationId xmlns:a16="http://schemas.microsoft.com/office/drawing/2014/main" id="{CE65F74D-EE29-D953-CC9A-0AC6767A695B}"/>
              </a:ext>
            </a:extLst>
          </p:cNvPr>
          <p:cNvSpPr txBox="1"/>
          <p:nvPr/>
        </p:nvSpPr>
        <p:spPr>
          <a:xfrm>
            <a:off x="5445105" y="1498574"/>
            <a:ext cx="1093183" cy="369332"/>
          </a:xfrm>
          <a:prstGeom prst="rect">
            <a:avLst/>
          </a:prstGeom>
          <a:solidFill>
            <a:srgbClr val="FF0000"/>
          </a:solidFill>
        </p:spPr>
        <p:txBody>
          <a:bodyPr wrap="square" rtlCol="0">
            <a:spAutoFit/>
          </a:bodyPr>
          <a:lstStyle/>
          <a:p>
            <a:pPr defTabSz="914377"/>
            <a:r>
              <a:rPr lang="fr-FR" dirty="0">
                <a:solidFill>
                  <a:prstClr val="white"/>
                </a:solidFill>
                <a:latin typeface="Calibri" panose="020F0502020204030204"/>
              </a:rPr>
              <a:t>HR 0.72</a:t>
            </a:r>
          </a:p>
        </p:txBody>
      </p:sp>
      <p:sp>
        <p:nvSpPr>
          <p:cNvPr id="8" name="ZoneTexte 7">
            <a:extLst>
              <a:ext uri="{FF2B5EF4-FFF2-40B4-BE49-F238E27FC236}">
                <a16:creationId xmlns:a16="http://schemas.microsoft.com/office/drawing/2014/main" id="{D78D26CB-6D5E-DE28-B522-215A680188BE}"/>
              </a:ext>
            </a:extLst>
          </p:cNvPr>
          <p:cNvSpPr txBox="1"/>
          <p:nvPr/>
        </p:nvSpPr>
        <p:spPr>
          <a:xfrm>
            <a:off x="6545336" y="1498573"/>
            <a:ext cx="1447832" cy="369332"/>
          </a:xfrm>
          <a:prstGeom prst="rect">
            <a:avLst/>
          </a:prstGeom>
          <a:noFill/>
        </p:spPr>
        <p:txBody>
          <a:bodyPr wrap="none" rtlCol="0">
            <a:spAutoFit/>
          </a:bodyPr>
          <a:lstStyle/>
          <a:p>
            <a:pPr defTabSz="914377"/>
            <a:r>
              <a:rPr lang="fr-FR" dirty="0">
                <a:solidFill>
                  <a:prstClr val="black"/>
                </a:solidFill>
                <a:latin typeface="Calibri" panose="020F0502020204030204"/>
              </a:rPr>
              <a:t>(IC 0.53-0.99)</a:t>
            </a:r>
          </a:p>
        </p:txBody>
      </p:sp>
      <p:sp>
        <p:nvSpPr>
          <p:cNvPr id="10" name="ZoneTexte 9">
            <a:extLst>
              <a:ext uri="{FF2B5EF4-FFF2-40B4-BE49-F238E27FC236}">
                <a16:creationId xmlns:a16="http://schemas.microsoft.com/office/drawing/2014/main" id="{D2B5053C-6493-817F-BEE1-37C87D8D8AD5}"/>
              </a:ext>
            </a:extLst>
          </p:cNvPr>
          <p:cNvSpPr txBox="1"/>
          <p:nvPr/>
        </p:nvSpPr>
        <p:spPr>
          <a:xfrm>
            <a:off x="4450040" y="2000205"/>
            <a:ext cx="811441" cy="369332"/>
          </a:xfrm>
          <a:prstGeom prst="rect">
            <a:avLst/>
          </a:prstGeom>
          <a:noFill/>
        </p:spPr>
        <p:txBody>
          <a:bodyPr wrap="none" rtlCol="0">
            <a:spAutoFit/>
          </a:bodyPr>
          <a:lstStyle/>
          <a:p>
            <a:pPr defTabSz="914377"/>
            <a:r>
              <a:rPr lang="fr-FR" dirty="0">
                <a:solidFill>
                  <a:prstClr val="black"/>
                </a:solidFill>
                <a:latin typeface="Calibri" panose="020F0502020204030204"/>
              </a:rPr>
              <a:t>ETHOS</a:t>
            </a:r>
          </a:p>
        </p:txBody>
      </p:sp>
      <p:sp>
        <p:nvSpPr>
          <p:cNvPr id="11" name="ZoneTexte 10">
            <a:extLst>
              <a:ext uri="{FF2B5EF4-FFF2-40B4-BE49-F238E27FC236}">
                <a16:creationId xmlns:a16="http://schemas.microsoft.com/office/drawing/2014/main" id="{2A6721ED-9708-E49F-F038-480AED5DA8B0}"/>
              </a:ext>
            </a:extLst>
          </p:cNvPr>
          <p:cNvSpPr txBox="1"/>
          <p:nvPr/>
        </p:nvSpPr>
        <p:spPr>
          <a:xfrm>
            <a:off x="5399146" y="1982013"/>
            <a:ext cx="1093183" cy="369332"/>
          </a:xfrm>
          <a:prstGeom prst="rect">
            <a:avLst/>
          </a:prstGeom>
          <a:solidFill>
            <a:srgbClr val="FF0000"/>
          </a:solidFill>
        </p:spPr>
        <p:txBody>
          <a:bodyPr wrap="square" rtlCol="0">
            <a:spAutoFit/>
          </a:bodyPr>
          <a:lstStyle/>
          <a:p>
            <a:pPr defTabSz="914377"/>
            <a:r>
              <a:rPr lang="fr-FR" dirty="0">
                <a:solidFill>
                  <a:prstClr val="white"/>
                </a:solidFill>
                <a:latin typeface="Calibri" panose="020F0502020204030204"/>
              </a:rPr>
              <a:t>HR 0.51</a:t>
            </a:r>
          </a:p>
        </p:txBody>
      </p:sp>
      <p:sp>
        <p:nvSpPr>
          <p:cNvPr id="12" name="ZoneTexte 11">
            <a:extLst>
              <a:ext uri="{FF2B5EF4-FFF2-40B4-BE49-F238E27FC236}">
                <a16:creationId xmlns:a16="http://schemas.microsoft.com/office/drawing/2014/main" id="{BDFDE205-A10F-2D70-25C4-92CDD0ADBE87}"/>
              </a:ext>
            </a:extLst>
          </p:cNvPr>
          <p:cNvSpPr txBox="1"/>
          <p:nvPr/>
        </p:nvSpPr>
        <p:spPr>
          <a:xfrm>
            <a:off x="6545336" y="1988829"/>
            <a:ext cx="1447832" cy="369332"/>
          </a:xfrm>
          <a:prstGeom prst="rect">
            <a:avLst/>
          </a:prstGeom>
          <a:noFill/>
        </p:spPr>
        <p:txBody>
          <a:bodyPr wrap="none" rtlCol="0">
            <a:spAutoFit/>
          </a:bodyPr>
          <a:lstStyle/>
          <a:p>
            <a:pPr defTabSz="914377"/>
            <a:r>
              <a:rPr lang="fr-FR" dirty="0">
                <a:solidFill>
                  <a:prstClr val="black"/>
                </a:solidFill>
                <a:latin typeface="Calibri" panose="020F0502020204030204"/>
              </a:rPr>
              <a:t>(IC 0.33-0.80)</a:t>
            </a:r>
          </a:p>
        </p:txBody>
      </p:sp>
      <p:sp>
        <p:nvSpPr>
          <p:cNvPr id="13" name="ZoneTexte 12">
            <a:extLst>
              <a:ext uri="{FF2B5EF4-FFF2-40B4-BE49-F238E27FC236}">
                <a16:creationId xmlns:a16="http://schemas.microsoft.com/office/drawing/2014/main" id="{E6100804-A17B-92B9-1656-AFF071D99595}"/>
              </a:ext>
            </a:extLst>
          </p:cNvPr>
          <p:cNvSpPr txBox="1"/>
          <p:nvPr/>
        </p:nvSpPr>
        <p:spPr>
          <a:xfrm>
            <a:off x="8563382" y="1538542"/>
            <a:ext cx="2928551" cy="646331"/>
          </a:xfrm>
          <a:prstGeom prst="rect">
            <a:avLst/>
          </a:prstGeom>
          <a:noFill/>
        </p:spPr>
        <p:txBody>
          <a:bodyPr wrap="square" rtlCol="0">
            <a:spAutoFit/>
          </a:bodyPr>
          <a:lstStyle/>
          <a:p>
            <a:pPr defTabSz="914377"/>
            <a:r>
              <a:rPr lang="fr-FR" dirty="0">
                <a:solidFill>
                  <a:prstClr val="black"/>
                </a:solidFill>
                <a:latin typeface="Calibri" panose="020F0502020204030204"/>
              </a:rPr>
              <a:t>BPCO symptomatiques avec EA fréquentes ou sévères</a:t>
            </a:r>
          </a:p>
        </p:txBody>
      </p:sp>
      <p:sp>
        <p:nvSpPr>
          <p:cNvPr id="14" name="ZoneTexte 13">
            <a:extLst>
              <a:ext uri="{FF2B5EF4-FFF2-40B4-BE49-F238E27FC236}">
                <a16:creationId xmlns:a16="http://schemas.microsoft.com/office/drawing/2014/main" id="{C40729D9-A039-E411-2ABE-042AC1F15351}"/>
              </a:ext>
            </a:extLst>
          </p:cNvPr>
          <p:cNvSpPr txBox="1"/>
          <p:nvPr/>
        </p:nvSpPr>
        <p:spPr>
          <a:xfrm>
            <a:off x="617839" y="2807080"/>
            <a:ext cx="2273379" cy="369332"/>
          </a:xfrm>
          <a:prstGeom prst="rect">
            <a:avLst/>
          </a:prstGeom>
          <a:noFill/>
        </p:spPr>
        <p:txBody>
          <a:bodyPr wrap="none" rtlCol="0">
            <a:spAutoFit/>
          </a:bodyPr>
          <a:lstStyle/>
          <a:p>
            <a:pPr defTabSz="914377"/>
            <a:r>
              <a:rPr lang="fr-FR" dirty="0">
                <a:solidFill>
                  <a:prstClr val="black"/>
                </a:solidFill>
                <a:latin typeface="Calibri" panose="020F0502020204030204"/>
              </a:rPr>
              <a:t>Non pharmacologique</a:t>
            </a:r>
          </a:p>
        </p:txBody>
      </p:sp>
      <p:sp>
        <p:nvSpPr>
          <p:cNvPr id="15" name="ZoneTexte 14">
            <a:extLst>
              <a:ext uri="{FF2B5EF4-FFF2-40B4-BE49-F238E27FC236}">
                <a16:creationId xmlns:a16="http://schemas.microsoft.com/office/drawing/2014/main" id="{D2EE98B9-4F85-F66E-F249-16FEAF8B6649}"/>
              </a:ext>
            </a:extLst>
          </p:cNvPr>
          <p:cNvSpPr txBox="1"/>
          <p:nvPr/>
        </p:nvSpPr>
        <p:spPr>
          <a:xfrm>
            <a:off x="1187232" y="3353276"/>
            <a:ext cx="1530547" cy="369332"/>
          </a:xfrm>
          <a:prstGeom prst="rect">
            <a:avLst/>
          </a:prstGeom>
          <a:noFill/>
        </p:spPr>
        <p:txBody>
          <a:bodyPr wrap="none" rtlCol="0">
            <a:spAutoFit/>
          </a:bodyPr>
          <a:lstStyle/>
          <a:p>
            <a:pPr defTabSz="914377"/>
            <a:r>
              <a:rPr lang="fr-FR" dirty="0">
                <a:solidFill>
                  <a:prstClr val="black"/>
                </a:solidFill>
                <a:latin typeface="Calibri" panose="020F0502020204030204"/>
              </a:rPr>
              <a:t>Arrêt du tabac</a:t>
            </a:r>
          </a:p>
        </p:txBody>
      </p:sp>
      <p:sp>
        <p:nvSpPr>
          <p:cNvPr id="16" name="ZoneTexte 15">
            <a:extLst>
              <a:ext uri="{FF2B5EF4-FFF2-40B4-BE49-F238E27FC236}">
                <a16:creationId xmlns:a16="http://schemas.microsoft.com/office/drawing/2014/main" id="{07F66A03-C978-8C69-6DD0-8E8F7A3DF743}"/>
              </a:ext>
            </a:extLst>
          </p:cNvPr>
          <p:cNvSpPr txBox="1"/>
          <p:nvPr/>
        </p:nvSpPr>
        <p:spPr>
          <a:xfrm>
            <a:off x="1198606" y="3912713"/>
            <a:ext cx="1489510" cy="369332"/>
          </a:xfrm>
          <a:prstGeom prst="rect">
            <a:avLst/>
          </a:prstGeom>
          <a:noFill/>
        </p:spPr>
        <p:txBody>
          <a:bodyPr wrap="none" rtlCol="0">
            <a:spAutoFit/>
          </a:bodyPr>
          <a:lstStyle/>
          <a:p>
            <a:pPr defTabSz="914377"/>
            <a:r>
              <a:rPr lang="fr-FR" dirty="0">
                <a:solidFill>
                  <a:prstClr val="black"/>
                </a:solidFill>
                <a:latin typeface="Calibri" panose="020F0502020204030204"/>
              </a:rPr>
              <a:t>Réhabilitation</a:t>
            </a:r>
          </a:p>
        </p:txBody>
      </p:sp>
      <p:sp>
        <p:nvSpPr>
          <p:cNvPr id="17" name="ZoneTexte 16">
            <a:extLst>
              <a:ext uri="{FF2B5EF4-FFF2-40B4-BE49-F238E27FC236}">
                <a16:creationId xmlns:a16="http://schemas.microsoft.com/office/drawing/2014/main" id="{C7C75B74-C2FD-280B-9551-B796F25BB765}"/>
              </a:ext>
            </a:extLst>
          </p:cNvPr>
          <p:cNvSpPr txBox="1"/>
          <p:nvPr/>
        </p:nvSpPr>
        <p:spPr>
          <a:xfrm>
            <a:off x="3657823" y="3911438"/>
            <a:ext cx="1047359" cy="369332"/>
          </a:xfrm>
          <a:prstGeom prst="rect">
            <a:avLst/>
          </a:prstGeom>
          <a:solidFill>
            <a:srgbClr val="FF0000"/>
          </a:solidFill>
        </p:spPr>
        <p:txBody>
          <a:bodyPr wrap="square" rtlCol="0">
            <a:spAutoFit/>
          </a:bodyPr>
          <a:lstStyle/>
          <a:p>
            <a:pPr defTabSz="914377"/>
            <a:r>
              <a:rPr lang="fr-FR" dirty="0">
                <a:solidFill>
                  <a:prstClr val="white"/>
                </a:solidFill>
                <a:latin typeface="Calibri" panose="020F0502020204030204"/>
              </a:rPr>
              <a:t>HR 0.58</a:t>
            </a:r>
          </a:p>
        </p:txBody>
      </p:sp>
      <p:sp>
        <p:nvSpPr>
          <p:cNvPr id="18" name="ZoneTexte 17">
            <a:extLst>
              <a:ext uri="{FF2B5EF4-FFF2-40B4-BE49-F238E27FC236}">
                <a16:creationId xmlns:a16="http://schemas.microsoft.com/office/drawing/2014/main" id="{6CA6E5EF-7759-6E2F-852C-6CE5675A8EB2}"/>
              </a:ext>
            </a:extLst>
          </p:cNvPr>
          <p:cNvSpPr txBox="1"/>
          <p:nvPr/>
        </p:nvSpPr>
        <p:spPr>
          <a:xfrm>
            <a:off x="4751005" y="3918253"/>
            <a:ext cx="1447832" cy="369332"/>
          </a:xfrm>
          <a:prstGeom prst="rect">
            <a:avLst/>
          </a:prstGeom>
          <a:noFill/>
        </p:spPr>
        <p:txBody>
          <a:bodyPr wrap="none" rtlCol="0">
            <a:spAutoFit/>
          </a:bodyPr>
          <a:lstStyle/>
          <a:p>
            <a:pPr defTabSz="914377"/>
            <a:r>
              <a:rPr lang="fr-FR" dirty="0">
                <a:solidFill>
                  <a:prstClr val="black"/>
                </a:solidFill>
                <a:latin typeface="Calibri" panose="020F0502020204030204"/>
              </a:rPr>
              <a:t>(IC 0.35-0.99)</a:t>
            </a:r>
          </a:p>
        </p:txBody>
      </p:sp>
      <p:sp>
        <p:nvSpPr>
          <p:cNvPr id="20" name="ZoneTexte 19">
            <a:extLst>
              <a:ext uri="{FF2B5EF4-FFF2-40B4-BE49-F238E27FC236}">
                <a16:creationId xmlns:a16="http://schemas.microsoft.com/office/drawing/2014/main" id="{E3B98248-016C-83E6-3AC7-7EC3C0EF6E1A}"/>
              </a:ext>
            </a:extLst>
          </p:cNvPr>
          <p:cNvSpPr txBox="1"/>
          <p:nvPr/>
        </p:nvSpPr>
        <p:spPr>
          <a:xfrm>
            <a:off x="1293225" y="4545872"/>
            <a:ext cx="694421" cy="369332"/>
          </a:xfrm>
          <a:prstGeom prst="rect">
            <a:avLst/>
          </a:prstGeom>
          <a:noFill/>
        </p:spPr>
        <p:txBody>
          <a:bodyPr wrap="none" rtlCol="0">
            <a:spAutoFit/>
          </a:bodyPr>
          <a:lstStyle/>
          <a:p>
            <a:pPr defTabSz="914377"/>
            <a:r>
              <a:rPr lang="fr-FR" dirty="0">
                <a:solidFill>
                  <a:prstClr val="black"/>
                </a:solidFill>
                <a:latin typeface="Calibri" panose="020F0502020204030204"/>
              </a:rPr>
              <a:t>O2LD</a:t>
            </a:r>
          </a:p>
        </p:txBody>
      </p:sp>
      <p:sp>
        <p:nvSpPr>
          <p:cNvPr id="21" name="ZoneTexte 20">
            <a:extLst>
              <a:ext uri="{FF2B5EF4-FFF2-40B4-BE49-F238E27FC236}">
                <a16:creationId xmlns:a16="http://schemas.microsoft.com/office/drawing/2014/main" id="{4ACD491A-1AB2-01F7-C14C-1637E5FCF58E}"/>
              </a:ext>
            </a:extLst>
          </p:cNvPr>
          <p:cNvSpPr txBox="1"/>
          <p:nvPr/>
        </p:nvSpPr>
        <p:spPr>
          <a:xfrm>
            <a:off x="1293223" y="5287409"/>
            <a:ext cx="522900" cy="369332"/>
          </a:xfrm>
          <a:prstGeom prst="rect">
            <a:avLst/>
          </a:prstGeom>
          <a:noFill/>
        </p:spPr>
        <p:txBody>
          <a:bodyPr wrap="none" rtlCol="0">
            <a:spAutoFit/>
          </a:bodyPr>
          <a:lstStyle/>
          <a:p>
            <a:pPr defTabSz="914377"/>
            <a:r>
              <a:rPr lang="fr-FR" dirty="0">
                <a:solidFill>
                  <a:prstClr val="black"/>
                </a:solidFill>
                <a:latin typeface="Calibri" panose="020F0502020204030204"/>
              </a:rPr>
              <a:t>VNI</a:t>
            </a:r>
          </a:p>
        </p:txBody>
      </p:sp>
      <p:sp>
        <p:nvSpPr>
          <p:cNvPr id="22" name="ZoneTexte 21">
            <a:extLst>
              <a:ext uri="{FF2B5EF4-FFF2-40B4-BE49-F238E27FC236}">
                <a16:creationId xmlns:a16="http://schemas.microsoft.com/office/drawing/2014/main" id="{4DCB89C4-5A12-3210-BB27-6EE128F070EF}"/>
              </a:ext>
            </a:extLst>
          </p:cNvPr>
          <p:cNvSpPr txBox="1"/>
          <p:nvPr/>
        </p:nvSpPr>
        <p:spPr>
          <a:xfrm>
            <a:off x="1293224" y="5852951"/>
            <a:ext cx="2853666" cy="369332"/>
          </a:xfrm>
          <a:prstGeom prst="rect">
            <a:avLst/>
          </a:prstGeom>
          <a:noFill/>
        </p:spPr>
        <p:txBody>
          <a:bodyPr wrap="none" rtlCol="0">
            <a:spAutoFit/>
          </a:bodyPr>
          <a:lstStyle/>
          <a:p>
            <a:pPr defTabSz="914377"/>
            <a:r>
              <a:rPr lang="fr-FR" dirty="0">
                <a:solidFill>
                  <a:prstClr val="black"/>
                </a:solidFill>
                <a:latin typeface="Calibri" panose="020F0502020204030204"/>
              </a:rPr>
              <a:t>Chir de réduction de volume</a:t>
            </a:r>
          </a:p>
        </p:txBody>
      </p:sp>
      <p:sp>
        <p:nvSpPr>
          <p:cNvPr id="23" name="ZoneTexte 22">
            <a:extLst>
              <a:ext uri="{FF2B5EF4-FFF2-40B4-BE49-F238E27FC236}">
                <a16:creationId xmlns:a16="http://schemas.microsoft.com/office/drawing/2014/main" id="{B25E0F8D-7772-C6E2-C80B-D4371F49B157}"/>
              </a:ext>
            </a:extLst>
          </p:cNvPr>
          <p:cNvSpPr txBox="1"/>
          <p:nvPr/>
        </p:nvSpPr>
        <p:spPr>
          <a:xfrm>
            <a:off x="7046461" y="4464438"/>
            <a:ext cx="3472425" cy="646331"/>
          </a:xfrm>
          <a:prstGeom prst="rect">
            <a:avLst/>
          </a:prstGeom>
          <a:noFill/>
        </p:spPr>
        <p:txBody>
          <a:bodyPr wrap="none" rtlCol="0">
            <a:spAutoFit/>
          </a:bodyPr>
          <a:lstStyle/>
          <a:p>
            <a:pPr defTabSz="914377"/>
            <a:r>
              <a:rPr lang="fr-FR" dirty="0">
                <a:solidFill>
                  <a:prstClr val="black"/>
                </a:solidFill>
                <a:latin typeface="Calibri" panose="020F0502020204030204"/>
              </a:rPr>
              <a:t>PAo2&lt;55 </a:t>
            </a:r>
            <a:r>
              <a:rPr lang="fr-FR" dirty="0" err="1">
                <a:solidFill>
                  <a:prstClr val="black"/>
                </a:solidFill>
                <a:latin typeface="Calibri" panose="020F0502020204030204"/>
              </a:rPr>
              <a:t>mmHg</a:t>
            </a:r>
            <a:r>
              <a:rPr lang="fr-FR" dirty="0">
                <a:solidFill>
                  <a:prstClr val="black"/>
                </a:solidFill>
                <a:latin typeface="Calibri" panose="020F0502020204030204"/>
              </a:rPr>
              <a:t> </a:t>
            </a:r>
          </a:p>
          <a:p>
            <a:pPr defTabSz="914377"/>
            <a:r>
              <a:rPr lang="fr-FR" dirty="0">
                <a:solidFill>
                  <a:prstClr val="black"/>
                </a:solidFill>
                <a:latin typeface="Calibri" panose="020F0502020204030204"/>
              </a:rPr>
              <a:t>(ou 60 </a:t>
            </a:r>
            <a:r>
              <a:rPr lang="fr-FR" dirty="0" err="1">
                <a:solidFill>
                  <a:prstClr val="black"/>
                </a:solidFill>
                <a:latin typeface="Calibri" panose="020F0502020204030204"/>
              </a:rPr>
              <a:t>mmHg</a:t>
            </a:r>
            <a:r>
              <a:rPr lang="fr-FR" dirty="0">
                <a:solidFill>
                  <a:prstClr val="black"/>
                </a:solidFill>
                <a:latin typeface="Calibri" panose="020F0502020204030204"/>
              </a:rPr>
              <a:t> et HTP/Polyglobulie) </a:t>
            </a:r>
          </a:p>
        </p:txBody>
      </p:sp>
      <p:sp>
        <p:nvSpPr>
          <p:cNvPr id="24" name="ZoneTexte 23">
            <a:extLst>
              <a:ext uri="{FF2B5EF4-FFF2-40B4-BE49-F238E27FC236}">
                <a16:creationId xmlns:a16="http://schemas.microsoft.com/office/drawing/2014/main" id="{7E7803D3-9BFE-E5DE-581A-4920BE66E31B}"/>
              </a:ext>
            </a:extLst>
          </p:cNvPr>
          <p:cNvSpPr txBox="1"/>
          <p:nvPr/>
        </p:nvSpPr>
        <p:spPr>
          <a:xfrm>
            <a:off x="7068138" y="3945576"/>
            <a:ext cx="2552943" cy="369332"/>
          </a:xfrm>
          <a:prstGeom prst="rect">
            <a:avLst/>
          </a:prstGeom>
          <a:noFill/>
        </p:spPr>
        <p:txBody>
          <a:bodyPr wrap="none" rtlCol="0">
            <a:spAutoFit/>
          </a:bodyPr>
          <a:lstStyle/>
          <a:p>
            <a:pPr defTabSz="914377"/>
            <a:r>
              <a:rPr lang="fr-FR" dirty="0">
                <a:solidFill>
                  <a:prstClr val="black"/>
                </a:solidFill>
                <a:latin typeface="Calibri" panose="020F0502020204030204"/>
              </a:rPr>
              <a:t>BPCO hospitalisé pour EA</a:t>
            </a:r>
          </a:p>
        </p:txBody>
      </p:sp>
      <p:sp>
        <p:nvSpPr>
          <p:cNvPr id="25" name="ZoneTexte 24">
            <a:extLst>
              <a:ext uri="{FF2B5EF4-FFF2-40B4-BE49-F238E27FC236}">
                <a16:creationId xmlns:a16="http://schemas.microsoft.com/office/drawing/2014/main" id="{26637677-4A95-2CEA-CD64-C3634D042F18}"/>
              </a:ext>
            </a:extLst>
          </p:cNvPr>
          <p:cNvSpPr txBox="1"/>
          <p:nvPr/>
        </p:nvSpPr>
        <p:spPr>
          <a:xfrm>
            <a:off x="7068139" y="5305515"/>
            <a:ext cx="3757760" cy="369332"/>
          </a:xfrm>
          <a:prstGeom prst="rect">
            <a:avLst/>
          </a:prstGeom>
          <a:noFill/>
        </p:spPr>
        <p:txBody>
          <a:bodyPr wrap="none" rtlCol="0">
            <a:spAutoFit/>
          </a:bodyPr>
          <a:lstStyle/>
          <a:p>
            <a:pPr defTabSz="914377"/>
            <a:r>
              <a:rPr lang="fr-FR" dirty="0">
                <a:solidFill>
                  <a:prstClr val="black"/>
                </a:solidFill>
                <a:latin typeface="Calibri" panose="020F0502020204030204"/>
              </a:rPr>
              <a:t>Hypercapnie persistante à l’état stable</a:t>
            </a:r>
          </a:p>
        </p:txBody>
      </p:sp>
      <p:sp>
        <p:nvSpPr>
          <p:cNvPr id="26" name="ZoneTexte 25">
            <a:extLst>
              <a:ext uri="{FF2B5EF4-FFF2-40B4-BE49-F238E27FC236}">
                <a16:creationId xmlns:a16="http://schemas.microsoft.com/office/drawing/2014/main" id="{AA11D5F1-90C0-16B8-BA03-88DF353BCE1A}"/>
              </a:ext>
            </a:extLst>
          </p:cNvPr>
          <p:cNvSpPr txBox="1"/>
          <p:nvPr/>
        </p:nvSpPr>
        <p:spPr>
          <a:xfrm>
            <a:off x="9301104" y="6443984"/>
            <a:ext cx="2137124" cy="369332"/>
          </a:xfrm>
          <a:prstGeom prst="rect">
            <a:avLst/>
          </a:prstGeom>
          <a:noFill/>
        </p:spPr>
        <p:txBody>
          <a:bodyPr wrap="none" rtlCol="0">
            <a:spAutoFit/>
          </a:bodyPr>
          <a:lstStyle/>
          <a:p>
            <a:pPr defTabSz="914377"/>
            <a:r>
              <a:rPr lang="fr-FR" dirty="0">
                <a:solidFill>
                  <a:prstClr val="black"/>
                </a:solidFill>
                <a:latin typeface="Calibri" panose="020F0502020204030204"/>
              </a:rPr>
              <a:t>Table 3.6 GOLD 2023</a:t>
            </a:r>
          </a:p>
        </p:txBody>
      </p:sp>
      <p:sp>
        <p:nvSpPr>
          <p:cNvPr id="27" name="ZoneTexte 26">
            <a:extLst>
              <a:ext uri="{FF2B5EF4-FFF2-40B4-BE49-F238E27FC236}">
                <a16:creationId xmlns:a16="http://schemas.microsoft.com/office/drawing/2014/main" id="{CE5F434E-7BA3-6DB0-5553-32A0BA92D6BB}"/>
              </a:ext>
            </a:extLst>
          </p:cNvPr>
          <p:cNvSpPr txBox="1"/>
          <p:nvPr/>
        </p:nvSpPr>
        <p:spPr>
          <a:xfrm>
            <a:off x="6452572" y="5851711"/>
            <a:ext cx="4802918" cy="369332"/>
          </a:xfrm>
          <a:prstGeom prst="rect">
            <a:avLst/>
          </a:prstGeom>
          <a:noFill/>
        </p:spPr>
        <p:txBody>
          <a:bodyPr wrap="none" rtlCol="0">
            <a:spAutoFit/>
          </a:bodyPr>
          <a:lstStyle/>
          <a:p>
            <a:pPr defTabSz="914377"/>
            <a:r>
              <a:rPr lang="fr-FR" dirty="0">
                <a:solidFill>
                  <a:prstClr val="black"/>
                </a:solidFill>
                <a:latin typeface="Calibri" panose="020F0502020204030204"/>
              </a:rPr>
              <a:t>Emphysème localisé et basse capacité à l’exercice</a:t>
            </a:r>
          </a:p>
        </p:txBody>
      </p:sp>
      <p:sp>
        <p:nvSpPr>
          <p:cNvPr id="28" name="Rectangle : coins arrondis 27">
            <a:extLst>
              <a:ext uri="{FF2B5EF4-FFF2-40B4-BE49-F238E27FC236}">
                <a16:creationId xmlns:a16="http://schemas.microsoft.com/office/drawing/2014/main" id="{27743F88-7D3F-78FC-AC57-2E486FA4C4DF}"/>
              </a:ext>
            </a:extLst>
          </p:cNvPr>
          <p:cNvSpPr/>
          <p:nvPr/>
        </p:nvSpPr>
        <p:spPr>
          <a:xfrm>
            <a:off x="289794" y="801906"/>
            <a:ext cx="11612415" cy="17831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2000">
              <a:solidFill>
                <a:prstClr val="white"/>
              </a:solidFill>
              <a:latin typeface="Calibri" panose="020F0502020204030204"/>
            </a:endParaRPr>
          </a:p>
        </p:txBody>
      </p:sp>
      <p:sp>
        <p:nvSpPr>
          <p:cNvPr id="29" name="Rectangle : coins arrondis 28">
            <a:extLst>
              <a:ext uri="{FF2B5EF4-FFF2-40B4-BE49-F238E27FC236}">
                <a16:creationId xmlns:a16="http://schemas.microsoft.com/office/drawing/2014/main" id="{2CE26DA7-8FFC-E323-4ED8-ADE297E7F50E}"/>
              </a:ext>
            </a:extLst>
          </p:cNvPr>
          <p:cNvSpPr/>
          <p:nvPr/>
        </p:nvSpPr>
        <p:spPr>
          <a:xfrm>
            <a:off x="371625" y="2761887"/>
            <a:ext cx="11612415" cy="35808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r-FR" sz="2000">
              <a:solidFill>
                <a:prstClr val="white"/>
              </a:solidFill>
              <a:latin typeface="Calibri" panose="020F0502020204030204"/>
            </a:endParaRPr>
          </a:p>
        </p:txBody>
      </p:sp>
    </p:spTree>
    <p:extLst>
      <p:ext uri="{BB962C8B-B14F-4D97-AF65-F5344CB8AC3E}">
        <p14:creationId xmlns:p14="http://schemas.microsoft.com/office/powerpoint/2010/main" val="1898312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1"/>
          <p:cNvSpPr>
            <a:spLocks noGrp="1"/>
          </p:cNvSpPr>
          <p:nvPr>
            <p:ph type="title"/>
          </p:nvPr>
        </p:nvSpPr>
        <p:spPr>
          <a:xfrm>
            <a:off x="1297362" y="162498"/>
            <a:ext cx="9813175" cy="1325563"/>
          </a:xfrm>
          <a:ln>
            <a:solidFill>
              <a:schemeClr val="bg1">
                <a:lumMod val="50000"/>
              </a:schemeClr>
            </a:solidFill>
          </a:ln>
        </p:spPr>
        <p:txBody>
          <a:bodyPr/>
          <a:lstStyle/>
          <a:p>
            <a:r>
              <a:rPr lang="fr-FR" altLang="x-none" sz="2800" dirty="0">
                <a:latin typeface="Arial" charset="0"/>
                <a:ea typeface="ＭＳ Ｐゴシック" charset="-128"/>
              </a:rPr>
              <a:t>Les patients fumeurs avec une BPCO ont un risque plus élevé de présenter un IDM que les fumeurs sans BPCO</a:t>
            </a:r>
          </a:p>
        </p:txBody>
      </p:sp>
      <p:pic>
        <p:nvPicPr>
          <p:cNvPr id="358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89213" y="1631951"/>
            <a:ext cx="7167562" cy="3522663"/>
          </a:xfrm>
        </p:spPr>
      </p:pic>
      <p:sp>
        <p:nvSpPr>
          <p:cNvPr id="35843" name="Rectangle 3"/>
          <p:cNvSpPr>
            <a:spLocks noChangeArrowheads="1"/>
          </p:cNvSpPr>
          <p:nvPr/>
        </p:nvSpPr>
        <p:spPr bwMode="auto">
          <a:xfrm>
            <a:off x="1631950" y="5386389"/>
            <a:ext cx="9144000"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eaLnBrk="1" hangingPunct="1"/>
            <a:r>
              <a:rPr lang="fr-FR" altLang="x-none" sz="1800" dirty="0"/>
              <a:t>Incidence cumulée de présenter un premier IDM </a:t>
            </a:r>
          </a:p>
          <a:p>
            <a:pPr algn="ctr" eaLnBrk="1" hangingPunct="1"/>
            <a:r>
              <a:rPr lang="fr-FR" altLang="x-none" sz="1800" dirty="0"/>
              <a:t>chez des fumeurs avec ou sans BPCO</a:t>
            </a:r>
          </a:p>
        </p:txBody>
      </p:sp>
      <p:sp>
        <p:nvSpPr>
          <p:cNvPr id="35844" name="Rectangle 4"/>
          <p:cNvSpPr>
            <a:spLocks noChangeArrowheads="1"/>
          </p:cNvSpPr>
          <p:nvPr/>
        </p:nvSpPr>
        <p:spPr bwMode="auto">
          <a:xfrm flipH="1">
            <a:off x="1631951" y="6308726"/>
            <a:ext cx="88566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r>
              <a:rPr lang="en-US" altLang="x-none" sz="1200"/>
              <a:t>Feary JR, </a:t>
            </a:r>
            <a:r>
              <a:rPr lang="en-US" altLang="x-none" sz="1200" i="1"/>
              <a:t>et al</a:t>
            </a:r>
            <a:r>
              <a:rPr lang="en-US" altLang="x-none" sz="1200"/>
              <a:t>. Prevalence of majour comorbidities in subjects with COPD and incidence of myocardial infarction and stroke: a comprehensive analysis using data from primary care. </a:t>
            </a:r>
            <a:r>
              <a:rPr lang="en-US" altLang="x-none" sz="1200" i="1"/>
              <a:t>Thorax</a:t>
            </a:r>
            <a:r>
              <a:rPr lang="en-US" altLang="x-none" sz="1200"/>
              <a:t> 2010; 65:956-962</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C718D90-FA08-B0A7-2C9F-FE11F9296D68}"/>
              </a:ext>
            </a:extLst>
          </p:cNvPr>
          <p:cNvSpPr txBox="1"/>
          <p:nvPr/>
        </p:nvSpPr>
        <p:spPr>
          <a:xfrm rot="21206661">
            <a:off x="1689955" y="2897776"/>
            <a:ext cx="8812092" cy="707886"/>
          </a:xfrm>
          <a:prstGeom prst="rect">
            <a:avLst/>
          </a:prstGeom>
          <a:noFill/>
          <a:ln>
            <a:solidFill>
              <a:schemeClr val="bg1">
                <a:lumMod val="50000"/>
              </a:schemeClr>
            </a:solidFill>
          </a:ln>
        </p:spPr>
        <p:txBody>
          <a:bodyPr wrap="none" rtlCol="0">
            <a:spAutoFit/>
          </a:bodyPr>
          <a:lstStyle/>
          <a:p>
            <a:r>
              <a:rPr lang="fr-FR" sz="4000" dirty="0"/>
              <a:t>Non-assistance à personne en danger?</a:t>
            </a:r>
          </a:p>
        </p:txBody>
      </p:sp>
    </p:spTree>
    <p:extLst>
      <p:ext uri="{BB962C8B-B14F-4D97-AF65-F5344CB8AC3E}">
        <p14:creationId xmlns:p14="http://schemas.microsoft.com/office/powerpoint/2010/main" val="1505667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1" y="677042"/>
            <a:ext cx="4458272" cy="701731"/>
          </a:xfrm>
          <a:solidFill>
            <a:schemeClr val="bg1"/>
          </a:solidFill>
          <a:ln>
            <a:solidFill>
              <a:srgbClr val="595959"/>
            </a:solidFill>
          </a:ln>
          <a:effectLst>
            <a:glow rad="101600">
              <a:schemeClr val="tx1">
                <a:alpha val="75000"/>
              </a:schemeClr>
            </a:glow>
            <a:softEdge rad="50800"/>
          </a:effectLst>
          <a:scene3d>
            <a:camera prst="orthographicFront"/>
            <a:lightRig rig="threePt" dir="t"/>
          </a:scene3d>
          <a:sp3d extrusionH="31750" contourW="19050">
            <a:bevelT/>
            <a:bevelB/>
            <a:contourClr>
              <a:schemeClr val="tx1"/>
            </a:contourClr>
          </a:sp3d>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fr-FR" b="1"/>
              <a:t>La BPCO en chiffre</a:t>
            </a:r>
          </a:p>
        </p:txBody>
      </p:sp>
      <p:sp>
        <p:nvSpPr>
          <p:cNvPr id="3" name="ZoneTexte 2">
            <a:extLst>
              <a:ext uri="{FF2B5EF4-FFF2-40B4-BE49-F238E27FC236}">
                <a16:creationId xmlns:a16="http://schemas.microsoft.com/office/drawing/2014/main" id="{05C18661-344C-2641-B23D-345F4E724D54}"/>
              </a:ext>
            </a:extLst>
          </p:cNvPr>
          <p:cNvSpPr txBox="1"/>
          <p:nvPr/>
        </p:nvSpPr>
        <p:spPr>
          <a:xfrm>
            <a:off x="4673600" y="1963578"/>
            <a:ext cx="5036956" cy="4401205"/>
          </a:xfrm>
          <a:prstGeom prst="rect">
            <a:avLst/>
          </a:prstGeom>
          <a:noFill/>
        </p:spPr>
        <p:txBody>
          <a:bodyPr wrap="none" rtlCol="0">
            <a:spAutoFit/>
          </a:bodyPr>
          <a:lstStyle/>
          <a:p>
            <a:r>
              <a:rPr lang="fr-FR" sz="4000" dirty="0">
                <a:solidFill>
                  <a:srgbClr val="FF0000"/>
                </a:solidFill>
              </a:rPr>
              <a:t>3 millions</a:t>
            </a:r>
          </a:p>
          <a:p>
            <a:endParaRPr lang="fr-FR" sz="4000" dirty="0">
              <a:solidFill>
                <a:srgbClr val="FF0000"/>
              </a:solidFill>
            </a:endParaRPr>
          </a:p>
          <a:p>
            <a:endParaRPr lang="fr-FR" sz="4000" dirty="0">
              <a:solidFill>
                <a:srgbClr val="FF0000"/>
              </a:solidFill>
            </a:endParaRPr>
          </a:p>
          <a:p>
            <a:r>
              <a:rPr lang="fr-FR" sz="4000" dirty="0">
                <a:solidFill>
                  <a:srgbClr val="FF0000"/>
                </a:solidFill>
              </a:rPr>
              <a:t>33% diagnostiquées</a:t>
            </a:r>
          </a:p>
          <a:p>
            <a:endParaRPr lang="fr-FR" sz="4000" dirty="0">
              <a:solidFill>
                <a:srgbClr val="FF0000"/>
              </a:solidFill>
            </a:endParaRPr>
          </a:p>
          <a:p>
            <a:endParaRPr lang="fr-FR" sz="4000" dirty="0">
              <a:solidFill>
                <a:srgbClr val="FF0000"/>
              </a:solidFill>
            </a:endParaRPr>
          </a:p>
          <a:p>
            <a:r>
              <a:rPr lang="fr-FR" sz="4000" dirty="0">
                <a:solidFill>
                  <a:srgbClr val="FF0000"/>
                </a:solidFill>
              </a:rPr>
              <a:t>3</a:t>
            </a:r>
            <a:r>
              <a:rPr lang="fr-FR" sz="4000" baseline="30000" dirty="0">
                <a:solidFill>
                  <a:srgbClr val="FF0000"/>
                </a:solidFill>
              </a:rPr>
              <a:t>ème</a:t>
            </a:r>
            <a:r>
              <a:rPr lang="fr-FR" sz="4000" dirty="0">
                <a:solidFill>
                  <a:srgbClr val="FF0000"/>
                </a:solidFill>
              </a:rPr>
              <a:t> cause de mortalité</a:t>
            </a:r>
          </a:p>
        </p:txBody>
      </p:sp>
      <p:sp>
        <p:nvSpPr>
          <p:cNvPr id="4" name="ZoneTexte 3">
            <a:extLst>
              <a:ext uri="{FF2B5EF4-FFF2-40B4-BE49-F238E27FC236}">
                <a16:creationId xmlns:a16="http://schemas.microsoft.com/office/drawing/2014/main" id="{60168A4B-A230-0F33-CECB-AA417D026DB8}"/>
              </a:ext>
            </a:extLst>
          </p:cNvPr>
          <p:cNvSpPr txBox="1"/>
          <p:nvPr/>
        </p:nvSpPr>
        <p:spPr>
          <a:xfrm>
            <a:off x="1016001" y="3944780"/>
            <a:ext cx="2167581" cy="461665"/>
          </a:xfrm>
          <a:prstGeom prst="rect">
            <a:avLst/>
          </a:prstGeom>
          <a:noFill/>
        </p:spPr>
        <p:txBody>
          <a:bodyPr wrap="none" rtlCol="0">
            <a:spAutoFit/>
          </a:bodyPr>
          <a:lstStyle/>
          <a:p>
            <a:r>
              <a:rPr lang="fr-FR" sz="2400" dirty="0"/>
              <a:t>La règle de trois</a:t>
            </a:r>
          </a:p>
        </p:txBody>
      </p:sp>
      <p:sp>
        <p:nvSpPr>
          <p:cNvPr id="5" name="Accolade ouvrante 4">
            <a:extLst>
              <a:ext uri="{FF2B5EF4-FFF2-40B4-BE49-F238E27FC236}">
                <a16:creationId xmlns:a16="http://schemas.microsoft.com/office/drawing/2014/main" id="{7CD6176D-2EB4-780B-82F0-7D853F504F50}"/>
              </a:ext>
            </a:extLst>
          </p:cNvPr>
          <p:cNvSpPr/>
          <p:nvPr/>
        </p:nvSpPr>
        <p:spPr>
          <a:xfrm>
            <a:off x="3962400" y="1905000"/>
            <a:ext cx="406400" cy="457200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FR" sz="2400"/>
          </a:p>
        </p:txBody>
      </p:sp>
    </p:spTree>
    <p:extLst>
      <p:ext uri="{BB962C8B-B14F-4D97-AF65-F5344CB8AC3E}">
        <p14:creationId xmlns:p14="http://schemas.microsoft.com/office/powerpoint/2010/main" val="2755253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F538B9C-CD35-A3DB-1FBE-9387025D2430}"/>
              </a:ext>
            </a:extLst>
          </p:cNvPr>
          <p:cNvSpPr txBox="1"/>
          <p:nvPr/>
        </p:nvSpPr>
        <p:spPr>
          <a:xfrm>
            <a:off x="1564327" y="543488"/>
            <a:ext cx="1481496" cy="666786"/>
          </a:xfrm>
          <a:prstGeom prst="rect">
            <a:avLst/>
          </a:prstGeom>
          <a:noFill/>
        </p:spPr>
        <p:txBody>
          <a:bodyPr wrap="none" rtlCol="0">
            <a:spAutoFit/>
          </a:bodyPr>
          <a:lstStyle/>
          <a:p>
            <a:pPr defTabSz="685350"/>
            <a:r>
              <a:rPr lang="fr-FR" sz="3733" dirty="0">
                <a:solidFill>
                  <a:prstClr val="black"/>
                </a:solidFill>
                <a:latin typeface="Calibri" panose="020F0502020204030204"/>
              </a:rPr>
              <a:t>BPCO?</a:t>
            </a:r>
          </a:p>
        </p:txBody>
      </p:sp>
      <p:sp>
        <p:nvSpPr>
          <p:cNvPr id="6" name="ZoneTexte 7">
            <a:extLst>
              <a:ext uri="{FF2B5EF4-FFF2-40B4-BE49-F238E27FC236}">
                <a16:creationId xmlns:a16="http://schemas.microsoft.com/office/drawing/2014/main" id="{10C50856-1510-EBAB-D9F5-FB4CE4840770}"/>
              </a:ext>
            </a:extLst>
          </p:cNvPr>
          <p:cNvSpPr txBox="1">
            <a:spLocks noChangeArrowheads="1"/>
          </p:cNvSpPr>
          <p:nvPr/>
        </p:nvSpPr>
        <p:spPr bwMode="auto">
          <a:xfrm>
            <a:off x="6807200" y="5759087"/>
            <a:ext cx="2390398" cy="230832"/>
          </a:xfrm>
          <a:prstGeom prst="rect">
            <a:avLst/>
          </a:prstGeom>
          <a:solidFill>
            <a:srgbClr val="00B050"/>
          </a:solidFill>
          <a:ln>
            <a:noFill/>
          </a:ln>
        </p:spPr>
        <p:txBody>
          <a:bodyPr wrap="none">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defTabSz="685350" eaLnBrk="1" hangingPunct="1"/>
            <a:r>
              <a:rPr lang="fr-FR" sz="900" b="0" dirty="0">
                <a:solidFill>
                  <a:prstClr val="black"/>
                </a:solidFill>
              </a:rPr>
              <a:t>Jones RCM et al, </a:t>
            </a:r>
            <a:r>
              <a:rPr lang="fr-FR" altLang="x-none" sz="900" b="0" i="1" dirty="0">
                <a:solidFill>
                  <a:prstClr val="black"/>
                </a:solidFill>
              </a:rPr>
              <a:t>Lancet </a:t>
            </a:r>
            <a:r>
              <a:rPr lang="fr-FR" altLang="x-none" sz="900" b="0" i="1" dirty="0" err="1">
                <a:solidFill>
                  <a:prstClr val="black"/>
                </a:solidFill>
              </a:rPr>
              <a:t>Respir</a:t>
            </a:r>
            <a:r>
              <a:rPr lang="fr-FR" altLang="x-none" sz="900" b="0" i="1" dirty="0">
                <a:solidFill>
                  <a:prstClr val="black"/>
                </a:solidFill>
              </a:rPr>
              <a:t> Med</a:t>
            </a:r>
            <a:r>
              <a:rPr lang="fr-FR" altLang="x-none" sz="900" b="0" dirty="0">
                <a:solidFill>
                  <a:prstClr val="black"/>
                </a:solidFill>
              </a:rPr>
              <a:t>. 2014</a:t>
            </a:r>
          </a:p>
        </p:txBody>
      </p:sp>
      <p:sp>
        <p:nvSpPr>
          <p:cNvPr id="7" name="ZoneTexte 6">
            <a:extLst>
              <a:ext uri="{FF2B5EF4-FFF2-40B4-BE49-F238E27FC236}">
                <a16:creationId xmlns:a16="http://schemas.microsoft.com/office/drawing/2014/main" id="{A451A172-BDB6-2E55-237B-F09AA0E7EF37}"/>
              </a:ext>
            </a:extLst>
          </p:cNvPr>
          <p:cNvSpPr txBox="1"/>
          <p:nvPr/>
        </p:nvSpPr>
        <p:spPr>
          <a:xfrm>
            <a:off x="6677087" y="6135771"/>
            <a:ext cx="5637365" cy="345992"/>
          </a:xfrm>
          <a:prstGeom prst="rect">
            <a:avLst/>
          </a:prstGeom>
          <a:noFill/>
        </p:spPr>
        <p:txBody>
          <a:bodyPr wrap="square" rtlCol="0">
            <a:spAutoFit/>
          </a:bodyPr>
          <a:lstStyle/>
          <a:p>
            <a:pPr defTabSz="685350"/>
            <a:r>
              <a:rPr lang="fr-FR" sz="824" dirty="0">
                <a:solidFill>
                  <a:prstClr val="black"/>
                </a:solidFill>
                <a:latin typeface="Calibri" panose="020F0502020204030204"/>
              </a:rPr>
              <a:t>A </a:t>
            </a:r>
            <a:r>
              <a:rPr lang="fr-FR" sz="824" dirty="0" err="1">
                <a:solidFill>
                  <a:prstClr val="black"/>
                </a:solidFill>
                <a:latin typeface="Calibri" panose="020F0502020204030204"/>
              </a:rPr>
              <a:t>Jochmann</a:t>
            </a:r>
            <a:r>
              <a:rPr lang="fr-FR" sz="824" dirty="0">
                <a:solidFill>
                  <a:prstClr val="black"/>
                </a:solidFill>
                <a:latin typeface="Calibri" panose="020F0502020204030204"/>
              </a:rPr>
              <a:t>, General </a:t>
            </a:r>
            <a:r>
              <a:rPr lang="fr-FR" sz="824" dirty="0" err="1">
                <a:solidFill>
                  <a:prstClr val="black"/>
                </a:solidFill>
                <a:latin typeface="Calibri" panose="020F0502020204030204"/>
              </a:rPr>
              <a:t>practitioner’s</a:t>
            </a:r>
            <a:r>
              <a:rPr lang="fr-FR" sz="824" dirty="0">
                <a:solidFill>
                  <a:prstClr val="black"/>
                </a:solidFill>
                <a:latin typeface="Calibri" panose="020F0502020204030204"/>
              </a:rPr>
              <a:t> </a:t>
            </a:r>
            <a:r>
              <a:rPr lang="fr-FR" sz="824" dirty="0" err="1">
                <a:solidFill>
                  <a:prstClr val="black"/>
                </a:solidFill>
                <a:latin typeface="Calibri" panose="020F0502020204030204"/>
              </a:rPr>
              <a:t>adherence</a:t>
            </a:r>
            <a:r>
              <a:rPr lang="fr-FR" sz="824" dirty="0">
                <a:solidFill>
                  <a:prstClr val="black"/>
                </a:solidFill>
                <a:latin typeface="Calibri" panose="020F0502020204030204"/>
              </a:rPr>
              <a:t> to the COPD GOLD guidelines: </a:t>
            </a:r>
            <a:r>
              <a:rPr lang="fr-FR" sz="824" dirty="0" err="1">
                <a:solidFill>
                  <a:prstClr val="black"/>
                </a:solidFill>
                <a:latin typeface="Calibri" panose="020F0502020204030204"/>
              </a:rPr>
              <a:t>baseline</a:t>
            </a:r>
            <a:r>
              <a:rPr lang="fr-FR" sz="824" dirty="0">
                <a:solidFill>
                  <a:prstClr val="black"/>
                </a:solidFill>
                <a:latin typeface="Calibri" panose="020F0502020204030204"/>
              </a:rPr>
              <a:t> data of the </a:t>
            </a:r>
            <a:r>
              <a:rPr lang="fr-FR" sz="824" dirty="0" err="1">
                <a:solidFill>
                  <a:prstClr val="black"/>
                </a:solidFill>
                <a:latin typeface="Calibri" panose="020F0502020204030204"/>
              </a:rPr>
              <a:t>Swiss</a:t>
            </a:r>
            <a:r>
              <a:rPr lang="fr-FR" sz="824" dirty="0">
                <a:solidFill>
                  <a:prstClr val="black"/>
                </a:solidFill>
                <a:latin typeface="Calibri" panose="020F0502020204030204"/>
              </a:rPr>
              <a:t> COPD </a:t>
            </a:r>
            <a:r>
              <a:rPr lang="fr-FR" sz="824" dirty="0" err="1">
                <a:solidFill>
                  <a:prstClr val="black"/>
                </a:solidFill>
                <a:latin typeface="Calibri" panose="020F0502020204030204"/>
              </a:rPr>
              <a:t>Cohort</a:t>
            </a:r>
            <a:r>
              <a:rPr lang="fr-FR" sz="824" dirty="0">
                <a:solidFill>
                  <a:prstClr val="black"/>
                </a:solidFill>
                <a:latin typeface="Calibri" panose="020F0502020204030204"/>
              </a:rPr>
              <a:t>, </a:t>
            </a:r>
            <a:r>
              <a:rPr lang="fr-FR" sz="824" dirty="0" err="1">
                <a:solidFill>
                  <a:prstClr val="black"/>
                </a:solidFill>
                <a:latin typeface="Calibri" panose="020F0502020204030204"/>
              </a:rPr>
              <a:t>Study</a:t>
            </a:r>
            <a:r>
              <a:rPr lang="fr-FR" sz="824" dirty="0">
                <a:solidFill>
                  <a:prstClr val="black"/>
                </a:solidFill>
                <a:latin typeface="Calibri" panose="020F0502020204030204"/>
              </a:rPr>
              <a:t>, </a:t>
            </a:r>
            <a:r>
              <a:rPr lang="fr-FR" sz="824" dirty="0" err="1">
                <a:solidFill>
                  <a:prstClr val="black"/>
                </a:solidFill>
                <a:latin typeface="Calibri" panose="020F0502020204030204"/>
              </a:rPr>
              <a:t>Swiss</a:t>
            </a:r>
            <a:r>
              <a:rPr lang="fr-FR" sz="824" dirty="0">
                <a:solidFill>
                  <a:prstClr val="black"/>
                </a:solidFill>
                <a:latin typeface="Calibri" panose="020F0502020204030204"/>
              </a:rPr>
              <a:t> Med. </a:t>
            </a:r>
            <a:r>
              <a:rPr lang="fr-FR" sz="824" dirty="0" err="1">
                <a:solidFill>
                  <a:prstClr val="black"/>
                </a:solidFill>
                <a:latin typeface="Calibri" panose="020F0502020204030204"/>
              </a:rPr>
              <a:t>Wkly</a:t>
            </a:r>
            <a:r>
              <a:rPr lang="fr-FR" sz="824" dirty="0">
                <a:solidFill>
                  <a:prstClr val="black"/>
                </a:solidFill>
                <a:latin typeface="Calibri" panose="020F0502020204030204"/>
              </a:rPr>
              <a:t>. 140 (2010)</a:t>
            </a:r>
          </a:p>
        </p:txBody>
      </p:sp>
      <p:sp>
        <p:nvSpPr>
          <p:cNvPr id="8" name="ZoneTexte 7">
            <a:extLst>
              <a:ext uri="{FF2B5EF4-FFF2-40B4-BE49-F238E27FC236}">
                <a16:creationId xmlns:a16="http://schemas.microsoft.com/office/drawing/2014/main" id="{71536A51-1BA8-936A-D935-853327FD4778}"/>
              </a:ext>
            </a:extLst>
          </p:cNvPr>
          <p:cNvSpPr txBox="1"/>
          <p:nvPr/>
        </p:nvSpPr>
        <p:spPr>
          <a:xfrm>
            <a:off x="6677088" y="6512455"/>
            <a:ext cx="5460641" cy="345992"/>
          </a:xfrm>
          <a:prstGeom prst="rect">
            <a:avLst/>
          </a:prstGeom>
          <a:noFill/>
        </p:spPr>
        <p:txBody>
          <a:bodyPr wrap="square" rtlCol="0">
            <a:spAutoFit/>
          </a:bodyPr>
          <a:lstStyle/>
          <a:p>
            <a:pPr defTabSz="685350"/>
            <a:r>
              <a:rPr lang="fr-FR" sz="824" dirty="0" err="1">
                <a:solidFill>
                  <a:prstClr val="black"/>
                </a:solidFill>
                <a:latin typeface="Calibri" panose="020F0502020204030204"/>
              </a:rPr>
              <a:t>Jagana</a:t>
            </a:r>
            <a:r>
              <a:rPr lang="fr-FR" sz="824" dirty="0">
                <a:solidFill>
                  <a:prstClr val="black"/>
                </a:solidFill>
                <a:latin typeface="Calibri" panose="020F0502020204030204"/>
              </a:rPr>
              <a:t>,  Delay in </a:t>
            </a:r>
            <a:r>
              <a:rPr lang="fr-FR" sz="824" dirty="0" err="1">
                <a:solidFill>
                  <a:prstClr val="black"/>
                </a:solidFill>
                <a:latin typeface="Calibri" panose="020F0502020204030204"/>
              </a:rPr>
              <a:t>diagnosis</a:t>
            </a:r>
            <a:r>
              <a:rPr lang="fr-FR" sz="824" dirty="0">
                <a:solidFill>
                  <a:prstClr val="black"/>
                </a:solidFill>
                <a:latin typeface="Calibri" panose="020F0502020204030204"/>
              </a:rPr>
              <a:t> of </a:t>
            </a:r>
            <a:r>
              <a:rPr lang="fr-FR" sz="824" dirty="0" err="1">
                <a:solidFill>
                  <a:prstClr val="black"/>
                </a:solidFill>
                <a:latin typeface="Calibri" panose="020F0502020204030204"/>
              </a:rPr>
              <a:t>chronic</a:t>
            </a:r>
            <a:r>
              <a:rPr lang="fr-FR" sz="824" dirty="0">
                <a:solidFill>
                  <a:prstClr val="black"/>
                </a:solidFill>
                <a:latin typeface="Calibri" panose="020F0502020204030204"/>
              </a:rPr>
              <a:t> obstructive </a:t>
            </a:r>
            <a:r>
              <a:rPr lang="fr-FR" sz="824" dirty="0" err="1">
                <a:solidFill>
                  <a:prstClr val="black"/>
                </a:solidFill>
                <a:latin typeface="Calibri" panose="020F0502020204030204"/>
              </a:rPr>
              <a:t>pulmonary</a:t>
            </a:r>
            <a:r>
              <a:rPr lang="fr-FR" sz="824" dirty="0">
                <a:solidFill>
                  <a:prstClr val="black"/>
                </a:solidFill>
                <a:latin typeface="Calibri" panose="020F0502020204030204"/>
              </a:rPr>
              <a:t> </a:t>
            </a:r>
            <a:r>
              <a:rPr lang="fr-FR" sz="824" dirty="0" err="1">
                <a:solidFill>
                  <a:prstClr val="black"/>
                </a:solidFill>
                <a:latin typeface="Calibri" panose="020F0502020204030204"/>
              </a:rPr>
              <a:t>disease</a:t>
            </a:r>
            <a:r>
              <a:rPr lang="fr-FR" sz="824" dirty="0">
                <a:solidFill>
                  <a:prstClr val="black"/>
                </a:solidFill>
                <a:latin typeface="Calibri" panose="020F0502020204030204"/>
              </a:rPr>
              <a:t>: </a:t>
            </a:r>
            <a:r>
              <a:rPr lang="fr-FR" sz="824" dirty="0" err="1">
                <a:solidFill>
                  <a:prstClr val="black"/>
                </a:solidFill>
                <a:latin typeface="Calibri" panose="020F0502020204030204"/>
              </a:rPr>
              <a:t>reasons</a:t>
            </a:r>
            <a:r>
              <a:rPr lang="fr-FR" sz="824" dirty="0">
                <a:solidFill>
                  <a:prstClr val="black"/>
                </a:solidFill>
                <a:latin typeface="Calibri" panose="020F0502020204030204"/>
              </a:rPr>
              <a:t> and solutions, </a:t>
            </a:r>
            <a:r>
              <a:rPr lang="fr-FR" sz="824" dirty="0" err="1">
                <a:solidFill>
                  <a:prstClr val="black"/>
                </a:solidFill>
                <a:latin typeface="Calibri" panose="020F0502020204030204"/>
              </a:rPr>
              <a:t>Curr</a:t>
            </a:r>
            <a:r>
              <a:rPr lang="fr-FR" sz="824" dirty="0">
                <a:solidFill>
                  <a:prstClr val="black"/>
                </a:solidFill>
                <a:latin typeface="Calibri" panose="020F0502020204030204"/>
              </a:rPr>
              <a:t>. </a:t>
            </a:r>
            <a:r>
              <a:rPr lang="fr-FR" sz="824" dirty="0" err="1">
                <a:solidFill>
                  <a:prstClr val="black"/>
                </a:solidFill>
                <a:latin typeface="Calibri" panose="020F0502020204030204"/>
              </a:rPr>
              <a:t>Opin</a:t>
            </a:r>
            <a:r>
              <a:rPr lang="fr-FR" sz="824" dirty="0">
                <a:solidFill>
                  <a:prstClr val="black"/>
                </a:solidFill>
                <a:latin typeface="Calibri" panose="020F0502020204030204"/>
              </a:rPr>
              <a:t>. </a:t>
            </a:r>
            <a:r>
              <a:rPr lang="fr-FR" sz="824" dirty="0" err="1">
                <a:solidFill>
                  <a:prstClr val="black"/>
                </a:solidFill>
                <a:latin typeface="Calibri" panose="020F0502020204030204"/>
              </a:rPr>
              <a:t>Pulm</a:t>
            </a:r>
            <a:r>
              <a:rPr lang="fr-FR" sz="824" dirty="0">
                <a:solidFill>
                  <a:prstClr val="black"/>
                </a:solidFill>
                <a:latin typeface="Calibri" panose="020F0502020204030204"/>
              </a:rPr>
              <a:t>. Med. 21 (2015)</a:t>
            </a:r>
          </a:p>
        </p:txBody>
      </p:sp>
      <p:sp>
        <p:nvSpPr>
          <p:cNvPr id="9" name="ZoneTexte 8">
            <a:extLst>
              <a:ext uri="{FF2B5EF4-FFF2-40B4-BE49-F238E27FC236}">
                <a16:creationId xmlns:a16="http://schemas.microsoft.com/office/drawing/2014/main" id="{4890151A-3601-612F-A98A-29C0FD7CE651}"/>
              </a:ext>
            </a:extLst>
          </p:cNvPr>
          <p:cNvSpPr txBox="1"/>
          <p:nvPr/>
        </p:nvSpPr>
        <p:spPr>
          <a:xfrm>
            <a:off x="3481068" y="1879385"/>
            <a:ext cx="5572359" cy="922881"/>
          </a:xfrm>
          <a:prstGeom prst="rect">
            <a:avLst/>
          </a:prstGeom>
          <a:noFill/>
          <a:ln>
            <a:solidFill>
              <a:schemeClr val="tx1"/>
            </a:solidFill>
          </a:ln>
        </p:spPr>
        <p:txBody>
          <a:bodyPr wrap="none" rtlCol="0">
            <a:spAutoFit/>
          </a:bodyPr>
          <a:lstStyle/>
          <a:p>
            <a:pPr defTabSz="685350"/>
            <a:r>
              <a:rPr lang="fr-FR" sz="5397" dirty="0">
                <a:solidFill>
                  <a:prstClr val="black"/>
                </a:solidFill>
                <a:latin typeface="Calibri" panose="020F0502020204030204"/>
              </a:rPr>
              <a:t>&gt; 2 hospitalisations</a:t>
            </a:r>
          </a:p>
        </p:txBody>
      </p:sp>
      <p:sp>
        <p:nvSpPr>
          <p:cNvPr id="10" name="ZoneTexte 9">
            <a:extLst>
              <a:ext uri="{FF2B5EF4-FFF2-40B4-BE49-F238E27FC236}">
                <a16:creationId xmlns:a16="http://schemas.microsoft.com/office/drawing/2014/main" id="{BA14E933-9A8C-586D-7F88-E0669A4F71DE}"/>
              </a:ext>
            </a:extLst>
          </p:cNvPr>
          <p:cNvSpPr txBox="1"/>
          <p:nvPr/>
        </p:nvSpPr>
        <p:spPr>
          <a:xfrm>
            <a:off x="4241319" y="3426517"/>
            <a:ext cx="4049507" cy="420564"/>
          </a:xfrm>
          <a:prstGeom prst="rect">
            <a:avLst/>
          </a:prstGeom>
          <a:noFill/>
        </p:spPr>
        <p:txBody>
          <a:bodyPr wrap="none" rtlCol="0">
            <a:spAutoFit/>
          </a:bodyPr>
          <a:lstStyle/>
          <a:p>
            <a:pPr defTabSz="685350"/>
            <a:r>
              <a:rPr lang="fr-FR" sz="2133" dirty="0">
                <a:solidFill>
                  <a:prstClr val="black"/>
                </a:solidFill>
                <a:latin typeface="Calibri" panose="020F0502020204030204"/>
              </a:rPr>
              <a:t>Pour arriver au diagnostic de BPCO</a:t>
            </a:r>
          </a:p>
        </p:txBody>
      </p:sp>
      <p:sp>
        <p:nvSpPr>
          <p:cNvPr id="11" name="ZoneTexte 9">
            <a:extLst>
              <a:ext uri="{FF2B5EF4-FFF2-40B4-BE49-F238E27FC236}">
                <a16:creationId xmlns:a16="http://schemas.microsoft.com/office/drawing/2014/main" id="{247A8CB9-7078-FFF4-F6E0-D35D366AE462}"/>
              </a:ext>
            </a:extLst>
          </p:cNvPr>
          <p:cNvSpPr txBox="1">
            <a:spLocks noChangeArrowheads="1"/>
          </p:cNvSpPr>
          <p:nvPr/>
        </p:nvSpPr>
        <p:spPr bwMode="auto">
          <a:xfrm>
            <a:off x="3786755" y="4258964"/>
            <a:ext cx="5018885"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charset="-128"/>
              </a:defRPr>
            </a:lvl9pPr>
          </a:lstStyle>
          <a:p>
            <a:pPr algn="ctr" defTabSz="685350" eaLnBrk="1" hangingPunct="1"/>
            <a:r>
              <a:rPr lang="fr-FR" altLang="x-none" sz="1867">
                <a:solidFill>
                  <a:srgbClr val="FF0000"/>
                </a:solidFill>
              </a:rPr>
              <a:t>Et c</a:t>
            </a:r>
            <a:r>
              <a:rPr lang="fr-FR" altLang="fr-FR" sz="1867">
                <a:solidFill>
                  <a:srgbClr val="FF0000"/>
                </a:solidFill>
              </a:rPr>
              <a:t>’</a:t>
            </a:r>
            <a:r>
              <a:rPr lang="fr-FR" altLang="x-none" sz="1867">
                <a:solidFill>
                  <a:srgbClr val="FF0000"/>
                </a:solidFill>
              </a:rPr>
              <a:t>est encore pire pour les femmes: il faut les hospitaliser plus souvent pour arriver au diagnostic!</a:t>
            </a:r>
          </a:p>
        </p:txBody>
      </p:sp>
      <p:pic>
        <p:nvPicPr>
          <p:cNvPr id="13" name="Image 12">
            <a:extLst>
              <a:ext uri="{FF2B5EF4-FFF2-40B4-BE49-F238E27FC236}">
                <a16:creationId xmlns:a16="http://schemas.microsoft.com/office/drawing/2014/main" id="{8A8D429C-D647-33B9-AC1D-AEE4617FD1DC}"/>
              </a:ext>
            </a:extLst>
          </p:cNvPr>
          <p:cNvPicPr>
            <a:picLocks noChangeAspect="1"/>
          </p:cNvPicPr>
          <p:nvPr/>
        </p:nvPicPr>
        <p:blipFill>
          <a:blip r:embed="rId2"/>
          <a:stretch>
            <a:fillRect/>
          </a:stretch>
        </p:blipFill>
        <p:spPr>
          <a:xfrm>
            <a:off x="1287596" y="4239156"/>
            <a:ext cx="1948033" cy="1351696"/>
          </a:xfrm>
          <a:prstGeom prst="rect">
            <a:avLst/>
          </a:prstGeom>
        </p:spPr>
      </p:pic>
      <p:pic>
        <p:nvPicPr>
          <p:cNvPr id="14" name="Image 13">
            <a:extLst>
              <a:ext uri="{FF2B5EF4-FFF2-40B4-BE49-F238E27FC236}">
                <a16:creationId xmlns:a16="http://schemas.microsoft.com/office/drawing/2014/main" id="{53B6F736-BD9A-C415-778A-01B68FB2B5FC}"/>
              </a:ext>
            </a:extLst>
          </p:cNvPr>
          <p:cNvPicPr>
            <a:picLocks noChangeAspect="1"/>
          </p:cNvPicPr>
          <p:nvPr/>
        </p:nvPicPr>
        <p:blipFill>
          <a:blip r:embed="rId3"/>
          <a:stretch>
            <a:fillRect/>
          </a:stretch>
        </p:blipFill>
        <p:spPr>
          <a:xfrm rot="19333240" flipH="1">
            <a:off x="1505727" y="3185056"/>
            <a:ext cx="1271696" cy="1147264"/>
          </a:xfrm>
          <a:prstGeom prst="rect">
            <a:avLst/>
          </a:prstGeom>
        </p:spPr>
      </p:pic>
      <p:sp>
        <p:nvSpPr>
          <p:cNvPr id="15" name="ZoneTexte 14">
            <a:extLst>
              <a:ext uri="{FF2B5EF4-FFF2-40B4-BE49-F238E27FC236}">
                <a16:creationId xmlns:a16="http://schemas.microsoft.com/office/drawing/2014/main" id="{876BD841-4ED9-4BDC-43C0-23238A447F82}"/>
              </a:ext>
            </a:extLst>
          </p:cNvPr>
          <p:cNvSpPr txBox="1"/>
          <p:nvPr/>
        </p:nvSpPr>
        <p:spPr>
          <a:xfrm>
            <a:off x="5135409" y="2974572"/>
            <a:ext cx="2268570" cy="318100"/>
          </a:xfrm>
          <a:prstGeom prst="rect">
            <a:avLst/>
          </a:prstGeom>
          <a:noFill/>
        </p:spPr>
        <p:txBody>
          <a:bodyPr wrap="none" rtlCol="0">
            <a:spAutoFit/>
          </a:bodyPr>
          <a:lstStyle/>
          <a:p>
            <a:pPr defTabSz="685350"/>
            <a:r>
              <a:rPr lang="fr-FR" sz="1467" dirty="0">
                <a:solidFill>
                  <a:prstClr val="black"/>
                </a:solidFill>
                <a:latin typeface="Calibri" panose="020F0502020204030204"/>
              </a:rPr>
              <a:t>(et multiples consultations)</a:t>
            </a:r>
          </a:p>
        </p:txBody>
      </p:sp>
    </p:spTree>
    <p:extLst>
      <p:ext uri="{BB962C8B-B14F-4D97-AF65-F5344CB8AC3E}">
        <p14:creationId xmlns:p14="http://schemas.microsoft.com/office/powerpoint/2010/main" val="3302677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EDCE964-4441-E98A-F673-D484B7830D52}"/>
              </a:ext>
            </a:extLst>
          </p:cNvPr>
          <p:cNvSpPr txBox="1"/>
          <p:nvPr/>
        </p:nvSpPr>
        <p:spPr>
          <a:xfrm>
            <a:off x="1963933" y="1276053"/>
            <a:ext cx="5358326" cy="507703"/>
          </a:xfrm>
          <a:prstGeom prst="rect">
            <a:avLst/>
          </a:prstGeom>
          <a:noFill/>
        </p:spPr>
        <p:txBody>
          <a:bodyPr wrap="none" rtlCol="0">
            <a:spAutoFit/>
          </a:bodyPr>
          <a:lstStyle/>
          <a:p>
            <a:pPr defTabSz="685350"/>
            <a:r>
              <a:rPr lang="fr-FR" sz="2699" dirty="0">
                <a:solidFill>
                  <a:prstClr val="black"/>
                </a:solidFill>
                <a:latin typeface="Calibri" panose="020F0502020204030204"/>
              </a:rPr>
              <a:t>C’est grave de retarder le diagnostic?</a:t>
            </a:r>
          </a:p>
        </p:txBody>
      </p:sp>
      <p:cxnSp>
        <p:nvCxnSpPr>
          <p:cNvPr id="5" name="Connecteur droit avec flèche 4">
            <a:extLst>
              <a:ext uri="{FF2B5EF4-FFF2-40B4-BE49-F238E27FC236}">
                <a16:creationId xmlns:a16="http://schemas.microsoft.com/office/drawing/2014/main" id="{3631DCBA-8FA5-3CD1-8537-F6987D836EEA}"/>
              </a:ext>
            </a:extLst>
          </p:cNvPr>
          <p:cNvCxnSpPr/>
          <p:nvPr/>
        </p:nvCxnSpPr>
        <p:spPr>
          <a:xfrm>
            <a:off x="2472539" y="3759723"/>
            <a:ext cx="74455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BD76B320-E8CA-646F-F5C2-4644C7D0FD75}"/>
              </a:ext>
            </a:extLst>
          </p:cNvPr>
          <p:cNvSpPr txBox="1"/>
          <p:nvPr/>
        </p:nvSpPr>
        <p:spPr>
          <a:xfrm>
            <a:off x="4649001" y="2840259"/>
            <a:ext cx="914033" cy="507575"/>
          </a:xfrm>
          <a:prstGeom prst="rect">
            <a:avLst/>
          </a:prstGeom>
          <a:noFill/>
        </p:spPr>
        <p:txBody>
          <a:bodyPr wrap="none" rtlCol="0">
            <a:spAutoFit/>
          </a:bodyPr>
          <a:lstStyle/>
          <a:p>
            <a:pPr defTabSz="685350"/>
            <a:r>
              <a:rPr lang="fr-FR" sz="1349" dirty="0">
                <a:solidFill>
                  <a:prstClr val="black"/>
                </a:solidFill>
                <a:latin typeface="Calibri" panose="020F0502020204030204"/>
              </a:rPr>
              <a:t>Diagnostic</a:t>
            </a:r>
          </a:p>
          <a:p>
            <a:pPr defTabSz="685350"/>
            <a:r>
              <a:rPr lang="fr-FR" sz="1349" dirty="0">
                <a:solidFill>
                  <a:prstClr val="black"/>
                </a:solidFill>
                <a:latin typeface="Calibri" panose="020F0502020204030204"/>
              </a:rPr>
              <a:t> de BPCO</a:t>
            </a:r>
          </a:p>
        </p:txBody>
      </p:sp>
      <p:cxnSp>
        <p:nvCxnSpPr>
          <p:cNvPr id="7" name="Connecteur droit avec flèche 6">
            <a:extLst>
              <a:ext uri="{FF2B5EF4-FFF2-40B4-BE49-F238E27FC236}">
                <a16:creationId xmlns:a16="http://schemas.microsoft.com/office/drawing/2014/main" id="{BDE43AD8-E873-FAC4-5C5F-C13E9E724554}"/>
              </a:ext>
            </a:extLst>
          </p:cNvPr>
          <p:cNvCxnSpPr/>
          <p:nvPr/>
        </p:nvCxnSpPr>
        <p:spPr>
          <a:xfrm>
            <a:off x="5753995" y="3240506"/>
            <a:ext cx="0" cy="394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17973505-BB12-D7E2-9FB4-D6EEC1877A53}"/>
              </a:ext>
            </a:extLst>
          </p:cNvPr>
          <p:cNvCxnSpPr/>
          <p:nvPr/>
        </p:nvCxnSpPr>
        <p:spPr>
          <a:xfrm>
            <a:off x="6195328" y="3240504"/>
            <a:ext cx="0" cy="394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680C2990-F0DD-47D5-A5EA-26DD94C71A9E}"/>
              </a:ext>
            </a:extLst>
          </p:cNvPr>
          <p:cNvCxnSpPr/>
          <p:nvPr/>
        </p:nvCxnSpPr>
        <p:spPr>
          <a:xfrm>
            <a:off x="7015692" y="3216183"/>
            <a:ext cx="0" cy="394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C9F6DDF2-FB15-B3C6-DF2A-1B41ECD73840}"/>
              </a:ext>
            </a:extLst>
          </p:cNvPr>
          <p:cNvCxnSpPr/>
          <p:nvPr/>
        </p:nvCxnSpPr>
        <p:spPr>
          <a:xfrm>
            <a:off x="7919131" y="3216182"/>
            <a:ext cx="0" cy="394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F74B1B4-E885-8475-EC33-4B32B40C58DE}"/>
              </a:ext>
            </a:extLst>
          </p:cNvPr>
          <p:cNvCxnSpPr/>
          <p:nvPr/>
        </p:nvCxnSpPr>
        <p:spPr>
          <a:xfrm>
            <a:off x="8479885" y="3216180"/>
            <a:ext cx="0" cy="394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Flèche vers le bas 11">
            <a:extLst>
              <a:ext uri="{FF2B5EF4-FFF2-40B4-BE49-F238E27FC236}">
                <a16:creationId xmlns:a16="http://schemas.microsoft.com/office/drawing/2014/main" id="{EA364512-CA81-8EAD-FB82-30DF1B2CE282}"/>
              </a:ext>
            </a:extLst>
          </p:cNvPr>
          <p:cNvSpPr/>
          <p:nvPr/>
        </p:nvSpPr>
        <p:spPr>
          <a:xfrm>
            <a:off x="4883478" y="3359477"/>
            <a:ext cx="399244" cy="321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0"/>
            <a:endParaRPr lang="fr-FR" sz="1349">
              <a:solidFill>
                <a:prstClr val="white"/>
              </a:solidFill>
              <a:latin typeface="Calibri" panose="020F0502020204030204"/>
            </a:endParaRPr>
          </a:p>
        </p:txBody>
      </p:sp>
      <p:cxnSp>
        <p:nvCxnSpPr>
          <p:cNvPr id="13" name="Connecteur droit avec flèche 12">
            <a:extLst>
              <a:ext uri="{FF2B5EF4-FFF2-40B4-BE49-F238E27FC236}">
                <a16:creationId xmlns:a16="http://schemas.microsoft.com/office/drawing/2014/main" id="{81BCD55C-C6C7-83CA-E6A7-D11EEBD8F1B4}"/>
              </a:ext>
            </a:extLst>
          </p:cNvPr>
          <p:cNvCxnSpPr/>
          <p:nvPr/>
        </p:nvCxnSpPr>
        <p:spPr>
          <a:xfrm>
            <a:off x="2794455" y="3264828"/>
            <a:ext cx="0" cy="394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E6338E75-8639-EAD9-9BC2-14F1FBFA5488}"/>
              </a:ext>
            </a:extLst>
          </p:cNvPr>
          <p:cNvCxnSpPr/>
          <p:nvPr/>
        </p:nvCxnSpPr>
        <p:spPr>
          <a:xfrm>
            <a:off x="4056152" y="3240504"/>
            <a:ext cx="0" cy="394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E4127B4D-78F1-5F65-F879-5FE4B2F607C4}"/>
              </a:ext>
            </a:extLst>
          </p:cNvPr>
          <p:cNvSpPr/>
          <p:nvPr/>
        </p:nvSpPr>
        <p:spPr>
          <a:xfrm>
            <a:off x="2218575" y="2543113"/>
            <a:ext cx="2326095" cy="14434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50"/>
            <a:endParaRPr lang="fr-FR" sz="1349">
              <a:solidFill>
                <a:prstClr val="white"/>
              </a:solidFill>
              <a:latin typeface="Calibri" panose="020F0502020204030204"/>
            </a:endParaRPr>
          </a:p>
        </p:txBody>
      </p:sp>
      <p:cxnSp>
        <p:nvCxnSpPr>
          <p:cNvPr id="16" name="Connecteur droit avec flèche 15">
            <a:extLst>
              <a:ext uri="{FF2B5EF4-FFF2-40B4-BE49-F238E27FC236}">
                <a16:creationId xmlns:a16="http://schemas.microsoft.com/office/drawing/2014/main" id="{D64B1557-E57C-E6A8-D335-6A0AB355B120}"/>
              </a:ext>
            </a:extLst>
          </p:cNvPr>
          <p:cNvCxnSpPr/>
          <p:nvPr/>
        </p:nvCxnSpPr>
        <p:spPr>
          <a:xfrm>
            <a:off x="3391555" y="3264827"/>
            <a:ext cx="0" cy="394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6035EE05-9B3E-4D9D-4622-0CAC0471D46D}"/>
              </a:ext>
            </a:extLst>
          </p:cNvPr>
          <p:cNvSpPr txBox="1"/>
          <p:nvPr/>
        </p:nvSpPr>
        <p:spPr>
          <a:xfrm>
            <a:off x="2634271" y="2930973"/>
            <a:ext cx="367408" cy="299954"/>
          </a:xfrm>
          <a:prstGeom prst="rect">
            <a:avLst/>
          </a:prstGeom>
          <a:noFill/>
        </p:spPr>
        <p:txBody>
          <a:bodyPr wrap="none" rtlCol="0">
            <a:spAutoFit/>
          </a:bodyPr>
          <a:lstStyle/>
          <a:p>
            <a:pPr defTabSz="685350"/>
            <a:r>
              <a:rPr lang="fr-FR" sz="1349" dirty="0">
                <a:solidFill>
                  <a:prstClr val="black"/>
                </a:solidFill>
                <a:latin typeface="Calibri" panose="020F0502020204030204"/>
              </a:rPr>
              <a:t>EA</a:t>
            </a:r>
          </a:p>
        </p:txBody>
      </p:sp>
      <p:sp>
        <p:nvSpPr>
          <p:cNvPr id="18" name="ZoneTexte 17">
            <a:extLst>
              <a:ext uri="{FF2B5EF4-FFF2-40B4-BE49-F238E27FC236}">
                <a16:creationId xmlns:a16="http://schemas.microsoft.com/office/drawing/2014/main" id="{26285DA4-92C5-EE18-3F73-878351F5158A}"/>
              </a:ext>
            </a:extLst>
          </p:cNvPr>
          <p:cNvSpPr txBox="1"/>
          <p:nvPr/>
        </p:nvSpPr>
        <p:spPr>
          <a:xfrm>
            <a:off x="3231371" y="2935156"/>
            <a:ext cx="367408" cy="299954"/>
          </a:xfrm>
          <a:prstGeom prst="rect">
            <a:avLst/>
          </a:prstGeom>
          <a:noFill/>
        </p:spPr>
        <p:txBody>
          <a:bodyPr wrap="none" rtlCol="0">
            <a:spAutoFit/>
          </a:bodyPr>
          <a:lstStyle/>
          <a:p>
            <a:pPr defTabSz="685350"/>
            <a:r>
              <a:rPr lang="fr-FR" sz="1349" dirty="0">
                <a:solidFill>
                  <a:prstClr val="black"/>
                </a:solidFill>
                <a:latin typeface="Calibri" panose="020F0502020204030204"/>
              </a:rPr>
              <a:t>EA</a:t>
            </a:r>
          </a:p>
        </p:txBody>
      </p:sp>
      <p:sp>
        <p:nvSpPr>
          <p:cNvPr id="19" name="ZoneTexte 18">
            <a:extLst>
              <a:ext uri="{FF2B5EF4-FFF2-40B4-BE49-F238E27FC236}">
                <a16:creationId xmlns:a16="http://schemas.microsoft.com/office/drawing/2014/main" id="{C92A5E88-2E66-7883-655B-1942C8514860}"/>
              </a:ext>
            </a:extLst>
          </p:cNvPr>
          <p:cNvSpPr txBox="1"/>
          <p:nvPr/>
        </p:nvSpPr>
        <p:spPr>
          <a:xfrm>
            <a:off x="3890551" y="2930973"/>
            <a:ext cx="367408" cy="299954"/>
          </a:xfrm>
          <a:prstGeom prst="rect">
            <a:avLst/>
          </a:prstGeom>
          <a:noFill/>
        </p:spPr>
        <p:txBody>
          <a:bodyPr wrap="none" rtlCol="0">
            <a:spAutoFit/>
          </a:bodyPr>
          <a:lstStyle/>
          <a:p>
            <a:pPr defTabSz="685350"/>
            <a:r>
              <a:rPr lang="fr-FR" sz="1349" dirty="0">
                <a:solidFill>
                  <a:prstClr val="black"/>
                </a:solidFill>
                <a:latin typeface="Calibri" panose="020F0502020204030204"/>
              </a:rPr>
              <a:t>EA</a:t>
            </a:r>
          </a:p>
        </p:txBody>
      </p:sp>
    </p:spTree>
    <p:extLst>
      <p:ext uri="{BB962C8B-B14F-4D97-AF65-F5344CB8AC3E}">
        <p14:creationId xmlns:p14="http://schemas.microsoft.com/office/powerpoint/2010/main" val="470911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6F432D-8B29-0247-A3F5-214E28FCF529}"/>
              </a:ext>
            </a:extLst>
          </p:cNvPr>
          <p:cNvSpPr>
            <a:spLocks noGrp="1"/>
          </p:cNvSpPr>
          <p:nvPr>
            <p:ph type="title"/>
          </p:nvPr>
        </p:nvSpPr>
        <p:spPr>
          <a:xfrm>
            <a:off x="1057090" y="362388"/>
            <a:ext cx="10077821" cy="992971"/>
          </a:xfrm>
        </p:spPr>
        <p:txBody>
          <a:bodyPr>
            <a:noAutofit/>
          </a:bodyPr>
          <a:lstStyle/>
          <a:p>
            <a:r>
              <a:rPr lang="fr-FR" sz="3200" dirty="0"/>
              <a:t>Plus d’exacerbation et de pneumopathie dans la population BPCO non diagnostiquée, symptomatique ou non.</a:t>
            </a:r>
          </a:p>
        </p:txBody>
      </p:sp>
      <p:pic>
        <p:nvPicPr>
          <p:cNvPr id="4" name="Image 3">
            <a:extLst>
              <a:ext uri="{FF2B5EF4-FFF2-40B4-BE49-F238E27FC236}">
                <a16:creationId xmlns:a16="http://schemas.microsoft.com/office/drawing/2014/main" id="{44350546-D285-834D-8ABE-2C1B20538975}"/>
              </a:ext>
            </a:extLst>
          </p:cNvPr>
          <p:cNvPicPr>
            <a:picLocks noChangeAspect="1"/>
          </p:cNvPicPr>
          <p:nvPr/>
        </p:nvPicPr>
        <p:blipFill rotWithShape="1">
          <a:blip r:embed="rId2"/>
          <a:srcRect b="49531"/>
          <a:stretch/>
        </p:blipFill>
        <p:spPr>
          <a:xfrm>
            <a:off x="2946400" y="1750813"/>
            <a:ext cx="5341091" cy="4319788"/>
          </a:xfrm>
          <a:prstGeom prst="rect">
            <a:avLst/>
          </a:prstGeom>
        </p:spPr>
      </p:pic>
      <p:sp>
        <p:nvSpPr>
          <p:cNvPr id="3" name="ZoneTexte 2">
            <a:extLst>
              <a:ext uri="{FF2B5EF4-FFF2-40B4-BE49-F238E27FC236}">
                <a16:creationId xmlns:a16="http://schemas.microsoft.com/office/drawing/2014/main" id="{4F7A5907-997C-9FCB-F9DB-8DC04F6515F2}"/>
              </a:ext>
            </a:extLst>
          </p:cNvPr>
          <p:cNvSpPr txBox="1"/>
          <p:nvPr/>
        </p:nvSpPr>
        <p:spPr>
          <a:xfrm>
            <a:off x="8764366" y="6424342"/>
            <a:ext cx="2400016" cy="276871"/>
          </a:xfrm>
          <a:prstGeom prst="rect">
            <a:avLst/>
          </a:prstGeom>
          <a:noFill/>
        </p:spPr>
        <p:txBody>
          <a:bodyPr wrap="none" rtlCol="0">
            <a:spAutoFit/>
          </a:bodyPr>
          <a:lstStyle/>
          <a:p>
            <a:pPr defTabSz="685350"/>
            <a:r>
              <a:rPr lang="fr-FR" sz="1199" i="1" dirty="0" err="1">
                <a:solidFill>
                  <a:prstClr val="black"/>
                </a:solidFill>
                <a:latin typeface="Calibri" panose="020F0502020204030204"/>
              </a:rPr>
              <a:t>Çolak</a:t>
            </a:r>
            <a:r>
              <a:rPr lang="fr-FR" sz="1199" i="1" dirty="0">
                <a:solidFill>
                  <a:prstClr val="black"/>
                </a:solidFill>
                <a:latin typeface="Calibri" panose="020F0502020204030204"/>
              </a:rPr>
              <a:t> Y et al, Lancet </a:t>
            </a:r>
            <a:r>
              <a:rPr lang="fr-FR" sz="1199" i="1" dirty="0" err="1">
                <a:solidFill>
                  <a:prstClr val="black"/>
                </a:solidFill>
                <a:latin typeface="Calibri" panose="020F0502020204030204"/>
              </a:rPr>
              <a:t>resp</a:t>
            </a:r>
            <a:r>
              <a:rPr lang="fr-FR" sz="1199" i="1" dirty="0">
                <a:solidFill>
                  <a:prstClr val="black"/>
                </a:solidFill>
                <a:latin typeface="Calibri" panose="020F0502020204030204"/>
              </a:rPr>
              <a:t> Med 2017</a:t>
            </a:r>
            <a:endParaRPr lang="fr-FR" sz="1199" dirty="0">
              <a:solidFill>
                <a:prstClr val="black"/>
              </a:solidFill>
              <a:latin typeface="Calibri" panose="020F0502020204030204"/>
            </a:endParaRPr>
          </a:p>
        </p:txBody>
      </p:sp>
      <p:sp>
        <p:nvSpPr>
          <p:cNvPr id="5" name="ZoneTexte 4">
            <a:extLst>
              <a:ext uri="{FF2B5EF4-FFF2-40B4-BE49-F238E27FC236}">
                <a16:creationId xmlns:a16="http://schemas.microsoft.com/office/drawing/2014/main" id="{28630548-5EEA-45DF-A830-8DBBD2493CC8}"/>
              </a:ext>
            </a:extLst>
          </p:cNvPr>
          <p:cNvSpPr txBox="1"/>
          <p:nvPr/>
        </p:nvSpPr>
        <p:spPr>
          <a:xfrm>
            <a:off x="8481813" y="2608317"/>
            <a:ext cx="1329210" cy="461665"/>
          </a:xfrm>
          <a:prstGeom prst="rect">
            <a:avLst/>
          </a:prstGeom>
          <a:solidFill>
            <a:srgbClr val="FF0000"/>
          </a:solidFill>
        </p:spPr>
        <p:txBody>
          <a:bodyPr wrap="none" rtlCol="0">
            <a:spAutoFit/>
          </a:bodyPr>
          <a:lstStyle/>
          <a:p>
            <a:pPr defTabSz="685350"/>
            <a:r>
              <a:rPr lang="fr-FR" sz="2400" dirty="0">
                <a:solidFill>
                  <a:prstClr val="white"/>
                </a:solidFill>
                <a:latin typeface="Calibri" panose="020F0502020204030204"/>
              </a:rPr>
              <a:t>Plus d’EA</a:t>
            </a:r>
          </a:p>
        </p:txBody>
      </p:sp>
      <p:sp>
        <p:nvSpPr>
          <p:cNvPr id="6" name="ZoneTexte 5">
            <a:extLst>
              <a:ext uri="{FF2B5EF4-FFF2-40B4-BE49-F238E27FC236}">
                <a16:creationId xmlns:a16="http://schemas.microsoft.com/office/drawing/2014/main" id="{1B6B35F3-ABCC-E05C-CC62-7B928048E1FE}"/>
              </a:ext>
            </a:extLst>
          </p:cNvPr>
          <p:cNvSpPr txBox="1"/>
          <p:nvPr/>
        </p:nvSpPr>
        <p:spPr>
          <a:xfrm>
            <a:off x="8481814" y="4628968"/>
            <a:ext cx="2582758" cy="461665"/>
          </a:xfrm>
          <a:prstGeom prst="rect">
            <a:avLst/>
          </a:prstGeom>
          <a:solidFill>
            <a:srgbClr val="FF0000"/>
          </a:solidFill>
        </p:spPr>
        <p:txBody>
          <a:bodyPr wrap="none" rtlCol="0">
            <a:spAutoFit/>
          </a:bodyPr>
          <a:lstStyle/>
          <a:p>
            <a:pPr defTabSz="685350"/>
            <a:r>
              <a:rPr lang="fr-FR" sz="2400" dirty="0">
                <a:solidFill>
                  <a:prstClr val="white"/>
                </a:solidFill>
                <a:latin typeface="Calibri" panose="020F0502020204030204"/>
              </a:rPr>
              <a:t>Plus de pneumonie</a:t>
            </a:r>
          </a:p>
        </p:txBody>
      </p:sp>
    </p:spTree>
    <p:extLst>
      <p:ext uri="{BB962C8B-B14F-4D97-AF65-F5344CB8AC3E}">
        <p14:creationId xmlns:p14="http://schemas.microsoft.com/office/powerpoint/2010/main" val="1888065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New Potential Biomarkers for COPD Activity in Patients">
            <a:extLst>
              <a:ext uri="{FF2B5EF4-FFF2-40B4-BE49-F238E27FC236}">
                <a16:creationId xmlns:a16="http://schemas.microsoft.com/office/drawing/2014/main" id="{A500CFCD-69E8-B5D9-62C8-A51A45F7FF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11" t="13333" r="18859" b="762"/>
          <a:stretch/>
        </p:blipFill>
        <p:spPr bwMode="auto">
          <a:xfrm>
            <a:off x="4290681" y="2158166"/>
            <a:ext cx="2991551" cy="2770922"/>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C20BD713-D26C-2B74-D60C-DC85279072B7}"/>
              </a:ext>
            </a:extLst>
          </p:cNvPr>
          <p:cNvSpPr txBox="1"/>
          <p:nvPr/>
        </p:nvSpPr>
        <p:spPr>
          <a:xfrm>
            <a:off x="3856256" y="5128982"/>
            <a:ext cx="3900904" cy="1631216"/>
          </a:xfrm>
          <a:prstGeom prst="rect">
            <a:avLst/>
          </a:prstGeom>
          <a:noFill/>
        </p:spPr>
        <p:txBody>
          <a:bodyPr wrap="square" rtlCol="0" anchor="ctr">
            <a:spAutoFit/>
          </a:bodyPr>
          <a:lstStyle/>
          <a:p>
            <a:pPr algn="ctr" eaLnBrk="1" hangingPunct="1">
              <a:spcBef>
                <a:spcPct val="50000"/>
              </a:spcBef>
            </a:pPr>
            <a:r>
              <a:rPr lang="fr-FR" sz="2000" dirty="0">
                <a:latin typeface="Comic Sans MS" charset="0"/>
              </a:rPr>
              <a:t>54 ans</a:t>
            </a:r>
          </a:p>
          <a:p>
            <a:pPr algn="ctr" eaLnBrk="1" hangingPunct="1">
              <a:spcBef>
                <a:spcPct val="50000"/>
              </a:spcBef>
            </a:pPr>
            <a:r>
              <a:rPr lang="fr-FR" sz="2000" dirty="0">
                <a:latin typeface="Comic Sans MS" charset="0"/>
              </a:rPr>
              <a:t>Tabagisme a 1 paquet/jour non sevré (35 PA)</a:t>
            </a:r>
          </a:p>
          <a:p>
            <a:pPr algn="ctr" eaLnBrk="1" hangingPunct="1">
              <a:spcBef>
                <a:spcPct val="50000"/>
              </a:spcBef>
            </a:pPr>
            <a:r>
              <a:rPr lang="fr-FR" sz="2000" dirty="0">
                <a:latin typeface="Comic Sans MS" charset="0"/>
              </a:rPr>
              <a:t>Consulte pour dyspnée à 300m </a:t>
            </a:r>
            <a:endParaRPr lang="fr-FR" sz="2000" dirty="0"/>
          </a:p>
        </p:txBody>
      </p:sp>
      <p:sp>
        <p:nvSpPr>
          <p:cNvPr id="18" name="Rectangle à coins arrondis 13">
            <a:extLst>
              <a:ext uri="{FF2B5EF4-FFF2-40B4-BE49-F238E27FC236}">
                <a16:creationId xmlns:a16="http://schemas.microsoft.com/office/drawing/2014/main" id="{874F2824-6666-4B1A-34AA-24729718B7A5}"/>
              </a:ext>
            </a:extLst>
          </p:cNvPr>
          <p:cNvSpPr/>
          <p:nvPr/>
        </p:nvSpPr>
        <p:spPr>
          <a:xfrm>
            <a:off x="3838105" y="5134378"/>
            <a:ext cx="3900904" cy="1662662"/>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7060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6F432D-8B29-0247-A3F5-214E28FCF529}"/>
              </a:ext>
            </a:extLst>
          </p:cNvPr>
          <p:cNvSpPr>
            <a:spLocks noGrp="1"/>
          </p:cNvSpPr>
          <p:nvPr>
            <p:ph type="title"/>
          </p:nvPr>
        </p:nvSpPr>
        <p:spPr>
          <a:xfrm>
            <a:off x="1833160" y="232813"/>
            <a:ext cx="9020429" cy="1286497"/>
          </a:xfrm>
        </p:spPr>
        <p:txBody>
          <a:bodyPr vert="horz" lIns="121920" tIns="60960" rIns="121920" bIns="60960" rtlCol="0" anchor="ctr">
            <a:noAutofit/>
          </a:bodyPr>
          <a:lstStyle/>
          <a:p>
            <a:r>
              <a:rPr lang="fr-FR" sz="3200" dirty="0"/>
              <a:t>Plus de décès respiratoire et toute causes dans la population BPCO non diagnostiquée.</a:t>
            </a:r>
          </a:p>
        </p:txBody>
      </p:sp>
      <p:sp>
        <p:nvSpPr>
          <p:cNvPr id="3" name="ZoneTexte 2">
            <a:extLst>
              <a:ext uri="{FF2B5EF4-FFF2-40B4-BE49-F238E27FC236}">
                <a16:creationId xmlns:a16="http://schemas.microsoft.com/office/drawing/2014/main" id="{C5F2C79A-139D-E349-B58E-D43C6BFCE1AA}"/>
              </a:ext>
            </a:extLst>
          </p:cNvPr>
          <p:cNvSpPr txBox="1"/>
          <p:nvPr/>
        </p:nvSpPr>
        <p:spPr>
          <a:xfrm>
            <a:off x="1644686" y="1082301"/>
            <a:ext cx="184731" cy="299954"/>
          </a:xfrm>
          <a:prstGeom prst="rect">
            <a:avLst/>
          </a:prstGeom>
          <a:noFill/>
        </p:spPr>
        <p:txBody>
          <a:bodyPr wrap="none" rtlCol="0">
            <a:spAutoFit/>
          </a:bodyPr>
          <a:lstStyle/>
          <a:p>
            <a:pPr defTabSz="685350"/>
            <a:endParaRPr lang="fr-FR" sz="1349" dirty="0">
              <a:solidFill>
                <a:prstClr val="black"/>
              </a:solidFill>
              <a:latin typeface="Calibri" panose="020F0502020204030204"/>
            </a:endParaRPr>
          </a:p>
        </p:txBody>
      </p:sp>
      <p:pic>
        <p:nvPicPr>
          <p:cNvPr id="5" name="Image 4">
            <a:extLst>
              <a:ext uri="{FF2B5EF4-FFF2-40B4-BE49-F238E27FC236}">
                <a16:creationId xmlns:a16="http://schemas.microsoft.com/office/drawing/2014/main" id="{DF8A29B3-63E2-234D-AA3C-0DEF7A8968B8}"/>
              </a:ext>
            </a:extLst>
          </p:cNvPr>
          <p:cNvPicPr>
            <a:picLocks noChangeAspect="1"/>
          </p:cNvPicPr>
          <p:nvPr/>
        </p:nvPicPr>
        <p:blipFill rotWithShape="1">
          <a:blip r:embed="rId2"/>
          <a:srcRect t="49784" b="-1"/>
          <a:stretch/>
        </p:blipFill>
        <p:spPr>
          <a:xfrm>
            <a:off x="2641600" y="2209801"/>
            <a:ext cx="5169624" cy="4160201"/>
          </a:xfrm>
          <a:prstGeom prst="rect">
            <a:avLst/>
          </a:prstGeom>
        </p:spPr>
      </p:pic>
      <p:sp>
        <p:nvSpPr>
          <p:cNvPr id="4" name="ZoneTexte 3">
            <a:extLst>
              <a:ext uri="{FF2B5EF4-FFF2-40B4-BE49-F238E27FC236}">
                <a16:creationId xmlns:a16="http://schemas.microsoft.com/office/drawing/2014/main" id="{1B0E6D27-2F2B-E1CE-42D6-074568E01244}"/>
              </a:ext>
            </a:extLst>
          </p:cNvPr>
          <p:cNvSpPr txBox="1"/>
          <p:nvPr/>
        </p:nvSpPr>
        <p:spPr>
          <a:xfrm>
            <a:off x="9617378" y="6440098"/>
            <a:ext cx="2400016" cy="276871"/>
          </a:xfrm>
          <a:prstGeom prst="rect">
            <a:avLst/>
          </a:prstGeom>
          <a:noFill/>
        </p:spPr>
        <p:txBody>
          <a:bodyPr wrap="none" rtlCol="0">
            <a:spAutoFit/>
          </a:bodyPr>
          <a:lstStyle/>
          <a:p>
            <a:pPr defTabSz="685350"/>
            <a:r>
              <a:rPr lang="fr-FR" sz="1199" i="1" dirty="0" err="1">
                <a:solidFill>
                  <a:prstClr val="black"/>
                </a:solidFill>
                <a:latin typeface="Calibri" panose="020F0502020204030204"/>
              </a:rPr>
              <a:t>Çolak</a:t>
            </a:r>
            <a:r>
              <a:rPr lang="fr-FR" sz="1199" i="1" dirty="0">
                <a:solidFill>
                  <a:prstClr val="black"/>
                </a:solidFill>
                <a:latin typeface="Calibri" panose="020F0502020204030204"/>
              </a:rPr>
              <a:t> Y et al, Lancet </a:t>
            </a:r>
            <a:r>
              <a:rPr lang="fr-FR" sz="1199" i="1" dirty="0" err="1">
                <a:solidFill>
                  <a:prstClr val="black"/>
                </a:solidFill>
                <a:latin typeface="Calibri" panose="020F0502020204030204"/>
              </a:rPr>
              <a:t>resp</a:t>
            </a:r>
            <a:r>
              <a:rPr lang="fr-FR" sz="1199" i="1" dirty="0">
                <a:solidFill>
                  <a:prstClr val="black"/>
                </a:solidFill>
                <a:latin typeface="Calibri" panose="020F0502020204030204"/>
              </a:rPr>
              <a:t> Med 2017</a:t>
            </a:r>
            <a:endParaRPr lang="fr-FR" sz="1199" dirty="0">
              <a:solidFill>
                <a:prstClr val="black"/>
              </a:solidFill>
              <a:latin typeface="Calibri" panose="020F0502020204030204"/>
            </a:endParaRPr>
          </a:p>
        </p:txBody>
      </p:sp>
      <p:sp>
        <p:nvSpPr>
          <p:cNvPr id="6" name="ZoneTexte 5">
            <a:extLst>
              <a:ext uri="{FF2B5EF4-FFF2-40B4-BE49-F238E27FC236}">
                <a16:creationId xmlns:a16="http://schemas.microsoft.com/office/drawing/2014/main" id="{1D577FB4-A1B0-324C-9C07-CCAB86D55F0B}"/>
              </a:ext>
            </a:extLst>
          </p:cNvPr>
          <p:cNvSpPr txBox="1"/>
          <p:nvPr/>
        </p:nvSpPr>
        <p:spPr>
          <a:xfrm>
            <a:off x="4470401" y="1353921"/>
            <a:ext cx="1927131" cy="299954"/>
          </a:xfrm>
          <a:prstGeom prst="rect">
            <a:avLst/>
          </a:prstGeom>
          <a:noFill/>
        </p:spPr>
        <p:txBody>
          <a:bodyPr wrap="none" rtlCol="0">
            <a:spAutoFit/>
          </a:bodyPr>
          <a:lstStyle/>
          <a:p>
            <a:pPr defTabSz="685350"/>
            <a:r>
              <a:rPr lang="fr-FR" sz="1349" dirty="0">
                <a:solidFill>
                  <a:prstClr val="black"/>
                </a:solidFill>
                <a:latin typeface="Calibri" panose="020F0502020204030204"/>
              </a:rPr>
              <a:t>(symptomatique ou non)</a:t>
            </a:r>
          </a:p>
        </p:txBody>
      </p:sp>
      <p:sp>
        <p:nvSpPr>
          <p:cNvPr id="8" name="ZoneTexte 7">
            <a:extLst>
              <a:ext uri="{FF2B5EF4-FFF2-40B4-BE49-F238E27FC236}">
                <a16:creationId xmlns:a16="http://schemas.microsoft.com/office/drawing/2014/main" id="{B1F49740-D1B7-EED9-03DD-A6F7612392F9}"/>
              </a:ext>
            </a:extLst>
          </p:cNvPr>
          <p:cNvSpPr txBox="1"/>
          <p:nvPr/>
        </p:nvSpPr>
        <p:spPr>
          <a:xfrm>
            <a:off x="7939370" y="2706764"/>
            <a:ext cx="3029997" cy="420564"/>
          </a:xfrm>
          <a:prstGeom prst="rect">
            <a:avLst/>
          </a:prstGeom>
          <a:solidFill>
            <a:srgbClr val="FF0000"/>
          </a:solidFill>
        </p:spPr>
        <p:txBody>
          <a:bodyPr wrap="none" rtlCol="0">
            <a:spAutoFit/>
          </a:bodyPr>
          <a:lstStyle/>
          <a:p>
            <a:pPr defTabSz="685350"/>
            <a:r>
              <a:rPr lang="fr-FR" sz="2133" dirty="0">
                <a:solidFill>
                  <a:prstClr val="white"/>
                </a:solidFill>
                <a:latin typeface="Calibri" panose="020F0502020204030204"/>
              </a:rPr>
              <a:t>Plus de décès respiratoire</a:t>
            </a:r>
          </a:p>
        </p:txBody>
      </p:sp>
      <p:sp>
        <p:nvSpPr>
          <p:cNvPr id="9" name="ZoneTexte 8">
            <a:extLst>
              <a:ext uri="{FF2B5EF4-FFF2-40B4-BE49-F238E27FC236}">
                <a16:creationId xmlns:a16="http://schemas.microsoft.com/office/drawing/2014/main" id="{C6D60010-F110-BD33-471C-187F84771899}"/>
              </a:ext>
            </a:extLst>
          </p:cNvPr>
          <p:cNvSpPr txBox="1"/>
          <p:nvPr/>
        </p:nvSpPr>
        <p:spPr>
          <a:xfrm>
            <a:off x="8388729" y="4743171"/>
            <a:ext cx="1685077" cy="420564"/>
          </a:xfrm>
          <a:prstGeom prst="rect">
            <a:avLst/>
          </a:prstGeom>
          <a:solidFill>
            <a:srgbClr val="FF0000"/>
          </a:solidFill>
        </p:spPr>
        <p:txBody>
          <a:bodyPr wrap="none" rtlCol="0">
            <a:spAutoFit/>
          </a:bodyPr>
          <a:lstStyle/>
          <a:p>
            <a:pPr defTabSz="685350"/>
            <a:r>
              <a:rPr lang="fr-FR" sz="2133" dirty="0">
                <a:solidFill>
                  <a:prstClr val="white"/>
                </a:solidFill>
                <a:latin typeface="Calibri" panose="020F0502020204030204"/>
              </a:rPr>
              <a:t>Plus de décès</a:t>
            </a:r>
          </a:p>
        </p:txBody>
      </p:sp>
    </p:spTree>
    <p:extLst>
      <p:ext uri="{BB962C8B-B14F-4D97-AF65-F5344CB8AC3E}">
        <p14:creationId xmlns:p14="http://schemas.microsoft.com/office/powerpoint/2010/main" val="2068778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B969E88-D69E-2ED2-8F9C-0549F76003C4}"/>
              </a:ext>
            </a:extLst>
          </p:cNvPr>
          <p:cNvSpPr txBox="1"/>
          <p:nvPr/>
        </p:nvSpPr>
        <p:spPr>
          <a:xfrm>
            <a:off x="2314575" y="1593046"/>
            <a:ext cx="8106322" cy="461665"/>
          </a:xfrm>
          <a:prstGeom prst="rect">
            <a:avLst/>
          </a:prstGeom>
          <a:noFill/>
        </p:spPr>
        <p:txBody>
          <a:bodyPr wrap="none" rtlCol="0">
            <a:spAutoFit/>
          </a:bodyPr>
          <a:lstStyle/>
          <a:p>
            <a:r>
              <a:rPr lang="fr-FR" sz="1200" dirty="0" err="1"/>
              <a:t>Vestbo</a:t>
            </a:r>
            <a:r>
              <a:rPr lang="fr-FR" sz="1200" dirty="0"/>
              <a:t> J et al. </a:t>
            </a:r>
            <a:r>
              <a:rPr lang="fr-FR" sz="1200" dirty="0" err="1"/>
              <a:t>Adherence</a:t>
            </a:r>
            <a:r>
              <a:rPr lang="fr-FR" sz="1200" dirty="0"/>
              <a:t> to </a:t>
            </a:r>
            <a:r>
              <a:rPr lang="fr-FR" sz="1200" dirty="0" err="1"/>
              <a:t>inhaled</a:t>
            </a:r>
            <a:r>
              <a:rPr lang="fr-FR" sz="1200" dirty="0"/>
              <a:t> </a:t>
            </a:r>
            <a:r>
              <a:rPr lang="fr-FR" sz="1200" dirty="0" err="1"/>
              <a:t>therapy</a:t>
            </a:r>
            <a:r>
              <a:rPr lang="fr-FR" sz="1200" dirty="0"/>
              <a:t>, </a:t>
            </a:r>
            <a:r>
              <a:rPr lang="fr-FR" sz="1200" dirty="0" err="1"/>
              <a:t>mortality</a:t>
            </a:r>
            <a:r>
              <a:rPr lang="fr-FR" sz="1200" dirty="0"/>
              <a:t> and </a:t>
            </a:r>
            <a:r>
              <a:rPr lang="fr-FR" sz="1200" dirty="0" err="1"/>
              <a:t>hospital</a:t>
            </a:r>
            <a:r>
              <a:rPr lang="fr-FR" sz="1200" dirty="0"/>
              <a:t> admission in COPD. Thorax. 2009</a:t>
            </a:r>
          </a:p>
          <a:p>
            <a:r>
              <a:rPr lang="fr-FR" sz="1200" dirty="0"/>
              <a:t>Bryant J et al. </a:t>
            </a:r>
            <a:r>
              <a:rPr lang="fr-FR" sz="1200" dirty="0" err="1"/>
              <a:t>Improving</a:t>
            </a:r>
            <a:r>
              <a:rPr lang="fr-FR" sz="1200" dirty="0"/>
              <a:t> </a:t>
            </a:r>
            <a:r>
              <a:rPr lang="fr-FR" sz="1200" dirty="0" err="1"/>
              <a:t>medication</a:t>
            </a:r>
            <a:r>
              <a:rPr lang="fr-FR" sz="1200" dirty="0"/>
              <a:t> </a:t>
            </a:r>
            <a:r>
              <a:rPr lang="fr-FR" sz="1200" dirty="0" err="1"/>
              <a:t>adherence</a:t>
            </a:r>
            <a:r>
              <a:rPr lang="fr-FR" sz="1200" dirty="0"/>
              <a:t> in </a:t>
            </a:r>
            <a:r>
              <a:rPr lang="fr-FR" sz="1200" dirty="0" err="1"/>
              <a:t>chronic</a:t>
            </a:r>
            <a:r>
              <a:rPr lang="fr-FR" sz="1200" dirty="0"/>
              <a:t> obstructive </a:t>
            </a:r>
            <a:r>
              <a:rPr lang="fr-FR" sz="1200" dirty="0" err="1"/>
              <a:t>pulmonary</a:t>
            </a:r>
            <a:r>
              <a:rPr lang="fr-FR" sz="1200" dirty="0"/>
              <a:t> </a:t>
            </a:r>
            <a:r>
              <a:rPr lang="fr-FR" sz="1200" dirty="0" err="1"/>
              <a:t>disease</a:t>
            </a:r>
            <a:r>
              <a:rPr lang="fr-FR" sz="1200" dirty="0"/>
              <a:t>: a </a:t>
            </a:r>
            <a:r>
              <a:rPr lang="fr-FR" sz="1200" dirty="0" err="1"/>
              <a:t>systematic</a:t>
            </a:r>
            <a:r>
              <a:rPr lang="fr-FR" sz="1200" dirty="0"/>
              <a:t> </a:t>
            </a:r>
            <a:r>
              <a:rPr lang="fr-FR" sz="1200" dirty="0" err="1"/>
              <a:t>review</a:t>
            </a:r>
            <a:r>
              <a:rPr lang="fr-FR" sz="1200" dirty="0"/>
              <a:t>. </a:t>
            </a:r>
            <a:r>
              <a:rPr lang="fr-FR" sz="1200" dirty="0" err="1"/>
              <a:t>Respir</a:t>
            </a:r>
            <a:r>
              <a:rPr lang="fr-FR" sz="1200" dirty="0"/>
              <a:t> </a:t>
            </a:r>
            <a:r>
              <a:rPr lang="fr-FR" sz="1200" dirty="0" err="1"/>
              <a:t>Res</a:t>
            </a:r>
            <a:r>
              <a:rPr lang="fr-FR" sz="1200" dirty="0"/>
              <a:t>. 2013</a:t>
            </a:r>
          </a:p>
        </p:txBody>
      </p:sp>
      <p:sp>
        <p:nvSpPr>
          <p:cNvPr id="3" name="ZoneTexte 2">
            <a:extLst>
              <a:ext uri="{FF2B5EF4-FFF2-40B4-BE49-F238E27FC236}">
                <a16:creationId xmlns:a16="http://schemas.microsoft.com/office/drawing/2014/main" id="{45EDB810-4135-3633-24C6-A3BD786DC057}"/>
              </a:ext>
            </a:extLst>
          </p:cNvPr>
          <p:cNvSpPr txBox="1"/>
          <p:nvPr/>
        </p:nvSpPr>
        <p:spPr>
          <a:xfrm>
            <a:off x="3455054" y="1138671"/>
            <a:ext cx="5090430" cy="369332"/>
          </a:xfrm>
          <a:prstGeom prst="rect">
            <a:avLst/>
          </a:prstGeom>
          <a:noFill/>
          <a:ln>
            <a:solidFill>
              <a:schemeClr val="bg1">
                <a:lumMod val="65000"/>
              </a:schemeClr>
            </a:solidFill>
          </a:ln>
        </p:spPr>
        <p:txBody>
          <a:bodyPr wrap="square" rtlCol="0">
            <a:spAutoFit/>
          </a:bodyPr>
          <a:lstStyle/>
          <a:p>
            <a:r>
              <a:rPr lang="fr-FR" dirty="0"/>
              <a:t>Un traitement inhalé n’est efficace que s’il est pris</a:t>
            </a:r>
          </a:p>
        </p:txBody>
      </p:sp>
      <p:sp>
        <p:nvSpPr>
          <p:cNvPr id="6" name="ZoneTexte 5">
            <a:extLst>
              <a:ext uri="{FF2B5EF4-FFF2-40B4-BE49-F238E27FC236}">
                <a16:creationId xmlns:a16="http://schemas.microsoft.com/office/drawing/2014/main" id="{B013D90E-FE40-80E7-E35D-92E4BDCD3BAA}"/>
              </a:ext>
            </a:extLst>
          </p:cNvPr>
          <p:cNvSpPr txBox="1"/>
          <p:nvPr/>
        </p:nvSpPr>
        <p:spPr>
          <a:xfrm>
            <a:off x="4234113" y="390247"/>
            <a:ext cx="3296095" cy="461665"/>
          </a:xfrm>
          <a:prstGeom prst="rect">
            <a:avLst/>
          </a:prstGeom>
          <a:noFill/>
          <a:ln>
            <a:solidFill>
              <a:schemeClr val="bg1">
                <a:lumMod val="65000"/>
              </a:schemeClr>
            </a:solidFill>
          </a:ln>
        </p:spPr>
        <p:txBody>
          <a:bodyPr wrap="none" rtlCol="0">
            <a:spAutoFit/>
          </a:bodyPr>
          <a:lstStyle/>
          <a:p>
            <a:r>
              <a:rPr lang="fr-FR" sz="2400" dirty="0"/>
              <a:t>Deux règles immuables…</a:t>
            </a:r>
          </a:p>
        </p:txBody>
      </p:sp>
      <p:sp>
        <p:nvSpPr>
          <p:cNvPr id="10" name="ZoneTexte 9">
            <a:extLst>
              <a:ext uri="{FF2B5EF4-FFF2-40B4-BE49-F238E27FC236}">
                <a16:creationId xmlns:a16="http://schemas.microsoft.com/office/drawing/2014/main" id="{AA827B8A-5C30-8209-946A-E0226EE6D96C}"/>
              </a:ext>
            </a:extLst>
          </p:cNvPr>
          <p:cNvSpPr txBox="1"/>
          <p:nvPr/>
        </p:nvSpPr>
        <p:spPr>
          <a:xfrm>
            <a:off x="3154972" y="1127842"/>
            <a:ext cx="300082" cy="369332"/>
          </a:xfrm>
          <a:prstGeom prst="rect">
            <a:avLst/>
          </a:prstGeom>
          <a:noFill/>
        </p:spPr>
        <p:txBody>
          <a:bodyPr wrap="none" rtlCol="0">
            <a:spAutoFit/>
          </a:bodyPr>
          <a:lstStyle/>
          <a:p>
            <a:r>
              <a:rPr lang="fr-FR" dirty="0"/>
              <a:t>I.</a:t>
            </a:r>
          </a:p>
        </p:txBody>
      </p:sp>
    </p:spTree>
    <p:extLst>
      <p:ext uri="{BB962C8B-B14F-4D97-AF65-F5344CB8AC3E}">
        <p14:creationId xmlns:p14="http://schemas.microsoft.com/office/powerpoint/2010/main" val="1250892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B969E88-D69E-2ED2-8F9C-0549F76003C4}"/>
              </a:ext>
            </a:extLst>
          </p:cNvPr>
          <p:cNvSpPr txBox="1"/>
          <p:nvPr/>
        </p:nvSpPr>
        <p:spPr>
          <a:xfrm>
            <a:off x="2314575" y="1593046"/>
            <a:ext cx="8106322" cy="461665"/>
          </a:xfrm>
          <a:prstGeom prst="rect">
            <a:avLst/>
          </a:prstGeom>
          <a:noFill/>
        </p:spPr>
        <p:txBody>
          <a:bodyPr wrap="none" rtlCol="0">
            <a:spAutoFit/>
          </a:bodyPr>
          <a:lstStyle/>
          <a:p>
            <a:r>
              <a:rPr lang="fr-FR" sz="1200" dirty="0" err="1"/>
              <a:t>Vestbo</a:t>
            </a:r>
            <a:r>
              <a:rPr lang="fr-FR" sz="1200" dirty="0"/>
              <a:t> J et al. </a:t>
            </a:r>
            <a:r>
              <a:rPr lang="fr-FR" sz="1200" dirty="0" err="1"/>
              <a:t>Adherence</a:t>
            </a:r>
            <a:r>
              <a:rPr lang="fr-FR" sz="1200" dirty="0"/>
              <a:t> to </a:t>
            </a:r>
            <a:r>
              <a:rPr lang="fr-FR" sz="1200" dirty="0" err="1"/>
              <a:t>inhaled</a:t>
            </a:r>
            <a:r>
              <a:rPr lang="fr-FR" sz="1200" dirty="0"/>
              <a:t> </a:t>
            </a:r>
            <a:r>
              <a:rPr lang="fr-FR" sz="1200" dirty="0" err="1"/>
              <a:t>therapy</a:t>
            </a:r>
            <a:r>
              <a:rPr lang="fr-FR" sz="1200" dirty="0"/>
              <a:t>, </a:t>
            </a:r>
            <a:r>
              <a:rPr lang="fr-FR" sz="1200" dirty="0" err="1"/>
              <a:t>mortality</a:t>
            </a:r>
            <a:r>
              <a:rPr lang="fr-FR" sz="1200" dirty="0"/>
              <a:t> and </a:t>
            </a:r>
            <a:r>
              <a:rPr lang="fr-FR" sz="1200" dirty="0" err="1"/>
              <a:t>hospital</a:t>
            </a:r>
            <a:r>
              <a:rPr lang="fr-FR" sz="1200" dirty="0"/>
              <a:t> admission in COPD. Thorax. 2009</a:t>
            </a:r>
          </a:p>
          <a:p>
            <a:r>
              <a:rPr lang="fr-FR" sz="1200" dirty="0"/>
              <a:t>Bryant J et al. </a:t>
            </a:r>
            <a:r>
              <a:rPr lang="fr-FR" sz="1200" dirty="0" err="1"/>
              <a:t>Improving</a:t>
            </a:r>
            <a:r>
              <a:rPr lang="fr-FR" sz="1200" dirty="0"/>
              <a:t> </a:t>
            </a:r>
            <a:r>
              <a:rPr lang="fr-FR" sz="1200" dirty="0" err="1"/>
              <a:t>medication</a:t>
            </a:r>
            <a:r>
              <a:rPr lang="fr-FR" sz="1200" dirty="0"/>
              <a:t> </a:t>
            </a:r>
            <a:r>
              <a:rPr lang="fr-FR" sz="1200" dirty="0" err="1"/>
              <a:t>adherence</a:t>
            </a:r>
            <a:r>
              <a:rPr lang="fr-FR" sz="1200" dirty="0"/>
              <a:t> in </a:t>
            </a:r>
            <a:r>
              <a:rPr lang="fr-FR" sz="1200" dirty="0" err="1"/>
              <a:t>chronic</a:t>
            </a:r>
            <a:r>
              <a:rPr lang="fr-FR" sz="1200" dirty="0"/>
              <a:t> obstructive </a:t>
            </a:r>
            <a:r>
              <a:rPr lang="fr-FR" sz="1200" dirty="0" err="1"/>
              <a:t>pulmonary</a:t>
            </a:r>
            <a:r>
              <a:rPr lang="fr-FR" sz="1200" dirty="0"/>
              <a:t> </a:t>
            </a:r>
            <a:r>
              <a:rPr lang="fr-FR" sz="1200" dirty="0" err="1"/>
              <a:t>disease</a:t>
            </a:r>
            <a:r>
              <a:rPr lang="fr-FR" sz="1200" dirty="0"/>
              <a:t>: a </a:t>
            </a:r>
            <a:r>
              <a:rPr lang="fr-FR" sz="1200" dirty="0" err="1"/>
              <a:t>systematic</a:t>
            </a:r>
            <a:r>
              <a:rPr lang="fr-FR" sz="1200" dirty="0"/>
              <a:t> </a:t>
            </a:r>
            <a:r>
              <a:rPr lang="fr-FR" sz="1200" dirty="0" err="1"/>
              <a:t>review</a:t>
            </a:r>
            <a:r>
              <a:rPr lang="fr-FR" sz="1200" dirty="0"/>
              <a:t>. </a:t>
            </a:r>
            <a:r>
              <a:rPr lang="fr-FR" sz="1200" dirty="0" err="1"/>
              <a:t>Respir</a:t>
            </a:r>
            <a:r>
              <a:rPr lang="fr-FR" sz="1200" dirty="0"/>
              <a:t> </a:t>
            </a:r>
            <a:r>
              <a:rPr lang="fr-FR" sz="1200" dirty="0" err="1"/>
              <a:t>Res</a:t>
            </a:r>
            <a:r>
              <a:rPr lang="fr-FR" sz="1200" dirty="0"/>
              <a:t>. 2013</a:t>
            </a:r>
          </a:p>
        </p:txBody>
      </p:sp>
      <p:sp>
        <p:nvSpPr>
          <p:cNvPr id="3" name="ZoneTexte 2">
            <a:extLst>
              <a:ext uri="{FF2B5EF4-FFF2-40B4-BE49-F238E27FC236}">
                <a16:creationId xmlns:a16="http://schemas.microsoft.com/office/drawing/2014/main" id="{45EDB810-4135-3633-24C6-A3BD786DC057}"/>
              </a:ext>
            </a:extLst>
          </p:cNvPr>
          <p:cNvSpPr txBox="1"/>
          <p:nvPr/>
        </p:nvSpPr>
        <p:spPr>
          <a:xfrm>
            <a:off x="3455053" y="1138671"/>
            <a:ext cx="5162473" cy="369332"/>
          </a:xfrm>
          <a:prstGeom prst="rect">
            <a:avLst/>
          </a:prstGeom>
          <a:noFill/>
          <a:ln>
            <a:solidFill>
              <a:schemeClr val="bg1">
                <a:lumMod val="65000"/>
              </a:schemeClr>
            </a:solidFill>
          </a:ln>
        </p:spPr>
        <p:txBody>
          <a:bodyPr wrap="square" rtlCol="0">
            <a:spAutoFit/>
          </a:bodyPr>
          <a:lstStyle/>
          <a:p>
            <a:r>
              <a:rPr lang="fr-FR" dirty="0"/>
              <a:t>Un traitement inhalé n’est efficace que s’il est pris</a:t>
            </a:r>
          </a:p>
        </p:txBody>
      </p:sp>
      <p:sp>
        <p:nvSpPr>
          <p:cNvPr id="4" name="ZoneTexte 3">
            <a:extLst>
              <a:ext uri="{FF2B5EF4-FFF2-40B4-BE49-F238E27FC236}">
                <a16:creationId xmlns:a16="http://schemas.microsoft.com/office/drawing/2014/main" id="{48EAF563-1E16-E48E-9598-5B1BF6082995}"/>
              </a:ext>
            </a:extLst>
          </p:cNvPr>
          <p:cNvSpPr txBox="1"/>
          <p:nvPr/>
        </p:nvSpPr>
        <p:spPr>
          <a:xfrm>
            <a:off x="2614117" y="2533251"/>
            <a:ext cx="7477534" cy="369332"/>
          </a:xfrm>
          <a:prstGeom prst="rect">
            <a:avLst/>
          </a:prstGeom>
          <a:noFill/>
          <a:ln>
            <a:solidFill>
              <a:schemeClr val="bg1">
                <a:lumMod val="65000"/>
              </a:schemeClr>
            </a:solidFill>
          </a:ln>
        </p:spPr>
        <p:txBody>
          <a:bodyPr wrap="square" rtlCol="0">
            <a:spAutoFit/>
          </a:bodyPr>
          <a:lstStyle/>
          <a:p>
            <a:r>
              <a:rPr lang="fr-FR" dirty="0"/>
              <a:t>Un traitement inhalé n’est efficace que s’il est pris sans erreur technique</a:t>
            </a:r>
          </a:p>
        </p:txBody>
      </p:sp>
      <p:sp>
        <p:nvSpPr>
          <p:cNvPr id="5" name="ZoneTexte 4">
            <a:extLst>
              <a:ext uri="{FF2B5EF4-FFF2-40B4-BE49-F238E27FC236}">
                <a16:creationId xmlns:a16="http://schemas.microsoft.com/office/drawing/2014/main" id="{22F1222E-73B7-CF1E-4EAC-703DA5FDE7C4}"/>
              </a:ext>
            </a:extLst>
          </p:cNvPr>
          <p:cNvSpPr txBox="1"/>
          <p:nvPr/>
        </p:nvSpPr>
        <p:spPr>
          <a:xfrm>
            <a:off x="1983056" y="6596390"/>
            <a:ext cx="9100568" cy="261610"/>
          </a:xfrm>
          <a:prstGeom prst="rect">
            <a:avLst/>
          </a:prstGeom>
          <a:noFill/>
        </p:spPr>
        <p:txBody>
          <a:bodyPr wrap="none" rtlCol="0">
            <a:spAutoFit/>
          </a:bodyPr>
          <a:lstStyle/>
          <a:p>
            <a:r>
              <a:rPr lang="fr-FR" sz="1100" b="0" i="0" dirty="0" err="1">
                <a:solidFill>
                  <a:srgbClr val="212121"/>
                </a:solidFill>
                <a:effectLst/>
                <a:latin typeface="system-ui"/>
              </a:rPr>
              <a:t>Molimard</a:t>
            </a:r>
            <a:r>
              <a:rPr lang="fr-FR" sz="1100" b="0" i="0" dirty="0">
                <a:solidFill>
                  <a:srgbClr val="212121"/>
                </a:solidFill>
                <a:effectLst/>
                <a:latin typeface="system-ui"/>
              </a:rPr>
              <a:t> M et al. </a:t>
            </a:r>
            <a:r>
              <a:rPr lang="fr-FR" sz="1100" b="0" i="0" dirty="0" err="1">
                <a:solidFill>
                  <a:srgbClr val="212121"/>
                </a:solidFill>
                <a:effectLst/>
                <a:latin typeface="system-ui"/>
              </a:rPr>
              <a:t>Chronic</a:t>
            </a:r>
            <a:r>
              <a:rPr lang="fr-FR" sz="1100" b="0" i="0" dirty="0">
                <a:solidFill>
                  <a:srgbClr val="212121"/>
                </a:solidFill>
                <a:effectLst/>
                <a:latin typeface="system-ui"/>
              </a:rPr>
              <a:t> obstructive </a:t>
            </a:r>
            <a:r>
              <a:rPr lang="fr-FR" sz="1100" b="0" i="0" dirty="0" err="1">
                <a:solidFill>
                  <a:srgbClr val="212121"/>
                </a:solidFill>
                <a:effectLst/>
                <a:latin typeface="system-ui"/>
              </a:rPr>
              <a:t>pulmonary</a:t>
            </a:r>
            <a:r>
              <a:rPr lang="fr-FR" sz="1100" b="0" i="0" dirty="0">
                <a:solidFill>
                  <a:srgbClr val="212121"/>
                </a:solidFill>
                <a:effectLst/>
                <a:latin typeface="system-ui"/>
              </a:rPr>
              <a:t> </a:t>
            </a:r>
            <a:r>
              <a:rPr lang="fr-FR" sz="1100" b="0" i="0" dirty="0" err="1">
                <a:solidFill>
                  <a:srgbClr val="212121"/>
                </a:solidFill>
                <a:effectLst/>
                <a:latin typeface="system-ui"/>
              </a:rPr>
              <a:t>disease</a:t>
            </a:r>
            <a:r>
              <a:rPr lang="fr-FR" sz="1100" b="0" i="0" dirty="0">
                <a:solidFill>
                  <a:srgbClr val="212121"/>
                </a:solidFill>
                <a:effectLst/>
                <a:latin typeface="system-ui"/>
              </a:rPr>
              <a:t> exacerbation and inhaler </a:t>
            </a:r>
            <a:r>
              <a:rPr lang="fr-FR" sz="1100" b="0" i="0" dirty="0" err="1">
                <a:solidFill>
                  <a:srgbClr val="212121"/>
                </a:solidFill>
                <a:effectLst/>
                <a:latin typeface="system-ui"/>
              </a:rPr>
              <a:t>device</a:t>
            </a:r>
            <a:r>
              <a:rPr lang="fr-FR" sz="1100" b="0" i="0" dirty="0">
                <a:solidFill>
                  <a:srgbClr val="212121"/>
                </a:solidFill>
                <a:effectLst/>
                <a:latin typeface="system-ui"/>
              </a:rPr>
              <a:t> handling: real-life </a:t>
            </a:r>
            <a:r>
              <a:rPr lang="fr-FR" sz="1100" b="0" i="0" dirty="0" err="1">
                <a:solidFill>
                  <a:srgbClr val="212121"/>
                </a:solidFill>
                <a:effectLst/>
                <a:latin typeface="system-ui"/>
              </a:rPr>
              <a:t>assessment</a:t>
            </a:r>
            <a:r>
              <a:rPr lang="fr-FR" sz="1100" b="0" i="0" dirty="0">
                <a:solidFill>
                  <a:srgbClr val="212121"/>
                </a:solidFill>
                <a:effectLst/>
                <a:latin typeface="system-ui"/>
              </a:rPr>
              <a:t> of 2935 patients. </a:t>
            </a:r>
            <a:r>
              <a:rPr lang="fr-FR" sz="1100" b="0" i="0" dirty="0" err="1">
                <a:solidFill>
                  <a:srgbClr val="212121"/>
                </a:solidFill>
                <a:effectLst/>
                <a:latin typeface="system-ui"/>
              </a:rPr>
              <a:t>Eur</a:t>
            </a:r>
            <a:r>
              <a:rPr lang="fr-FR" sz="1100" b="0" i="0" dirty="0">
                <a:solidFill>
                  <a:srgbClr val="212121"/>
                </a:solidFill>
                <a:effectLst/>
                <a:latin typeface="system-ui"/>
              </a:rPr>
              <a:t> </a:t>
            </a:r>
            <a:r>
              <a:rPr lang="fr-FR" sz="1100" b="0" i="0" dirty="0" err="1">
                <a:solidFill>
                  <a:srgbClr val="212121"/>
                </a:solidFill>
                <a:effectLst/>
                <a:latin typeface="system-ui"/>
              </a:rPr>
              <a:t>Respir</a:t>
            </a:r>
            <a:r>
              <a:rPr lang="fr-FR" sz="1100" b="0" i="0" dirty="0">
                <a:solidFill>
                  <a:srgbClr val="212121"/>
                </a:solidFill>
                <a:effectLst/>
                <a:latin typeface="system-ui"/>
              </a:rPr>
              <a:t> J. 2017</a:t>
            </a:r>
            <a:endParaRPr lang="fr-FR" sz="1100" dirty="0"/>
          </a:p>
        </p:txBody>
      </p:sp>
      <p:sp>
        <p:nvSpPr>
          <p:cNvPr id="6" name="ZoneTexte 5">
            <a:extLst>
              <a:ext uri="{FF2B5EF4-FFF2-40B4-BE49-F238E27FC236}">
                <a16:creationId xmlns:a16="http://schemas.microsoft.com/office/drawing/2014/main" id="{B013D90E-FE40-80E7-E35D-92E4BDCD3BAA}"/>
              </a:ext>
            </a:extLst>
          </p:cNvPr>
          <p:cNvSpPr txBox="1"/>
          <p:nvPr/>
        </p:nvSpPr>
        <p:spPr>
          <a:xfrm>
            <a:off x="4234113" y="390247"/>
            <a:ext cx="3296095" cy="461665"/>
          </a:xfrm>
          <a:prstGeom prst="rect">
            <a:avLst/>
          </a:prstGeom>
          <a:noFill/>
          <a:ln>
            <a:solidFill>
              <a:schemeClr val="bg1">
                <a:lumMod val="65000"/>
              </a:schemeClr>
            </a:solidFill>
          </a:ln>
        </p:spPr>
        <p:txBody>
          <a:bodyPr wrap="none" rtlCol="0">
            <a:spAutoFit/>
          </a:bodyPr>
          <a:lstStyle/>
          <a:p>
            <a:r>
              <a:rPr lang="fr-FR" sz="2400" dirty="0"/>
              <a:t>Deux règles immuables…</a:t>
            </a:r>
          </a:p>
        </p:txBody>
      </p:sp>
      <p:sp>
        <p:nvSpPr>
          <p:cNvPr id="8" name="ZoneTexte 7">
            <a:extLst>
              <a:ext uri="{FF2B5EF4-FFF2-40B4-BE49-F238E27FC236}">
                <a16:creationId xmlns:a16="http://schemas.microsoft.com/office/drawing/2014/main" id="{9CCD954F-F476-41F0-FEBF-B5A8B5B32424}"/>
              </a:ext>
            </a:extLst>
          </p:cNvPr>
          <p:cNvSpPr txBox="1"/>
          <p:nvPr/>
        </p:nvSpPr>
        <p:spPr>
          <a:xfrm rot="21008619">
            <a:off x="9256050" y="4984641"/>
            <a:ext cx="1877105" cy="369332"/>
          </a:xfrm>
          <a:prstGeom prst="rect">
            <a:avLst/>
          </a:prstGeom>
          <a:solidFill>
            <a:srgbClr val="FF0000"/>
          </a:solidFill>
        </p:spPr>
        <p:txBody>
          <a:bodyPr wrap="square" rtlCol="0">
            <a:spAutoFit/>
          </a:bodyPr>
          <a:lstStyle/>
          <a:p>
            <a:r>
              <a:rPr lang="fr-FR" dirty="0">
                <a:solidFill>
                  <a:schemeClr val="bg1"/>
                </a:solidFill>
              </a:rPr>
              <a:t>Dispositif unique</a:t>
            </a:r>
          </a:p>
        </p:txBody>
      </p:sp>
      <p:pic>
        <p:nvPicPr>
          <p:cNvPr id="9" name="spray dr house court">
            <a:hlinkClick r:id="" action="ppaction://media"/>
            <a:extLst>
              <a:ext uri="{FF2B5EF4-FFF2-40B4-BE49-F238E27FC236}">
                <a16:creationId xmlns:a16="http://schemas.microsoft.com/office/drawing/2014/main" id="{2873EA0C-C94C-9122-5BF4-CF6B7A02E1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0659" y="3002393"/>
            <a:ext cx="5926056" cy="3282480"/>
          </a:xfrm>
          <a:prstGeom prst="rect">
            <a:avLst/>
          </a:prstGeom>
        </p:spPr>
      </p:pic>
      <p:sp>
        <p:nvSpPr>
          <p:cNvPr id="10" name="ZoneTexte 9">
            <a:extLst>
              <a:ext uri="{FF2B5EF4-FFF2-40B4-BE49-F238E27FC236}">
                <a16:creationId xmlns:a16="http://schemas.microsoft.com/office/drawing/2014/main" id="{AA827B8A-5C30-8209-946A-E0226EE6D96C}"/>
              </a:ext>
            </a:extLst>
          </p:cNvPr>
          <p:cNvSpPr txBox="1"/>
          <p:nvPr/>
        </p:nvSpPr>
        <p:spPr>
          <a:xfrm>
            <a:off x="3154972" y="1127842"/>
            <a:ext cx="300082" cy="369332"/>
          </a:xfrm>
          <a:prstGeom prst="rect">
            <a:avLst/>
          </a:prstGeom>
          <a:noFill/>
        </p:spPr>
        <p:txBody>
          <a:bodyPr wrap="none" rtlCol="0">
            <a:spAutoFit/>
          </a:bodyPr>
          <a:lstStyle/>
          <a:p>
            <a:r>
              <a:rPr lang="fr-FR" dirty="0"/>
              <a:t>I.</a:t>
            </a:r>
          </a:p>
        </p:txBody>
      </p:sp>
      <p:sp>
        <p:nvSpPr>
          <p:cNvPr id="11" name="ZoneTexte 10">
            <a:extLst>
              <a:ext uri="{FF2B5EF4-FFF2-40B4-BE49-F238E27FC236}">
                <a16:creationId xmlns:a16="http://schemas.microsoft.com/office/drawing/2014/main" id="{E7ADA7FE-F3AC-42FB-6551-B1CC9F12923A}"/>
              </a:ext>
            </a:extLst>
          </p:cNvPr>
          <p:cNvSpPr txBox="1"/>
          <p:nvPr/>
        </p:nvSpPr>
        <p:spPr>
          <a:xfrm>
            <a:off x="2314575" y="2533252"/>
            <a:ext cx="522754" cy="369332"/>
          </a:xfrm>
          <a:prstGeom prst="rect">
            <a:avLst/>
          </a:prstGeom>
          <a:noFill/>
        </p:spPr>
        <p:txBody>
          <a:bodyPr wrap="square" rtlCol="0">
            <a:spAutoFit/>
          </a:bodyPr>
          <a:lstStyle/>
          <a:p>
            <a:r>
              <a:rPr lang="fr-FR" dirty="0"/>
              <a:t>II.</a:t>
            </a:r>
          </a:p>
        </p:txBody>
      </p:sp>
      <p:sp>
        <p:nvSpPr>
          <p:cNvPr id="7" name="ZoneTexte 6">
            <a:extLst>
              <a:ext uri="{FF2B5EF4-FFF2-40B4-BE49-F238E27FC236}">
                <a16:creationId xmlns:a16="http://schemas.microsoft.com/office/drawing/2014/main" id="{A25CF96E-6399-F127-B89C-5E8A34D52B3E}"/>
              </a:ext>
            </a:extLst>
          </p:cNvPr>
          <p:cNvSpPr txBox="1"/>
          <p:nvPr/>
        </p:nvSpPr>
        <p:spPr>
          <a:xfrm>
            <a:off x="1277112" y="6236920"/>
            <a:ext cx="10515600" cy="430887"/>
          </a:xfrm>
          <a:prstGeom prst="rect">
            <a:avLst/>
          </a:prstGeom>
          <a:noFill/>
        </p:spPr>
        <p:txBody>
          <a:bodyPr wrap="square" rtlCol="0">
            <a:spAutoFit/>
          </a:bodyPr>
          <a:lstStyle/>
          <a:p>
            <a:r>
              <a:rPr lang="fr-FR" sz="1100" dirty="0"/>
              <a:t>Bogart M, et al. </a:t>
            </a:r>
            <a:r>
              <a:rPr lang="fr-FR" sz="1100" dirty="0" err="1"/>
              <a:t>Benefits</a:t>
            </a:r>
            <a:r>
              <a:rPr lang="fr-FR" sz="1100" dirty="0"/>
              <a:t> of </a:t>
            </a:r>
            <a:r>
              <a:rPr lang="fr-FR" sz="1100" dirty="0" err="1"/>
              <a:t>initiating</a:t>
            </a:r>
            <a:r>
              <a:rPr lang="fr-FR" sz="1100" dirty="0"/>
              <a:t> single-inhaler triple </a:t>
            </a:r>
            <a:r>
              <a:rPr lang="fr-FR" sz="1100" dirty="0" err="1"/>
              <a:t>therapy</a:t>
            </a:r>
            <a:r>
              <a:rPr lang="fr-FR" sz="1100" dirty="0"/>
              <a:t> (SITT) </a:t>
            </a:r>
            <a:r>
              <a:rPr lang="fr-FR" sz="1100" dirty="0" err="1"/>
              <a:t>with</a:t>
            </a:r>
            <a:r>
              <a:rPr lang="fr-FR" sz="1100" dirty="0"/>
              <a:t> Fluticasone </a:t>
            </a:r>
            <a:r>
              <a:rPr lang="fr-FR" sz="1100" dirty="0" err="1"/>
              <a:t>Furoate</a:t>
            </a:r>
            <a:r>
              <a:rPr lang="fr-FR" sz="1100" dirty="0"/>
              <a:t>/</a:t>
            </a:r>
            <a:r>
              <a:rPr lang="fr-FR" sz="1100" dirty="0" err="1"/>
              <a:t>Umeclidinium</a:t>
            </a:r>
            <a:r>
              <a:rPr lang="fr-FR" sz="1100" dirty="0"/>
              <a:t>/</a:t>
            </a:r>
            <a:r>
              <a:rPr lang="fr-FR" sz="1100" dirty="0" err="1"/>
              <a:t>Vilanterol</a:t>
            </a:r>
            <a:r>
              <a:rPr lang="fr-FR" sz="1100" dirty="0"/>
              <a:t> (FF/UMEC/VI) versus multiple-inhaler triple </a:t>
            </a:r>
            <a:r>
              <a:rPr lang="fr-FR" sz="1100" dirty="0" err="1"/>
              <a:t>therapy</a:t>
            </a:r>
            <a:r>
              <a:rPr lang="fr-FR" sz="1100" dirty="0"/>
              <a:t> (MITT) </a:t>
            </a:r>
            <a:r>
              <a:rPr lang="fr-FR" sz="1100" dirty="0" err="1"/>
              <a:t>among</a:t>
            </a:r>
            <a:r>
              <a:rPr lang="fr-FR" sz="1100" dirty="0"/>
              <a:t> </a:t>
            </a:r>
            <a:r>
              <a:rPr lang="fr-FR" sz="1100" dirty="0" err="1"/>
              <a:t>medicare</a:t>
            </a:r>
            <a:r>
              <a:rPr lang="fr-FR" sz="1100" dirty="0"/>
              <a:t> </a:t>
            </a:r>
            <a:r>
              <a:rPr lang="fr-FR" sz="1100" dirty="0" err="1"/>
              <a:t>advantage</a:t>
            </a:r>
            <a:r>
              <a:rPr lang="fr-FR" sz="1100" dirty="0"/>
              <a:t> </a:t>
            </a:r>
            <a:r>
              <a:rPr lang="fr-FR" sz="1100" dirty="0" err="1"/>
              <a:t>with</a:t>
            </a:r>
            <a:r>
              <a:rPr lang="fr-FR" sz="1100" dirty="0"/>
              <a:t> part D </a:t>
            </a:r>
            <a:r>
              <a:rPr lang="fr-FR" sz="1100" dirty="0" err="1"/>
              <a:t>beneficiaries</a:t>
            </a:r>
            <a:r>
              <a:rPr lang="fr-FR" sz="1100" dirty="0"/>
              <a:t> </a:t>
            </a:r>
            <a:r>
              <a:rPr lang="fr-FR" sz="1100" dirty="0" err="1"/>
              <a:t>with</a:t>
            </a:r>
            <a:r>
              <a:rPr lang="fr-FR" sz="1100" dirty="0"/>
              <a:t> </a:t>
            </a:r>
            <a:r>
              <a:rPr lang="fr-FR" sz="1100" dirty="0" err="1"/>
              <a:t>chronic</a:t>
            </a:r>
            <a:r>
              <a:rPr lang="fr-FR" sz="1100" dirty="0"/>
              <a:t> obstructive </a:t>
            </a:r>
            <a:r>
              <a:rPr lang="fr-FR" sz="1100" dirty="0" err="1"/>
              <a:t>pulmonary</a:t>
            </a:r>
            <a:r>
              <a:rPr lang="fr-FR" sz="1100" dirty="0"/>
              <a:t> </a:t>
            </a:r>
            <a:r>
              <a:rPr lang="fr-FR" sz="1100" dirty="0" err="1"/>
              <a:t>disease</a:t>
            </a:r>
            <a:r>
              <a:rPr lang="fr-FR" sz="1100" dirty="0"/>
              <a:t> (COPD) Am J </a:t>
            </a:r>
            <a:r>
              <a:rPr lang="fr-FR" sz="1100" dirty="0" err="1"/>
              <a:t>Respir</a:t>
            </a:r>
            <a:r>
              <a:rPr lang="fr-FR" sz="1100" dirty="0"/>
              <a:t> Crit Care Med, 2022</a:t>
            </a:r>
          </a:p>
        </p:txBody>
      </p:sp>
    </p:spTree>
    <p:extLst>
      <p:ext uri="{BB962C8B-B14F-4D97-AF65-F5344CB8AC3E}">
        <p14:creationId xmlns:p14="http://schemas.microsoft.com/office/powerpoint/2010/main" val="192557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62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740ADEF-FB44-8991-0484-210DF9DCDBBC}"/>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5" name="Picture 4">
            <a:extLst>
              <a:ext uri="{FF2B5EF4-FFF2-40B4-BE49-F238E27FC236}">
                <a16:creationId xmlns:a16="http://schemas.microsoft.com/office/drawing/2014/main" id="{A7DD36B3-0534-2A4C-0E8B-EEA685F940E9}"/>
              </a:ext>
            </a:extLst>
          </p:cNvPr>
          <p:cNvPicPr>
            <a:picLocks noChangeAspect="1"/>
          </p:cNvPicPr>
          <p:nvPr/>
        </p:nvPicPr>
        <p:blipFill rotWithShape="1">
          <a:blip r:embed="rId4"/>
          <a:srcRect l="4279" t="12239" r="4237" b="63103"/>
          <a:stretch/>
        </p:blipFill>
        <p:spPr bwMode="auto">
          <a:xfrm>
            <a:off x="213334" y="1436328"/>
            <a:ext cx="11822071" cy="41227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65436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C66617-7D44-A84E-9703-C7D6703FA137}"/>
              </a:ext>
            </a:extLst>
          </p:cNvPr>
          <p:cNvPicPr>
            <a:picLocks noChangeAspect="1"/>
          </p:cNvPicPr>
          <p:nvPr/>
        </p:nvPicPr>
        <p:blipFill>
          <a:blip r:embed="rId2"/>
          <a:stretch>
            <a:fillRect/>
          </a:stretch>
        </p:blipFill>
        <p:spPr>
          <a:xfrm>
            <a:off x="77101" y="236980"/>
            <a:ext cx="2717244" cy="3804142"/>
          </a:xfrm>
          <a:prstGeom prst="rect">
            <a:avLst/>
          </a:prstGeom>
        </p:spPr>
      </p:pic>
      <p:sp>
        <p:nvSpPr>
          <p:cNvPr id="4" name="ZoneTexte 3">
            <a:extLst>
              <a:ext uri="{FF2B5EF4-FFF2-40B4-BE49-F238E27FC236}">
                <a16:creationId xmlns:a16="http://schemas.microsoft.com/office/drawing/2014/main" id="{3FC001B5-E012-104F-B772-9367E48B8905}"/>
              </a:ext>
            </a:extLst>
          </p:cNvPr>
          <p:cNvSpPr txBox="1"/>
          <p:nvPr/>
        </p:nvSpPr>
        <p:spPr>
          <a:xfrm>
            <a:off x="5350830" y="1644301"/>
            <a:ext cx="3880806" cy="400110"/>
          </a:xfrm>
          <a:prstGeom prst="rect">
            <a:avLst/>
          </a:prstGeom>
          <a:noFill/>
        </p:spPr>
        <p:txBody>
          <a:bodyPr wrap="none" rtlCol="0">
            <a:spAutoFit/>
          </a:bodyPr>
          <a:lstStyle/>
          <a:p>
            <a:r>
              <a:rPr lang="fr-FR" sz="2000" dirty="0"/>
              <a:t>Le reste = efficacité non démontrée</a:t>
            </a:r>
          </a:p>
        </p:txBody>
      </p:sp>
      <p:pic>
        <p:nvPicPr>
          <p:cNvPr id="5" name="Image 4">
            <a:extLst>
              <a:ext uri="{FF2B5EF4-FFF2-40B4-BE49-F238E27FC236}">
                <a16:creationId xmlns:a16="http://schemas.microsoft.com/office/drawing/2014/main" id="{BE554230-D3B5-084A-A434-1A77886D4C43}"/>
              </a:ext>
            </a:extLst>
          </p:cNvPr>
          <p:cNvPicPr>
            <a:picLocks noChangeAspect="1"/>
          </p:cNvPicPr>
          <p:nvPr/>
        </p:nvPicPr>
        <p:blipFill rotWithShape="1">
          <a:blip r:embed="rId3"/>
          <a:srcRect l="16349" t="21225" r="13447" b="29795"/>
          <a:stretch/>
        </p:blipFill>
        <p:spPr>
          <a:xfrm>
            <a:off x="3263402" y="2682672"/>
            <a:ext cx="3396964" cy="2369975"/>
          </a:xfrm>
          <a:prstGeom prst="rect">
            <a:avLst/>
          </a:prstGeom>
        </p:spPr>
      </p:pic>
      <p:sp>
        <p:nvSpPr>
          <p:cNvPr id="6" name="ZoneTexte 5">
            <a:extLst>
              <a:ext uri="{FF2B5EF4-FFF2-40B4-BE49-F238E27FC236}">
                <a16:creationId xmlns:a16="http://schemas.microsoft.com/office/drawing/2014/main" id="{A1DD4601-1B4D-194B-9C8F-5A8E9B79792B}"/>
              </a:ext>
            </a:extLst>
          </p:cNvPr>
          <p:cNvSpPr txBox="1"/>
          <p:nvPr/>
        </p:nvSpPr>
        <p:spPr>
          <a:xfrm>
            <a:off x="4916716" y="982907"/>
            <a:ext cx="4849404" cy="523220"/>
          </a:xfrm>
          <a:prstGeom prst="rect">
            <a:avLst/>
          </a:prstGeom>
          <a:noFill/>
          <a:ln>
            <a:solidFill>
              <a:schemeClr val="bg1">
                <a:lumMod val="50000"/>
              </a:schemeClr>
            </a:solidFill>
          </a:ln>
        </p:spPr>
        <p:txBody>
          <a:bodyPr wrap="none" rtlCol="0">
            <a:spAutoFit/>
          </a:bodyPr>
          <a:lstStyle/>
          <a:p>
            <a:r>
              <a:rPr lang="fr-FR" sz="2800" dirty="0"/>
              <a:t>Efficacité : ce qui est démontré</a:t>
            </a:r>
          </a:p>
        </p:txBody>
      </p:sp>
      <p:sp>
        <p:nvSpPr>
          <p:cNvPr id="8" name="ZoneTexte 7">
            <a:extLst>
              <a:ext uri="{FF2B5EF4-FFF2-40B4-BE49-F238E27FC236}">
                <a16:creationId xmlns:a16="http://schemas.microsoft.com/office/drawing/2014/main" id="{3A325637-AE15-1E44-A562-CF3A18C554F8}"/>
              </a:ext>
            </a:extLst>
          </p:cNvPr>
          <p:cNvSpPr txBox="1"/>
          <p:nvPr/>
        </p:nvSpPr>
        <p:spPr>
          <a:xfrm>
            <a:off x="6653981" y="4041122"/>
            <a:ext cx="300082" cy="369332"/>
          </a:xfrm>
          <a:prstGeom prst="rect">
            <a:avLst/>
          </a:prstGeom>
          <a:noFill/>
        </p:spPr>
        <p:txBody>
          <a:bodyPr wrap="none" rtlCol="0">
            <a:spAutoFit/>
          </a:bodyPr>
          <a:lstStyle/>
          <a:p>
            <a:r>
              <a:rPr lang="fr-FR" dirty="0"/>
              <a:t>+</a:t>
            </a:r>
          </a:p>
        </p:txBody>
      </p:sp>
      <p:pic>
        <p:nvPicPr>
          <p:cNvPr id="9" name="Image 8">
            <a:extLst>
              <a:ext uri="{FF2B5EF4-FFF2-40B4-BE49-F238E27FC236}">
                <a16:creationId xmlns:a16="http://schemas.microsoft.com/office/drawing/2014/main" id="{4B905C3D-236C-6049-A42C-DA90323AF7F4}"/>
              </a:ext>
            </a:extLst>
          </p:cNvPr>
          <p:cNvPicPr>
            <a:picLocks noChangeAspect="1"/>
          </p:cNvPicPr>
          <p:nvPr/>
        </p:nvPicPr>
        <p:blipFill>
          <a:blip r:embed="rId4"/>
          <a:stretch>
            <a:fillRect/>
          </a:stretch>
        </p:blipFill>
        <p:spPr>
          <a:xfrm>
            <a:off x="6745048" y="2829542"/>
            <a:ext cx="2964140" cy="2223105"/>
          </a:xfrm>
          <a:prstGeom prst="rect">
            <a:avLst/>
          </a:prstGeom>
        </p:spPr>
      </p:pic>
      <p:cxnSp>
        <p:nvCxnSpPr>
          <p:cNvPr id="11" name="Connecteur droit 10">
            <a:extLst>
              <a:ext uri="{FF2B5EF4-FFF2-40B4-BE49-F238E27FC236}">
                <a16:creationId xmlns:a16="http://schemas.microsoft.com/office/drawing/2014/main" id="{D368B437-7D1B-3D42-8EFA-7936CAB9BCBB}"/>
              </a:ext>
            </a:extLst>
          </p:cNvPr>
          <p:cNvCxnSpPr/>
          <p:nvPr/>
        </p:nvCxnSpPr>
        <p:spPr>
          <a:xfrm flipV="1">
            <a:off x="7007941" y="3035282"/>
            <a:ext cx="2628900" cy="1965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131E51AA-DF01-6242-B062-060E35C00FD7}"/>
              </a:ext>
            </a:extLst>
          </p:cNvPr>
          <p:cNvCxnSpPr>
            <a:cxnSpLocks/>
          </p:cNvCxnSpPr>
          <p:nvPr/>
        </p:nvCxnSpPr>
        <p:spPr>
          <a:xfrm>
            <a:off x="7007941" y="3187682"/>
            <a:ext cx="2628900" cy="1813560"/>
          </a:xfrm>
          <a:prstGeom prst="line">
            <a:avLst/>
          </a:prstGeom>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CAB66321-FD31-8941-8E2A-3AAB259200D1}"/>
              </a:ext>
            </a:extLst>
          </p:cNvPr>
          <p:cNvSpPr txBox="1"/>
          <p:nvPr/>
        </p:nvSpPr>
        <p:spPr>
          <a:xfrm>
            <a:off x="3263402" y="5255164"/>
            <a:ext cx="3306629" cy="830997"/>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square" rtlCol="0" anchor="ctr" anchorCtr="0">
            <a:noAutofit/>
          </a:bodyPr>
          <a:lstStyle>
            <a:defPPr>
              <a:defRPr lang="fr-FR"/>
            </a:defPPr>
            <a:lvl1pPr>
              <a:defRPr sz="2400">
                <a:solidFill>
                  <a:schemeClr val="bg1"/>
                </a:solidFill>
              </a:defRPr>
            </a:lvl1pPr>
          </a:lstStyle>
          <a:p>
            <a:pPr algn="ctr"/>
            <a:r>
              <a:rPr lang="fr-FR" dirty="0"/>
              <a:t>Aérer une heure </a:t>
            </a:r>
          </a:p>
        </p:txBody>
      </p:sp>
      <p:sp>
        <p:nvSpPr>
          <p:cNvPr id="16" name="ZoneTexte 15">
            <a:extLst>
              <a:ext uri="{FF2B5EF4-FFF2-40B4-BE49-F238E27FC236}">
                <a16:creationId xmlns:a16="http://schemas.microsoft.com/office/drawing/2014/main" id="{F3F8DF7C-AE94-8B49-9B4D-91446C417546}"/>
              </a:ext>
            </a:extLst>
          </p:cNvPr>
          <p:cNvSpPr txBox="1"/>
          <p:nvPr/>
        </p:nvSpPr>
        <p:spPr>
          <a:xfrm>
            <a:off x="6745049" y="5255164"/>
            <a:ext cx="2931554" cy="830997"/>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square" rtlCol="0">
            <a:spAutoFit/>
          </a:bodyPr>
          <a:lstStyle>
            <a:defPPr>
              <a:defRPr lang="fr-FR"/>
            </a:defPPr>
            <a:lvl1pPr>
              <a:defRPr sz="2000">
                <a:solidFill>
                  <a:schemeClr val="bg1"/>
                </a:solidFill>
              </a:defRPr>
            </a:lvl1pPr>
          </a:lstStyle>
          <a:p>
            <a:r>
              <a:rPr lang="fr-FR" sz="2400" dirty="0"/>
              <a:t>Contrôler l’humidité</a:t>
            </a:r>
          </a:p>
          <a:p>
            <a:pPr algn="ctr"/>
            <a:r>
              <a:rPr lang="fr-FR" sz="2400" dirty="0"/>
              <a:t>≤ 50%</a:t>
            </a:r>
          </a:p>
        </p:txBody>
      </p:sp>
      <p:sp>
        <p:nvSpPr>
          <p:cNvPr id="19" name="Rectangle à coins arrondis 18">
            <a:extLst>
              <a:ext uri="{FF2B5EF4-FFF2-40B4-BE49-F238E27FC236}">
                <a16:creationId xmlns:a16="http://schemas.microsoft.com/office/drawing/2014/main" id="{8271D7FD-8138-EE42-9C75-3B5547A13B17}"/>
              </a:ext>
            </a:extLst>
          </p:cNvPr>
          <p:cNvSpPr/>
          <p:nvPr/>
        </p:nvSpPr>
        <p:spPr>
          <a:xfrm>
            <a:off x="2846417" y="2202041"/>
            <a:ext cx="9068493" cy="4154114"/>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C67815C-6833-E942-AE96-F8CEF4DB9CE8}"/>
              </a:ext>
            </a:extLst>
          </p:cNvPr>
          <p:cNvSpPr txBox="1"/>
          <p:nvPr/>
        </p:nvSpPr>
        <p:spPr>
          <a:xfrm>
            <a:off x="9746764" y="5255164"/>
            <a:ext cx="1790362" cy="830997"/>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none" rtlCol="0">
            <a:spAutoFit/>
          </a:bodyPr>
          <a:lstStyle>
            <a:defPPr>
              <a:defRPr lang="fr-FR"/>
            </a:defPPr>
            <a:lvl1pPr>
              <a:defRPr sz="2400">
                <a:solidFill>
                  <a:schemeClr val="bg1"/>
                </a:solidFill>
              </a:defRPr>
            </a:lvl1pPr>
          </a:lstStyle>
          <a:p>
            <a:pPr algn="ctr"/>
            <a:r>
              <a:rPr lang="fr-FR" dirty="0"/>
              <a:t>Température</a:t>
            </a:r>
          </a:p>
          <a:p>
            <a:pPr algn="ctr"/>
            <a:r>
              <a:rPr lang="fr-FR" dirty="0"/>
              <a:t> ≤ 19°C</a:t>
            </a:r>
          </a:p>
        </p:txBody>
      </p:sp>
      <p:pic>
        <p:nvPicPr>
          <p:cNvPr id="13" name="Image 12">
            <a:extLst>
              <a:ext uri="{FF2B5EF4-FFF2-40B4-BE49-F238E27FC236}">
                <a16:creationId xmlns:a16="http://schemas.microsoft.com/office/drawing/2014/main" id="{79C04749-42DB-1846-A639-CE6D85D8C9D4}"/>
              </a:ext>
            </a:extLst>
          </p:cNvPr>
          <p:cNvPicPr>
            <a:picLocks noChangeAspect="1"/>
          </p:cNvPicPr>
          <p:nvPr/>
        </p:nvPicPr>
        <p:blipFill rotWithShape="1">
          <a:blip r:embed="rId5"/>
          <a:srcRect l="1916" t="3456" r="33514" b="1150"/>
          <a:stretch/>
        </p:blipFill>
        <p:spPr>
          <a:xfrm>
            <a:off x="10336383" y="2829542"/>
            <a:ext cx="511717" cy="2259003"/>
          </a:xfrm>
          <a:prstGeom prst="roundRect">
            <a:avLst/>
          </a:prstGeom>
        </p:spPr>
      </p:pic>
    </p:spTree>
    <p:extLst>
      <p:ext uri="{BB962C8B-B14F-4D97-AF65-F5344CB8AC3E}">
        <p14:creationId xmlns:p14="http://schemas.microsoft.com/office/powerpoint/2010/main" val="2306876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466E4FF-90BA-2A44-B032-FBC03A982F29}"/>
              </a:ext>
            </a:extLst>
          </p:cNvPr>
          <p:cNvPicPr>
            <a:picLocks noChangeAspect="1"/>
          </p:cNvPicPr>
          <p:nvPr/>
        </p:nvPicPr>
        <p:blipFill>
          <a:blip r:embed="rId2"/>
          <a:stretch>
            <a:fillRect/>
          </a:stretch>
        </p:blipFill>
        <p:spPr>
          <a:xfrm>
            <a:off x="6476561" y="80193"/>
            <a:ext cx="3976366" cy="3976366"/>
          </a:xfrm>
          <a:prstGeom prst="rect">
            <a:avLst/>
          </a:prstGeom>
        </p:spPr>
      </p:pic>
      <p:sp>
        <p:nvSpPr>
          <p:cNvPr id="3" name="ZoneTexte 2">
            <a:extLst>
              <a:ext uri="{FF2B5EF4-FFF2-40B4-BE49-F238E27FC236}">
                <a16:creationId xmlns:a16="http://schemas.microsoft.com/office/drawing/2014/main" id="{FF55FDD7-61AC-E341-B059-AD474E766B01}"/>
              </a:ext>
            </a:extLst>
          </p:cNvPr>
          <p:cNvSpPr txBox="1"/>
          <p:nvPr/>
        </p:nvSpPr>
        <p:spPr>
          <a:xfrm>
            <a:off x="369685" y="2866093"/>
            <a:ext cx="3657600" cy="369332"/>
          </a:xfrm>
          <a:prstGeom prst="rect">
            <a:avLst/>
          </a:prstGeom>
          <a:noFill/>
        </p:spPr>
        <p:txBody>
          <a:bodyPr wrap="square" rtlCol="0">
            <a:spAutoFit/>
          </a:bodyPr>
          <a:lstStyle/>
          <a:p>
            <a:r>
              <a:rPr lang="fr-FR" dirty="0"/>
              <a:t>Philips, le </a:t>
            </a:r>
            <a:r>
              <a:rPr lang="fr-FR" dirty="0" err="1"/>
              <a:t>Soehnle</a:t>
            </a:r>
            <a:r>
              <a:rPr lang="fr-FR" dirty="0"/>
              <a:t> et le Rowenta </a:t>
            </a:r>
          </a:p>
        </p:txBody>
      </p:sp>
      <p:pic>
        <p:nvPicPr>
          <p:cNvPr id="4" name="Image 3">
            <a:extLst>
              <a:ext uri="{FF2B5EF4-FFF2-40B4-BE49-F238E27FC236}">
                <a16:creationId xmlns:a16="http://schemas.microsoft.com/office/drawing/2014/main" id="{C9CFFAA4-A533-314F-B512-6F694CDBED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8143" y1="24554" x2="48143" y2="25941"/>
                        <a14:foregroundMark x1="46805" y1="24356" x2="46805" y2="25149"/>
                        <a14:foregroundMark x1="51114" y1="27723" x2="50966" y2="28515"/>
                        <a14:foregroundMark x1="51114" y1="27129" x2="51114" y2="28911"/>
                        <a14:foregroundMark x1="53046" y1="33069" x2="54681" y2="32475"/>
                        <a14:foregroundMark x1="38039" y1="66931" x2="37890" y2="70297"/>
                        <a14:foregroundMark x1="42496" y1="66337" x2="43536" y2="69307"/>
                        <a14:foregroundMark x1="45319" y1="66337" x2="45319" y2="67525"/>
                        <a14:foregroundMark x1="47994" y1="64158" x2="48440" y2="65347"/>
                        <a14:foregroundMark x1="49629" y1="62376" x2="51114" y2="62772"/>
                        <a14:foregroundMark x1="51560" y1="59604" x2="52303" y2="61188"/>
                        <a14:foregroundMark x1="52749" y1="58218" x2="52749" y2="58614"/>
                        <a14:backgroundMark x1="41753" y1="67327" x2="41753" y2="67921"/>
                        <a14:backgroundMark x1="52452" y1="60000" x2="52303" y2="58812"/>
                      </a14:backgroundRemoval>
                    </a14:imgEffect>
                  </a14:imgLayer>
                </a14:imgProps>
              </a:ext>
            </a:extLst>
          </a:blip>
          <a:srcRect l="18509" t="18908" r="40179" b="27353"/>
          <a:stretch/>
        </p:blipFill>
        <p:spPr>
          <a:xfrm>
            <a:off x="1784790" y="1270659"/>
            <a:ext cx="1634505" cy="1595434"/>
          </a:xfrm>
          <a:prstGeom prst="rect">
            <a:avLst/>
          </a:prstGeom>
          <a:effectLst>
            <a:outerShdw blurRad="101600" dist="76200" dir="2700000" algn="tl" rotWithShape="0">
              <a:prstClr val="black">
                <a:alpha val="40000"/>
              </a:prstClr>
            </a:outerShdw>
          </a:effectLst>
        </p:spPr>
      </p:pic>
      <p:sp>
        <p:nvSpPr>
          <p:cNvPr id="5" name="ZoneTexte 4">
            <a:extLst>
              <a:ext uri="{FF2B5EF4-FFF2-40B4-BE49-F238E27FC236}">
                <a16:creationId xmlns:a16="http://schemas.microsoft.com/office/drawing/2014/main" id="{E9E73C5B-6610-FA4D-86FD-27655E8DCCEB}"/>
              </a:ext>
            </a:extLst>
          </p:cNvPr>
          <p:cNvSpPr txBox="1"/>
          <p:nvPr/>
        </p:nvSpPr>
        <p:spPr>
          <a:xfrm>
            <a:off x="369685" y="1085993"/>
            <a:ext cx="2449197" cy="369332"/>
          </a:xfrm>
          <a:prstGeom prst="rect">
            <a:avLst/>
          </a:prstGeom>
          <a:noFill/>
        </p:spPr>
        <p:txBody>
          <a:bodyPr wrap="none" rtlCol="0">
            <a:spAutoFit/>
          </a:bodyPr>
          <a:lstStyle/>
          <a:p>
            <a:r>
              <a:rPr lang="en-US" b="1" dirty="0"/>
              <a:t>Elimination des pollens </a:t>
            </a:r>
          </a:p>
        </p:txBody>
      </p:sp>
      <p:sp>
        <p:nvSpPr>
          <p:cNvPr id="7" name="Rectangle 6">
            <a:extLst>
              <a:ext uri="{FF2B5EF4-FFF2-40B4-BE49-F238E27FC236}">
                <a16:creationId xmlns:a16="http://schemas.microsoft.com/office/drawing/2014/main" id="{964693F6-1E68-B442-82C6-3BE05E29D5CD}"/>
              </a:ext>
            </a:extLst>
          </p:cNvPr>
          <p:cNvSpPr/>
          <p:nvPr/>
        </p:nvSpPr>
        <p:spPr>
          <a:xfrm>
            <a:off x="170624" y="4838403"/>
            <a:ext cx="1787092" cy="369332"/>
          </a:xfrm>
          <a:prstGeom prst="rect">
            <a:avLst/>
          </a:prstGeom>
        </p:spPr>
        <p:txBody>
          <a:bodyPr wrap="none">
            <a:spAutoFit/>
          </a:bodyPr>
          <a:lstStyle/>
          <a:p>
            <a:r>
              <a:rPr lang="fr-FR" b="1" dirty="0"/>
              <a:t>Le formaldéhyde</a:t>
            </a:r>
            <a:endParaRPr lang="fr-FR" dirty="0"/>
          </a:p>
        </p:txBody>
      </p:sp>
      <p:sp>
        <p:nvSpPr>
          <p:cNvPr id="8" name="ZoneTexte 7">
            <a:extLst>
              <a:ext uri="{FF2B5EF4-FFF2-40B4-BE49-F238E27FC236}">
                <a16:creationId xmlns:a16="http://schemas.microsoft.com/office/drawing/2014/main" id="{71B52F34-C1BE-4042-B33E-D065BCE3604B}"/>
              </a:ext>
            </a:extLst>
          </p:cNvPr>
          <p:cNvSpPr txBox="1"/>
          <p:nvPr/>
        </p:nvSpPr>
        <p:spPr>
          <a:xfrm>
            <a:off x="4782111" y="4342647"/>
            <a:ext cx="2243691" cy="369332"/>
          </a:xfrm>
          <a:prstGeom prst="rect">
            <a:avLst/>
          </a:prstGeom>
          <a:noFill/>
        </p:spPr>
        <p:txBody>
          <a:bodyPr wrap="none" rtlCol="0">
            <a:spAutoFit/>
          </a:bodyPr>
          <a:lstStyle/>
          <a:p>
            <a:r>
              <a:rPr lang="fr-FR" b="1" dirty="0"/>
              <a:t>La fumée de cigarette</a:t>
            </a:r>
            <a:endParaRPr lang="fr-FR" dirty="0"/>
          </a:p>
        </p:txBody>
      </p:sp>
      <p:sp>
        <p:nvSpPr>
          <p:cNvPr id="9" name="ZoneTexte 8">
            <a:extLst>
              <a:ext uri="{FF2B5EF4-FFF2-40B4-BE49-F238E27FC236}">
                <a16:creationId xmlns:a16="http://schemas.microsoft.com/office/drawing/2014/main" id="{C37C44C8-6B3D-4B4B-9335-43A530E968DD}"/>
              </a:ext>
            </a:extLst>
          </p:cNvPr>
          <p:cNvSpPr txBox="1"/>
          <p:nvPr/>
        </p:nvSpPr>
        <p:spPr>
          <a:xfrm>
            <a:off x="4782111" y="6020318"/>
            <a:ext cx="7356020" cy="646331"/>
          </a:xfrm>
          <a:prstGeom prst="rect">
            <a:avLst/>
          </a:prstGeom>
          <a:noFill/>
        </p:spPr>
        <p:txBody>
          <a:bodyPr wrap="square" rtlCol="0">
            <a:spAutoFit/>
          </a:bodyPr>
          <a:lstStyle/>
          <a:p>
            <a:r>
              <a:rPr lang="fr-FR" dirty="0"/>
              <a:t>Mais, en dehors du Philips, </a:t>
            </a:r>
            <a:r>
              <a:rPr lang="fr-FR" b="1" dirty="0">
                <a:solidFill>
                  <a:srgbClr val="FF0000"/>
                </a:solidFill>
              </a:rPr>
              <a:t>leurs performances chutent drastiquement avec le temps </a:t>
            </a:r>
            <a:r>
              <a:rPr lang="fr-FR" dirty="0"/>
              <a:t>(or les filtres de rechange coutent très chers)</a:t>
            </a:r>
          </a:p>
        </p:txBody>
      </p:sp>
      <p:sp>
        <p:nvSpPr>
          <p:cNvPr id="10" name="ZoneTexte 9">
            <a:extLst>
              <a:ext uri="{FF2B5EF4-FFF2-40B4-BE49-F238E27FC236}">
                <a16:creationId xmlns:a16="http://schemas.microsoft.com/office/drawing/2014/main" id="{CD262BF6-CB3D-2346-8A49-9873BA85886E}"/>
              </a:ext>
            </a:extLst>
          </p:cNvPr>
          <p:cNvSpPr txBox="1"/>
          <p:nvPr/>
        </p:nvSpPr>
        <p:spPr>
          <a:xfrm>
            <a:off x="5440109" y="3638988"/>
            <a:ext cx="5899410" cy="646331"/>
          </a:xfrm>
          <a:prstGeom prst="rect">
            <a:avLst/>
          </a:prstGeom>
          <a:noFill/>
        </p:spPr>
        <p:txBody>
          <a:bodyPr wrap="square" rtlCol="0">
            <a:spAutoFit/>
          </a:bodyPr>
          <a:lstStyle/>
          <a:p>
            <a:r>
              <a:rPr lang="fr-FR" dirty="0"/>
              <a:t>https://</a:t>
            </a:r>
            <a:r>
              <a:rPr lang="fr-FR" dirty="0" err="1"/>
              <a:t>www.quechoisir.org</a:t>
            </a:r>
            <a:r>
              <a:rPr lang="fr-FR" dirty="0"/>
              <a:t>/actualite-purificateurs-d-air-des-resultats-mitiges-n79363/</a:t>
            </a:r>
          </a:p>
        </p:txBody>
      </p:sp>
      <p:sp>
        <p:nvSpPr>
          <p:cNvPr id="11" name="Rectangle 10">
            <a:extLst>
              <a:ext uri="{FF2B5EF4-FFF2-40B4-BE49-F238E27FC236}">
                <a16:creationId xmlns:a16="http://schemas.microsoft.com/office/drawing/2014/main" id="{852D6AF7-B46E-BB4F-9BFD-3A000266843F}"/>
              </a:ext>
            </a:extLst>
          </p:cNvPr>
          <p:cNvSpPr/>
          <p:nvPr/>
        </p:nvSpPr>
        <p:spPr>
          <a:xfrm>
            <a:off x="3555632" y="2866093"/>
            <a:ext cx="942887" cy="400110"/>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none" rtlCol="0">
            <a:spAutoFit/>
          </a:bodyPr>
          <a:lstStyle/>
          <a:p>
            <a:r>
              <a:rPr lang="fr-FR" sz="2000" dirty="0">
                <a:solidFill>
                  <a:schemeClr val="bg1"/>
                </a:solidFill>
              </a:rPr>
              <a:t>- 95 %, </a:t>
            </a:r>
          </a:p>
        </p:txBody>
      </p:sp>
      <p:sp>
        <p:nvSpPr>
          <p:cNvPr id="12" name="Rectangle 11">
            <a:extLst>
              <a:ext uri="{FF2B5EF4-FFF2-40B4-BE49-F238E27FC236}">
                <a16:creationId xmlns:a16="http://schemas.microsoft.com/office/drawing/2014/main" id="{7B1E235E-D86B-A744-A09F-B1014857312B}"/>
              </a:ext>
            </a:extLst>
          </p:cNvPr>
          <p:cNvSpPr/>
          <p:nvPr/>
        </p:nvSpPr>
        <p:spPr>
          <a:xfrm>
            <a:off x="1216431" y="3266203"/>
            <a:ext cx="821059" cy="400110"/>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none" rtlCol="0">
            <a:spAutoFit/>
          </a:bodyPr>
          <a:lstStyle/>
          <a:p>
            <a:r>
              <a:rPr lang="fr-FR" sz="2000" dirty="0">
                <a:solidFill>
                  <a:schemeClr val="bg1"/>
                </a:solidFill>
              </a:rPr>
              <a:t>- 83 %</a:t>
            </a:r>
          </a:p>
        </p:txBody>
      </p:sp>
      <p:sp>
        <p:nvSpPr>
          <p:cNvPr id="13" name="Rectangle 12">
            <a:extLst>
              <a:ext uri="{FF2B5EF4-FFF2-40B4-BE49-F238E27FC236}">
                <a16:creationId xmlns:a16="http://schemas.microsoft.com/office/drawing/2014/main" id="{BEB39F97-E787-514F-9D59-A0E9AE3377B2}"/>
              </a:ext>
            </a:extLst>
          </p:cNvPr>
          <p:cNvSpPr/>
          <p:nvPr/>
        </p:nvSpPr>
        <p:spPr>
          <a:xfrm>
            <a:off x="333183" y="3276349"/>
            <a:ext cx="815736" cy="369332"/>
          </a:xfrm>
          <a:prstGeom prst="rect">
            <a:avLst/>
          </a:prstGeom>
        </p:spPr>
        <p:txBody>
          <a:bodyPr wrap="none">
            <a:spAutoFit/>
          </a:bodyPr>
          <a:lstStyle/>
          <a:p>
            <a:r>
              <a:rPr lang="fr-FR" dirty="0"/>
              <a:t>Dyson </a:t>
            </a:r>
          </a:p>
        </p:txBody>
      </p:sp>
      <p:sp>
        <p:nvSpPr>
          <p:cNvPr id="14" name="Rectangle 13">
            <a:extLst>
              <a:ext uri="{FF2B5EF4-FFF2-40B4-BE49-F238E27FC236}">
                <a16:creationId xmlns:a16="http://schemas.microsoft.com/office/drawing/2014/main" id="{3EEE3CA2-037E-AF45-90CB-E6E743D14338}"/>
              </a:ext>
            </a:extLst>
          </p:cNvPr>
          <p:cNvSpPr/>
          <p:nvPr/>
        </p:nvSpPr>
        <p:spPr>
          <a:xfrm>
            <a:off x="1950320" y="4825573"/>
            <a:ext cx="2251386" cy="369332"/>
          </a:xfrm>
          <a:prstGeom prst="rect">
            <a:avLst/>
          </a:prstGeom>
        </p:spPr>
        <p:txBody>
          <a:bodyPr wrap="none">
            <a:spAutoFit/>
          </a:bodyPr>
          <a:lstStyle/>
          <a:p>
            <a:r>
              <a:rPr lang="fr-FR" dirty="0"/>
              <a:t>aucun n’y est parvenu</a:t>
            </a:r>
          </a:p>
        </p:txBody>
      </p:sp>
      <p:sp>
        <p:nvSpPr>
          <p:cNvPr id="15" name="Rectangle 14">
            <a:extLst>
              <a:ext uri="{FF2B5EF4-FFF2-40B4-BE49-F238E27FC236}">
                <a16:creationId xmlns:a16="http://schemas.microsoft.com/office/drawing/2014/main" id="{7E1590A1-D066-304E-B2CD-62720777F98C}"/>
              </a:ext>
            </a:extLst>
          </p:cNvPr>
          <p:cNvSpPr/>
          <p:nvPr/>
        </p:nvSpPr>
        <p:spPr>
          <a:xfrm>
            <a:off x="164411" y="5317314"/>
            <a:ext cx="1927131" cy="369332"/>
          </a:xfrm>
          <a:prstGeom prst="rect">
            <a:avLst/>
          </a:prstGeom>
        </p:spPr>
        <p:txBody>
          <a:bodyPr wrap="none">
            <a:spAutoFit/>
          </a:bodyPr>
          <a:lstStyle/>
          <a:p>
            <a:r>
              <a:rPr lang="fr-FR" dirty="0"/>
              <a:t>Au mieux </a:t>
            </a:r>
            <a:r>
              <a:rPr lang="fr-FR" dirty="0" err="1"/>
              <a:t>Soehnle</a:t>
            </a:r>
            <a:r>
              <a:rPr lang="fr-FR" dirty="0"/>
              <a:t> </a:t>
            </a:r>
          </a:p>
        </p:txBody>
      </p:sp>
      <p:sp>
        <p:nvSpPr>
          <p:cNvPr id="16" name="Rectangle 15">
            <a:extLst>
              <a:ext uri="{FF2B5EF4-FFF2-40B4-BE49-F238E27FC236}">
                <a16:creationId xmlns:a16="http://schemas.microsoft.com/office/drawing/2014/main" id="{B3AFB448-D45F-0A4C-9CAD-07BD7EDF0B6D}"/>
              </a:ext>
            </a:extLst>
          </p:cNvPr>
          <p:cNvSpPr/>
          <p:nvPr/>
        </p:nvSpPr>
        <p:spPr>
          <a:xfrm>
            <a:off x="2039619" y="5336364"/>
            <a:ext cx="878767" cy="400110"/>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none" rtlCol="0">
            <a:spAutoFit/>
          </a:bodyPr>
          <a:lstStyle/>
          <a:p>
            <a:r>
              <a:rPr lang="fr-FR" sz="2000" dirty="0">
                <a:solidFill>
                  <a:schemeClr val="bg1"/>
                </a:solidFill>
              </a:rPr>
              <a:t>- 45 % </a:t>
            </a:r>
          </a:p>
        </p:txBody>
      </p:sp>
      <p:sp>
        <p:nvSpPr>
          <p:cNvPr id="17" name="Rectangle 16">
            <a:extLst>
              <a:ext uri="{FF2B5EF4-FFF2-40B4-BE49-F238E27FC236}">
                <a16:creationId xmlns:a16="http://schemas.microsoft.com/office/drawing/2014/main" id="{8DD3401B-F207-A442-9C4E-B671F91844CC}"/>
              </a:ext>
            </a:extLst>
          </p:cNvPr>
          <p:cNvSpPr/>
          <p:nvPr/>
        </p:nvSpPr>
        <p:spPr>
          <a:xfrm>
            <a:off x="149392" y="5938362"/>
            <a:ext cx="1120820" cy="369332"/>
          </a:xfrm>
          <a:prstGeom prst="rect">
            <a:avLst/>
          </a:prstGeom>
        </p:spPr>
        <p:txBody>
          <a:bodyPr wrap="none">
            <a:spAutoFit/>
          </a:bodyPr>
          <a:lstStyle/>
          <a:p>
            <a:r>
              <a:rPr lang="fr-FR" dirty="0"/>
              <a:t>De Longhi</a:t>
            </a:r>
          </a:p>
        </p:txBody>
      </p:sp>
      <p:sp>
        <p:nvSpPr>
          <p:cNvPr id="18" name="Rectangle 17">
            <a:extLst>
              <a:ext uri="{FF2B5EF4-FFF2-40B4-BE49-F238E27FC236}">
                <a16:creationId xmlns:a16="http://schemas.microsoft.com/office/drawing/2014/main" id="{F1902C14-0F5D-C04B-A2A0-CE72397BF2B1}"/>
              </a:ext>
            </a:extLst>
          </p:cNvPr>
          <p:cNvSpPr/>
          <p:nvPr/>
        </p:nvSpPr>
        <p:spPr>
          <a:xfrm>
            <a:off x="1310967" y="5956205"/>
            <a:ext cx="821059" cy="400110"/>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none" rtlCol="0">
            <a:spAutoFit/>
          </a:bodyPr>
          <a:lstStyle/>
          <a:p>
            <a:r>
              <a:rPr lang="fr-FR" sz="2000" dirty="0">
                <a:solidFill>
                  <a:schemeClr val="bg1"/>
                </a:solidFill>
              </a:rPr>
              <a:t>- 11 %</a:t>
            </a:r>
          </a:p>
        </p:txBody>
      </p:sp>
      <p:sp>
        <p:nvSpPr>
          <p:cNvPr id="19" name="Rectangle 18">
            <a:extLst>
              <a:ext uri="{FF2B5EF4-FFF2-40B4-BE49-F238E27FC236}">
                <a16:creationId xmlns:a16="http://schemas.microsoft.com/office/drawing/2014/main" id="{54945C8A-42CE-D54C-BFAA-E0446F836D63}"/>
              </a:ext>
            </a:extLst>
          </p:cNvPr>
          <p:cNvSpPr/>
          <p:nvPr/>
        </p:nvSpPr>
        <p:spPr>
          <a:xfrm>
            <a:off x="4782111" y="4717906"/>
            <a:ext cx="1739066" cy="369332"/>
          </a:xfrm>
          <a:prstGeom prst="rect">
            <a:avLst/>
          </a:prstGeom>
        </p:spPr>
        <p:txBody>
          <a:bodyPr wrap="none">
            <a:spAutoFit/>
          </a:bodyPr>
          <a:lstStyle/>
          <a:p>
            <a:r>
              <a:rPr lang="fr-FR" dirty="0"/>
              <a:t>Neuf seulement </a:t>
            </a:r>
          </a:p>
        </p:txBody>
      </p:sp>
      <p:sp>
        <p:nvSpPr>
          <p:cNvPr id="20" name="Rectangle 19">
            <a:extLst>
              <a:ext uri="{FF2B5EF4-FFF2-40B4-BE49-F238E27FC236}">
                <a16:creationId xmlns:a16="http://schemas.microsoft.com/office/drawing/2014/main" id="{C3AD3429-0DEF-314A-896F-E57FF5DEDCFC}"/>
              </a:ext>
            </a:extLst>
          </p:cNvPr>
          <p:cNvSpPr/>
          <p:nvPr/>
        </p:nvSpPr>
        <p:spPr>
          <a:xfrm>
            <a:off x="4782111" y="5075383"/>
            <a:ext cx="762838" cy="369332"/>
          </a:xfrm>
          <a:prstGeom prst="rect">
            <a:avLst/>
          </a:prstGeom>
        </p:spPr>
        <p:txBody>
          <a:bodyPr wrap="none">
            <a:spAutoFit/>
          </a:bodyPr>
          <a:lstStyle/>
          <a:p>
            <a:r>
              <a:rPr lang="fr-FR" dirty="0"/>
              <a:t>Dyson</a:t>
            </a:r>
          </a:p>
        </p:txBody>
      </p:sp>
      <p:sp>
        <p:nvSpPr>
          <p:cNvPr id="21" name="Rectangle 20">
            <a:extLst>
              <a:ext uri="{FF2B5EF4-FFF2-40B4-BE49-F238E27FC236}">
                <a16:creationId xmlns:a16="http://schemas.microsoft.com/office/drawing/2014/main" id="{ADF479E1-4029-3F49-BB91-CE116F1A6E31}"/>
              </a:ext>
            </a:extLst>
          </p:cNvPr>
          <p:cNvSpPr/>
          <p:nvPr/>
        </p:nvSpPr>
        <p:spPr>
          <a:xfrm>
            <a:off x="5597593" y="5063942"/>
            <a:ext cx="1447832" cy="369332"/>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none" rtlCol="0">
            <a:spAutoFit/>
          </a:bodyPr>
          <a:lstStyle/>
          <a:p>
            <a:r>
              <a:rPr lang="fr-FR" dirty="0">
                <a:solidFill>
                  <a:schemeClr val="bg1"/>
                </a:solidFill>
              </a:rPr>
              <a:t>- 90 %  en 20’</a:t>
            </a:r>
          </a:p>
        </p:txBody>
      </p:sp>
      <p:sp>
        <p:nvSpPr>
          <p:cNvPr id="22" name="Rectangle 21">
            <a:extLst>
              <a:ext uri="{FF2B5EF4-FFF2-40B4-BE49-F238E27FC236}">
                <a16:creationId xmlns:a16="http://schemas.microsoft.com/office/drawing/2014/main" id="{7DFDB296-1ADB-AF4F-805A-04EFDA5BE527}"/>
              </a:ext>
            </a:extLst>
          </p:cNvPr>
          <p:cNvSpPr/>
          <p:nvPr/>
        </p:nvSpPr>
        <p:spPr>
          <a:xfrm>
            <a:off x="7299791" y="5096829"/>
            <a:ext cx="4781758" cy="369332"/>
          </a:xfrm>
          <a:prstGeom prst="rect">
            <a:avLst/>
          </a:prstGeom>
        </p:spPr>
        <p:txBody>
          <a:bodyPr wrap="none">
            <a:spAutoFit/>
          </a:bodyPr>
          <a:lstStyle/>
          <a:p>
            <a:r>
              <a:rPr lang="fr-FR" dirty="0"/>
              <a:t>mais dans un espace réduit, sur seulement 7 m</a:t>
            </a:r>
            <a:r>
              <a:rPr lang="fr-FR" baseline="30000" dirty="0"/>
              <a:t>2</a:t>
            </a:r>
            <a:r>
              <a:rPr lang="fr-FR" dirty="0"/>
              <a:t>. </a:t>
            </a:r>
          </a:p>
        </p:txBody>
      </p:sp>
      <p:sp>
        <p:nvSpPr>
          <p:cNvPr id="23" name="Rectangle 22">
            <a:extLst>
              <a:ext uri="{FF2B5EF4-FFF2-40B4-BE49-F238E27FC236}">
                <a16:creationId xmlns:a16="http://schemas.microsoft.com/office/drawing/2014/main" id="{4970D28F-DBCD-2542-8685-ECEEE66D76FD}"/>
              </a:ext>
            </a:extLst>
          </p:cNvPr>
          <p:cNvSpPr/>
          <p:nvPr/>
        </p:nvSpPr>
        <p:spPr>
          <a:xfrm>
            <a:off x="4715611" y="5511912"/>
            <a:ext cx="7356020" cy="400110"/>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square" rtlCol="0">
            <a:spAutoFit/>
          </a:bodyPr>
          <a:lstStyle/>
          <a:p>
            <a:r>
              <a:rPr lang="fr-FR" sz="2000" dirty="0">
                <a:solidFill>
                  <a:schemeClr val="bg1"/>
                </a:solidFill>
              </a:rPr>
              <a:t>Philips, </a:t>
            </a:r>
            <a:r>
              <a:rPr lang="fr-FR" sz="2000" dirty="0" err="1">
                <a:solidFill>
                  <a:schemeClr val="bg1"/>
                </a:solidFill>
              </a:rPr>
              <a:t>Soehnle</a:t>
            </a:r>
            <a:r>
              <a:rPr lang="fr-FR" sz="2000" dirty="0">
                <a:solidFill>
                  <a:schemeClr val="bg1"/>
                </a:solidFill>
              </a:rPr>
              <a:t> et Rowenta font nettement mieux, sur 19 à 23 m2</a:t>
            </a:r>
          </a:p>
        </p:txBody>
      </p:sp>
      <p:sp>
        <p:nvSpPr>
          <p:cNvPr id="24" name="Rectangle à coins arrondis 23">
            <a:extLst>
              <a:ext uri="{FF2B5EF4-FFF2-40B4-BE49-F238E27FC236}">
                <a16:creationId xmlns:a16="http://schemas.microsoft.com/office/drawing/2014/main" id="{E594D229-D545-F248-A1F9-4B581AF6DA6E}"/>
              </a:ext>
            </a:extLst>
          </p:cNvPr>
          <p:cNvSpPr/>
          <p:nvPr/>
        </p:nvSpPr>
        <p:spPr>
          <a:xfrm>
            <a:off x="164411" y="1032281"/>
            <a:ext cx="4660490" cy="2972896"/>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a:extLst>
              <a:ext uri="{FF2B5EF4-FFF2-40B4-BE49-F238E27FC236}">
                <a16:creationId xmlns:a16="http://schemas.microsoft.com/office/drawing/2014/main" id="{59E467D0-262F-C74F-90D9-AD510ADC0C6C}"/>
              </a:ext>
            </a:extLst>
          </p:cNvPr>
          <p:cNvSpPr/>
          <p:nvPr/>
        </p:nvSpPr>
        <p:spPr>
          <a:xfrm>
            <a:off x="107386" y="4566923"/>
            <a:ext cx="4341117" cy="2016354"/>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à coins arrondis 25">
            <a:extLst>
              <a:ext uri="{FF2B5EF4-FFF2-40B4-BE49-F238E27FC236}">
                <a16:creationId xmlns:a16="http://schemas.microsoft.com/office/drawing/2014/main" id="{DE9B0221-F949-2346-85A7-9A34E8C827F1}"/>
              </a:ext>
            </a:extLst>
          </p:cNvPr>
          <p:cNvSpPr/>
          <p:nvPr/>
        </p:nvSpPr>
        <p:spPr>
          <a:xfrm>
            <a:off x="4587630" y="4346482"/>
            <a:ext cx="7604369" cy="241952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97BD4E47-FE2F-A347-BBF8-9B47574F29D7}"/>
              </a:ext>
            </a:extLst>
          </p:cNvPr>
          <p:cNvSpPr txBox="1"/>
          <p:nvPr/>
        </p:nvSpPr>
        <p:spPr>
          <a:xfrm>
            <a:off x="289244" y="233478"/>
            <a:ext cx="2018245" cy="523220"/>
          </a:xfrm>
          <a:prstGeom prst="rect">
            <a:avLst/>
          </a:prstGeom>
          <a:noFill/>
        </p:spPr>
        <p:txBody>
          <a:bodyPr wrap="none" rtlCol="0">
            <a:spAutoFit/>
          </a:bodyPr>
          <a:lstStyle/>
          <a:p>
            <a:r>
              <a:rPr lang="fr-FR" sz="2800" dirty="0"/>
              <a:t>Purificateurs</a:t>
            </a:r>
          </a:p>
        </p:txBody>
      </p:sp>
    </p:spTree>
    <p:extLst>
      <p:ext uri="{BB962C8B-B14F-4D97-AF65-F5344CB8AC3E}">
        <p14:creationId xmlns:p14="http://schemas.microsoft.com/office/powerpoint/2010/main" val="143086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595117" y="6675438"/>
            <a:ext cx="6137187" cy="365125"/>
          </a:xfrm>
        </p:spPr>
        <p:txBody>
          <a:bodyPr/>
          <a:lstStyle/>
          <a:p>
            <a:r>
              <a:rPr lang="en-US" sz="1000"/>
              <a:t>© 2023, 2024 Global Initiative for Chronic Obstructive Lung Disease</a:t>
            </a:r>
            <a:endParaRPr lang="en-AU" sz="1000" dirty="0"/>
          </a:p>
        </p:txBody>
      </p:sp>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740ADEF-FB44-8991-0484-210DF9DCDBBC}"/>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5" name="Picture 4">
            <a:extLst>
              <a:ext uri="{FF2B5EF4-FFF2-40B4-BE49-F238E27FC236}">
                <a16:creationId xmlns:a16="http://schemas.microsoft.com/office/drawing/2014/main" id="{A7DD36B3-0534-2A4C-0E8B-EEA685F940E9}"/>
              </a:ext>
            </a:extLst>
          </p:cNvPr>
          <p:cNvPicPr>
            <a:picLocks noChangeAspect="1"/>
          </p:cNvPicPr>
          <p:nvPr/>
        </p:nvPicPr>
        <p:blipFill rotWithShape="1">
          <a:blip r:embed="rId4"/>
          <a:srcRect l="4279" t="12239" r="4237" b="63103"/>
          <a:stretch/>
        </p:blipFill>
        <p:spPr bwMode="auto">
          <a:xfrm>
            <a:off x="-89780" y="-287204"/>
            <a:ext cx="11822071" cy="4122751"/>
          </a:xfrm>
          <a:prstGeom prst="rect">
            <a:avLst/>
          </a:prstGeom>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CC6EC9F6-5D9F-3216-304E-3E6208D7F8EB}"/>
              </a:ext>
            </a:extLst>
          </p:cNvPr>
          <p:cNvPicPr>
            <a:picLocks noChangeAspect="1"/>
          </p:cNvPicPr>
          <p:nvPr/>
        </p:nvPicPr>
        <p:blipFill rotWithShape="1">
          <a:blip r:embed="rId5"/>
          <a:srcRect l="16349" t="21225" r="13447" b="29795"/>
          <a:stretch/>
        </p:blipFill>
        <p:spPr>
          <a:xfrm>
            <a:off x="6407703" y="3767811"/>
            <a:ext cx="2935340" cy="2047912"/>
          </a:xfrm>
          <a:prstGeom prst="rect">
            <a:avLst/>
          </a:prstGeom>
        </p:spPr>
      </p:pic>
      <p:sp>
        <p:nvSpPr>
          <p:cNvPr id="8" name="ZoneTexte 7">
            <a:extLst>
              <a:ext uri="{FF2B5EF4-FFF2-40B4-BE49-F238E27FC236}">
                <a16:creationId xmlns:a16="http://schemas.microsoft.com/office/drawing/2014/main" id="{5E27A5D5-A834-37D0-38BD-A6398A0C02AC}"/>
              </a:ext>
            </a:extLst>
          </p:cNvPr>
          <p:cNvSpPr txBox="1"/>
          <p:nvPr/>
        </p:nvSpPr>
        <p:spPr>
          <a:xfrm>
            <a:off x="-40349" y="4804198"/>
            <a:ext cx="300082" cy="369332"/>
          </a:xfrm>
          <a:prstGeom prst="rect">
            <a:avLst/>
          </a:prstGeom>
          <a:noFill/>
        </p:spPr>
        <p:txBody>
          <a:bodyPr wrap="none" rtlCol="0">
            <a:spAutoFit/>
          </a:bodyPr>
          <a:lstStyle/>
          <a:p>
            <a:r>
              <a:rPr lang="fr-FR" dirty="0"/>
              <a:t>+</a:t>
            </a:r>
          </a:p>
        </p:txBody>
      </p:sp>
      <p:pic>
        <p:nvPicPr>
          <p:cNvPr id="9" name="Image 8">
            <a:extLst>
              <a:ext uri="{FF2B5EF4-FFF2-40B4-BE49-F238E27FC236}">
                <a16:creationId xmlns:a16="http://schemas.microsoft.com/office/drawing/2014/main" id="{796DC01C-F7A7-2075-E83F-12A5643D506B}"/>
              </a:ext>
            </a:extLst>
          </p:cNvPr>
          <p:cNvPicPr>
            <a:picLocks noChangeAspect="1"/>
          </p:cNvPicPr>
          <p:nvPr/>
        </p:nvPicPr>
        <p:blipFill>
          <a:blip r:embed="rId6"/>
          <a:stretch>
            <a:fillRect/>
          </a:stretch>
        </p:blipFill>
        <p:spPr>
          <a:xfrm>
            <a:off x="50718" y="3592618"/>
            <a:ext cx="2964140" cy="2223105"/>
          </a:xfrm>
          <a:prstGeom prst="rect">
            <a:avLst/>
          </a:prstGeom>
        </p:spPr>
      </p:pic>
      <p:cxnSp>
        <p:nvCxnSpPr>
          <p:cNvPr id="10" name="Connecteur droit 9">
            <a:extLst>
              <a:ext uri="{FF2B5EF4-FFF2-40B4-BE49-F238E27FC236}">
                <a16:creationId xmlns:a16="http://schemas.microsoft.com/office/drawing/2014/main" id="{6F0202F4-BBEA-FDE0-667D-F8C641E6CAB3}"/>
              </a:ext>
            </a:extLst>
          </p:cNvPr>
          <p:cNvCxnSpPr/>
          <p:nvPr/>
        </p:nvCxnSpPr>
        <p:spPr>
          <a:xfrm flipV="1">
            <a:off x="313611" y="3798358"/>
            <a:ext cx="2628900" cy="1965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E844A35A-14B0-3402-5223-637B321FFD8C}"/>
              </a:ext>
            </a:extLst>
          </p:cNvPr>
          <p:cNvCxnSpPr>
            <a:cxnSpLocks/>
          </p:cNvCxnSpPr>
          <p:nvPr/>
        </p:nvCxnSpPr>
        <p:spPr>
          <a:xfrm>
            <a:off x="313611" y="3950758"/>
            <a:ext cx="2628900" cy="1813560"/>
          </a:xfrm>
          <a:prstGeom prst="line">
            <a:avLst/>
          </a:prstGeom>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E0EAA0DE-19FF-FC41-EFF9-0F360E3EEAAF}"/>
              </a:ext>
            </a:extLst>
          </p:cNvPr>
          <p:cNvSpPr txBox="1"/>
          <p:nvPr/>
        </p:nvSpPr>
        <p:spPr>
          <a:xfrm>
            <a:off x="50719" y="6018240"/>
            <a:ext cx="2931554" cy="830997"/>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square" rtlCol="0">
            <a:spAutoFit/>
          </a:bodyPr>
          <a:lstStyle>
            <a:defPPr>
              <a:defRPr lang="fr-FR"/>
            </a:defPPr>
            <a:lvl1pPr>
              <a:defRPr sz="2000">
                <a:solidFill>
                  <a:schemeClr val="bg1"/>
                </a:solidFill>
              </a:defRPr>
            </a:lvl1pPr>
          </a:lstStyle>
          <a:p>
            <a:r>
              <a:rPr lang="fr-FR" sz="2400" dirty="0"/>
              <a:t>Contrôler l’humidité</a:t>
            </a:r>
          </a:p>
          <a:p>
            <a:pPr algn="ctr"/>
            <a:r>
              <a:rPr lang="fr-FR" sz="2400" dirty="0"/>
              <a:t>≤ 50%</a:t>
            </a:r>
          </a:p>
        </p:txBody>
      </p:sp>
      <p:pic>
        <p:nvPicPr>
          <p:cNvPr id="16" name="Image 15">
            <a:extLst>
              <a:ext uri="{FF2B5EF4-FFF2-40B4-BE49-F238E27FC236}">
                <a16:creationId xmlns:a16="http://schemas.microsoft.com/office/drawing/2014/main" id="{3388A5AD-2278-FF6E-E70A-8048A5E4ADFD}"/>
              </a:ext>
            </a:extLst>
          </p:cNvPr>
          <p:cNvPicPr>
            <a:picLocks noChangeAspect="1"/>
          </p:cNvPicPr>
          <p:nvPr/>
        </p:nvPicPr>
        <p:blipFill>
          <a:blip r:embed="rId7"/>
          <a:stretch>
            <a:fillRect/>
          </a:stretch>
        </p:blipFill>
        <p:spPr>
          <a:xfrm>
            <a:off x="9469082" y="3756283"/>
            <a:ext cx="2773636" cy="2773636"/>
          </a:xfrm>
          <a:prstGeom prst="rect">
            <a:avLst/>
          </a:prstGeom>
        </p:spPr>
      </p:pic>
      <p:pic>
        <p:nvPicPr>
          <p:cNvPr id="19" name="Image 18">
            <a:extLst>
              <a:ext uri="{FF2B5EF4-FFF2-40B4-BE49-F238E27FC236}">
                <a16:creationId xmlns:a16="http://schemas.microsoft.com/office/drawing/2014/main" id="{032C2ED6-A98A-FEA5-E6FD-9056B0F52E21}"/>
              </a:ext>
            </a:extLst>
          </p:cNvPr>
          <p:cNvPicPr>
            <a:picLocks noChangeAspect="1"/>
          </p:cNvPicPr>
          <p:nvPr/>
        </p:nvPicPr>
        <p:blipFill>
          <a:blip r:embed="rId8"/>
          <a:stretch>
            <a:fillRect/>
          </a:stretch>
        </p:blipFill>
        <p:spPr>
          <a:xfrm rot="17888942">
            <a:off x="2786612" y="4052415"/>
            <a:ext cx="1610247" cy="1610247"/>
          </a:xfrm>
          <a:prstGeom prst="rect">
            <a:avLst/>
          </a:prstGeom>
          <a:effectLst>
            <a:outerShdw blurRad="50800" dist="38100" dir="2700000" algn="tl" rotWithShape="0">
              <a:prstClr val="black">
                <a:alpha val="40000"/>
              </a:prstClr>
            </a:outerShdw>
          </a:effectLst>
        </p:spPr>
      </p:pic>
      <p:pic>
        <p:nvPicPr>
          <p:cNvPr id="20" name="Image 19">
            <a:extLst>
              <a:ext uri="{FF2B5EF4-FFF2-40B4-BE49-F238E27FC236}">
                <a16:creationId xmlns:a16="http://schemas.microsoft.com/office/drawing/2014/main" id="{C2EA9434-01C1-ABD4-BE29-011FC79F583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4297389" y="4462840"/>
            <a:ext cx="1523866" cy="1274193"/>
          </a:xfrm>
          <a:prstGeom prst="rect">
            <a:avLst/>
          </a:prstGeom>
          <a:effectLst>
            <a:outerShdw blurRad="50800" dist="50800" dir="5400000" algn="t" rotWithShape="0">
              <a:prstClr val="black">
                <a:alpha val="40000"/>
              </a:prstClr>
            </a:outerShdw>
          </a:effectLst>
        </p:spPr>
      </p:pic>
      <p:pic>
        <p:nvPicPr>
          <p:cNvPr id="21" name="Image 20">
            <a:extLst>
              <a:ext uri="{FF2B5EF4-FFF2-40B4-BE49-F238E27FC236}">
                <a16:creationId xmlns:a16="http://schemas.microsoft.com/office/drawing/2014/main" id="{414E63ED-9A6D-F10B-F2E8-133887CD3035}"/>
              </a:ext>
            </a:extLst>
          </p:cNvPr>
          <p:cNvPicPr>
            <a:picLocks noChangeAspect="1"/>
          </p:cNvPicPr>
          <p:nvPr/>
        </p:nvPicPr>
        <p:blipFill>
          <a:blip r:embed="rId11"/>
          <a:stretch>
            <a:fillRect/>
          </a:stretch>
        </p:blipFill>
        <p:spPr>
          <a:xfrm>
            <a:off x="4701637" y="3794419"/>
            <a:ext cx="601839" cy="709549"/>
          </a:xfrm>
          <a:prstGeom prst="rect">
            <a:avLst/>
          </a:prstGeom>
        </p:spPr>
      </p:pic>
      <p:sp>
        <p:nvSpPr>
          <p:cNvPr id="23" name="ZoneTexte 22">
            <a:extLst>
              <a:ext uri="{FF2B5EF4-FFF2-40B4-BE49-F238E27FC236}">
                <a16:creationId xmlns:a16="http://schemas.microsoft.com/office/drawing/2014/main" id="{BC8DB492-ED80-F089-9CAA-592785871CDB}"/>
              </a:ext>
            </a:extLst>
          </p:cNvPr>
          <p:cNvSpPr txBox="1"/>
          <p:nvPr/>
        </p:nvSpPr>
        <p:spPr>
          <a:xfrm>
            <a:off x="3068946" y="6018673"/>
            <a:ext cx="3265382" cy="830997"/>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square" rtlCol="0">
            <a:spAutoFit/>
          </a:bodyPr>
          <a:lstStyle>
            <a:defPPr>
              <a:defRPr lang="fr-FR"/>
            </a:defPPr>
            <a:lvl1pPr>
              <a:defRPr sz="2000">
                <a:solidFill>
                  <a:schemeClr val="bg1"/>
                </a:solidFill>
              </a:defRPr>
            </a:lvl1pPr>
          </a:lstStyle>
          <a:p>
            <a:r>
              <a:rPr lang="fr-FR" sz="2400" dirty="0"/>
              <a:t>Baisser la production des polluants</a:t>
            </a:r>
          </a:p>
        </p:txBody>
      </p:sp>
      <p:sp>
        <p:nvSpPr>
          <p:cNvPr id="12" name="ZoneTexte 11">
            <a:extLst>
              <a:ext uri="{FF2B5EF4-FFF2-40B4-BE49-F238E27FC236}">
                <a16:creationId xmlns:a16="http://schemas.microsoft.com/office/drawing/2014/main" id="{CFAEEFFE-2F89-B70F-3181-6B5BEA206970}"/>
              </a:ext>
            </a:extLst>
          </p:cNvPr>
          <p:cNvSpPr txBox="1"/>
          <p:nvPr/>
        </p:nvSpPr>
        <p:spPr>
          <a:xfrm>
            <a:off x="6407703" y="6018240"/>
            <a:ext cx="3306629" cy="830997"/>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square" rtlCol="0" anchor="ctr" anchorCtr="0">
            <a:noAutofit/>
          </a:bodyPr>
          <a:lstStyle>
            <a:defPPr>
              <a:defRPr lang="fr-FR"/>
            </a:defPPr>
            <a:lvl1pPr>
              <a:defRPr sz="2400">
                <a:solidFill>
                  <a:schemeClr val="bg1"/>
                </a:solidFill>
              </a:defRPr>
            </a:lvl1pPr>
          </a:lstStyle>
          <a:p>
            <a:pPr algn="ctr"/>
            <a:r>
              <a:rPr lang="fr-FR" dirty="0"/>
              <a:t>Aérer une heure </a:t>
            </a:r>
          </a:p>
        </p:txBody>
      </p:sp>
    </p:spTree>
    <p:extLst>
      <p:ext uri="{BB962C8B-B14F-4D97-AF65-F5344CB8AC3E}">
        <p14:creationId xmlns:p14="http://schemas.microsoft.com/office/powerpoint/2010/main" val="3722124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0"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C83B762-8724-87C5-97A6-77FC92BD4A84}"/>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3" name="Picture 2">
            <a:extLst>
              <a:ext uri="{FF2B5EF4-FFF2-40B4-BE49-F238E27FC236}">
                <a16:creationId xmlns:a16="http://schemas.microsoft.com/office/drawing/2014/main" id="{FDA32F41-90C5-6161-4E64-F43B88CFDB86}"/>
              </a:ext>
            </a:extLst>
          </p:cNvPr>
          <p:cNvPicPr>
            <a:picLocks noChangeAspect="1"/>
          </p:cNvPicPr>
          <p:nvPr/>
        </p:nvPicPr>
        <p:blipFill rotWithShape="1">
          <a:blip r:embed="rId4"/>
          <a:srcRect l="4711" t="12641" r="4909" b="44643"/>
          <a:stretch/>
        </p:blipFill>
        <p:spPr bwMode="auto">
          <a:xfrm>
            <a:off x="0" y="300633"/>
            <a:ext cx="9729029" cy="5950231"/>
          </a:xfrm>
          <a:prstGeom prst="rect">
            <a:avLst/>
          </a:prstGeom>
          <a:ln>
            <a:noFill/>
          </a:ln>
          <a:extLst>
            <a:ext uri="{53640926-AAD7-44D8-BBD7-CCE9431645EC}">
              <a14:shadowObscured xmlns:a14="http://schemas.microsoft.com/office/drawing/2010/main"/>
            </a:ext>
          </a:extLst>
        </p:spPr>
      </p:pic>
      <p:pic>
        <p:nvPicPr>
          <p:cNvPr id="7170" name="Picture 2" descr="PREVNAR 20® (Pneumococcal 20-Valent Conjugate Vaccine) | Safety Info">
            <a:extLst>
              <a:ext uri="{FF2B5EF4-FFF2-40B4-BE49-F238E27FC236}">
                <a16:creationId xmlns:a16="http://schemas.microsoft.com/office/drawing/2014/main" id="{C2424252-0C37-6906-ABE4-2C5AE9950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4573" y="1952955"/>
            <a:ext cx="3204754" cy="17946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S FDA Approves GSK's AREXVY, the World's First Respiratory Syncytial Virus  (RSV) Vaccine for Older Adults | Business Wire">
            <a:extLst>
              <a:ext uri="{FF2B5EF4-FFF2-40B4-BE49-F238E27FC236}">
                <a16:creationId xmlns:a16="http://schemas.microsoft.com/office/drawing/2014/main" id="{9706EE14-CF93-0B6A-345B-84627E291A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1579" y="4111496"/>
            <a:ext cx="3071882" cy="119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026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EEFC901-95A5-659C-6BFD-C3A486BC8F0F}"/>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7" name="Picture 6">
            <a:extLst>
              <a:ext uri="{FF2B5EF4-FFF2-40B4-BE49-F238E27FC236}">
                <a16:creationId xmlns:a16="http://schemas.microsoft.com/office/drawing/2014/main" id="{28CD74EB-B879-D73D-725F-A2C88854B7E9}"/>
              </a:ext>
            </a:extLst>
          </p:cNvPr>
          <p:cNvPicPr>
            <a:picLocks noChangeAspect="1"/>
          </p:cNvPicPr>
          <p:nvPr/>
        </p:nvPicPr>
        <p:blipFill rotWithShape="1">
          <a:blip r:embed="rId4"/>
          <a:srcRect l="4278" t="12595" r="4833" b="56137"/>
          <a:stretch/>
        </p:blipFill>
        <p:spPr bwMode="auto">
          <a:xfrm>
            <a:off x="2093180" y="1548874"/>
            <a:ext cx="8445899" cy="37602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20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203400" y="2285340"/>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6" name="ZoneTexte 5">
            <a:extLst>
              <a:ext uri="{FF2B5EF4-FFF2-40B4-BE49-F238E27FC236}">
                <a16:creationId xmlns:a16="http://schemas.microsoft.com/office/drawing/2014/main" id="{7C4977C4-4380-2EB2-EDC7-6D2D4A2D5843}"/>
              </a:ext>
            </a:extLst>
          </p:cNvPr>
          <p:cNvSpPr txBox="1"/>
          <p:nvPr/>
        </p:nvSpPr>
        <p:spPr>
          <a:xfrm>
            <a:off x="4845474" y="2281473"/>
            <a:ext cx="2941959" cy="461665"/>
          </a:xfrm>
          <a:prstGeom prst="rect">
            <a:avLst/>
          </a:prstGeom>
          <a:noFill/>
          <a:ln>
            <a:solidFill>
              <a:schemeClr val="bg1">
                <a:lumMod val="50000"/>
              </a:schemeClr>
            </a:solidFill>
          </a:ln>
        </p:spPr>
        <p:txBody>
          <a:bodyPr wrap="none" rtlCol="0">
            <a:spAutoFit/>
          </a:bodyPr>
          <a:lstStyle/>
          <a:p>
            <a:r>
              <a:rPr lang="fr-FR" sz="2400" dirty="0"/>
              <a:t>BPCO non fumeuses</a:t>
            </a:r>
          </a:p>
        </p:txBody>
      </p:sp>
      <p:sp>
        <p:nvSpPr>
          <p:cNvPr id="10" name="ZoneTexte 9">
            <a:extLst>
              <a:ext uri="{FF2B5EF4-FFF2-40B4-BE49-F238E27FC236}">
                <a16:creationId xmlns:a16="http://schemas.microsoft.com/office/drawing/2014/main" id="{5D629451-65C7-C236-8BED-5A3CAB2E1B40}"/>
              </a:ext>
            </a:extLst>
          </p:cNvPr>
          <p:cNvSpPr txBox="1"/>
          <p:nvPr/>
        </p:nvSpPr>
        <p:spPr>
          <a:xfrm>
            <a:off x="9306682" y="2281473"/>
            <a:ext cx="1361398" cy="461665"/>
          </a:xfrm>
          <a:prstGeom prst="rect">
            <a:avLst/>
          </a:prstGeom>
          <a:noFill/>
          <a:ln>
            <a:solidFill>
              <a:schemeClr val="bg1">
                <a:lumMod val="50000"/>
              </a:schemeClr>
            </a:solidFill>
          </a:ln>
        </p:spPr>
        <p:txBody>
          <a:bodyPr wrap="none" rtlCol="0">
            <a:spAutoFit/>
          </a:bodyPr>
          <a:lstStyle/>
          <a:p>
            <a:r>
              <a:rPr lang="fr-FR" sz="2400" dirty="0"/>
              <a:t>BPCO T2</a:t>
            </a:r>
          </a:p>
        </p:txBody>
      </p:sp>
      <p:sp>
        <p:nvSpPr>
          <p:cNvPr id="14" name="ZoneTexte 13">
            <a:extLst>
              <a:ext uri="{FF2B5EF4-FFF2-40B4-BE49-F238E27FC236}">
                <a16:creationId xmlns:a16="http://schemas.microsoft.com/office/drawing/2014/main" id="{2D8A728A-018C-23A1-E2C0-F2DA016823DE}"/>
              </a:ext>
            </a:extLst>
          </p:cNvPr>
          <p:cNvSpPr txBox="1"/>
          <p:nvPr/>
        </p:nvSpPr>
        <p:spPr>
          <a:xfrm>
            <a:off x="677569" y="1552667"/>
            <a:ext cx="11277767" cy="369332"/>
          </a:xfrm>
          <a:prstGeom prst="rect">
            <a:avLst/>
          </a:prstGeom>
          <a:noFill/>
        </p:spPr>
        <p:txBody>
          <a:bodyPr wrap="none" rtlCol="0">
            <a:spAutoFit/>
          </a:bodyPr>
          <a:lstStyle/>
          <a:p>
            <a:r>
              <a:rPr lang="fr-FR" dirty="0"/>
              <a:t>Ce n’est plus le niveau d’obstruction qui fait choisir le traitement c’est le mécanisme immunologique sous-jacent</a:t>
            </a:r>
          </a:p>
        </p:txBody>
      </p:sp>
    </p:spTree>
    <p:extLst>
      <p:ext uri="{BB962C8B-B14F-4D97-AF65-F5344CB8AC3E}">
        <p14:creationId xmlns:p14="http://schemas.microsoft.com/office/powerpoint/2010/main" val="307364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0A204D4A-B212-6993-4933-B101365C3DD2}"/>
              </a:ext>
            </a:extLst>
          </p:cNvPr>
          <p:cNvSpPr txBox="1">
            <a:spLocks noChangeArrowheads="1"/>
          </p:cNvSpPr>
          <p:nvPr/>
        </p:nvSpPr>
        <p:spPr bwMode="auto">
          <a:xfrm>
            <a:off x="368710" y="4702688"/>
            <a:ext cx="44958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fr-FR" sz="2000" b="1" dirty="0">
                <a:solidFill>
                  <a:srgbClr val="FF0000"/>
                </a:solidFill>
                <a:latin typeface="Comic Sans MS" charset="0"/>
              </a:rPr>
              <a:t>VEMS 2.73 litres  (103 %)</a:t>
            </a:r>
          </a:p>
          <a:p>
            <a:pPr eaLnBrk="1" hangingPunct="1">
              <a:spcBef>
                <a:spcPct val="50000"/>
              </a:spcBef>
            </a:pPr>
            <a:r>
              <a:rPr lang="fr-FR" sz="2000" dirty="0">
                <a:latin typeface="Comic Sans MS" charset="0"/>
              </a:rPr>
              <a:t>VEMS/CVF 72%</a:t>
            </a:r>
            <a:endParaRPr lang="fr-FR" sz="1800" dirty="0">
              <a:latin typeface="Comic Sans MS" charset="0"/>
            </a:endParaRPr>
          </a:p>
        </p:txBody>
      </p:sp>
      <p:pic>
        <p:nvPicPr>
          <p:cNvPr id="8" name="Picture 8">
            <a:extLst>
              <a:ext uri="{FF2B5EF4-FFF2-40B4-BE49-F238E27FC236}">
                <a16:creationId xmlns:a16="http://schemas.microsoft.com/office/drawing/2014/main" id="{757FEE8A-7C4E-24D4-5B6B-03FBC7B02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2" y="1429937"/>
            <a:ext cx="3063875" cy="303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ZoneTexte 8">
            <a:extLst>
              <a:ext uri="{FF2B5EF4-FFF2-40B4-BE49-F238E27FC236}">
                <a16:creationId xmlns:a16="http://schemas.microsoft.com/office/drawing/2014/main" id="{D55CEA09-FDE4-A39D-7501-869C5038BE8E}"/>
              </a:ext>
            </a:extLst>
          </p:cNvPr>
          <p:cNvSpPr txBox="1"/>
          <p:nvPr/>
        </p:nvSpPr>
        <p:spPr>
          <a:xfrm>
            <a:off x="1364839" y="954963"/>
            <a:ext cx="1043876" cy="646331"/>
          </a:xfrm>
          <a:prstGeom prst="rect">
            <a:avLst/>
          </a:prstGeom>
          <a:noFill/>
        </p:spPr>
        <p:txBody>
          <a:bodyPr wrap="none" rtlCol="0">
            <a:spAutoFit/>
          </a:bodyPr>
          <a:lstStyle/>
          <a:p>
            <a:r>
              <a:rPr lang="fr-FR" sz="3600" dirty="0">
                <a:solidFill>
                  <a:srgbClr val="FF0000"/>
                </a:solidFill>
                <a:effectLst>
                  <a:outerShdw blurRad="38100" dist="38100" dir="2700000" algn="tl">
                    <a:srgbClr val="DDDDDD"/>
                  </a:outerShdw>
                </a:effectLst>
                <a:latin typeface="Comic Sans MS" charset="0"/>
              </a:rPr>
              <a:t>EFR</a:t>
            </a:r>
          </a:p>
        </p:txBody>
      </p:sp>
      <p:pic>
        <p:nvPicPr>
          <p:cNvPr id="13" name="Picture 2" descr="New Potential Biomarkers for COPD Activity in Patients">
            <a:extLst>
              <a:ext uri="{FF2B5EF4-FFF2-40B4-BE49-F238E27FC236}">
                <a16:creationId xmlns:a16="http://schemas.microsoft.com/office/drawing/2014/main" id="{A500CFCD-69E8-B5D9-62C8-A51A45F7F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11" t="13333" r="18859" b="762"/>
          <a:stretch/>
        </p:blipFill>
        <p:spPr bwMode="auto">
          <a:xfrm>
            <a:off x="4290681" y="2158166"/>
            <a:ext cx="2991551" cy="2770922"/>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C20BD713-D26C-2B74-D60C-DC85279072B7}"/>
              </a:ext>
            </a:extLst>
          </p:cNvPr>
          <p:cNvSpPr txBox="1"/>
          <p:nvPr/>
        </p:nvSpPr>
        <p:spPr>
          <a:xfrm>
            <a:off x="4084856" y="5221165"/>
            <a:ext cx="3737262" cy="1477328"/>
          </a:xfrm>
          <a:prstGeom prst="rect">
            <a:avLst/>
          </a:prstGeom>
          <a:noFill/>
        </p:spPr>
        <p:txBody>
          <a:bodyPr wrap="square" rtlCol="0" anchor="ctr">
            <a:spAutoFit/>
          </a:bodyPr>
          <a:lstStyle/>
          <a:p>
            <a:pPr algn="ctr" eaLnBrk="1" hangingPunct="1">
              <a:spcBef>
                <a:spcPct val="50000"/>
              </a:spcBef>
            </a:pPr>
            <a:r>
              <a:rPr lang="fr-FR" sz="1800" dirty="0">
                <a:latin typeface="Comic Sans MS" charset="0"/>
              </a:rPr>
              <a:t>54 ans</a:t>
            </a:r>
          </a:p>
          <a:p>
            <a:pPr eaLnBrk="1" hangingPunct="1">
              <a:spcBef>
                <a:spcPct val="50000"/>
              </a:spcBef>
            </a:pPr>
            <a:r>
              <a:rPr lang="fr-FR" sz="1800" dirty="0">
                <a:latin typeface="Comic Sans MS" charset="0"/>
              </a:rPr>
              <a:t>Tabagisme a 1 paquet/jour non sevré (35 PA)</a:t>
            </a:r>
          </a:p>
          <a:p>
            <a:pPr eaLnBrk="1" hangingPunct="1">
              <a:spcBef>
                <a:spcPct val="50000"/>
              </a:spcBef>
            </a:pPr>
            <a:r>
              <a:rPr lang="fr-FR" dirty="0">
                <a:latin typeface="Comic Sans MS" charset="0"/>
              </a:rPr>
              <a:t>Consulte pour dyspnée à 300m </a:t>
            </a:r>
            <a:endParaRPr lang="fr-FR" dirty="0"/>
          </a:p>
        </p:txBody>
      </p:sp>
      <p:sp>
        <p:nvSpPr>
          <p:cNvPr id="18" name="Rectangle à coins arrondis 13">
            <a:extLst>
              <a:ext uri="{FF2B5EF4-FFF2-40B4-BE49-F238E27FC236}">
                <a16:creationId xmlns:a16="http://schemas.microsoft.com/office/drawing/2014/main" id="{874F2824-6666-4B1A-34AA-24729718B7A5}"/>
              </a:ext>
            </a:extLst>
          </p:cNvPr>
          <p:cNvSpPr/>
          <p:nvPr/>
        </p:nvSpPr>
        <p:spPr>
          <a:xfrm>
            <a:off x="3944785" y="5210578"/>
            <a:ext cx="3748669" cy="1498502"/>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3">
            <a:extLst>
              <a:ext uri="{FF2B5EF4-FFF2-40B4-BE49-F238E27FC236}">
                <a16:creationId xmlns:a16="http://schemas.microsoft.com/office/drawing/2014/main" id="{77B25006-6013-8DBA-5B74-6ABAFB5FD78D}"/>
              </a:ext>
            </a:extLst>
          </p:cNvPr>
          <p:cNvSpPr/>
          <p:nvPr/>
        </p:nvSpPr>
        <p:spPr>
          <a:xfrm>
            <a:off x="145539" y="920767"/>
            <a:ext cx="3560835" cy="4778993"/>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0897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203400" y="2285340"/>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7" name="ZoneTexte 6">
            <a:extLst>
              <a:ext uri="{FF2B5EF4-FFF2-40B4-BE49-F238E27FC236}">
                <a16:creationId xmlns:a16="http://schemas.microsoft.com/office/drawing/2014/main" id="{618E964A-25C5-F192-B1A6-FC5A20E2F647}"/>
              </a:ext>
            </a:extLst>
          </p:cNvPr>
          <p:cNvSpPr txBox="1"/>
          <p:nvPr/>
        </p:nvSpPr>
        <p:spPr>
          <a:xfrm>
            <a:off x="367377" y="3856320"/>
            <a:ext cx="1474956" cy="369332"/>
          </a:xfrm>
          <a:prstGeom prst="rect">
            <a:avLst/>
          </a:prstGeom>
          <a:noFill/>
        </p:spPr>
        <p:txBody>
          <a:bodyPr wrap="none" rtlCol="0">
            <a:spAutoFit/>
          </a:bodyPr>
          <a:lstStyle/>
          <a:p>
            <a:r>
              <a:rPr lang="fr-FR" dirty="0"/>
              <a:t>« Pré-BPCO »</a:t>
            </a:r>
          </a:p>
        </p:txBody>
      </p:sp>
      <p:sp>
        <p:nvSpPr>
          <p:cNvPr id="8" name="ZoneTexte 7">
            <a:extLst>
              <a:ext uri="{FF2B5EF4-FFF2-40B4-BE49-F238E27FC236}">
                <a16:creationId xmlns:a16="http://schemas.microsoft.com/office/drawing/2014/main" id="{532F1C78-82C9-EF2B-CF15-3112EE2A1D1C}"/>
              </a:ext>
            </a:extLst>
          </p:cNvPr>
          <p:cNvSpPr txBox="1"/>
          <p:nvPr/>
        </p:nvSpPr>
        <p:spPr>
          <a:xfrm>
            <a:off x="2703967" y="3852454"/>
            <a:ext cx="1279360" cy="369332"/>
          </a:xfrm>
          <a:prstGeom prst="rect">
            <a:avLst/>
          </a:prstGeom>
          <a:noFill/>
        </p:spPr>
        <p:txBody>
          <a:bodyPr wrap="square" rtlCol="0">
            <a:spAutoFit/>
          </a:bodyPr>
          <a:lstStyle/>
          <a:p>
            <a:r>
              <a:rPr lang="fr-FR" dirty="0"/>
              <a:t>« </a:t>
            </a:r>
            <a:r>
              <a:rPr lang="fr-FR" dirty="0" err="1"/>
              <a:t>PRISm</a:t>
            </a:r>
            <a:r>
              <a:rPr lang="fr-FR" dirty="0"/>
              <a:t> »</a:t>
            </a:r>
          </a:p>
        </p:txBody>
      </p:sp>
      <p:sp>
        <p:nvSpPr>
          <p:cNvPr id="9" name="ZoneTexte 8">
            <a:extLst>
              <a:ext uri="{FF2B5EF4-FFF2-40B4-BE49-F238E27FC236}">
                <a16:creationId xmlns:a16="http://schemas.microsoft.com/office/drawing/2014/main" id="{4FB658F8-F9DB-A5A3-4478-E030E1807494}"/>
              </a:ext>
            </a:extLst>
          </p:cNvPr>
          <p:cNvSpPr txBox="1"/>
          <p:nvPr/>
        </p:nvSpPr>
        <p:spPr>
          <a:xfrm>
            <a:off x="2139543" y="4279566"/>
            <a:ext cx="2573982" cy="523220"/>
          </a:xfrm>
          <a:prstGeom prst="rect">
            <a:avLst/>
          </a:prstGeom>
          <a:noFill/>
        </p:spPr>
        <p:txBody>
          <a:bodyPr wrap="square" rtlCol="0">
            <a:spAutoFit/>
          </a:bodyPr>
          <a:lstStyle/>
          <a:p>
            <a:r>
              <a:rPr lang="en-US" sz="1400" dirty="0"/>
              <a:t>Preserved ratio but impairment spirometry measurement </a:t>
            </a:r>
          </a:p>
        </p:txBody>
      </p:sp>
      <p:cxnSp>
        <p:nvCxnSpPr>
          <p:cNvPr id="12" name="Connecteur en angle 11">
            <a:extLst>
              <a:ext uri="{FF2B5EF4-FFF2-40B4-BE49-F238E27FC236}">
                <a16:creationId xmlns:a16="http://schemas.microsoft.com/office/drawing/2014/main" id="{21545981-411A-74FA-980F-D5C3DA71B6A8}"/>
              </a:ext>
            </a:extLst>
          </p:cNvPr>
          <p:cNvCxnSpPr>
            <a:stCxn id="5" idx="2"/>
            <a:endCxn id="7" idx="0"/>
          </p:cNvCxnSpPr>
          <p:nvPr/>
        </p:nvCxnSpPr>
        <p:spPr>
          <a:xfrm rot="5400000">
            <a:off x="1130177" y="2721683"/>
            <a:ext cx="1109315" cy="115995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en angle 12">
            <a:extLst>
              <a:ext uri="{FF2B5EF4-FFF2-40B4-BE49-F238E27FC236}">
                <a16:creationId xmlns:a16="http://schemas.microsoft.com/office/drawing/2014/main" id="{9C43F3D3-1733-B972-E984-F4C84574C7C5}"/>
              </a:ext>
            </a:extLst>
          </p:cNvPr>
          <p:cNvCxnSpPr>
            <a:cxnSpLocks/>
            <a:stCxn id="5" idx="2"/>
            <a:endCxn id="8" idx="0"/>
          </p:cNvCxnSpPr>
          <p:nvPr/>
        </p:nvCxnSpPr>
        <p:spPr>
          <a:xfrm rot="16200000" flipH="1">
            <a:off x="2251506" y="2760312"/>
            <a:ext cx="1105449" cy="107883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2D8A728A-018C-23A1-E2C0-F2DA016823DE}"/>
              </a:ext>
            </a:extLst>
          </p:cNvPr>
          <p:cNvSpPr txBox="1"/>
          <p:nvPr/>
        </p:nvSpPr>
        <p:spPr>
          <a:xfrm>
            <a:off x="677569" y="1552667"/>
            <a:ext cx="11277767" cy="369332"/>
          </a:xfrm>
          <a:prstGeom prst="rect">
            <a:avLst/>
          </a:prstGeom>
          <a:noFill/>
        </p:spPr>
        <p:txBody>
          <a:bodyPr wrap="none" rtlCol="0">
            <a:spAutoFit/>
          </a:bodyPr>
          <a:lstStyle/>
          <a:p>
            <a:r>
              <a:rPr lang="fr-FR" dirty="0"/>
              <a:t>Ce n’est plus le niveau d’obstruction qui fait choisir le traitement c’est le mécanisme immunologique sous-jacent</a:t>
            </a:r>
          </a:p>
        </p:txBody>
      </p:sp>
      <p:grpSp>
        <p:nvGrpSpPr>
          <p:cNvPr id="18" name="Groupe 17">
            <a:extLst>
              <a:ext uri="{FF2B5EF4-FFF2-40B4-BE49-F238E27FC236}">
                <a16:creationId xmlns:a16="http://schemas.microsoft.com/office/drawing/2014/main" id="{4468B559-0DE4-8DA8-6B04-F9DEA479DD26}"/>
              </a:ext>
            </a:extLst>
          </p:cNvPr>
          <p:cNvGrpSpPr/>
          <p:nvPr/>
        </p:nvGrpSpPr>
        <p:grpSpPr>
          <a:xfrm>
            <a:off x="2041243" y="4730261"/>
            <a:ext cx="2187509" cy="1939596"/>
            <a:chOff x="7238345" y="2714284"/>
            <a:chExt cx="4668450" cy="3938868"/>
          </a:xfrm>
        </p:grpSpPr>
        <p:pic>
          <p:nvPicPr>
            <p:cNvPr id="19" name="Picture 9" descr="C:\Documents and Settings\nevhel\Bureau\image.jpg">
              <a:extLst>
                <a:ext uri="{FF2B5EF4-FFF2-40B4-BE49-F238E27FC236}">
                  <a16:creationId xmlns:a16="http://schemas.microsoft.com/office/drawing/2014/main" id="{94B7188E-3E5D-4997-0022-78A17FB1C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3" b="14487"/>
            <a:stretch/>
          </p:blipFill>
          <p:spPr bwMode="auto">
            <a:xfrm>
              <a:off x="7238345" y="2752223"/>
              <a:ext cx="4668450" cy="3900929"/>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AF4326E6-393C-B293-C79A-10A12C73942B}"/>
                </a:ext>
              </a:extLst>
            </p:cNvPr>
            <p:cNvSpPr txBox="1"/>
            <p:nvPr/>
          </p:nvSpPr>
          <p:spPr>
            <a:xfrm>
              <a:off x="8474861" y="2714284"/>
              <a:ext cx="2391718" cy="1312548"/>
            </a:xfrm>
            <a:prstGeom prst="rect">
              <a:avLst/>
            </a:prstGeom>
            <a:noFill/>
          </p:spPr>
          <p:txBody>
            <a:bodyPr wrap="square" rtlCol="0">
              <a:spAutoFit/>
            </a:bodyPr>
            <a:lstStyle/>
            <a:p>
              <a:r>
                <a:rPr lang="fr-FR" sz="3600" b="1" dirty="0">
                  <a:solidFill>
                    <a:schemeClr val="bg1"/>
                  </a:solidFill>
                </a:rPr>
                <a:t>TDM</a:t>
              </a:r>
            </a:p>
          </p:txBody>
        </p:sp>
      </p:grpSp>
      <p:pic>
        <p:nvPicPr>
          <p:cNvPr id="21" name="Picture 8">
            <a:extLst>
              <a:ext uri="{FF2B5EF4-FFF2-40B4-BE49-F238E27FC236}">
                <a16:creationId xmlns:a16="http://schemas.microsoft.com/office/drawing/2014/main" id="{47050216-4F0E-A98A-F19C-A538DE3D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34" y="5201008"/>
            <a:ext cx="1484230" cy="1468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 descr="New Potential Biomarkers for COPD Activity in Patients">
            <a:extLst>
              <a:ext uri="{FF2B5EF4-FFF2-40B4-BE49-F238E27FC236}">
                <a16:creationId xmlns:a16="http://schemas.microsoft.com/office/drawing/2014/main" id="{FBC81588-B0B1-A0D3-45A0-F80E5863B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11" t="13333" r="18859" b="762"/>
          <a:stretch/>
        </p:blipFill>
        <p:spPr bwMode="auto">
          <a:xfrm>
            <a:off x="965885" y="4327336"/>
            <a:ext cx="1181169" cy="109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632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203400" y="2285340"/>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6" name="ZoneTexte 5">
            <a:extLst>
              <a:ext uri="{FF2B5EF4-FFF2-40B4-BE49-F238E27FC236}">
                <a16:creationId xmlns:a16="http://schemas.microsoft.com/office/drawing/2014/main" id="{7C4977C4-4380-2EB2-EDC7-6D2D4A2D5843}"/>
              </a:ext>
            </a:extLst>
          </p:cNvPr>
          <p:cNvSpPr txBox="1"/>
          <p:nvPr/>
        </p:nvSpPr>
        <p:spPr>
          <a:xfrm>
            <a:off x="4845474" y="2281473"/>
            <a:ext cx="2941959" cy="461665"/>
          </a:xfrm>
          <a:prstGeom prst="rect">
            <a:avLst/>
          </a:prstGeom>
          <a:noFill/>
          <a:ln>
            <a:solidFill>
              <a:schemeClr val="bg1">
                <a:lumMod val="50000"/>
              </a:schemeClr>
            </a:solidFill>
          </a:ln>
        </p:spPr>
        <p:txBody>
          <a:bodyPr wrap="none" rtlCol="0">
            <a:spAutoFit/>
          </a:bodyPr>
          <a:lstStyle/>
          <a:p>
            <a:r>
              <a:rPr lang="fr-FR" sz="2400" dirty="0"/>
              <a:t>BPCO non fumeuses</a:t>
            </a:r>
          </a:p>
        </p:txBody>
      </p:sp>
      <p:sp>
        <p:nvSpPr>
          <p:cNvPr id="7" name="ZoneTexte 6">
            <a:extLst>
              <a:ext uri="{FF2B5EF4-FFF2-40B4-BE49-F238E27FC236}">
                <a16:creationId xmlns:a16="http://schemas.microsoft.com/office/drawing/2014/main" id="{618E964A-25C5-F192-B1A6-FC5A20E2F647}"/>
              </a:ext>
            </a:extLst>
          </p:cNvPr>
          <p:cNvSpPr txBox="1"/>
          <p:nvPr/>
        </p:nvSpPr>
        <p:spPr>
          <a:xfrm>
            <a:off x="367377" y="3856320"/>
            <a:ext cx="1474956" cy="369332"/>
          </a:xfrm>
          <a:prstGeom prst="rect">
            <a:avLst/>
          </a:prstGeom>
          <a:noFill/>
        </p:spPr>
        <p:txBody>
          <a:bodyPr wrap="none" rtlCol="0">
            <a:spAutoFit/>
          </a:bodyPr>
          <a:lstStyle/>
          <a:p>
            <a:r>
              <a:rPr lang="fr-FR" dirty="0"/>
              <a:t>« Pré-BPCO »</a:t>
            </a:r>
          </a:p>
        </p:txBody>
      </p:sp>
      <p:sp>
        <p:nvSpPr>
          <p:cNvPr id="8" name="ZoneTexte 7">
            <a:extLst>
              <a:ext uri="{FF2B5EF4-FFF2-40B4-BE49-F238E27FC236}">
                <a16:creationId xmlns:a16="http://schemas.microsoft.com/office/drawing/2014/main" id="{532F1C78-82C9-EF2B-CF15-3112EE2A1D1C}"/>
              </a:ext>
            </a:extLst>
          </p:cNvPr>
          <p:cNvSpPr txBox="1"/>
          <p:nvPr/>
        </p:nvSpPr>
        <p:spPr>
          <a:xfrm>
            <a:off x="2703967" y="3852454"/>
            <a:ext cx="1279360" cy="369332"/>
          </a:xfrm>
          <a:prstGeom prst="rect">
            <a:avLst/>
          </a:prstGeom>
          <a:noFill/>
        </p:spPr>
        <p:txBody>
          <a:bodyPr wrap="square" rtlCol="0">
            <a:spAutoFit/>
          </a:bodyPr>
          <a:lstStyle/>
          <a:p>
            <a:r>
              <a:rPr lang="fr-FR" dirty="0"/>
              <a:t>« </a:t>
            </a:r>
            <a:r>
              <a:rPr lang="fr-FR" dirty="0" err="1"/>
              <a:t>PRISm</a:t>
            </a:r>
            <a:r>
              <a:rPr lang="fr-FR" dirty="0"/>
              <a:t> »</a:t>
            </a:r>
          </a:p>
        </p:txBody>
      </p:sp>
      <p:sp>
        <p:nvSpPr>
          <p:cNvPr id="9" name="ZoneTexte 8">
            <a:extLst>
              <a:ext uri="{FF2B5EF4-FFF2-40B4-BE49-F238E27FC236}">
                <a16:creationId xmlns:a16="http://schemas.microsoft.com/office/drawing/2014/main" id="{4FB658F8-F9DB-A5A3-4478-E030E1807494}"/>
              </a:ext>
            </a:extLst>
          </p:cNvPr>
          <p:cNvSpPr txBox="1"/>
          <p:nvPr/>
        </p:nvSpPr>
        <p:spPr>
          <a:xfrm>
            <a:off x="2139543" y="4279566"/>
            <a:ext cx="2573982" cy="523220"/>
          </a:xfrm>
          <a:prstGeom prst="rect">
            <a:avLst/>
          </a:prstGeom>
          <a:noFill/>
        </p:spPr>
        <p:txBody>
          <a:bodyPr wrap="square" rtlCol="0">
            <a:spAutoFit/>
          </a:bodyPr>
          <a:lstStyle/>
          <a:p>
            <a:r>
              <a:rPr lang="en-US" sz="1400" dirty="0"/>
              <a:t>Preserved ratio but impairment spirometry measurement </a:t>
            </a:r>
          </a:p>
        </p:txBody>
      </p:sp>
      <p:cxnSp>
        <p:nvCxnSpPr>
          <p:cNvPr id="12" name="Connecteur en angle 11">
            <a:extLst>
              <a:ext uri="{FF2B5EF4-FFF2-40B4-BE49-F238E27FC236}">
                <a16:creationId xmlns:a16="http://schemas.microsoft.com/office/drawing/2014/main" id="{21545981-411A-74FA-980F-D5C3DA71B6A8}"/>
              </a:ext>
            </a:extLst>
          </p:cNvPr>
          <p:cNvCxnSpPr>
            <a:stCxn id="5" idx="2"/>
            <a:endCxn id="7" idx="0"/>
          </p:cNvCxnSpPr>
          <p:nvPr/>
        </p:nvCxnSpPr>
        <p:spPr>
          <a:xfrm rot="5400000">
            <a:off x="1130177" y="2721683"/>
            <a:ext cx="1109315" cy="115995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en angle 12">
            <a:extLst>
              <a:ext uri="{FF2B5EF4-FFF2-40B4-BE49-F238E27FC236}">
                <a16:creationId xmlns:a16="http://schemas.microsoft.com/office/drawing/2014/main" id="{9C43F3D3-1733-B972-E984-F4C84574C7C5}"/>
              </a:ext>
            </a:extLst>
          </p:cNvPr>
          <p:cNvCxnSpPr>
            <a:cxnSpLocks/>
            <a:stCxn id="5" idx="2"/>
            <a:endCxn id="8" idx="0"/>
          </p:cNvCxnSpPr>
          <p:nvPr/>
        </p:nvCxnSpPr>
        <p:spPr>
          <a:xfrm rot="16200000" flipH="1">
            <a:off x="2251506" y="2760312"/>
            <a:ext cx="1105449" cy="107883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2D8A728A-018C-23A1-E2C0-F2DA016823DE}"/>
              </a:ext>
            </a:extLst>
          </p:cNvPr>
          <p:cNvSpPr txBox="1"/>
          <p:nvPr/>
        </p:nvSpPr>
        <p:spPr>
          <a:xfrm>
            <a:off x="677569" y="1552667"/>
            <a:ext cx="11277767" cy="369332"/>
          </a:xfrm>
          <a:prstGeom prst="rect">
            <a:avLst/>
          </a:prstGeom>
          <a:noFill/>
        </p:spPr>
        <p:txBody>
          <a:bodyPr wrap="none" rtlCol="0">
            <a:spAutoFit/>
          </a:bodyPr>
          <a:lstStyle/>
          <a:p>
            <a:r>
              <a:rPr lang="fr-FR" dirty="0"/>
              <a:t>Ce n’est plus le niveau d’obstruction qui fait choisir le traitement c’est le mécanisme immunologique sous-jacent</a:t>
            </a:r>
          </a:p>
        </p:txBody>
      </p:sp>
      <p:grpSp>
        <p:nvGrpSpPr>
          <p:cNvPr id="18" name="Groupe 17">
            <a:extLst>
              <a:ext uri="{FF2B5EF4-FFF2-40B4-BE49-F238E27FC236}">
                <a16:creationId xmlns:a16="http://schemas.microsoft.com/office/drawing/2014/main" id="{4468B559-0DE4-8DA8-6B04-F9DEA479DD26}"/>
              </a:ext>
            </a:extLst>
          </p:cNvPr>
          <p:cNvGrpSpPr/>
          <p:nvPr/>
        </p:nvGrpSpPr>
        <p:grpSpPr>
          <a:xfrm>
            <a:off x="2041243" y="4730261"/>
            <a:ext cx="2187509" cy="1939596"/>
            <a:chOff x="7238345" y="2714284"/>
            <a:chExt cx="4668450" cy="3938868"/>
          </a:xfrm>
        </p:grpSpPr>
        <p:pic>
          <p:nvPicPr>
            <p:cNvPr id="19" name="Picture 9" descr="C:\Documents and Settings\nevhel\Bureau\image.jpg">
              <a:extLst>
                <a:ext uri="{FF2B5EF4-FFF2-40B4-BE49-F238E27FC236}">
                  <a16:creationId xmlns:a16="http://schemas.microsoft.com/office/drawing/2014/main" id="{94B7188E-3E5D-4997-0022-78A17FB1C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3" b="14487"/>
            <a:stretch/>
          </p:blipFill>
          <p:spPr bwMode="auto">
            <a:xfrm>
              <a:off x="7238345" y="2752223"/>
              <a:ext cx="4668450" cy="3900929"/>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AF4326E6-393C-B293-C79A-10A12C73942B}"/>
                </a:ext>
              </a:extLst>
            </p:cNvPr>
            <p:cNvSpPr txBox="1"/>
            <p:nvPr/>
          </p:nvSpPr>
          <p:spPr>
            <a:xfrm>
              <a:off x="8474861" y="2714284"/>
              <a:ext cx="2391718" cy="1312548"/>
            </a:xfrm>
            <a:prstGeom prst="rect">
              <a:avLst/>
            </a:prstGeom>
            <a:noFill/>
          </p:spPr>
          <p:txBody>
            <a:bodyPr wrap="square" rtlCol="0">
              <a:spAutoFit/>
            </a:bodyPr>
            <a:lstStyle/>
            <a:p>
              <a:r>
                <a:rPr lang="fr-FR" sz="3600" b="1" dirty="0">
                  <a:solidFill>
                    <a:schemeClr val="bg1"/>
                  </a:solidFill>
                </a:rPr>
                <a:t>TDM</a:t>
              </a:r>
            </a:p>
          </p:txBody>
        </p:sp>
      </p:grpSp>
      <p:pic>
        <p:nvPicPr>
          <p:cNvPr id="21" name="Picture 8">
            <a:extLst>
              <a:ext uri="{FF2B5EF4-FFF2-40B4-BE49-F238E27FC236}">
                <a16:creationId xmlns:a16="http://schemas.microsoft.com/office/drawing/2014/main" id="{47050216-4F0E-A98A-F19C-A538DE3D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34" y="5201008"/>
            <a:ext cx="1484230" cy="1468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 descr="New Potential Biomarkers for COPD Activity in Patients">
            <a:extLst>
              <a:ext uri="{FF2B5EF4-FFF2-40B4-BE49-F238E27FC236}">
                <a16:creationId xmlns:a16="http://schemas.microsoft.com/office/drawing/2014/main" id="{FBC81588-B0B1-A0D3-45A0-F80E5863B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11" t="13333" r="18859" b="762"/>
          <a:stretch/>
        </p:blipFill>
        <p:spPr bwMode="auto">
          <a:xfrm>
            <a:off x="965885" y="4327336"/>
            <a:ext cx="1181169" cy="1094057"/>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1B72FD1A-C4B0-D74C-FE11-504F2C742F97}"/>
              </a:ext>
            </a:extLst>
          </p:cNvPr>
          <p:cNvPicPr>
            <a:picLocks noChangeAspect="1"/>
          </p:cNvPicPr>
          <p:nvPr/>
        </p:nvPicPr>
        <p:blipFill>
          <a:blip r:embed="rId5"/>
          <a:stretch>
            <a:fillRect/>
          </a:stretch>
        </p:blipFill>
        <p:spPr>
          <a:xfrm rot="17888942">
            <a:off x="5221928" y="4388811"/>
            <a:ext cx="1610247" cy="1610247"/>
          </a:xfrm>
          <a:prstGeom prst="rect">
            <a:avLst/>
          </a:prstGeom>
          <a:effectLst>
            <a:outerShdw blurRad="50800" dist="38100" dir="2700000" algn="tl" rotWithShape="0">
              <a:prstClr val="black">
                <a:alpha val="40000"/>
              </a:prstClr>
            </a:outerShdw>
          </a:effectLst>
        </p:spPr>
      </p:pic>
      <p:pic>
        <p:nvPicPr>
          <p:cNvPr id="24" name="Image 23">
            <a:extLst>
              <a:ext uri="{FF2B5EF4-FFF2-40B4-BE49-F238E27FC236}">
                <a16:creationId xmlns:a16="http://schemas.microsoft.com/office/drawing/2014/main" id="{C6481EC4-5578-E244-2C6D-F6A463504CB3}"/>
              </a:ext>
            </a:extLst>
          </p:cNvPr>
          <p:cNvPicPr>
            <a:picLocks noChangeAspect="1"/>
          </p:cNvPicPr>
          <p:nvPr/>
        </p:nvPicPr>
        <p:blipFill>
          <a:blip r:embed="rId6"/>
          <a:stretch>
            <a:fillRect/>
          </a:stretch>
        </p:blipFill>
        <p:spPr>
          <a:xfrm>
            <a:off x="4903661" y="4094604"/>
            <a:ext cx="1079585" cy="1497925"/>
          </a:xfrm>
          <a:prstGeom prst="rect">
            <a:avLst/>
          </a:prstGeom>
          <a:effectLst>
            <a:outerShdw blurRad="50800" dist="38100" dir="2700000" algn="tl" rotWithShape="0">
              <a:schemeClr val="tx1">
                <a:alpha val="0"/>
              </a:schemeClr>
            </a:outerShdw>
          </a:effectLst>
        </p:spPr>
      </p:pic>
      <p:sp>
        <p:nvSpPr>
          <p:cNvPr id="25" name="ZoneTexte 24">
            <a:extLst>
              <a:ext uri="{FF2B5EF4-FFF2-40B4-BE49-F238E27FC236}">
                <a16:creationId xmlns:a16="http://schemas.microsoft.com/office/drawing/2014/main" id="{DC9BA2B8-FF76-36D8-EAB8-418E6E26A736}"/>
              </a:ext>
            </a:extLst>
          </p:cNvPr>
          <p:cNvSpPr txBox="1"/>
          <p:nvPr/>
        </p:nvSpPr>
        <p:spPr>
          <a:xfrm>
            <a:off x="5679313" y="6333411"/>
            <a:ext cx="633507" cy="369332"/>
          </a:xfrm>
          <a:prstGeom prst="rect">
            <a:avLst/>
          </a:prstGeom>
          <a:solidFill>
            <a:srgbClr val="FF0000"/>
          </a:solidFill>
        </p:spPr>
        <p:txBody>
          <a:bodyPr wrap="none" rtlCol="0">
            <a:spAutoFit/>
          </a:bodyPr>
          <a:lstStyle/>
          <a:p>
            <a:r>
              <a:rPr lang="fr-FR" dirty="0">
                <a:solidFill>
                  <a:schemeClr val="bg1"/>
                </a:solidFill>
              </a:rPr>
              <a:t>virus</a:t>
            </a:r>
          </a:p>
        </p:txBody>
      </p:sp>
      <p:pic>
        <p:nvPicPr>
          <p:cNvPr id="26" name="Image 25">
            <a:extLst>
              <a:ext uri="{FF2B5EF4-FFF2-40B4-BE49-F238E27FC236}">
                <a16:creationId xmlns:a16="http://schemas.microsoft.com/office/drawing/2014/main" id="{85C10DF0-9188-BAC8-56E4-36DC7319FA4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6691641" y="5195804"/>
            <a:ext cx="1523866" cy="1274193"/>
          </a:xfrm>
          <a:prstGeom prst="rect">
            <a:avLst/>
          </a:prstGeom>
          <a:effectLst>
            <a:outerShdw blurRad="50800" dist="50800" dir="5400000" algn="t" rotWithShape="0">
              <a:prstClr val="black">
                <a:alpha val="40000"/>
              </a:prstClr>
            </a:outerShdw>
          </a:effectLst>
        </p:spPr>
      </p:pic>
      <p:pic>
        <p:nvPicPr>
          <p:cNvPr id="27" name="Image 26">
            <a:extLst>
              <a:ext uri="{FF2B5EF4-FFF2-40B4-BE49-F238E27FC236}">
                <a16:creationId xmlns:a16="http://schemas.microsoft.com/office/drawing/2014/main" id="{4B33D3D0-A81D-9D4D-20AE-6DEF1A6FCFE2}"/>
              </a:ext>
            </a:extLst>
          </p:cNvPr>
          <p:cNvPicPr>
            <a:picLocks noChangeAspect="1"/>
          </p:cNvPicPr>
          <p:nvPr/>
        </p:nvPicPr>
        <p:blipFill>
          <a:blip r:embed="rId9"/>
          <a:stretch>
            <a:fillRect/>
          </a:stretch>
        </p:blipFill>
        <p:spPr>
          <a:xfrm>
            <a:off x="5106242" y="5714832"/>
            <a:ext cx="1037660" cy="1037660"/>
          </a:xfrm>
          <a:prstGeom prst="rect">
            <a:avLst/>
          </a:prstGeom>
        </p:spPr>
      </p:pic>
      <p:pic>
        <p:nvPicPr>
          <p:cNvPr id="28" name="Image 27">
            <a:extLst>
              <a:ext uri="{FF2B5EF4-FFF2-40B4-BE49-F238E27FC236}">
                <a16:creationId xmlns:a16="http://schemas.microsoft.com/office/drawing/2014/main" id="{7701F7AF-AE4E-9028-E05E-A25DF81B341E}"/>
              </a:ext>
            </a:extLst>
          </p:cNvPr>
          <p:cNvPicPr>
            <a:picLocks noChangeAspect="1"/>
          </p:cNvPicPr>
          <p:nvPr/>
        </p:nvPicPr>
        <p:blipFill>
          <a:blip r:embed="rId10"/>
          <a:stretch>
            <a:fillRect/>
          </a:stretch>
        </p:blipFill>
        <p:spPr>
          <a:xfrm>
            <a:off x="7132851" y="4606757"/>
            <a:ext cx="601839" cy="709549"/>
          </a:xfrm>
          <a:prstGeom prst="rect">
            <a:avLst/>
          </a:prstGeom>
        </p:spPr>
      </p:pic>
      <p:pic>
        <p:nvPicPr>
          <p:cNvPr id="29" name="Picture 4" descr="Fire Flame GIF - Fire Flame Camping GIFs">
            <a:extLst>
              <a:ext uri="{FF2B5EF4-FFF2-40B4-BE49-F238E27FC236}">
                <a16:creationId xmlns:a16="http://schemas.microsoft.com/office/drawing/2014/main" id="{50143DC1-2F8E-61A7-C37F-579D318260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8142" y="2923041"/>
            <a:ext cx="1260909" cy="172515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En France, 10 000 grands et très grands prématurés naissent chaque année">
            <a:extLst>
              <a:ext uri="{FF2B5EF4-FFF2-40B4-BE49-F238E27FC236}">
                <a16:creationId xmlns:a16="http://schemas.microsoft.com/office/drawing/2014/main" id="{B640FA6E-95CF-CB88-68A0-4DCCA61230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0932" y="3306405"/>
            <a:ext cx="1836752" cy="79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6853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203400" y="2285340"/>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6" name="ZoneTexte 5">
            <a:extLst>
              <a:ext uri="{FF2B5EF4-FFF2-40B4-BE49-F238E27FC236}">
                <a16:creationId xmlns:a16="http://schemas.microsoft.com/office/drawing/2014/main" id="{7C4977C4-4380-2EB2-EDC7-6D2D4A2D5843}"/>
              </a:ext>
            </a:extLst>
          </p:cNvPr>
          <p:cNvSpPr txBox="1"/>
          <p:nvPr/>
        </p:nvSpPr>
        <p:spPr>
          <a:xfrm>
            <a:off x="4845474" y="2281473"/>
            <a:ext cx="2941959" cy="461665"/>
          </a:xfrm>
          <a:prstGeom prst="rect">
            <a:avLst/>
          </a:prstGeom>
          <a:noFill/>
          <a:ln>
            <a:solidFill>
              <a:schemeClr val="bg1">
                <a:lumMod val="50000"/>
              </a:schemeClr>
            </a:solidFill>
          </a:ln>
        </p:spPr>
        <p:txBody>
          <a:bodyPr wrap="none" rtlCol="0">
            <a:spAutoFit/>
          </a:bodyPr>
          <a:lstStyle/>
          <a:p>
            <a:r>
              <a:rPr lang="fr-FR" sz="2400" dirty="0"/>
              <a:t>BPCO non fumeuses</a:t>
            </a:r>
          </a:p>
        </p:txBody>
      </p:sp>
      <p:sp>
        <p:nvSpPr>
          <p:cNvPr id="7" name="ZoneTexte 6">
            <a:extLst>
              <a:ext uri="{FF2B5EF4-FFF2-40B4-BE49-F238E27FC236}">
                <a16:creationId xmlns:a16="http://schemas.microsoft.com/office/drawing/2014/main" id="{618E964A-25C5-F192-B1A6-FC5A20E2F647}"/>
              </a:ext>
            </a:extLst>
          </p:cNvPr>
          <p:cNvSpPr txBox="1"/>
          <p:nvPr/>
        </p:nvSpPr>
        <p:spPr>
          <a:xfrm>
            <a:off x="367377" y="3856320"/>
            <a:ext cx="1474956" cy="369332"/>
          </a:xfrm>
          <a:prstGeom prst="rect">
            <a:avLst/>
          </a:prstGeom>
          <a:noFill/>
        </p:spPr>
        <p:txBody>
          <a:bodyPr wrap="none" rtlCol="0">
            <a:spAutoFit/>
          </a:bodyPr>
          <a:lstStyle/>
          <a:p>
            <a:r>
              <a:rPr lang="fr-FR" dirty="0"/>
              <a:t>« Pré-BPCO »</a:t>
            </a:r>
          </a:p>
        </p:txBody>
      </p:sp>
      <p:sp>
        <p:nvSpPr>
          <p:cNvPr id="8" name="ZoneTexte 7">
            <a:extLst>
              <a:ext uri="{FF2B5EF4-FFF2-40B4-BE49-F238E27FC236}">
                <a16:creationId xmlns:a16="http://schemas.microsoft.com/office/drawing/2014/main" id="{532F1C78-82C9-EF2B-CF15-3112EE2A1D1C}"/>
              </a:ext>
            </a:extLst>
          </p:cNvPr>
          <p:cNvSpPr txBox="1"/>
          <p:nvPr/>
        </p:nvSpPr>
        <p:spPr>
          <a:xfrm>
            <a:off x="2703967" y="3852454"/>
            <a:ext cx="1279360" cy="369332"/>
          </a:xfrm>
          <a:prstGeom prst="rect">
            <a:avLst/>
          </a:prstGeom>
          <a:noFill/>
        </p:spPr>
        <p:txBody>
          <a:bodyPr wrap="square" rtlCol="0">
            <a:spAutoFit/>
          </a:bodyPr>
          <a:lstStyle/>
          <a:p>
            <a:r>
              <a:rPr lang="fr-FR" dirty="0"/>
              <a:t>« </a:t>
            </a:r>
            <a:r>
              <a:rPr lang="fr-FR" dirty="0" err="1"/>
              <a:t>PRISm</a:t>
            </a:r>
            <a:r>
              <a:rPr lang="fr-FR" dirty="0"/>
              <a:t> »</a:t>
            </a:r>
          </a:p>
        </p:txBody>
      </p:sp>
      <p:sp>
        <p:nvSpPr>
          <p:cNvPr id="9" name="ZoneTexte 8">
            <a:extLst>
              <a:ext uri="{FF2B5EF4-FFF2-40B4-BE49-F238E27FC236}">
                <a16:creationId xmlns:a16="http://schemas.microsoft.com/office/drawing/2014/main" id="{4FB658F8-F9DB-A5A3-4478-E030E1807494}"/>
              </a:ext>
            </a:extLst>
          </p:cNvPr>
          <p:cNvSpPr txBox="1"/>
          <p:nvPr/>
        </p:nvSpPr>
        <p:spPr>
          <a:xfrm>
            <a:off x="2139543" y="4279566"/>
            <a:ext cx="2573982" cy="523220"/>
          </a:xfrm>
          <a:prstGeom prst="rect">
            <a:avLst/>
          </a:prstGeom>
          <a:noFill/>
        </p:spPr>
        <p:txBody>
          <a:bodyPr wrap="square" rtlCol="0">
            <a:spAutoFit/>
          </a:bodyPr>
          <a:lstStyle/>
          <a:p>
            <a:r>
              <a:rPr lang="en-US" sz="1400" dirty="0"/>
              <a:t>Preserved ratio but impairment spirometry measurement </a:t>
            </a:r>
          </a:p>
        </p:txBody>
      </p:sp>
      <p:cxnSp>
        <p:nvCxnSpPr>
          <p:cNvPr id="12" name="Connecteur en angle 11">
            <a:extLst>
              <a:ext uri="{FF2B5EF4-FFF2-40B4-BE49-F238E27FC236}">
                <a16:creationId xmlns:a16="http://schemas.microsoft.com/office/drawing/2014/main" id="{21545981-411A-74FA-980F-D5C3DA71B6A8}"/>
              </a:ext>
            </a:extLst>
          </p:cNvPr>
          <p:cNvCxnSpPr>
            <a:stCxn id="5" idx="2"/>
            <a:endCxn id="7" idx="0"/>
          </p:cNvCxnSpPr>
          <p:nvPr/>
        </p:nvCxnSpPr>
        <p:spPr>
          <a:xfrm rot="5400000">
            <a:off x="1130177" y="2721683"/>
            <a:ext cx="1109315" cy="115995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en angle 12">
            <a:extLst>
              <a:ext uri="{FF2B5EF4-FFF2-40B4-BE49-F238E27FC236}">
                <a16:creationId xmlns:a16="http://schemas.microsoft.com/office/drawing/2014/main" id="{9C43F3D3-1733-B972-E984-F4C84574C7C5}"/>
              </a:ext>
            </a:extLst>
          </p:cNvPr>
          <p:cNvCxnSpPr>
            <a:cxnSpLocks/>
            <a:stCxn id="5" idx="2"/>
            <a:endCxn id="8" idx="0"/>
          </p:cNvCxnSpPr>
          <p:nvPr/>
        </p:nvCxnSpPr>
        <p:spPr>
          <a:xfrm rot="16200000" flipH="1">
            <a:off x="2251506" y="2760312"/>
            <a:ext cx="1105449" cy="107883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2D8A728A-018C-23A1-E2C0-F2DA016823DE}"/>
              </a:ext>
            </a:extLst>
          </p:cNvPr>
          <p:cNvSpPr txBox="1"/>
          <p:nvPr/>
        </p:nvSpPr>
        <p:spPr>
          <a:xfrm>
            <a:off x="677569" y="1552667"/>
            <a:ext cx="11277767" cy="369332"/>
          </a:xfrm>
          <a:prstGeom prst="rect">
            <a:avLst/>
          </a:prstGeom>
          <a:noFill/>
        </p:spPr>
        <p:txBody>
          <a:bodyPr wrap="none" rtlCol="0">
            <a:spAutoFit/>
          </a:bodyPr>
          <a:lstStyle/>
          <a:p>
            <a:r>
              <a:rPr lang="fr-FR" dirty="0"/>
              <a:t>Ce n’est plus le niveau d’obstruction qui fait choisir le traitement c’est le mécanisme immunologique sous-jacent</a:t>
            </a:r>
          </a:p>
        </p:txBody>
      </p:sp>
      <p:grpSp>
        <p:nvGrpSpPr>
          <p:cNvPr id="18" name="Groupe 17">
            <a:extLst>
              <a:ext uri="{FF2B5EF4-FFF2-40B4-BE49-F238E27FC236}">
                <a16:creationId xmlns:a16="http://schemas.microsoft.com/office/drawing/2014/main" id="{4468B559-0DE4-8DA8-6B04-F9DEA479DD26}"/>
              </a:ext>
            </a:extLst>
          </p:cNvPr>
          <p:cNvGrpSpPr/>
          <p:nvPr/>
        </p:nvGrpSpPr>
        <p:grpSpPr>
          <a:xfrm>
            <a:off x="2041243" y="4730261"/>
            <a:ext cx="2187509" cy="1939596"/>
            <a:chOff x="7238345" y="2714284"/>
            <a:chExt cx="4668450" cy="3938868"/>
          </a:xfrm>
        </p:grpSpPr>
        <p:pic>
          <p:nvPicPr>
            <p:cNvPr id="19" name="Picture 9" descr="C:\Documents and Settings\nevhel\Bureau\image.jpg">
              <a:extLst>
                <a:ext uri="{FF2B5EF4-FFF2-40B4-BE49-F238E27FC236}">
                  <a16:creationId xmlns:a16="http://schemas.microsoft.com/office/drawing/2014/main" id="{94B7188E-3E5D-4997-0022-78A17FB1C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3" b="14487"/>
            <a:stretch/>
          </p:blipFill>
          <p:spPr bwMode="auto">
            <a:xfrm>
              <a:off x="7238345" y="2752223"/>
              <a:ext cx="4668450" cy="3900929"/>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AF4326E6-393C-B293-C79A-10A12C73942B}"/>
                </a:ext>
              </a:extLst>
            </p:cNvPr>
            <p:cNvSpPr txBox="1"/>
            <p:nvPr/>
          </p:nvSpPr>
          <p:spPr>
            <a:xfrm>
              <a:off x="8474861" y="2714284"/>
              <a:ext cx="2391718" cy="1312548"/>
            </a:xfrm>
            <a:prstGeom prst="rect">
              <a:avLst/>
            </a:prstGeom>
            <a:noFill/>
          </p:spPr>
          <p:txBody>
            <a:bodyPr wrap="square" rtlCol="0">
              <a:spAutoFit/>
            </a:bodyPr>
            <a:lstStyle/>
            <a:p>
              <a:r>
                <a:rPr lang="fr-FR" sz="3600" b="1" dirty="0">
                  <a:solidFill>
                    <a:schemeClr val="bg1"/>
                  </a:solidFill>
                </a:rPr>
                <a:t>TDM</a:t>
              </a:r>
            </a:p>
          </p:txBody>
        </p:sp>
      </p:grpSp>
      <p:pic>
        <p:nvPicPr>
          <p:cNvPr id="21" name="Picture 8">
            <a:extLst>
              <a:ext uri="{FF2B5EF4-FFF2-40B4-BE49-F238E27FC236}">
                <a16:creationId xmlns:a16="http://schemas.microsoft.com/office/drawing/2014/main" id="{47050216-4F0E-A98A-F19C-A538DE3D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34" y="5201008"/>
            <a:ext cx="1484230" cy="1468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 descr="New Potential Biomarkers for COPD Activity in Patients">
            <a:extLst>
              <a:ext uri="{FF2B5EF4-FFF2-40B4-BE49-F238E27FC236}">
                <a16:creationId xmlns:a16="http://schemas.microsoft.com/office/drawing/2014/main" id="{FBC81588-B0B1-A0D3-45A0-F80E5863B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11" t="13333" r="18859" b="762"/>
          <a:stretch/>
        </p:blipFill>
        <p:spPr bwMode="auto">
          <a:xfrm>
            <a:off x="965885" y="4327336"/>
            <a:ext cx="1181169" cy="1094057"/>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1B72FD1A-C4B0-D74C-FE11-504F2C742F97}"/>
              </a:ext>
            </a:extLst>
          </p:cNvPr>
          <p:cNvPicPr>
            <a:picLocks noChangeAspect="1"/>
          </p:cNvPicPr>
          <p:nvPr/>
        </p:nvPicPr>
        <p:blipFill>
          <a:blip r:embed="rId5"/>
          <a:stretch>
            <a:fillRect/>
          </a:stretch>
        </p:blipFill>
        <p:spPr>
          <a:xfrm rot="17888942">
            <a:off x="5221928" y="4388811"/>
            <a:ext cx="1610247" cy="1610247"/>
          </a:xfrm>
          <a:prstGeom prst="rect">
            <a:avLst/>
          </a:prstGeom>
          <a:effectLst>
            <a:outerShdw blurRad="50800" dist="38100" dir="2700000" algn="tl" rotWithShape="0">
              <a:prstClr val="black">
                <a:alpha val="40000"/>
              </a:prstClr>
            </a:outerShdw>
          </a:effectLst>
        </p:spPr>
      </p:pic>
      <p:pic>
        <p:nvPicPr>
          <p:cNvPr id="24" name="Image 23">
            <a:extLst>
              <a:ext uri="{FF2B5EF4-FFF2-40B4-BE49-F238E27FC236}">
                <a16:creationId xmlns:a16="http://schemas.microsoft.com/office/drawing/2014/main" id="{C6481EC4-5578-E244-2C6D-F6A463504CB3}"/>
              </a:ext>
            </a:extLst>
          </p:cNvPr>
          <p:cNvPicPr>
            <a:picLocks noChangeAspect="1"/>
          </p:cNvPicPr>
          <p:nvPr/>
        </p:nvPicPr>
        <p:blipFill>
          <a:blip r:embed="rId6"/>
          <a:stretch>
            <a:fillRect/>
          </a:stretch>
        </p:blipFill>
        <p:spPr>
          <a:xfrm>
            <a:off x="4903661" y="4094604"/>
            <a:ext cx="1079585" cy="1497925"/>
          </a:xfrm>
          <a:prstGeom prst="rect">
            <a:avLst/>
          </a:prstGeom>
          <a:effectLst>
            <a:outerShdw blurRad="50800" dist="38100" dir="2700000" algn="tl" rotWithShape="0">
              <a:schemeClr val="tx1">
                <a:alpha val="0"/>
              </a:schemeClr>
            </a:outerShdw>
          </a:effectLst>
        </p:spPr>
      </p:pic>
      <p:sp>
        <p:nvSpPr>
          <p:cNvPr id="25" name="ZoneTexte 24">
            <a:extLst>
              <a:ext uri="{FF2B5EF4-FFF2-40B4-BE49-F238E27FC236}">
                <a16:creationId xmlns:a16="http://schemas.microsoft.com/office/drawing/2014/main" id="{DC9BA2B8-FF76-36D8-EAB8-418E6E26A736}"/>
              </a:ext>
            </a:extLst>
          </p:cNvPr>
          <p:cNvSpPr txBox="1"/>
          <p:nvPr/>
        </p:nvSpPr>
        <p:spPr>
          <a:xfrm>
            <a:off x="5679313" y="6333411"/>
            <a:ext cx="633507" cy="369332"/>
          </a:xfrm>
          <a:prstGeom prst="rect">
            <a:avLst/>
          </a:prstGeom>
          <a:solidFill>
            <a:srgbClr val="FF0000"/>
          </a:solidFill>
        </p:spPr>
        <p:txBody>
          <a:bodyPr wrap="none" rtlCol="0">
            <a:spAutoFit/>
          </a:bodyPr>
          <a:lstStyle/>
          <a:p>
            <a:r>
              <a:rPr lang="fr-FR" dirty="0">
                <a:solidFill>
                  <a:schemeClr val="bg1"/>
                </a:solidFill>
              </a:rPr>
              <a:t>virus</a:t>
            </a:r>
          </a:p>
        </p:txBody>
      </p:sp>
      <p:pic>
        <p:nvPicPr>
          <p:cNvPr id="26" name="Image 25">
            <a:extLst>
              <a:ext uri="{FF2B5EF4-FFF2-40B4-BE49-F238E27FC236}">
                <a16:creationId xmlns:a16="http://schemas.microsoft.com/office/drawing/2014/main" id="{85C10DF0-9188-BAC8-56E4-36DC7319FA4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6691641" y="5195804"/>
            <a:ext cx="1523866" cy="1274193"/>
          </a:xfrm>
          <a:prstGeom prst="rect">
            <a:avLst/>
          </a:prstGeom>
          <a:effectLst>
            <a:outerShdw blurRad="50800" dist="50800" dir="5400000" algn="t" rotWithShape="0">
              <a:prstClr val="black">
                <a:alpha val="40000"/>
              </a:prstClr>
            </a:outerShdw>
          </a:effectLst>
        </p:spPr>
      </p:pic>
      <p:pic>
        <p:nvPicPr>
          <p:cNvPr id="27" name="Image 26">
            <a:extLst>
              <a:ext uri="{FF2B5EF4-FFF2-40B4-BE49-F238E27FC236}">
                <a16:creationId xmlns:a16="http://schemas.microsoft.com/office/drawing/2014/main" id="{4B33D3D0-A81D-9D4D-20AE-6DEF1A6FCFE2}"/>
              </a:ext>
            </a:extLst>
          </p:cNvPr>
          <p:cNvPicPr>
            <a:picLocks noChangeAspect="1"/>
          </p:cNvPicPr>
          <p:nvPr/>
        </p:nvPicPr>
        <p:blipFill>
          <a:blip r:embed="rId9"/>
          <a:stretch>
            <a:fillRect/>
          </a:stretch>
        </p:blipFill>
        <p:spPr>
          <a:xfrm>
            <a:off x="5106242" y="5714832"/>
            <a:ext cx="1037660" cy="1037660"/>
          </a:xfrm>
          <a:prstGeom prst="rect">
            <a:avLst/>
          </a:prstGeom>
        </p:spPr>
      </p:pic>
      <p:pic>
        <p:nvPicPr>
          <p:cNvPr id="28" name="Image 27">
            <a:extLst>
              <a:ext uri="{FF2B5EF4-FFF2-40B4-BE49-F238E27FC236}">
                <a16:creationId xmlns:a16="http://schemas.microsoft.com/office/drawing/2014/main" id="{7701F7AF-AE4E-9028-E05E-A25DF81B341E}"/>
              </a:ext>
            </a:extLst>
          </p:cNvPr>
          <p:cNvPicPr>
            <a:picLocks noChangeAspect="1"/>
          </p:cNvPicPr>
          <p:nvPr/>
        </p:nvPicPr>
        <p:blipFill>
          <a:blip r:embed="rId10"/>
          <a:stretch>
            <a:fillRect/>
          </a:stretch>
        </p:blipFill>
        <p:spPr>
          <a:xfrm>
            <a:off x="7132851" y="4606757"/>
            <a:ext cx="601839" cy="709549"/>
          </a:xfrm>
          <a:prstGeom prst="rect">
            <a:avLst/>
          </a:prstGeom>
        </p:spPr>
      </p:pic>
      <p:pic>
        <p:nvPicPr>
          <p:cNvPr id="29" name="Picture 4" descr="Fire Flame GIF - Fire Flame Camping GIFs">
            <a:extLst>
              <a:ext uri="{FF2B5EF4-FFF2-40B4-BE49-F238E27FC236}">
                <a16:creationId xmlns:a16="http://schemas.microsoft.com/office/drawing/2014/main" id="{50143DC1-2F8E-61A7-C37F-579D318260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8142" y="2923041"/>
            <a:ext cx="1260909" cy="172515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En France, 10 000 grands et très grands prématurés naissent chaque année">
            <a:extLst>
              <a:ext uri="{FF2B5EF4-FFF2-40B4-BE49-F238E27FC236}">
                <a16:creationId xmlns:a16="http://schemas.microsoft.com/office/drawing/2014/main" id="{B640FA6E-95CF-CB88-68A0-4DCCA61230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0932" y="3306405"/>
            <a:ext cx="1836752" cy="79870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91773910-6512-6CBC-68A8-CB658B6937B5}"/>
              </a:ext>
            </a:extLst>
          </p:cNvPr>
          <p:cNvPicPr>
            <a:picLocks noChangeAspect="1"/>
          </p:cNvPicPr>
          <p:nvPr/>
        </p:nvPicPr>
        <p:blipFill>
          <a:blip r:embed="rId13"/>
          <a:stretch>
            <a:fillRect/>
          </a:stretch>
        </p:blipFill>
        <p:spPr>
          <a:xfrm>
            <a:off x="6216342" y="3616909"/>
            <a:ext cx="2183352" cy="2183352"/>
          </a:xfrm>
          <a:prstGeom prst="rect">
            <a:avLst/>
          </a:prstGeom>
        </p:spPr>
      </p:pic>
      <p:sp>
        <p:nvSpPr>
          <p:cNvPr id="10" name="ZoneTexte 9">
            <a:extLst>
              <a:ext uri="{FF2B5EF4-FFF2-40B4-BE49-F238E27FC236}">
                <a16:creationId xmlns:a16="http://schemas.microsoft.com/office/drawing/2014/main" id="{CB73BC09-03FB-DAAA-9E11-094B4764E21A}"/>
              </a:ext>
            </a:extLst>
          </p:cNvPr>
          <p:cNvSpPr txBox="1"/>
          <p:nvPr/>
        </p:nvSpPr>
        <p:spPr>
          <a:xfrm>
            <a:off x="4607573" y="6032600"/>
            <a:ext cx="3265382" cy="830997"/>
          </a:xfrm>
          <a:prstGeom prst="rect">
            <a:avLst/>
          </a:prstGeom>
          <a:solidFill>
            <a:srgbClr val="FF0000"/>
          </a:solidFill>
          <a:ln>
            <a:solidFill>
              <a:schemeClr val="tx1">
                <a:lumMod val="95000"/>
                <a:lumOff val="5000"/>
              </a:schemeClr>
            </a:solidFill>
          </a:ln>
          <a:effectLst>
            <a:outerShdw blurRad="63500" dist="114300" dir="2700000" algn="tl" rotWithShape="0">
              <a:prstClr val="black">
                <a:alpha val="56000"/>
              </a:prstClr>
            </a:outerShdw>
          </a:effectLst>
        </p:spPr>
        <p:txBody>
          <a:bodyPr wrap="square" rtlCol="0">
            <a:spAutoFit/>
          </a:bodyPr>
          <a:lstStyle>
            <a:defPPr>
              <a:defRPr lang="fr-FR"/>
            </a:defPPr>
            <a:lvl1pPr>
              <a:defRPr sz="2000">
                <a:solidFill>
                  <a:schemeClr val="bg1"/>
                </a:solidFill>
              </a:defRPr>
            </a:lvl1pPr>
          </a:lstStyle>
          <a:p>
            <a:r>
              <a:rPr lang="fr-FR" sz="2400" dirty="0"/>
              <a:t>Baisser la production des polluants</a:t>
            </a:r>
          </a:p>
        </p:txBody>
      </p:sp>
      <p:pic>
        <p:nvPicPr>
          <p:cNvPr id="2" name="Image 1">
            <a:extLst>
              <a:ext uri="{FF2B5EF4-FFF2-40B4-BE49-F238E27FC236}">
                <a16:creationId xmlns:a16="http://schemas.microsoft.com/office/drawing/2014/main" id="{1640CB08-FC4C-060B-0926-4CBDCF41F81E}"/>
              </a:ext>
            </a:extLst>
          </p:cNvPr>
          <p:cNvPicPr>
            <a:picLocks noChangeAspect="1"/>
          </p:cNvPicPr>
          <p:nvPr/>
        </p:nvPicPr>
        <p:blipFill rotWithShape="1">
          <a:blip r:embed="rId14"/>
          <a:srcRect l="16349" t="21225" r="13447" b="29795"/>
          <a:stretch/>
        </p:blipFill>
        <p:spPr>
          <a:xfrm>
            <a:off x="3797843" y="2743138"/>
            <a:ext cx="2616797" cy="1825673"/>
          </a:xfrm>
          <a:prstGeom prst="rect">
            <a:avLst/>
          </a:prstGeom>
        </p:spPr>
      </p:pic>
    </p:spTree>
    <p:extLst>
      <p:ext uri="{BB962C8B-B14F-4D97-AF65-F5344CB8AC3E}">
        <p14:creationId xmlns:p14="http://schemas.microsoft.com/office/powerpoint/2010/main" val="15189317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203400" y="2285340"/>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6" name="ZoneTexte 5">
            <a:extLst>
              <a:ext uri="{FF2B5EF4-FFF2-40B4-BE49-F238E27FC236}">
                <a16:creationId xmlns:a16="http://schemas.microsoft.com/office/drawing/2014/main" id="{7C4977C4-4380-2EB2-EDC7-6D2D4A2D5843}"/>
              </a:ext>
            </a:extLst>
          </p:cNvPr>
          <p:cNvSpPr txBox="1"/>
          <p:nvPr/>
        </p:nvSpPr>
        <p:spPr>
          <a:xfrm>
            <a:off x="4845474" y="2281473"/>
            <a:ext cx="2941959" cy="461665"/>
          </a:xfrm>
          <a:prstGeom prst="rect">
            <a:avLst/>
          </a:prstGeom>
          <a:noFill/>
          <a:ln>
            <a:solidFill>
              <a:schemeClr val="bg1">
                <a:lumMod val="50000"/>
              </a:schemeClr>
            </a:solidFill>
          </a:ln>
        </p:spPr>
        <p:txBody>
          <a:bodyPr wrap="none" rtlCol="0">
            <a:spAutoFit/>
          </a:bodyPr>
          <a:lstStyle/>
          <a:p>
            <a:r>
              <a:rPr lang="fr-FR" sz="2400" dirty="0"/>
              <a:t>BPCO non fumeuses</a:t>
            </a:r>
          </a:p>
        </p:txBody>
      </p:sp>
      <p:sp>
        <p:nvSpPr>
          <p:cNvPr id="7" name="ZoneTexte 6">
            <a:extLst>
              <a:ext uri="{FF2B5EF4-FFF2-40B4-BE49-F238E27FC236}">
                <a16:creationId xmlns:a16="http://schemas.microsoft.com/office/drawing/2014/main" id="{618E964A-25C5-F192-B1A6-FC5A20E2F647}"/>
              </a:ext>
            </a:extLst>
          </p:cNvPr>
          <p:cNvSpPr txBox="1"/>
          <p:nvPr/>
        </p:nvSpPr>
        <p:spPr>
          <a:xfrm>
            <a:off x="367377" y="3856320"/>
            <a:ext cx="1474956" cy="369332"/>
          </a:xfrm>
          <a:prstGeom prst="rect">
            <a:avLst/>
          </a:prstGeom>
          <a:noFill/>
        </p:spPr>
        <p:txBody>
          <a:bodyPr wrap="none" rtlCol="0">
            <a:spAutoFit/>
          </a:bodyPr>
          <a:lstStyle/>
          <a:p>
            <a:r>
              <a:rPr lang="fr-FR" dirty="0"/>
              <a:t>« Pré-BPCO »</a:t>
            </a:r>
          </a:p>
        </p:txBody>
      </p:sp>
      <p:sp>
        <p:nvSpPr>
          <p:cNvPr id="8" name="ZoneTexte 7">
            <a:extLst>
              <a:ext uri="{FF2B5EF4-FFF2-40B4-BE49-F238E27FC236}">
                <a16:creationId xmlns:a16="http://schemas.microsoft.com/office/drawing/2014/main" id="{532F1C78-82C9-EF2B-CF15-3112EE2A1D1C}"/>
              </a:ext>
            </a:extLst>
          </p:cNvPr>
          <p:cNvSpPr txBox="1"/>
          <p:nvPr/>
        </p:nvSpPr>
        <p:spPr>
          <a:xfrm>
            <a:off x="2703967" y="3852454"/>
            <a:ext cx="1279360" cy="369332"/>
          </a:xfrm>
          <a:prstGeom prst="rect">
            <a:avLst/>
          </a:prstGeom>
          <a:noFill/>
        </p:spPr>
        <p:txBody>
          <a:bodyPr wrap="square" rtlCol="0">
            <a:spAutoFit/>
          </a:bodyPr>
          <a:lstStyle/>
          <a:p>
            <a:r>
              <a:rPr lang="fr-FR" dirty="0"/>
              <a:t>« </a:t>
            </a:r>
            <a:r>
              <a:rPr lang="fr-FR" dirty="0" err="1"/>
              <a:t>PRISm</a:t>
            </a:r>
            <a:r>
              <a:rPr lang="fr-FR" dirty="0"/>
              <a:t> »</a:t>
            </a:r>
          </a:p>
        </p:txBody>
      </p:sp>
      <p:sp>
        <p:nvSpPr>
          <p:cNvPr id="9" name="ZoneTexte 8">
            <a:extLst>
              <a:ext uri="{FF2B5EF4-FFF2-40B4-BE49-F238E27FC236}">
                <a16:creationId xmlns:a16="http://schemas.microsoft.com/office/drawing/2014/main" id="{4FB658F8-F9DB-A5A3-4478-E030E1807494}"/>
              </a:ext>
            </a:extLst>
          </p:cNvPr>
          <p:cNvSpPr txBox="1"/>
          <p:nvPr/>
        </p:nvSpPr>
        <p:spPr>
          <a:xfrm>
            <a:off x="2139543" y="4279566"/>
            <a:ext cx="2573982" cy="523220"/>
          </a:xfrm>
          <a:prstGeom prst="rect">
            <a:avLst/>
          </a:prstGeom>
          <a:noFill/>
        </p:spPr>
        <p:txBody>
          <a:bodyPr wrap="square" rtlCol="0">
            <a:spAutoFit/>
          </a:bodyPr>
          <a:lstStyle/>
          <a:p>
            <a:r>
              <a:rPr lang="en-US" sz="1400" dirty="0"/>
              <a:t>Preserved ratio but impairment spirometry measurement </a:t>
            </a:r>
          </a:p>
        </p:txBody>
      </p:sp>
      <p:sp>
        <p:nvSpPr>
          <p:cNvPr id="10" name="ZoneTexte 9">
            <a:extLst>
              <a:ext uri="{FF2B5EF4-FFF2-40B4-BE49-F238E27FC236}">
                <a16:creationId xmlns:a16="http://schemas.microsoft.com/office/drawing/2014/main" id="{5D629451-65C7-C236-8BED-5A3CAB2E1B40}"/>
              </a:ext>
            </a:extLst>
          </p:cNvPr>
          <p:cNvSpPr txBox="1"/>
          <p:nvPr/>
        </p:nvSpPr>
        <p:spPr>
          <a:xfrm>
            <a:off x="9306682" y="2281473"/>
            <a:ext cx="1361398" cy="461665"/>
          </a:xfrm>
          <a:prstGeom prst="rect">
            <a:avLst/>
          </a:prstGeom>
          <a:noFill/>
          <a:ln>
            <a:solidFill>
              <a:schemeClr val="bg1">
                <a:lumMod val="50000"/>
              </a:schemeClr>
            </a:solidFill>
          </a:ln>
        </p:spPr>
        <p:txBody>
          <a:bodyPr wrap="none" rtlCol="0">
            <a:spAutoFit/>
          </a:bodyPr>
          <a:lstStyle/>
          <a:p>
            <a:r>
              <a:rPr lang="fr-FR" sz="2400" dirty="0"/>
              <a:t>BPCO T2</a:t>
            </a:r>
          </a:p>
        </p:txBody>
      </p:sp>
      <p:cxnSp>
        <p:nvCxnSpPr>
          <p:cNvPr id="12" name="Connecteur en angle 11">
            <a:extLst>
              <a:ext uri="{FF2B5EF4-FFF2-40B4-BE49-F238E27FC236}">
                <a16:creationId xmlns:a16="http://schemas.microsoft.com/office/drawing/2014/main" id="{21545981-411A-74FA-980F-D5C3DA71B6A8}"/>
              </a:ext>
            </a:extLst>
          </p:cNvPr>
          <p:cNvCxnSpPr>
            <a:stCxn id="5" idx="2"/>
            <a:endCxn id="7" idx="0"/>
          </p:cNvCxnSpPr>
          <p:nvPr/>
        </p:nvCxnSpPr>
        <p:spPr>
          <a:xfrm rot="5400000">
            <a:off x="1130177" y="2721683"/>
            <a:ext cx="1109315" cy="115995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en angle 12">
            <a:extLst>
              <a:ext uri="{FF2B5EF4-FFF2-40B4-BE49-F238E27FC236}">
                <a16:creationId xmlns:a16="http://schemas.microsoft.com/office/drawing/2014/main" id="{9C43F3D3-1733-B972-E984-F4C84574C7C5}"/>
              </a:ext>
            </a:extLst>
          </p:cNvPr>
          <p:cNvCxnSpPr>
            <a:cxnSpLocks/>
            <a:stCxn id="5" idx="2"/>
            <a:endCxn id="8" idx="0"/>
          </p:cNvCxnSpPr>
          <p:nvPr/>
        </p:nvCxnSpPr>
        <p:spPr>
          <a:xfrm rot="16200000" flipH="1">
            <a:off x="2251506" y="2760312"/>
            <a:ext cx="1105449" cy="1078834"/>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2D8A728A-018C-23A1-E2C0-F2DA016823DE}"/>
              </a:ext>
            </a:extLst>
          </p:cNvPr>
          <p:cNvSpPr txBox="1"/>
          <p:nvPr/>
        </p:nvSpPr>
        <p:spPr>
          <a:xfrm>
            <a:off x="677569" y="1552667"/>
            <a:ext cx="11277767" cy="369332"/>
          </a:xfrm>
          <a:prstGeom prst="rect">
            <a:avLst/>
          </a:prstGeom>
          <a:noFill/>
        </p:spPr>
        <p:txBody>
          <a:bodyPr wrap="none" rtlCol="0">
            <a:spAutoFit/>
          </a:bodyPr>
          <a:lstStyle/>
          <a:p>
            <a:r>
              <a:rPr lang="fr-FR" dirty="0"/>
              <a:t>Ce n’est plus le niveau d’obstruction qui fait choisir le traitement c’est le mécanisme immunologique sous-jacent</a:t>
            </a:r>
          </a:p>
        </p:txBody>
      </p:sp>
      <p:sp>
        <p:nvSpPr>
          <p:cNvPr id="15" name="ZoneTexte 14">
            <a:extLst>
              <a:ext uri="{FF2B5EF4-FFF2-40B4-BE49-F238E27FC236}">
                <a16:creationId xmlns:a16="http://schemas.microsoft.com/office/drawing/2014/main" id="{BFB4DAE7-AECC-37D2-65E1-045B7C2BCF79}"/>
              </a:ext>
            </a:extLst>
          </p:cNvPr>
          <p:cNvSpPr txBox="1"/>
          <p:nvPr/>
        </p:nvSpPr>
        <p:spPr>
          <a:xfrm>
            <a:off x="8978027" y="5421393"/>
            <a:ext cx="2946017" cy="784704"/>
          </a:xfrm>
          <a:prstGeom prst="rect">
            <a:avLst/>
          </a:prstGeom>
        </p:spPr>
        <p:txBody>
          <a:bodyPr vert="horz" lIns="91440" tIns="45720" rIns="91440" bIns="45720" rtlCol="0" anchor="b">
            <a:normAutofit/>
          </a:bodyPr>
          <a:lstStyle/>
          <a:p>
            <a:pPr>
              <a:lnSpc>
                <a:spcPct val="90000"/>
              </a:lnSpc>
              <a:spcBef>
                <a:spcPts val="1000"/>
              </a:spcBef>
            </a:pPr>
            <a:r>
              <a:rPr lang="en-US" sz="2400" dirty="0" err="1"/>
              <a:t>Éosinophiles</a:t>
            </a:r>
            <a:r>
              <a:rPr lang="en-US" sz="2400" dirty="0"/>
              <a:t> </a:t>
            </a:r>
            <a:r>
              <a:rPr lang="fr-FR" sz="2400" dirty="0"/>
              <a:t>≥ </a:t>
            </a:r>
            <a:r>
              <a:rPr lang="en-US" sz="2400" dirty="0"/>
              <a:t>300</a:t>
            </a:r>
          </a:p>
        </p:txBody>
      </p:sp>
      <p:pic>
        <p:nvPicPr>
          <p:cNvPr id="16" name="Image 15">
            <a:extLst>
              <a:ext uri="{FF2B5EF4-FFF2-40B4-BE49-F238E27FC236}">
                <a16:creationId xmlns:a16="http://schemas.microsoft.com/office/drawing/2014/main" id="{838B693E-F7A2-6CA3-C866-8723C7EF5D9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7695" l="3181" r="92703"/>
                    </a14:imgEffect>
                  </a14:imgLayer>
                </a14:imgProps>
              </a:ext>
            </a:extLst>
          </a:blip>
          <a:srcRect l="8527" r="6473"/>
          <a:stretch/>
        </p:blipFill>
        <p:spPr>
          <a:xfrm>
            <a:off x="8785265" y="2984082"/>
            <a:ext cx="2762647" cy="2929351"/>
          </a:xfrm>
          <a:prstGeom prst="rect">
            <a:avLst/>
          </a:prstGeom>
        </p:spPr>
      </p:pic>
      <p:grpSp>
        <p:nvGrpSpPr>
          <p:cNvPr id="18" name="Groupe 17">
            <a:extLst>
              <a:ext uri="{FF2B5EF4-FFF2-40B4-BE49-F238E27FC236}">
                <a16:creationId xmlns:a16="http://schemas.microsoft.com/office/drawing/2014/main" id="{4468B559-0DE4-8DA8-6B04-F9DEA479DD26}"/>
              </a:ext>
            </a:extLst>
          </p:cNvPr>
          <p:cNvGrpSpPr/>
          <p:nvPr/>
        </p:nvGrpSpPr>
        <p:grpSpPr>
          <a:xfrm>
            <a:off x="2041243" y="4730261"/>
            <a:ext cx="2187509" cy="1939596"/>
            <a:chOff x="7238345" y="2714284"/>
            <a:chExt cx="4668450" cy="3938868"/>
          </a:xfrm>
        </p:grpSpPr>
        <p:pic>
          <p:nvPicPr>
            <p:cNvPr id="19" name="Picture 9" descr="C:\Documents and Settings\nevhel\Bureau\image.jpg">
              <a:extLst>
                <a:ext uri="{FF2B5EF4-FFF2-40B4-BE49-F238E27FC236}">
                  <a16:creationId xmlns:a16="http://schemas.microsoft.com/office/drawing/2014/main" id="{94B7188E-3E5D-4997-0022-78A17FB1C1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3" b="14487"/>
            <a:stretch/>
          </p:blipFill>
          <p:spPr bwMode="auto">
            <a:xfrm>
              <a:off x="7238345" y="2752223"/>
              <a:ext cx="4668450" cy="3900929"/>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AF4326E6-393C-B293-C79A-10A12C73942B}"/>
                </a:ext>
              </a:extLst>
            </p:cNvPr>
            <p:cNvSpPr txBox="1"/>
            <p:nvPr/>
          </p:nvSpPr>
          <p:spPr>
            <a:xfrm>
              <a:off x="8474861" y="2714284"/>
              <a:ext cx="2391718" cy="1312548"/>
            </a:xfrm>
            <a:prstGeom prst="rect">
              <a:avLst/>
            </a:prstGeom>
            <a:noFill/>
          </p:spPr>
          <p:txBody>
            <a:bodyPr wrap="square" rtlCol="0">
              <a:spAutoFit/>
            </a:bodyPr>
            <a:lstStyle/>
            <a:p>
              <a:r>
                <a:rPr lang="fr-FR" sz="3600" b="1" dirty="0">
                  <a:solidFill>
                    <a:schemeClr val="bg1"/>
                  </a:solidFill>
                </a:rPr>
                <a:t>TDM</a:t>
              </a:r>
            </a:p>
          </p:txBody>
        </p:sp>
      </p:grpSp>
      <p:pic>
        <p:nvPicPr>
          <p:cNvPr id="21" name="Picture 8">
            <a:extLst>
              <a:ext uri="{FF2B5EF4-FFF2-40B4-BE49-F238E27FC236}">
                <a16:creationId xmlns:a16="http://schemas.microsoft.com/office/drawing/2014/main" id="{47050216-4F0E-A98A-F19C-A538DE3DB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34" y="5201008"/>
            <a:ext cx="1484230" cy="1468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 descr="New Potential Biomarkers for COPD Activity in Patients">
            <a:extLst>
              <a:ext uri="{FF2B5EF4-FFF2-40B4-BE49-F238E27FC236}">
                <a16:creationId xmlns:a16="http://schemas.microsoft.com/office/drawing/2014/main" id="{FBC81588-B0B1-A0D3-45A0-F80E5863B2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311" t="13333" r="18859" b="762"/>
          <a:stretch/>
        </p:blipFill>
        <p:spPr bwMode="auto">
          <a:xfrm>
            <a:off x="965885" y="4327336"/>
            <a:ext cx="1181169" cy="1094057"/>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1B72FD1A-C4B0-D74C-FE11-504F2C742F97}"/>
              </a:ext>
            </a:extLst>
          </p:cNvPr>
          <p:cNvPicPr>
            <a:picLocks noChangeAspect="1"/>
          </p:cNvPicPr>
          <p:nvPr/>
        </p:nvPicPr>
        <p:blipFill>
          <a:blip r:embed="rId7"/>
          <a:stretch>
            <a:fillRect/>
          </a:stretch>
        </p:blipFill>
        <p:spPr>
          <a:xfrm rot="17888942">
            <a:off x="5221928" y="4388811"/>
            <a:ext cx="1610247" cy="1610247"/>
          </a:xfrm>
          <a:prstGeom prst="rect">
            <a:avLst/>
          </a:prstGeom>
          <a:effectLst>
            <a:outerShdw blurRad="50800" dist="38100" dir="2700000" algn="tl" rotWithShape="0">
              <a:prstClr val="black">
                <a:alpha val="40000"/>
              </a:prstClr>
            </a:outerShdw>
          </a:effectLst>
        </p:spPr>
      </p:pic>
      <p:pic>
        <p:nvPicPr>
          <p:cNvPr id="24" name="Image 23">
            <a:extLst>
              <a:ext uri="{FF2B5EF4-FFF2-40B4-BE49-F238E27FC236}">
                <a16:creationId xmlns:a16="http://schemas.microsoft.com/office/drawing/2014/main" id="{C6481EC4-5578-E244-2C6D-F6A463504CB3}"/>
              </a:ext>
            </a:extLst>
          </p:cNvPr>
          <p:cNvPicPr>
            <a:picLocks noChangeAspect="1"/>
          </p:cNvPicPr>
          <p:nvPr/>
        </p:nvPicPr>
        <p:blipFill>
          <a:blip r:embed="rId8"/>
          <a:stretch>
            <a:fillRect/>
          </a:stretch>
        </p:blipFill>
        <p:spPr>
          <a:xfrm>
            <a:off x="4903661" y="4094604"/>
            <a:ext cx="1079585" cy="1497925"/>
          </a:xfrm>
          <a:prstGeom prst="rect">
            <a:avLst/>
          </a:prstGeom>
          <a:effectLst>
            <a:outerShdw blurRad="50800" dist="38100" dir="2700000" algn="tl" rotWithShape="0">
              <a:schemeClr val="tx1">
                <a:alpha val="0"/>
              </a:schemeClr>
            </a:outerShdw>
          </a:effectLst>
        </p:spPr>
      </p:pic>
      <p:sp>
        <p:nvSpPr>
          <p:cNvPr id="25" name="ZoneTexte 24">
            <a:extLst>
              <a:ext uri="{FF2B5EF4-FFF2-40B4-BE49-F238E27FC236}">
                <a16:creationId xmlns:a16="http://schemas.microsoft.com/office/drawing/2014/main" id="{DC9BA2B8-FF76-36D8-EAB8-418E6E26A736}"/>
              </a:ext>
            </a:extLst>
          </p:cNvPr>
          <p:cNvSpPr txBox="1"/>
          <p:nvPr/>
        </p:nvSpPr>
        <p:spPr>
          <a:xfrm>
            <a:off x="5679313" y="6333411"/>
            <a:ext cx="633507" cy="369332"/>
          </a:xfrm>
          <a:prstGeom prst="rect">
            <a:avLst/>
          </a:prstGeom>
          <a:solidFill>
            <a:srgbClr val="FF0000"/>
          </a:solidFill>
        </p:spPr>
        <p:txBody>
          <a:bodyPr wrap="none" rtlCol="0">
            <a:spAutoFit/>
          </a:bodyPr>
          <a:lstStyle/>
          <a:p>
            <a:r>
              <a:rPr lang="fr-FR" dirty="0">
                <a:solidFill>
                  <a:schemeClr val="bg1"/>
                </a:solidFill>
              </a:rPr>
              <a:t>virus</a:t>
            </a:r>
          </a:p>
        </p:txBody>
      </p:sp>
      <p:pic>
        <p:nvPicPr>
          <p:cNvPr id="26" name="Image 25">
            <a:extLst>
              <a:ext uri="{FF2B5EF4-FFF2-40B4-BE49-F238E27FC236}">
                <a16:creationId xmlns:a16="http://schemas.microsoft.com/office/drawing/2014/main" id="{85C10DF0-9188-BAC8-56E4-36DC7319FA4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76" b="99493" l="10000" r="90000">
                        <a14:foregroundMark x1="79427" y1="46959" x2="82083" y2="46622"/>
                        <a14:backgroundMark x1="31042" y1="13176" x2="45417" y2="13176"/>
                      </a14:backgroundRemoval>
                    </a14:imgEffect>
                  </a14:imgLayer>
                </a14:imgProps>
              </a:ext>
            </a:extLst>
          </a:blip>
          <a:srcRect l="49792" r="13333"/>
          <a:stretch/>
        </p:blipFill>
        <p:spPr>
          <a:xfrm>
            <a:off x="6691641" y="5195804"/>
            <a:ext cx="1523866" cy="1274193"/>
          </a:xfrm>
          <a:prstGeom prst="rect">
            <a:avLst/>
          </a:prstGeom>
          <a:effectLst>
            <a:outerShdw blurRad="50800" dist="50800" dir="5400000" algn="t" rotWithShape="0">
              <a:prstClr val="black">
                <a:alpha val="40000"/>
              </a:prstClr>
            </a:outerShdw>
          </a:effectLst>
        </p:spPr>
      </p:pic>
      <p:pic>
        <p:nvPicPr>
          <p:cNvPr id="27" name="Image 26">
            <a:extLst>
              <a:ext uri="{FF2B5EF4-FFF2-40B4-BE49-F238E27FC236}">
                <a16:creationId xmlns:a16="http://schemas.microsoft.com/office/drawing/2014/main" id="{4B33D3D0-A81D-9D4D-20AE-6DEF1A6FCFE2}"/>
              </a:ext>
            </a:extLst>
          </p:cNvPr>
          <p:cNvPicPr>
            <a:picLocks noChangeAspect="1"/>
          </p:cNvPicPr>
          <p:nvPr/>
        </p:nvPicPr>
        <p:blipFill>
          <a:blip r:embed="rId11"/>
          <a:stretch>
            <a:fillRect/>
          </a:stretch>
        </p:blipFill>
        <p:spPr>
          <a:xfrm>
            <a:off x="5106242" y="5714832"/>
            <a:ext cx="1037660" cy="1037660"/>
          </a:xfrm>
          <a:prstGeom prst="rect">
            <a:avLst/>
          </a:prstGeom>
        </p:spPr>
      </p:pic>
      <p:pic>
        <p:nvPicPr>
          <p:cNvPr id="28" name="Image 27">
            <a:extLst>
              <a:ext uri="{FF2B5EF4-FFF2-40B4-BE49-F238E27FC236}">
                <a16:creationId xmlns:a16="http://schemas.microsoft.com/office/drawing/2014/main" id="{7701F7AF-AE4E-9028-E05E-A25DF81B341E}"/>
              </a:ext>
            </a:extLst>
          </p:cNvPr>
          <p:cNvPicPr>
            <a:picLocks noChangeAspect="1"/>
          </p:cNvPicPr>
          <p:nvPr/>
        </p:nvPicPr>
        <p:blipFill>
          <a:blip r:embed="rId12"/>
          <a:stretch>
            <a:fillRect/>
          </a:stretch>
        </p:blipFill>
        <p:spPr>
          <a:xfrm>
            <a:off x="7132851" y="4606757"/>
            <a:ext cx="601839" cy="709549"/>
          </a:xfrm>
          <a:prstGeom prst="rect">
            <a:avLst/>
          </a:prstGeom>
        </p:spPr>
      </p:pic>
      <p:pic>
        <p:nvPicPr>
          <p:cNvPr id="29" name="Picture 4" descr="Fire Flame GIF - Fire Flame Camping GIFs">
            <a:extLst>
              <a:ext uri="{FF2B5EF4-FFF2-40B4-BE49-F238E27FC236}">
                <a16:creationId xmlns:a16="http://schemas.microsoft.com/office/drawing/2014/main" id="{50143DC1-2F8E-61A7-C37F-579D318260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8142" y="2923041"/>
            <a:ext cx="1260909" cy="172515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En France, 10 000 grands et très grands prématurés naissent chaque année">
            <a:extLst>
              <a:ext uri="{FF2B5EF4-FFF2-40B4-BE49-F238E27FC236}">
                <a16:creationId xmlns:a16="http://schemas.microsoft.com/office/drawing/2014/main" id="{B640FA6E-95CF-CB88-68A0-4DCCA61230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50932" y="3306405"/>
            <a:ext cx="1836752" cy="7987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ired Emoji GIF - Tired Emoji Clapping GIFs">
            <a:extLst>
              <a:ext uri="{FF2B5EF4-FFF2-40B4-BE49-F238E27FC236}">
                <a16:creationId xmlns:a16="http://schemas.microsoft.com/office/drawing/2014/main" id="{E6F49E54-23D4-535D-46E4-07008A1803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82644" y="2615782"/>
            <a:ext cx="1041400" cy="73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7762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EB739E3-70B3-3213-E964-EB641DE09733}"/>
              </a:ext>
            </a:extLst>
          </p:cNvPr>
          <p:cNvSpPr txBox="1"/>
          <p:nvPr/>
        </p:nvSpPr>
        <p:spPr>
          <a:xfrm>
            <a:off x="4660443" y="558296"/>
            <a:ext cx="2225289" cy="584775"/>
          </a:xfrm>
          <a:prstGeom prst="rect">
            <a:avLst/>
          </a:prstGeom>
          <a:noFill/>
          <a:ln>
            <a:solidFill>
              <a:schemeClr val="bg1">
                <a:lumMod val="50000"/>
              </a:schemeClr>
            </a:solidFill>
          </a:ln>
        </p:spPr>
        <p:txBody>
          <a:bodyPr wrap="none" rtlCol="0">
            <a:spAutoFit/>
          </a:bodyPr>
          <a:lstStyle/>
          <a:p>
            <a:r>
              <a:rPr lang="fr-FR" sz="3200" dirty="0"/>
              <a:t>GOLD 2024</a:t>
            </a:r>
          </a:p>
        </p:txBody>
      </p:sp>
      <p:sp>
        <p:nvSpPr>
          <p:cNvPr id="5" name="ZoneTexte 4">
            <a:extLst>
              <a:ext uri="{FF2B5EF4-FFF2-40B4-BE49-F238E27FC236}">
                <a16:creationId xmlns:a16="http://schemas.microsoft.com/office/drawing/2014/main" id="{DA637C5C-EC81-404F-77E6-1CB897D3015B}"/>
              </a:ext>
            </a:extLst>
          </p:cNvPr>
          <p:cNvSpPr txBox="1"/>
          <p:nvPr/>
        </p:nvSpPr>
        <p:spPr>
          <a:xfrm>
            <a:off x="1133061" y="2414611"/>
            <a:ext cx="2122825" cy="461665"/>
          </a:xfrm>
          <a:prstGeom prst="rect">
            <a:avLst/>
          </a:prstGeom>
          <a:noFill/>
          <a:ln>
            <a:solidFill>
              <a:schemeClr val="bg1">
                <a:lumMod val="50000"/>
              </a:schemeClr>
            </a:solidFill>
          </a:ln>
        </p:spPr>
        <p:txBody>
          <a:bodyPr wrap="none" rtlCol="0">
            <a:spAutoFit/>
          </a:bodyPr>
          <a:lstStyle/>
          <a:p>
            <a:r>
              <a:rPr lang="fr-FR" sz="2400" dirty="0"/>
              <a:t>BPCO sans O?</a:t>
            </a:r>
          </a:p>
        </p:txBody>
      </p:sp>
      <p:sp>
        <p:nvSpPr>
          <p:cNvPr id="6" name="ZoneTexte 5">
            <a:extLst>
              <a:ext uri="{FF2B5EF4-FFF2-40B4-BE49-F238E27FC236}">
                <a16:creationId xmlns:a16="http://schemas.microsoft.com/office/drawing/2014/main" id="{7C4977C4-4380-2EB2-EDC7-6D2D4A2D5843}"/>
              </a:ext>
            </a:extLst>
          </p:cNvPr>
          <p:cNvSpPr txBox="1"/>
          <p:nvPr/>
        </p:nvSpPr>
        <p:spPr>
          <a:xfrm>
            <a:off x="4775135" y="2410744"/>
            <a:ext cx="2941959" cy="461665"/>
          </a:xfrm>
          <a:prstGeom prst="rect">
            <a:avLst/>
          </a:prstGeom>
          <a:noFill/>
          <a:ln>
            <a:solidFill>
              <a:schemeClr val="bg1">
                <a:lumMod val="50000"/>
              </a:schemeClr>
            </a:solidFill>
          </a:ln>
        </p:spPr>
        <p:txBody>
          <a:bodyPr wrap="none" rtlCol="0">
            <a:spAutoFit/>
          </a:bodyPr>
          <a:lstStyle/>
          <a:p>
            <a:r>
              <a:rPr lang="fr-FR" sz="2400" dirty="0"/>
              <a:t>BPCO non fumeuses</a:t>
            </a:r>
          </a:p>
        </p:txBody>
      </p:sp>
      <p:sp>
        <p:nvSpPr>
          <p:cNvPr id="10" name="ZoneTexte 9">
            <a:extLst>
              <a:ext uri="{FF2B5EF4-FFF2-40B4-BE49-F238E27FC236}">
                <a16:creationId xmlns:a16="http://schemas.microsoft.com/office/drawing/2014/main" id="{5D629451-65C7-C236-8BED-5A3CAB2E1B40}"/>
              </a:ext>
            </a:extLst>
          </p:cNvPr>
          <p:cNvSpPr txBox="1"/>
          <p:nvPr/>
        </p:nvSpPr>
        <p:spPr>
          <a:xfrm>
            <a:off x="9236343" y="2410744"/>
            <a:ext cx="1361398" cy="461665"/>
          </a:xfrm>
          <a:prstGeom prst="rect">
            <a:avLst/>
          </a:prstGeom>
          <a:noFill/>
          <a:ln>
            <a:solidFill>
              <a:schemeClr val="bg1">
                <a:lumMod val="50000"/>
              </a:schemeClr>
            </a:solidFill>
          </a:ln>
        </p:spPr>
        <p:txBody>
          <a:bodyPr wrap="none" rtlCol="0">
            <a:spAutoFit/>
          </a:bodyPr>
          <a:lstStyle/>
          <a:p>
            <a:r>
              <a:rPr lang="fr-FR" sz="2400" dirty="0"/>
              <a:t>BPCO T2</a:t>
            </a:r>
          </a:p>
        </p:txBody>
      </p:sp>
      <p:pic>
        <p:nvPicPr>
          <p:cNvPr id="3" name="Image 2" descr="Une image contenant personne, Visage humain, sourire, habits&#10;&#10;Description générée automatiquement">
            <a:extLst>
              <a:ext uri="{FF2B5EF4-FFF2-40B4-BE49-F238E27FC236}">
                <a16:creationId xmlns:a16="http://schemas.microsoft.com/office/drawing/2014/main" id="{A478B646-19A2-22AF-1666-9EAF263B8DA7}"/>
              </a:ext>
            </a:extLst>
          </p:cNvPr>
          <p:cNvPicPr>
            <a:picLocks noChangeAspect="1"/>
          </p:cNvPicPr>
          <p:nvPr/>
        </p:nvPicPr>
        <p:blipFill rotWithShape="1">
          <a:blip r:embed="rId2"/>
          <a:srcRect r="12873"/>
          <a:stretch/>
        </p:blipFill>
        <p:spPr>
          <a:xfrm>
            <a:off x="4775135" y="3201308"/>
            <a:ext cx="2380323" cy="3656692"/>
          </a:xfrm>
          <a:prstGeom prst="rect">
            <a:avLst/>
          </a:prstGeom>
        </p:spPr>
      </p:pic>
      <p:sp>
        <p:nvSpPr>
          <p:cNvPr id="11" name="ZoneTexte 10">
            <a:extLst>
              <a:ext uri="{FF2B5EF4-FFF2-40B4-BE49-F238E27FC236}">
                <a16:creationId xmlns:a16="http://schemas.microsoft.com/office/drawing/2014/main" id="{C80C0E9F-CA40-9DBF-711D-CD6972D7C2CB}"/>
              </a:ext>
            </a:extLst>
          </p:cNvPr>
          <p:cNvSpPr txBox="1"/>
          <p:nvPr/>
        </p:nvSpPr>
        <p:spPr>
          <a:xfrm>
            <a:off x="7795001" y="5037609"/>
            <a:ext cx="3202681" cy="1077218"/>
          </a:xfrm>
          <a:prstGeom prst="rect">
            <a:avLst/>
          </a:prstGeom>
          <a:solidFill>
            <a:srgbClr val="FF0000"/>
          </a:solidFill>
        </p:spPr>
        <p:txBody>
          <a:bodyPr wrap="square" rtlCol="0">
            <a:spAutoFit/>
          </a:bodyPr>
          <a:lstStyle/>
          <a:p>
            <a:r>
              <a:rPr lang="fr-FR" sz="3200" dirty="0">
                <a:solidFill>
                  <a:schemeClr val="bg1"/>
                </a:solidFill>
              </a:rPr>
              <a:t>+134% chez les femmes &lt;65 ans</a:t>
            </a:r>
          </a:p>
        </p:txBody>
      </p:sp>
      <p:sp>
        <p:nvSpPr>
          <p:cNvPr id="14" name="ZoneTexte 13">
            <a:extLst>
              <a:ext uri="{FF2B5EF4-FFF2-40B4-BE49-F238E27FC236}">
                <a16:creationId xmlns:a16="http://schemas.microsoft.com/office/drawing/2014/main" id="{2D8A728A-018C-23A1-E2C0-F2DA016823DE}"/>
              </a:ext>
            </a:extLst>
          </p:cNvPr>
          <p:cNvSpPr txBox="1"/>
          <p:nvPr/>
        </p:nvSpPr>
        <p:spPr>
          <a:xfrm>
            <a:off x="607230" y="1681938"/>
            <a:ext cx="11277767" cy="369332"/>
          </a:xfrm>
          <a:prstGeom prst="rect">
            <a:avLst/>
          </a:prstGeom>
          <a:noFill/>
        </p:spPr>
        <p:txBody>
          <a:bodyPr wrap="none" rtlCol="0">
            <a:spAutoFit/>
          </a:bodyPr>
          <a:lstStyle/>
          <a:p>
            <a:r>
              <a:rPr lang="fr-FR" dirty="0"/>
              <a:t>Ce n’est pas le niveau d’obstruction qui fait choisir le traitement c’est le mécanisme immunologique sous-jacent</a:t>
            </a:r>
          </a:p>
        </p:txBody>
      </p:sp>
      <p:sp>
        <p:nvSpPr>
          <p:cNvPr id="8" name="ZoneTexte 7">
            <a:extLst>
              <a:ext uri="{FF2B5EF4-FFF2-40B4-BE49-F238E27FC236}">
                <a16:creationId xmlns:a16="http://schemas.microsoft.com/office/drawing/2014/main" id="{61069DB5-716C-266D-03C6-9499F2CA5D8E}"/>
              </a:ext>
            </a:extLst>
          </p:cNvPr>
          <p:cNvSpPr txBox="1"/>
          <p:nvPr/>
        </p:nvSpPr>
        <p:spPr>
          <a:xfrm rot="20664213">
            <a:off x="679134" y="4118591"/>
            <a:ext cx="3960101" cy="1077218"/>
          </a:xfrm>
          <a:prstGeom prst="rect">
            <a:avLst/>
          </a:prstGeom>
          <a:solidFill>
            <a:srgbClr val="FF0000"/>
          </a:solidFill>
        </p:spPr>
        <p:txBody>
          <a:bodyPr wrap="square" rtlCol="0">
            <a:spAutoFit/>
          </a:bodyPr>
          <a:lstStyle/>
          <a:p>
            <a:r>
              <a:rPr lang="fr-FR" sz="3200" dirty="0">
                <a:solidFill>
                  <a:schemeClr val="bg1"/>
                </a:solidFill>
              </a:rPr>
              <a:t>Non-assistance à personne en danger!</a:t>
            </a:r>
          </a:p>
        </p:txBody>
      </p:sp>
    </p:spTree>
    <p:extLst>
      <p:ext uri="{BB962C8B-B14F-4D97-AF65-F5344CB8AC3E}">
        <p14:creationId xmlns:p14="http://schemas.microsoft.com/office/powerpoint/2010/main" val="38324041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D7CD459-FABE-43BD-EB34-93F5335C45B4}"/>
              </a:ext>
            </a:extLst>
          </p:cNvPr>
          <p:cNvSpPr txBox="1"/>
          <p:nvPr/>
        </p:nvSpPr>
        <p:spPr>
          <a:xfrm>
            <a:off x="8927869" y="6051665"/>
            <a:ext cx="679994" cy="369332"/>
          </a:xfrm>
          <a:prstGeom prst="rect">
            <a:avLst/>
          </a:prstGeom>
          <a:noFill/>
        </p:spPr>
        <p:txBody>
          <a:bodyPr wrap="none" rtlCol="0">
            <a:spAutoFit/>
          </a:bodyPr>
          <a:lstStyle/>
          <a:p>
            <a:r>
              <a:rPr lang="fr-FR" dirty="0"/>
              <a:t>Fin…</a:t>
            </a:r>
          </a:p>
        </p:txBody>
      </p:sp>
    </p:spTree>
    <p:extLst>
      <p:ext uri="{BB962C8B-B14F-4D97-AF65-F5344CB8AC3E}">
        <p14:creationId xmlns:p14="http://schemas.microsoft.com/office/powerpoint/2010/main" val="2746899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439A6627-8EE6-BDCA-37F9-E5D881DAEDAC}"/>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7" name="Picture 6">
            <a:extLst>
              <a:ext uri="{FF2B5EF4-FFF2-40B4-BE49-F238E27FC236}">
                <a16:creationId xmlns:a16="http://schemas.microsoft.com/office/drawing/2014/main" id="{4863235E-FDDE-C9EC-905E-8C9B36198864}"/>
              </a:ext>
            </a:extLst>
          </p:cNvPr>
          <p:cNvPicPr>
            <a:picLocks noChangeAspect="1"/>
          </p:cNvPicPr>
          <p:nvPr/>
        </p:nvPicPr>
        <p:blipFill rotWithShape="1">
          <a:blip r:embed="rId4"/>
          <a:srcRect l="4163" t="12596" r="4253" b="25404"/>
          <a:stretch/>
        </p:blipFill>
        <p:spPr bwMode="auto">
          <a:xfrm>
            <a:off x="0" y="249368"/>
            <a:ext cx="7543615" cy="6608632"/>
          </a:xfrm>
          <a:prstGeom prst="rect">
            <a:avLst/>
          </a:prstGeom>
          <a:ln>
            <a:noFill/>
          </a:ln>
          <a:extLst>
            <a:ext uri="{53640926-AAD7-44D8-BBD7-CCE9431645EC}">
              <a14:shadowObscured xmlns:a14="http://schemas.microsoft.com/office/drawing/2010/main"/>
            </a:ext>
          </a:extLst>
        </p:spPr>
      </p:pic>
      <p:pic>
        <p:nvPicPr>
          <p:cNvPr id="3" name="Image 2">
            <a:extLst>
              <a:ext uri="{FF2B5EF4-FFF2-40B4-BE49-F238E27FC236}">
                <a16:creationId xmlns:a16="http://schemas.microsoft.com/office/drawing/2014/main" id="{B1F249A0-6F89-1E28-4BA5-73F2D2E1843E}"/>
              </a:ext>
            </a:extLst>
          </p:cNvPr>
          <p:cNvPicPr>
            <a:picLocks noChangeAspect="1"/>
          </p:cNvPicPr>
          <p:nvPr/>
        </p:nvPicPr>
        <p:blipFill>
          <a:blip r:embed="rId5"/>
          <a:stretch>
            <a:fillRect/>
          </a:stretch>
        </p:blipFill>
        <p:spPr>
          <a:xfrm>
            <a:off x="6523274" y="1487362"/>
            <a:ext cx="5825321" cy="4846410"/>
          </a:xfrm>
          <a:prstGeom prst="rect">
            <a:avLst/>
          </a:prstGeom>
        </p:spPr>
      </p:pic>
    </p:spTree>
    <p:extLst>
      <p:ext uri="{BB962C8B-B14F-4D97-AF65-F5344CB8AC3E}">
        <p14:creationId xmlns:p14="http://schemas.microsoft.com/office/powerpoint/2010/main" val="39093702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706ABD-F292-73C8-EE10-F5B205BB67F0}"/>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7" name="Picture 6">
            <a:extLst>
              <a:ext uri="{FF2B5EF4-FFF2-40B4-BE49-F238E27FC236}">
                <a16:creationId xmlns:a16="http://schemas.microsoft.com/office/drawing/2014/main" id="{456EB0DA-85C9-52F9-F02F-CF16955D4225}"/>
              </a:ext>
            </a:extLst>
          </p:cNvPr>
          <p:cNvPicPr>
            <a:picLocks noChangeAspect="1"/>
          </p:cNvPicPr>
          <p:nvPr/>
        </p:nvPicPr>
        <p:blipFill rotWithShape="1">
          <a:blip r:embed="rId4"/>
          <a:srcRect l="4163" t="12239" r="4379" b="31392"/>
          <a:stretch/>
        </p:blipFill>
        <p:spPr bwMode="auto">
          <a:xfrm>
            <a:off x="2207170" y="152147"/>
            <a:ext cx="7949149" cy="63407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79546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EBD508E-2B5F-13DC-4D0E-C3081C7A268C}"/>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7" name="Picture 6">
            <a:extLst>
              <a:ext uri="{FF2B5EF4-FFF2-40B4-BE49-F238E27FC236}">
                <a16:creationId xmlns:a16="http://schemas.microsoft.com/office/drawing/2014/main" id="{E8DF4FB8-AE2B-DF37-8783-935443BD9B45}"/>
              </a:ext>
            </a:extLst>
          </p:cNvPr>
          <p:cNvPicPr>
            <a:picLocks noChangeAspect="1"/>
          </p:cNvPicPr>
          <p:nvPr/>
        </p:nvPicPr>
        <p:blipFill rotWithShape="1">
          <a:blip r:embed="rId4"/>
          <a:srcRect l="4395" t="12150" r="4602" b="35680"/>
          <a:stretch/>
        </p:blipFill>
        <p:spPr bwMode="auto">
          <a:xfrm>
            <a:off x="2231928" y="562353"/>
            <a:ext cx="7728143" cy="57332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5885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AE03074-2EB2-740B-2454-B500235F54D7}"/>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7" name="Picture 6">
            <a:extLst>
              <a:ext uri="{FF2B5EF4-FFF2-40B4-BE49-F238E27FC236}">
                <a16:creationId xmlns:a16="http://schemas.microsoft.com/office/drawing/2014/main" id="{24257BC7-775D-CE28-16A6-B9EC268B51E5}"/>
              </a:ext>
            </a:extLst>
          </p:cNvPr>
          <p:cNvPicPr>
            <a:picLocks noChangeAspect="1"/>
          </p:cNvPicPr>
          <p:nvPr/>
        </p:nvPicPr>
        <p:blipFill rotWithShape="1">
          <a:blip r:embed="rId4"/>
          <a:srcRect l="4625" t="12239" r="4488" b="28444"/>
          <a:stretch/>
        </p:blipFill>
        <p:spPr bwMode="auto">
          <a:xfrm>
            <a:off x="2363115" y="276349"/>
            <a:ext cx="7465769" cy="63053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2767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0A204D4A-B212-6993-4933-B101365C3DD2}"/>
              </a:ext>
            </a:extLst>
          </p:cNvPr>
          <p:cNvSpPr txBox="1">
            <a:spLocks noChangeArrowheads="1"/>
          </p:cNvSpPr>
          <p:nvPr/>
        </p:nvSpPr>
        <p:spPr bwMode="auto">
          <a:xfrm>
            <a:off x="368710" y="4702688"/>
            <a:ext cx="44958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fr-FR" sz="2000" b="1" dirty="0">
                <a:solidFill>
                  <a:srgbClr val="FF0000"/>
                </a:solidFill>
                <a:latin typeface="Comic Sans MS" charset="0"/>
              </a:rPr>
              <a:t>VEMS 2.73 litres  (103 %)</a:t>
            </a:r>
          </a:p>
          <a:p>
            <a:pPr eaLnBrk="1" hangingPunct="1">
              <a:spcBef>
                <a:spcPct val="50000"/>
              </a:spcBef>
            </a:pPr>
            <a:r>
              <a:rPr lang="fr-FR" sz="2000" dirty="0">
                <a:latin typeface="Comic Sans MS" charset="0"/>
              </a:rPr>
              <a:t>VEMS/CVF 72%</a:t>
            </a:r>
            <a:endParaRPr lang="fr-FR" sz="1800" dirty="0">
              <a:latin typeface="Comic Sans MS" charset="0"/>
            </a:endParaRPr>
          </a:p>
        </p:txBody>
      </p:sp>
      <p:pic>
        <p:nvPicPr>
          <p:cNvPr id="8" name="Picture 8">
            <a:extLst>
              <a:ext uri="{FF2B5EF4-FFF2-40B4-BE49-F238E27FC236}">
                <a16:creationId xmlns:a16="http://schemas.microsoft.com/office/drawing/2014/main" id="{757FEE8A-7C4E-24D4-5B6B-03FBC7B02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2" y="1429937"/>
            <a:ext cx="3063875" cy="303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ZoneTexte 8">
            <a:extLst>
              <a:ext uri="{FF2B5EF4-FFF2-40B4-BE49-F238E27FC236}">
                <a16:creationId xmlns:a16="http://schemas.microsoft.com/office/drawing/2014/main" id="{D55CEA09-FDE4-A39D-7501-869C5038BE8E}"/>
              </a:ext>
            </a:extLst>
          </p:cNvPr>
          <p:cNvSpPr txBox="1"/>
          <p:nvPr/>
        </p:nvSpPr>
        <p:spPr>
          <a:xfrm>
            <a:off x="1364839" y="954963"/>
            <a:ext cx="1043876" cy="646331"/>
          </a:xfrm>
          <a:prstGeom prst="rect">
            <a:avLst/>
          </a:prstGeom>
          <a:noFill/>
        </p:spPr>
        <p:txBody>
          <a:bodyPr wrap="none" rtlCol="0">
            <a:spAutoFit/>
          </a:bodyPr>
          <a:lstStyle/>
          <a:p>
            <a:r>
              <a:rPr lang="fr-FR" sz="3600" dirty="0">
                <a:solidFill>
                  <a:srgbClr val="FF0000"/>
                </a:solidFill>
                <a:effectLst>
                  <a:outerShdw blurRad="38100" dist="38100" dir="2700000" algn="tl">
                    <a:srgbClr val="DDDDDD"/>
                  </a:outerShdw>
                </a:effectLst>
                <a:latin typeface="Comic Sans MS" charset="0"/>
              </a:rPr>
              <a:t>EFR</a:t>
            </a:r>
          </a:p>
        </p:txBody>
      </p:sp>
      <p:sp>
        <p:nvSpPr>
          <p:cNvPr id="11" name="ZoneTexte 10">
            <a:extLst>
              <a:ext uri="{FF2B5EF4-FFF2-40B4-BE49-F238E27FC236}">
                <a16:creationId xmlns:a16="http://schemas.microsoft.com/office/drawing/2014/main" id="{36359D4B-AB52-FC97-6AA6-42CC4E642B31}"/>
              </a:ext>
            </a:extLst>
          </p:cNvPr>
          <p:cNvSpPr txBox="1"/>
          <p:nvPr/>
        </p:nvSpPr>
        <p:spPr>
          <a:xfrm>
            <a:off x="7704340" y="718185"/>
            <a:ext cx="3957934" cy="1569660"/>
          </a:xfrm>
          <a:prstGeom prst="rect">
            <a:avLst/>
          </a:prstGeom>
          <a:noFill/>
        </p:spPr>
        <p:txBody>
          <a:bodyPr wrap="none" rtlCol="0">
            <a:spAutoFit/>
          </a:bodyPr>
          <a:lstStyle/>
          <a:p>
            <a:r>
              <a:rPr lang="fr-FR" sz="2400" dirty="0">
                <a:latin typeface="Comic Sans MS" charset="0"/>
              </a:rPr>
              <a:t>477 mètres en 6 minutes</a:t>
            </a:r>
          </a:p>
          <a:p>
            <a:r>
              <a:rPr lang="fr-FR" sz="2400" dirty="0">
                <a:latin typeface="Comic Sans MS" charset="0"/>
              </a:rPr>
              <a:t>Saturation : 92 %  -&gt;  75%</a:t>
            </a:r>
          </a:p>
          <a:p>
            <a:r>
              <a:rPr lang="fr-FR" sz="2400" dirty="0">
                <a:latin typeface="Comic Sans MS" charset="0"/>
              </a:rPr>
              <a:t>FC : 94 /min -&gt; 150 /min</a:t>
            </a:r>
          </a:p>
          <a:p>
            <a:r>
              <a:rPr lang="fr-FR" sz="2400" dirty="0">
                <a:latin typeface="Comic Sans MS" charset="0"/>
              </a:rPr>
              <a:t>Dyspnée finale à 10</a:t>
            </a:r>
          </a:p>
        </p:txBody>
      </p:sp>
      <p:sp>
        <p:nvSpPr>
          <p:cNvPr id="12" name="ZoneTexte 11">
            <a:extLst>
              <a:ext uri="{FF2B5EF4-FFF2-40B4-BE49-F238E27FC236}">
                <a16:creationId xmlns:a16="http://schemas.microsoft.com/office/drawing/2014/main" id="{9E038F53-61E7-56FB-13F5-1B6AA1DE96FB}"/>
              </a:ext>
            </a:extLst>
          </p:cNvPr>
          <p:cNvSpPr txBox="1"/>
          <p:nvPr/>
        </p:nvSpPr>
        <p:spPr>
          <a:xfrm>
            <a:off x="7704340" y="256520"/>
            <a:ext cx="3752950" cy="461665"/>
          </a:xfrm>
          <a:prstGeom prst="rect">
            <a:avLst/>
          </a:prstGeom>
          <a:noFill/>
        </p:spPr>
        <p:txBody>
          <a:bodyPr wrap="none" rtlCol="0">
            <a:spAutoFit/>
          </a:bodyPr>
          <a:lstStyle/>
          <a:p>
            <a:r>
              <a:rPr lang="fr-FR" sz="2400" dirty="0">
                <a:solidFill>
                  <a:srgbClr val="FF0000"/>
                </a:solidFill>
                <a:effectLst>
                  <a:outerShdw blurRad="38100" dist="38100" dir="2700000" algn="tl">
                    <a:srgbClr val="DDDDDD"/>
                  </a:outerShdw>
                </a:effectLst>
                <a:latin typeface="Comic Sans MS" charset="0"/>
              </a:rPr>
              <a:t>Test de marche de 6’ AA</a:t>
            </a:r>
          </a:p>
        </p:txBody>
      </p:sp>
      <p:pic>
        <p:nvPicPr>
          <p:cNvPr id="13" name="Picture 2" descr="New Potential Biomarkers for COPD Activity in Patients">
            <a:extLst>
              <a:ext uri="{FF2B5EF4-FFF2-40B4-BE49-F238E27FC236}">
                <a16:creationId xmlns:a16="http://schemas.microsoft.com/office/drawing/2014/main" id="{A500CFCD-69E8-B5D9-62C8-A51A45F7F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11" t="13333" r="18859" b="762"/>
          <a:stretch/>
        </p:blipFill>
        <p:spPr bwMode="auto">
          <a:xfrm>
            <a:off x="4290681" y="2158166"/>
            <a:ext cx="2991551" cy="2770922"/>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C20BD713-D26C-2B74-D60C-DC85279072B7}"/>
              </a:ext>
            </a:extLst>
          </p:cNvPr>
          <p:cNvSpPr txBox="1"/>
          <p:nvPr/>
        </p:nvSpPr>
        <p:spPr>
          <a:xfrm>
            <a:off x="4084856" y="5221165"/>
            <a:ext cx="3737262" cy="1477328"/>
          </a:xfrm>
          <a:prstGeom prst="rect">
            <a:avLst/>
          </a:prstGeom>
          <a:noFill/>
        </p:spPr>
        <p:txBody>
          <a:bodyPr wrap="square" rtlCol="0" anchor="ctr">
            <a:spAutoFit/>
          </a:bodyPr>
          <a:lstStyle/>
          <a:p>
            <a:pPr algn="ctr" eaLnBrk="1" hangingPunct="1">
              <a:spcBef>
                <a:spcPct val="50000"/>
              </a:spcBef>
            </a:pPr>
            <a:r>
              <a:rPr lang="fr-FR" sz="1800" dirty="0">
                <a:latin typeface="Comic Sans MS" charset="0"/>
              </a:rPr>
              <a:t>54 ans</a:t>
            </a:r>
          </a:p>
          <a:p>
            <a:pPr eaLnBrk="1" hangingPunct="1">
              <a:spcBef>
                <a:spcPct val="50000"/>
              </a:spcBef>
            </a:pPr>
            <a:r>
              <a:rPr lang="fr-FR" sz="1800" dirty="0">
                <a:latin typeface="Comic Sans MS" charset="0"/>
              </a:rPr>
              <a:t>Tabagisme a 1 paquet/jour non sevré (35 PA)</a:t>
            </a:r>
          </a:p>
          <a:p>
            <a:pPr eaLnBrk="1" hangingPunct="1">
              <a:spcBef>
                <a:spcPct val="50000"/>
              </a:spcBef>
            </a:pPr>
            <a:r>
              <a:rPr lang="fr-FR" dirty="0">
                <a:latin typeface="Comic Sans MS" charset="0"/>
              </a:rPr>
              <a:t>Consulte pour dyspnée à 300m </a:t>
            </a:r>
            <a:endParaRPr lang="fr-FR" dirty="0"/>
          </a:p>
        </p:txBody>
      </p:sp>
      <p:sp>
        <p:nvSpPr>
          <p:cNvPr id="17" name="Rectangle à coins arrondis 13">
            <a:extLst>
              <a:ext uri="{FF2B5EF4-FFF2-40B4-BE49-F238E27FC236}">
                <a16:creationId xmlns:a16="http://schemas.microsoft.com/office/drawing/2014/main" id="{07B1C325-3E5A-49BB-34C8-DABC26ECD38B}"/>
              </a:ext>
            </a:extLst>
          </p:cNvPr>
          <p:cNvSpPr/>
          <p:nvPr/>
        </p:nvSpPr>
        <p:spPr>
          <a:xfrm>
            <a:off x="7558669" y="137160"/>
            <a:ext cx="4252331" cy="215068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3">
            <a:extLst>
              <a:ext uri="{FF2B5EF4-FFF2-40B4-BE49-F238E27FC236}">
                <a16:creationId xmlns:a16="http://schemas.microsoft.com/office/drawing/2014/main" id="{874F2824-6666-4B1A-34AA-24729718B7A5}"/>
              </a:ext>
            </a:extLst>
          </p:cNvPr>
          <p:cNvSpPr/>
          <p:nvPr/>
        </p:nvSpPr>
        <p:spPr>
          <a:xfrm>
            <a:off x="3944785" y="5210578"/>
            <a:ext cx="3748669" cy="1498502"/>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3">
            <a:extLst>
              <a:ext uri="{FF2B5EF4-FFF2-40B4-BE49-F238E27FC236}">
                <a16:creationId xmlns:a16="http://schemas.microsoft.com/office/drawing/2014/main" id="{77B25006-6013-8DBA-5B74-6ABAFB5FD78D}"/>
              </a:ext>
            </a:extLst>
          </p:cNvPr>
          <p:cNvSpPr/>
          <p:nvPr/>
        </p:nvSpPr>
        <p:spPr>
          <a:xfrm>
            <a:off x="145539" y="920767"/>
            <a:ext cx="3560835" cy="4778993"/>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631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B0ACBDD9-662F-593F-A4EC-5054E6E5A85B}"/>
              </a:ext>
            </a:extLst>
          </p:cNvPr>
          <p:cNvGrpSpPr/>
          <p:nvPr/>
        </p:nvGrpSpPr>
        <p:grpSpPr>
          <a:xfrm>
            <a:off x="7461250" y="2549716"/>
            <a:ext cx="4668450" cy="3900929"/>
            <a:chOff x="7238345" y="2752223"/>
            <a:chExt cx="4668450" cy="3900929"/>
          </a:xfrm>
        </p:grpSpPr>
        <p:pic>
          <p:nvPicPr>
            <p:cNvPr id="4" name="Picture 9" descr="C:\Documents and Settings\nevhel\Bureau\image.jpg">
              <a:extLst>
                <a:ext uri="{FF2B5EF4-FFF2-40B4-BE49-F238E27FC236}">
                  <a16:creationId xmlns:a16="http://schemas.microsoft.com/office/drawing/2014/main" id="{2628CE61-52F3-9157-1ACA-83B07A5BB5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3" b="14487"/>
            <a:stretch/>
          </p:blipFill>
          <p:spPr bwMode="auto">
            <a:xfrm>
              <a:off x="7238345" y="2752223"/>
              <a:ext cx="4668450" cy="3900929"/>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oneTexte 4">
              <a:extLst>
                <a:ext uri="{FF2B5EF4-FFF2-40B4-BE49-F238E27FC236}">
                  <a16:creationId xmlns:a16="http://schemas.microsoft.com/office/drawing/2014/main" id="{FAD870FC-2A9E-AAFF-DADC-A5488417DD03}"/>
                </a:ext>
              </a:extLst>
            </p:cNvPr>
            <p:cNvSpPr txBox="1"/>
            <p:nvPr/>
          </p:nvSpPr>
          <p:spPr>
            <a:xfrm>
              <a:off x="9010557" y="2752223"/>
              <a:ext cx="1124026" cy="646331"/>
            </a:xfrm>
            <a:prstGeom prst="rect">
              <a:avLst/>
            </a:prstGeom>
            <a:noFill/>
          </p:spPr>
          <p:txBody>
            <a:bodyPr wrap="none" rtlCol="0">
              <a:spAutoFit/>
            </a:bodyPr>
            <a:lstStyle/>
            <a:p>
              <a:r>
                <a:rPr lang="fr-FR" sz="3600" b="1" dirty="0">
                  <a:solidFill>
                    <a:schemeClr val="bg1"/>
                  </a:solidFill>
                </a:rPr>
                <a:t>TDM</a:t>
              </a:r>
            </a:p>
          </p:txBody>
        </p:sp>
      </p:grpSp>
      <p:sp>
        <p:nvSpPr>
          <p:cNvPr id="6" name="Text Box 6">
            <a:extLst>
              <a:ext uri="{FF2B5EF4-FFF2-40B4-BE49-F238E27FC236}">
                <a16:creationId xmlns:a16="http://schemas.microsoft.com/office/drawing/2014/main" id="{0A204D4A-B212-6993-4933-B101365C3DD2}"/>
              </a:ext>
            </a:extLst>
          </p:cNvPr>
          <p:cNvSpPr txBox="1">
            <a:spLocks noChangeArrowheads="1"/>
          </p:cNvSpPr>
          <p:nvPr/>
        </p:nvSpPr>
        <p:spPr bwMode="auto">
          <a:xfrm>
            <a:off x="368710" y="4702688"/>
            <a:ext cx="44958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fr-FR" sz="2000" b="1" dirty="0">
                <a:solidFill>
                  <a:srgbClr val="FF0000"/>
                </a:solidFill>
                <a:latin typeface="Comic Sans MS" charset="0"/>
              </a:rPr>
              <a:t>VEMS 2.73 litres  (103 %)</a:t>
            </a:r>
          </a:p>
          <a:p>
            <a:pPr eaLnBrk="1" hangingPunct="1">
              <a:spcBef>
                <a:spcPct val="50000"/>
              </a:spcBef>
            </a:pPr>
            <a:r>
              <a:rPr lang="fr-FR" sz="2000" dirty="0">
                <a:latin typeface="Comic Sans MS" charset="0"/>
              </a:rPr>
              <a:t>VEMS/CVF 72%</a:t>
            </a:r>
            <a:endParaRPr lang="fr-FR" sz="1800" dirty="0">
              <a:latin typeface="Comic Sans MS" charset="0"/>
            </a:endParaRPr>
          </a:p>
        </p:txBody>
      </p:sp>
      <p:pic>
        <p:nvPicPr>
          <p:cNvPr id="8" name="Picture 8">
            <a:extLst>
              <a:ext uri="{FF2B5EF4-FFF2-40B4-BE49-F238E27FC236}">
                <a16:creationId xmlns:a16="http://schemas.microsoft.com/office/drawing/2014/main" id="{757FEE8A-7C4E-24D4-5B6B-03FBC7B02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 y="1429937"/>
            <a:ext cx="3063875" cy="303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ZoneTexte 8">
            <a:extLst>
              <a:ext uri="{FF2B5EF4-FFF2-40B4-BE49-F238E27FC236}">
                <a16:creationId xmlns:a16="http://schemas.microsoft.com/office/drawing/2014/main" id="{D55CEA09-FDE4-A39D-7501-869C5038BE8E}"/>
              </a:ext>
            </a:extLst>
          </p:cNvPr>
          <p:cNvSpPr txBox="1"/>
          <p:nvPr/>
        </p:nvSpPr>
        <p:spPr>
          <a:xfrm>
            <a:off x="1364839" y="954963"/>
            <a:ext cx="1043876" cy="646331"/>
          </a:xfrm>
          <a:prstGeom prst="rect">
            <a:avLst/>
          </a:prstGeom>
          <a:noFill/>
        </p:spPr>
        <p:txBody>
          <a:bodyPr wrap="none" rtlCol="0">
            <a:spAutoFit/>
          </a:bodyPr>
          <a:lstStyle/>
          <a:p>
            <a:r>
              <a:rPr lang="fr-FR" sz="3600" dirty="0">
                <a:solidFill>
                  <a:srgbClr val="FF0000"/>
                </a:solidFill>
                <a:effectLst>
                  <a:outerShdw blurRad="38100" dist="38100" dir="2700000" algn="tl">
                    <a:srgbClr val="DDDDDD"/>
                  </a:outerShdw>
                </a:effectLst>
                <a:latin typeface="Comic Sans MS" charset="0"/>
              </a:rPr>
              <a:t>EFR</a:t>
            </a:r>
          </a:p>
        </p:txBody>
      </p:sp>
      <p:sp>
        <p:nvSpPr>
          <p:cNvPr id="11" name="ZoneTexte 10">
            <a:extLst>
              <a:ext uri="{FF2B5EF4-FFF2-40B4-BE49-F238E27FC236}">
                <a16:creationId xmlns:a16="http://schemas.microsoft.com/office/drawing/2014/main" id="{36359D4B-AB52-FC97-6AA6-42CC4E642B31}"/>
              </a:ext>
            </a:extLst>
          </p:cNvPr>
          <p:cNvSpPr txBox="1"/>
          <p:nvPr/>
        </p:nvSpPr>
        <p:spPr>
          <a:xfrm>
            <a:off x="7704340" y="718185"/>
            <a:ext cx="3957934" cy="1569660"/>
          </a:xfrm>
          <a:prstGeom prst="rect">
            <a:avLst/>
          </a:prstGeom>
          <a:noFill/>
        </p:spPr>
        <p:txBody>
          <a:bodyPr wrap="none" rtlCol="0">
            <a:spAutoFit/>
          </a:bodyPr>
          <a:lstStyle/>
          <a:p>
            <a:r>
              <a:rPr lang="fr-FR" sz="2400" dirty="0">
                <a:latin typeface="Comic Sans MS" charset="0"/>
              </a:rPr>
              <a:t>477 mètres en 6 minutes</a:t>
            </a:r>
          </a:p>
          <a:p>
            <a:r>
              <a:rPr lang="fr-FR" sz="2400" dirty="0">
                <a:latin typeface="Comic Sans MS" charset="0"/>
              </a:rPr>
              <a:t>Saturation : 92 %  -&gt;  75%</a:t>
            </a:r>
          </a:p>
          <a:p>
            <a:r>
              <a:rPr lang="fr-FR" sz="2400" dirty="0">
                <a:latin typeface="Comic Sans MS" charset="0"/>
              </a:rPr>
              <a:t>FC : 94 /min -&gt; 150 /min</a:t>
            </a:r>
          </a:p>
          <a:p>
            <a:r>
              <a:rPr lang="fr-FR" sz="2400" dirty="0">
                <a:latin typeface="Comic Sans MS" charset="0"/>
              </a:rPr>
              <a:t>Dyspnée finale à 10</a:t>
            </a:r>
          </a:p>
        </p:txBody>
      </p:sp>
      <p:sp>
        <p:nvSpPr>
          <p:cNvPr id="12" name="ZoneTexte 11">
            <a:extLst>
              <a:ext uri="{FF2B5EF4-FFF2-40B4-BE49-F238E27FC236}">
                <a16:creationId xmlns:a16="http://schemas.microsoft.com/office/drawing/2014/main" id="{9E038F53-61E7-56FB-13F5-1B6AA1DE96FB}"/>
              </a:ext>
            </a:extLst>
          </p:cNvPr>
          <p:cNvSpPr txBox="1"/>
          <p:nvPr/>
        </p:nvSpPr>
        <p:spPr>
          <a:xfrm>
            <a:off x="7704340" y="256520"/>
            <a:ext cx="3752950" cy="461665"/>
          </a:xfrm>
          <a:prstGeom prst="rect">
            <a:avLst/>
          </a:prstGeom>
          <a:noFill/>
        </p:spPr>
        <p:txBody>
          <a:bodyPr wrap="none" rtlCol="0">
            <a:spAutoFit/>
          </a:bodyPr>
          <a:lstStyle/>
          <a:p>
            <a:r>
              <a:rPr lang="fr-FR" sz="2400" dirty="0">
                <a:solidFill>
                  <a:srgbClr val="FF0000"/>
                </a:solidFill>
                <a:effectLst>
                  <a:outerShdw blurRad="38100" dist="38100" dir="2700000" algn="tl">
                    <a:srgbClr val="DDDDDD"/>
                  </a:outerShdw>
                </a:effectLst>
                <a:latin typeface="Comic Sans MS" charset="0"/>
              </a:rPr>
              <a:t>Test de marche de 6’ AA</a:t>
            </a:r>
          </a:p>
        </p:txBody>
      </p:sp>
      <p:pic>
        <p:nvPicPr>
          <p:cNvPr id="13" name="Picture 2" descr="New Potential Biomarkers for COPD Activity in Patients">
            <a:extLst>
              <a:ext uri="{FF2B5EF4-FFF2-40B4-BE49-F238E27FC236}">
                <a16:creationId xmlns:a16="http://schemas.microsoft.com/office/drawing/2014/main" id="{A500CFCD-69E8-B5D9-62C8-A51A45F7FF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11" t="13333" r="18859" b="762"/>
          <a:stretch/>
        </p:blipFill>
        <p:spPr bwMode="auto">
          <a:xfrm>
            <a:off x="4290681" y="2158166"/>
            <a:ext cx="2991551" cy="2770922"/>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C20BD713-D26C-2B74-D60C-DC85279072B7}"/>
              </a:ext>
            </a:extLst>
          </p:cNvPr>
          <p:cNvSpPr txBox="1"/>
          <p:nvPr/>
        </p:nvSpPr>
        <p:spPr>
          <a:xfrm>
            <a:off x="4084856" y="5221165"/>
            <a:ext cx="3737262" cy="1477328"/>
          </a:xfrm>
          <a:prstGeom prst="rect">
            <a:avLst/>
          </a:prstGeom>
          <a:noFill/>
        </p:spPr>
        <p:txBody>
          <a:bodyPr wrap="square" rtlCol="0" anchor="ctr">
            <a:spAutoFit/>
          </a:bodyPr>
          <a:lstStyle/>
          <a:p>
            <a:pPr algn="ctr" eaLnBrk="1" hangingPunct="1">
              <a:spcBef>
                <a:spcPct val="50000"/>
              </a:spcBef>
            </a:pPr>
            <a:r>
              <a:rPr lang="fr-FR" sz="1800" dirty="0">
                <a:latin typeface="Comic Sans MS" charset="0"/>
              </a:rPr>
              <a:t>54 ans</a:t>
            </a:r>
          </a:p>
          <a:p>
            <a:pPr eaLnBrk="1" hangingPunct="1">
              <a:spcBef>
                <a:spcPct val="50000"/>
              </a:spcBef>
            </a:pPr>
            <a:r>
              <a:rPr lang="fr-FR" sz="1800" dirty="0">
                <a:latin typeface="Comic Sans MS" charset="0"/>
              </a:rPr>
              <a:t>Tabagisme a 1 paquet/jour non sevré (35 PA)</a:t>
            </a:r>
          </a:p>
          <a:p>
            <a:pPr eaLnBrk="1" hangingPunct="1">
              <a:spcBef>
                <a:spcPct val="50000"/>
              </a:spcBef>
            </a:pPr>
            <a:r>
              <a:rPr lang="fr-FR" dirty="0">
                <a:latin typeface="Comic Sans MS" charset="0"/>
              </a:rPr>
              <a:t>Consulte pour dyspnée à 300m </a:t>
            </a:r>
            <a:endParaRPr lang="fr-FR" dirty="0"/>
          </a:p>
        </p:txBody>
      </p:sp>
      <p:sp>
        <p:nvSpPr>
          <p:cNvPr id="17" name="Rectangle à coins arrondis 13">
            <a:extLst>
              <a:ext uri="{FF2B5EF4-FFF2-40B4-BE49-F238E27FC236}">
                <a16:creationId xmlns:a16="http://schemas.microsoft.com/office/drawing/2014/main" id="{07B1C325-3E5A-49BB-34C8-DABC26ECD38B}"/>
              </a:ext>
            </a:extLst>
          </p:cNvPr>
          <p:cNvSpPr/>
          <p:nvPr/>
        </p:nvSpPr>
        <p:spPr>
          <a:xfrm>
            <a:off x="7558669" y="137160"/>
            <a:ext cx="4252331" cy="215068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3">
            <a:extLst>
              <a:ext uri="{FF2B5EF4-FFF2-40B4-BE49-F238E27FC236}">
                <a16:creationId xmlns:a16="http://schemas.microsoft.com/office/drawing/2014/main" id="{874F2824-6666-4B1A-34AA-24729718B7A5}"/>
              </a:ext>
            </a:extLst>
          </p:cNvPr>
          <p:cNvSpPr/>
          <p:nvPr/>
        </p:nvSpPr>
        <p:spPr>
          <a:xfrm>
            <a:off x="3944785" y="5210578"/>
            <a:ext cx="3748669" cy="1498502"/>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3">
            <a:extLst>
              <a:ext uri="{FF2B5EF4-FFF2-40B4-BE49-F238E27FC236}">
                <a16:creationId xmlns:a16="http://schemas.microsoft.com/office/drawing/2014/main" id="{77B25006-6013-8DBA-5B74-6ABAFB5FD78D}"/>
              </a:ext>
            </a:extLst>
          </p:cNvPr>
          <p:cNvSpPr/>
          <p:nvPr/>
        </p:nvSpPr>
        <p:spPr>
          <a:xfrm>
            <a:off x="145539" y="920767"/>
            <a:ext cx="3560835" cy="4778993"/>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76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1469</TotalTime>
  <Words>4189</Words>
  <Application>Microsoft Office PowerPoint</Application>
  <PresentationFormat>Grand écran</PresentationFormat>
  <Paragraphs>624</Paragraphs>
  <Slides>79</Slides>
  <Notes>3</Notes>
  <HiddenSlides>1</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79</vt:i4>
      </vt:variant>
    </vt:vector>
  </HeadingPairs>
  <TitlesOfParts>
    <vt:vector size="90" baseType="lpstr">
      <vt:lpstr>ＭＳ Ｐゴシック</vt:lpstr>
      <vt:lpstr>Aptos</vt:lpstr>
      <vt:lpstr>Aptos Display</vt:lpstr>
      <vt:lpstr>Arial</vt:lpstr>
      <vt:lpstr>Calibri</vt:lpstr>
      <vt:lpstr>Comic Sans MS</vt:lpstr>
      <vt:lpstr>NexusSerif</vt:lpstr>
      <vt:lpstr>system-ui</vt:lpstr>
      <vt:lpstr>Tahoma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taux d’EOS sanguins est une variable continue associée au risque d’exacerbation et à la réponse aux CSI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patients fumeurs avec une BPCO ont un risque plus élevé de présenter un IDM que les fumeurs sans BPCO</vt:lpstr>
      <vt:lpstr>Présentation PowerPoint</vt:lpstr>
      <vt:lpstr>La BPCO en chiffre</vt:lpstr>
      <vt:lpstr>Présentation PowerPoint</vt:lpstr>
      <vt:lpstr>Présentation PowerPoint</vt:lpstr>
      <vt:lpstr>Plus d’exacerbation et de pneumopathie dans la population BPCO non diagnostiquée, symptomatique ou non.</vt:lpstr>
      <vt:lpstr>Plus de décès respiratoire et toute causes dans la population BPCO non diagnostiquée.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Tcherakian Colas</dc:creator>
  <cp:lastModifiedBy>Boyan Tulechki</cp:lastModifiedBy>
  <cp:revision>34</cp:revision>
  <dcterms:created xsi:type="dcterms:W3CDTF">2024-03-22T09:23:11Z</dcterms:created>
  <dcterms:modified xsi:type="dcterms:W3CDTF">2024-03-23T09:54:27Z</dcterms:modified>
</cp:coreProperties>
</file>