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944" r:id="rId2"/>
    <p:sldId id="2124817356" r:id="rId3"/>
    <p:sldId id="1118" r:id="rId4"/>
    <p:sldId id="1514" r:id="rId5"/>
    <p:sldId id="1305" r:id="rId6"/>
    <p:sldId id="1306" r:id="rId7"/>
    <p:sldId id="1006" r:id="rId8"/>
    <p:sldId id="1307" r:id="rId9"/>
    <p:sldId id="1308" r:id="rId10"/>
    <p:sldId id="1314" r:id="rId11"/>
    <p:sldId id="1322" r:id="rId12"/>
    <p:sldId id="740" r:id="rId13"/>
    <p:sldId id="1324" r:id="rId14"/>
    <p:sldId id="1326" r:id="rId15"/>
    <p:sldId id="1328" r:id="rId16"/>
    <p:sldId id="1176" r:id="rId17"/>
    <p:sldId id="285" r:id="rId18"/>
    <p:sldId id="297" r:id="rId19"/>
    <p:sldId id="722" r:id="rId20"/>
    <p:sldId id="697" r:id="rId21"/>
    <p:sldId id="1331" r:id="rId22"/>
    <p:sldId id="2124817352" r:id="rId23"/>
    <p:sldId id="281" r:id="rId24"/>
    <p:sldId id="269" r:id="rId25"/>
    <p:sldId id="1339" r:id="rId26"/>
    <p:sldId id="267" r:id="rId27"/>
    <p:sldId id="268" r:id="rId28"/>
    <p:sldId id="1182" r:id="rId29"/>
    <p:sldId id="1303" r:id="rId30"/>
    <p:sldId id="1583" r:id="rId31"/>
    <p:sldId id="1254" r:id="rId32"/>
    <p:sldId id="1723" r:id="rId33"/>
    <p:sldId id="2124817351" r:id="rId34"/>
    <p:sldId id="510" r:id="rId35"/>
    <p:sldId id="1009" r:id="rId36"/>
    <p:sldId id="1344" r:id="rId37"/>
    <p:sldId id="1590" r:id="rId38"/>
    <p:sldId id="2124817353" r:id="rId39"/>
    <p:sldId id="1284" r:id="rId40"/>
    <p:sldId id="2124817354" r:id="rId41"/>
    <p:sldId id="2124817355" r:id="rId42"/>
    <p:sldId id="4516" r:id="rId43"/>
    <p:sldId id="1011" r:id="rId44"/>
    <p:sldId id="687" r:id="rId45"/>
  </p:sldIdLst>
  <p:sldSz cx="12192000" cy="6858000"/>
  <p:notesSz cx="7099300" cy="10234613"/>
  <p:defaultTextStyle>
    <a:defPPr>
      <a:defRPr lang="fr-FR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ＭＳ Ｐゴシック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ＭＳ Ｐゴシック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ＭＳ Ｐゴシック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ＭＳ Ｐゴシック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06" userDrawn="1">
          <p15:clr>
            <a:srgbClr val="A4A3A4"/>
          </p15:clr>
        </p15:guide>
        <p15:guide id="2" orient="horz" pos="3543" userDrawn="1">
          <p15:clr>
            <a:srgbClr val="A4A3A4"/>
          </p15:clr>
        </p15:guide>
        <p15:guide id="3" pos="3842" userDrawn="1">
          <p15:clr>
            <a:srgbClr val="A4A3A4"/>
          </p15:clr>
        </p15:guide>
        <p15:guide id="4" pos="7129" userDrawn="1">
          <p15:clr>
            <a:srgbClr val="A4A3A4"/>
          </p15:clr>
        </p15:guide>
        <p15:guide id="5" pos="2910" userDrawn="1">
          <p15:clr>
            <a:srgbClr val="A4A3A4"/>
          </p15:clr>
        </p15:guide>
        <p15:guide id="6" pos="1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97B5"/>
    <a:srgbClr val="FF0000"/>
    <a:srgbClr val="FF3300"/>
    <a:srgbClr val="4A0000"/>
    <a:srgbClr val="731497"/>
    <a:srgbClr val="B119FF"/>
    <a:srgbClr val="C2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40" autoAdjust="0"/>
    <p:restoredTop sz="95238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114" y="378"/>
      </p:cViewPr>
      <p:guideLst>
        <p:guide orient="horz" pos="3906"/>
        <p:guide orient="horz" pos="3543"/>
        <p:guide pos="3842"/>
        <p:guide pos="7129"/>
        <p:guide pos="2910"/>
        <p:guide pos="1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>
                <a:latin typeface="Comic Sans MS" panose="030F0702030302020204" pitchFamily="66" charset="0"/>
              </a:rPr>
              <a:t>Présentation Radiothérapie Stéréotaxique Philippe Giraud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438BA-4AEA-4118-A901-EDFD045D1912}" type="datetimeFigureOut">
              <a:rPr lang="fr-FR" smtClean="0">
                <a:latin typeface="Comic Sans MS" panose="030F0702030302020204" pitchFamily="66" charset="0"/>
              </a:rPr>
              <a:t>20/11/2021</a:t>
            </a:fld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49DB5-BC25-4A92-B163-EF75F4994E66}" type="slidenum">
              <a:rPr lang="fr-FR" smtClean="0">
                <a:latin typeface="Comic Sans MS" panose="030F0702030302020204" pitchFamily="66" charset="0"/>
              </a:rPr>
              <a:t>‹N°›</a:t>
            </a:fld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0907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defTabSz="495183">
              <a:defRPr sz="1300">
                <a:effectLst/>
                <a:latin typeface="Comic Sans MS" pitchFamily="66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fr-FR" dirty="0"/>
              <a:t>Présentation Radiothérapie Stéréotaxique Philippe Giraud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495183">
              <a:defRPr sz="1300">
                <a:effectLst/>
                <a:latin typeface="Comic Sans MS" pitchFamily="66" charset="0"/>
              </a:defRPr>
            </a:lvl1pPr>
          </a:lstStyle>
          <a:p>
            <a:pPr>
              <a:defRPr/>
            </a:pPr>
            <a:fld id="{E78876C7-18C7-CA4D-B2F0-533E8744FEA5}" type="datetimeFigureOut">
              <a:rPr lang="fr-FR" smtClean="0"/>
              <a:pPr>
                <a:defRPr/>
              </a:pPr>
              <a:t>20/11/2021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defTabSz="495183">
              <a:defRPr sz="1300">
                <a:effectLst/>
                <a:latin typeface="Comic Sans MS" pitchFamily="66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495183">
              <a:defRPr sz="1300">
                <a:effectLst/>
                <a:latin typeface="Comic Sans MS" pitchFamily="66" charset="0"/>
              </a:defRPr>
            </a:lvl1pPr>
          </a:lstStyle>
          <a:p>
            <a:pPr>
              <a:defRPr/>
            </a:pPr>
            <a:fld id="{A2FA3566-A874-024E-860F-B7E115BCE6B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563975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90478" eaLnBrk="1" hangingPunct="1"/>
            <a:fld id="{FB2DFC88-094A-C84E-B738-E432F66B8823}" type="slidenum">
              <a:rPr lang="fr-FR" sz="1300">
                <a:solidFill>
                  <a:srgbClr val="FFFF00"/>
                </a:solidFill>
                <a:latin typeface="Times New Roman" charset="0"/>
              </a:rPr>
              <a:pPr defTabSz="990478" eaLnBrk="1" hangingPunct="1"/>
              <a:t>1</a:t>
            </a:fld>
            <a:endParaRPr lang="fr-FR" sz="130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7188" y="889000"/>
            <a:ext cx="6386512" cy="359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4995"/>
            <a:ext cx="5206153" cy="43106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eee29166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eee29166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g3eee29166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420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24</a:t>
            </a:fld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44" name="Google Shape;344;p20:notes"/>
          <p:cNvSpPr txBox="1"/>
          <p:nvPr/>
        </p:nvSpPr>
        <p:spPr>
          <a:xfrm>
            <a:off x="4011613" y="9729788"/>
            <a:ext cx="308768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24</a:t>
            </a:fld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45" name="Google Shape;34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55650"/>
            <a:ext cx="6858000" cy="3859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6" name="Google Shape;346;p20:notes"/>
          <p:cNvSpPr txBox="1">
            <a:spLocks noGrp="1"/>
          </p:cNvSpPr>
          <p:nvPr>
            <p:ph type="body" idx="1"/>
          </p:nvPr>
        </p:nvSpPr>
        <p:spPr>
          <a:xfrm>
            <a:off x="927100" y="4867275"/>
            <a:ext cx="5245100" cy="461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4342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2519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36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defTabSz="990600" eaLnBrk="0" hangingPunct="0">
              <a:defRPr sz="36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defTabSz="990600" eaLnBrk="0" hangingPunct="0">
              <a:defRPr sz="36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defTabSz="990600" eaLnBrk="0" hangingPunct="0">
              <a:defRPr sz="36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defTabSz="990600" eaLnBrk="0" hangingPunct="0">
              <a:defRPr sz="36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marL="0" marR="0" lvl="0" indent="0" algn="r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C22774-7306-493F-8725-635736F1A996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</a:rPr>
              <a:pPr marL="0" marR="0" lvl="0" indent="0" algn="r" defTabSz="9906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4951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rPr>
              <a:t>24/01/2017</a:t>
            </a:r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951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Hivernales 2017 Radiothérapie Ph. Giraud</a:t>
            </a:r>
          </a:p>
        </p:txBody>
      </p:sp>
    </p:spTree>
    <p:extLst>
      <p:ext uri="{BB962C8B-B14F-4D97-AF65-F5344CB8AC3E}">
        <p14:creationId xmlns:p14="http://schemas.microsoft.com/office/powerpoint/2010/main" val="2081406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>
            <a:extLst>
              <a:ext uri="{FF2B5EF4-FFF2-40B4-BE49-F238E27FC236}">
                <a16:creationId xmlns:a16="http://schemas.microsoft.com/office/drawing/2014/main" id="{80BCE33B-3BE9-4F87-BD49-9EB549339D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Espace réservé des commentaires 2">
            <a:extLst>
              <a:ext uri="{FF2B5EF4-FFF2-40B4-BE49-F238E27FC236}">
                <a16:creationId xmlns:a16="http://schemas.microsoft.com/office/drawing/2014/main" id="{F5F70AC4-C48E-472E-9888-442134F53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81924" name="Espace réservé du numéro de diapositive 3">
            <a:extLst>
              <a:ext uri="{FF2B5EF4-FFF2-40B4-BE49-F238E27FC236}">
                <a16:creationId xmlns:a16="http://schemas.microsoft.com/office/drawing/2014/main" id="{D3083A5F-7B12-4D15-A6E0-622160E13A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3600" b="1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 defTabSz="990600">
              <a:defRPr sz="3600" b="1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 defTabSz="990600">
              <a:defRPr sz="3600" b="1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 defTabSz="990600">
              <a:defRPr sz="3600" b="1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 defTabSz="990600">
              <a:defRPr sz="3600" b="1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56F39D-1DA9-4A35-AC6A-5C92EC210C4E}" type="slidenum">
              <a:rPr kumimoji="0" lang="fr-FR" altLang="fr-FR" sz="1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613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0" marR="0" lvl="0" indent="0" algn="r" defTabSz="4951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586905-8E5A-4A4A-B720-1A87AC81240F}" type="slidenum">
              <a:rPr kumimoji="0" lang="en-US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</a:rPr>
              <a:pPr marL="0" marR="0" lvl="0" indent="0" algn="r" defTabSz="4951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fr-FR" sz="13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0642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Présentation Radiothérapie Stéréotaxique Philippe Giraud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A3566-A874-024E-860F-B7E115BCE6BF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0017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>
            <a:extLst>
              <a:ext uri="{FF2B5EF4-FFF2-40B4-BE49-F238E27FC236}">
                <a16:creationId xmlns:a16="http://schemas.microsoft.com/office/drawing/2014/main" id="{5F5C1703-E4DB-594E-883F-A63F72FC48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2C7AFA8-4C5C-C948-B7FE-46E6C147DFF4}" type="slidenum">
              <a:rPr lang="fr-FR" altLang="fr-FR">
                <a:latin typeface="Arial" panose="020B0604020202020204" pitchFamily="34" charset="0"/>
                <a:cs typeface="Arial" panose="020B0604020202020204" pitchFamily="34" charset="0"/>
              </a:rPr>
              <a:pPr/>
              <a:t>42</a:t>
            </a:fld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539" name="Rectangle 2">
            <a:extLst>
              <a:ext uri="{FF2B5EF4-FFF2-40B4-BE49-F238E27FC236}">
                <a16:creationId xmlns:a16="http://schemas.microsoft.com/office/drawing/2014/main" id="{DCDBFC25-3A19-D647-95D2-1D03E46B21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73418CB-FCA2-8144-9ACB-B67239C4A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62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843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3600" b="1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defTabSz="990600">
              <a:defRPr sz="3600" b="1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defTabSz="990600">
              <a:defRPr sz="3600" b="1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defTabSz="990600">
              <a:defRPr sz="3600" b="1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defTabSz="990600">
              <a:defRPr sz="3600" b="1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fld id="{226C8C63-8758-4329-8E57-134C34D9E173}" type="slidenum">
              <a:rPr lang="fr-FR" altLang="fr-FR" sz="1300" b="0" smtClean="0">
                <a:latin typeface="Times New Roman" pitchFamily="18" charset="0"/>
              </a:rPr>
              <a:pPr/>
              <a:t>3</a:t>
            </a:fld>
            <a:endParaRPr lang="fr-FR" altLang="fr-FR" sz="13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Présentation Radiothérapie Stéréotaxique Philippe Giraud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A3566-A874-024E-860F-B7E115BCE6BF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755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Présentation Radiothérapie Stéréotaxique Philippe Giraud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A3566-A874-024E-860F-B7E115BCE6BF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7442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-14727238" y="-13203238"/>
            <a:ext cx="17241838" cy="13981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2137" cy="459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A3566-A874-024E-860F-B7E115BCE6BF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8530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-14727238" y="-13203238"/>
            <a:ext cx="17241838" cy="13981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2137" cy="459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A3566-A874-024E-860F-B7E115BCE6BF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3824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1C0B-187E-094E-93B8-782052BFAF8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428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Présentation Radiothérapie Stéréotaxique Philippe Giraud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A3566-A874-024E-860F-B7E115BCE6BF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590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-14725650" y="-13203238"/>
            <a:ext cx="17237075" cy="1397952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2137" cy="459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A3566-A874-024E-860F-B7E115BCE6BF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971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7" y="1524003"/>
            <a:ext cx="8664211" cy="1724867"/>
          </a:xfrm>
        </p:spPr>
        <p:txBody>
          <a:bodyPr rtlCol="0">
            <a:noAutofit/>
          </a:bodyPr>
          <a:lstStyle>
            <a:lvl1pPr marL="0" indent="0" algn="ctr" defTabSz="914296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Comic Sans MS" pitchFamily="66" charset="0"/>
                <a:ea typeface="+mj-ea"/>
                <a:cs typeface="+mj-cs"/>
              </a:defRPr>
            </a:lvl1pPr>
          </a:lstStyle>
          <a:p>
            <a:r>
              <a:rPr lang="fr-FR" dirty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6" y="3299014"/>
            <a:ext cx="8664212" cy="916641"/>
          </a:xfrm>
        </p:spPr>
        <p:txBody>
          <a:bodyPr rtlCol="0">
            <a:normAutofit/>
          </a:bodyPr>
          <a:lstStyle>
            <a:lvl1pPr marL="0" indent="0" algn="ctr" defTabSz="914296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07111-01FD-8245-90EF-98DA34A460C4}" type="datetime1">
              <a:rPr lang="fr-FR"/>
              <a:pPr>
                <a:defRPr/>
              </a:pPr>
              <a:t>20/11/2021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DEDCF-4C10-E042-97A3-6F240B2187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396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611874"/>
            <a:ext cx="5439393" cy="1162051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1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6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296" rtl="0" eaLnBrk="1" latinLnBrk="0" hangingPunct="1">
              <a:spcBef>
                <a:spcPts val="1999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148" indent="0">
              <a:buNone/>
              <a:defRPr sz="2800"/>
            </a:lvl2pPr>
            <a:lvl3pPr marL="914296" indent="0">
              <a:buNone/>
              <a:defRPr sz="2300"/>
            </a:lvl3pPr>
            <a:lvl4pPr marL="1371445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pPr lvl="0"/>
            <a:r>
              <a:rPr lang="fr-FR" noProof="0" dirty="0"/>
              <a:t>Cliquez sur l'icône pour ajouter une image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ABAFD-991F-D74B-82B0-7DE515C1A99B}" type="datetime1">
              <a:rPr lang="fr-FR"/>
              <a:pPr>
                <a:defRPr/>
              </a:pPr>
              <a:t>20/11/2021</a:t>
            </a:fld>
            <a:endParaRPr lang="fr-F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C786A-0FA3-A044-8D0E-2265C28FDE5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659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CAEC1-9987-2D42-BEA5-D1A717794F47}" type="datetime1">
              <a:rPr lang="fr-FR"/>
              <a:pPr>
                <a:defRPr/>
              </a:pPr>
              <a:t>20/11/2021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F5D4E-DF1B-074B-9E77-FD44C02CBAA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5055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2"/>
            <a:ext cx="2032000" cy="5575300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7" y="368302"/>
            <a:ext cx="8919635" cy="55753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8CE2-9210-764F-9774-B48597CACB77}" type="datetime1">
              <a:rPr lang="fr-FR"/>
              <a:pPr>
                <a:defRPr/>
              </a:pPr>
              <a:t>20/11/2021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22883-951C-D94B-A2DC-64CF861F411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7741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3987" y="1"/>
            <a:ext cx="10769813" cy="1260181"/>
          </a:xfrm>
        </p:spPr>
        <p:txBody>
          <a:bodyPr>
            <a:normAutofit/>
          </a:bodyPr>
          <a:lstStyle>
            <a:lvl1pPr>
              <a:lnSpc>
                <a:spcPts val="2790"/>
              </a:lnSpc>
              <a:defRPr sz="27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3987" y="1582912"/>
            <a:ext cx="10769813" cy="430868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rgbClr val="F9B000"/>
              </a:buClr>
              <a:defRPr sz="1688">
                <a:solidFill>
                  <a:srgbClr val="042D4D"/>
                </a:solidFill>
              </a:defRPr>
            </a:lvl1pPr>
            <a:lvl2pPr marL="529084" indent="-148680">
              <a:spcBef>
                <a:spcPts val="0"/>
              </a:spcBef>
              <a:spcAft>
                <a:spcPts val="675"/>
              </a:spcAft>
              <a:buFont typeface="Police système"/>
              <a:buChar char="-"/>
              <a:tabLst/>
              <a:defRPr sz="1519">
                <a:solidFill>
                  <a:srgbClr val="042D4D"/>
                </a:solidFill>
              </a:defRPr>
            </a:lvl2pPr>
            <a:lvl3pPr>
              <a:spcBef>
                <a:spcPts val="0"/>
              </a:spcBef>
              <a:spcAft>
                <a:spcPts val="675"/>
              </a:spcAft>
              <a:defRPr sz="1350">
                <a:solidFill>
                  <a:srgbClr val="042D4D"/>
                </a:solidFill>
              </a:defRPr>
            </a:lvl3pPr>
            <a:lvl4pPr>
              <a:spcBef>
                <a:spcPts val="0"/>
              </a:spcBef>
              <a:spcAft>
                <a:spcPts val="506"/>
              </a:spcAft>
              <a:defRPr sz="1181"/>
            </a:lvl4pPr>
            <a:lvl5pPr>
              <a:spcBef>
                <a:spcPts val="0"/>
              </a:spcBef>
              <a:spcAft>
                <a:spcPts val="506"/>
              </a:spcAft>
              <a:defRPr sz="118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87">
                <a:solidFill>
                  <a:srgbClr val="042D4D"/>
                </a:solidFill>
              </a:defRPr>
            </a:lvl1pPr>
          </a:lstStyle>
          <a:p>
            <a:fld id="{7D72B18A-5E87-204B-91E6-5B68E6440D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E8E720C-A834-0F44-8CF9-ABC6605545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4200" y="5891592"/>
            <a:ext cx="10769600" cy="736600"/>
          </a:xfrm>
        </p:spPr>
        <p:txBody>
          <a:bodyPr anchor="b">
            <a:normAutofit/>
          </a:bodyPr>
          <a:lstStyle>
            <a:lvl1pPr marL="0" indent="0">
              <a:spcAft>
                <a:spcPts val="338"/>
              </a:spcAft>
              <a:buNone/>
              <a:defRPr sz="900" b="0">
                <a:solidFill>
                  <a:srgbClr val="042D4D"/>
                </a:solidFill>
              </a:defRPr>
            </a:lvl1pPr>
          </a:lstStyle>
          <a:p>
            <a:pPr lvl="0"/>
            <a:r>
              <a:rPr lang="fr-FR" dirty="0"/>
              <a:t>Références</a:t>
            </a:r>
          </a:p>
        </p:txBody>
      </p:sp>
    </p:spTree>
    <p:extLst>
      <p:ext uri="{BB962C8B-B14F-4D97-AF65-F5344CB8AC3E}">
        <p14:creationId xmlns:p14="http://schemas.microsoft.com/office/powerpoint/2010/main" val="1535146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050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101133-D0B3-4180-89BA-8EAF259A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07BFFA-878D-437D-AE82-D9A3DAEE1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C673477E-13C6-42EE-BC60-EF296AA2C8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240466"/>
            <a:ext cx="10037445" cy="617537"/>
          </a:xfrm>
        </p:spPr>
        <p:txBody>
          <a:bodyPr lIns="108000" tIns="72000" rIns="108000" bIns="108000" anchor="b">
            <a:noAutofit/>
          </a:bodyPr>
          <a:lstStyle>
            <a:lvl1pPr marL="0" indent="0" algn="l">
              <a:lnSpc>
                <a:spcPct val="95000"/>
              </a:lnSpc>
              <a:spcBef>
                <a:spcPts val="244"/>
              </a:spcBef>
              <a:spcAft>
                <a:spcPts val="0"/>
              </a:spcAft>
              <a:buFontTx/>
              <a:buNone/>
              <a:defRPr sz="894" i="1">
                <a:solidFill>
                  <a:schemeClr val="tx1"/>
                </a:solidFill>
                <a:latin typeface="+mn-lt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761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CD1947-D618-45A6-BF7A-EC57DCD2E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DC96EF91-2C6B-4031-A1B0-21F3699007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240466"/>
            <a:ext cx="10037445" cy="617537"/>
          </a:xfrm>
        </p:spPr>
        <p:txBody>
          <a:bodyPr lIns="108000" tIns="72000" rIns="108000" bIns="108000" anchor="b">
            <a:noAutofit/>
          </a:bodyPr>
          <a:lstStyle>
            <a:lvl1pPr marL="0" indent="0" algn="l">
              <a:lnSpc>
                <a:spcPct val="95000"/>
              </a:lnSpc>
              <a:spcBef>
                <a:spcPts val="244"/>
              </a:spcBef>
              <a:spcAft>
                <a:spcPts val="0"/>
              </a:spcAft>
              <a:buFontTx/>
              <a:buNone/>
              <a:defRPr sz="894" i="1">
                <a:solidFill>
                  <a:schemeClr val="tx1"/>
                </a:solidFill>
                <a:latin typeface="+mn-lt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4094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2" y="1745486"/>
            <a:ext cx="10972799" cy="3771490"/>
          </a:xfrm>
        </p:spPr>
        <p:txBody>
          <a:bodyPr/>
          <a:lstStyle>
            <a:lvl1pPr>
              <a:buClr>
                <a:srgbClr val="00919B"/>
              </a:buClr>
              <a:defRPr/>
            </a:lvl1pPr>
            <a:lvl2pPr>
              <a:spcBef>
                <a:spcPts val="400"/>
              </a:spcBef>
              <a:buClr>
                <a:srgbClr val="00919B"/>
              </a:buClr>
              <a:defRPr/>
            </a:lvl2pPr>
            <a:lvl3pPr>
              <a:spcBef>
                <a:spcPts val="400"/>
              </a:spcBef>
              <a:buClr>
                <a:srgbClr val="00919B"/>
              </a:buClr>
              <a:defRPr/>
            </a:lvl3pPr>
            <a:lvl4pPr>
              <a:buClr>
                <a:srgbClr val="00919B"/>
              </a:buClr>
              <a:defRPr/>
            </a:lvl4pPr>
            <a:lvl5pPr>
              <a:buClr>
                <a:srgbClr val="00919B"/>
              </a:buCl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609602" y="1039174"/>
            <a:ext cx="10972799" cy="635289"/>
          </a:xfrm>
        </p:spPr>
        <p:txBody>
          <a:bodyPr anchor="ctr"/>
          <a:lstStyle>
            <a:lvl1pPr marL="0" indent="0">
              <a:buNone/>
              <a:defRPr sz="2200" b="1" i="1">
                <a:solidFill>
                  <a:srgbClr val="00919B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609600" y="5614634"/>
            <a:ext cx="10972800" cy="715146"/>
          </a:xfrm>
        </p:spPr>
        <p:txBody>
          <a:bodyPr anchor="ctr"/>
          <a:lstStyle>
            <a:lvl1pPr>
              <a:buClr>
                <a:srgbClr val="00919B"/>
              </a:buClr>
              <a:buFont typeface="Lucida Grande"/>
              <a:buChar char="➜"/>
              <a:defRPr sz="2000" b="1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624215" y="179794"/>
            <a:ext cx="7330786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2850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04475F-A175-5B4C-9C36-64B7528371CA}"/>
              </a:ext>
            </a:extLst>
          </p:cNvPr>
          <p:cNvSpPr/>
          <p:nvPr userDrawn="1"/>
        </p:nvSpPr>
        <p:spPr>
          <a:xfrm>
            <a:off x="0" y="0"/>
            <a:ext cx="6096000" cy="6724811"/>
          </a:xfrm>
          <a:prstGeom prst="rect">
            <a:avLst/>
          </a:prstGeom>
          <a:solidFill>
            <a:srgbClr val="EBDDD3"/>
          </a:solidFill>
          <a:ln>
            <a:solidFill>
              <a:srgbClr val="EBD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42EE26-8CC2-CA40-84C4-4D77B9F01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7975" y="-142983"/>
            <a:ext cx="5021855" cy="5841752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B18A-5E87-204B-91E6-5B68E6440D90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70D185-F18D-024E-AB8A-CDD928C34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354" y="-71277"/>
            <a:ext cx="4989100" cy="580364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DE96B12E-F0CF-BE4E-8838-EDBEE8A276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1060" y="875609"/>
            <a:ext cx="3430249" cy="109727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 b="1">
                <a:solidFill>
                  <a:srgbClr val="8B034F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C851D2E-1B4D-0648-8E0A-42075C84A9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21451" y="2206864"/>
            <a:ext cx="4417483" cy="1701800"/>
          </a:xfrm>
        </p:spPr>
        <p:txBody>
          <a:bodyPr>
            <a:noAutofit/>
          </a:bodyPr>
          <a:lstStyle>
            <a:lvl1pPr marL="0" indent="0" algn="l">
              <a:buNone/>
              <a:defRPr sz="2667">
                <a:solidFill>
                  <a:srgbClr val="3F4444"/>
                </a:solidFill>
              </a:defRPr>
            </a:lvl1pPr>
            <a:lvl2pPr marL="478355" indent="0">
              <a:buNone/>
              <a:defRPr sz="2667">
                <a:solidFill>
                  <a:srgbClr val="3F4444"/>
                </a:solidFill>
              </a:defRPr>
            </a:lvl2pPr>
            <a:lvl3pPr marL="948243" indent="0">
              <a:buNone/>
              <a:defRPr sz="2667">
                <a:solidFill>
                  <a:srgbClr val="3F4444"/>
                </a:solidFill>
              </a:defRPr>
            </a:lvl3pPr>
            <a:lvl4pPr marL="1371566" indent="0">
              <a:buNone/>
              <a:defRPr sz="2667">
                <a:solidFill>
                  <a:srgbClr val="3F4444"/>
                </a:solidFill>
              </a:defRPr>
            </a:lvl4pPr>
            <a:lvl5pPr marL="1828754" indent="0">
              <a:buNone/>
              <a:defRPr sz="2667">
                <a:solidFill>
                  <a:srgbClr val="3F4444"/>
                </a:solidFill>
              </a:defRPr>
            </a:lvl5pPr>
          </a:lstStyle>
          <a:p>
            <a:pPr algn="l"/>
            <a:r>
              <a:rPr lang="fr-FR" sz="2667" b="0" dirty="0">
                <a:solidFill>
                  <a:srgbClr val="3F4444"/>
                </a:solidFill>
              </a:rPr>
              <a:t>Modifiez </a:t>
            </a:r>
          </a:p>
          <a:p>
            <a:pPr algn="l"/>
            <a:r>
              <a:rPr lang="fr-FR" sz="2667" b="0" dirty="0">
                <a:solidFill>
                  <a:srgbClr val="3F4444"/>
                </a:solidFill>
              </a:rPr>
              <a:t>le style du sous-titre</a:t>
            </a:r>
          </a:p>
        </p:txBody>
      </p:sp>
    </p:spTree>
    <p:extLst>
      <p:ext uri="{BB962C8B-B14F-4D97-AF65-F5344CB8AC3E}">
        <p14:creationId xmlns:p14="http://schemas.microsoft.com/office/powerpoint/2010/main" val="2256904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6A8D93C-8A0C-A348-9C24-2FB2C34C9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44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9C0A11-6F8B-EF45-B141-08E6A0B63A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2B18A-5E87-204B-91E6-5B68E6440D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9D6E6E43-265F-8846-9EB4-DA08E85C235C}"/>
              </a:ext>
            </a:extLst>
          </p:cNvPr>
          <p:cNvSpPr txBox="1">
            <a:spLocks/>
          </p:cNvSpPr>
          <p:nvPr userDrawn="1"/>
        </p:nvSpPr>
        <p:spPr>
          <a:xfrm>
            <a:off x="11444088" y="6356351"/>
            <a:ext cx="563493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685800" rtl="0" eaLnBrk="1" latinLnBrk="0" hangingPunct="1">
              <a:defRPr sz="800" kern="1200">
                <a:solidFill>
                  <a:srgbClr val="042D4D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72B18A-5E87-204B-91E6-5B68E6440D90}" type="slidenum">
              <a:rPr lang="fr-FR" sz="1067" smtClean="0"/>
              <a:pPr/>
              <a:t>‹N°›</a:t>
            </a:fld>
            <a:endParaRPr lang="fr-FR" sz="1067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DA03C7-322A-FE4A-BE87-4245D1702CC3}"/>
              </a:ext>
            </a:extLst>
          </p:cNvPr>
          <p:cNvSpPr/>
          <p:nvPr userDrawn="1"/>
        </p:nvSpPr>
        <p:spPr>
          <a:xfrm>
            <a:off x="-11085" y="6741246"/>
            <a:ext cx="12203085" cy="189173"/>
          </a:xfrm>
          <a:prstGeom prst="rect">
            <a:avLst/>
          </a:prstGeom>
          <a:solidFill>
            <a:srgbClr val="8B034F"/>
          </a:solidFill>
          <a:ln>
            <a:solidFill>
              <a:srgbClr val="8B03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9888BA-9310-9D4F-8FF9-D70D9085F2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8455" y="-29736"/>
            <a:ext cx="1770271" cy="2059295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50D6A786-E581-0849-8D25-35107B9E1B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1060" y="875609"/>
            <a:ext cx="3430249" cy="109727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 b="1">
                <a:solidFill>
                  <a:srgbClr val="8B034F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0830CBE-0E07-064F-B6D3-B2FFB40551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21451" y="2206864"/>
            <a:ext cx="4417483" cy="1701800"/>
          </a:xfrm>
        </p:spPr>
        <p:txBody>
          <a:bodyPr>
            <a:noAutofit/>
          </a:bodyPr>
          <a:lstStyle>
            <a:lvl1pPr marL="0" indent="0" algn="l">
              <a:buNone/>
              <a:defRPr sz="2667">
                <a:solidFill>
                  <a:srgbClr val="3F4444"/>
                </a:solidFill>
              </a:defRPr>
            </a:lvl1pPr>
            <a:lvl2pPr marL="478355" indent="0">
              <a:buNone/>
              <a:defRPr sz="2667">
                <a:solidFill>
                  <a:srgbClr val="3F4444"/>
                </a:solidFill>
              </a:defRPr>
            </a:lvl2pPr>
            <a:lvl3pPr marL="948243" indent="0">
              <a:buNone/>
              <a:defRPr sz="2667">
                <a:solidFill>
                  <a:srgbClr val="3F4444"/>
                </a:solidFill>
              </a:defRPr>
            </a:lvl3pPr>
            <a:lvl4pPr marL="1371566" indent="0">
              <a:buNone/>
              <a:defRPr sz="2667">
                <a:solidFill>
                  <a:srgbClr val="3F4444"/>
                </a:solidFill>
              </a:defRPr>
            </a:lvl4pPr>
            <a:lvl5pPr marL="1828754" indent="0">
              <a:buNone/>
              <a:defRPr sz="2667">
                <a:solidFill>
                  <a:srgbClr val="3F4444"/>
                </a:solidFill>
              </a:defRPr>
            </a:lvl5pPr>
          </a:lstStyle>
          <a:p>
            <a:pPr algn="l"/>
            <a:r>
              <a:rPr lang="fr-FR" sz="2667" b="0" dirty="0">
                <a:solidFill>
                  <a:srgbClr val="3F4444"/>
                </a:solidFill>
              </a:rPr>
              <a:t>Modifiez </a:t>
            </a:r>
          </a:p>
          <a:p>
            <a:pPr algn="l"/>
            <a:r>
              <a:rPr lang="fr-FR" sz="2667" b="0" dirty="0">
                <a:solidFill>
                  <a:srgbClr val="3F4444"/>
                </a:solidFill>
              </a:rPr>
              <a:t>le style du sous-titre</a:t>
            </a:r>
          </a:p>
        </p:txBody>
      </p:sp>
    </p:spTree>
    <p:extLst>
      <p:ext uri="{BB962C8B-B14F-4D97-AF65-F5344CB8AC3E}">
        <p14:creationId xmlns:p14="http://schemas.microsoft.com/office/powerpoint/2010/main" val="350804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248E2-FF5F-484E-A445-04F6650A971B}" type="datetime1">
              <a:rPr lang="fr-FR"/>
              <a:pPr>
                <a:defRPr/>
              </a:pPr>
              <a:t>20/11/2021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3E11E-1BCA-4448-B9CA-7426B42C8B0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6816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7A8C48-66A6-6146-8786-320E92DE7F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44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91BE7E-D14B-3E4E-9ABE-E1180BD944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2B18A-5E87-204B-91E6-5B68E6440D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5373AF-CABC-F545-AA24-1A7E34393205}"/>
              </a:ext>
            </a:extLst>
          </p:cNvPr>
          <p:cNvSpPr/>
          <p:nvPr userDrawn="1"/>
        </p:nvSpPr>
        <p:spPr>
          <a:xfrm>
            <a:off x="-11085" y="6741246"/>
            <a:ext cx="12203085" cy="189173"/>
          </a:xfrm>
          <a:prstGeom prst="rect">
            <a:avLst/>
          </a:prstGeom>
          <a:solidFill>
            <a:srgbClr val="8B034F"/>
          </a:solidFill>
          <a:ln>
            <a:solidFill>
              <a:srgbClr val="8B03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A5DC58-6C4F-4543-A38D-367DDC3E626D}"/>
              </a:ext>
            </a:extLst>
          </p:cNvPr>
          <p:cNvSpPr/>
          <p:nvPr userDrawn="1"/>
        </p:nvSpPr>
        <p:spPr>
          <a:xfrm>
            <a:off x="3375378" y="1"/>
            <a:ext cx="8816623" cy="6721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721E809-11CB-E249-9110-B629CC9E1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576" y="0"/>
            <a:ext cx="8429005" cy="1260181"/>
          </a:xfrm>
        </p:spPr>
        <p:txBody>
          <a:bodyPr>
            <a:normAutofit/>
          </a:bodyPr>
          <a:lstStyle>
            <a:lvl1pPr>
              <a:lnSpc>
                <a:spcPts val="3307"/>
              </a:lnSpc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62B3F55D-A981-F547-95B7-45EC65003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576" y="1582912"/>
            <a:ext cx="8429005" cy="430868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9B000"/>
              </a:buClr>
              <a:defRPr sz="2000">
                <a:solidFill>
                  <a:srgbClr val="3F4444"/>
                </a:solidFill>
              </a:defRPr>
            </a:lvl1pPr>
            <a:lvl2pPr marL="627047" indent="-176209">
              <a:spcBef>
                <a:spcPts val="0"/>
              </a:spcBef>
              <a:spcAft>
                <a:spcPts val="800"/>
              </a:spcAft>
              <a:buFont typeface="Police système"/>
              <a:buChar char="-"/>
              <a:tabLst/>
              <a:defRPr sz="1800">
                <a:solidFill>
                  <a:srgbClr val="3F4444"/>
                </a:solidFill>
              </a:defRPr>
            </a:lvl2pPr>
            <a:lvl3pPr>
              <a:spcBef>
                <a:spcPts val="0"/>
              </a:spcBef>
              <a:spcAft>
                <a:spcPts val="800"/>
              </a:spcAft>
              <a:defRPr sz="1600">
                <a:solidFill>
                  <a:srgbClr val="3F4444"/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D3C95739-086F-F447-9BBF-9B0EDE26D2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78731" y="5891592"/>
            <a:ext cx="8428837" cy="736600"/>
          </a:xfrm>
        </p:spPr>
        <p:txBody>
          <a:bodyPr anchor="b">
            <a:normAutofit/>
          </a:bodyPr>
          <a:lstStyle>
            <a:lvl1pPr marL="0" indent="0">
              <a:spcAft>
                <a:spcPts val="400"/>
              </a:spcAft>
              <a:buNone/>
              <a:defRPr sz="1067" b="0">
                <a:solidFill>
                  <a:srgbClr val="042D4D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82980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8CA62-124B-2148-A42B-3A6A69BE13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2B18A-5E87-204B-91E6-5B68E6440D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23091-8C65-974A-9CE9-584590D7A4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44"/>
            <a:ext cx="12192000" cy="6858000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59D589D-8E13-5E4E-8A55-8D52CD41F20D}"/>
              </a:ext>
            </a:extLst>
          </p:cNvPr>
          <p:cNvSpPr txBox="1">
            <a:spLocks/>
          </p:cNvSpPr>
          <p:nvPr userDrawn="1"/>
        </p:nvSpPr>
        <p:spPr>
          <a:xfrm>
            <a:off x="11444088" y="6356351"/>
            <a:ext cx="563493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685800" rtl="0" eaLnBrk="1" latinLnBrk="0" hangingPunct="1">
              <a:defRPr sz="800" kern="1200">
                <a:solidFill>
                  <a:srgbClr val="042D4D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72B18A-5E87-204B-91E6-5B68E6440D90}" type="slidenum">
              <a:rPr lang="fr-FR" sz="1067" smtClean="0"/>
              <a:pPr/>
              <a:t>‹N°›</a:t>
            </a:fld>
            <a:endParaRPr lang="fr-FR" sz="1067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086C17-F827-0643-8578-454AF9E22DDB}"/>
              </a:ext>
            </a:extLst>
          </p:cNvPr>
          <p:cNvSpPr/>
          <p:nvPr userDrawn="1"/>
        </p:nvSpPr>
        <p:spPr>
          <a:xfrm>
            <a:off x="-11085" y="6741246"/>
            <a:ext cx="12203085" cy="189173"/>
          </a:xfrm>
          <a:prstGeom prst="rect">
            <a:avLst/>
          </a:prstGeom>
          <a:solidFill>
            <a:srgbClr val="8B034F"/>
          </a:solidFill>
          <a:ln>
            <a:solidFill>
              <a:srgbClr val="8B03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887028-0109-F848-857C-6911EF371487}"/>
              </a:ext>
            </a:extLst>
          </p:cNvPr>
          <p:cNvSpPr/>
          <p:nvPr userDrawn="1"/>
        </p:nvSpPr>
        <p:spPr>
          <a:xfrm>
            <a:off x="3375378" y="1"/>
            <a:ext cx="8816623" cy="6721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1FC9867-C0F3-2147-8EF7-210C39456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576" y="0"/>
            <a:ext cx="8429005" cy="1260181"/>
          </a:xfrm>
        </p:spPr>
        <p:txBody>
          <a:bodyPr>
            <a:normAutofit/>
          </a:bodyPr>
          <a:lstStyle>
            <a:lvl1pPr>
              <a:lnSpc>
                <a:spcPts val="3307"/>
              </a:lnSpc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EBA5BAB-E04E-AC40-90F0-BC50B2BB5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576" y="1582912"/>
            <a:ext cx="8429005" cy="430868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9B000"/>
              </a:buClr>
              <a:defRPr sz="2000">
                <a:solidFill>
                  <a:srgbClr val="3F4444"/>
                </a:solidFill>
              </a:defRPr>
            </a:lvl1pPr>
            <a:lvl2pPr marL="627047" indent="-176209">
              <a:spcBef>
                <a:spcPts val="0"/>
              </a:spcBef>
              <a:spcAft>
                <a:spcPts val="800"/>
              </a:spcAft>
              <a:buFont typeface="Police système"/>
              <a:buChar char="-"/>
              <a:tabLst/>
              <a:defRPr sz="1800">
                <a:solidFill>
                  <a:srgbClr val="3F4444"/>
                </a:solidFill>
              </a:defRPr>
            </a:lvl2pPr>
            <a:lvl3pPr>
              <a:spcBef>
                <a:spcPts val="0"/>
              </a:spcBef>
              <a:spcAft>
                <a:spcPts val="800"/>
              </a:spcAft>
              <a:defRPr sz="1600">
                <a:solidFill>
                  <a:srgbClr val="3F4444"/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C9D3EE87-5EEF-CD46-8B2F-9E38980583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78731" y="5891592"/>
            <a:ext cx="8428837" cy="736600"/>
          </a:xfrm>
        </p:spPr>
        <p:txBody>
          <a:bodyPr anchor="b">
            <a:normAutofit/>
          </a:bodyPr>
          <a:lstStyle>
            <a:lvl1pPr marL="0" indent="0">
              <a:spcAft>
                <a:spcPts val="400"/>
              </a:spcAft>
              <a:buNone/>
              <a:defRPr sz="1067" b="0">
                <a:solidFill>
                  <a:srgbClr val="042D4D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6669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3987" y="0"/>
            <a:ext cx="10769813" cy="1260181"/>
          </a:xfrm>
        </p:spPr>
        <p:txBody>
          <a:bodyPr>
            <a:normAutofit/>
          </a:bodyPr>
          <a:lstStyle>
            <a:lvl1pPr>
              <a:lnSpc>
                <a:spcPts val="3307"/>
              </a:lnSpc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3987" y="1582912"/>
            <a:ext cx="10769813" cy="430868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9B000"/>
              </a:buClr>
              <a:defRPr sz="2000">
                <a:solidFill>
                  <a:srgbClr val="3F4444"/>
                </a:solidFill>
              </a:defRPr>
            </a:lvl1pPr>
            <a:lvl2pPr marL="627047" indent="-176209">
              <a:spcBef>
                <a:spcPts val="0"/>
              </a:spcBef>
              <a:spcAft>
                <a:spcPts val="800"/>
              </a:spcAft>
              <a:buFont typeface="Police système"/>
              <a:buChar char="-"/>
              <a:tabLst/>
              <a:defRPr sz="1800">
                <a:solidFill>
                  <a:srgbClr val="3F4444"/>
                </a:solidFill>
              </a:defRPr>
            </a:lvl2pPr>
            <a:lvl3pPr>
              <a:spcBef>
                <a:spcPts val="0"/>
              </a:spcBef>
              <a:spcAft>
                <a:spcPts val="800"/>
              </a:spcAft>
              <a:defRPr sz="1600">
                <a:solidFill>
                  <a:srgbClr val="3F4444"/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1">
                <a:solidFill>
                  <a:srgbClr val="042D4D"/>
                </a:solidFill>
              </a:defRPr>
            </a:lvl1pPr>
          </a:lstStyle>
          <a:p>
            <a:fld id="{7D72B18A-5E87-204B-91E6-5B68E6440D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E8E720C-A834-0F44-8CF9-ABC6605545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4200" y="5891592"/>
            <a:ext cx="10769600" cy="736600"/>
          </a:xfrm>
        </p:spPr>
        <p:txBody>
          <a:bodyPr anchor="b">
            <a:normAutofit/>
          </a:bodyPr>
          <a:lstStyle>
            <a:lvl1pPr marL="0" indent="0">
              <a:spcAft>
                <a:spcPts val="400"/>
              </a:spcAft>
              <a:buNone/>
              <a:defRPr sz="1067" b="0">
                <a:solidFill>
                  <a:srgbClr val="042D4D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99550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ATEL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78F7BB8-386D-C44A-BA41-9680C1207A5D}"/>
              </a:ext>
            </a:extLst>
          </p:cNvPr>
          <p:cNvSpPr/>
          <p:nvPr userDrawn="1"/>
        </p:nvSpPr>
        <p:spPr>
          <a:xfrm>
            <a:off x="4875875" y="1980535"/>
            <a:ext cx="5935133" cy="1257596"/>
          </a:xfrm>
          <a:prstGeom prst="roundRect">
            <a:avLst/>
          </a:prstGeom>
          <a:solidFill>
            <a:srgbClr val="8B0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E95FBBA-B1F8-0144-A27D-2AE9CCE65E6F}"/>
              </a:ext>
            </a:extLst>
          </p:cNvPr>
          <p:cNvSpPr txBox="1"/>
          <p:nvPr userDrawn="1"/>
        </p:nvSpPr>
        <p:spPr>
          <a:xfrm>
            <a:off x="4974736" y="2210379"/>
            <a:ext cx="57374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ATELIER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EB2D0C-4D8A-1249-B1A1-F02BAA0D9C12}"/>
              </a:ext>
            </a:extLst>
          </p:cNvPr>
          <p:cNvSpPr/>
          <p:nvPr userDrawn="1"/>
        </p:nvSpPr>
        <p:spPr>
          <a:xfrm>
            <a:off x="0" y="2825091"/>
            <a:ext cx="12192000" cy="3899720"/>
          </a:xfrm>
          <a:prstGeom prst="rect">
            <a:avLst/>
          </a:prstGeom>
          <a:solidFill>
            <a:srgbClr val="EBDDD3"/>
          </a:solidFill>
          <a:ln>
            <a:solidFill>
              <a:srgbClr val="EBD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06C31A9-68F1-634D-8A5A-D3128F13D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21" y="2919444"/>
            <a:ext cx="7420319" cy="1568033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3200" b="1">
                <a:solidFill>
                  <a:srgbClr val="8B034F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7">
            <a:extLst>
              <a:ext uri="{FF2B5EF4-FFF2-40B4-BE49-F238E27FC236}">
                <a16:creationId xmlns:a16="http://schemas.microsoft.com/office/drawing/2014/main" id="{19BAF4B9-AF5E-C648-96EF-57F45D26F7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75875" y="4835819"/>
            <a:ext cx="5935133" cy="2022181"/>
          </a:xfrm>
        </p:spPr>
        <p:txBody>
          <a:bodyPr>
            <a:normAutofit/>
          </a:bodyPr>
          <a:lstStyle>
            <a:lvl1pPr algn="r">
              <a:buNone/>
              <a:defRPr sz="1600" b="0">
                <a:solidFill>
                  <a:srgbClr val="8B034F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53ED2C-4CA5-CB48-B3EA-3AE93EF56B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9713" y="1020977"/>
            <a:ext cx="3602720" cy="41909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3197A04-B795-7F46-8D32-473AF5A045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965" y="1020976"/>
            <a:ext cx="3602720" cy="419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44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C910B-3B1A-3045-943E-18E1C7679C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2B18A-5E87-204B-91E6-5B68E6440D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30EFA86-A63D-A044-9EBF-F01E86B4D2B0}"/>
              </a:ext>
            </a:extLst>
          </p:cNvPr>
          <p:cNvSpPr/>
          <p:nvPr userDrawn="1"/>
        </p:nvSpPr>
        <p:spPr>
          <a:xfrm>
            <a:off x="4875875" y="1980535"/>
            <a:ext cx="5935133" cy="1257596"/>
          </a:xfrm>
          <a:prstGeom prst="roundRect">
            <a:avLst/>
          </a:prstGeom>
          <a:solidFill>
            <a:srgbClr val="8B0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>
              <a:solidFill>
                <a:srgbClr val="EBDDD3"/>
              </a:solidFill>
            </a:endParaRPr>
          </a:p>
        </p:txBody>
      </p:sp>
      <p:sp>
        <p:nvSpPr>
          <p:cNvPr id="14" name="ZoneTexte 11">
            <a:extLst>
              <a:ext uri="{FF2B5EF4-FFF2-40B4-BE49-F238E27FC236}">
                <a16:creationId xmlns:a16="http://schemas.microsoft.com/office/drawing/2014/main" id="{E8945A9A-C971-1C4C-AB31-DAD7708BE4F7}"/>
              </a:ext>
            </a:extLst>
          </p:cNvPr>
          <p:cNvSpPr txBox="1"/>
          <p:nvPr userDrawn="1"/>
        </p:nvSpPr>
        <p:spPr>
          <a:xfrm>
            <a:off x="4974736" y="2210379"/>
            <a:ext cx="57374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QUESTIONS, 3 EXPERTS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BDF73C-C2E8-4249-A391-3A3570C646C2}"/>
              </a:ext>
            </a:extLst>
          </p:cNvPr>
          <p:cNvSpPr/>
          <p:nvPr userDrawn="1"/>
        </p:nvSpPr>
        <p:spPr>
          <a:xfrm>
            <a:off x="0" y="2825091"/>
            <a:ext cx="12192000" cy="3899720"/>
          </a:xfrm>
          <a:prstGeom prst="rect">
            <a:avLst/>
          </a:prstGeom>
          <a:solidFill>
            <a:srgbClr val="EBDDD3"/>
          </a:solidFill>
          <a:ln>
            <a:solidFill>
              <a:srgbClr val="EBD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3B5E72D4-4026-7D4F-9D91-2395CAEA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21" y="2919444"/>
            <a:ext cx="7420319" cy="1568033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3200" b="1">
                <a:solidFill>
                  <a:srgbClr val="8B034F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7" name="Espace réservé du contenu 7">
            <a:extLst>
              <a:ext uri="{FF2B5EF4-FFF2-40B4-BE49-F238E27FC236}">
                <a16:creationId xmlns:a16="http://schemas.microsoft.com/office/drawing/2014/main" id="{6BB01BED-80C4-4B4A-9E23-4EE200FD00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75875" y="4835819"/>
            <a:ext cx="5935133" cy="2022181"/>
          </a:xfrm>
        </p:spPr>
        <p:txBody>
          <a:bodyPr>
            <a:normAutofit/>
          </a:bodyPr>
          <a:lstStyle>
            <a:lvl1pPr algn="r">
              <a:buNone/>
              <a:defRPr sz="1600" b="0">
                <a:solidFill>
                  <a:srgbClr val="8B034F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E79F1F8-EF41-7E40-896A-35B3B256B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9713" y="1020977"/>
            <a:ext cx="3602720" cy="41909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3CC08E-184E-124E-B19B-D3A7B0BF0F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965" y="1054230"/>
            <a:ext cx="3602720" cy="419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43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FCDE78-4FEF-C243-A486-4FB9025367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2B18A-5E87-204B-91E6-5B68E6440D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1CE0779-4A11-DB49-BD7E-0E0D2CC3B881}"/>
              </a:ext>
            </a:extLst>
          </p:cNvPr>
          <p:cNvSpPr txBox="1">
            <a:spLocks/>
          </p:cNvSpPr>
          <p:nvPr userDrawn="1"/>
        </p:nvSpPr>
        <p:spPr>
          <a:xfrm>
            <a:off x="11444088" y="6356351"/>
            <a:ext cx="563493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685800" rtl="0" eaLnBrk="1" latinLnBrk="0" hangingPunct="1">
              <a:defRPr sz="800" kern="1200">
                <a:solidFill>
                  <a:srgbClr val="042D4D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72B18A-5E87-204B-91E6-5B68E6440D90}" type="slidenum">
              <a:rPr lang="fr-FR" sz="1067" smtClean="0"/>
              <a:pPr/>
              <a:t>‹N°›</a:t>
            </a:fld>
            <a:endParaRPr lang="fr-FR" sz="1067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3DF8A6A-BEEC-464F-A326-362ED6BDF801}"/>
              </a:ext>
            </a:extLst>
          </p:cNvPr>
          <p:cNvSpPr/>
          <p:nvPr userDrawn="1"/>
        </p:nvSpPr>
        <p:spPr>
          <a:xfrm>
            <a:off x="4875875" y="1980535"/>
            <a:ext cx="5935133" cy="1257596"/>
          </a:xfrm>
          <a:prstGeom prst="roundRect">
            <a:avLst/>
          </a:prstGeom>
          <a:solidFill>
            <a:srgbClr val="8B0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33CAF-4FE2-F740-A05E-1E48217AA24B}"/>
              </a:ext>
            </a:extLst>
          </p:cNvPr>
          <p:cNvSpPr/>
          <p:nvPr userDrawn="1"/>
        </p:nvSpPr>
        <p:spPr>
          <a:xfrm>
            <a:off x="0" y="2825091"/>
            <a:ext cx="12192000" cy="3899720"/>
          </a:xfrm>
          <a:prstGeom prst="rect">
            <a:avLst/>
          </a:prstGeom>
          <a:solidFill>
            <a:srgbClr val="EBDDD3"/>
          </a:solidFill>
          <a:ln>
            <a:solidFill>
              <a:srgbClr val="EBD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A145B2D-BE94-D448-B4AB-89B6CC51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21" y="2919444"/>
            <a:ext cx="7420319" cy="1568033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3200" b="1">
                <a:solidFill>
                  <a:srgbClr val="8B034F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contenu 7">
            <a:extLst>
              <a:ext uri="{FF2B5EF4-FFF2-40B4-BE49-F238E27FC236}">
                <a16:creationId xmlns:a16="http://schemas.microsoft.com/office/drawing/2014/main" id="{92EC86C9-D080-9046-895D-9EBF7DD998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75875" y="4835819"/>
            <a:ext cx="5935133" cy="2022181"/>
          </a:xfrm>
        </p:spPr>
        <p:txBody>
          <a:bodyPr>
            <a:normAutofit/>
          </a:bodyPr>
          <a:lstStyle>
            <a:lvl1pPr algn="r">
              <a:buNone/>
              <a:defRPr sz="1600" b="0">
                <a:solidFill>
                  <a:srgbClr val="8B034F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6B2629-AB16-9B4E-9FCD-303B6358A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9713" y="1020977"/>
            <a:ext cx="3602720" cy="41909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8CA6A1-1258-564A-8088-431E9AAB9B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965" y="1054230"/>
            <a:ext cx="3602720" cy="419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01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FF82E1-9198-5B40-B978-69FD9A7252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2B18A-5E87-204B-91E6-5B68E6440D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75A2BE9-DED2-B54A-A95B-320375EDC729}"/>
              </a:ext>
            </a:extLst>
          </p:cNvPr>
          <p:cNvSpPr txBox="1">
            <a:spLocks/>
          </p:cNvSpPr>
          <p:nvPr userDrawn="1"/>
        </p:nvSpPr>
        <p:spPr>
          <a:xfrm>
            <a:off x="11444088" y="6356351"/>
            <a:ext cx="563493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685800" rtl="0" eaLnBrk="1" latinLnBrk="0" hangingPunct="1">
              <a:defRPr sz="800" kern="1200">
                <a:solidFill>
                  <a:srgbClr val="042D4D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72B18A-5E87-204B-91E6-5B68E6440D90}" type="slidenum">
              <a:rPr lang="fr-FR" sz="1067" smtClean="0"/>
              <a:pPr/>
              <a:t>‹N°›</a:t>
            </a:fld>
            <a:endParaRPr lang="fr-FR" sz="1067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90DD3C-EB19-D849-94EF-CAFAE7CD3C02}"/>
              </a:ext>
            </a:extLst>
          </p:cNvPr>
          <p:cNvSpPr/>
          <p:nvPr userDrawn="1"/>
        </p:nvSpPr>
        <p:spPr>
          <a:xfrm>
            <a:off x="0" y="2825091"/>
            <a:ext cx="12192000" cy="3899720"/>
          </a:xfrm>
          <a:prstGeom prst="rect">
            <a:avLst/>
          </a:prstGeom>
          <a:solidFill>
            <a:srgbClr val="EBDDD3"/>
          </a:solidFill>
          <a:ln>
            <a:solidFill>
              <a:srgbClr val="EBD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680B38B-A824-D246-A134-4A7B8AA2B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21" y="2919444"/>
            <a:ext cx="7420319" cy="1568033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3200" b="1">
                <a:solidFill>
                  <a:srgbClr val="8B034F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contenu 7">
            <a:extLst>
              <a:ext uri="{FF2B5EF4-FFF2-40B4-BE49-F238E27FC236}">
                <a16:creationId xmlns:a16="http://schemas.microsoft.com/office/drawing/2014/main" id="{11C00611-12B4-E044-AA57-9A57E45BAE1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75875" y="4835819"/>
            <a:ext cx="5935133" cy="2022181"/>
          </a:xfrm>
        </p:spPr>
        <p:txBody>
          <a:bodyPr>
            <a:normAutofit/>
          </a:bodyPr>
          <a:lstStyle>
            <a:lvl1pPr algn="r">
              <a:buNone/>
              <a:defRPr sz="1600" b="0">
                <a:solidFill>
                  <a:srgbClr val="8B034F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A6D91F-8E05-9049-A103-9CDBCAA929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9713" y="1020977"/>
            <a:ext cx="3602720" cy="41909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8859F1-C076-4540-AA05-09E6FC5328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965" y="1054230"/>
            <a:ext cx="3602720" cy="419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27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04475F-A175-5B4C-9C36-64B7528371CA}"/>
              </a:ext>
            </a:extLst>
          </p:cNvPr>
          <p:cNvSpPr/>
          <p:nvPr userDrawn="1"/>
        </p:nvSpPr>
        <p:spPr>
          <a:xfrm>
            <a:off x="0" y="0"/>
            <a:ext cx="6096000" cy="6724811"/>
          </a:xfrm>
          <a:prstGeom prst="rect">
            <a:avLst/>
          </a:prstGeom>
          <a:solidFill>
            <a:srgbClr val="EBDDD3"/>
          </a:solidFill>
          <a:ln>
            <a:solidFill>
              <a:srgbClr val="EBD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42EE26-8CC2-CA40-84C4-4D77B9F01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7975" y="-142983"/>
            <a:ext cx="5021855" cy="5841752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B18A-5E87-204B-91E6-5B68E6440D90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70D185-F18D-024E-AB8A-CDD928C34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354" y="-71277"/>
            <a:ext cx="4989100" cy="580364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DE96B12E-F0CF-BE4E-8838-EDBEE8A276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1060" y="875609"/>
            <a:ext cx="3430249" cy="109727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 b="1">
                <a:solidFill>
                  <a:srgbClr val="8B034F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C851D2E-1B4D-0648-8E0A-42075C84A9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21451" y="2206864"/>
            <a:ext cx="4417483" cy="1701800"/>
          </a:xfrm>
        </p:spPr>
        <p:txBody>
          <a:bodyPr>
            <a:noAutofit/>
          </a:bodyPr>
          <a:lstStyle>
            <a:lvl1pPr marL="0" indent="0" algn="l">
              <a:buNone/>
              <a:defRPr sz="2667">
                <a:solidFill>
                  <a:srgbClr val="3F4444"/>
                </a:solidFill>
              </a:defRPr>
            </a:lvl1pPr>
            <a:lvl2pPr marL="478355" indent="0">
              <a:buNone/>
              <a:defRPr sz="2667">
                <a:solidFill>
                  <a:srgbClr val="3F4444"/>
                </a:solidFill>
              </a:defRPr>
            </a:lvl2pPr>
            <a:lvl3pPr marL="948243" indent="0">
              <a:buNone/>
              <a:defRPr sz="2667">
                <a:solidFill>
                  <a:srgbClr val="3F4444"/>
                </a:solidFill>
              </a:defRPr>
            </a:lvl3pPr>
            <a:lvl4pPr marL="1371566" indent="0">
              <a:buNone/>
              <a:defRPr sz="2667">
                <a:solidFill>
                  <a:srgbClr val="3F4444"/>
                </a:solidFill>
              </a:defRPr>
            </a:lvl4pPr>
            <a:lvl5pPr marL="1828754" indent="0">
              <a:buNone/>
              <a:defRPr sz="2667">
                <a:solidFill>
                  <a:srgbClr val="3F4444"/>
                </a:solidFill>
              </a:defRPr>
            </a:lvl5pPr>
          </a:lstStyle>
          <a:p>
            <a:pPr algn="l"/>
            <a:r>
              <a:rPr lang="fr-FR" sz="2667" b="0" dirty="0">
                <a:solidFill>
                  <a:srgbClr val="3F4444"/>
                </a:solidFill>
              </a:rPr>
              <a:t>Modifiez </a:t>
            </a:r>
          </a:p>
          <a:p>
            <a:pPr algn="l"/>
            <a:r>
              <a:rPr lang="fr-FR" sz="2667" b="0" dirty="0">
                <a:solidFill>
                  <a:srgbClr val="3F4444"/>
                </a:solidFill>
              </a:rPr>
              <a:t>le style du sous-titre</a:t>
            </a:r>
          </a:p>
        </p:txBody>
      </p:sp>
    </p:spTree>
    <p:extLst>
      <p:ext uri="{BB962C8B-B14F-4D97-AF65-F5344CB8AC3E}">
        <p14:creationId xmlns:p14="http://schemas.microsoft.com/office/powerpoint/2010/main" val="2901366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6A8D93C-8A0C-A348-9C24-2FB2C34C9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44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9C0A11-6F8B-EF45-B141-08E6A0B63A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2B18A-5E87-204B-91E6-5B68E6440D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9D6E6E43-265F-8846-9EB4-DA08E85C235C}"/>
              </a:ext>
            </a:extLst>
          </p:cNvPr>
          <p:cNvSpPr txBox="1">
            <a:spLocks/>
          </p:cNvSpPr>
          <p:nvPr userDrawn="1"/>
        </p:nvSpPr>
        <p:spPr>
          <a:xfrm>
            <a:off x="11444088" y="6356351"/>
            <a:ext cx="563493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685800" rtl="0" eaLnBrk="1" latinLnBrk="0" hangingPunct="1">
              <a:defRPr sz="800" kern="1200">
                <a:solidFill>
                  <a:srgbClr val="042D4D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72B18A-5E87-204B-91E6-5B68E6440D90}" type="slidenum">
              <a:rPr lang="fr-FR" sz="1067" smtClean="0"/>
              <a:pPr/>
              <a:t>‹N°›</a:t>
            </a:fld>
            <a:endParaRPr lang="fr-FR" sz="1067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DA03C7-322A-FE4A-BE87-4245D1702CC3}"/>
              </a:ext>
            </a:extLst>
          </p:cNvPr>
          <p:cNvSpPr/>
          <p:nvPr userDrawn="1"/>
        </p:nvSpPr>
        <p:spPr>
          <a:xfrm>
            <a:off x="-11085" y="6741246"/>
            <a:ext cx="12203085" cy="189173"/>
          </a:xfrm>
          <a:prstGeom prst="rect">
            <a:avLst/>
          </a:prstGeom>
          <a:solidFill>
            <a:srgbClr val="8B034F"/>
          </a:solidFill>
          <a:ln>
            <a:solidFill>
              <a:srgbClr val="8B03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9888BA-9310-9D4F-8FF9-D70D9085F2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8455" y="-29736"/>
            <a:ext cx="1770271" cy="2059295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50D6A786-E581-0849-8D25-35107B9E1B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1060" y="875609"/>
            <a:ext cx="3430249" cy="109727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 b="1">
                <a:solidFill>
                  <a:srgbClr val="8B034F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0830CBE-0E07-064F-B6D3-B2FFB40551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21451" y="2206864"/>
            <a:ext cx="4417483" cy="1701800"/>
          </a:xfrm>
        </p:spPr>
        <p:txBody>
          <a:bodyPr>
            <a:noAutofit/>
          </a:bodyPr>
          <a:lstStyle>
            <a:lvl1pPr marL="0" indent="0" algn="l">
              <a:buNone/>
              <a:defRPr sz="2667">
                <a:solidFill>
                  <a:srgbClr val="3F4444"/>
                </a:solidFill>
              </a:defRPr>
            </a:lvl1pPr>
            <a:lvl2pPr marL="478355" indent="0">
              <a:buNone/>
              <a:defRPr sz="2667">
                <a:solidFill>
                  <a:srgbClr val="3F4444"/>
                </a:solidFill>
              </a:defRPr>
            </a:lvl2pPr>
            <a:lvl3pPr marL="948243" indent="0">
              <a:buNone/>
              <a:defRPr sz="2667">
                <a:solidFill>
                  <a:srgbClr val="3F4444"/>
                </a:solidFill>
              </a:defRPr>
            </a:lvl3pPr>
            <a:lvl4pPr marL="1371566" indent="0">
              <a:buNone/>
              <a:defRPr sz="2667">
                <a:solidFill>
                  <a:srgbClr val="3F4444"/>
                </a:solidFill>
              </a:defRPr>
            </a:lvl4pPr>
            <a:lvl5pPr marL="1828754" indent="0">
              <a:buNone/>
              <a:defRPr sz="2667">
                <a:solidFill>
                  <a:srgbClr val="3F4444"/>
                </a:solidFill>
              </a:defRPr>
            </a:lvl5pPr>
          </a:lstStyle>
          <a:p>
            <a:pPr algn="l"/>
            <a:r>
              <a:rPr lang="fr-FR" sz="2667" b="0" dirty="0">
                <a:solidFill>
                  <a:srgbClr val="3F4444"/>
                </a:solidFill>
              </a:rPr>
              <a:t>Modifiez </a:t>
            </a:r>
          </a:p>
          <a:p>
            <a:pPr algn="l"/>
            <a:r>
              <a:rPr lang="fr-FR" sz="2667" b="0" dirty="0">
                <a:solidFill>
                  <a:srgbClr val="3F4444"/>
                </a:solidFill>
              </a:rPr>
              <a:t>le style du sous-titre</a:t>
            </a:r>
          </a:p>
        </p:txBody>
      </p:sp>
    </p:spTree>
    <p:extLst>
      <p:ext uri="{BB962C8B-B14F-4D97-AF65-F5344CB8AC3E}">
        <p14:creationId xmlns:p14="http://schemas.microsoft.com/office/powerpoint/2010/main" val="258363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7A8C48-66A6-6146-8786-320E92DE7F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44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91BE7E-D14B-3E4E-9ABE-E1180BD944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2B18A-5E87-204B-91E6-5B68E6440D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5373AF-CABC-F545-AA24-1A7E34393205}"/>
              </a:ext>
            </a:extLst>
          </p:cNvPr>
          <p:cNvSpPr/>
          <p:nvPr userDrawn="1"/>
        </p:nvSpPr>
        <p:spPr>
          <a:xfrm>
            <a:off x="-11085" y="6741246"/>
            <a:ext cx="12203085" cy="189173"/>
          </a:xfrm>
          <a:prstGeom prst="rect">
            <a:avLst/>
          </a:prstGeom>
          <a:solidFill>
            <a:srgbClr val="8B034F"/>
          </a:solidFill>
          <a:ln>
            <a:solidFill>
              <a:srgbClr val="8B03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A5DC58-6C4F-4543-A38D-367DDC3E626D}"/>
              </a:ext>
            </a:extLst>
          </p:cNvPr>
          <p:cNvSpPr/>
          <p:nvPr userDrawn="1"/>
        </p:nvSpPr>
        <p:spPr>
          <a:xfrm>
            <a:off x="3375378" y="1"/>
            <a:ext cx="8816623" cy="6721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721E809-11CB-E249-9110-B629CC9E1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576" y="0"/>
            <a:ext cx="8429005" cy="1260181"/>
          </a:xfrm>
        </p:spPr>
        <p:txBody>
          <a:bodyPr>
            <a:normAutofit/>
          </a:bodyPr>
          <a:lstStyle>
            <a:lvl1pPr>
              <a:lnSpc>
                <a:spcPts val="3307"/>
              </a:lnSpc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62B3F55D-A981-F547-95B7-45EC65003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576" y="1582912"/>
            <a:ext cx="8429005" cy="430868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9B000"/>
              </a:buClr>
              <a:defRPr sz="2000">
                <a:solidFill>
                  <a:srgbClr val="3F4444"/>
                </a:solidFill>
              </a:defRPr>
            </a:lvl1pPr>
            <a:lvl2pPr marL="627047" indent="-176209">
              <a:spcBef>
                <a:spcPts val="0"/>
              </a:spcBef>
              <a:spcAft>
                <a:spcPts val="800"/>
              </a:spcAft>
              <a:buFont typeface="Police système"/>
              <a:buChar char="-"/>
              <a:tabLst/>
              <a:defRPr sz="1800">
                <a:solidFill>
                  <a:srgbClr val="3F4444"/>
                </a:solidFill>
              </a:defRPr>
            </a:lvl2pPr>
            <a:lvl3pPr>
              <a:spcBef>
                <a:spcPts val="0"/>
              </a:spcBef>
              <a:spcAft>
                <a:spcPts val="800"/>
              </a:spcAft>
              <a:defRPr sz="1600">
                <a:solidFill>
                  <a:srgbClr val="3F4444"/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D3C95739-086F-F447-9BBF-9B0EDE26D2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78731" y="5891592"/>
            <a:ext cx="8428837" cy="736600"/>
          </a:xfrm>
        </p:spPr>
        <p:txBody>
          <a:bodyPr anchor="b">
            <a:normAutofit/>
          </a:bodyPr>
          <a:lstStyle>
            <a:lvl1pPr marL="0" indent="0">
              <a:spcAft>
                <a:spcPts val="400"/>
              </a:spcAft>
              <a:buNone/>
              <a:defRPr sz="1067" b="0">
                <a:solidFill>
                  <a:srgbClr val="042D4D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3341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21" y="3352806"/>
            <a:ext cx="11222566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21" y="4771033"/>
            <a:ext cx="11222566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1" y="363539"/>
            <a:ext cx="11202720" cy="2836863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300"/>
            </a:lvl3pPr>
            <a:lvl4pPr marL="1371445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D6893-9B29-5248-B15D-07693DBF331A}" type="datetime1">
              <a:rPr lang="fr-FR"/>
              <a:pPr>
                <a:defRPr/>
              </a:pPr>
              <a:t>20/11/2021</a:t>
            </a:fld>
            <a:endParaRPr lang="fr-F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8FF54-B1FE-1748-95B0-279CD1F0BB7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3677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8CA62-124B-2148-A42B-3A6A69BE13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2B18A-5E87-204B-91E6-5B68E6440D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23091-8C65-974A-9CE9-584590D7A4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44"/>
            <a:ext cx="12192000" cy="6858000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59D589D-8E13-5E4E-8A55-8D52CD41F20D}"/>
              </a:ext>
            </a:extLst>
          </p:cNvPr>
          <p:cNvSpPr txBox="1">
            <a:spLocks/>
          </p:cNvSpPr>
          <p:nvPr userDrawn="1"/>
        </p:nvSpPr>
        <p:spPr>
          <a:xfrm>
            <a:off x="11444088" y="6356351"/>
            <a:ext cx="563493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685800" rtl="0" eaLnBrk="1" latinLnBrk="0" hangingPunct="1">
              <a:defRPr sz="800" kern="1200">
                <a:solidFill>
                  <a:srgbClr val="042D4D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72B18A-5E87-204B-91E6-5B68E6440D90}" type="slidenum">
              <a:rPr lang="fr-FR" sz="1067" smtClean="0"/>
              <a:pPr/>
              <a:t>‹N°›</a:t>
            </a:fld>
            <a:endParaRPr lang="fr-FR" sz="1067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086C17-F827-0643-8578-454AF9E22DDB}"/>
              </a:ext>
            </a:extLst>
          </p:cNvPr>
          <p:cNvSpPr/>
          <p:nvPr userDrawn="1"/>
        </p:nvSpPr>
        <p:spPr>
          <a:xfrm>
            <a:off x="-11085" y="6741246"/>
            <a:ext cx="12203085" cy="189173"/>
          </a:xfrm>
          <a:prstGeom prst="rect">
            <a:avLst/>
          </a:prstGeom>
          <a:solidFill>
            <a:srgbClr val="8B034F"/>
          </a:solidFill>
          <a:ln>
            <a:solidFill>
              <a:srgbClr val="8B03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887028-0109-F848-857C-6911EF371487}"/>
              </a:ext>
            </a:extLst>
          </p:cNvPr>
          <p:cNvSpPr/>
          <p:nvPr userDrawn="1"/>
        </p:nvSpPr>
        <p:spPr>
          <a:xfrm>
            <a:off x="3375378" y="1"/>
            <a:ext cx="8816623" cy="6721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1FC9867-C0F3-2147-8EF7-210C39456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576" y="0"/>
            <a:ext cx="8429005" cy="1260181"/>
          </a:xfrm>
        </p:spPr>
        <p:txBody>
          <a:bodyPr>
            <a:normAutofit/>
          </a:bodyPr>
          <a:lstStyle>
            <a:lvl1pPr>
              <a:lnSpc>
                <a:spcPts val="3307"/>
              </a:lnSpc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EBA5BAB-E04E-AC40-90F0-BC50B2BB5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576" y="1582912"/>
            <a:ext cx="8429005" cy="430868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9B000"/>
              </a:buClr>
              <a:defRPr sz="2000">
                <a:solidFill>
                  <a:srgbClr val="3F4444"/>
                </a:solidFill>
              </a:defRPr>
            </a:lvl1pPr>
            <a:lvl2pPr marL="627047" indent="-176209">
              <a:spcBef>
                <a:spcPts val="0"/>
              </a:spcBef>
              <a:spcAft>
                <a:spcPts val="800"/>
              </a:spcAft>
              <a:buFont typeface="Police système"/>
              <a:buChar char="-"/>
              <a:tabLst/>
              <a:defRPr sz="1800">
                <a:solidFill>
                  <a:srgbClr val="3F4444"/>
                </a:solidFill>
              </a:defRPr>
            </a:lvl2pPr>
            <a:lvl3pPr>
              <a:spcBef>
                <a:spcPts val="0"/>
              </a:spcBef>
              <a:spcAft>
                <a:spcPts val="800"/>
              </a:spcAft>
              <a:defRPr sz="1600">
                <a:solidFill>
                  <a:srgbClr val="3F4444"/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C9D3EE87-5EEF-CD46-8B2F-9E38980583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78731" y="5891592"/>
            <a:ext cx="8428837" cy="736600"/>
          </a:xfrm>
        </p:spPr>
        <p:txBody>
          <a:bodyPr anchor="b">
            <a:normAutofit/>
          </a:bodyPr>
          <a:lstStyle>
            <a:lvl1pPr marL="0" indent="0">
              <a:spcAft>
                <a:spcPts val="400"/>
              </a:spcAft>
              <a:buNone/>
              <a:defRPr sz="1067" b="0">
                <a:solidFill>
                  <a:srgbClr val="042D4D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01184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3987" y="0"/>
            <a:ext cx="10769813" cy="1260181"/>
          </a:xfrm>
        </p:spPr>
        <p:txBody>
          <a:bodyPr>
            <a:normAutofit/>
          </a:bodyPr>
          <a:lstStyle>
            <a:lvl1pPr>
              <a:lnSpc>
                <a:spcPts val="3307"/>
              </a:lnSpc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3987" y="1582912"/>
            <a:ext cx="10769813" cy="430868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9B000"/>
              </a:buClr>
              <a:defRPr sz="2000">
                <a:solidFill>
                  <a:srgbClr val="3F4444"/>
                </a:solidFill>
              </a:defRPr>
            </a:lvl1pPr>
            <a:lvl2pPr marL="627047" indent="-176209">
              <a:spcBef>
                <a:spcPts val="0"/>
              </a:spcBef>
              <a:spcAft>
                <a:spcPts val="800"/>
              </a:spcAft>
              <a:buFont typeface="Police système"/>
              <a:buChar char="-"/>
              <a:tabLst/>
              <a:defRPr sz="1800">
                <a:solidFill>
                  <a:srgbClr val="3F4444"/>
                </a:solidFill>
              </a:defRPr>
            </a:lvl2pPr>
            <a:lvl3pPr>
              <a:spcBef>
                <a:spcPts val="0"/>
              </a:spcBef>
              <a:spcAft>
                <a:spcPts val="800"/>
              </a:spcAft>
              <a:defRPr sz="1600">
                <a:solidFill>
                  <a:srgbClr val="3F4444"/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1">
                <a:solidFill>
                  <a:srgbClr val="042D4D"/>
                </a:solidFill>
              </a:defRPr>
            </a:lvl1pPr>
          </a:lstStyle>
          <a:p>
            <a:fld id="{7D72B18A-5E87-204B-91E6-5B68E6440D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E8E720C-A834-0F44-8CF9-ABC6605545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4200" y="5891592"/>
            <a:ext cx="10769600" cy="736600"/>
          </a:xfrm>
        </p:spPr>
        <p:txBody>
          <a:bodyPr anchor="b">
            <a:normAutofit/>
          </a:bodyPr>
          <a:lstStyle>
            <a:lvl1pPr marL="0" indent="0">
              <a:spcAft>
                <a:spcPts val="400"/>
              </a:spcAft>
              <a:buNone/>
              <a:defRPr sz="1067" b="0">
                <a:solidFill>
                  <a:srgbClr val="042D4D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222894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ATEL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78F7BB8-386D-C44A-BA41-9680C1207A5D}"/>
              </a:ext>
            </a:extLst>
          </p:cNvPr>
          <p:cNvSpPr/>
          <p:nvPr userDrawn="1"/>
        </p:nvSpPr>
        <p:spPr>
          <a:xfrm>
            <a:off x="4875875" y="1980535"/>
            <a:ext cx="5935133" cy="1257596"/>
          </a:xfrm>
          <a:prstGeom prst="roundRect">
            <a:avLst/>
          </a:prstGeom>
          <a:solidFill>
            <a:srgbClr val="8B0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E95FBBA-B1F8-0144-A27D-2AE9CCE65E6F}"/>
              </a:ext>
            </a:extLst>
          </p:cNvPr>
          <p:cNvSpPr txBox="1"/>
          <p:nvPr userDrawn="1"/>
        </p:nvSpPr>
        <p:spPr>
          <a:xfrm>
            <a:off x="4974736" y="2210379"/>
            <a:ext cx="57374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ATELIER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EB2D0C-4D8A-1249-B1A1-F02BAA0D9C12}"/>
              </a:ext>
            </a:extLst>
          </p:cNvPr>
          <p:cNvSpPr/>
          <p:nvPr userDrawn="1"/>
        </p:nvSpPr>
        <p:spPr>
          <a:xfrm>
            <a:off x="0" y="2825091"/>
            <a:ext cx="12192000" cy="3899720"/>
          </a:xfrm>
          <a:prstGeom prst="rect">
            <a:avLst/>
          </a:prstGeom>
          <a:solidFill>
            <a:srgbClr val="EBDDD3"/>
          </a:solidFill>
          <a:ln>
            <a:solidFill>
              <a:srgbClr val="EBD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06C31A9-68F1-634D-8A5A-D3128F13D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21" y="2919444"/>
            <a:ext cx="7420319" cy="1568033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3200" b="1">
                <a:solidFill>
                  <a:srgbClr val="8B034F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7">
            <a:extLst>
              <a:ext uri="{FF2B5EF4-FFF2-40B4-BE49-F238E27FC236}">
                <a16:creationId xmlns:a16="http://schemas.microsoft.com/office/drawing/2014/main" id="{19BAF4B9-AF5E-C648-96EF-57F45D26F7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75875" y="4835819"/>
            <a:ext cx="5935133" cy="2022181"/>
          </a:xfrm>
        </p:spPr>
        <p:txBody>
          <a:bodyPr>
            <a:normAutofit/>
          </a:bodyPr>
          <a:lstStyle>
            <a:lvl1pPr algn="r">
              <a:buNone/>
              <a:defRPr sz="1600" b="0">
                <a:solidFill>
                  <a:srgbClr val="8B034F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53ED2C-4CA5-CB48-B3EA-3AE93EF56B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9713" y="1020977"/>
            <a:ext cx="3602720" cy="41909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3197A04-B795-7F46-8D32-473AF5A045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965" y="1020976"/>
            <a:ext cx="3602720" cy="419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20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C910B-3B1A-3045-943E-18E1C7679C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2B18A-5E87-204B-91E6-5B68E6440D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30EFA86-A63D-A044-9EBF-F01E86B4D2B0}"/>
              </a:ext>
            </a:extLst>
          </p:cNvPr>
          <p:cNvSpPr/>
          <p:nvPr userDrawn="1"/>
        </p:nvSpPr>
        <p:spPr>
          <a:xfrm>
            <a:off x="4875875" y="1980535"/>
            <a:ext cx="5935133" cy="1257596"/>
          </a:xfrm>
          <a:prstGeom prst="roundRect">
            <a:avLst/>
          </a:prstGeom>
          <a:solidFill>
            <a:srgbClr val="8B0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>
              <a:solidFill>
                <a:srgbClr val="EBDDD3"/>
              </a:solidFill>
            </a:endParaRPr>
          </a:p>
        </p:txBody>
      </p:sp>
      <p:sp>
        <p:nvSpPr>
          <p:cNvPr id="14" name="ZoneTexte 11">
            <a:extLst>
              <a:ext uri="{FF2B5EF4-FFF2-40B4-BE49-F238E27FC236}">
                <a16:creationId xmlns:a16="http://schemas.microsoft.com/office/drawing/2014/main" id="{E8945A9A-C971-1C4C-AB31-DAD7708BE4F7}"/>
              </a:ext>
            </a:extLst>
          </p:cNvPr>
          <p:cNvSpPr txBox="1"/>
          <p:nvPr userDrawn="1"/>
        </p:nvSpPr>
        <p:spPr>
          <a:xfrm>
            <a:off x="4974736" y="2210379"/>
            <a:ext cx="57374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QUESTIONS, 3 EXPERTS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BDF73C-C2E8-4249-A391-3A3570C646C2}"/>
              </a:ext>
            </a:extLst>
          </p:cNvPr>
          <p:cNvSpPr/>
          <p:nvPr userDrawn="1"/>
        </p:nvSpPr>
        <p:spPr>
          <a:xfrm>
            <a:off x="0" y="2825091"/>
            <a:ext cx="12192000" cy="3899720"/>
          </a:xfrm>
          <a:prstGeom prst="rect">
            <a:avLst/>
          </a:prstGeom>
          <a:solidFill>
            <a:srgbClr val="EBDDD3"/>
          </a:solidFill>
          <a:ln>
            <a:solidFill>
              <a:srgbClr val="EBD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3B5E72D4-4026-7D4F-9D91-2395CAEA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21" y="2919444"/>
            <a:ext cx="7420319" cy="1568033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3200" b="1">
                <a:solidFill>
                  <a:srgbClr val="8B034F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7" name="Espace réservé du contenu 7">
            <a:extLst>
              <a:ext uri="{FF2B5EF4-FFF2-40B4-BE49-F238E27FC236}">
                <a16:creationId xmlns:a16="http://schemas.microsoft.com/office/drawing/2014/main" id="{6BB01BED-80C4-4B4A-9E23-4EE200FD00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75875" y="4835819"/>
            <a:ext cx="5935133" cy="2022181"/>
          </a:xfrm>
        </p:spPr>
        <p:txBody>
          <a:bodyPr>
            <a:normAutofit/>
          </a:bodyPr>
          <a:lstStyle>
            <a:lvl1pPr algn="r">
              <a:buNone/>
              <a:defRPr sz="1600" b="0">
                <a:solidFill>
                  <a:srgbClr val="8B034F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E79F1F8-EF41-7E40-896A-35B3B256B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9713" y="1020977"/>
            <a:ext cx="3602720" cy="41909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3CC08E-184E-124E-B19B-D3A7B0BF0F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965" y="1054230"/>
            <a:ext cx="3602720" cy="419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19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FCDE78-4FEF-C243-A486-4FB9025367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2B18A-5E87-204B-91E6-5B68E6440D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1CE0779-4A11-DB49-BD7E-0E0D2CC3B881}"/>
              </a:ext>
            </a:extLst>
          </p:cNvPr>
          <p:cNvSpPr txBox="1">
            <a:spLocks/>
          </p:cNvSpPr>
          <p:nvPr userDrawn="1"/>
        </p:nvSpPr>
        <p:spPr>
          <a:xfrm>
            <a:off x="11444088" y="6356351"/>
            <a:ext cx="563493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685800" rtl="0" eaLnBrk="1" latinLnBrk="0" hangingPunct="1">
              <a:defRPr sz="800" kern="1200">
                <a:solidFill>
                  <a:srgbClr val="042D4D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72B18A-5E87-204B-91E6-5B68E6440D90}" type="slidenum">
              <a:rPr lang="fr-FR" sz="1067" smtClean="0"/>
              <a:pPr/>
              <a:t>‹N°›</a:t>
            </a:fld>
            <a:endParaRPr lang="fr-FR" sz="1067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3DF8A6A-BEEC-464F-A326-362ED6BDF801}"/>
              </a:ext>
            </a:extLst>
          </p:cNvPr>
          <p:cNvSpPr/>
          <p:nvPr userDrawn="1"/>
        </p:nvSpPr>
        <p:spPr>
          <a:xfrm>
            <a:off x="4875875" y="1980535"/>
            <a:ext cx="5935133" cy="1257596"/>
          </a:xfrm>
          <a:prstGeom prst="roundRect">
            <a:avLst/>
          </a:prstGeom>
          <a:solidFill>
            <a:srgbClr val="8B0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33CAF-4FE2-F740-A05E-1E48217AA24B}"/>
              </a:ext>
            </a:extLst>
          </p:cNvPr>
          <p:cNvSpPr/>
          <p:nvPr userDrawn="1"/>
        </p:nvSpPr>
        <p:spPr>
          <a:xfrm>
            <a:off x="0" y="2825091"/>
            <a:ext cx="12192000" cy="3899720"/>
          </a:xfrm>
          <a:prstGeom prst="rect">
            <a:avLst/>
          </a:prstGeom>
          <a:solidFill>
            <a:srgbClr val="EBDDD3"/>
          </a:solidFill>
          <a:ln>
            <a:solidFill>
              <a:srgbClr val="EBD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A145B2D-BE94-D448-B4AB-89B6CC51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21" y="2919444"/>
            <a:ext cx="7420319" cy="1568033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3200" b="1">
                <a:solidFill>
                  <a:srgbClr val="8B034F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contenu 7">
            <a:extLst>
              <a:ext uri="{FF2B5EF4-FFF2-40B4-BE49-F238E27FC236}">
                <a16:creationId xmlns:a16="http://schemas.microsoft.com/office/drawing/2014/main" id="{92EC86C9-D080-9046-895D-9EBF7DD998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75875" y="4835819"/>
            <a:ext cx="5935133" cy="2022181"/>
          </a:xfrm>
        </p:spPr>
        <p:txBody>
          <a:bodyPr>
            <a:normAutofit/>
          </a:bodyPr>
          <a:lstStyle>
            <a:lvl1pPr algn="r">
              <a:buNone/>
              <a:defRPr sz="1600" b="0">
                <a:solidFill>
                  <a:srgbClr val="8B034F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6B2629-AB16-9B4E-9FCD-303B6358A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9713" y="1020977"/>
            <a:ext cx="3602720" cy="41909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8CA6A1-1258-564A-8088-431E9AAB9B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965" y="1054230"/>
            <a:ext cx="3602720" cy="419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00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FF82E1-9198-5B40-B978-69FD9A7252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2B18A-5E87-204B-91E6-5B68E6440D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75A2BE9-DED2-B54A-A95B-320375EDC729}"/>
              </a:ext>
            </a:extLst>
          </p:cNvPr>
          <p:cNvSpPr txBox="1">
            <a:spLocks/>
          </p:cNvSpPr>
          <p:nvPr userDrawn="1"/>
        </p:nvSpPr>
        <p:spPr>
          <a:xfrm>
            <a:off x="11444088" y="6356351"/>
            <a:ext cx="563493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685800" rtl="0" eaLnBrk="1" latinLnBrk="0" hangingPunct="1">
              <a:defRPr sz="800" kern="1200">
                <a:solidFill>
                  <a:srgbClr val="042D4D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72B18A-5E87-204B-91E6-5B68E6440D90}" type="slidenum">
              <a:rPr lang="fr-FR" sz="1067" smtClean="0"/>
              <a:pPr/>
              <a:t>‹N°›</a:t>
            </a:fld>
            <a:endParaRPr lang="fr-FR" sz="1067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90DD3C-EB19-D849-94EF-CAFAE7CD3C02}"/>
              </a:ext>
            </a:extLst>
          </p:cNvPr>
          <p:cNvSpPr/>
          <p:nvPr userDrawn="1"/>
        </p:nvSpPr>
        <p:spPr>
          <a:xfrm>
            <a:off x="0" y="2825091"/>
            <a:ext cx="12192000" cy="3899720"/>
          </a:xfrm>
          <a:prstGeom prst="rect">
            <a:avLst/>
          </a:prstGeom>
          <a:solidFill>
            <a:srgbClr val="EBDDD3"/>
          </a:solidFill>
          <a:ln>
            <a:solidFill>
              <a:srgbClr val="EBD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680B38B-A824-D246-A134-4A7B8AA2B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21" y="2919444"/>
            <a:ext cx="7420319" cy="1568033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3200" b="1">
                <a:solidFill>
                  <a:srgbClr val="8B034F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contenu 7">
            <a:extLst>
              <a:ext uri="{FF2B5EF4-FFF2-40B4-BE49-F238E27FC236}">
                <a16:creationId xmlns:a16="http://schemas.microsoft.com/office/drawing/2014/main" id="{11C00611-12B4-E044-AA57-9A57E45BAE1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75875" y="4835819"/>
            <a:ext cx="5935133" cy="2022181"/>
          </a:xfrm>
        </p:spPr>
        <p:txBody>
          <a:bodyPr>
            <a:normAutofit/>
          </a:bodyPr>
          <a:lstStyle>
            <a:lvl1pPr algn="r">
              <a:buNone/>
              <a:defRPr sz="1600" b="0">
                <a:solidFill>
                  <a:srgbClr val="8B034F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A6D91F-8E05-9049-A103-9CDBCAA929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9713" y="1020977"/>
            <a:ext cx="3602720" cy="41909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8859F1-C076-4540-AA05-09E6FC5328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965" y="1054230"/>
            <a:ext cx="3602720" cy="419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928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2" y="1745486"/>
            <a:ext cx="10972799" cy="3771490"/>
          </a:xfrm>
        </p:spPr>
        <p:txBody>
          <a:bodyPr/>
          <a:lstStyle>
            <a:lvl1pPr>
              <a:buClr>
                <a:srgbClr val="00919B"/>
              </a:buClr>
              <a:defRPr/>
            </a:lvl1pPr>
            <a:lvl2pPr>
              <a:spcBef>
                <a:spcPts val="400"/>
              </a:spcBef>
              <a:buClr>
                <a:srgbClr val="00919B"/>
              </a:buClr>
              <a:defRPr/>
            </a:lvl2pPr>
            <a:lvl3pPr>
              <a:spcBef>
                <a:spcPts val="400"/>
              </a:spcBef>
              <a:buClr>
                <a:srgbClr val="00919B"/>
              </a:buClr>
              <a:defRPr/>
            </a:lvl3pPr>
            <a:lvl4pPr>
              <a:buClr>
                <a:srgbClr val="00919B"/>
              </a:buClr>
              <a:defRPr/>
            </a:lvl4pPr>
            <a:lvl5pPr>
              <a:buClr>
                <a:srgbClr val="00919B"/>
              </a:buCl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609602" y="1039174"/>
            <a:ext cx="10972799" cy="635289"/>
          </a:xfrm>
        </p:spPr>
        <p:txBody>
          <a:bodyPr anchor="ctr"/>
          <a:lstStyle>
            <a:lvl1pPr marL="0" indent="0">
              <a:buNone/>
              <a:defRPr sz="2200" b="1" i="1">
                <a:solidFill>
                  <a:srgbClr val="00919B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609600" y="5614634"/>
            <a:ext cx="10972800" cy="715146"/>
          </a:xfrm>
        </p:spPr>
        <p:txBody>
          <a:bodyPr anchor="ctr"/>
          <a:lstStyle>
            <a:lvl1pPr>
              <a:buClr>
                <a:srgbClr val="00919B"/>
              </a:buClr>
              <a:buFont typeface="Lucida Grande"/>
              <a:buChar char="➜"/>
              <a:defRPr sz="2000" b="1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624215" y="179794"/>
            <a:ext cx="7330786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4852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15360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70" y="2403147"/>
            <a:ext cx="10742084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70" y="3736009"/>
            <a:ext cx="10742084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AB8BD-07E5-BD46-A0D1-C87770EE85C4}" type="datetime1">
              <a:rPr lang="fr-FR"/>
              <a:pPr>
                <a:defRPr/>
              </a:pPr>
              <a:t>20/11/2021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CEEFB-4B6D-0640-AAB8-B6BD8ECCB61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558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7"/>
            <a:ext cx="10723035" cy="1336956"/>
          </a:xfr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6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66C59-52B5-FC4F-9D3A-2B7FD50C0E89}" type="datetime1">
              <a:rPr lang="fr-FR"/>
              <a:pPr>
                <a:defRPr/>
              </a:pPr>
              <a:t>20/11/2021</a:t>
            </a:fld>
            <a:endParaRPr lang="fr-F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FA6D2-9C47-9241-BA67-37E3D3AE7F3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776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6" y="107577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8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3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7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8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3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7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1FAE7-ACDF-0148-A71E-CA274490114E}" type="datetime1">
              <a:rPr lang="fr-FR"/>
              <a:pPr>
                <a:defRPr/>
              </a:pPr>
              <a:t>20/11/2021</a:t>
            </a:fld>
            <a:endParaRPr lang="fr-F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8917E-2110-C14A-B6DF-B8D140CA75E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902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48A9-1674-0A4D-A6B1-4E219C9EFDAF}" type="datetime1">
              <a:rPr lang="fr-FR"/>
              <a:pPr>
                <a:defRPr/>
              </a:pPr>
              <a:t>20/11/2021</a:t>
            </a:fld>
            <a:endParaRPr lang="fr-F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0FAE5-15A5-8347-A460-B2BECC3ECE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756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309E8-FBBF-7248-8141-6D3CE780B1D2}" type="datetime1">
              <a:rPr lang="fr-FR"/>
              <a:pPr>
                <a:defRPr/>
              </a:pPr>
              <a:t>20/11/2021</a:t>
            </a:fld>
            <a:endParaRPr lang="fr-FR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0AC6B-6182-6C4F-9CB5-EE7D14B1B4B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721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4"/>
            <a:ext cx="5120640" cy="1162051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1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1999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602A5-08CD-F048-8713-50F4F0D184D0}" type="datetime1">
              <a:rPr lang="fr-FR"/>
              <a:pPr>
                <a:defRPr/>
              </a:pPr>
              <a:t>20/11/2021</a:t>
            </a:fld>
            <a:endParaRPr lang="fr-F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C562D-F8E9-5D47-9CE8-157836F930D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028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jpe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32693" y="107952"/>
            <a:ext cx="1072270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693" y="1600200"/>
            <a:ext cx="1072270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4724" y="6275390"/>
            <a:ext cx="2844800" cy="365125"/>
          </a:xfrm>
          <a:prstGeom prst="rect">
            <a:avLst/>
          </a:prstGeom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 defTabSz="457148">
              <a:defRPr sz="1200">
                <a:solidFill>
                  <a:schemeClr val="bg1"/>
                </a:solidFill>
                <a:effectLst/>
                <a:latin typeface="Comic Sans MS" pitchFamily="66" charset="0"/>
              </a:defRPr>
            </a:lvl1pPr>
          </a:lstStyle>
          <a:p>
            <a:pPr>
              <a:defRPr/>
            </a:pPr>
            <a:fld id="{4B4907E0-59B3-3640-887D-BA5A61B0F3EC}" type="datetime1">
              <a:rPr lang="fr-FR" smtClean="0"/>
              <a:pPr>
                <a:defRPr/>
              </a:pPr>
              <a:t>20/11/2021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3646" y="6275390"/>
            <a:ext cx="6453554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 defTabSz="457148">
              <a:defRPr sz="1200">
                <a:solidFill>
                  <a:schemeClr val="bg1"/>
                </a:solidFill>
                <a:effectLst/>
                <a:latin typeface="Comic Sans MS" pitchFamily="66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1231" y="6275390"/>
            <a:ext cx="1320800" cy="365125"/>
          </a:xfrm>
          <a:prstGeom prst="rect">
            <a:avLst/>
          </a:prstGeom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 defTabSz="457148">
              <a:defRPr sz="3600">
                <a:solidFill>
                  <a:schemeClr val="bg1"/>
                </a:solidFill>
                <a:effectLst/>
                <a:latin typeface="Comic Sans MS" pitchFamily="66" charset="0"/>
              </a:defRPr>
            </a:lvl1pPr>
          </a:lstStyle>
          <a:p>
            <a:pPr>
              <a:defRPr/>
            </a:pPr>
            <a:fld id="{763726B6-F6F7-9A40-96A4-4EA25C5D501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08" r:id="rId13"/>
    <p:sldLayoutId id="2147483709" r:id="rId14"/>
    <p:sldLayoutId id="2147483710" r:id="rId15"/>
    <p:sldLayoutId id="2147483711" r:id="rId16"/>
    <p:sldLayoutId id="2147483749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  <p:sldLayoutId id="2147483747" r:id="rId36"/>
    <p:sldLayoutId id="2147483750" r:id="rId3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Comic Sans MS" pitchFamily="66" charset="0"/>
          <a:ea typeface="ＭＳ Ｐゴシック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pitchFamily="34" charset="-128"/>
          <a:cs typeface="ＭＳ Ｐゴシック" charset="-128"/>
        </a:defRPr>
      </a:lvl5pPr>
      <a:lvl6pPr marL="457148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6pPr>
      <a:lvl7pPr marL="914296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7pPr>
      <a:lvl8pPr marL="1371445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8pPr>
      <a:lvl9pPr marL="1828592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9pPr>
    </p:titleStyle>
    <p:bodyStyle>
      <a:lvl1pPr marL="347663" indent="-347663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300" kern="1200">
          <a:solidFill>
            <a:srgbClr val="595959"/>
          </a:solidFill>
          <a:latin typeface="Comic Sans MS" pitchFamily="66" charset="0"/>
          <a:ea typeface="ＭＳ Ｐゴシック" pitchFamily="34" charset="-128"/>
          <a:cs typeface="ＭＳ Ｐゴシック" charset="-128"/>
        </a:defRPr>
      </a:lvl1pPr>
      <a:lvl2pPr marL="684213" indent="-334963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sz="2200" kern="1200">
          <a:solidFill>
            <a:srgbClr val="595959"/>
          </a:solidFill>
          <a:latin typeface="Comic Sans MS" pitchFamily="66" charset="0"/>
          <a:ea typeface="ＭＳ Ｐゴシック" pitchFamily="34" charset="-128"/>
          <a:cs typeface="+mn-cs"/>
        </a:defRPr>
      </a:lvl2pPr>
      <a:lvl3pPr marL="966788" indent="-280988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000" kern="1200">
          <a:solidFill>
            <a:srgbClr val="595959"/>
          </a:solidFill>
          <a:latin typeface="Comic Sans MS" pitchFamily="66" charset="0"/>
          <a:ea typeface="ＭＳ Ｐゴシック" pitchFamily="34" charset="-128"/>
          <a:cs typeface="+mn-cs"/>
        </a:defRPr>
      </a:lvl3pPr>
      <a:lvl4pPr marL="1262063" indent="-293688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Comic Sans MS" pitchFamily="66" charset="0"/>
          <a:ea typeface="ＭＳ Ｐゴシック" pitchFamily="34" charset="-128"/>
          <a:cs typeface="+mn-cs"/>
        </a:defRPr>
      </a:lvl4pPr>
      <a:lvl5pPr marL="1544638" indent="-280988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Comic Sans MS" pitchFamily="66" charset="0"/>
          <a:ea typeface="ＭＳ Ｐゴシック" pitchFamily="34" charset="-128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8.wmf"/><Relationship Id="rId2" Type="http://schemas.openxmlformats.org/officeDocument/2006/relationships/video" Target="file:///C:\Users\prestation\Desktop\20211120%20-%20SPIF%202021\PPT%20Dr%20et%20Pr\04\CyberKnife%20M6%20Movie%20lung%20court.mov" TargetMode="External"/><Relationship Id="rId1" Type="http://schemas.microsoft.com/office/2007/relationships/media" Target="file:///C:\Users\prestation\Desktop\20211120%20-%20SPIF%202021\PPT%20Dr%20et%20Pr\04\CyberKnife%20M6%20Movie%20lung%20court.mov" TargetMode="External"/><Relationship Id="rId6" Type="http://schemas.openxmlformats.org/officeDocument/2006/relationships/image" Target="../media/image27.wmf"/><Relationship Id="rId5" Type="http://schemas.openxmlformats.org/officeDocument/2006/relationships/image" Target="../media/image11.jpeg"/><Relationship Id="rId10" Type="http://schemas.openxmlformats.org/officeDocument/2006/relationships/image" Target="../media/image31.wmf"/><Relationship Id="rId4" Type="http://schemas.openxmlformats.org/officeDocument/2006/relationships/image" Target="../media/image26.png"/><Relationship Id="rId9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jpeg"/><Relationship Id="rId5" Type="http://schemas.microsoft.com/office/2007/relationships/hdphoto" Target="../media/hdphoto3.wdp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8.png"/><Relationship Id="rId7" Type="http://schemas.microsoft.com/office/2007/relationships/hdphoto" Target="../media/hdphoto5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microsoft.com/office/2007/relationships/hdphoto" Target="../media/hdphoto4.wdp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0.jpeg"/><Relationship Id="rId2" Type="http://schemas.openxmlformats.org/officeDocument/2006/relationships/video" Target="file:///C:\Users\prestation\Desktop\20211120%20-%20SPIF%202021\PPT%20Dr%20et%20Pr\04\SMART.avi" TargetMode="External"/><Relationship Id="rId1" Type="http://schemas.microsoft.com/office/2007/relationships/media" Target="file:///C:\Users\prestation\Desktop\20211120%20-%20SPIF%202021\PPT%20Dr%20et%20Pr\04\SMART.avi" TargetMode="Externa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62.png"/><Relationship Id="rId4" Type="http://schemas.microsoft.com/office/2007/relationships/hdphoto" Target="../media/hdphoto7.wdp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65.png"/><Relationship Id="rId4" Type="http://schemas.microsoft.com/office/2007/relationships/hdphoto" Target="../media/hdphoto9.wdp"/><Relationship Id="rId9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gif"/><Relationship Id="rId3" Type="http://schemas.openxmlformats.org/officeDocument/2006/relationships/tags" Target="../tags/tag3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37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1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78.png"/><Relationship Id="rId7" Type="http://schemas.openxmlformats.org/officeDocument/2006/relationships/image" Target="../media/image80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3.wdp"/><Relationship Id="rId11" Type="http://schemas.openxmlformats.org/officeDocument/2006/relationships/hyperlink" Target="https://www.ema.europa.eu/en/documents/product-information/imfinzi-epar-product-information_en.pdf" TargetMode="External"/><Relationship Id="rId5" Type="http://schemas.openxmlformats.org/officeDocument/2006/relationships/image" Target="../media/image79.pn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17.wdp"/><Relationship Id="rId4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11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1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97.png"/><Relationship Id="rId4" Type="http://schemas.openxmlformats.org/officeDocument/2006/relationships/image" Target="../media/image9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713" name="Text Box 17"/>
          <p:cNvSpPr txBox="1">
            <a:spLocks noChangeArrowheads="1"/>
          </p:cNvSpPr>
          <p:nvPr/>
        </p:nvSpPr>
        <p:spPr bwMode="auto">
          <a:xfrm>
            <a:off x="812740" y="277384"/>
            <a:ext cx="10574765" cy="141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63DE8"/>
                    </a:gs>
                    <a:gs pos="100000">
                      <a:srgbClr val="063DE8">
                        <a:gamma/>
                        <a:shade val="29804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DFC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457148">
              <a:defRPr/>
            </a:pPr>
            <a:r>
              <a:rPr lang="fr-FR" sz="3800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Tout ce que vous avez toujours voulu savoir</a:t>
            </a:r>
          </a:p>
          <a:p>
            <a:pPr algn="ctr" defTabSz="457148">
              <a:spcBef>
                <a:spcPts val="1200"/>
              </a:spcBef>
              <a:spcAft>
                <a:spcPts val="600"/>
              </a:spcAft>
              <a:defRPr/>
            </a:pPr>
            <a:r>
              <a:rPr lang="fr-FR" sz="3800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sur la Radiothérapie en 2021…</a:t>
            </a:r>
            <a:endParaRPr lang="fr-FR" sz="3800" dirty="0">
              <a:solidFill>
                <a:schemeClr val="bg2">
                  <a:lumMod val="50000"/>
                </a:schemeClr>
              </a:solidFill>
              <a:latin typeface="Comic Sans MS" pitchFamily="66" charset="0"/>
              <a:cs typeface="Times New Roman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874715" y="5569709"/>
            <a:ext cx="8435670" cy="56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 algn="ctr" defTabSz="457148">
              <a:lnSpc>
                <a:spcPct val="120000"/>
              </a:lnSpc>
              <a:spcBef>
                <a:spcPct val="5000"/>
              </a:spcBef>
              <a:defRPr/>
            </a:pPr>
            <a:r>
              <a:rPr lang="en-GB" sz="2800" dirty="0">
                <a:solidFill>
                  <a:schemeClr val="accent2"/>
                </a:solidFill>
                <a:effectLst/>
                <a:latin typeface="Comic Sans MS" pitchFamily="66" charset="0"/>
                <a:ea typeface="+mn-ea"/>
              </a:rPr>
              <a:t>Pr Philippe Giraud</a:t>
            </a:r>
            <a:endParaRPr lang="en-US" sz="2800" dirty="0">
              <a:solidFill>
                <a:schemeClr val="accent2"/>
              </a:solidFill>
              <a:effectLst/>
              <a:latin typeface="Comic Sans MS" pitchFamily="66" charset="0"/>
              <a:ea typeface="+mn-ea"/>
            </a:endParaRPr>
          </a:p>
        </p:txBody>
      </p:sp>
      <p:sp>
        <p:nvSpPr>
          <p:cNvPr id="16387" name="Text Box 18"/>
          <p:cNvSpPr txBox="1">
            <a:spLocks noChangeArrowheads="1"/>
          </p:cNvSpPr>
          <p:nvPr/>
        </p:nvSpPr>
        <p:spPr bwMode="auto">
          <a:xfrm>
            <a:off x="3377418" y="6146290"/>
            <a:ext cx="5468008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600" i="1" dirty="0">
                <a:solidFill>
                  <a:srgbClr val="244A58"/>
                </a:solidFill>
                <a:effectLst/>
                <a:latin typeface="Comic Sans MS" pitchFamily="66" charset="0"/>
              </a:rPr>
              <a:t>Service d’Oncologie Radiothérapie,</a:t>
            </a:r>
            <a:br>
              <a:rPr lang="fr-FR" sz="1600" i="1" dirty="0">
                <a:solidFill>
                  <a:srgbClr val="244A58"/>
                </a:solidFill>
                <a:effectLst/>
                <a:latin typeface="Comic Sans MS" pitchFamily="66" charset="0"/>
              </a:rPr>
            </a:br>
            <a:r>
              <a:rPr lang="fr-FR" sz="1600" i="1" dirty="0">
                <a:solidFill>
                  <a:srgbClr val="244A58"/>
                </a:solidFill>
                <a:effectLst/>
                <a:latin typeface="Comic Sans MS" pitchFamily="66" charset="0"/>
              </a:rPr>
              <a:t>Hôpital Européen Georges Pompidou, Paris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31879BE-28A0-48C7-9708-0CC4D844B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3025" y="5391833"/>
            <a:ext cx="1088598" cy="1317500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959B6470-F64D-4741-90EE-A119B9D04086}"/>
              </a:ext>
            </a:extLst>
          </p:cNvPr>
          <p:cNvGrpSpPr/>
          <p:nvPr/>
        </p:nvGrpSpPr>
        <p:grpSpPr>
          <a:xfrm>
            <a:off x="260104" y="5382502"/>
            <a:ext cx="1414737" cy="1233551"/>
            <a:chOff x="572683" y="4993417"/>
            <a:chExt cx="1762836" cy="1730135"/>
          </a:xfrm>
        </p:grpSpPr>
        <p:pic>
          <p:nvPicPr>
            <p:cNvPr id="7" name="Picture 7" descr="HUPO_GROUPE_CMJN2">
              <a:extLst>
                <a:ext uri="{FF2B5EF4-FFF2-40B4-BE49-F238E27FC236}">
                  <a16:creationId xmlns:a16="http://schemas.microsoft.com/office/drawing/2014/main" id="{E6C7FAC2-3EBE-4127-941E-3F54D99A32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127" y="6153632"/>
              <a:ext cx="1755392" cy="569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Image 2" descr="Une image contenant bâtiment, extérieur, ciel, stade&#10;&#10;Description générée automatiquement">
              <a:extLst>
                <a:ext uri="{FF2B5EF4-FFF2-40B4-BE49-F238E27FC236}">
                  <a16:creationId xmlns:a16="http://schemas.microsoft.com/office/drawing/2014/main" id="{C6B1C7F2-548E-4C3C-8118-62BB67136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683" y="4993417"/>
              <a:ext cx="1762836" cy="1175915"/>
            </a:xfrm>
            <a:prstGeom prst="rect">
              <a:avLst/>
            </a:prstGeom>
          </p:spPr>
        </p:pic>
      </p:grpSp>
      <p:pic>
        <p:nvPicPr>
          <p:cNvPr id="5" name="Image 4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43068715-AD30-4098-BC5E-3712293D79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8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7781" y="2130553"/>
            <a:ext cx="6134521" cy="313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3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909733" y="5917554"/>
            <a:ext cx="25923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r-FR" altLang="fr-FR" i="1" dirty="0">
                <a:solidFill>
                  <a:srgbClr val="244A58"/>
                </a:solidFill>
                <a:effectLst/>
              </a:rPr>
              <a:t>Cyberknife</a:t>
            </a:r>
            <a:endParaRPr lang="fr-FR" altLang="fr-FR" sz="3200" i="1" dirty="0">
              <a:solidFill>
                <a:srgbClr val="244A58"/>
              </a:solidFill>
              <a:effectLst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487488" y="577850"/>
            <a:ext cx="7696200" cy="7747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fr-FR" altLang="fr-FR" sz="4000" dirty="0">
                <a:solidFill>
                  <a:srgbClr val="2C7C9F"/>
                </a:solidFill>
                <a:effectLst/>
                <a:cs typeface="Times New Roman" pitchFamily="18" charset="0"/>
              </a:rPr>
              <a:t>Avec quels appareils ?                </a:t>
            </a:r>
          </a:p>
        </p:txBody>
      </p:sp>
      <p:pic>
        <p:nvPicPr>
          <p:cNvPr id="2" name="CyberKnife M6 Movie lung court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67" y="1686806"/>
            <a:ext cx="7091363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4C2AE7CE-62A9-4B8D-8DD4-8B725B960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2741456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RT Stéréotaxique</a:t>
            </a:r>
          </a:p>
        </p:txBody>
      </p:sp>
      <p:pic>
        <p:nvPicPr>
          <p:cNvPr id="10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D90A0C4E-FCAF-450A-8C71-5904AB7DE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248A93EA-0E8B-4546-85F6-CCACD2ABC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134"/>
          <a:stretch/>
        </p:blipFill>
        <p:spPr bwMode="auto">
          <a:xfrm>
            <a:off x="8255087" y="1352551"/>
            <a:ext cx="3825052" cy="154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88B16D45-2141-4EB5-98B2-BEF8ADA3D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5744" y="4899174"/>
            <a:ext cx="1342141" cy="99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E877B9E9-5DAF-4762-B362-579B779D9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7079" y="4274074"/>
            <a:ext cx="1159539" cy="96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34EC128C-2F58-42F0-866E-5469B126E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7885" y="3089967"/>
            <a:ext cx="1788498" cy="99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486AB45F-3927-42C4-AF07-C23633DD9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8620" y="3571000"/>
            <a:ext cx="1399766" cy="99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75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62088" y="739775"/>
            <a:ext cx="7696200" cy="77508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fr-FR" altLang="fr-FR" sz="4000" dirty="0">
                <a:solidFill>
                  <a:schemeClr val="accent1"/>
                </a:solidFill>
                <a:effectLst/>
                <a:cs typeface="Times New Roman" pitchFamily="18" charset="0"/>
              </a:rPr>
              <a:t>Pour quels patients ?               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50573" y="1852614"/>
            <a:ext cx="9359900" cy="44656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3375" indent="-333375"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2pPr>
            <a:lvl3pPr marL="1200150" indent="-342900"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FontTx/>
              <a:buChar char="•"/>
              <a:defRPr/>
            </a:pPr>
            <a:r>
              <a:rPr lang="fr-FR" altLang="fr-FR" sz="2400" b="0" dirty="0">
                <a:solidFill>
                  <a:schemeClr val="accent2"/>
                </a:solidFill>
                <a:effectLst/>
              </a:rPr>
              <a:t>Chirurgie des CPNPC des stades limités :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Comic Sans MS" pitchFamily="66" charset="0"/>
              <a:buChar char="−"/>
              <a:defRPr/>
            </a:pPr>
            <a:r>
              <a:rPr lang="fr-FR" altLang="fr-FR" sz="2400" b="0" dirty="0">
                <a:solidFill>
                  <a:schemeClr val="accent2"/>
                </a:solidFill>
                <a:effectLst/>
              </a:rPr>
              <a:t>IA (T1N0) = 68-75% SG à 5 ans</a:t>
            </a:r>
            <a:endParaRPr lang="en-US" altLang="fr-FR" sz="2400" b="0" dirty="0">
              <a:solidFill>
                <a:schemeClr val="accent2"/>
              </a:solidFill>
              <a:effectLst/>
              <a:cs typeface="Arial" pitchFamily="34" charset="0"/>
            </a:endParaRPr>
          </a:p>
          <a:p>
            <a:pPr lvl="2">
              <a:lnSpc>
                <a:spcPct val="150000"/>
              </a:lnSpc>
              <a:spcBef>
                <a:spcPts val="600"/>
              </a:spcBef>
              <a:buFont typeface="Comic Sans MS" pitchFamily="66" charset="0"/>
              <a:buChar char="−"/>
              <a:defRPr/>
            </a:pPr>
            <a:r>
              <a:rPr lang="fr-FR" altLang="fr-FR" sz="2400" b="0" dirty="0">
                <a:solidFill>
                  <a:schemeClr val="accent2"/>
                </a:solidFill>
                <a:effectLst/>
              </a:rPr>
              <a:t>IB (T2N0) = 35-59% SG à 5 ans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altLang="fr-FR" sz="2400" b="0" dirty="0" err="1">
                <a:solidFill>
                  <a:schemeClr val="accent2"/>
                </a:solidFill>
                <a:effectLst/>
                <a:cs typeface="Arial" pitchFamily="34" charset="0"/>
              </a:rPr>
              <a:t>Mais</a:t>
            </a:r>
            <a:r>
              <a:rPr lang="en-US" altLang="fr-FR" sz="2400" b="0" dirty="0">
                <a:solidFill>
                  <a:schemeClr val="accent2"/>
                </a:solidFill>
                <a:effectLst/>
                <a:cs typeface="Arial" pitchFamily="34" charset="0"/>
              </a:rPr>
              <a:t> </a:t>
            </a:r>
            <a:r>
              <a:rPr lang="fr-FR" altLang="fr-FR" sz="2400" b="0" dirty="0">
                <a:solidFill>
                  <a:schemeClr val="accent2"/>
                </a:solidFill>
                <a:effectLst/>
              </a:rPr>
              <a:t>25% stades limités non opérables :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Comic Sans MS" pitchFamily="66" charset="0"/>
              <a:buChar char="−"/>
              <a:defRPr/>
            </a:pPr>
            <a:r>
              <a:rPr lang="fr-FR" altLang="fr-FR" sz="2400" b="0" dirty="0">
                <a:solidFill>
                  <a:schemeClr val="accent2"/>
                </a:solidFill>
                <a:effectLst/>
              </a:rPr>
              <a:t>Contre-indications anesthésiques et/ou opératoires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Comic Sans MS" pitchFamily="66" charset="0"/>
              <a:buChar char="−"/>
              <a:defRPr/>
            </a:pPr>
            <a:r>
              <a:rPr lang="fr-FR" altLang="fr-FR" sz="2400" b="0" dirty="0">
                <a:solidFill>
                  <a:schemeClr val="accent2"/>
                </a:solidFill>
                <a:effectLst/>
              </a:rPr>
              <a:t>Insuffisance respiratoire par BPCO sévère….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Comic Sans MS" pitchFamily="66" charset="0"/>
              <a:buChar char="−"/>
              <a:defRPr/>
            </a:pPr>
            <a:r>
              <a:rPr lang="fr-FR" altLang="fr-FR" sz="2400" b="0" dirty="0">
                <a:solidFill>
                  <a:schemeClr val="accent2"/>
                </a:solidFill>
                <a:effectLst/>
              </a:rPr>
              <a:t>Refus du patient</a:t>
            </a:r>
          </a:p>
        </p:txBody>
      </p:sp>
      <p:grpSp>
        <p:nvGrpSpPr>
          <p:cNvPr id="21510" name="Groupe 8"/>
          <p:cNvGrpSpPr>
            <a:grpSpLocks/>
          </p:cNvGrpSpPr>
          <p:nvPr/>
        </p:nvGrpSpPr>
        <p:grpSpPr bwMode="auto">
          <a:xfrm rot="1349578">
            <a:off x="8031163" y="860425"/>
            <a:ext cx="2679700" cy="1987550"/>
            <a:chOff x="2190750" y="1117600"/>
            <a:chExt cx="5905500" cy="4414838"/>
          </a:xfrm>
        </p:grpSpPr>
        <p:pic>
          <p:nvPicPr>
            <p:cNvPr id="21512" name="Imag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50" y="1117600"/>
              <a:ext cx="5905500" cy="441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 bwMode="auto">
            <a:xfrm rot="20339294">
              <a:off x="3697496" y="2735652"/>
              <a:ext cx="2092114" cy="3561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1674374" y="790158"/>
            <a:ext cx="9210557" cy="5572543"/>
            <a:chOff x="171450" y="790157"/>
            <a:chExt cx="9210557" cy="5572543"/>
          </a:xfrm>
        </p:grpSpPr>
        <p:sp>
          <p:nvSpPr>
            <p:cNvPr id="2" name="Rectangle 1"/>
            <p:cNvSpPr/>
            <p:nvPr/>
          </p:nvSpPr>
          <p:spPr bwMode="auto">
            <a:xfrm>
              <a:off x="171450" y="3760788"/>
              <a:ext cx="8859838" cy="2601912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endParaRPr>
            </a:p>
          </p:txBody>
        </p:sp>
        <p:pic>
          <p:nvPicPr>
            <p:cNvPr id="16" name="Image 4" descr="chat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369900">
              <a:off x="6628305" y="790157"/>
              <a:ext cx="2753702" cy="2140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 Box 4">
            <a:extLst>
              <a:ext uri="{FF2B5EF4-FFF2-40B4-BE49-F238E27FC236}">
                <a16:creationId xmlns:a16="http://schemas.microsoft.com/office/drawing/2014/main" id="{749D06AB-1338-4C79-A286-E63A44D99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3140603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Stéréotaxie Stade I</a:t>
            </a:r>
          </a:p>
        </p:txBody>
      </p:sp>
      <p:pic>
        <p:nvPicPr>
          <p:cNvPr id="17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4BDD9676-4FEB-4B19-B4C5-D5AAC5E61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èche : courbe vers la gauche 4">
            <a:extLst>
              <a:ext uri="{FF2B5EF4-FFF2-40B4-BE49-F238E27FC236}">
                <a16:creationId xmlns:a16="http://schemas.microsoft.com/office/drawing/2014/main" id="{7B5B2C92-2BFD-4B79-8975-992B376D1E57}"/>
              </a:ext>
            </a:extLst>
          </p:cNvPr>
          <p:cNvSpPr/>
          <p:nvPr/>
        </p:nvSpPr>
        <p:spPr>
          <a:xfrm flipH="1" flipV="1">
            <a:off x="390617" y="2716569"/>
            <a:ext cx="951822" cy="2510171"/>
          </a:xfrm>
          <a:prstGeom prst="curvedLeft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4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30CED4D-B627-4B57-A845-D2ECF3CCDC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38" y="86637"/>
            <a:ext cx="5832648" cy="18002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F5C1DE5-E435-40A6-AED3-92CD68E0F1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1711" y="1850157"/>
            <a:ext cx="4293477" cy="39168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DC6D92-D74B-452F-94C6-271468CE92F5}"/>
              </a:ext>
            </a:extLst>
          </p:cNvPr>
          <p:cNvSpPr/>
          <p:nvPr/>
        </p:nvSpPr>
        <p:spPr>
          <a:xfrm>
            <a:off x="997242" y="5805264"/>
            <a:ext cx="10166058" cy="10323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accent1"/>
                </a:solidFill>
                <a:effectLst/>
                <a:latin typeface="Comic Sans MS" panose="030F0702030302020204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SBRT </a:t>
            </a:r>
            <a:r>
              <a:rPr lang="fr-FR" sz="2800" dirty="0" err="1">
                <a:solidFill>
                  <a:schemeClr val="accent1"/>
                </a:solidFill>
                <a:effectLst/>
                <a:latin typeface="Comic Sans MS" panose="030F0702030302020204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is</a:t>
            </a:r>
            <a:r>
              <a:rPr lang="fr-FR" sz="2800" dirty="0">
                <a:solidFill>
                  <a:schemeClr val="accent1"/>
                </a:solidFill>
                <a:effectLst/>
                <a:latin typeface="Comic Sans MS" panose="030F0702030302020204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 the standard </a:t>
            </a:r>
            <a:r>
              <a:rPr lang="fr-FR" sz="2800" dirty="0" err="1">
                <a:solidFill>
                  <a:schemeClr val="accent1"/>
                </a:solidFill>
                <a:effectLst/>
                <a:latin typeface="Comic Sans MS" panose="030F0702030302020204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treatment</a:t>
            </a:r>
            <a:br>
              <a:rPr lang="fr-FR" sz="2800" dirty="0">
                <a:solidFill>
                  <a:schemeClr val="accent1"/>
                </a:solidFill>
                <a:effectLst/>
                <a:latin typeface="Comic Sans MS" panose="030F0702030302020204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fr-FR" sz="2800" dirty="0">
                <a:solidFill>
                  <a:schemeClr val="accent1"/>
                </a:solidFill>
                <a:effectLst/>
                <a:latin typeface="Comic Sans MS" panose="030F0702030302020204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for </a:t>
            </a:r>
            <a:r>
              <a:rPr lang="fr-FR" sz="2800" dirty="0" err="1">
                <a:solidFill>
                  <a:schemeClr val="accent1"/>
                </a:solidFill>
                <a:effectLst/>
                <a:latin typeface="Comic Sans MS" panose="030F0702030302020204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inoperable</a:t>
            </a:r>
            <a:r>
              <a:rPr lang="fr-FR" sz="2800" dirty="0">
                <a:solidFill>
                  <a:schemeClr val="accent1"/>
                </a:solidFill>
                <a:effectLst/>
                <a:latin typeface="Comic Sans MS" panose="030F0702030302020204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 Stage I pts </a:t>
            </a:r>
            <a:r>
              <a:rPr lang="fr-FR" sz="2800" dirty="0" err="1">
                <a:solidFill>
                  <a:schemeClr val="accent1"/>
                </a:solidFill>
                <a:effectLst/>
                <a:latin typeface="Comic Sans MS" panose="030F0702030302020204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with</a:t>
            </a:r>
            <a:r>
              <a:rPr lang="fr-FR" sz="2800" dirty="0">
                <a:solidFill>
                  <a:schemeClr val="accent1"/>
                </a:solidFill>
                <a:effectLst/>
                <a:latin typeface="Comic Sans MS" panose="030F0702030302020204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 NSCLC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F6E03F-8EB8-48E0-A875-E0B6C898F4D6}"/>
              </a:ext>
            </a:extLst>
          </p:cNvPr>
          <p:cNvSpPr/>
          <p:nvPr/>
        </p:nvSpPr>
        <p:spPr>
          <a:xfrm>
            <a:off x="6920983" y="2708920"/>
            <a:ext cx="2997333" cy="187220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accent2"/>
                </a:solidFill>
                <a:latin typeface="Comic Sans MS" panose="030F0702030302020204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SBRT vs</a:t>
            </a:r>
          </a:p>
          <a:p>
            <a:pPr algn="ctr"/>
            <a:endParaRPr lang="fr-FR" sz="2400" dirty="0">
              <a:solidFill>
                <a:schemeClr val="accent2"/>
              </a:solidFill>
              <a:latin typeface="Comic Sans MS" panose="030F0702030302020204" pitchFamily="66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r>
              <a:rPr lang="fr-FR" sz="2400" dirty="0">
                <a:solidFill>
                  <a:schemeClr val="accent2"/>
                </a:solidFill>
                <a:latin typeface="Comic Sans MS" panose="030F0702030302020204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 Standard RT</a:t>
            </a:r>
          </a:p>
        </p:txBody>
      </p:sp>
      <p:sp>
        <p:nvSpPr>
          <p:cNvPr id="3" name="Rectangle 2"/>
          <p:cNvSpPr/>
          <p:nvPr/>
        </p:nvSpPr>
        <p:spPr>
          <a:xfrm>
            <a:off x="8100408" y="5419571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i="1" dirty="0">
                <a:solidFill>
                  <a:schemeClr val="accent2"/>
                </a:solidFill>
                <a:effectLst/>
              </a:rPr>
              <a:t>Ball et al., Lancet </a:t>
            </a:r>
            <a:r>
              <a:rPr lang="fr-FR" altLang="fr-FR" i="1" dirty="0" err="1">
                <a:solidFill>
                  <a:schemeClr val="accent2"/>
                </a:solidFill>
                <a:effectLst/>
              </a:rPr>
              <a:t>Oncol</a:t>
            </a:r>
            <a:r>
              <a:rPr lang="fr-FR" altLang="fr-FR" i="1" dirty="0">
                <a:solidFill>
                  <a:schemeClr val="accent2"/>
                </a:solidFill>
                <a:effectLst/>
              </a:rPr>
              <a:t> 2019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FA520EB3-9ADC-4250-9CF4-9B89AFA0E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3140603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Stéréotaxie Stade I</a:t>
            </a:r>
          </a:p>
        </p:txBody>
      </p:sp>
      <p:pic>
        <p:nvPicPr>
          <p:cNvPr id="11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24CE32D3-6678-4C03-9A64-A436840FD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235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4"/>
          <p:cNvSpPr txBox="1">
            <a:spLocks/>
          </p:cNvSpPr>
          <p:nvPr/>
        </p:nvSpPr>
        <p:spPr>
          <a:xfrm>
            <a:off x="772571" y="1989179"/>
            <a:ext cx="10675717" cy="473166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fr-FR" altLang="fr-FR" sz="2000" b="0" dirty="0">
                <a:solidFill>
                  <a:schemeClr val="accent2"/>
                </a:solidFill>
                <a:effectLst/>
              </a:rPr>
              <a:t>En général, taille </a:t>
            </a:r>
            <a:r>
              <a:rPr lang="fr-FR" altLang="fr-FR" sz="2000" b="0" u="sng" dirty="0">
                <a:solidFill>
                  <a:schemeClr val="accent2"/>
                </a:solidFill>
                <a:effectLst/>
              </a:rPr>
              <a:t>&lt;</a:t>
            </a:r>
            <a:r>
              <a:rPr lang="fr-FR" altLang="fr-FR" sz="2000" b="0" dirty="0">
                <a:solidFill>
                  <a:schemeClr val="accent2"/>
                </a:solidFill>
                <a:effectLst/>
              </a:rPr>
              <a:t> 5 cm</a:t>
            </a:r>
            <a:br>
              <a:rPr lang="fr-FR" altLang="fr-FR" sz="2000" b="0" dirty="0">
                <a:solidFill>
                  <a:schemeClr val="accent2"/>
                </a:solidFill>
                <a:effectLst/>
              </a:rPr>
            </a:br>
            <a:r>
              <a:rPr lang="fr-FR" altLang="fr-FR" sz="2000" b="0" dirty="0">
                <a:solidFill>
                  <a:schemeClr val="accent2"/>
                </a:solidFill>
                <a:effectLst/>
              </a:rPr>
              <a:t>mais souvent médianes de taille </a:t>
            </a:r>
            <a:r>
              <a:rPr lang="fr-FR" altLang="fr-FR" sz="2000" i="1" u="sng" dirty="0">
                <a:solidFill>
                  <a:schemeClr val="accent1"/>
                </a:solidFill>
              </a:rPr>
              <a:t>&lt;</a:t>
            </a:r>
            <a:r>
              <a:rPr lang="fr-FR" altLang="fr-FR" sz="2000" i="1" dirty="0">
                <a:solidFill>
                  <a:schemeClr val="accent1"/>
                </a:solidFill>
              </a:rPr>
              <a:t> 3 cm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fr-FR" altLang="fr-FR" sz="2000" b="0" dirty="0">
                <a:solidFill>
                  <a:schemeClr val="accent2"/>
                </a:solidFill>
                <a:effectLst/>
              </a:rPr>
              <a:t>Candidates idéales = </a:t>
            </a:r>
            <a:r>
              <a:rPr lang="fr-FR" altLang="fr-FR" sz="2000" i="1" dirty="0">
                <a:solidFill>
                  <a:schemeClr val="accent1"/>
                </a:solidFill>
              </a:rPr>
              <a:t>tumeurs périphériques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fr-FR" altLang="fr-FR" sz="2000" b="0" dirty="0">
                <a:solidFill>
                  <a:schemeClr val="accent2"/>
                </a:solidFill>
                <a:effectLst/>
              </a:rPr>
              <a:t>Tumeurs centrales : fractionnement </a:t>
            </a:r>
            <a:r>
              <a:rPr lang="fr-FR" altLang="fr-FR" sz="2400" b="0" dirty="0">
                <a:solidFill>
                  <a:schemeClr val="accent2"/>
                </a:solidFill>
                <a:effectLst/>
              </a:rPr>
              <a:t>≠</a:t>
            </a:r>
            <a:br>
              <a:rPr lang="fr-FR" altLang="fr-FR" sz="2000" b="0" dirty="0">
                <a:solidFill>
                  <a:schemeClr val="accent2"/>
                </a:solidFill>
                <a:effectLst/>
              </a:rPr>
            </a:br>
            <a:r>
              <a:rPr lang="fr-FR" altLang="fr-FR" sz="2000" b="0" dirty="0">
                <a:solidFill>
                  <a:schemeClr val="accent2"/>
                </a:solidFill>
                <a:effectLst/>
              </a:rPr>
              <a:t>(au moins 5 fractions)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fr-FR" altLang="fr-FR" sz="2000" b="0" dirty="0">
                <a:solidFill>
                  <a:schemeClr val="accent2"/>
                </a:solidFill>
                <a:effectLst/>
              </a:rPr>
              <a:t>Efficacité identique mais toxicité</a:t>
            </a:r>
            <a:br>
              <a:rPr lang="fr-FR" altLang="fr-FR" sz="2000" b="0" dirty="0">
                <a:solidFill>
                  <a:schemeClr val="accent2"/>
                </a:solidFill>
                <a:effectLst/>
              </a:rPr>
            </a:br>
            <a:r>
              <a:rPr lang="fr-FR" altLang="fr-FR" sz="2000" b="0" dirty="0">
                <a:solidFill>
                  <a:schemeClr val="accent2"/>
                </a:solidFill>
                <a:effectLst/>
              </a:rPr>
              <a:t>différente </a:t>
            </a:r>
            <a:r>
              <a:rPr lang="fr-FR" altLang="fr-FR" sz="1600" b="0" dirty="0">
                <a:solidFill>
                  <a:schemeClr val="accent2"/>
                </a:solidFill>
                <a:effectLst/>
              </a:rPr>
              <a:t>(</a:t>
            </a:r>
            <a:r>
              <a:rPr lang="fr-FR" altLang="fr-FR" sz="1600" b="0" dirty="0" err="1">
                <a:solidFill>
                  <a:schemeClr val="accent2"/>
                </a:solidFill>
                <a:effectLst/>
              </a:rPr>
              <a:t>Fakiris</a:t>
            </a:r>
            <a:r>
              <a:rPr lang="fr-FR" altLang="fr-FR" sz="1600" b="0" dirty="0">
                <a:solidFill>
                  <a:schemeClr val="accent2"/>
                </a:solidFill>
                <a:effectLst/>
              </a:rPr>
              <a:t>, IJROBP 2009 : 10% vs 27%)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endParaRPr lang="fr-FR" altLang="fr-FR" sz="2800" b="0" dirty="0">
              <a:solidFill>
                <a:schemeClr val="accent2"/>
              </a:solidFill>
              <a:effectLst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fr-FR" altLang="fr-FR" sz="2000" b="0" dirty="0">
                <a:solidFill>
                  <a:schemeClr val="accent2"/>
                </a:solidFill>
                <a:effectLst/>
              </a:rPr>
              <a:t>Aucune limite EFR : </a:t>
            </a:r>
            <a:r>
              <a:rPr lang="en-US" altLang="fr-FR" sz="2000" b="0" dirty="0">
                <a:solidFill>
                  <a:schemeClr val="accent2"/>
                </a:solidFill>
                <a:effectLst/>
              </a:rPr>
              <a:t>BPCO </a:t>
            </a:r>
            <a:r>
              <a:rPr lang="en-US" altLang="fr-FR" sz="2000" b="0" dirty="0" err="1">
                <a:solidFill>
                  <a:schemeClr val="accent2"/>
                </a:solidFill>
                <a:effectLst/>
              </a:rPr>
              <a:t>sévère</a:t>
            </a:r>
            <a:r>
              <a:rPr lang="en-US" altLang="fr-FR" sz="2000" b="0" dirty="0">
                <a:solidFill>
                  <a:schemeClr val="accent2"/>
                </a:solidFill>
                <a:effectLst/>
              </a:rPr>
              <a:t> </a:t>
            </a:r>
            <a:r>
              <a:rPr lang="en-US" altLang="fr-FR" sz="2000" b="0" dirty="0" err="1">
                <a:solidFill>
                  <a:schemeClr val="accent2"/>
                </a:solidFill>
                <a:effectLst/>
              </a:rPr>
              <a:t>autorisée</a:t>
            </a:r>
            <a:r>
              <a:rPr lang="en-US" altLang="fr-FR" sz="2000" b="0" dirty="0">
                <a:solidFill>
                  <a:schemeClr val="accent2"/>
                </a:solidFill>
                <a:effectLst/>
              </a:rPr>
              <a:t> </a:t>
            </a:r>
            <a:r>
              <a:rPr lang="en-US" altLang="fr-FR" sz="2000" b="0" dirty="0" err="1">
                <a:solidFill>
                  <a:schemeClr val="accent2"/>
                </a:solidFill>
                <a:effectLst/>
              </a:rPr>
              <a:t>dans</a:t>
            </a:r>
            <a:r>
              <a:rPr lang="en-US" altLang="fr-FR" sz="2000" b="0" dirty="0">
                <a:solidFill>
                  <a:schemeClr val="accent2"/>
                </a:solidFill>
                <a:effectLst/>
              </a:rPr>
              <a:t> les </a:t>
            </a:r>
            <a:r>
              <a:rPr lang="en-US" altLang="fr-FR" sz="2000" b="0" dirty="0" err="1">
                <a:solidFill>
                  <a:schemeClr val="accent2"/>
                </a:solidFill>
                <a:effectLst/>
              </a:rPr>
              <a:t>recommandations</a:t>
            </a:r>
            <a:r>
              <a:rPr lang="en-US" altLang="fr-FR" sz="2000" b="0" dirty="0">
                <a:solidFill>
                  <a:schemeClr val="accent2"/>
                </a:solidFill>
                <a:effectLst/>
              </a:rPr>
              <a:t> </a:t>
            </a:r>
            <a:r>
              <a:rPr lang="en-US" altLang="fr-FR" sz="2000" b="0" dirty="0" err="1">
                <a:solidFill>
                  <a:schemeClr val="accent2"/>
                </a:solidFill>
                <a:effectLst/>
              </a:rPr>
              <a:t>européennes</a:t>
            </a:r>
            <a:r>
              <a:rPr lang="fr-FR" altLang="fr-FR" sz="2000" b="0" dirty="0">
                <a:solidFill>
                  <a:schemeClr val="accent2"/>
                </a:solidFill>
                <a:effectLst/>
              </a:rPr>
              <a:t> 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42767" y="792692"/>
            <a:ext cx="10020533" cy="62145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fr-FR" altLang="fr-FR" sz="3100" dirty="0">
                <a:solidFill>
                  <a:schemeClr val="accent1"/>
                </a:solidFill>
                <a:effectLst/>
                <a:cs typeface="Times New Roman" pitchFamily="18" charset="0"/>
              </a:rPr>
              <a:t>Existe-t-il des limites / </a:t>
            </a:r>
            <a:r>
              <a:rPr lang="fr-FR" altLang="fr-FR" sz="3100" dirty="0" err="1">
                <a:solidFill>
                  <a:schemeClr val="accent1"/>
                </a:solidFill>
                <a:effectLst/>
                <a:cs typeface="Times New Roman" pitchFamily="18" charset="0"/>
              </a:rPr>
              <a:t>localisation,taille</a:t>
            </a:r>
            <a:r>
              <a:rPr lang="fr-FR" altLang="fr-FR" sz="3100" dirty="0">
                <a:solidFill>
                  <a:schemeClr val="accent1"/>
                </a:solidFill>
                <a:effectLst/>
                <a:cs typeface="Times New Roman" pitchFamily="18" charset="0"/>
              </a:rPr>
              <a:t>, EFR ?                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6746739" y="2347932"/>
            <a:ext cx="4397375" cy="3600450"/>
            <a:chOff x="2803" y="916"/>
            <a:chExt cx="2849" cy="2650"/>
          </a:xfrm>
        </p:grpSpPr>
        <p:pic>
          <p:nvPicPr>
            <p:cNvPr id="9" name="Picture 6" descr="inReach_img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" y="916"/>
              <a:ext cx="2849" cy="2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760" y="1785"/>
              <a:ext cx="100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>
                <a:defRPr/>
              </a:pPr>
              <a:r>
                <a:rPr lang="en-US" altLang="fr-FR" sz="2200" b="0" dirty="0">
                  <a:solidFill>
                    <a:srgbClr val="7F7F7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5 x 12 Gy</a:t>
              </a:r>
            </a:p>
            <a:p>
              <a:pPr algn="ctr">
                <a:defRPr/>
              </a:pPr>
              <a:r>
                <a:rPr lang="en-US" altLang="fr-FR" sz="2200" b="0" dirty="0">
                  <a:solidFill>
                    <a:srgbClr val="7F7F7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8 x 7,5 Gy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958" y="2492"/>
              <a:ext cx="1019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latin typeface="Comic Sans MS" pitchFamily="66" charset="0"/>
                  <a:ea typeface="+mn-ea"/>
                </a:rPr>
                <a:t>3 x 20 Gy</a:t>
              </a:r>
              <a:endParaRPr lang="fr-FR" sz="2400" dirty="0">
                <a:latin typeface="Comic Sans MS" pitchFamily="66" charset="0"/>
                <a:ea typeface="+mn-ea"/>
              </a:endParaRPr>
            </a:p>
          </p:txBody>
        </p:sp>
      </p:grp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9854653" y="2280205"/>
            <a:ext cx="14157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fr-FR" sz="2200" b="0" dirty="0">
                <a:solidFill>
                  <a:srgbClr val="7F7F7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 x 12 Gy</a:t>
            </a: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79275" y="1549004"/>
            <a:ext cx="1799506" cy="1581232"/>
          </a:xfrm>
          <a:prstGeom prst="rect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256" t="3120" r="15256" b="3120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7E855185-39C5-45E7-9F97-BC0DEE297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3140603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Stéréotaxie Stade I</a:t>
            </a:r>
          </a:p>
        </p:txBody>
      </p:sp>
      <p:pic>
        <p:nvPicPr>
          <p:cNvPr id="16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876CDC62-C960-494A-8BA8-03AB48A1A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9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84" name="Group 2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744288"/>
              </p:ext>
            </p:extLst>
          </p:nvPr>
        </p:nvGraphicFramePr>
        <p:xfrm>
          <a:off x="952500" y="680404"/>
          <a:ext cx="10287000" cy="6075702"/>
        </p:xfrm>
        <a:graphic>
          <a:graphicData uri="http://schemas.openxmlformats.org/drawingml/2006/table">
            <a:tbl>
              <a:tblPr/>
              <a:tblGrid>
                <a:gridCol w="277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0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7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0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84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alt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</a:endParaRPr>
                    </a:p>
                  </a:txBody>
                  <a:tcPr marL="102873" marR="102873" marT="45687" marB="4568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Pts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TNM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Suivi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(mois)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Dose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Opérable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(%)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CL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Survie globale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6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Nagata. IJROBP 2005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45</a:t>
                      </a:r>
                    </a:p>
                  </a:txBody>
                  <a:tcPr marL="101253" marR="101253" marT="191375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T1-T2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N0M0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MS PGothic" pitchFamily="34" charset="-128"/>
                      </a:endParaRP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30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4x12 Gy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40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94%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 3 ans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T1 83%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T2 72%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3  ans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2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Le. J Thor </a:t>
                      </a:r>
                      <a:r>
                        <a:rPr kumimoji="0" lang="fr-FR" alt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Oncol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 2006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20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T1-2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N0M0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18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1x15 - 30 Gy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-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92%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1 an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85%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1 an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2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Fakiris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. IJROBP 2009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70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T1-T2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N0M0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50,2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3x20 - 22 Gy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88,1%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3 ans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42,7%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3 ans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0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Timmerman. ASTRO 2009 </a:t>
                      </a: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(RTOG 0236)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55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T1-T3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N0M0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24,8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3x20 Gy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93,7%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2 ans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72%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2 ans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2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Hof. Cancer 2007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42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T1-T3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N0M0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15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1x19 - 30 Gy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68%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3 ans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37%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3 ans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86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Koto. Radiother Oncol 2007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MS PGothic" pitchFamily="34" charset="-128"/>
                      </a:endParaRP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T1-T2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N0M0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32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3 x 15 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8 x 7,5 Gy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35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T1 78%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 T2 40%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3 ans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72%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3 ans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22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Baumann. JCO 2009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57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T1-T2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N0M0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23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3 x 15 Gy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92%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3 ans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60%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3 ans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22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Lagerwaard. IJROBP 2008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206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T1-T2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N0M0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12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3-8 x 7,5 - 20 Gy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19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93%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2 ans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64%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2 ans</a:t>
                      </a:r>
                    </a:p>
                  </a:txBody>
                  <a:tcPr marL="101253" marR="101253" marT="201591" marB="4676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8966201" y="5581771"/>
            <a:ext cx="2263775" cy="1158875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955089" y="3502146"/>
            <a:ext cx="2263775" cy="619125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 rot="19979693">
            <a:off x="1149351" y="2773038"/>
            <a:ext cx="9731375" cy="214719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200000"/>
              </a:lnSpc>
              <a:defRPr/>
            </a:pPr>
            <a:r>
              <a:rPr lang="fr-FR" altLang="fr-FR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CL à 3 ans : 94-40% (T2) ≈ 90%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fr-FR" altLang="fr-FR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SG à 3 ans : 72–37%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44EF49B0-50F2-48E5-905A-CC7220C49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3140603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Stéréotaxie Stade I</a:t>
            </a:r>
          </a:p>
        </p:txBody>
      </p:sp>
      <p:pic>
        <p:nvPicPr>
          <p:cNvPr id="10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07B8CF24-EEE2-4B04-B5A6-3ECE139AF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1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98" name="Group 3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517481"/>
              </p:ext>
            </p:extLst>
          </p:nvPr>
        </p:nvGraphicFramePr>
        <p:xfrm>
          <a:off x="920750" y="872926"/>
          <a:ext cx="10369550" cy="5665989"/>
        </p:xfrm>
        <a:graphic>
          <a:graphicData uri="http://schemas.openxmlformats.org/drawingml/2006/table">
            <a:tbl>
              <a:tblPr/>
              <a:tblGrid>
                <a:gridCol w="277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5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66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936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</a:endParaRPr>
                    </a:p>
                  </a:txBody>
                  <a:tcPr marL="102870" marR="102870" marT="45717" marB="4571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Pts</a:t>
                      </a:r>
                    </a:p>
                  </a:txBody>
                  <a:tcPr marL="101250" marR="101250" marT="196186" marB="4679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Dose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(F°x Gy)</a:t>
                      </a:r>
                    </a:p>
                  </a:txBody>
                  <a:tcPr marL="101250" marR="101250" marT="196186" marB="4679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Toxicité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≥ gr 3 </a:t>
                      </a: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(%)</a:t>
                      </a:r>
                    </a:p>
                  </a:txBody>
                  <a:tcPr marL="101250" marR="101250" marT="196186" marB="4679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Toxicité Poumon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gr 1-2 </a:t>
                      </a: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(%)</a:t>
                      </a:r>
                    </a:p>
                  </a:txBody>
                  <a:tcPr marL="101250" marR="101250" marT="196186" marB="4679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Fracture côte </a:t>
                      </a: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(%)</a:t>
                      </a:r>
                    </a:p>
                  </a:txBody>
                  <a:tcPr marL="101250" marR="101250" marT="196186" marB="4679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Douleurs thoracique (%)</a:t>
                      </a:r>
                    </a:p>
                  </a:txBody>
                  <a:tcPr marL="101250" marR="101250" marT="196186" marB="4679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Nagata. IJROBP 2005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45</a:t>
                      </a:r>
                    </a:p>
                  </a:txBody>
                  <a:tcPr marL="101250" marR="101250" marT="185963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4 x 12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100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-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-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5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Le. J Thorac Oncol 2006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20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1 x 15-30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12,5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12,5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-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-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Fakiris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. IJROBP 2009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70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3 x 20-22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20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83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-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-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9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Timmerman. ASTRO 2009 </a:t>
                      </a: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(RTOG 0236)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55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3 x 20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18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-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-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-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Hof. Cancer 2007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42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1 x 19-30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-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-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-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Koto. Radiother Oncol 2007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31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3 x 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8 x 7,5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3,2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87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-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-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82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Baumann. JCO 2009</a:t>
                      </a:r>
                    </a:p>
                  </a:txBody>
                  <a:tcPr marL="101250" marR="101250" marT="197770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57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3 x 15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21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_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7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19,3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</a:rPr>
                        <a:t>Lagerwaard. IJROBP 2008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206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3-8 x 7,5-20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3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_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600">
                          <a:solidFill>
                            <a:srgbClr val="00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12</a:t>
                      </a:r>
                    </a:p>
                  </a:txBody>
                  <a:tcPr marL="101250" marR="101250" marT="196186" marB="4679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BFBF"/>
                        </a:gs>
                        <a:gs pos="50000">
                          <a:srgbClr val="D9D9D9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3712162" y="5949950"/>
            <a:ext cx="7562850" cy="598488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 rot="20265392">
            <a:off x="839787" y="3240397"/>
            <a:ext cx="10275888" cy="1039195"/>
          </a:xfrm>
          <a:prstGeom prst="rect">
            <a:avLst/>
          </a:prstGeom>
        </p:spPr>
        <p:txBody>
          <a:bodyPr>
            <a:spAutoFit/>
          </a:bodyPr>
          <a:lstStyle>
            <a:lvl1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fr-FR" alt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Toxicité acceptable : 0-10% de grade 3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59F5DB3-3472-4CD1-876F-795DA5C4F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3140603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Stéréotaxie Stade I</a:t>
            </a:r>
          </a:p>
        </p:txBody>
      </p:sp>
      <p:pic>
        <p:nvPicPr>
          <p:cNvPr id="9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7516DDEE-0625-4574-97F4-32394FF4F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70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0043" y="685589"/>
            <a:ext cx="11192101" cy="771327"/>
          </a:xfrm>
        </p:spPr>
        <p:txBody>
          <a:bodyPr>
            <a:noAutofit/>
          </a:bodyPr>
          <a:lstStyle/>
          <a:p>
            <a:r>
              <a:rPr lang="fr-FR" sz="3200" b="1" dirty="0" err="1"/>
              <a:t>Oligo-métastases</a:t>
            </a:r>
            <a:r>
              <a:rPr lang="fr-FR" sz="3200" b="1" dirty="0"/>
              <a:t> : des situations cliniques différentes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967" y="1862486"/>
            <a:ext cx="8868966" cy="4148138"/>
          </a:xfrm>
        </p:spPr>
        <p:txBody>
          <a:bodyPr>
            <a:normAutofit/>
          </a:bodyPr>
          <a:lstStyle/>
          <a:p>
            <a:r>
              <a:rPr lang="fr-FR" sz="1800" dirty="0"/>
              <a:t>Métastases synchrones</a:t>
            </a:r>
          </a:p>
          <a:p>
            <a:r>
              <a:rPr lang="fr-FR" sz="1800" dirty="0"/>
              <a:t>Métastases métachrones (oligo-</a:t>
            </a:r>
            <a:r>
              <a:rPr lang="fr-FR" sz="1800" dirty="0" err="1"/>
              <a:t>recurrence</a:t>
            </a:r>
            <a:r>
              <a:rPr lang="fr-FR" sz="1800" dirty="0"/>
              <a:t>)</a:t>
            </a:r>
          </a:p>
          <a:p>
            <a:r>
              <a:rPr lang="fr-FR" sz="1800" dirty="0"/>
              <a:t>Oligo-</a:t>
            </a:r>
            <a:r>
              <a:rPr lang="fr-FR" sz="1800" dirty="0" err="1"/>
              <a:t>Induced</a:t>
            </a:r>
            <a:r>
              <a:rPr lang="fr-FR" sz="1800" dirty="0"/>
              <a:t>/progression :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109378C2-83DE-4300-A4EE-85937A5E7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0150" y="6393382"/>
            <a:ext cx="8155424" cy="501749"/>
          </a:xfrm>
        </p:spPr>
        <p:txBody>
          <a:bodyPr/>
          <a:lstStyle/>
          <a:p>
            <a:r>
              <a:rPr lang="fr-FR" sz="1100" dirty="0"/>
              <a:t>Palma, </a:t>
            </a:r>
            <a:r>
              <a:rPr lang="fr-FR" sz="1200" dirty="0"/>
              <a:t>Nat</a:t>
            </a:r>
            <a:r>
              <a:rPr lang="fr-FR" sz="1100" dirty="0"/>
              <a:t> </a:t>
            </a:r>
            <a:r>
              <a:rPr lang="fr-FR" sz="1100" dirty="0" err="1"/>
              <a:t>Rev</a:t>
            </a:r>
            <a:r>
              <a:rPr lang="fr-FR" sz="1100" dirty="0"/>
              <a:t> Clin </a:t>
            </a:r>
            <a:r>
              <a:rPr lang="fr-FR" sz="1100" dirty="0" err="1"/>
              <a:t>Oncol</a:t>
            </a:r>
            <a:r>
              <a:rPr lang="fr-FR" sz="1100" dirty="0"/>
              <a:t>, 2014; 11: 549-57</a:t>
            </a:r>
          </a:p>
        </p:txBody>
      </p:sp>
      <p:pic>
        <p:nvPicPr>
          <p:cNvPr id="5" name="Image 4" descr="Squelette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482" y="3644819"/>
            <a:ext cx="766120" cy="2584463"/>
          </a:xfrm>
          <a:prstGeom prst="rect">
            <a:avLst/>
          </a:prstGeom>
        </p:spPr>
      </p:pic>
      <p:grpSp>
        <p:nvGrpSpPr>
          <p:cNvPr id="11" name="Grouper 10"/>
          <p:cNvGrpSpPr/>
          <p:nvPr/>
        </p:nvGrpSpPr>
        <p:grpSpPr>
          <a:xfrm>
            <a:off x="2998189" y="3720591"/>
            <a:ext cx="2015222" cy="707776"/>
            <a:chOff x="2653856" y="3508242"/>
            <a:chExt cx="3077171" cy="871110"/>
          </a:xfrm>
        </p:grpSpPr>
        <p:cxnSp>
          <p:nvCxnSpPr>
            <p:cNvPr id="7" name="Connecteur droit avec flèche 6"/>
            <p:cNvCxnSpPr/>
            <p:nvPr/>
          </p:nvCxnSpPr>
          <p:spPr>
            <a:xfrm flipV="1">
              <a:off x="2653856" y="4363072"/>
              <a:ext cx="3077171" cy="16280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3027237" y="3508242"/>
              <a:ext cx="2162201" cy="83099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fr-FR" sz="1600" dirty="0">
                  <a:latin typeface="Comic Sans MS" panose="030F0702030302020204" pitchFamily="66" charset="0"/>
                </a:rPr>
                <a:t>Traitement</a:t>
              </a:r>
            </a:p>
            <a:p>
              <a:r>
                <a:rPr lang="fr-FR" sz="1600" dirty="0">
                  <a:latin typeface="Comic Sans MS" panose="030F0702030302020204" pitchFamily="66" charset="0"/>
                </a:rPr>
                <a:t>systémique</a:t>
              </a:r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5246839" y="3145654"/>
            <a:ext cx="2197437" cy="2190790"/>
            <a:chOff x="5421029" y="2267225"/>
            <a:chExt cx="2868790" cy="2860110"/>
          </a:xfrm>
        </p:grpSpPr>
        <p:pic>
          <p:nvPicPr>
            <p:cNvPr id="14" name="Image 13" descr="Squelette 2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1029" y="2267225"/>
              <a:ext cx="847830" cy="2860110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6202394" y="3041931"/>
              <a:ext cx="2087425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fr-FR" sz="1625" dirty="0">
                  <a:latin typeface="Comic Sans MS" panose="030F0702030302020204" pitchFamily="66" charset="0"/>
                </a:rPr>
                <a:t>Oligo-</a:t>
              </a:r>
              <a:r>
                <a:rPr lang="fr-FR" sz="1625" dirty="0" err="1">
                  <a:latin typeface="Comic Sans MS" panose="030F0702030302020204" pitchFamily="66" charset="0"/>
                </a:rPr>
                <a:t>induced</a:t>
              </a:r>
              <a:endParaRPr lang="fr-FR" sz="1625" dirty="0">
                <a:latin typeface="Comic Sans MS" panose="030F0702030302020204" pitchFamily="66" charset="0"/>
              </a:endParaRPr>
            </a:p>
          </p:txBody>
        </p:sp>
      </p:grpSp>
      <p:cxnSp>
        <p:nvCxnSpPr>
          <p:cNvPr id="18" name="Connecteur droit avec flèche 17"/>
          <p:cNvCxnSpPr/>
          <p:nvPr/>
        </p:nvCxnSpPr>
        <p:spPr>
          <a:xfrm>
            <a:off x="3000709" y="5604707"/>
            <a:ext cx="3167361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er 20"/>
          <p:cNvGrpSpPr/>
          <p:nvPr/>
        </p:nvGrpSpPr>
        <p:grpSpPr>
          <a:xfrm>
            <a:off x="6380155" y="4414822"/>
            <a:ext cx="2573156" cy="2190790"/>
            <a:chOff x="6568718" y="3395524"/>
            <a:chExt cx="3355271" cy="2860110"/>
          </a:xfrm>
        </p:grpSpPr>
        <p:pic>
          <p:nvPicPr>
            <p:cNvPr id="16" name="Image 15" descr="Squelette 2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8718" y="3395524"/>
              <a:ext cx="847830" cy="2860110"/>
            </a:xfrm>
            <a:prstGeom prst="rect">
              <a:avLst/>
            </a:prstGeom>
          </p:spPr>
        </p:pic>
        <p:sp>
          <p:nvSpPr>
            <p:cNvPr id="20" name="ZoneTexte 19"/>
            <p:cNvSpPr txBox="1"/>
            <p:nvPr/>
          </p:nvSpPr>
          <p:spPr>
            <a:xfrm>
              <a:off x="7400794" y="4151600"/>
              <a:ext cx="2523195" cy="830997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fr-FR" sz="1625" dirty="0">
                  <a:latin typeface="Comic Sans MS" panose="030F0702030302020204" pitchFamily="66" charset="0"/>
                </a:rPr>
                <a:t>Oligo-progression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F9A4E23F-A238-4939-B997-9D9B33E91AF7}"/>
              </a:ext>
            </a:extLst>
          </p:cNvPr>
          <p:cNvGrpSpPr/>
          <p:nvPr/>
        </p:nvGrpSpPr>
        <p:grpSpPr>
          <a:xfrm>
            <a:off x="6891936" y="1538041"/>
            <a:ext cx="3731446" cy="2001090"/>
            <a:chOff x="558796" y="1752600"/>
            <a:chExt cx="8806902" cy="4200525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3C5FE45D-8895-4D0F-9198-EC9A084E2928}"/>
                </a:ext>
              </a:extLst>
            </p:cNvPr>
            <p:cNvGrpSpPr/>
            <p:nvPr/>
          </p:nvGrpSpPr>
          <p:grpSpPr>
            <a:xfrm>
              <a:off x="558796" y="1752600"/>
              <a:ext cx="8806902" cy="4200525"/>
              <a:chOff x="558796" y="1762125"/>
              <a:chExt cx="8806902" cy="4200525"/>
            </a:xfrm>
          </p:grpSpPr>
          <p:pic>
            <p:nvPicPr>
              <p:cNvPr id="26" name="Picture 2">
                <a:extLst>
                  <a:ext uri="{FF2B5EF4-FFF2-40B4-BE49-F238E27FC236}">
                    <a16:creationId xmlns:a16="http://schemas.microsoft.com/office/drawing/2014/main" id="{D8EC6B5D-B4A7-4AFB-AD7C-697CCF2BBF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58796" y="1762125"/>
                <a:ext cx="8806902" cy="4200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490EA3-EFAF-411F-888D-A2FF28E077EE}"/>
                  </a:ext>
                </a:extLst>
              </p:cNvPr>
              <p:cNvSpPr/>
              <p:nvPr/>
            </p:nvSpPr>
            <p:spPr>
              <a:xfrm>
                <a:off x="2390775" y="1952625"/>
                <a:ext cx="1704975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463FDA3-D3BC-4F64-B039-7102E64D0029}"/>
                  </a:ext>
                </a:extLst>
              </p:cNvPr>
              <p:cNvSpPr/>
              <p:nvPr/>
            </p:nvSpPr>
            <p:spPr>
              <a:xfrm>
                <a:off x="3338512" y="3776067"/>
                <a:ext cx="1704975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CCDD3BE-62BC-4F16-9EAA-B46B25177C50}"/>
                  </a:ext>
                </a:extLst>
              </p:cNvPr>
              <p:cNvSpPr/>
              <p:nvPr/>
            </p:nvSpPr>
            <p:spPr>
              <a:xfrm>
                <a:off x="7358658" y="1823442"/>
                <a:ext cx="1623417" cy="7713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4367CE-F0C5-404F-9723-4860C03CC666}"/>
                </a:ext>
              </a:extLst>
            </p:cNvPr>
            <p:cNvSpPr/>
            <p:nvPr/>
          </p:nvSpPr>
          <p:spPr>
            <a:xfrm>
              <a:off x="7406284" y="4029075"/>
              <a:ext cx="1251942" cy="314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" name="Rectangle 2">
            <a:extLst>
              <a:ext uri="{FF2B5EF4-FFF2-40B4-BE49-F238E27FC236}">
                <a16:creationId xmlns:a16="http://schemas.microsoft.com/office/drawing/2014/main" id="{DDB630DF-5DB7-4078-982D-4E5D36DFE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2710" y="3608847"/>
            <a:ext cx="1845751" cy="123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marL="0" lvl="1" indent="0" defTabSz="457148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fr-FR" sz="1050" b="1" dirty="0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 1907 : William </a:t>
            </a:r>
            <a:r>
              <a:rPr lang="fr-FR" sz="1050" b="1" dirty="0" err="1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Halsted</a:t>
            </a:r>
            <a:r>
              <a:rPr lang="fr-FR" sz="1050" b="1" dirty="0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 </a:t>
            </a:r>
          </a:p>
          <a:p>
            <a:pPr marL="0" lvl="1" indent="0" defTabSz="457148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fr-FR" sz="1050" b="1" dirty="0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 1968 : Bernard Fischer </a:t>
            </a:r>
          </a:p>
          <a:p>
            <a:pPr marL="0" lvl="1" indent="0" defTabSz="457148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fr-FR" sz="1050" b="1" dirty="0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 1995 : Samuel Hellman</a:t>
            </a:r>
            <a:endParaRPr lang="fr-FR" sz="1050" b="1" dirty="0">
              <a:solidFill>
                <a:schemeClr val="accent2"/>
              </a:solidFill>
              <a:effectLst/>
              <a:latin typeface="Comic Sans MS" panose="030F0702030302020204" pitchFamily="66" charset="0"/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55A873BE-FBDF-4CA3-8D11-5374F64DFCAD}"/>
              </a:ext>
            </a:extLst>
          </p:cNvPr>
          <p:cNvCxnSpPr/>
          <p:nvPr/>
        </p:nvCxnSpPr>
        <p:spPr>
          <a:xfrm>
            <a:off x="8996508" y="3685663"/>
            <a:ext cx="0" cy="1010949"/>
          </a:xfrm>
          <a:prstGeom prst="straightConnector1">
            <a:avLst/>
          </a:prstGeom>
          <a:ln w="41275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Résultat de recherche d'images pour &quot;oligometastases&quot;">
            <a:extLst>
              <a:ext uri="{FF2B5EF4-FFF2-40B4-BE49-F238E27FC236}">
                <a16:creationId xmlns:a16="http://schemas.microsoft.com/office/drawing/2014/main" id="{E246F1F1-07D9-45C1-AD47-6A7AD604D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1834" y="5097027"/>
            <a:ext cx="1703845" cy="172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4">
            <a:extLst>
              <a:ext uri="{FF2B5EF4-FFF2-40B4-BE49-F238E27FC236}">
                <a16:creationId xmlns:a16="http://schemas.microsoft.com/office/drawing/2014/main" id="{8B4CCC84-733C-4DB8-B165-DD1C84C62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3340979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Stéréotaxie Stade IV</a:t>
            </a:r>
          </a:p>
        </p:txBody>
      </p:sp>
      <p:pic>
        <p:nvPicPr>
          <p:cNvPr id="33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90512564-C840-4CC3-BE09-29159E348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25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fficher l'image d'origine">
            <a:extLst>
              <a:ext uri="{FF2B5EF4-FFF2-40B4-BE49-F238E27FC236}">
                <a16:creationId xmlns:a16="http://schemas.microsoft.com/office/drawing/2014/main" id="{75D005D3-719B-4593-AC31-361C537B92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816"/>
          <a:stretch/>
        </p:blipFill>
        <p:spPr bwMode="auto">
          <a:xfrm>
            <a:off x="2119544" y="4171176"/>
            <a:ext cx="1503986" cy="263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6A71E48-32B7-4A3C-B0F7-0A3C57D405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859" y="1471339"/>
            <a:ext cx="4096391" cy="265702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75169" y="489711"/>
            <a:ext cx="8455291" cy="771327"/>
          </a:xfrm>
        </p:spPr>
        <p:txBody>
          <a:bodyPr/>
          <a:lstStyle/>
          <a:p>
            <a:r>
              <a:rPr lang="fr-FR" sz="3200" b="1" dirty="0"/>
              <a:t>Résultats de la RT stéréotaxique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630B1F-E243-4236-99B3-38C67F1470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65275" y="6376831"/>
            <a:ext cx="8155424" cy="501749"/>
          </a:xfrm>
        </p:spPr>
        <p:txBody>
          <a:bodyPr/>
          <a:lstStyle/>
          <a:p>
            <a:pPr algn="r"/>
            <a:r>
              <a:rPr lang="fr-FR" dirty="0">
                <a:latin typeface="Comic Sans MS" panose="030F0702030302020204" pitchFamily="66" charset="0"/>
              </a:rPr>
              <a:t>Hoyer M, IJROBP, 2012;82: </a:t>
            </a:r>
            <a:r>
              <a:rPr lang="is-IS" dirty="0">
                <a:latin typeface="Comic Sans MS" panose="030F0702030302020204" pitchFamily="66" charset="0"/>
              </a:rPr>
              <a:t>1047-1057</a:t>
            </a:r>
          </a:p>
          <a:p>
            <a:pPr algn="r"/>
            <a:r>
              <a:rPr lang="is-IS" dirty="0">
                <a:latin typeface="Comic Sans MS" panose="030F0702030302020204" pitchFamily="66" charset="0"/>
              </a:rPr>
              <a:t>Pasquier, Cancer/Radioth., 2016; 20: 500-507</a:t>
            </a:r>
          </a:p>
          <a:p>
            <a:pPr algn="r"/>
            <a:r>
              <a:rPr lang="is-IS" dirty="0">
                <a:latin typeface="Comic Sans MS" panose="030F0702030302020204" pitchFamily="66" charset="0"/>
              </a:rPr>
              <a:t>Janvory, Radiol Oncol, 2017; 51: 178-186  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55591710"/>
              </p:ext>
            </p:extLst>
          </p:nvPr>
        </p:nvGraphicFramePr>
        <p:xfrm>
          <a:off x="4768850" y="2779713"/>
          <a:ext cx="7423245" cy="34018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05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8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8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036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Localisation</a:t>
                      </a:r>
                    </a:p>
                  </a:txBody>
                  <a:tcPr marL="74295" marR="74295" marT="37148" marB="37148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Taux de contrôle local (%)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Taux</a:t>
                      </a:r>
                      <a:r>
                        <a:rPr lang="fr-FR" sz="1600" baseline="0" dirty="0"/>
                        <a:t> de complications </a:t>
                      </a:r>
                    </a:p>
                    <a:p>
                      <a:pPr algn="ctr"/>
                      <a:r>
                        <a:rPr lang="fr-FR" sz="1600" baseline="0" dirty="0"/>
                        <a:t>≥ grade 3 (%)</a:t>
                      </a:r>
                      <a:endParaRPr lang="fr-FR" sz="16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368">
                <a:tc>
                  <a:txBody>
                    <a:bodyPr/>
                    <a:lstStyle/>
                    <a:p>
                      <a:r>
                        <a:rPr lang="fr-FR" sz="1600" b="1" dirty="0"/>
                        <a:t>Cerveau</a:t>
                      </a:r>
                    </a:p>
                  </a:txBody>
                  <a:tcPr marL="74295" marR="74295" marT="37148" marB="37148" anchor="ctr">
                    <a:lnL>
                      <a:noFill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72-92</a:t>
                      </a:r>
                    </a:p>
                  </a:txBody>
                  <a:tcPr marL="74295" marR="74295" marT="37148" marB="37148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&lt;5%</a:t>
                      </a:r>
                    </a:p>
                  </a:txBody>
                  <a:tcPr marL="74295" marR="74295" marT="37148" marB="37148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368">
                <a:tc>
                  <a:txBody>
                    <a:bodyPr/>
                    <a:lstStyle/>
                    <a:p>
                      <a:r>
                        <a:rPr lang="fr-FR" sz="1600" b="1" dirty="0"/>
                        <a:t>Poumon</a:t>
                      </a:r>
                    </a:p>
                  </a:txBody>
                  <a:tcPr marL="74295" marR="74295" marT="37148" marB="37148" anchor="ctr">
                    <a:lnL>
                      <a:noFill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62-94</a:t>
                      </a:r>
                    </a:p>
                  </a:txBody>
                  <a:tcPr marL="74295" marR="74295" marT="37148" marB="37148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2-5</a:t>
                      </a:r>
                    </a:p>
                  </a:txBody>
                  <a:tcPr marL="74295" marR="74295" marT="37148" marB="37148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368">
                <a:tc>
                  <a:txBody>
                    <a:bodyPr/>
                    <a:lstStyle/>
                    <a:p>
                      <a:r>
                        <a:rPr lang="fr-FR" sz="1600" b="1" dirty="0"/>
                        <a:t>Foie</a:t>
                      </a:r>
                    </a:p>
                  </a:txBody>
                  <a:tcPr marL="74295" marR="74295" marT="37148" marB="37148" anchor="ctr">
                    <a:lnL>
                      <a:noFill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71-100</a:t>
                      </a:r>
                    </a:p>
                  </a:txBody>
                  <a:tcPr marL="74295" marR="74295" marT="37148" marB="37148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2-10</a:t>
                      </a:r>
                    </a:p>
                  </a:txBody>
                  <a:tcPr marL="74295" marR="74295" marT="37148" marB="37148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368">
                <a:tc>
                  <a:txBody>
                    <a:bodyPr/>
                    <a:lstStyle/>
                    <a:p>
                      <a:r>
                        <a:rPr lang="fr-FR" sz="1600" b="1" dirty="0"/>
                        <a:t>Os</a:t>
                      </a:r>
                    </a:p>
                  </a:txBody>
                  <a:tcPr marL="74295" marR="74295" marT="37148" marB="37148" anchor="ctr">
                    <a:lnL>
                      <a:noFill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80-96</a:t>
                      </a:r>
                    </a:p>
                  </a:txBody>
                  <a:tcPr marL="74295" marR="74295" marT="37148" marB="37148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0-5</a:t>
                      </a:r>
                    </a:p>
                  </a:txBody>
                  <a:tcPr marL="74295" marR="74295" marT="37148" marB="37148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4">
            <a:extLst>
              <a:ext uri="{FF2B5EF4-FFF2-40B4-BE49-F238E27FC236}">
                <a16:creationId xmlns:a16="http://schemas.microsoft.com/office/drawing/2014/main" id="{CBCC62CA-9321-4FE6-95FD-B43893188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862306" y="1305919"/>
            <a:ext cx="3856590" cy="150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43B1ADE3-37C1-43D6-A257-EFC628B3B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3340979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Stéréotaxie Stade IV</a:t>
            </a:r>
          </a:p>
        </p:txBody>
      </p:sp>
      <p:pic>
        <p:nvPicPr>
          <p:cNvPr id="13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9A03FD27-BD83-4562-8167-19F556F7F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95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75169" y="424726"/>
            <a:ext cx="8455291" cy="771327"/>
          </a:xfrm>
        </p:spPr>
        <p:txBody>
          <a:bodyPr>
            <a:normAutofit/>
          </a:bodyPr>
          <a:lstStyle/>
          <a:p>
            <a:r>
              <a:rPr lang="fr-FR" sz="3200" b="1" dirty="0"/>
              <a:t>Essai prospectif randomisé COMET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18642" y="1444741"/>
            <a:ext cx="8868966" cy="4148138"/>
          </a:xfrm>
        </p:spPr>
        <p:txBody>
          <a:bodyPr>
            <a:noAutofit/>
          </a:bodyPr>
          <a:lstStyle/>
          <a:p>
            <a:r>
              <a:rPr lang="fr-FR" sz="1800" dirty="0"/>
              <a:t>Phase II randomisée</a:t>
            </a:r>
          </a:p>
          <a:p>
            <a:r>
              <a:rPr lang="fr-FR" sz="1800" dirty="0" err="1"/>
              <a:t>Oligo-M</a:t>
            </a:r>
            <a:r>
              <a:rPr lang="fr-FR" sz="1800" dirty="0"/>
              <a:t>. ≤ 5 </a:t>
            </a:r>
            <a:r>
              <a:rPr lang="mr-IN" sz="1800" dirty="0"/>
              <a:t>–</a:t>
            </a:r>
            <a:r>
              <a:rPr lang="fr-FR" sz="1800" dirty="0"/>
              <a:t> </a:t>
            </a:r>
            <a:r>
              <a:rPr lang="fr-FR" sz="1800" dirty="0" err="1"/>
              <a:t>Trt</a:t>
            </a:r>
            <a:r>
              <a:rPr lang="fr-FR" sz="1800" dirty="0"/>
              <a:t> possible par SBRT</a:t>
            </a:r>
          </a:p>
          <a:p>
            <a:r>
              <a:rPr lang="fr-FR" sz="1800" dirty="0"/>
              <a:t>Critère de jugement : Survie globale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5191F38-18EA-4771-B9B0-AD05EDD535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2525" y="6343886"/>
            <a:ext cx="8155424" cy="501749"/>
          </a:xfrm>
        </p:spPr>
        <p:txBody>
          <a:bodyPr/>
          <a:lstStyle/>
          <a:p>
            <a:r>
              <a:rPr lang="fr-FR" sz="1200" dirty="0">
                <a:latin typeface="Comic Sans MS" panose="030F0702030302020204" pitchFamily="66" charset="0"/>
              </a:rPr>
              <a:t>Palma, JCO, 38: 2830-38, 2020</a:t>
            </a:r>
          </a:p>
        </p:txBody>
      </p:sp>
      <p:pic>
        <p:nvPicPr>
          <p:cNvPr id="4" name="Image 3" descr="COMET2.jpe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719" y="3088012"/>
            <a:ext cx="4083145" cy="328106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156008" y="5986200"/>
            <a:ext cx="3640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Histologies différentes, 18% de CB</a:t>
            </a:r>
            <a:endParaRPr lang="fr-FR" sz="1600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9E2A0DC-35C0-48F5-B764-2B37586959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871" y="3138105"/>
            <a:ext cx="4848497" cy="265645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B91B863-6E89-4016-8D5C-31ADE6B1EB0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633" y="1309722"/>
            <a:ext cx="2088493" cy="1617176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CAF06C3D-4EC7-4F28-B969-2D1627EF7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3340979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Stéréotaxie Stade IV</a:t>
            </a:r>
          </a:p>
        </p:txBody>
      </p:sp>
      <p:pic>
        <p:nvPicPr>
          <p:cNvPr id="15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9C5FEBE1-2BB2-4802-9833-E6F31332A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4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6152" y="1464815"/>
            <a:ext cx="6399332" cy="163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541" y="3012239"/>
            <a:ext cx="2998959" cy="380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119239" y="3974613"/>
            <a:ext cx="7972148" cy="2701398"/>
          </a:xfrm>
        </p:spPr>
        <p:txBody>
          <a:bodyPr>
            <a:noAutofit/>
          </a:bodyPr>
          <a:lstStyle/>
          <a:p>
            <a:pPr>
              <a:spcBef>
                <a:spcPts val="1400"/>
              </a:spcBef>
            </a:pPr>
            <a:r>
              <a:rPr lang="fr-FR" sz="1800" dirty="0">
                <a:solidFill>
                  <a:schemeClr val="accent2"/>
                </a:solidFill>
              </a:rPr>
              <a:t>Amélioration franche et significative de la PFS dans le groupe « Consolidation »</a:t>
            </a:r>
          </a:p>
          <a:p>
            <a:pPr>
              <a:spcBef>
                <a:spcPts val="1400"/>
              </a:spcBef>
            </a:pPr>
            <a:r>
              <a:rPr lang="fr-FR" sz="1800" dirty="0">
                <a:solidFill>
                  <a:schemeClr val="accent2"/>
                </a:solidFill>
              </a:rPr>
              <a:t>Prolongation du délai avant nouvelle lésion dans le groupe « Consolidation » (limitation du potentiel métastatique, « </a:t>
            </a:r>
            <a:r>
              <a:rPr lang="fr-FR" sz="1800" i="1" dirty="0">
                <a:solidFill>
                  <a:schemeClr val="accent2"/>
                </a:solidFill>
              </a:rPr>
              <a:t>Effet Abscopal</a:t>
            </a:r>
            <a:r>
              <a:rPr lang="fr-FR" sz="1800" dirty="0">
                <a:solidFill>
                  <a:schemeClr val="accent2"/>
                </a:solidFill>
              </a:rPr>
              <a:t> » ?) </a:t>
            </a:r>
          </a:p>
          <a:p>
            <a:pPr>
              <a:spcBef>
                <a:spcPts val="1400"/>
              </a:spcBef>
            </a:pPr>
            <a:r>
              <a:rPr lang="fr-FR" sz="1800" dirty="0">
                <a:solidFill>
                  <a:schemeClr val="accent2"/>
                </a:solidFill>
              </a:rPr>
              <a:t>Importance du contrôle local de la maladie</a:t>
            </a:r>
          </a:p>
          <a:p>
            <a:pPr>
              <a:spcBef>
                <a:spcPts val="1400"/>
              </a:spcBef>
            </a:pPr>
            <a:r>
              <a:rPr lang="fr-FR" sz="1800" dirty="0">
                <a:solidFill>
                  <a:schemeClr val="accent2"/>
                </a:solidFill>
              </a:rPr>
              <a:t>Pas de différence sur le plan de la toxicité</a:t>
            </a:r>
          </a:p>
        </p:txBody>
      </p:sp>
      <p:pic>
        <p:nvPicPr>
          <p:cNvPr id="11" name="Image 10" descr="Capture d’écran 2017-01-07 à 15.09.34.png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699" y="116894"/>
            <a:ext cx="3890935" cy="3771236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CC0C385C-4BD9-4D8A-83D3-4B00A1ED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501" y="558612"/>
            <a:ext cx="4934004" cy="771327"/>
          </a:xfrm>
        </p:spPr>
        <p:txBody>
          <a:bodyPr>
            <a:normAutofit/>
          </a:bodyPr>
          <a:lstStyle/>
          <a:p>
            <a:r>
              <a:rPr lang="fr-FR" sz="3600" b="1" dirty="0"/>
              <a:t>SBRT &amp; Consolidation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BE7D4A0E-F8B0-4BAC-994A-7B2E749AA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3340979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Stéréotaxie Stade IV</a:t>
            </a:r>
          </a:p>
        </p:txBody>
      </p:sp>
      <p:pic>
        <p:nvPicPr>
          <p:cNvPr id="14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72438889-95F5-4CB7-AE39-B8B6B73BE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03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3">
            <a:extLst>
              <a:ext uri="{FF2B5EF4-FFF2-40B4-BE49-F238E27FC236}">
                <a16:creationId xmlns:a16="http://schemas.microsoft.com/office/drawing/2014/main" id="{2A13E819-69E4-46F0-AA15-7B1B22B26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330" y="1505938"/>
            <a:ext cx="41841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rgbClr val="00FFFF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accent1"/>
                </a:solidFill>
                <a:latin typeface="Comic Sans MS" pitchFamily="66" charset="0"/>
                <a:ea typeface="MS PGothic" pitchFamily="34" charset="-128"/>
              </a:rPr>
              <a:t>Conflits d’intérêt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5FFA21-1574-4443-9437-90B6D69B6C15}"/>
              </a:ext>
            </a:extLst>
          </p:cNvPr>
          <p:cNvSpPr txBox="1"/>
          <p:nvPr/>
        </p:nvSpPr>
        <p:spPr>
          <a:xfrm>
            <a:off x="4983609" y="1627689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0" i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AstraZeneca, Merck </a:t>
            </a:r>
            <a:r>
              <a:rPr lang="fr-FR" sz="2400" b="0" i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Serono</a:t>
            </a:r>
            <a:r>
              <a:rPr lang="fr-FR" sz="2400" b="0" i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, Ipsen, BMS, Pfizer</a:t>
            </a:r>
            <a:endParaRPr lang="fr-FR" sz="2400" i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57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3DD4D16-877C-4453-9091-CF7700FB9ABB}"/>
              </a:ext>
            </a:extLst>
          </p:cNvPr>
          <p:cNvSpPr/>
          <p:nvPr/>
        </p:nvSpPr>
        <p:spPr>
          <a:xfrm>
            <a:off x="1529253" y="3748001"/>
            <a:ext cx="2980663" cy="2603500"/>
          </a:xfrm>
          <a:prstGeom prst="rect">
            <a:avLst/>
          </a:prstGeom>
          <a:solidFill>
            <a:srgbClr val="FFFFFF"/>
          </a:solidFill>
          <a:ln>
            <a:solidFill>
              <a:srgbClr val="FBCE3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03445" y="6498167"/>
            <a:ext cx="8863807" cy="366184"/>
          </a:xfrm>
        </p:spPr>
        <p:txBody>
          <a:bodyPr/>
          <a:lstStyle/>
          <a:p>
            <a:pPr algn="l">
              <a:defRPr/>
            </a:pPr>
            <a:r>
              <a:rPr lang="fr-FR" sz="1400" i="1" dirty="0" err="1">
                <a:solidFill>
                  <a:schemeClr val="accent2"/>
                </a:solidFill>
                <a:latin typeface="+mn-lt"/>
              </a:rPr>
              <a:t>Weickhardt</a:t>
            </a:r>
            <a:r>
              <a:rPr lang="fr-FR" sz="1400" i="1" dirty="0">
                <a:solidFill>
                  <a:schemeClr val="accent2"/>
                </a:solidFill>
                <a:latin typeface="+mn-lt"/>
              </a:rPr>
              <a:t> et al. J </a:t>
            </a:r>
            <a:r>
              <a:rPr lang="fr-FR" sz="1400" i="1" dirty="0" err="1">
                <a:solidFill>
                  <a:schemeClr val="accent2"/>
                </a:solidFill>
                <a:latin typeface="+mn-lt"/>
              </a:rPr>
              <a:t>Thorac</a:t>
            </a:r>
            <a:r>
              <a:rPr lang="fr-FR" sz="14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fr-FR" sz="1400" i="1" dirty="0" err="1">
                <a:solidFill>
                  <a:schemeClr val="accent2"/>
                </a:solidFill>
                <a:latin typeface="+mn-lt"/>
              </a:rPr>
              <a:t>Oncol</a:t>
            </a:r>
            <a:r>
              <a:rPr lang="fr-FR" sz="1400" i="1" dirty="0">
                <a:solidFill>
                  <a:schemeClr val="accent2"/>
                </a:solidFill>
                <a:latin typeface="+mn-lt"/>
              </a:rPr>
              <a:t> 2012;7:1807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772775"/>
              </p:ext>
            </p:extLst>
          </p:nvPr>
        </p:nvGraphicFramePr>
        <p:xfrm>
          <a:off x="5988266" y="2805626"/>
          <a:ext cx="6137672" cy="3980471"/>
        </p:xfrm>
        <a:graphic>
          <a:graphicData uri="http://schemas.openxmlformats.org/drawingml/2006/table">
            <a:tbl>
              <a:tblPr/>
              <a:tblGrid>
                <a:gridCol w="1090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31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8054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Table 3.  Résultats de la radiothérapie stéréotaxique et de la thérapie ciblée</a:t>
                      </a:r>
                    </a:p>
                  </a:txBody>
                  <a:tcPr marL="99060" marR="99060" marT="45727" marB="45727" anchor="ctr" horzOverflow="overflow">
                    <a:lnL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B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3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Site de première progression</a:t>
                      </a:r>
                    </a:p>
                  </a:txBody>
                  <a:tcPr marL="99060" marR="99060" marT="45727" marB="45727" anchor="ctr" horzOverflow="overflow">
                    <a:lnL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B5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Nombre </a:t>
                      </a:r>
                      <a:b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</a:b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de patients</a:t>
                      </a:r>
                    </a:p>
                  </a:txBody>
                  <a:tcPr marL="99060" marR="99060" marT="45727" marB="4572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B5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PFS1 (mois)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(IC)</a:t>
                      </a:r>
                    </a:p>
                  </a:txBody>
                  <a:tcPr marL="99060" marR="99060" marT="45727" marB="4572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B5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PFS2 (mois)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(IC)</a:t>
                      </a:r>
                    </a:p>
                  </a:txBody>
                  <a:tcPr marL="99060" marR="99060" marT="45727" marB="4572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B5E"/>
                    </a:solidFill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Site de </a:t>
                      </a:r>
                      <a:b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</a:b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deuxième</a:t>
                      </a:r>
                      <a:b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</a:b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 progression</a:t>
                      </a:r>
                    </a:p>
                  </a:txBody>
                  <a:tcPr marL="99060" marR="99060" marT="45727" marB="4572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B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3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SNC</a:t>
                      </a:r>
                      <a:endParaRPr kumimoji="0" lang="fr-FR" altLang="fr-FR" sz="11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itchFamily="34" charset="0"/>
                        <a:ea typeface="Cambria" pitchFamily="18" charset="0"/>
                      </a:endParaRPr>
                    </a:p>
                  </a:txBody>
                  <a:tcPr marL="99060" marR="99060" marT="45727" marB="45727" anchor="ctr" horzOverflow="overflow">
                    <a:lnL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99060" marR="99060" marT="45727" marB="45727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10.9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7,3 – 18,3</a:t>
                      </a:r>
                    </a:p>
                  </a:txBody>
                  <a:tcPr marL="99060" marR="99060" marT="45727" marB="45727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7,1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1,7 – 11,3</a:t>
                      </a:r>
                    </a:p>
                  </a:txBody>
                  <a:tcPr marL="99060" marR="99060" marT="45727" marB="45727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 (20%)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3 (30%)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5 (50%)</a:t>
                      </a:r>
                    </a:p>
                  </a:txBody>
                  <a:tcPr marL="99060" marR="99060" marT="45727" marB="45727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Pas de progression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SNC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Non SNC</a:t>
                      </a:r>
                    </a:p>
                  </a:txBody>
                  <a:tcPr marL="99060" marR="99060" marT="45727" marB="45727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34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Non SNC</a:t>
                      </a:r>
                    </a:p>
                  </a:txBody>
                  <a:tcPr marL="99060" marR="99060" marT="45727" marB="45727" anchor="ctr" horzOverflow="overflow">
                    <a:lnL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15</a:t>
                      </a:r>
                    </a:p>
                  </a:txBody>
                  <a:tcPr marL="99060" marR="99060" marT="45727" marB="45727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9,0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6,5 – 13,8</a:t>
                      </a:r>
                    </a:p>
                  </a:txBody>
                  <a:tcPr marL="99060" marR="99060" marT="45727" marB="45727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4,0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2,7 – 7,4</a:t>
                      </a:r>
                    </a:p>
                  </a:txBody>
                  <a:tcPr marL="99060" marR="99060" marT="45727" marB="45727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4 (27%)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3 (20%)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8 (53%)</a:t>
                      </a:r>
                    </a:p>
                  </a:txBody>
                  <a:tcPr marL="99060" marR="99060" marT="45727" marB="45727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Pas de progression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SNC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Non SNC</a:t>
                      </a:r>
                    </a:p>
                  </a:txBody>
                  <a:tcPr marL="99060" marR="99060" marT="45727" marB="45727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934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marL="99060" marR="99060" marT="45727" marB="45727" anchor="ctr" horzOverflow="overflow">
                    <a:lnL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25</a:t>
                      </a:r>
                    </a:p>
                  </a:txBody>
                  <a:tcPr marL="99060" marR="99060" marT="45727" marB="45727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9,8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8,8 – 13,8</a:t>
                      </a:r>
                    </a:p>
                  </a:txBody>
                  <a:tcPr marL="99060" marR="99060" marT="45727" marB="45727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6,2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3,7 – 8,0</a:t>
                      </a:r>
                    </a:p>
                  </a:txBody>
                  <a:tcPr marL="99060" marR="99060" marT="45727" marB="45727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6 (24%)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7 (28%)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12 (48%)</a:t>
                      </a:r>
                    </a:p>
                  </a:txBody>
                  <a:tcPr marL="99060" marR="99060" marT="45727" marB="45727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Pas de progression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SNC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Non SNC</a:t>
                      </a:r>
                    </a:p>
                  </a:txBody>
                  <a:tcPr marL="99060" marR="99060" marT="45727" marB="45727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81" name="Rectangle 8"/>
          <p:cNvSpPr>
            <a:spLocks noChangeArrowheads="1"/>
          </p:cNvSpPr>
          <p:nvPr/>
        </p:nvSpPr>
        <p:spPr bwMode="auto">
          <a:xfrm>
            <a:off x="9374151" y="2204123"/>
            <a:ext cx="2933673" cy="78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fr-FR" altLang="fr-FR" sz="1100" dirty="0">
                <a:solidFill>
                  <a:schemeClr val="accent2"/>
                </a:solidFill>
                <a:effectLst/>
                <a:latin typeface="+mn-lt"/>
              </a:rPr>
              <a:t>SNC= Système Nerveux Central</a:t>
            </a:r>
          </a:p>
          <a:p>
            <a:r>
              <a:rPr lang="fr-FR" altLang="fr-FR" sz="1100" dirty="0">
                <a:solidFill>
                  <a:schemeClr val="accent2"/>
                </a:solidFill>
                <a:effectLst/>
                <a:latin typeface="+mn-lt"/>
              </a:rPr>
              <a:t>PFS = </a:t>
            </a:r>
            <a:r>
              <a:rPr lang="fr-FR" altLang="fr-FR" sz="1100" dirty="0" err="1">
                <a:solidFill>
                  <a:schemeClr val="accent2"/>
                </a:solidFill>
                <a:effectLst/>
                <a:latin typeface="+mn-lt"/>
              </a:rPr>
              <a:t>median</a:t>
            </a:r>
            <a:r>
              <a:rPr lang="fr-FR" altLang="fr-FR" sz="1100" dirty="0">
                <a:solidFill>
                  <a:schemeClr val="accent2"/>
                </a:solidFill>
                <a:effectLst/>
                <a:latin typeface="+mn-lt"/>
              </a:rPr>
              <a:t> progression-free </a:t>
            </a:r>
            <a:r>
              <a:rPr lang="fr-FR" altLang="fr-FR" sz="1100" dirty="0" err="1">
                <a:solidFill>
                  <a:schemeClr val="accent2"/>
                </a:solidFill>
                <a:effectLst/>
                <a:latin typeface="+mn-lt"/>
              </a:rPr>
              <a:t>survival</a:t>
            </a:r>
            <a:endParaRPr lang="fr-FR" altLang="fr-FR" sz="1100" dirty="0">
              <a:solidFill>
                <a:schemeClr val="accent2"/>
              </a:solidFill>
              <a:effectLst/>
              <a:latin typeface="+mn-lt"/>
            </a:endParaRPr>
          </a:p>
          <a:p>
            <a:r>
              <a:rPr lang="fr-FR" altLang="fr-FR" sz="1100" dirty="0">
                <a:solidFill>
                  <a:schemeClr val="accent2"/>
                </a:solidFill>
                <a:effectLst/>
                <a:latin typeface="+mn-lt"/>
              </a:rPr>
              <a:t>IC = Intervalle de confiance 	</a:t>
            </a:r>
          </a:p>
          <a:p>
            <a:endParaRPr lang="fr-FR" altLang="fr-FR" sz="1100" dirty="0">
              <a:solidFill>
                <a:schemeClr val="accent2"/>
              </a:solidFill>
              <a:effectLst/>
              <a:latin typeface="+mn-lt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484671" y="1309110"/>
            <a:ext cx="9226423" cy="96096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buClr>
                <a:srgbClr val="3366FF"/>
              </a:buClr>
              <a:defRPr/>
            </a:pPr>
            <a:r>
              <a:rPr lang="fr-FR" altLang="fr-FR" sz="1900" dirty="0">
                <a:solidFill>
                  <a:schemeClr val="bg2">
                    <a:lumMod val="25000"/>
                  </a:schemeClr>
                </a:solidFill>
                <a:effectLst/>
                <a:latin typeface="Comic Sans MS" panose="030F0702030302020204" pitchFamily="66" charset="0"/>
              </a:rPr>
              <a:t>La radiothérapie augmente la survie sans progression en cas de tumeur avec mutation oncogénique traitée par inhibiteurs de kinase spécifique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00038" y="2270077"/>
            <a:ext cx="4330956" cy="977622"/>
          </a:xfrm>
          <a:prstGeom prst="rect">
            <a:avLst/>
          </a:prstGeom>
        </p:spPr>
        <p:txBody>
          <a:bodyPr lIns="107287" tIns="53643" rIns="107287" bIns="53643"/>
          <a:lstStyle>
            <a:lvl1pPr indent="1306513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01162" indent="-201162">
              <a:spcAft>
                <a:spcPts val="0"/>
              </a:spcAft>
              <a:buSzPct val="70000"/>
              <a:buFont typeface="Arial" panose="020B0604020202020204" pitchFamily="34" charset="0"/>
              <a:buChar char="•"/>
              <a:defRPr/>
            </a:pPr>
            <a:r>
              <a:rPr lang="fr-FR" altLang="fr-FR" sz="1000" dirty="0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Série de 65 patients</a:t>
            </a:r>
          </a:p>
          <a:p>
            <a:pPr marL="201162" indent="-201162">
              <a:spcAft>
                <a:spcPts val="0"/>
              </a:spcAft>
              <a:buSzPct val="70000"/>
              <a:buFont typeface="Arial" panose="020B0604020202020204" pitchFamily="34" charset="0"/>
              <a:buChar char="•"/>
              <a:defRPr/>
            </a:pPr>
            <a:r>
              <a:rPr lang="fr-FR" altLang="fr-FR" sz="1000" dirty="0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Porteurs de mutation de l’EGFR ou de réarrangement de ALK</a:t>
            </a:r>
          </a:p>
          <a:p>
            <a:pPr marL="201162" indent="-201162">
              <a:spcAft>
                <a:spcPts val="0"/>
              </a:spcAft>
              <a:buSzPct val="70000"/>
              <a:buFont typeface="Arial" panose="020B0604020202020204" pitchFamily="34" charset="0"/>
              <a:buChar char="•"/>
              <a:defRPr/>
            </a:pPr>
            <a:r>
              <a:rPr lang="fr-FR" altLang="fr-FR" sz="1000" dirty="0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Traités par </a:t>
            </a:r>
            <a:r>
              <a:rPr lang="fr-FR" altLang="fr-FR" sz="1000" dirty="0" err="1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TKIs</a:t>
            </a:r>
            <a:endParaRPr lang="fr-FR" altLang="fr-FR" sz="1000" dirty="0">
              <a:solidFill>
                <a:schemeClr val="accent1"/>
              </a:solidFill>
              <a:effectLst/>
              <a:latin typeface="Comic Sans MS" panose="030F0702030302020204" pitchFamily="66" charset="0"/>
            </a:endParaRPr>
          </a:p>
          <a:p>
            <a:pPr marL="201162" indent="-201162">
              <a:spcAft>
                <a:spcPts val="0"/>
              </a:spcAft>
              <a:buSzPct val="70000"/>
              <a:buFont typeface="Arial" panose="020B0604020202020204" pitchFamily="34" charset="0"/>
              <a:buChar char="•"/>
              <a:defRPr/>
            </a:pPr>
            <a:r>
              <a:rPr lang="fr-FR" altLang="fr-FR" sz="1000" dirty="0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Et présentant une oligoprogression</a:t>
            </a:r>
          </a:p>
          <a:p>
            <a:pPr marL="201162" indent="-201162">
              <a:spcAft>
                <a:spcPts val="0"/>
              </a:spcAft>
              <a:buSzPct val="70000"/>
              <a:buFont typeface="Arial" panose="020B0604020202020204" pitchFamily="34" charset="0"/>
              <a:buChar char="•"/>
              <a:defRPr/>
            </a:pPr>
            <a:r>
              <a:rPr lang="fr-FR" altLang="fr-FR" sz="1000" dirty="0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Traitée par radiothérapie stéréotaxique</a:t>
            </a:r>
          </a:p>
        </p:txBody>
      </p:sp>
      <p:sp>
        <p:nvSpPr>
          <p:cNvPr id="2" name="Rectangle 1"/>
          <p:cNvSpPr/>
          <p:nvPr/>
        </p:nvSpPr>
        <p:spPr>
          <a:xfrm>
            <a:off x="8979116" y="5891724"/>
            <a:ext cx="1076325" cy="926042"/>
          </a:xfrm>
          <a:prstGeom prst="rect">
            <a:avLst/>
          </a:prstGeom>
          <a:noFill/>
          <a:ln w="508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9793F8-C8B5-41E0-AA35-1E8E1FE79E8F}"/>
              </a:ext>
            </a:extLst>
          </p:cNvPr>
          <p:cNvSpPr/>
          <p:nvPr/>
        </p:nvSpPr>
        <p:spPr>
          <a:xfrm>
            <a:off x="2023096" y="6034621"/>
            <a:ext cx="2392641" cy="2776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r>
              <a:rPr lang="fr-FR" sz="1100" dirty="0">
                <a:latin typeface="+mn-lt"/>
                <a:cs typeface="Trebuchet MS"/>
              </a:rPr>
              <a:t>Temps (en mois)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3690D5-0B21-497F-94C9-F08CFD3E38E1}"/>
              </a:ext>
            </a:extLst>
          </p:cNvPr>
          <p:cNvSpPr/>
          <p:nvPr/>
        </p:nvSpPr>
        <p:spPr>
          <a:xfrm rot="16200000">
            <a:off x="553601" y="4778215"/>
            <a:ext cx="2264833" cy="2776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07287" tIns="53643" rIns="107287" bIns="53643">
            <a:spAutoFit/>
          </a:bodyPr>
          <a:lstStyle/>
          <a:p>
            <a:pPr algn="ctr">
              <a:defRPr/>
            </a:pPr>
            <a:r>
              <a:rPr lang="fr-FR" sz="1100" dirty="0">
                <a:latin typeface="+mn-lt"/>
                <a:cs typeface="Trebuchet MS"/>
              </a:rPr>
              <a:t>% de survie sans progression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06AE48AE-5F58-43B0-9F9E-D02A106F4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72" y="3463928"/>
            <a:ext cx="5048877" cy="24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fr-FR" altLang="fr-FR" sz="900" dirty="0">
                <a:solidFill>
                  <a:schemeClr val="accent2"/>
                </a:solidFill>
                <a:effectLst/>
                <a:latin typeface="+mn-lt"/>
              </a:rPr>
              <a:t>Survie sans progression des patients traités par SBRT</a:t>
            </a:r>
            <a:r>
              <a:rPr lang="fr-FR" altLang="fr-FR" sz="900" b="1" dirty="0">
                <a:solidFill>
                  <a:schemeClr val="accent2"/>
                </a:solidFill>
                <a:effectLst/>
                <a:latin typeface="+mn-lt"/>
              </a:rPr>
              <a:t> </a:t>
            </a:r>
            <a:r>
              <a:rPr lang="fr-FR" altLang="fr-FR" sz="900" dirty="0">
                <a:solidFill>
                  <a:schemeClr val="accent2"/>
                </a:solidFill>
                <a:effectLst/>
                <a:latin typeface="+mn-lt"/>
              </a:rPr>
              <a:t>et TKI</a:t>
            </a:r>
          </a:p>
        </p:txBody>
      </p:sp>
      <p:pic>
        <p:nvPicPr>
          <p:cNvPr id="16" name="Image 14" descr="Graphe_02.eps">
            <a:extLst>
              <a:ext uri="{FF2B5EF4-FFF2-40B4-BE49-F238E27FC236}">
                <a16:creationId xmlns:a16="http://schemas.microsoft.com/office/drawing/2014/main" id="{299A03B8-E8D1-4CEE-A57D-15888EA21B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6" b="8054"/>
          <a:stretch>
            <a:fillRect/>
          </a:stretch>
        </p:blipFill>
        <p:spPr bwMode="auto">
          <a:xfrm>
            <a:off x="1811562" y="3837520"/>
            <a:ext cx="2589325" cy="225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4">
            <a:extLst>
              <a:ext uri="{FF2B5EF4-FFF2-40B4-BE49-F238E27FC236}">
                <a16:creationId xmlns:a16="http://schemas.microsoft.com/office/drawing/2014/main" id="{3912C3B6-BD95-40E8-866A-B88B104AB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3340979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Stéréotaxie Stade IV</a:t>
            </a:r>
          </a:p>
        </p:txBody>
      </p:sp>
      <p:pic>
        <p:nvPicPr>
          <p:cNvPr id="21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94649F0F-B18F-4B72-963C-06242DDE6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BCFB10EC-F5AD-4A3F-97B7-1184F6485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940" y="558612"/>
            <a:ext cx="5315741" cy="771327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SBRT &amp; Oligoprogression</a:t>
            </a:r>
          </a:p>
        </p:txBody>
      </p:sp>
    </p:spTree>
    <p:extLst>
      <p:ext uri="{BB962C8B-B14F-4D97-AF65-F5344CB8AC3E}">
        <p14:creationId xmlns:p14="http://schemas.microsoft.com/office/powerpoint/2010/main" val="1108197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>
          <a:xfrm>
            <a:off x="1238251" y="1899108"/>
            <a:ext cx="9667875" cy="49053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Font typeface="Comic Sans MS" pitchFamily="66" charset="0"/>
              <a:buChar char="−"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fr-FR" altLang="fr-FR" sz="2400" dirty="0">
                <a:solidFill>
                  <a:schemeClr val="accent2"/>
                </a:solidFill>
              </a:rPr>
              <a:t>À définir ...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Comic Sans MS" pitchFamily="66" charset="0"/>
              <a:buChar char="−"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fr-FR" altLang="fr-FR" sz="2400" dirty="0">
                <a:solidFill>
                  <a:schemeClr val="accent2"/>
                </a:solidFill>
              </a:rPr>
              <a:t>Régression complète des images pathologiques rare après SBRT.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Comic Sans MS" pitchFamily="66" charset="0"/>
              <a:buChar char="−"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fr-FR" altLang="fr-FR" sz="2400" dirty="0">
                <a:solidFill>
                  <a:schemeClr val="accent2"/>
                </a:solidFill>
              </a:rPr>
              <a:t>Difficile de différencier récidive VS fibrose post-radique. 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Comic Sans MS" pitchFamily="66" charset="0"/>
              <a:buChar char="−"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fr-FR" altLang="fr-FR" sz="2400" dirty="0">
                <a:solidFill>
                  <a:schemeClr val="accent2"/>
                </a:solidFill>
              </a:rPr>
              <a:t>Intérêt du </a:t>
            </a:r>
            <a:r>
              <a:rPr lang="fr-FR" altLang="fr-FR" sz="2400" dirty="0" err="1">
                <a:solidFill>
                  <a:schemeClr val="accent2"/>
                </a:solidFill>
              </a:rPr>
              <a:t>PETscan</a:t>
            </a:r>
            <a:r>
              <a:rPr lang="fr-FR" altLang="fr-FR" sz="2400" dirty="0">
                <a:solidFill>
                  <a:schemeClr val="accent2"/>
                </a:solidFill>
              </a:rPr>
              <a:t> (hyperfixation persiste plusieurs années).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Comic Sans MS" pitchFamily="66" charset="0"/>
              <a:buChar char="−"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fr-FR" altLang="fr-FR" sz="2400" b="1" dirty="0">
                <a:solidFill>
                  <a:schemeClr val="accent2"/>
                </a:solidFill>
              </a:rPr>
              <a:t>Deux critères :</a:t>
            </a:r>
          </a:p>
          <a:p>
            <a:pPr>
              <a:spcBef>
                <a:spcPts val="300"/>
              </a:spcBef>
              <a:buNone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fr-FR" altLang="fr-FR" sz="2000" i="1" dirty="0">
                <a:solidFill>
                  <a:schemeClr val="accent2"/>
                </a:solidFill>
              </a:rPr>
              <a:t>         	1) augmentation TDM diamètre maximal </a:t>
            </a:r>
            <a:r>
              <a:rPr lang="fr-FR" altLang="fr-FR" sz="2000" i="1" dirty="0">
                <a:solidFill>
                  <a:schemeClr val="accent2"/>
                </a:solidFill>
                <a:cs typeface="Arial" pitchFamily="34" charset="0"/>
              </a:rPr>
              <a:t>≥</a:t>
            </a:r>
            <a:r>
              <a:rPr lang="fr-FR" altLang="fr-FR" sz="2000" i="1" dirty="0">
                <a:solidFill>
                  <a:schemeClr val="accent2"/>
                </a:solidFill>
              </a:rPr>
              <a:t> 20% / TDM pré-thérapeutique</a:t>
            </a:r>
          </a:p>
          <a:p>
            <a:pPr algn="ctr">
              <a:spcBef>
                <a:spcPts val="300"/>
              </a:spcBef>
              <a:buNone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fr-FR" altLang="fr-FR" sz="2000" dirty="0">
                <a:solidFill>
                  <a:schemeClr val="accent2"/>
                </a:solidFill>
              </a:rPr>
              <a:t>               </a:t>
            </a:r>
            <a:r>
              <a:rPr lang="fr-FR" altLang="fr-FR" sz="2000" b="1" dirty="0">
                <a:solidFill>
                  <a:schemeClr val="accent2"/>
                </a:solidFill>
              </a:rPr>
              <a:t>et</a:t>
            </a:r>
          </a:p>
          <a:p>
            <a:pPr>
              <a:spcBef>
                <a:spcPts val="300"/>
              </a:spcBef>
              <a:buNone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fr-FR" altLang="fr-FR" sz="2000" i="1" dirty="0">
                <a:solidFill>
                  <a:schemeClr val="accent2"/>
                </a:solidFill>
              </a:rPr>
              <a:t>         2) Hyperfixation au PET avec SUV = SUV initial (critères EORTC)</a:t>
            </a:r>
          </a:p>
          <a:p>
            <a:pPr algn="ctr">
              <a:spcBef>
                <a:spcPts val="300"/>
              </a:spcBef>
              <a:buNone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fr-FR" altLang="fr-FR" sz="2000" dirty="0">
                <a:solidFill>
                  <a:schemeClr val="accent2"/>
                </a:solidFill>
              </a:rPr>
              <a:t>               </a:t>
            </a:r>
            <a:r>
              <a:rPr lang="fr-FR" altLang="fr-FR" sz="2000" b="1" dirty="0">
                <a:solidFill>
                  <a:schemeClr val="accent2"/>
                </a:solidFill>
              </a:rPr>
              <a:t>ou</a:t>
            </a:r>
          </a:p>
          <a:p>
            <a:pPr>
              <a:spcBef>
                <a:spcPts val="300"/>
              </a:spcBef>
              <a:buNone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fr-FR" altLang="fr-FR" sz="2000" i="1" dirty="0">
                <a:solidFill>
                  <a:schemeClr val="accent2"/>
                </a:solidFill>
              </a:rPr>
              <a:t>         3) Biopsies positives</a:t>
            </a:r>
          </a:p>
        </p:txBody>
      </p:sp>
      <p:grpSp>
        <p:nvGrpSpPr>
          <p:cNvPr id="13" name="Groupe 12"/>
          <p:cNvGrpSpPr/>
          <p:nvPr/>
        </p:nvGrpSpPr>
        <p:grpSpPr>
          <a:xfrm rot="1400705">
            <a:off x="7852037" y="680259"/>
            <a:ext cx="2318543" cy="1292369"/>
            <a:chOff x="474663" y="1525588"/>
            <a:chExt cx="8296275" cy="4624387"/>
          </a:xfrm>
          <a:solidFill>
            <a:schemeClr val="bg1">
              <a:lumMod val="65000"/>
            </a:schemeClr>
          </a:solidFill>
        </p:grpSpPr>
        <p:pic>
          <p:nvPicPr>
            <p:cNvPr id="14" name="Chart 7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3" y="1525588"/>
              <a:ext cx="8296275" cy="46243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4"/>
            <p:cNvSpPr txBox="1"/>
            <p:nvPr/>
          </p:nvSpPr>
          <p:spPr>
            <a:xfrm>
              <a:off x="2276937" y="1568665"/>
              <a:ext cx="999199" cy="66077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600" dirty="0">
                  <a:latin typeface="Comic Sans MS" pitchFamily="66" charset="0"/>
                  <a:ea typeface="+mn-ea"/>
                </a:rPr>
                <a:t>CK</a:t>
              </a:r>
              <a:endParaRPr lang="en-US" sz="600" dirty="0">
                <a:latin typeface="Comic Sans MS" pitchFamily="66" charset="0"/>
                <a:ea typeface="+mn-ea"/>
              </a:endParaRPr>
            </a:p>
          </p:txBody>
        </p:sp>
        <p:sp>
          <p:nvSpPr>
            <p:cNvPr id="16" name="TextBox 5"/>
            <p:cNvSpPr txBox="1"/>
            <p:nvPr/>
          </p:nvSpPr>
          <p:spPr>
            <a:xfrm rot="16200000">
              <a:off x="-985841" y="3620909"/>
              <a:ext cx="3987604" cy="66077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600" dirty="0">
                  <a:latin typeface="Comic Sans MS" pitchFamily="66" charset="0"/>
                  <a:ea typeface="+mn-ea"/>
                </a:rPr>
                <a:t>Percentage of regression</a:t>
              </a:r>
              <a:endParaRPr lang="en-US" sz="600" dirty="0">
                <a:latin typeface="Comic Sans MS" pitchFamily="66" charset="0"/>
                <a:ea typeface="+mn-ea"/>
              </a:endParaRPr>
            </a:p>
          </p:txBody>
        </p:sp>
        <p:sp>
          <p:nvSpPr>
            <p:cNvPr id="17" name="TextBox 6"/>
            <p:cNvSpPr txBox="1"/>
            <p:nvPr/>
          </p:nvSpPr>
          <p:spPr>
            <a:xfrm>
              <a:off x="6490931" y="1577143"/>
              <a:ext cx="1612936" cy="66077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600" dirty="0">
                  <a:latin typeface="Comic Sans MS" pitchFamily="66" charset="0"/>
                  <a:ea typeface="+mn-ea"/>
                </a:rPr>
                <a:t>Months</a:t>
              </a:r>
              <a:endParaRPr lang="en-US" sz="600" dirty="0">
                <a:latin typeface="Comic Sans MS" pitchFamily="66" charset="0"/>
                <a:ea typeface="+mn-ea"/>
              </a:endParaRPr>
            </a:p>
          </p:txBody>
        </p:sp>
        <p:cxnSp>
          <p:nvCxnSpPr>
            <p:cNvPr id="18" name="Straight Arrow Connector 9"/>
            <p:cNvCxnSpPr>
              <a:cxnSpLocks noChangeShapeType="1"/>
            </p:cNvCxnSpPr>
            <p:nvPr/>
          </p:nvCxnSpPr>
          <p:spPr bwMode="auto">
            <a:xfrm rot="5400000">
              <a:off x="3463132" y="2015331"/>
              <a:ext cx="304800" cy="1587"/>
            </a:xfrm>
            <a:prstGeom prst="straightConnector1">
              <a:avLst/>
            </a:prstGeom>
            <a:grp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503363" y="723452"/>
            <a:ext cx="7696200" cy="70679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fr-FR" altLang="fr-FR" dirty="0">
                <a:solidFill>
                  <a:schemeClr val="accent1"/>
                </a:solidFill>
                <a:effectLst/>
                <a:cs typeface="Times New Roman" pitchFamily="18" charset="0"/>
              </a:rPr>
              <a:t>Quel suivi après SBRT :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1C605883-653E-4EE2-868F-5D9C38E3B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1925527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Stéréotaxie</a:t>
            </a:r>
          </a:p>
        </p:txBody>
      </p:sp>
      <p:pic>
        <p:nvPicPr>
          <p:cNvPr id="21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D7FD0600-FB6C-4130-86D1-1BDF3B94F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82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ésultat de recherche d'images pour &quot;hétérogénéité&quot;">
            <a:extLst>
              <a:ext uri="{FF2B5EF4-FFF2-40B4-BE49-F238E27FC236}">
                <a16:creationId xmlns:a16="http://schemas.microsoft.com/office/drawing/2014/main" id="{21FBEFD3-8238-4211-86F4-3D19BEED1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7396" y="1481454"/>
            <a:ext cx="5566318" cy="247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13">
            <a:extLst>
              <a:ext uri="{FF2B5EF4-FFF2-40B4-BE49-F238E27FC236}">
                <a16:creationId xmlns:a16="http://schemas.microsoft.com/office/drawing/2014/main" id="{76451D40-9103-4B64-B59F-7278F1892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536" y="682303"/>
            <a:ext cx="7798604" cy="60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22" tIns="42860" rIns="85722" bIns="4286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rgbClr val="00FFFF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375" dirty="0">
                <a:solidFill>
                  <a:schemeClr val="accent1"/>
                </a:solidFill>
                <a:latin typeface="Comic Sans MS" pitchFamily="66" charset="0"/>
                <a:ea typeface="MS PGothic" pitchFamily="34" charset="-128"/>
              </a:rPr>
              <a:t>STADES III = HETEROGENEITES !!!</a:t>
            </a:r>
          </a:p>
        </p:txBody>
      </p:sp>
      <p:pic>
        <p:nvPicPr>
          <p:cNvPr id="6" name="Picture 6" descr="scannerpre1">
            <a:extLst>
              <a:ext uri="{FF2B5EF4-FFF2-40B4-BE49-F238E27FC236}">
                <a16:creationId xmlns:a16="http://schemas.microsoft.com/office/drawing/2014/main" id="{7EB6DD48-CD0D-46BD-92E4-5457CAE5E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6142" y="3894531"/>
            <a:ext cx="3346267" cy="279672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Image 6" descr="Une image contenant texte, machine à sous&#10;&#10;Description générée automatiquement">
            <a:extLst>
              <a:ext uri="{FF2B5EF4-FFF2-40B4-BE49-F238E27FC236}">
                <a16:creationId xmlns:a16="http://schemas.microsoft.com/office/drawing/2014/main" id="{D57BE698-E021-4067-8B5C-6F357F68A7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029" y="3755745"/>
            <a:ext cx="3388520" cy="29355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6A0A9C-E8A5-48CE-AC97-FFC645D6F8CB}"/>
              </a:ext>
            </a:extLst>
          </p:cNvPr>
          <p:cNvSpPr/>
          <p:nvPr/>
        </p:nvSpPr>
        <p:spPr>
          <a:xfrm>
            <a:off x="7703453" y="5205210"/>
            <a:ext cx="1558925" cy="13759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dirty="0">
              <a:latin typeface="Comic Sans MS" pitchFamily="66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3381B138-848C-4965-AF7F-452DE6738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2433680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RT &amp; Stade III</a:t>
            </a:r>
          </a:p>
        </p:txBody>
      </p:sp>
      <p:pic>
        <p:nvPicPr>
          <p:cNvPr id="10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F823F028-7962-40E4-AE3A-56F4EE66E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407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p51"/>
          <p:cNvPicPr preferRelativeResize="0"/>
          <p:nvPr/>
        </p:nvPicPr>
        <p:blipFill rotWithShape="1">
          <a:blip r:embed="rId3" cstate="email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8046" y="1924578"/>
            <a:ext cx="8668911" cy="40392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BE563562-420F-475D-BA8C-7505FD5B0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6214" y="785649"/>
            <a:ext cx="9299575" cy="625475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fr-FR" altLang="fr-F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des résultats (stade III)</a:t>
            </a:r>
            <a:endParaRPr lang="fr-FR" altLang="fr-FR" sz="38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lèche droite 3">
            <a:extLst>
              <a:ext uri="{FF2B5EF4-FFF2-40B4-BE49-F238E27FC236}">
                <a16:creationId xmlns:a16="http://schemas.microsoft.com/office/drawing/2014/main" id="{39CD6433-3026-4F3F-A181-EB99A2D39E0B}"/>
              </a:ext>
            </a:extLst>
          </p:cNvPr>
          <p:cNvSpPr/>
          <p:nvPr/>
        </p:nvSpPr>
        <p:spPr bwMode="auto">
          <a:xfrm>
            <a:off x="2373345" y="6140064"/>
            <a:ext cx="7450138" cy="525463"/>
          </a:xfrm>
          <a:prstGeom prst="rightArrow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Sélection des patients (PET scan, IRM cérébrales…)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50F1C4D-37D3-4EF7-9C67-EB36754DF15C}"/>
              </a:ext>
            </a:extLst>
          </p:cNvPr>
          <p:cNvSpPr txBox="1"/>
          <p:nvPr/>
        </p:nvSpPr>
        <p:spPr>
          <a:xfrm rot="16200000">
            <a:off x="682127" y="3885867"/>
            <a:ext cx="20526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Survie médiane</a:t>
            </a:r>
          </a:p>
        </p:txBody>
      </p:sp>
      <p:sp>
        <p:nvSpPr>
          <p:cNvPr id="11" name="Flèche droite rayée 8">
            <a:extLst>
              <a:ext uri="{FF2B5EF4-FFF2-40B4-BE49-F238E27FC236}">
                <a16:creationId xmlns:a16="http://schemas.microsoft.com/office/drawing/2014/main" id="{0C43DAC3-8D27-43FB-A442-E3CC3D62DD38}"/>
              </a:ext>
            </a:extLst>
          </p:cNvPr>
          <p:cNvSpPr/>
          <p:nvPr/>
        </p:nvSpPr>
        <p:spPr bwMode="auto">
          <a:xfrm rot="20804124">
            <a:off x="2690003" y="3206491"/>
            <a:ext cx="5499100" cy="457200"/>
          </a:xfrm>
          <a:prstGeom prst="stripedRightArrow">
            <a:avLst>
              <a:gd name="adj1" fmla="val 38940"/>
              <a:gd name="adj2" fmla="val 98587"/>
            </a:avLst>
          </a:prstGeom>
          <a:solidFill>
            <a:schemeClr val="accent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7487878-0628-4DE8-89DD-B9E9E1F4D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2433680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RT &amp; Stade III</a:t>
            </a:r>
          </a:p>
        </p:txBody>
      </p:sp>
      <p:pic>
        <p:nvPicPr>
          <p:cNvPr id="10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CAE95151-D8F6-469F-A83E-5CACFF45B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729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6"/>
          <p:cNvSpPr txBox="1"/>
          <p:nvPr/>
        </p:nvSpPr>
        <p:spPr>
          <a:xfrm>
            <a:off x="3575648" y="1942457"/>
            <a:ext cx="5976737" cy="1278640"/>
          </a:xfrm>
          <a:prstGeom prst="rect">
            <a:avLst/>
          </a:prstGeom>
          <a:ln>
            <a:noFill/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Absolute benefit in OS with concomitant CT</a:t>
            </a:r>
            <a:endParaRPr kumimoji="0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At 2 years:          At 3 years:           At 5 years: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5.3%	          5.7% 	4.5%</a:t>
            </a:r>
            <a:endParaRPr kumimoji="0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6"/>
          <p:cNvSpPr txBox="1"/>
          <p:nvPr/>
        </p:nvSpPr>
        <p:spPr>
          <a:xfrm>
            <a:off x="3452798" y="1600261"/>
            <a:ext cx="47752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418AB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HR=0.84 [0.74;0.95], p=0.004</a:t>
            </a:r>
            <a:endParaRPr kumimoji="0" sz="1600" i="0" u="none" strike="noStrike" kern="1200" cap="none" spc="0" normalizeH="0" baseline="0" noProof="0" dirty="0">
              <a:ln>
                <a:noFill/>
              </a:ln>
              <a:solidFill>
                <a:srgbClr val="418AB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" name="Google Shape;351;p46"/>
          <p:cNvGrpSpPr/>
          <p:nvPr/>
        </p:nvGrpSpPr>
        <p:grpSpPr>
          <a:xfrm>
            <a:off x="175222" y="1375122"/>
            <a:ext cx="6800851" cy="5127625"/>
            <a:chOff x="624" y="960"/>
            <a:chExt cx="4286" cy="3230"/>
          </a:xfrm>
        </p:grpSpPr>
        <p:sp>
          <p:nvSpPr>
            <p:cNvPr id="352" name="Google Shape;352;p46"/>
            <p:cNvSpPr/>
            <p:nvPr/>
          </p:nvSpPr>
          <p:spPr>
            <a:xfrm>
              <a:off x="4163" y="2464"/>
              <a:ext cx="747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RT + conc CT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46"/>
            <p:cNvSpPr/>
            <p:nvPr/>
          </p:nvSpPr>
          <p:spPr>
            <a:xfrm>
              <a:off x="4163" y="2659"/>
              <a:ext cx="679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A6B727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RT + seq CT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4" name="Google Shape;354;p46"/>
            <p:cNvCxnSpPr/>
            <p:nvPr/>
          </p:nvCxnSpPr>
          <p:spPr>
            <a:xfrm>
              <a:off x="1062" y="983"/>
              <a:ext cx="0" cy="280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5" name="Google Shape;355;p46"/>
            <p:cNvCxnSpPr/>
            <p:nvPr/>
          </p:nvCxnSpPr>
          <p:spPr>
            <a:xfrm rot="10800000">
              <a:off x="1046" y="3745"/>
              <a:ext cx="16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6" name="Google Shape;356;p46"/>
            <p:cNvCxnSpPr/>
            <p:nvPr/>
          </p:nvCxnSpPr>
          <p:spPr>
            <a:xfrm rot="10800000">
              <a:off x="1046" y="3203"/>
              <a:ext cx="16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7" name="Google Shape;357;p46"/>
            <p:cNvCxnSpPr/>
            <p:nvPr/>
          </p:nvCxnSpPr>
          <p:spPr>
            <a:xfrm rot="10800000">
              <a:off x="1046" y="2658"/>
              <a:ext cx="16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8" name="Google Shape;358;p46"/>
            <p:cNvCxnSpPr/>
            <p:nvPr/>
          </p:nvCxnSpPr>
          <p:spPr>
            <a:xfrm rot="10800000">
              <a:off x="1046" y="2115"/>
              <a:ext cx="16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9" name="Google Shape;359;p46"/>
            <p:cNvCxnSpPr/>
            <p:nvPr/>
          </p:nvCxnSpPr>
          <p:spPr>
            <a:xfrm rot="10800000">
              <a:off x="1046" y="1571"/>
              <a:ext cx="16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0" name="Google Shape;360;p46"/>
            <p:cNvCxnSpPr/>
            <p:nvPr/>
          </p:nvCxnSpPr>
          <p:spPr>
            <a:xfrm rot="10800000">
              <a:off x="1046" y="1027"/>
              <a:ext cx="16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61" name="Google Shape;361;p46"/>
            <p:cNvSpPr/>
            <p:nvPr/>
          </p:nvSpPr>
          <p:spPr>
            <a:xfrm rot="-5400000">
              <a:off x="357" y="2299"/>
              <a:ext cx="709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Survival (%)</a:t>
              </a:r>
              <a:endParaRPr kumimoji="0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46"/>
            <p:cNvSpPr/>
            <p:nvPr/>
          </p:nvSpPr>
          <p:spPr>
            <a:xfrm>
              <a:off x="910" y="3678"/>
              <a:ext cx="74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kumimoji="0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46"/>
            <p:cNvSpPr/>
            <p:nvPr/>
          </p:nvSpPr>
          <p:spPr>
            <a:xfrm>
              <a:off x="838" y="3134"/>
              <a:ext cx="148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 kumimoji="0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46"/>
            <p:cNvSpPr/>
            <p:nvPr/>
          </p:nvSpPr>
          <p:spPr>
            <a:xfrm>
              <a:off x="838" y="2591"/>
              <a:ext cx="148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40</a:t>
              </a:r>
              <a:endParaRPr kumimoji="0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46"/>
            <p:cNvSpPr/>
            <p:nvPr/>
          </p:nvSpPr>
          <p:spPr>
            <a:xfrm>
              <a:off x="838" y="2047"/>
              <a:ext cx="148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60</a:t>
              </a:r>
              <a:endParaRPr kumimoji="0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46"/>
            <p:cNvSpPr/>
            <p:nvPr/>
          </p:nvSpPr>
          <p:spPr>
            <a:xfrm>
              <a:off x="838" y="1505"/>
              <a:ext cx="148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80</a:t>
              </a:r>
              <a:endParaRPr kumimoji="0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46"/>
            <p:cNvSpPr/>
            <p:nvPr/>
          </p:nvSpPr>
          <p:spPr>
            <a:xfrm>
              <a:off x="765" y="960"/>
              <a:ext cx="222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100</a:t>
              </a:r>
              <a:endParaRPr kumimoji="0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8" name="Google Shape;368;p46"/>
            <p:cNvCxnSpPr/>
            <p:nvPr/>
          </p:nvCxnSpPr>
          <p:spPr>
            <a:xfrm rot="10800000">
              <a:off x="1056" y="3792"/>
              <a:ext cx="268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9" name="Google Shape;369;p46"/>
            <p:cNvCxnSpPr/>
            <p:nvPr/>
          </p:nvCxnSpPr>
          <p:spPr>
            <a:xfrm>
              <a:off x="1094" y="3791"/>
              <a:ext cx="0" cy="1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0" name="Google Shape;370;p46"/>
            <p:cNvCxnSpPr/>
            <p:nvPr/>
          </p:nvCxnSpPr>
          <p:spPr>
            <a:xfrm>
              <a:off x="1619" y="3791"/>
              <a:ext cx="0" cy="1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1" name="Google Shape;371;p46"/>
            <p:cNvCxnSpPr/>
            <p:nvPr/>
          </p:nvCxnSpPr>
          <p:spPr>
            <a:xfrm>
              <a:off x="2143" y="3791"/>
              <a:ext cx="0" cy="1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2" name="Google Shape;372;p46"/>
            <p:cNvCxnSpPr/>
            <p:nvPr/>
          </p:nvCxnSpPr>
          <p:spPr>
            <a:xfrm>
              <a:off x="2668" y="3791"/>
              <a:ext cx="0" cy="1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3" name="Google Shape;373;p46"/>
            <p:cNvCxnSpPr/>
            <p:nvPr/>
          </p:nvCxnSpPr>
          <p:spPr>
            <a:xfrm>
              <a:off x="3192" y="3791"/>
              <a:ext cx="0" cy="1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4" name="Google Shape;374;p46"/>
            <p:cNvCxnSpPr/>
            <p:nvPr/>
          </p:nvCxnSpPr>
          <p:spPr>
            <a:xfrm>
              <a:off x="3717" y="3791"/>
              <a:ext cx="0" cy="1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75" name="Google Shape;375;p46"/>
            <p:cNvSpPr/>
            <p:nvPr/>
          </p:nvSpPr>
          <p:spPr>
            <a:xfrm>
              <a:off x="1419" y="4016"/>
              <a:ext cx="1973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Time from randomisation (Years)</a:t>
              </a:r>
              <a:endParaRPr kumimoji="0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46"/>
            <p:cNvSpPr/>
            <p:nvPr/>
          </p:nvSpPr>
          <p:spPr>
            <a:xfrm>
              <a:off x="1057" y="3832"/>
              <a:ext cx="74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kumimoji="0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46"/>
            <p:cNvSpPr/>
            <p:nvPr/>
          </p:nvSpPr>
          <p:spPr>
            <a:xfrm>
              <a:off x="1581" y="3832"/>
              <a:ext cx="74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kumimoji="0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46"/>
            <p:cNvSpPr/>
            <p:nvPr/>
          </p:nvSpPr>
          <p:spPr>
            <a:xfrm>
              <a:off x="2106" y="3832"/>
              <a:ext cx="74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kumimoji="0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46"/>
            <p:cNvSpPr/>
            <p:nvPr/>
          </p:nvSpPr>
          <p:spPr>
            <a:xfrm>
              <a:off x="2630" y="3832"/>
              <a:ext cx="74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kumimoji="0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46"/>
            <p:cNvSpPr/>
            <p:nvPr/>
          </p:nvSpPr>
          <p:spPr>
            <a:xfrm>
              <a:off x="3156" y="3832"/>
              <a:ext cx="74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kumimoji="0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46"/>
            <p:cNvSpPr/>
            <p:nvPr/>
          </p:nvSpPr>
          <p:spPr>
            <a:xfrm>
              <a:off x="3627" y="3832"/>
              <a:ext cx="179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r>
                <a:rPr kumimoji="0" lang="en-US" sz="18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&gt;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5</a:t>
              </a:r>
              <a:endParaRPr kumimoji="0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46"/>
            <p:cNvSpPr/>
            <p:nvPr/>
          </p:nvSpPr>
          <p:spPr>
            <a:xfrm>
              <a:off x="2210" y="2568"/>
              <a:ext cx="261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35.6</a:t>
              </a: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6"/>
            <p:cNvSpPr/>
            <p:nvPr/>
          </p:nvSpPr>
          <p:spPr>
            <a:xfrm>
              <a:off x="2735" y="2889"/>
              <a:ext cx="261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23.8</a:t>
              </a: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6"/>
            <p:cNvSpPr/>
            <p:nvPr/>
          </p:nvSpPr>
          <p:spPr>
            <a:xfrm>
              <a:off x="3789" y="3125"/>
              <a:ext cx="261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15.1</a:t>
              </a: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5" name="Google Shape;385;p46"/>
            <p:cNvCxnSpPr/>
            <p:nvPr/>
          </p:nvCxnSpPr>
          <p:spPr>
            <a:xfrm>
              <a:off x="1068" y="1054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86" name="Google Shape;386;p46"/>
            <p:cNvSpPr/>
            <p:nvPr/>
          </p:nvSpPr>
          <p:spPr>
            <a:xfrm>
              <a:off x="1068" y="1003"/>
              <a:ext cx="52" cy="51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7" name="Google Shape;387;p46"/>
            <p:cNvCxnSpPr/>
            <p:nvPr/>
          </p:nvCxnSpPr>
          <p:spPr>
            <a:xfrm>
              <a:off x="1593" y="2098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88" name="Google Shape;388;p46"/>
            <p:cNvSpPr/>
            <p:nvPr/>
          </p:nvSpPr>
          <p:spPr>
            <a:xfrm>
              <a:off x="1593" y="2045"/>
              <a:ext cx="51" cy="53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9" name="Google Shape;389;p46"/>
            <p:cNvCxnSpPr/>
            <p:nvPr/>
          </p:nvCxnSpPr>
          <p:spPr>
            <a:xfrm>
              <a:off x="2117" y="2804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90" name="Google Shape;390;p46"/>
            <p:cNvSpPr/>
            <p:nvPr/>
          </p:nvSpPr>
          <p:spPr>
            <a:xfrm>
              <a:off x="2117" y="2751"/>
              <a:ext cx="52" cy="53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1" name="Google Shape;391;p46"/>
            <p:cNvCxnSpPr/>
            <p:nvPr/>
          </p:nvCxnSpPr>
          <p:spPr>
            <a:xfrm>
              <a:off x="2641" y="3125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92" name="Google Shape;392;p46"/>
            <p:cNvSpPr/>
            <p:nvPr/>
          </p:nvSpPr>
          <p:spPr>
            <a:xfrm>
              <a:off x="2641" y="3072"/>
              <a:ext cx="52" cy="53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3" name="Google Shape;393;p46"/>
            <p:cNvCxnSpPr/>
            <p:nvPr/>
          </p:nvCxnSpPr>
          <p:spPr>
            <a:xfrm>
              <a:off x="3167" y="3272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94" name="Google Shape;394;p46"/>
            <p:cNvSpPr/>
            <p:nvPr/>
          </p:nvSpPr>
          <p:spPr>
            <a:xfrm>
              <a:off x="3167" y="3220"/>
              <a:ext cx="51" cy="5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5" name="Google Shape;395;p46"/>
            <p:cNvCxnSpPr/>
            <p:nvPr/>
          </p:nvCxnSpPr>
          <p:spPr>
            <a:xfrm>
              <a:off x="3690" y="3361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96" name="Google Shape;396;p46"/>
            <p:cNvSpPr/>
            <p:nvPr/>
          </p:nvSpPr>
          <p:spPr>
            <a:xfrm>
              <a:off x="3690" y="3309"/>
              <a:ext cx="53" cy="5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7" name="Google Shape;397;p46"/>
            <p:cNvCxnSpPr/>
            <p:nvPr/>
          </p:nvCxnSpPr>
          <p:spPr>
            <a:xfrm>
              <a:off x="1094" y="1027"/>
              <a:ext cx="525" cy="1044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8" name="Google Shape;398;p46"/>
            <p:cNvCxnSpPr/>
            <p:nvPr/>
          </p:nvCxnSpPr>
          <p:spPr>
            <a:xfrm>
              <a:off x="1619" y="2071"/>
              <a:ext cx="524" cy="707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9" name="Google Shape;399;p46"/>
            <p:cNvCxnSpPr/>
            <p:nvPr/>
          </p:nvCxnSpPr>
          <p:spPr>
            <a:xfrm>
              <a:off x="2143" y="2778"/>
              <a:ext cx="525" cy="321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0" name="Google Shape;400;p46"/>
            <p:cNvCxnSpPr/>
            <p:nvPr/>
          </p:nvCxnSpPr>
          <p:spPr>
            <a:xfrm>
              <a:off x="2668" y="3099"/>
              <a:ext cx="524" cy="146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1" name="Google Shape;401;p46"/>
            <p:cNvCxnSpPr/>
            <p:nvPr/>
          </p:nvCxnSpPr>
          <p:spPr>
            <a:xfrm>
              <a:off x="3192" y="3245"/>
              <a:ext cx="525" cy="9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402" name="Google Shape;402;p46"/>
            <p:cNvSpPr/>
            <p:nvPr/>
          </p:nvSpPr>
          <p:spPr>
            <a:xfrm>
              <a:off x="1807" y="2948"/>
              <a:ext cx="261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A6B727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30.3</a:t>
              </a: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6"/>
            <p:cNvSpPr/>
            <p:nvPr/>
          </p:nvSpPr>
          <p:spPr>
            <a:xfrm>
              <a:off x="2332" y="3280"/>
              <a:ext cx="261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A6B727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18.1</a:t>
              </a: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46"/>
            <p:cNvSpPr/>
            <p:nvPr/>
          </p:nvSpPr>
          <p:spPr>
            <a:xfrm>
              <a:off x="3381" y="3484"/>
              <a:ext cx="261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A6B727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10.6</a:t>
              </a: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05" name="Google Shape;405;p46"/>
            <p:cNvCxnSpPr/>
            <p:nvPr/>
          </p:nvCxnSpPr>
          <p:spPr>
            <a:xfrm>
              <a:off x="1094" y="998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06" name="Google Shape;406;p46"/>
            <p:cNvSpPr/>
            <p:nvPr/>
          </p:nvSpPr>
          <p:spPr>
            <a:xfrm>
              <a:off x="1064" y="998"/>
              <a:ext cx="60" cy="60"/>
            </a:xfrm>
            <a:custGeom>
              <a:avLst/>
              <a:gdLst/>
              <a:ahLst/>
              <a:cxnLst/>
              <a:rect l="l" t="t" r="r" b="b"/>
              <a:pathLst>
                <a:path w="360" h="362" extrusionOk="0">
                  <a:moveTo>
                    <a:pt x="181" y="0"/>
                  </a:moveTo>
                  <a:lnTo>
                    <a:pt x="45" y="46"/>
                  </a:lnTo>
                  <a:lnTo>
                    <a:pt x="0" y="181"/>
                  </a:lnTo>
                  <a:lnTo>
                    <a:pt x="45" y="310"/>
                  </a:lnTo>
                  <a:lnTo>
                    <a:pt x="181" y="362"/>
                  </a:lnTo>
                  <a:lnTo>
                    <a:pt x="310" y="310"/>
                  </a:lnTo>
                  <a:lnTo>
                    <a:pt x="360" y="181"/>
                  </a:lnTo>
                  <a:lnTo>
                    <a:pt x="310" y="52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7" name="Google Shape;407;p46"/>
            <p:cNvCxnSpPr/>
            <p:nvPr/>
          </p:nvCxnSpPr>
          <p:spPr>
            <a:xfrm>
              <a:off x="1619" y="2088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08" name="Google Shape;408;p46"/>
            <p:cNvSpPr/>
            <p:nvPr/>
          </p:nvSpPr>
          <p:spPr>
            <a:xfrm>
              <a:off x="1588" y="2088"/>
              <a:ext cx="61" cy="59"/>
            </a:xfrm>
            <a:custGeom>
              <a:avLst/>
              <a:gdLst/>
              <a:ahLst/>
              <a:cxnLst/>
              <a:rect l="l" t="t" r="r" b="b"/>
              <a:pathLst>
                <a:path w="369" h="362" extrusionOk="0">
                  <a:moveTo>
                    <a:pt x="188" y="0"/>
                  </a:moveTo>
                  <a:lnTo>
                    <a:pt x="52" y="45"/>
                  </a:lnTo>
                  <a:lnTo>
                    <a:pt x="0" y="181"/>
                  </a:lnTo>
                  <a:lnTo>
                    <a:pt x="52" y="310"/>
                  </a:lnTo>
                  <a:lnTo>
                    <a:pt x="188" y="362"/>
                  </a:lnTo>
                  <a:lnTo>
                    <a:pt x="311" y="310"/>
                  </a:lnTo>
                  <a:lnTo>
                    <a:pt x="369" y="181"/>
                  </a:lnTo>
                  <a:lnTo>
                    <a:pt x="311" y="5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9" name="Google Shape;409;p46"/>
            <p:cNvCxnSpPr/>
            <p:nvPr/>
          </p:nvCxnSpPr>
          <p:spPr>
            <a:xfrm>
              <a:off x="2143" y="2893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10" name="Google Shape;410;p46"/>
            <p:cNvSpPr/>
            <p:nvPr/>
          </p:nvSpPr>
          <p:spPr>
            <a:xfrm>
              <a:off x="2113" y="2893"/>
              <a:ext cx="60" cy="59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lnTo>
                    <a:pt x="45" y="45"/>
                  </a:lnTo>
                  <a:lnTo>
                    <a:pt x="0" y="181"/>
                  </a:lnTo>
                  <a:lnTo>
                    <a:pt x="45" y="310"/>
                  </a:lnTo>
                  <a:lnTo>
                    <a:pt x="181" y="362"/>
                  </a:lnTo>
                  <a:lnTo>
                    <a:pt x="310" y="310"/>
                  </a:lnTo>
                  <a:lnTo>
                    <a:pt x="362" y="181"/>
                  </a:lnTo>
                  <a:lnTo>
                    <a:pt x="310" y="52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1" name="Google Shape;411;p46"/>
            <p:cNvCxnSpPr/>
            <p:nvPr/>
          </p:nvCxnSpPr>
          <p:spPr>
            <a:xfrm>
              <a:off x="2668" y="3224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12" name="Google Shape;412;p46"/>
            <p:cNvSpPr/>
            <p:nvPr/>
          </p:nvSpPr>
          <p:spPr>
            <a:xfrm>
              <a:off x="2637" y="3224"/>
              <a:ext cx="61" cy="59"/>
            </a:xfrm>
            <a:custGeom>
              <a:avLst/>
              <a:gdLst/>
              <a:ahLst/>
              <a:cxnLst/>
              <a:rect l="l" t="t" r="r" b="b"/>
              <a:pathLst>
                <a:path w="368" h="362" extrusionOk="0">
                  <a:moveTo>
                    <a:pt x="187" y="0"/>
                  </a:moveTo>
                  <a:lnTo>
                    <a:pt x="51" y="52"/>
                  </a:lnTo>
                  <a:lnTo>
                    <a:pt x="0" y="181"/>
                  </a:lnTo>
                  <a:lnTo>
                    <a:pt x="51" y="310"/>
                  </a:lnTo>
                  <a:lnTo>
                    <a:pt x="187" y="362"/>
                  </a:lnTo>
                  <a:lnTo>
                    <a:pt x="310" y="310"/>
                  </a:lnTo>
                  <a:lnTo>
                    <a:pt x="368" y="181"/>
                  </a:lnTo>
                  <a:lnTo>
                    <a:pt x="310" y="58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3" name="Google Shape;413;p46"/>
            <p:cNvCxnSpPr/>
            <p:nvPr/>
          </p:nvCxnSpPr>
          <p:spPr>
            <a:xfrm>
              <a:off x="3192" y="3367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14" name="Google Shape;414;p46"/>
            <p:cNvSpPr/>
            <p:nvPr/>
          </p:nvSpPr>
          <p:spPr>
            <a:xfrm>
              <a:off x="3163" y="3367"/>
              <a:ext cx="59" cy="62"/>
            </a:xfrm>
            <a:custGeom>
              <a:avLst/>
              <a:gdLst/>
              <a:ahLst/>
              <a:cxnLst/>
              <a:rect l="l" t="t" r="r" b="b"/>
              <a:pathLst>
                <a:path w="362" h="368" extrusionOk="0">
                  <a:moveTo>
                    <a:pt x="181" y="0"/>
                  </a:moveTo>
                  <a:lnTo>
                    <a:pt x="45" y="51"/>
                  </a:lnTo>
                  <a:lnTo>
                    <a:pt x="0" y="180"/>
                  </a:lnTo>
                  <a:lnTo>
                    <a:pt x="45" y="310"/>
                  </a:lnTo>
                  <a:lnTo>
                    <a:pt x="181" y="368"/>
                  </a:lnTo>
                  <a:lnTo>
                    <a:pt x="310" y="310"/>
                  </a:lnTo>
                  <a:lnTo>
                    <a:pt x="362" y="180"/>
                  </a:lnTo>
                  <a:lnTo>
                    <a:pt x="310" y="5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5" name="Google Shape;415;p46"/>
            <p:cNvCxnSpPr/>
            <p:nvPr/>
          </p:nvCxnSpPr>
          <p:spPr>
            <a:xfrm>
              <a:off x="3717" y="3428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16" name="Google Shape;416;p46"/>
            <p:cNvSpPr/>
            <p:nvPr/>
          </p:nvSpPr>
          <p:spPr>
            <a:xfrm>
              <a:off x="3686" y="3428"/>
              <a:ext cx="61" cy="60"/>
            </a:xfrm>
            <a:custGeom>
              <a:avLst/>
              <a:gdLst/>
              <a:ahLst/>
              <a:cxnLst/>
              <a:rect l="l" t="t" r="r" b="b"/>
              <a:pathLst>
                <a:path w="367" h="369" extrusionOk="0">
                  <a:moveTo>
                    <a:pt x="186" y="0"/>
                  </a:moveTo>
                  <a:lnTo>
                    <a:pt x="50" y="52"/>
                  </a:lnTo>
                  <a:lnTo>
                    <a:pt x="0" y="181"/>
                  </a:lnTo>
                  <a:lnTo>
                    <a:pt x="50" y="311"/>
                  </a:lnTo>
                  <a:lnTo>
                    <a:pt x="186" y="369"/>
                  </a:lnTo>
                  <a:lnTo>
                    <a:pt x="309" y="311"/>
                  </a:lnTo>
                  <a:lnTo>
                    <a:pt x="367" y="181"/>
                  </a:lnTo>
                  <a:lnTo>
                    <a:pt x="309" y="6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7" name="Google Shape;417;p46"/>
            <p:cNvCxnSpPr/>
            <p:nvPr/>
          </p:nvCxnSpPr>
          <p:spPr>
            <a:xfrm>
              <a:off x="1094" y="1027"/>
              <a:ext cx="525" cy="1091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8" name="Google Shape;418;p46"/>
            <p:cNvCxnSpPr/>
            <p:nvPr/>
          </p:nvCxnSpPr>
          <p:spPr>
            <a:xfrm>
              <a:off x="1619" y="2118"/>
              <a:ext cx="524" cy="805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9" name="Google Shape;419;p46"/>
            <p:cNvCxnSpPr/>
            <p:nvPr/>
          </p:nvCxnSpPr>
          <p:spPr>
            <a:xfrm>
              <a:off x="2143" y="2923"/>
              <a:ext cx="525" cy="33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" name="Google Shape;420;p46"/>
            <p:cNvCxnSpPr/>
            <p:nvPr/>
          </p:nvCxnSpPr>
          <p:spPr>
            <a:xfrm>
              <a:off x="2668" y="3253"/>
              <a:ext cx="524" cy="144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1" name="Google Shape;421;p46"/>
            <p:cNvCxnSpPr/>
            <p:nvPr/>
          </p:nvCxnSpPr>
          <p:spPr>
            <a:xfrm>
              <a:off x="3192" y="3397"/>
              <a:ext cx="525" cy="6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422" name="Google Shape;422;p46"/>
            <p:cNvCxnSpPr/>
            <p:nvPr/>
          </p:nvCxnSpPr>
          <p:spPr>
            <a:xfrm>
              <a:off x="3832" y="2559"/>
              <a:ext cx="1" cy="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23" name="Google Shape;423;p46"/>
            <p:cNvSpPr/>
            <p:nvPr/>
          </p:nvSpPr>
          <p:spPr>
            <a:xfrm>
              <a:off x="3832" y="2512"/>
              <a:ext cx="47" cy="47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4" name="Google Shape;424;p46"/>
            <p:cNvCxnSpPr/>
            <p:nvPr/>
          </p:nvCxnSpPr>
          <p:spPr>
            <a:xfrm>
              <a:off x="3939" y="2559"/>
              <a:ext cx="1" cy="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25" name="Google Shape;425;p46"/>
            <p:cNvSpPr/>
            <p:nvPr/>
          </p:nvSpPr>
          <p:spPr>
            <a:xfrm>
              <a:off x="3939" y="2512"/>
              <a:ext cx="47" cy="47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6" name="Google Shape;426;p46"/>
            <p:cNvCxnSpPr/>
            <p:nvPr/>
          </p:nvCxnSpPr>
          <p:spPr>
            <a:xfrm>
              <a:off x="4046" y="2559"/>
              <a:ext cx="1" cy="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27" name="Google Shape;427;p46"/>
            <p:cNvSpPr/>
            <p:nvPr/>
          </p:nvSpPr>
          <p:spPr>
            <a:xfrm>
              <a:off x="4046" y="2512"/>
              <a:ext cx="47" cy="47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Tx/>
                <a:buNone/>
                <a:tabLst/>
                <a:defRPr/>
              </a:pP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8" name="Google Shape;428;p46"/>
            <p:cNvCxnSpPr/>
            <p:nvPr/>
          </p:nvCxnSpPr>
          <p:spPr>
            <a:xfrm>
              <a:off x="3829" y="2535"/>
              <a:ext cx="267" cy="1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29" name="Google Shape;429;p46"/>
            <p:cNvSpPr/>
            <p:nvPr/>
          </p:nvSpPr>
          <p:spPr>
            <a:xfrm>
              <a:off x="3829" y="2699"/>
              <a:ext cx="54" cy="53"/>
            </a:xfrm>
            <a:custGeom>
              <a:avLst/>
              <a:gdLst/>
              <a:ahLst/>
              <a:cxnLst/>
              <a:rect l="l" t="t" r="r" b="b"/>
              <a:pathLst>
                <a:path w="267" h="268" extrusionOk="0">
                  <a:moveTo>
                    <a:pt x="133" y="0"/>
                  </a:moveTo>
                  <a:lnTo>
                    <a:pt x="32" y="40"/>
                  </a:lnTo>
                  <a:lnTo>
                    <a:pt x="0" y="134"/>
                  </a:lnTo>
                  <a:lnTo>
                    <a:pt x="32" y="229"/>
                  </a:lnTo>
                  <a:lnTo>
                    <a:pt x="133" y="268"/>
                  </a:lnTo>
                  <a:lnTo>
                    <a:pt x="227" y="229"/>
                  </a:lnTo>
                  <a:lnTo>
                    <a:pt x="267" y="134"/>
                  </a:lnTo>
                  <a:lnTo>
                    <a:pt x="227" y="4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46"/>
            <p:cNvSpPr/>
            <p:nvPr/>
          </p:nvSpPr>
          <p:spPr>
            <a:xfrm>
              <a:off x="3936" y="2699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267" h="268" extrusionOk="0">
                  <a:moveTo>
                    <a:pt x="134" y="0"/>
                  </a:moveTo>
                  <a:lnTo>
                    <a:pt x="34" y="40"/>
                  </a:lnTo>
                  <a:lnTo>
                    <a:pt x="0" y="134"/>
                  </a:lnTo>
                  <a:lnTo>
                    <a:pt x="34" y="229"/>
                  </a:lnTo>
                  <a:lnTo>
                    <a:pt x="134" y="268"/>
                  </a:lnTo>
                  <a:lnTo>
                    <a:pt x="229" y="229"/>
                  </a:lnTo>
                  <a:lnTo>
                    <a:pt x="267" y="134"/>
                  </a:lnTo>
                  <a:lnTo>
                    <a:pt x="229" y="4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46"/>
            <p:cNvSpPr/>
            <p:nvPr/>
          </p:nvSpPr>
          <p:spPr>
            <a:xfrm>
              <a:off x="4043" y="2699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267" h="268" extrusionOk="0">
                  <a:moveTo>
                    <a:pt x="133" y="0"/>
                  </a:moveTo>
                  <a:lnTo>
                    <a:pt x="33" y="40"/>
                  </a:lnTo>
                  <a:lnTo>
                    <a:pt x="0" y="134"/>
                  </a:lnTo>
                  <a:lnTo>
                    <a:pt x="33" y="229"/>
                  </a:lnTo>
                  <a:lnTo>
                    <a:pt x="133" y="268"/>
                  </a:lnTo>
                  <a:lnTo>
                    <a:pt x="228" y="229"/>
                  </a:lnTo>
                  <a:lnTo>
                    <a:pt x="267" y="134"/>
                  </a:lnTo>
                  <a:lnTo>
                    <a:pt x="228" y="4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2" name="Google Shape;432;p46"/>
            <p:cNvCxnSpPr/>
            <p:nvPr/>
          </p:nvCxnSpPr>
          <p:spPr>
            <a:xfrm>
              <a:off x="3829" y="2730"/>
              <a:ext cx="267" cy="1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33" name="Google Shape;433;p46"/>
          <p:cNvSpPr txBox="1"/>
          <p:nvPr/>
        </p:nvSpPr>
        <p:spPr>
          <a:xfrm>
            <a:off x="453134" y="6491533"/>
            <a:ext cx="2511739" cy="266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67" tIns="50767" rIns="101567" bIns="507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Aupérin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JCO 2010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CC1B3D5-703B-4831-B03E-FCFC5F04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464" y="42631"/>
            <a:ext cx="6785791" cy="1336675"/>
          </a:xfrm>
        </p:spPr>
        <p:txBody>
          <a:bodyPr/>
          <a:lstStyle/>
          <a:p>
            <a:r>
              <a:rPr lang="fr-FR" sz="3600" b="1" dirty="0"/>
              <a:t>Quel impact de l’adjonction</a:t>
            </a:r>
            <a:br>
              <a:rPr lang="fr-FR" sz="3600" b="1" dirty="0"/>
            </a:br>
            <a:r>
              <a:rPr lang="fr-FR" sz="3600" b="1" dirty="0"/>
              <a:t>de la chimiothérapie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5B36477-EA10-4590-8023-D0BC3F040A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996" y="3442652"/>
            <a:ext cx="4964204" cy="33752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C293E3-0D84-4B5F-9110-42F262B19F24}"/>
              </a:ext>
            </a:extLst>
          </p:cNvPr>
          <p:cNvSpPr/>
          <p:nvPr/>
        </p:nvSpPr>
        <p:spPr>
          <a:xfrm>
            <a:off x="7198996" y="5781111"/>
            <a:ext cx="4964204" cy="2508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 Box 4">
            <a:extLst>
              <a:ext uri="{FF2B5EF4-FFF2-40B4-BE49-F238E27FC236}">
                <a16:creationId xmlns:a16="http://schemas.microsoft.com/office/drawing/2014/main" id="{38B9F1C1-2554-4067-8136-882EA9EE6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2433680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RT &amp; Stade III</a:t>
            </a:r>
          </a:p>
        </p:txBody>
      </p:sp>
      <p:pic>
        <p:nvPicPr>
          <p:cNvPr id="91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F1AFCFF6-B7C3-4DF9-A3C9-19A2FCC6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133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4" descr="Collimateur Supp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17" y="1098097"/>
            <a:ext cx="353695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8689" name="Rectangle 17"/>
          <p:cNvSpPr>
            <a:spLocks noChangeArrowheads="1"/>
          </p:cNvSpPr>
          <p:nvPr/>
        </p:nvSpPr>
        <p:spPr bwMode="auto">
          <a:xfrm>
            <a:off x="3810910" y="493474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fr-FR" altLang="fr-FR" sz="3600" dirty="0">
                <a:solidFill>
                  <a:srgbClr val="2C7C9F"/>
                </a:solidFill>
                <a:latin typeface="Comic Sans MS" pitchFamily="66" charset="0"/>
                <a:cs typeface="+mn-cs"/>
              </a:rPr>
              <a:t>RT avec Modulation d’Intensité</a:t>
            </a:r>
            <a:br>
              <a:rPr lang="fr-FR" altLang="fr-FR" sz="3600" dirty="0">
                <a:solidFill>
                  <a:srgbClr val="2C7C9F"/>
                </a:solidFill>
                <a:latin typeface="Comic Sans MS" pitchFamily="66" charset="0"/>
                <a:cs typeface="+mn-cs"/>
              </a:rPr>
            </a:br>
            <a:endParaRPr lang="fr-FR" altLang="fr-FR" sz="3600" i="1" dirty="0">
              <a:solidFill>
                <a:srgbClr val="2C7C9F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6" name="SMART.avi">
            <a:hlinkClick r:id="" action="ppaction://media"/>
            <a:extLst>
              <a:ext uri="{FF2B5EF4-FFF2-40B4-BE49-F238E27FC236}">
                <a16:creationId xmlns:a16="http://schemas.microsoft.com/office/drawing/2014/main" id="{F9540A68-B96A-42CA-9AB7-F03302F7898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28" y="1587827"/>
            <a:ext cx="6281057" cy="47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92ED090-1B46-4008-8352-115E3E276E1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570" y="3610919"/>
            <a:ext cx="3751489" cy="3064832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40E3369C-217E-449C-BC40-B06E5B0BB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2850460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RCMI &amp; Stade III</a:t>
            </a:r>
          </a:p>
        </p:txBody>
      </p:sp>
      <p:pic>
        <p:nvPicPr>
          <p:cNvPr id="9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E63925D8-6F99-4579-B5F3-B6E781229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99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1062718" y="702980"/>
            <a:ext cx="10072395" cy="13366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2853" tIns="51413" rIns="102853" bIns="51413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Avantages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 de la RCMI :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Résultats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 RTOG 0617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</a:br>
            <a:r>
              <a:rPr lang="en-US" sz="22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Analyse</a:t>
            </a:r>
            <a:r>
              <a:rPr lang="en-US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 de sous-</a:t>
            </a:r>
            <a:r>
              <a:rPr lang="en-US" sz="22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groupes</a:t>
            </a:r>
            <a:r>
              <a:rPr lang="en-US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 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7"/>
          <p:cNvSpPr txBox="1">
            <a:spLocks noGrp="1"/>
          </p:cNvSpPr>
          <p:nvPr>
            <p:ph idx="1"/>
          </p:nvPr>
        </p:nvSpPr>
        <p:spPr>
          <a:xfrm>
            <a:off x="1347894" y="1957850"/>
            <a:ext cx="9258300" cy="38187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2853" tIns="51413" rIns="102853" bIns="51413" numCol="1" anchor="t" anchorCtr="0" compatLnSpc="1">
            <a:prstTxWarp prst="textNoShape">
              <a:avLst/>
            </a:prstTxWarp>
            <a:noAutofit/>
          </a:bodyPr>
          <a:lstStyle/>
          <a:p>
            <a:pPr marL="385763" indent="-38576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250" dirty="0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La RCMI </a:t>
            </a:r>
            <a:r>
              <a:rPr lang="en-US" sz="2250" dirty="0" err="1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est</a:t>
            </a:r>
            <a:r>
              <a:rPr lang="en-US" sz="2250" dirty="0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250" dirty="0" err="1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associée</a:t>
            </a:r>
            <a:r>
              <a:rPr lang="en-US" sz="2250" dirty="0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250" dirty="0" err="1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à</a:t>
            </a:r>
            <a:r>
              <a:rPr lang="en-US" sz="2250" dirty="0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250" dirty="0" err="1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une</a:t>
            </a:r>
            <a:r>
              <a:rPr lang="en-US" sz="2250" dirty="0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250" dirty="0" err="1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réduction</a:t>
            </a:r>
            <a:r>
              <a:rPr lang="en-US" sz="2250" dirty="0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 du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sz="2250" dirty="0" err="1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taux</a:t>
            </a:r>
            <a:r>
              <a:rPr lang="en-US" sz="2250" dirty="0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 des pneumopathies </a:t>
            </a:r>
            <a:r>
              <a:rPr lang="en-US" sz="2250" dirty="0" err="1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radiques</a:t>
            </a:r>
            <a:r>
              <a:rPr lang="en-US" sz="2250" dirty="0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 de grade ≥ 3</a:t>
            </a:r>
            <a:endParaRPr sz="2250" dirty="0">
              <a:solidFill>
                <a:schemeClr val="accent2"/>
              </a:solidFill>
              <a:ea typeface="Calibri"/>
              <a:cs typeface="Calibri"/>
              <a:sym typeface="Calibri"/>
            </a:endParaRPr>
          </a:p>
          <a:p>
            <a:pPr marL="385763" indent="-242888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25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85763" indent="-242888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25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85763" indent="-242888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25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85763" indent="-242888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25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85763" indent="-242888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25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25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37"/>
          <p:cNvPicPr preferRelativeResize="0"/>
          <p:nvPr/>
        </p:nvPicPr>
        <p:blipFill rotWithShape="1">
          <a:blip r:embed="rId3" cstate="email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3126" y="2873960"/>
            <a:ext cx="3973937" cy="24650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37"/>
          <p:cNvGrpSpPr/>
          <p:nvPr/>
        </p:nvGrpSpPr>
        <p:grpSpPr>
          <a:xfrm>
            <a:off x="6259397" y="2928616"/>
            <a:ext cx="3441299" cy="2211896"/>
            <a:chOff x="6060684" y="2226734"/>
            <a:chExt cx="4078577" cy="2621507"/>
          </a:xfrm>
        </p:grpSpPr>
        <p:pic>
          <p:nvPicPr>
            <p:cNvPr id="259" name="Google Shape;259;p37"/>
            <p:cNvPicPr preferRelativeResize="0"/>
            <p:nvPr/>
          </p:nvPicPr>
          <p:blipFill rotWithShape="1">
            <a:blip r:embed="rId5" cstate="email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0684" y="2226734"/>
              <a:ext cx="4078577" cy="262150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28627"/>
                </a:srgbClr>
              </a:outerShdw>
            </a:effectLst>
          </p:spPr>
        </p:pic>
        <p:sp>
          <p:nvSpPr>
            <p:cNvPr id="260" name="Google Shape;260;p37"/>
            <p:cNvSpPr/>
            <p:nvPr/>
          </p:nvSpPr>
          <p:spPr>
            <a:xfrm>
              <a:off x="6137329" y="2909786"/>
              <a:ext cx="3921072" cy="18598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2853" tIns="51413" rIns="102853" bIns="51413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2025">
                <a:solidFill>
                  <a:schemeClr val="lt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1" name="Google Shape;261;p37"/>
          <p:cNvSpPr/>
          <p:nvPr/>
        </p:nvSpPr>
        <p:spPr>
          <a:xfrm>
            <a:off x="1702431" y="5417268"/>
            <a:ext cx="8822754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53" tIns="51413" rIns="102853" bIns="5141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2025" i="1" dirty="0">
                <a:solidFill>
                  <a:schemeClr val="accent2"/>
                </a:solidFill>
                <a:effectLst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Et </a:t>
            </a:r>
            <a:r>
              <a:rPr lang="en-US" sz="2025" i="1" dirty="0" err="1">
                <a:solidFill>
                  <a:schemeClr val="accent2"/>
                </a:solidFill>
                <a:effectLst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ce</a:t>
            </a:r>
            <a:r>
              <a:rPr lang="en-US" sz="2025" i="1" dirty="0">
                <a:solidFill>
                  <a:schemeClr val="accent2"/>
                </a:solidFill>
                <a:effectLst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, bien que le volume tumoral </a:t>
            </a:r>
            <a:r>
              <a:rPr lang="en-US" sz="2025" i="1" dirty="0" err="1">
                <a:solidFill>
                  <a:schemeClr val="accent2"/>
                </a:solidFill>
                <a:effectLst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médian</a:t>
            </a:r>
            <a:r>
              <a:rPr lang="en-US" sz="2025" i="1" dirty="0">
                <a:solidFill>
                  <a:schemeClr val="accent2"/>
                </a:solidFill>
                <a:effectLst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 </a:t>
            </a:r>
            <a:r>
              <a:rPr lang="en-US" sz="2025" i="1" dirty="0" err="1">
                <a:solidFill>
                  <a:schemeClr val="accent2"/>
                </a:solidFill>
                <a:effectLst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ait</a:t>
            </a:r>
            <a:r>
              <a:rPr lang="en-US" sz="2025" i="1" dirty="0">
                <a:solidFill>
                  <a:schemeClr val="accent2"/>
                </a:solidFill>
                <a:effectLst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 </a:t>
            </a:r>
            <a:r>
              <a:rPr lang="en-US" sz="2025" i="1" dirty="0" err="1">
                <a:solidFill>
                  <a:schemeClr val="accent2"/>
                </a:solidFill>
                <a:effectLst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été</a:t>
            </a:r>
            <a:r>
              <a:rPr lang="en-US" sz="2025" i="1" dirty="0">
                <a:solidFill>
                  <a:schemeClr val="accent2"/>
                </a:solidFill>
                <a:effectLst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 plus important chez les patients </a:t>
            </a:r>
            <a:r>
              <a:rPr lang="en-US" sz="2025" i="1" dirty="0" err="1">
                <a:solidFill>
                  <a:schemeClr val="accent2"/>
                </a:solidFill>
                <a:effectLst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traités</a:t>
            </a:r>
            <a:r>
              <a:rPr lang="en-US" sz="2025" i="1" dirty="0">
                <a:solidFill>
                  <a:schemeClr val="accent2"/>
                </a:solidFill>
                <a:effectLst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 par RCMI (486 mL vs 427 mL, p = 0,005)</a:t>
            </a:r>
            <a:endParaRPr sz="1575" dirty="0">
              <a:solidFill>
                <a:schemeClr val="accent2"/>
              </a:solidFill>
              <a:effectLst/>
              <a:latin typeface="Comic Sans MS" panose="030F0702030302020204" pitchFamily="66" charset="0"/>
              <a:ea typeface="Arial"/>
              <a:cs typeface="Arial"/>
              <a:sym typeface="Arial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66C0B83-7FA9-448C-927D-FE15BF0B0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68790">
            <a:off x="9062307" y="1800602"/>
            <a:ext cx="2796685" cy="131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Google Shape;269;p38">
            <a:extLst>
              <a:ext uri="{FF2B5EF4-FFF2-40B4-BE49-F238E27FC236}">
                <a16:creationId xmlns:a16="http://schemas.microsoft.com/office/drawing/2014/main" id="{587A7C58-74C3-422A-A845-866A02D0DE29}"/>
              </a:ext>
            </a:extLst>
          </p:cNvPr>
          <p:cNvSpPr txBox="1"/>
          <p:nvPr/>
        </p:nvSpPr>
        <p:spPr>
          <a:xfrm>
            <a:off x="1235460" y="6427935"/>
            <a:ext cx="2302540" cy="22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697" tIns="42834" rIns="85697" bIns="4283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</a:pPr>
            <a:r>
              <a:rPr lang="en-US" sz="900" i="1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Chun SG, et al. J Clin Oncol 2017;35(1):56-62.</a:t>
            </a:r>
            <a:endParaRPr sz="900" i="1" dirty="0">
              <a:solidFill>
                <a:schemeClr val="dk1"/>
              </a:solidFill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DDD00C37-0585-4324-8E98-564CE3856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2850460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RCMI &amp; Stade III</a:t>
            </a:r>
          </a:p>
        </p:txBody>
      </p:sp>
      <p:pic>
        <p:nvPicPr>
          <p:cNvPr id="23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846580F4-4540-4C8E-86A8-B7EF512DB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14"/>
    </mc:Choice>
    <mc:Fallback xmlns="">
      <p:transition spd="slow" advTm="70714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1038226" y="707843"/>
            <a:ext cx="10115549" cy="13366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2853" tIns="51413" rIns="102853" bIns="51413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Avantages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 de la RCMI :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Résultats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 RTOG 0617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</a:br>
            <a:r>
              <a:rPr lang="en-US" sz="225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Analyse</a:t>
            </a:r>
            <a:r>
              <a:rPr lang="en-US" sz="225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 de sous-</a:t>
            </a:r>
            <a:r>
              <a:rPr lang="en-US" sz="225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groupes</a:t>
            </a:r>
            <a:r>
              <a:rPr lang="en-US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 : </a:t>
            </a:r>
            <a:r>
              <a:rPr lang="en-US" sz="22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Meilleure</a:t>
            </a:r>
            <a:r>
              <a:rPr lang="en-US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protection </a:t>
            </a:r>
            <a:r>
              <a:rPr lang="en-US" sz="22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cardiaque</a:t>
            </a:r>
            <a:endParaRPr sz="22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8" name="Google Shape;268;p38"/>
          <p:cNvSpPr txBox="1">
            <a:spLocks noGrp="1"/>
          </p:cNvSpPr>
          <p:nvPr>
            <p:ph idx="1"/>
          </p:nvPr>
        </p:nvSpPr>
        <p:spPr>
          <a:xfrm>
            <a:off x="1254584" y="2084075"/>
            <a:ext cx="4648050" cy="4139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2853" tIns="51413" rIns="102853" bIns="51413" numCol="1" anchor="t" anchorCtr="0" compatLnSpc="1">
            <a:prstTxWarp prst="textNoShape">
              <a:avLst/>
            </a:prstTxWarp>
            <a:noAutofit/>
          </a:bodyPr>
          <a:lstStyle/>
          <a:p>
            <a:pPr marL="385763" indent="-38576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250" dirty="0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Diminution du volume </a:t>
            </a:r>
            <a:r>
              <a:rPr lang="en-US" sz="2250" dirty="0" err="1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cardiaque</a:t>
            </a:r>
            <a:r>
              <a:rPr lang="en-US" sz="2250" dirty="0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 qui </a:t>
            </a:r>
            <a:r>
              <a:rPr lang="en-US" sz="2250" dirty="0" err="1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reçoit</a:t>
            </a:r>
            <a:r>
              <a:rPr lang="en-US" sz="2250" dirty="0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 plus de 40 Gy (V40)</a:t>
            </a:r>
            <a:endParaRPr sz="2250" dirty="0">
              <a:solidFill>
                <a:schemeClr val="accent2"/>
              </a:solidFill>
              <a:ea typeface="Calibri"/>
              <a:cs typeface="Calibri"/>
              <a:sym typeface="Calibri"/>
            </a:endParaRPr>
          </a:p>
          <a:p>
            <a:pPr marL="385763" indent="-242888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250" dirty="0">
              <a:solidFill>
                <a:schemeClr val="accent2"/>
              </a:solidFill>
              <a:ea typeface="Calibri"/>
              <a:cs typeface="Calibri"/>
              <a:sym typeface="Calibri"/>
            </a:endParaRPr>
          </a:p>
          <a:p>
            <a:pPr marL="385763" indent="-242888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250" dirty="0">
              <a:solidFill>
                <a:schemeClr val="accent2"/>
              </a:solidFill>
              <a:ea typeface="Calibri"/>
              <a:cs typeface="Calibri"/>
              <a:sym typeface="Calibri"/>
            </a:endParaRPr>
          </a:p>
          <a:p>
            <a:pPr marL="385763" indent="-242888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250" dirty="0">
              <a:solidFill>
                <a:schemeClr val="accent2"/>
              </a:solidFill>
              <a:ea typeface="Calibri"/>
              <a:cs typeface="Calibri"/>
              <a:sym typeface="Calibri"/>
            </a:endParaRPr>
          </a:p>
          <a:p>
            <a:pPr marL="385763" indent="-242888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250" dirty="0">
              <a:solidFill>
                <a:schemeClr val="accent2"/>
              </a:solidFill>
              <a:ea typeface="Calibri"/>
              <a:cs typeface="Calibri"/>
              <a:sym typeface="Calibri"/>
            </a:endParaRPr>
          </a:p>
          <a:p>
            <a:pPr marL="385763" indent="-242888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250" dirty="0">
              <a:solidFill>
                <a:schemeClr val="accent2"/>
              </a:solidFill>
              <a:ea typeface="Calibri"/>
              <a:cs typeface="Calibri"/>
              <a:sym typeface="Calibri"/>
            </a:endParaRPr>
          </a:p>
          <a:p>
            <a:pPr marL="385763" indent="-242888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250" dirty="0">
              <a:solidFill>
                <a:schemeClr val="accent2"/>
              </a:solidFill>
              <a:ea typeface="Calibri"/>
              <a:cs typeface="Calibri"/>
              <a:sym typeface="Calibri"/>
            </a:endParaRPr>
          </a:p>
          <a:p>
            <a:pPr marL="385763" indent="-242888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250" dirty="0">
              <a:solidFill>
                <a:schemeClr val="accent2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8"/>
          <p:cNvSpPr txBox="1"/>
          <p:nvPr/>
        </p:nvSpPr>
        <p:spPr>
          <a:xfrm>
            <a:off x="1235460" y="6427935"/>
            <a:ext cx="2302540" cy="22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697" tIns="42834" rIns="85697" bIns="4283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</a:pPr>
            <a:r>
              <a:rPr lang="en-US" sz="900" i="1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Chun SG, et al. J Clin Oncol 2017;35(1):56-62.</a:t>
            </a:r>
            <a:endParaRPr sz="900" i="1" dirty="0">
              <a:solidFill>
                <a:schemeClr val="dk1"/>
              </a:solidFill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270" name="Google Shape;270;p38"/>
          <p:cNvGrpSpPr/>
          <p:nvPr/>
        </p:nvGrpSpPr>
        <p:grpSpPr>
          <a:xfrm>
            <a:off x="1447103" y="3592937"/>
            <a:ext cx="4358990" cy="2279253"/>
            <a:chOff x="2036688" y="2126603"/>
            <a:chExt cx="7530502" cy="4114899"/>
          </a:xfrm>
        </p:grpSpPr>
        <p:pic>
          <p:nvPicPr>
            <p:cNvPr id="271" name="Google Shape;271;p38"/>
            <p:cNvPicPr preferRelativeResize="0"/>
            <p:nvPr/>
          </p:nvPicPr>
          <p:blipFill rotWithShape="1">
            <a:blip r:embed="rId3" cstate="email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36688" y="2126603"/>
              <a:ext cx="7530502" cy="41148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28627"/>
                </a:srgbClr>
              </a:outerShdw>
            </a:effectLst>
          </p:spPr>
        </p:pic>
        <p:sp>
          <p:nvSpPr>
            <p:cNvPr id="272" name="Google Shape;272;p38"/>
            <p:cNvSpPr/>
            <p:nvPr/>
          </p:nvSpPr>
          <p:spPr>
            <a:xfrm>
              <a:off x="2036688" y="4910966"/>
              <a:ext cx="7530502" cy="420031"/>
            </a:xfrm>
            <a:prstGeom prst="rect">
              <a:avLst/>
            </a:prstGeom>
            <a:noFill/>
            <a:ln w="38100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2853" tIns="51413" rIns="102853" bIns="51413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2025">
                <a:solidFill>
                  <a:schemeClr val="accent2"/>
                </a:solidFill>
                <a:effectLst/>
                <a:latin typeface="Comic Sans MS" panose="030F0702030302020204" pitchFamily="66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38"/>
          <p:cNvSpPr txBox="1"/>
          <p:nvPr/>
        </p:nvSpPr>
        <p:spPr>
          <a:xfrm>
            <a:off x="6196147" y="2084084"/>
            <a:ext cx="4405050" cy="396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53" tIns="51413" rIns="102853" bIns="51413" anchor="t" anchorCtr="0">
            <a:noAutofit/>
          </a:bodyPr>
          <a:lstStyle/>
          <a:p>
            <a:pPr marL="385763" indent="-38576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250">
                <a:solidFill>
                  <a:schemeClr val="accent2"/>
                </a:solidFill>
                <a:effectLst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V40 au cœur corrélé à la SG</a:t>
            </a:r>
            <a:endParaRPr sz="2250">
              <a:solidFill>
                <a:schemeClr val="accent2"/>
              </a:solidFill>
              <a:effectLst/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38"/>
          <p:cNvPicPr preferRelativeResize="0"/>
          <p:nvPr/>
        </p:nvPicPr>
        <p:blipFill rotWithShape="1">
          <a:blip r:embed="rId5" cstate="email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7643" y="2752680"/>
            <a:ext cx="4757380" cy="1546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8"/>
          <p:cNvPicPr preferRelativeResize="0"/>
          <p:nvPr/>
        </p:nvPicPr>
        <p:blipFill>
          <a:blip r:embed="rId7" cstate="email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292" y="4386376"/>
            <a:ext cx="3637181" cy="175193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8"/>
          <p:cNvSpPr/>
          <p:nvPr/>
        </p:nvSpPr>
        <p:spPr>
          <a:xfrm>
            <a:off x="8663134" y="4837631"/>
            <a:ext cx="946350" cy="839363"/>
          </a:xfrm>
          <a:prstGeom prst="rect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53" tIns="102853" rIns="102853" bIns="102853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accent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019488EA-C38B-4287-9131-4B4103EF5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2850460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RCMI &amp; Stade III</a:t>
            </a:r>
          </a:p>
        </p:txBody>
      </p:sp>
      <p:pic>
        <p:nvPicPr>
          <p:cNvPr id="23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D028141D-7FD2-4507-B1CF-B40F93878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05"/>
    </mc:Choice>
    <mc:Fallback xmlns="">
      <p:transition spd="slow" advTm="46705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mgh4d">
            <a:extLst>
              <a:ext uri="{FF2B5EF4-FFF2-40B4-BE49-F238E27FC236}">
                <a16:creationId xmlns:a16="http://schemas.microsoft.com/office/drawing/2014/main" id="{5F18AE64-6719-42A9-8E3E-027C6043D3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9676" y="2895829"/>
            <a:ext cx="6486525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4644" name="Rectangle 4">
            <a:extLst>
              <a:ext uri="{FF2B5EF4-FFF2-40B4-BE49-F238E27FC236}">
                <a16:creationId xmlns:a16="http://schemas.microsoft.com/office/drawing/2014/main" id="{2D99C1CD-0409-4540-8399-B2B13AC05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675" y="2260828"/>
            <a:ext cx="234551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000">
                <a:solidFill>
                  <a:srgbClr val="244A5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SimSun" pitchFamily="2" charset="-122"/>
              </a:rPr>
              <a:t>Normal Helical CT</a:t>
            </a:r>
            <a:endParaRPr lang="fr-FR" sz="2000">
              <a:solidFill>
                <a:srgbClr val="244A5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C339CDC7-1358-44B3-8B83-0410CACF1F84}"/>
              </a:ext>
            </a:extLst>
          </p:cNvPr>
          <p:cNvGrpSpPr>
            <a:grpSpLocks/>
          </p:cNvGrpSpPr>
          <p:nvPr/>
        </p:nvGrpSpPr>
        <p:grpSpPr bwMode="auto">
          <a:xfrm>
            <a:off x="4460876" y="2162403"/>
            <a:ext cx="6486525" cy="4337050"/>
            <a:chOff x="2561" y="630"/>
            <a:chExt cx="4540" cy="2732"/>
          </a:xfrm>
        </p:grpSpPr>
        <p:pic>
          <p:nvPicPr>
            <p:cNvPr id="20491" name="Picture 6" descr="mgh4d">
              <a:extLst>
                <a:ext uri="{FF2B5EF4-FFF2-40B4-BE49-F238E27FC236}">
                  <a16:creationId xmlns:a16="http://schemas.microsoft.com/office/drawing/2014/main" id="{18F0BF43-D084-4C4C-A401-1076C8127D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" y="1092"/>
              <a:ext cx="4540" cy="2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4647" name="Rectangle 7">
              <a:extLst>
                <a:ext uri="{FF2B5EF4-FFF2-40B4-BE49-F238E27FC236}">
                  <a16:creationId xmlns:a16="http://schemas.microsoft.com/office/drawing/2014/main" id="{1A68992F-3CA6-4175-A9F9-4B3328B8A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" y="630"/>
              <a:ext cx="652" cy="3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000">
                  <a:solidFill>
                    <a:srgbClr val="244A5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  <a:ea typeface="SimSun" pitchFamily="2" charset="-122"/>
                </a:rPr>
                <a:t>4D CT</a:t>
              </a:r>
            </a:p>
          </p:txBody>
        </p:sp>
      </p:grpSp>
      <p:sp>
        <p:nvSpPr>
          <p:cNvPr id="1264648" name="Rectangle 8">
            <a:extLst>
              <a:ext uri="{FF2B5EF4-FFF2-40B4-BE49-F238E27FC236}">
                <a16:creationId xmlns:a16="http://schemas.microsoft.com/office/drawing/2014/main" id="{B54EE5D3-4065-41BA-B1E7-22D5C0490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763" y="2889479"/>
            <a:ext cx="3257550" cy="3629025"/>
          </a:xfrm>
          <a:prstGeom prst="rect">
            <a:avLst/>
          </a:prstGeom>
          <a:solidFill>
            <a:srgbClr val="7A7A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7B5370F3-A936-4853-A2C0-74E2F0512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4305987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Asservissement Respiratoire</a:t>
            </a:r>
          </a:p>
        </p:txBody>
      </p:sp>
      <p:pic>
        <p:nvPicPr>
          <p:cNvPr id="18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61B34336-B073-4AB6-902F-221A8F40B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095B5B12-42BA-4D04-B86B-63AA7E1B3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363" y="803332"/>
            <a:ext cx="7696200" cy="151374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fr-FR" altLang="fr-FR" sz="4000" b="0" dirty="0">
                <a:solidFill>
                  <a:srgbClr val="2C7C9F"/>
                </a:solidFill>
                <a:cs typeface="Times New Roman" pitchFamily="18" charset="0"/>
              </a:rPr>
              <a:t>Radiothérapie asservie à la respiration</a:t>
            </a:r>
          </a:p>
        </p:txBody>
      </p:sp>
    </p:spTree>
    <p:extLst>
      <p:ext uri="{BB962C8B-B14F-4D97-AF65-F5344CB8AC3E}">
        <p14:creationId xmlns:p14="http://schemas.microsoft.com/office/powerpoint/2010/main" val="289928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189913" y="3849299"/>
            <a:ext cx="2314575" cy="2057400"/>
            <a:chOff x="865" y="214"/>
            <a:chExt cx="1451" cy="1031"/>
          </a:xfrm>
          <a:solidFill>
            <a:schemeClr val="bg1">
              <a:lumMod val="85000"/>
            </a:schemeClr>
          </a:solidFill>
        </p:grpSpPr>
        <p:sp>
          <p:nvSpPr>
            <p:cNvPr id="600114" name="Oval 50"/>
            <p:cNvSpPr>
              <a:spLocks noChangeAspect="1" noChangeArrowheads="1"/>
            </p:cNvSpPr>
            <p:nvPr/>
          </p:nvSpPr>
          <p:spPr bwMode="auto">
            <a:xfrm>
              <a:off x="865" y="214"/>
              <a:ext cx="1451" cy="1031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200" dirty="0">
                <a:solidFill>
                  <a:srgbClr val="004A64"/>
                </a:solidFill>
                <a:latin typeface="Comic Sans MS" pitchFamily="66" charset="0"/>
                <a:ea typeface="ＭＳ Ｐゴシック" pitchFamily="34" charset="-128"/>
              </a:endParaRPr>
            </a:p>
          </p:txBody>
        </p:sp>
        <p:sp>
          <p:nvSpPr>
            <p:cNvPr id="854021" name="Oval 51"/>
            <p:cNvSpPr>
              <a:spLocks noChangeArrowheads="1"/>
            </p:cNvSpPr>
            <p:nvPr/>
          </p:nvSpPr>
          <p:spPr bwMode="auto">
            <a:xfrm>
              <a:off x="1228" y="472"/>
              <a:ext cx="726" cy="516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1000" dirty="0">
                <a:solidFill>
                  <a:srgbClr val="004A64"/>
                </a:solidFill>
                <a:latin typeface="Comic Sans MS" pitchFamily="66" charset="0"/>
                <a:ea typeface="ＭＳ Ｐゴシック" pitchFamily="34" charset="-128"/>
              </a:endParaRPr>
            </a:p>
          </p:txBody>
        </p:sp>
        <p:sp>
          <p:nvSpPr>
            <p:cNvPr id="854022" name="Text Box 52"/>
            <p:cNvSpPr txBox="1">
              <a:spLocks noChangeArrowheads="1"/>
            </p:cNvSpPr>
            <p:nvPr/>
          </p:nvSpPr>
          <p:spPr bwMode="auto">
            <a:xfrm>
              <a:off x="1527" y="1002"/>
              <a:ext cx="116" cy="123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004A64"/>
                </a:solidFill>
                <a:latin typeface="Comic Sans MS" pitchFamily="66" charset="0"/>
                <a:ea typeface="ＭＳ Ｐゴシック" pitchFamily="34" charset="-128"/>
              </a:endParaRPr>
            </a:p>
          </p:txBody>
        </p:sp>
      </p:grpSp>
      <p:sp>
        <p:nvSpPr>
          <p:cNvPr id="600067" name="Oval 3"/>
          <p:cNvSpPr>
            <a:spLocks noChangeAspect="1" noChangeArrowheads="1"/>
          </p:cNvSpPr>
          <p:nvPr/>
        </p:nvSpPr>
        <p:spPr bwMode="auto">
          <a:xfrm>
            <a:off x="1416050" y="3155269"/>
            <a:ext cx="2643188" cy="35210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200" dirty="0">
              <a:solidFill>
                <a:srgbClr val="004A64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17412" name="Picture 9" descr="Case2_sag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9614" y="3304493"/>
            <a:ext cx="3159125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735138" y="3963305"/>
            <a:ext cx="2057400" cy="1828800"/>
            <a:chOff x="865" y="214"/>
            <a:chExt cx="1451" cy="1031"/>
          </a:xfrm>
        </p:grpSpPr>
        <p:sp>
          <p:nvSpPr>
            <p:cNvPr id="17425" name="Oval 21"/>
            <p:cNvSpPr>
              <a:spLocks noChangeAspect="1" noChangeArrowheads="1"/>
            </p:cNvSpPr>
            <p:nvPr/>
          </p:nvSpPr>
          <p:spPr bwMode="auto">
            <a:xfrm>
              <a:off x="865" y="214"/>
              <a:ext cx="1451" cy="1031"/>
            </a:xfrm>
            <a:prstGeom prst="ellipse">
              <a:avLst/>
            </a:prstGeom>
            <a:gradFill rotWithShape="1">
              <a:gsLst>
                <a:gs pos="0">
                  <a:srgbClr val="D58DB6"/>
                </a:gs>
                <a:gs pos="100000">
                  <a:srgbClr val="B6388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/>
              <a:endParaRPr lang="fr-FR" altLang="fr-FR" sz="1200">
                <a:solidFill>
                  <a:srgbClr val="004A64"/>
                </a:solidFill>
              </a:endParaRPr>
            </a:p>
          </p:txBody>
        </p:sp>
        <p:sp>
          <p:nvSpPr>
            <p:cNvPr id="17426" name="Oval 22"/>
            <p:cNvSpPr>
              <a:spLocks noChangeArrowheads="1"/>
            </p:cNvSpPr>
            <p:nvPr/>
          </p:nvSpPr>
          <p:spPr bwMode="auto">
            <a:xfrm>
              <a:off x="1228" y="472"/>
              <a:ext cx="726" cy="516"/>
            </a:xfrm>
            <a:prstGeom prst="ellipse">
              <a:avLst/>
            </a:prstGeom>
            <a:gradFill rotWithShape="1">
              <a:gsLst>
                <a:gs pos="0">
                  <a:srgbClr val="C9C9C9"/>
                </a:gs>
                <a:gs pos="100000">
                  <a:srgbClr val="96969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altLang="fr-FR" sz="1000">
                  <a:solidFill>
                    <a:srgbClr val="004A64"/>
                  </a:solidFill>
                </a:rPr>
                <a:t>TUMOR</a:t>
              </a:r>
            </a:p>
          </p:txBody>
        </p:sp>
        <p:sp>
          <p:nvSpPr>
            <p:cNvPr id="17427" name="Text Box 23"/>
            <p:cNvSpPr txBox="1">
              <a:spLocks noChangeArrowheads="1"/>
            </p:cNvSpPr>
            <p:nvPr/>
          </p:nvSpPr>
          <p:spPr bwMode="auto">
            <a:xfrm>
              <a:off x="1089" y="1002"/>
              <a:ext cx="99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altLang="fr-FR" sz="1000">
                  <a:solidFill>
                    <a:prstClr val="white"/>
                  </a:solidFill>
                </a:rPr>
                <a:t> Subclinical Disease</a:t>
              </a:r>
            </a:p>
          </p:txBody>
        </p:sp>
      </p:grpSp>
      <p:grpSp>
        <p:nvGrpSpPr>
          <p:cNvPr id="4" name="Group 4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318500" y="3963305"/>
            <a:ext cx="2057400" cy="1828800"/>
            <a:chOff x="865" y="214"/>
            <a:chExt cx="1451" cy="1031"/>
          </a:xfrm>
        </p:grpSpPr>
        <p:sp>
          <p:nvSpPr>
            <p:cNvPr id="17422" name="Oval 46"/>
            <p:cNvSpPr>
              <a:spLocks noChangeAspect="1" noChangeArrowheads="1"/>
            </p:cNvSpPr>
            <p:nvPr/>
          </p:nvSpPr>
          <p:spPr bwMode="auto">
            <a:xfrm>
              <a:off x="865" y="214"/>
              <a:ext cx="1451" cy="1031"/>
            </a:xfrm>
            <a:prstGeom prst="ellipse">
              <a:avLst/>
            </a:prstGeom>
            <a:gradFill rotWithShape="1">
              <a:gsLst>
                <a:gs pos="0">
                  <a:srgbClr val="D58DB6"/>
                </a:gs>
                <a:gs pos="100000">
                  <a:srgbClr val="B6388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/>
              <a:endParaRPr lang="fr-FR" altLang="fr-FR" sz="1200">
                <a:solidFill>
                  <a:srgbClr val="004A64"/>
                </a:solidFill>
              </a:endParaRPr>
            </a:p>
          </p:txBody>
        </p:sp>
        <p:sp>
          <p:nvSpPr>
            <p:cNvPr id="17423" name="Oval 47"/>
            <p:cNvSpPr>
              <a:spLocks noChangeArrowheads="1"/>
            </p:cNvSpPr>
            <p:nvPr/>
          </p:nvSpPr>
          <p:spPr bwMode="auto">
            <a:xfrm>
              <a:off x="1228" y="472"/>
              <a:ext cx="726" cy="516"/>
            </a:xfrm>
            <a:prstGeom prst="ellipse">
              <a:avLst/>
            </a:prstGeom>
            <a:gradFill rotWithShape="1">
              <a:gsLst>
                <a:gs pos="0">
                  <a:srgbClr val="C9C9C9"/>
                </a:gs>
                <a:gs pos="100000">
                  <a:srgbClr val="96969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altLang="fr-FR" sz="1000">
                  <a:solidFill>
                    <a:srgbClr val="004A64"/>
                  </a:solidFill>
                </a:rPr>
                <a:t>TUMOR</a:t>
              </a:r>
            </a:p>
          </p:txBody>
        </p:sp>
        <p:sp>
          <p:nvSpPr>
            <p:cNvPr id="17424" name="Text Box 48"/>
            <p:cNvSpPr txBox="1">
              <a:spLocks noChangeArrowheads="1"/>
            </p:cNvSpPr>
            <p:nvPr/>
          </p:nvSpPr>
          <p:spPr bwMode="auto">
            <a:xfrm>
              <a:off x="1089" y="1002"/>
              <a:ext cx="99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altLang="fr-FR" sz="1000">
                  <a:solidFill>
                    <a:prstClr val="white"/>
                  </a:solidFill>
                </a:rPr>
                <a:t> Subclinical Disease</a:t>
              </a:r>
            </a:p>
          </p:txBody>
        </p:sp>
      </p:grpSp>
      <p:sp>
        <p:nvSpPr>
          <p:cNvPr id="24" name="TextBox 23"/>
          <p:cNvSpPr txBox="1"/>
          <p:nvPr/>
        </p:nvSpPr>
        <p:spPr bwMode="auto">
          <a:xfrm>
            <a:off x="7997825" y="1991630"/>
            <a:ext cx="27066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srgbClr val="244A58"/>
                </a:solidFill>
                <a:latin typeface="Comic Sans MS" panose="030F0702030302020204" pitchFamily="66" charset="0"/>
              </a:rPr>
              <a:t>Tracking SBRT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1433514" y="1980518"/>
            <a:ext cx="25304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srgbClr val="244A58"/>
                </a:solidFill>
                <a:latin typeface="Comic Sans MS" panose="030F0702030302020204" pitchFamily="66" charset="0"/>
              </a:rPr>
              <a:t>Gating SBRT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42363996-7E46-43C9-93AC-E7720BA19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363" y="803332"/>
            <a:ext cx="7696200" cy="151374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fr-FR" altLang="fr-FR" sz="4000" b="0" dirty="0">
                <a:solidFill>
                  <a:srgbClr val="2C7C9F"/>
                </a:solidFill>
                <a:cs typeface="Times New Roman" pitchFamily="18" charset="0"/>
              </a:rPr>
              <a:t>Radiothérapie asservie à la respiration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45AE4843-0804-4AF8-9432-24BDCF320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4305987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Asservissement Respiratoire</a:t>
            </a:r>
          </a:p>
        </p:txBody>
      </p:sp>
      <p:pic>
        <p:nvPicPr>
          <p:cNvPr id="26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0A12F439-462B-4E20-8C80-C274D0BF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080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C 0.00039 0.02593 0.00039 0.09514 -2.70833E-6 0.0831 C -0.00039 0.07107 -0.00156 -0.05926 -0.00195 -0.07268 C -0.00221 -0.08611 -0.00039 -0.02592 -2.70833E-6 -2.59259E-6 Z " pathEditMode="relative" rAng="0" ptsTypes="AAAA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48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C 0.00039 0.02593 0.00039 0.09514 3.33333E-6 0.0831 C -0.00039 0.07107 -0.00157 -0.05926 -0.00196 -0.07268 C -0.00222 -0.08611 -0.00039 -0.02592 3.33333E-6 -2.59259E-6 Z " pathEditMode="relative" rAng="0" ptsTypes="AAAA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48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2.59259E-6 C 0.00039 0.02593 0.00039 0.09514 3.33333E-6 0.0831 C -0.00039 0.07107 -0.00157 -0.05926 -0.00196 -0.07268 C -0.00222 -0.08611 -0.00039 -0.02592 3.33333E-6 -2.59259E-6 Z " pathEditMode="relative" rAng="0" ptsTypes="AAAA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4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369936" y="1158408"/>
            <a:ext cx="3467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b="0" i="1" dirty="0">
                <a:solidFill>
                  <a:schemeClr val="accent2"/>
                </a:solidFill>
                <a:effectLst/>
                <a:latin typeface="Comic Sans MS" panose="030F0702030302020204" pitchFamily="66" charset="0"/>
              </a:rPr>
              <a:t>Contrôle local vs Complications</a:t>
            </a:r>
          </a:p>
        </p:txBody>
      </p:sp>
      <p:grpSp>
        <p:nvGrpSpPr>
          <p:cNvPr id="65539" name="Groupe 1"/>
          <p:cNvGrpSpPr>
            <a:grpSpLocks/>
          </p:cNvGrpSpPr>
          <p:nvPr/>
        </p:nvGrpSpPr>
        <p:grpSpPr bwMode="auto">
          <a:xfrm>
            <a:off x="1542856" y="5470783"/>
            <a:ext cx="9128126" cy="1037401"/>
            <a:chOff x="552450" y="5589240"/>
            <a:chExt cx="9128126" cy="1037402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52450" y="5595590"/>
              <a:ext cx="4851008" cy="1031052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fr-FR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Comic Sans MS" panose="030F0702030302020204" pitchFamily="66" charset="0"/>
                </a:rPr>
                <a:t>CBNPC : Dose ≥ 66 Gy</a:t>
              </a:r>
            </a:p>
            <a:p>
              <a:pPr>
                <a:spcBef>
                  <a:spcPts val="600"/>
                </a:spcBef>
                <a:defRPr/>
              </a:pPr>
              <a:r>
                <a:rPr lang="fr-FR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Comic Sans MS" panose="030F0702030302020204" pitchFamily="66" charset="0"/>
                </a:rPr>
                <a:t>CBPC : Dose ≥ 60 Gy (66 Gy)</a:t>
              </a: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6594475" y="5589240"/>
              <a:ext cx="3086101" cy="1031052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fr-FR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Comic Sans MS" panose="030F0702030302020204" pitchFamily="66" charset="0"/>
                </a:rPr>
                <a:t>Poumon ≈ 20 Gy</a:t>
              </a:r>
            </a:p>
            <a:p>
              <a:pPr>
                <a:spcBef>
                  <a:spcPts val="600"/>
                </a:spcBef>
                <a:defRPr/>
              </a:pPr>
              <a:r>
                <a:rPr lang="fr-FR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Comic Sans MS" panose="030F0702030302020204" pitchFamily="66" charset="0"/>
                </a:rPr>
                <a:t>Cœur ≈ 35-40 Gy</a:t>
              </a:r>
            </a:p>
          </p:txBody>
        </p:sp>
      </p:grpSp>
      <p:pic>
        <p:nvPicPr>
          <p:cNvPr id="65540" name="Image 8" descr="IMG_0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94" y="1810872"/>
            <a:ext cx="6437312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180867" y="356722"/>
            <a:ext cx="3828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4800" dirty="0">
                <a:solidFill>
                  <a:schemeClr val="accent1"/>
                </a:solidFill>
                <a:latin typeface="Comic Sans MS" panose="030F0702030302020204" pitchFamily="66" charset="0"/>
              </a:rPr>
              <a:t>Le Dilemme :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DE289208-2A66-4EFF-AC33-B6703E8AC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1353256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RT &amp; CB</a:t>
            </a:r>
          </a:p>
        </p:txBody>
      </p:sp>
      <p:pic>
        <p:nvPicPr>
          <p:cNvPr id="10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8A876A92-BE09-43A9-B9D8-A2A4E596B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227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102638"/>
            <a:ext cx="4176712" cy="35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3701" y="2877463"/>
            <a:ext cx="5605463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139825" y="2706012"/>
            <a:ext cx="4152900" cy="1955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722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663" y="242149"/>
            <a:ext cx="3937000" cy="14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8358189" y="3609300"/>
            <a:ext cx="598487" cy="354012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280650" y="4025226"/>
            <a:ext cx="598488" cy="204787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7224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2238" y="1861463"/>
            <a:ext cx="36004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0"/>
          <p:cNvSpPr txBox="1">
            <a:spLocks noChangeArrowheads="1"/>
          </p:cNvSpPr>
          <p:nvPr/>
        </p:nvSpPr>
        <p:spPr bwMode="auto">
          <a:xfrm>
            <a:off x="1935669" y="4953088"/>
            <a:ext cx="8315379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sz="2000" b="1" dirty="0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fr-FR" sz="2000" b="1" dirty="0" err="1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Tox</a:t>
            </a:r>
            <a:r>
              <a:rPr lang="fr-FR" sz="2000" b="1" dirty="0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 Pulmonaires cliniques :</a:t>
            </a:r>
            <a:endParaRPr lang="fr-FR" sz="2000" b="1" dirty="0">
              <a:solidFill>
                <a:schemeClr val="accent2"/>
              </a:solidFill>
              <a:effectLst/>
              <a:latin typeface="Comic Sans MS" panose="030F0702030302020204" pitchFamily="66" charset="0"/>
            </a:endParaRPr>
          </a:p>
          <a:p>
            <a:pPr marL="1200150" lvl="2" indent="-285750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solidFill>
                  <a:schemeClr val="accent2"/>
                </a:solidFill>
                <a:effectLst/>
                <a:latin typeface="Comic Sans MS" panose="030F0702030302020204" pitchFamily="66" charset="0"/>
              </a:rPr>
              <a:t>à 6 mois : 95% RTC vs </a:t>
            </a:r>
            <a:r>
              <a:rPr lang="fr-FR" dirty="0">
                <a:solidFill>
                  <a:schemeClr val="accent3"/>
                </a:solidFill>
                <a:latin typeface="Comic Sans MS" panose="030F0702030302020204" pitchFamily="66" charset="0"/>
              </a:rPr>
              <a:t>85%</a:t>
            </a:r>
            <a:r>
              <a:rPr lang="fr-FR" dirty="0">
                <a:solidFill>
                  <a:schemeClr val="accent2"/>
                </a:solidFill>
                <a:effectLst/>
                <a:latin typeface="Comic Sans MS" panose="030F0702030302020204" pitchFamily="66" charset="0"/>
              </a:rPr>
              <a:t> RAR, (p&lt;0,05) [G≥3 : 28,4 vs </a:t>
            </a:r>
            <a:r>
              <a:rPr lang="fr-FR" dirty="0">
                <a:solidFill>
                  <a:schemeClr val="accent3"/>
                </a:solidFill>
                <a:latin typeface="Comic Sans MS" panose="030F0702030302020204" pitchFamily="66" charset="0"/>
              </a:rPr>
              <a:t>20,4%</a:t>
            </a:r>
            <a:r>
              <a:rPr lang="fr-FR" dirty="0">
                <a:solidFill>
                  <a:schemeClr val="accent2"/>
                </a:solidFill>
                <a:effectLst/>
                <a:latin typeface="Comic Sans MS" panose="030F0702030302020204" pitchFamily="66" charset="0"/>
              </a:rPr>
              <a:t>]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defRPr/>
            </a:pPr>
            <a:endParaRPr lang="fr-FR" sz="400" dirty="0">
              <a:solidFill>
                <a:schemeClr val="accent2"/>
              </a:solidFill>
              <a:effectLst/>
              <a:latin typeface="Comic Sans MS" panose="030F0702030302020204" pitchFamily="66" charset="0"/>
            </a:endParaRPr>
          </a:p>
          <a:p>
            <a:pPr marL="1200150" lvl="2" indent="-285750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solidFill>
                  <a:schemeClr val="accent2"/>
                </a:solidFill>
                <a:effectLst/>
                <a:latin typeface="Comic Sans MS" panose="030F0702030302020204" pitchFamily="66" charset="0"/>
              </a:rPr>
              <a:t>EFR à 24 mois :	</a:t>
            </a:r>
            <a:r>
              <a:rPr lang="fr-FR" sz="1400" dirty="0">
                <a:solidFill>
                  <a:schemeClr val="accent2"/>
                </a:solidFill>
                <a:effectLst/>
                <a:latin typeface="Comic Sans MS" panose="030F0702030302020204" pitchFamily="66" charset="0"/>
              </a:rPr>
              <a:t>DLCO (-66% RTC vs </a:t>
            </a:r>
            <a:r>
              <a:rPr lang="fr-FR" sz="1400" dirty="0">
                <a:solidFill>
                  <a:schemeClr val="accent3"/>
                </a:solidFill>
                <a:latin typeface="Comic Sans MS" panose="030F0702030302020204" pitchFamily="66" charset="0"/>
              </a:rPr>
              <a:t>-17% </a:t>
            </a:r>
            <a:r>
              <a:rPr lang="fr-FR" sz="1400" dirty="0">
                <a:solidFill>
                  <a:schemeClr val="accent2"/>
                </a:solidFill>
                <a:effectLst/>
                <a:latin typeface="Comic Sans MS" panose="030F0702030302020204" pitchFamily="66" charset="0"/>
              </a:rPr>
              <a:t>RAR)</a:t>
            </a:r>
          </a:p>
          <a:p>
            <a:pPr lvl="3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accent2"/>
                </a:solidFill>
                <a:effectLst/>
                <a:latin typeface="Comic Sans MS" panose="030F0702030302020204" pitchFamily="66" charset="0"/>
              </a:rPr>
              <a:t>				VEMS (-13% RTC vs</a:t>
            </a:r>
            <a:r>
              <a:rPr lang="fr-FR" sz="1400" dirty="0">
                <a:solidFill>
                  <a:schemeClr val="accent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fr-FR" sz="1400" dirty="0">
                <a:solidFill>
                  <a:schemeClr val="accent3"/>
                </a:solidFill>
                <a:latin typeface="Comic Sans MS" panose="030F0702030302020204" pitchFamily="66" charset="0"/>
              </a:rPr>
              <a:t>-3,6%</a:t>
            </a:r>
            <a:r>
              <a:rPr lang="fr-FR" sz="1400" dirty="0">
                <a:solidFill>
                  <a:schemeClr val="accent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fr-FR" sz="1400" dirty="0">
                <a:solidFill>
                  <a:schemeClr val="accent2"/>
                </a:solidFill>
                <a:effectLst/>
                <a:latin typeface="Comic Sans MS" panose="030F0702030302020204" pitchFamily="66" charset="0"/>
              </a:rPr>
              <a:t>RAR)</a:t>
            </a:r>
          </a:p>
          <a:p>
            <a:pPr lvl="6">
              <a:spcBef>
                <a:spcPts val="600"/>
              </a:spcBef>
              <a:defRPr/>
            </a:pPr>
            <a:r>
              <a:rPr lang="fr-FR" sz="1400" dirty="0">
                <a:solidFill>
                  <a:schemeClr val="accent2"/>
                </a:solidFill>
                <a:effectLst/>
                <a:latin typeface="Comic Sans MS" panose="030F0702030302020204" pitchFamily="66" charset="0"/>
              </a:rPr>
              <a:t>	CV (-16,8% RTC vs</a:t>
            </a:r>
            <a:r>
              <a:rPr lang="fr-FR" sz="1400" dirty="0">
                <a:solidFill>
                  <a:schemeClr val="accent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fr-FR" sz="1400" dirty="0">
                <a:solidFill>
                  <a:schemeClr val="accent3"/>
                </a:solidFill>
                <a:latin typeface="Comic Sans MS" panose="030F0702030302020204" pitchFamily="66" charset="0"/>
              </a:rPr>
              <a:t>-4,4%</a:t>
            </a:r>
            <a:r>
              <a:rPr lang="fr-FR" sz="1400" dirty="0">
                <a:solidFill>
                  <a:schemeClr val="accent2"/>
                </a:solidFill>
                <a:effectLst/>
                <a:latin typeface="Comic Sans MS" panose="030F0702030302020204" pitchFamily="66" charset="0"/>
              </a:rPr>
              <a:t> RAR)</a:t>
            </a:r>
          </a:p>
        </p:txBody>
      </p:sp>
      <p:sp>
        <p:nvSpPr>
          <p:cNvPr id="74764" name="Rectangle 15"/>
          <p:cNvSpPr>
            <a:spLocks noChangeArrowheads="1"/>
          </p:cNvSpPr>
          <p:nvPr/>
        </p:nvSpPr>
        <p:spPr bwMode="auto">
          <a:xfrm>
            <a:off x="9242883" y="6528934"/>
            <a:ext cx="290671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00FFFF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fr-FR" sz="1100" dirty="0">
                <a:solidFill>
                  <a:schemeClr val="accent2"/>
                </a:solidFill>
                <a:effectLst/>
                <a:latin typeface="Comic Sans MS" pitchFamily="66" charset="0"/>
                <a:ea typeface="Times" charset="0"/>
                <a:cs typeface="Times New Roman" pitchFamily="18" charset="0"/>
              </a:rPr>
              <a:t>Giraud P. et al. </a:t>
            </a:r>
            <a:r>
              <a:rPr lang="en-US" altLang="fr-FR" sz="1100" i="1" dirty="0">
                <a:solidFill>
                  <a:schemeClr val="accent2"/>
                </a:solidFill>
                <a:effectLst/>
                <a:latin typeface="Comic Sans MS" pitchFamily="66" charset="0"/>
                <a:ea typeface="Times" charset="0"/>
                <a:cs typeface="Times New Roman" pitchFamily="18" charset="0"/>
              </a:rPr>
              <a:t>JTO</a:t>
            </a:r>
            <a:r>
              <a:rPr lang="en-US" altLang="fr-FR" sz="1100" dirty="0">
                <a:solidFill>
                  <a:schemeClr val="accent2"/>
                </a:solidFill>
                <a:effectLst/>
                <a:latin typeface="Comic Sans MS" pitchFamily="66" charset="0"/>
                <a:ea typeface="Times" charset="0"/>
                <a:cs typeface="Times New Roman" pitchFamily="18" charset="0"/>
              </a:rPr>
              <a:t> 2011;6(12):2058-68.</a:t>
            </a:r>
            <a:r>
              <a:rPr lang="fr-FR" altLang="fr-FR" sz="1100" dirty="0">
                <a:solidFill>
                  <a:schemeClr val="accent2"/>
                </a:solidFill>
                <a:effectLst/>
                <a:latin typeface="Comic Sans MS" pitchFamily="66" charset="0"/>
                <a:ea typeface="Times" charset="0"/>
                <a:cs typeface="Times New Roman" pitchFamily="18" charset="0"/>
              </a:rPr>
              <a:t> </a:t>
            </a:r>
          </a:p>
        </p:txBody>
      </p:sp>
      <p:pic>
        <p:nvPicPr>
          <p:cNvPr id="44036" name="Picture 4" descr="Résultat de recherche d'images pour &quot;journal thoracic oncology&quot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4139" y="561848"/>
            <a:ext cx="835025" cy="108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4">
            <a:extLst>
              <a:ext uri="{FF2B5EF4-FFF2-40B4-BE49-F238E27FC236}">
                <a16:creationId xmlns:a16="http://schemas.microsoft.com/office/drawing/2014/main" id="{AB7AF644-EA49-4A88-967B-88C1BDFE8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4305987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Asservissement Respiratoire</a:t>
            </a:r>
          </a:p>
        </p:txBody>
      </p:sp>
      <p:pic>
        <p:nvPicPr>
          <p:cNvPr id="20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E3D70ABC-B6E8-4782-948E-2418EC78C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07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66"/>
    </mc:Choice>
    <mc:Fallback xmlns="">
      <p:transition spd="slow" advTm="60266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4217" y="1609043"/>
            <a:ext cx="7427913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ZoneTexte 1"/>
          <p:cNvSpPr txBox="1">
            <a:spLocks noChangeArrowheads="1"/>
          </p:cNvSpPr>
          <p:nvPr/>
        </p:nvSpPr>
        <p:spPr bwMode="auto">
          <a:xfrm>
            <a:off x="4838476" y="5685064"/>
            <a:ext cx="5383212" cy="8001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rgbClr val="00FFFF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360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027" y="809401"/>
            <a:ext cx="4227512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5425" y="3225800"/>
            <a:ext cx="1562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416" y="0"/>
            <a:ext cx="6839714" cy="299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032A682E-556C-4D45-825E-3B8F51BE7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2433680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RT &amp; Stade III</a:t>
            </a:r>
          </a:p>
        </p:txBody>
      </p:sp>
      <p:pic>
        <p:nvPicPr>
          <p:cNvPr id="10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F346A35E-967F-4D20-ACA1-7A74BB940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2">
            <a:extLst>
              <a:ext uri="{FF2B5EF4-FFF2-40B4-BE49-F238E27FC236}">
                <a16:creationId xmlns:a16="http://schemas.microsoft.com/office/drawing/2014/main" id="{59CF2031-8509-4D84-BC73-8B5DDB46E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3061" y="4292715"/>
            <a:ext cx="5021262" cy="1336675"/>
          </a:xfrm>
        </p:spPr>
        <p:txBody>
          <a:bodyPr/>
          <a:lstStyle/>
          <a:p>
            <a:r>
              <a:rPr lang="fr-FR" sz="3400" b="1" dirty="0"/>
              <a:t>CT d’induction ?</a:t>
            </a:r>
            <a:br>
              <a:rPr lang="fr-FR" sz="3400" b="1" dirty="0"/>
            </a:br>
            <a:r>
              <a:rPr lang="fr-FR" sz="3400" b="1" dirty="0"/>
              <a:t>ou de Consolidation ?</a:t>
            </a:r>
          </a:p>
        </p:txBody>
      </p:sp>
    </p:spTree>
    <p:extLst>
      <p:ext uri="{BB962C8B-B14F-4D97-AF65-F5344CB8AC3E}">
        <p14:creationId xmlns:p14="http://schemas.microsoft.com/office/powerpoint/2010/main" val="246869419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947533-FF3E-4713-923C-D4288D347499}"/>
              </a:ext>
            </a:extLst>
          </p:cNvPr>
          <p:cNvSpPr txBox="1">
            <a:spLocks/>
          </p:cNvSpPr>
          <p:nvPr/>
        </p:nvSpPr>
        <p:spPr>
          <a:xfrm>
            <a:off x="1184364" y="4995677"/>
            <a:ext cx="2901861" cy="15888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7663" indent="-347663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  <a:defRPr sz="2300"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ＭＳ Ｐゴシック" charset="-128"/>
              </a:defRPr>
            </a:lvl1pPr>
            <a:lvl2pPr marL="684213" indent="-3349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charset="0"/>
              <a:buChar char=""/>
              <a:defRPr sz="2200"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2pPr>
            <a:lvl3pPr marL="966788" indent="-2809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  <a:defRPr sz="2000"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3pPr>
            <a:lvl4pPr marL="1262063" indent="-2936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charset="0"/>
              <a:buChar char=""/>
              <a:defRPr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4pPr>
            <a:lvl5pPr marL="1544638" indent="-2809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  <a:defRPr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0"/>
              </a:spcBef>
              <a:buClr>
                <a:schemeClr val="accent2"/>
              </a:buClr>
            </a:pPr>
            <a:r>
              <a:rPr lang="fr-FR" sz="1000" dirty="0">
                <a:solidFill>
                  <a:schemeClr val="accent2"/>
                </a:solidFill>
                <a:effectLst/>
              </a:rPr>
              <a:t>Essai de phase III randomisé 2/1</a:t>
            </a:r>
          </a:p>
          <a:p>
            <a:pPr defTabSz="914400">
              <a:spcBef>
                <a:spcPts val="0"/>
              </a:spcBef>
              <a:buClr>
                <a:schemeClr val="accent2"/>
              </a:buClr>
            </a:pPr>
            <a:r>
              <a:rPr lang="fr-FR" sz="1000" dirty="0">
                <a:solidFill>
                  <a:schemeClr val="accent2"/>
                </a:solidFill>
                <a:effectLst/>
              </a:rPr>
              <a:t>CBNPC non résécables stade III</a:t>
            </a:r>
          </a:p>
          <a:p>
            <a:pPr defTabSz="914400">
              <a:spcBef>
                <a:spcPts val="0"/>
              </a:spcBef>
              <a:buClr>
                <a:schemeClr val="accent2"/>
              </a:buClr>
            </a:pPr>
            <a:r>
              <a:rPr lang="fr-FR" sz="1000" dirty="0">
                <a:solidFill>
                  <a:schemeClr val="accent2"/>
                </a:solidFill>
                <a:effectLst/>
              </a:rPr>
              <a:t>RT 60-66 Gy</a:t>
            </a:r>
          </a:p>
          <a:p>
            <a:pPr defTabSz="914400">
              <a:spcBef>
                <a:spcPts val="0"/>
              </a:spcBef>
              <a:buClr>
                <a:schemeClr val="accent2"/>
              </a:buClr>
            </a:pPr>
            <a:r>
              <a:rPr lang="fr-FR" sz="1000" dirty="0">
                <a:solidFill>
                  <a:schemeClr val="accent2"/>
                </a:solidFill>
                <a:effectLst/>
              </a:rPr>
              <a:t>≥ 2 cycles de platine</a:t>
            </a:r>
          </a:p>
          <a:p>
            <a:pPr defTabSz="914400">
              <a:spcBef>
                <a:spcPts val="0"/>
              </a:spcBef>
              <a:buClr>
                <a:schemeClr val="accent2"/>
              </a:buClr>
            </a:pPr>
            <a:r>
              <a:rPr lang="fr-FR" sz="1000" dirty="0">
                <a:solidFill>
                  <a:schemeClr val="accent2"/>
                </a:solidFill>
                <a:effectLst/>
              </a:rPr>
              <a:t>Pas de progression après RCT</a:t>
            </a:r>
          </a:p>
          <a:p>
            <a:pPr defTabSz="914400">
              <a:spcBef>
                <a:spcPts val="0"/>
              </a:spcBef>
              <a:buClr>
                <a:schemeClr val="accent2"/>
              </a:buClr>
            </a:pPr>
            <a:r>
              <a:rPr lang="fr-FR" sz="1000" dirty="0">
                <a:solidFill>
                  <a:schemeClr val="accent2"/>
                </a:solidFill>
                <a:effectLst/>
              </a:rPr>
              <a:t>Placebo </a:t>
            </a:r>
            <a:r>
              <a:rPr lang="fr-FR" sz="1000" i="1" dirty="0">
                <a:solidFill>
                  <a:schemeClr val="accent2"/>
                </a:solidFill>
                <a:effectLst/>
              </a:rPr>
              <a:t>vs</a:t>
            </a:r>
            <a:r>
              <a:rPr lang="fr-FR" sz="1000" dirty="0">
                <a:solidFill>
                  <a:schemeClr val="accent2"/>
                </a:solidFill>
                <a:effectLst/>
              </a:rPr>
              <a:t> durvalumab 10 mg/kg </a:t>
            </a:r>
            <a:br>
              <a:rPr lang="fr-FR" sz="1000" dirty="0">
                <a:solidFill>
                  <a:schemeClr val="accent2"/>
                </a:solidFill>
                <a:effectLst/>
              </a:rPr>
            </a:br>
            <a:r>
              <a:rPr lang="fr-FR" sz="1000" dirty="0">
                <a:solidFill>
                  <a:schemeClr val="accent2"/>
                </a:solidFill>
                <a:effectLst/>
              </a:rPr>
              <a:t>tous les 15 jours pour 1 an</a:t>
            </a:r>
          </a:p>
          <a:p>
            <a:pPr defTabSz="914400">
              <a:spcBef>
                <a:spcPts val="0"/>
              </a:spcBef>
              <a:buClr>
                <a:schemeClr val="accent2"/>
              </a:buClr>
            </a:pPr>
            <a:r>
              <a:rPr lang="fr-FR" sz="1000" dirty="0">
                <a:solidFill>
                  <a:schemeClr val="accent2"/>
                </a:solidFill>
                <a:effectLst/>
              </a:rPr>
              <a:t>Statuts PDL1 : 63 % patients</a:t>
            </a:r>
          </a:p>
          <a:p>
            <a:pPr defTabSz="914400">
              <a:spcBef>
                <a:spcPts val="0"/>
              </a:spcBef>
              <a:buClr>
                <a:schemeClr val="accent2"/>
              </a:buClr>
            </a:pPr>
            <a:r>
              <a:rPr lang="fr-FR" sz="1000" dirty="0">
                <a:solidFill>
                  <a:schemeClr val="accent2"/>
                </a:solidFill>
                <a:effectLst/>
              </a:rPr>
              <a:t>Faible échantillonnage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98A97BF-ED5A-4921-AE4A-3BCB69157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012" y="828118"/>
            <a:ext cx="10218198" cy="7953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4400" b="1" dirty="0">
                <a:solidFill>
                  <a:schemeClr val="accent3"/>
                </a:solidFill>
              </a:rPr>
              <a:t>PACIFIC !</a:t>
            </a:r>
            <a:br>
              <a:rPr lang="fr-FR" dirty="0"/>
            </a:br>
            <a:r>
              <a:rPr lang="fr-FR" sz="2025" dirty="0"/>
              <a:t>CBNPC stade III non résécables : RT-CT puis durvalumab</a:t>
            </a:r>
            <a:endParaRPr lang="fr-FR" dirty="0"/>
          </a:p>
        </p:txBody>
      </p:sp>
      <p:grpSp>
        <p:nvGrpSpPr>
          <p:cNvPr id="13" name="Group 28">
            <a:extLst>
              <a:ext uri="{FF2B5EF4-FFF2-40B4-BE49-F238E27FC236}">
                <a16:creationId xmlns:a16="http://schemas.microsoft.com/office/drawing/2014/main" id="{1AEFB9A5-5A9E-4DFF-B6ED-2A592AB2C311}"/>
              </a:ext>
            </a:extLst>
          </p:cNvPr>
          <p:cNvGrpSpPr/>
          <p:nvPr/>
        </p:nvGrpSpPr>
        <p:grpSpPr>
          <a:xfrm>
            <a:off x="677927" y="2114720"/>
            <a:ext cx="10833492" cy="2540656"/>
            <a:chOff x="759696" y="1139826"/>
            <a:chExt cx="7839088" cy="284883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9C1545-9CBB-4868-AF02-1079242C4A9D}"/>
                </a:ext>
              </a:extLst>
            </p:cNvPr>
            <p:cNvSpPr/>
            <p:nvPr/>
          </p:nvSpPr>
          <p:spPr>
            <a:xfrm>
              <a:off x="759696" y="1139828"/>
              <a:ext cx="2272653" cy="28488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2876" tIns="72000" rIns="142876" bIns="47625" rtlCol="0" anchor="ctr"/>
            <a:lstStyle/>
            <a:p>
              <a:pPr marL="285750" marR="0" lvl="0" indent="-198438" algn="l" defTabSz="453611" rtl="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ts val="353"/>
                </a:spcAft>
                <a:buClr>
                  <a:prstClr val="whit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Unresectable Stage III NSCLC </a:t>
              </a:r>
              <a:b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</a:b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without progression after definitive </a:t>
              </a:r>
              <a:b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</a:b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platinum-based cCRT</a:t>
              </a:r>
              <a:r>
                <a:rPr kumimoji="0" lang="en-US" sz="13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a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 (≥2 cycles)</a:t>
              </a:r>
            </a:p>
            <a:p>
              <a:pPr marL="285750" marR="0" lvl="0" indent="-198438" algn="l" defTabSz="453611" rtl="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ts val="353"/>
                </a:spcAft>
                <a:buClr>
                  <a:prstClr val="whit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18 years or older</a:t>
              </a:r>
            </a:p>
            <a:p>
              <a:pPr marL="285750" marR="0" lvl="0" indent="-198438" algn="l" defTabSz="453611" rtl="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ts val="353"/>
                </a:spcAft>
                <a:buClr>
                  <a:prstClr val="whit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WHO PS score 0 or 1</a:t>
              </a:r>
            </a:p>
            <a:p>
              <a:pPr marL="285750" marR="0" lvl="0" indent="-198438" algn="l" defTabSz="453611" rtl="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ts val="600"/>
                </a:spcAft>
                <a:buClr>
                  <a:prstClr val="whit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If available, archived pre-cCRT tu</a:t>
              </a:r>
              <a:r>
                <a:rPr kumimoji="0" lang="ro-RO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m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our tissue for PD-L1 testing</a:t>
              </a:r>
              <a:r>
                <a:rPr kumimoji="0" lang="en-US" sz="13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b</a:t>
              </a:r>
              <a:endParaRPr kumimoji="0" lang="en-US" sz="13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120962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Patients enrolled irrespective of </a:t>
              </a:r>
              <a:b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PD-L1 status</a:t>
              </a:r>
            </a:p>
            <a:p>
              <a:pPr marL="0" marR="0" lvl="0" indent="0" algn="ctr" defTabSz="120962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N=713 randomised</a:t>
              </a:r>
              <a:endPara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2AFA77-A6AA-4812-8886-AA022324F972}"/>
                </a:ext>
              </a:extLst>
            </p:cNvPr>
            <p:cNvSpPr/>
            <p:nvPr/>
          </p:nvSpPr>
          <p:spPr>
            <a:xfrm>
              <a:off x="4115429" y="1139827"/>
              <a:ext cx="2466851" cy="1080234"/>
            </a:xfrm>
            <a:prstGeom prst="rect">
              <a:avLst/>
            </a:prstGeom>
            <a:solidFill>
              <a:srgbClr val="006C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7625" tIns="47625" rIns="47625" bIns="47625" rtlCol="0" anchor="ctr"/>
            <a:lstStyle/>
            <a:p>
              <a:pPr marL="0" marR="0" lvl="0" indent="0" algn="ctr" defTabSz="120962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Durvalumab</a:t>
              </a:r>
            </a:p>
            <a:p>
              <a:pPr marL="0" marR="0" lvl="0" indent="0" algn="ctr" defTabSz="120962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 mg/kg q2w for up to 12 months</a:t>
              </a:r>
            </a:p>
            <a:p>
              <a:pPr marL="0" marR="0" lvl="0" indent="0" algn="ctr" defTabSz="120962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N=476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C4BD5DA-E1B4-4937-A297-8994BF36E74C}"/>
                </a:ext>
              </a:extLst>
            </p:cNvPr>
            <p:cNvSpPr/>
            <p:nvPr/>
          </p:nvSpPr>
          <p:spPr>
            <a:xfrm>
              <a:off x="4115429" y="2908428"/>
              <a:ext cx="2466851" cy="1080234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7625" tIns="47625" rIns="47625" bIns="47625" rtlCol="0" anchor="ctr"/>
            <a:lstStyle/>
            <a:p>
              <a:pPr marL="0" marR="0" lvl="0" indent="0" algn="ctr" defTabSz="120962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Placebo </a:t>
              </a:r>
            </a:p>
            <a:p>
              <a:pPr marL="0" marR="0" lvl="0" indent="0" algn="ctr" defTabSz="120962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q2w for up to 12 months</a:t>
              </a:r>
            </a:p>
            <a:p>
              <a:pPr marL="0" marR="0" lvl="0" indent="0" algn="ctr" defTabSz="120962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N=237 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32">
              <a:extLst>
                <a:ext uri="{FF2B5EF4-FFF2-40B4-BE49-F238E27FC236}">
                  <a16:creationId xmlns:a16="http://schemas.microsoft.com/office/drawing/2014/main" id="{C477DF8E-C6AE-456C-91B7-709651D9A4C3}"/>
                </a:ext>
              </a:extLst>
            </p:cNvPr>
            <p:cNvSpPr/>
            <p:nvPr/>
          </p:nvSpPr>
          <p:spPr>
            <a:xfrm>
              <a:off x="3597839" y="2297971"/>
              <a:ext cx="395041" cy="561705"/>
            </a:xfrm>
            <a:prstGeom prst="ellipse">
              <a:avLst/>
            </a:prstGeom>
            <a:solidFill>
              <a:srgbClr val="3F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7625" tIns="47625" rIns="47625" bIns="47625" rtlCol="0" anchor="ctr"/>
            <a:lstStyle/>
            <a:p>
              <a:pPr marL="0" marR="0" lvl="0" indent="0" algn="ctr" defTabSz="120962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5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  <a:endParaRPr kumimoji="0" lang="en-GB" sz="185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4DF57B3-C907-445E-A7AE-F65E981BF8EB}"/>
                </a:ext>
              </a:extLst>
            </p:cNvPr>
            <p:cNvSpPr/>
            <p:nvPr/>
          </p:nvSpPr>
          <p:spPr>
            <a:xfrm>
              <a:off x="6745437" y="1139826"/>
              <a:ext cx="1853347" cy="2848834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5250" tIns="47625" rIns="95250" bIns="47625" rtlCol="0" anchor="ctr"/>
            <a:lstStyle/>
            <a:p>
              <a:pPr marL="0" marR="0" lvl="0" indent="0" algn="l" defTabSz="120962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Primary endpoints</a:t>
              </a:r>
            </a:p>
            <a:p>
              <a:pPr marL="182563" marR="0" lvl="0" indent="-182563" algn="l" defTabSz="453611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97"/>
                </a:spcAft>
                <a:buClr>
                  <a:srgbClr val="000000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PFS by BICR using RECIST v1.1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c</a:t>
              </a:r>
            </a:p>
            <a:p>
              <a:pPr marL="182563" marR="0" lvl="0" indent="-182563" algn="l" defTabSz="453611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0000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OS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120962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 secondary endpoints</a:t>
              </a:r>
            </a:p>
            <a:p>
              <a:pPr marL="182563" marR="0" lvl="0" indent="-182563" algn="l" defTabSz="453611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97"/>
                </a:spcAft>
                <a:buClr>
                  <a:srgbClr val="000000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ORR, DoR and TTDM by 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B</a:t>
              </a:r>
              <a:r>
                <a:rPr kumimoji="0" lang="ro-RO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CR using RECIST v1.1</a:t>
              </a:r>
            </a:p>
            <a:p>
              <a:pPr marL="182563" marR="0" lvl="0" indent="-182563" algn="l" defTabSz="453611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97"/>
                </a:spcAft>
                <a:buClr>
                  <a:srgbClr val="000000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Safety</a:t>
              </a:r>
            </a:p>
            <a:p>
              <a:pPr marL="182563" marR="0" lvl="0" indent="-182563" algn="l" defTabSz="453611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97"/>
                </a:spcAft>
                <a:buClr>
                  <a:srgbClr val="000000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Patient-reported outcomes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</p:txBody>
        </p:sp>
        <p:cxnSp>
          <p:nvCxnSpPr>
            <p:cNvPr id="19" name="Straight Connector 34">
              <a:extLst>
                <a:ext uri="{FF2B5EF4-FFF2-40B4-BE49-F238E27FC236}">
                  <a16:creationId xmlns:a16="http://schemas.microsoft.com/office/drawing/2014/main" id="{5229C658-B7AE-4D06-861C-F5008A86CA7B}"/>
                </a:ext>
              </a:extLst>
            </p:cNvPr>
            <p:cNvCxnSpPr>
              <a:cxnSpLocks/>
              <a:stCxn id="14" idx="3"/>
              <a:endCxn id="17" idx="2"/>
            </p:cNvCxnSpPr>
            <p:nvPr/>
          </p:nvCxnSpPr>
          <p:spPr>
            <a:xfrm>
              <a:off x="3032349" y="2564244"/>
              <a:ext cx="565490" cy="14580"/>
            </a:xfrm>
            <a:prstGeom prst="line">
              <a:avLst/>
            </a:prstGeom>
            <a:ln w="38100" cmpd="sng">
              <a:solidFill>
                <a:srgbClr val="3F444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2">
              <a:extLst>
                <a:ext uri="{FF2B5EF4-FFF2-40B4-BE49-F238E27FC236}">
                  <a16:creationId xmlns:a16="http://schemas.microsoft.com/office/drawing/2014/main" id="{609D4FCA-3F4B-4917-BF9D-DE6513C2675D}"/>
                </a:ext>
              </a:extLst>
            </p:cNvPr>
            <p:cNvCxnSpPr>
              <a:cxnSpLocks/>
              <a:stCxn id="17" idx="0"/>
              <a:endCxn id="15" idx="1"/>
            </p:cNvCxnSpPr>
            <p:nvPr/>
          </p:nvCxnSpPr>
          <p:spPr>
            <a:xfrm rot="5400000" flipH="1" flipV="1">
              <a:off x="3646381" y="1828923"/>
              <a:ext cx="618026" cy="320070"/>
            </a:xfrm>
            <a:prstGeom prst="bentConnector2">
              <a:avLst/>
            </a:prstGeom>
            <a:ln w="38100" cmpd="sng">
              <a:solidFill>
                <a:srgbClr val="3F4444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14">
              <a:extLst>
                <a:ext uri="{FF2B5EF4-FFF2-40B4-BE49-F238E27FC236}">
                  <a16:creationId xmlns:a16="http://schemas.microsoft.com/office/drawing/2014/main" id="{717E8B6F-B86A-4DA4-980D-9A24C3A22013}"/>
                </a:ext>
              </a:extLst>
            </p:cNvPr>
            <p:cNvCxnSpPr>
              <a:cxnSpLocks/>
              <a:stCxn id="17" idx="4"/>
              <a:endCxn id="16" idx="1"/>
            </p:cNvCxnSpPr>
            <p:nvPr/>
          </p:nvCxnSpPr>
          <p:spPr>
            <a:xfrm rot="16200000" flipH="1">
              <a:off x="3660959" y="2994075"/>
              <a:ext cx="588870" cy="320070"/>
            </a:xfrm>
            <a:prstGeom prst="bentConnector2">
              <a:avLst/>
            </a:prstGeom>
            <a:ln w="38100" cmpd="sng">
              <a:solidFill>
                <a:srgbClr val="3F4444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0A6B31-63B9-4B88-916E-58617F6E52F5}"/>
                </a:ext>
              </a:extLst>
            </p:cNvPr>
            <p:cNvSpPr/>
            <p:nvPr/>
          </p:nvSpPr>
          <p:spPr>
            <a:xfrm>
              <a:off x="2922031" y="2059779"/>
              <a:ext cx="883164" cy="480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0962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Arial Unicode MS" panose="020B0604020202020204" pitchFamily="34" charset="-128"/>
                  <a:cs typeface="+mn-cs"/>
                </a:rPr>
                <a:t>1–42 days</a:t>
              </a:r>
            </a:p>
            <a:p>
              <a:pPr marL="0" marR="0" lvl="0" indent="0" algn="ctr" defTabSz="120962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Arial Unicode MS" panose="020B0604020202020204" pitchFamily="34" charset="-128"/>
                  <a:cs typeface="+mn-cs"/>
                </a:rPr>
                <a:t>post-cCRT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34" charset="-128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F65A2D8-2D1A-4A08-958D-19D261BEB072}"/>
                </a:ext>
              </a:extLst>
            </p:cNvPr>
            <p:cNvSpPr/>
            <p:nvPr/>
          </p:nvSpPr>
          <p:spPr>
            <a:xfrm>
              <a:off x="4423545" y="2240704"/>
              <a:ext cx="1812153" cy="64708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120962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Arial Unicode MS" panose="020B0604020202020204" pitchFamily="34" charset="-128"/>
                  <a:cs typeface="+mn-cs"/>
                </a:rPr>
                <a:t>2:1 randomisation, 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Arial Unicode MS" panose="020B0604020202020204" pitchFamily="34" charset="-128"/>
                  <a:cs typeface="+mn-cs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Arial Unicode MS" panose="020B0604020202020204" pitchFamily="34" charset="-128"/>
                  <a:cs typeface="+mn-cs"/>
                </a:rPr>
                <a:t>stratified by age, sex and</a:t>
              </a:r>
            </a:p>
            <a:p>
              <a:pPr marL="0" marR="0" lvl="0" indent="0" algn="ctr" defTabSz="120962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Arial Unicode MS" panose="020B0604020202020204" pitchFamily="34" charset="-128"/>
                  <a:cs typeface="+mn-cs"/>
                </a:rPr>
                <a:t>smoking history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34" charset="-128"/>
                <a:cs typeface="+mn-cs"/>
              </a:endParaRPr>
            </a:p>
          </p:txBody>
        </p:sp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40E9F601-FD25-4B13-8D7B-BB82703905FF}"/>
              </a:ext>
            </a:extLst>
          </p:cNvPr>
          <p:cNvSpPr txBox="1">
            <a:spLocks/>
          </p:cNvSpPr>
          <p:nvPr/>
        </p:nvSpPr>
        <p:spPr>
          <a:xfrm>
            <a:off x="6890287" y="5008962"/>
            <a:ext cx="3897311" cy="1489141"/>
          </a:xfrm>
          <a:prstGeom prst="rect">
            <a:avLst/>
          </a:prstGeom>
        </p:spPr>
        <p:txBody>
          <a:bodyPr/>
          <a:lstStyle>
            <a:lvl1pPr marL="347663" indent="-347663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  <a:defRPr sz="2300"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ＭＳ Ｐゴシック" charset="-128"/>
              </a:defRPr>
            </a:lvl1pPr>
            <a:lvl2pPr marL="684213" indent="-3349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charset="0"/>
              <a:buChar char=""/>
              <a:defRPr sz="2200"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2pPr>
            <a:lvl3pPr marL="966788" indent="-2809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  <a:defRPr sz="2000"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3pPr>
            <a:lvl4pPr marL="1262063" indent="-2936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charset="0"/>
              <a:buChar char=""/>
              <a:defRPr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4pPr>
            <a:lvl5pPr marL="1544638" indent="-2809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  <a:defRPr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spcBef>
                <a:spcPts val="0"/>
              </a:spcBef>
              <a:spcAft>
                <a:spcPts val="0"/>
              </a:spcAft>
            </a:pPr>
            <a:r>
              <a:rPr lang="en-GB" sz="800">
                <a:effectLst/>
                <a:cs typeface="Arial" panose="020B0604020202020204" pitchFamily="34" charset="0"/>
              </a:rPr>
              <a:t>ClinicalTrials.gov identifier: NCT02125461</a:t>
            </a:r>
          </a:p>
          <a:p>
            <a:pPr marL="0" indent="0" algn="just" defTabSz="914400">
              <a:spcBef>
                <a:spcPts val="0"/>
              </a:spcBef>
              <a:spcAft>
                <a:spcPts val="0"/>
              </a:spcAft>
            </a:pPr>
            <a:r>
              <a:rPr lang="en-GB" sz="800" baseline="30000">
                <a:effectLst/>
                <a:cs typeface="Arial" panose="020B0604020202020204" pitchFamily="34" charset="0"/>
              </a:rPr>
              <a:t>a</a:t>
            </a:r>
            <a:r>
              <a:rPr lang="en-GB" sz="800">
                <a:effectLst/>
                <a:cs typeface="Arial" panose="020B0604020202020204" pitchFamily="34" charset="0"/>
              </a:rPr>
              <a:t>Radiation dosage typically 60–66 units of gray in 30–33 fractions;</a:t>
            </a:r>
            <a:r>
              <a:rPr lang="en-GB" sz="800" baseline="30000">
                <a:effectLst/>
                <a:cs typeface="Arial" panose="020B0604020202020204" pitchFamily="34" charset="0"/>
              </a:rPr>
              <a:t> b</a:t>
            </a:r>
            <a:r>
              <a:rPr lang="en-GB" sz="800">
                <a:effectLst/>
                <a:cs typeface="Arial" panose="020B0604020202020204" pitchFamily="34" charset="0"/>
              </a:rPr>
              <a:t>Using the Ventana SP263 immunohistochemistry assay; </a:t>
            </a:r>
            <a:r>
              <a:rPr lang="en-GB" sz="800" baseline="30000">
                <a:effectLst/>
                <a:cs typeface="Arial" panose="020B0604020202020204" pitchFamily="34" charset="0"/>
              </a:rPr>
              <a:t>c</a:t>
            </a:r>
            <a:r>
              <a:rPr lang="en-GB" sz="800">
                <a:effectLst/>
                <a:cs typeface="Arial" panose="020B0604020202020204" pitchFamily="34" charset="0"/>
              </a:rPr>
              <a:t>Defined as the time from randomisation to the date of objective disease progression or death by any cause in the absence of progression</a:t>
            </a:r>
          </a:p>
          <a:p>
            <a:pPr marL="0" indent="0" algn="just" defTabSz="914400">
              <a:spcBef>
                <a:spcPts val="0"/>
              </a:spcBef>
              <a:spcAft>
                <a:spcPts val="0"/>
              </a:spcAft>
            </a:pPr>
            <a:r>
              <a:rPr lang="en-GB" sz="800">
                <a:effectLst/>
                <a:cs typeface="Arial" panose="020B0604020202020204" pitchFamily="34" charset="0"/>
              </a:rPr>
              <a:t>BICR, blinded independent central review; cCRT, concurrent chemoradiotherapy; DoR, duration of response; ITT, intent-to-treat; ORR, objective response rate; PD-L1, programmed cell death ligand-1; PS, performance status; q2w, every 2 weeks; RECIST, Response Evaluation Criteria in Solid Tumors; TTDM, time to distant metastasis; WHO, World Health Organization</a:t>
            </a:r>
            <a:endParaRPr lang="en-GB" sz="800" dirty="0">
              <a:effectLst/>
            </a:endParaRP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49656C21-69FB-46D8-BA34-6609464CB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2433680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RT &amp; Stade III</a:t>
            </a:r>
          </a:p>
        </p:txBody>
      </p:sp>
      <p:pic>
        <p:nvPicPr>
          <p:cNvPr id="26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0431FE30-B1EE-413F-A7DF-0946F10E0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5AE54EF4-4C13-429A-B5C4-26D26991AEDD}"/>
              </a:ext>
            </a:extLst>
          </p:cNvPr>
          <p:cNvSpPr txBox="1">
            <a:spLocks/>
          </p:cNvSpPr>
          <p:nvPr/>
        </p:nvSpPr>
        <p:spPr>
          <a:xfrm>
            <a:off x="3441619" y="6594194"/>
            <a:ext cx="8760609" cy="308074"/>
          </a:xfrm>
          <a:prstGeom prst="rect">
            <a:avLst/>
          </a:prstGeom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  <a:normAutofit/>
          </a:bodyPr>
          <a:lstStyle>
            <a:lvl1pPr marL="347663" indent="-347663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  <a:defRPr sz="2300"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ＭＳ Ｐゴシック" charset="-128"/>
              </a:defRPr>
            </a:lvl1pPr>
            <a:lvl2pPr marL="684213" indent="-3349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charset="0"/>
              <a:buChar char=""/>
              <a:defRPr sz="2200"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2pPr>
            <a:lvl3pPr marL="966788" indent="-2809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  <a:defRPr sz="2000"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3pPr>
            <a:lvl4pPr marL="1262063" indent="-2936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charset="0"/>
              <a:buChar char=""/>
              <a:defRPr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4pPr>
            <a:lvl5pPr marL="1544638" indent="-2809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  <a:defRPr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/>
            <a:r>
              <a:rPr lang="fr-FR" sz="1013" dirty="0">
                <a:solidFill>
                  <a:schemeClr val="accent2"/>
                </a:solidFill>
                <a:effectLst/>
              </a:rPr>
              <a:t>Faivre-Finn </a:t>
            </a:r>
            <a:r>
              <a:rPr lang="fr-FR" sz="1013" i="1" dirty="0">
                <a:solidFill>
                  <a:schemeClr val="accent2"/>
                </a:solidFill>
                <a:effectLst/>
              </a:rPr>
              <a:t>et al. </a:t>
            </a:r>
            <a:r>
              <a:rPr lang="fr-FR" sz="1013" dirty="0">
                <a:solidFill>
                  <a:schemeClr val="accent2"/>
                </a:solidFill>
                <a:effectLst/>
              </a:rPr>
              <a:t>J </a:t>
            </a:r>
            <a:r>
              <a:rPr lang="fr-FR" sz="1013" dirty="0" err="1">
                <a:solidFill>
                  <a:schemeClr val="accent2"/>
                </a:solidFill>
                <a:effectLst/>
              </a:rPr>
              <a:t>Thorac</a:t>
            </a:r>
            <a:r>
              <a:rPr lang="fr-FR" sz="1013" dirty="0">
                <a:solidFill>
                  <a:schemeClr val="accent2"/>
                </a:solidFill>
                <a:effectLst/>
              </a:rPr>
              <a:t> </a:t>
            </a:r>
            <a:r>
              <a:rPr lang="fr-FR" sz="1013" dirty="0" err="1">
                <a:solidFill>
                  <a:schemeClr val="accent2"/>
                </a:solidFill>
                <a:effectLst/>
              </a:rPr>
              <a:t>Oncol</a:t>
            </a:r>
            <a:r>
              <a:rPr lang="fr-FR" sz="1013" dirty="0">
                <a:solidFill>
                  <a:schemeClr val="accent2"/>
                </a:solidFill>
                <a:effectLst/>
              </a:rPr>
              <a:t>. 2021 Jan 19:S1556-0864(21)00022-8.</a:t>
            </a:r>
          </a:p>
          <a:p>
            <a:pPr algn="r" defTabSz="914400"/>
            <a:endParaRPr lang="fr-FR" sz="1013" dirty="0"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5208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31"/>
    </mc:Choice>
    <mc:Fallback xmlns="">
      <p:transition spd="slow" advTm="1943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278974-CD40-C040-AA7B-5214B92BE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336" y="330439"/>
            <a:ext cx="9567423" cy="1063278"/>
          </a:xfrm>
        </p:spPr>
        <p:txBody>
          <a:bodyPr>
            <a:normAutofit/>
          </a:bodyPr>
          <a:lstStyle/>
          <a:p>
            <a:r>
              <a:rPr lang="en-US" altLang="fr-FR" sz="3600" dirty="0"/>
              <a:t>PACIFIC : </a:t>
            </a:r>
            <a:r>
              <a:rPr lang="en-US" altLang="fr-FR" sz="3600" dirty="0" err="1"/>
              <a:t>données</a:t>
            </a:r>
            <a:r>
              <a:rPr lang="en-US" altLang="fr-FR" sz="3600" dirty="0"/>
              <a:t> </a:t>
            </a:r>
            <a:r>
              <a:rPr lang="en-US" altLang="fr-FR" sz="3600" dirty="0" err="1"/>
              <a:t>actualisées</a:t>
            </a:r>
            <a:r>
              <a:rPr lang="en-US" altLang="fr-FR" sz="3600" dirty="0"/>
              <a:t> à 4 et 5 </a:t>
            </a:r>
            <a:r>
              <a:rPr lang="en-US" altLang="fr-FR" sz="3600" dirty="0" err="1"/>
              <a:t>ans</a:t>
            </a:r>
            <a:endParaRPr lang="fr-FR" sz="3600" dirty="0"/>
          </a:p>
        </p:txBody>
      </p:sp>
      <p:pic>
        <p:nvPicPr>
          <p:cNvPr id="877" name="Image 876">
            <a:extLst>
              <a:ext uri="{FF2B5EF4-FFF2-40B4-BE49-F238E27FC236}">
                <a16:creationId xmlns:a16="http://schemas.microsoft.com/office/drawing/2014/main" id="{FF06FF36-B82D-E642-ADC1-D4BE7251AC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187" y="2460882"/>
            <a:ext cx="4774210" cy="2230395"/>
          </a:xfrm>
          <a:prstGeom prst="rect">
            <a:avLst/>
          </a:prstGeom>
        </p:spPr>
      </p:pic>
      <p:pic>
        <p:nvPicPr>
          <p:cNvPr id="878" name="Image 877">
            <a:extLst>
              <a:ext uri="{FF2B5EF4-FFF2-40B4-BE49-F238E27FC236}">
                <a16:creationId xmlns:a16="http://schemas.microsoft.com/office/drawing/2014/main" id="{7611CEC6-A028-9146-B3F3-84A5F4B048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891" y="2452226"/>
            <a:ext cx="4766922" cy="2230395"/>
          </a:xfrm>
          <a:prstGeom prst="rect">
            <a:avLst/>
          </a:prstGeom>
        </p:spPr>
      </p:pic>
      <p:sp>
        <p:nvSpPr>
          <p:cNvPr id="880" name="Rectangle 879">
            <a:extLst>
              <a:ext uri="{FF2B5EF4-FFF2-40B4-BE49-F238E27FC236}">
                <a16:creationId xmlns:a16="http://schemas.microsoft.com/office/drawing/2014/main" id="{8908D612-C84D-D344-BF73-75FEE1900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1" y="1762068"/>
            <a:ext cx="5166192" cy="334707"/>
          </a:xfrm>
          <a:prstGeom prst="rect">
            <a:avLst/>
          </a:prstGeom>
          <a:noFill/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575" b="1" dirty="0">
                <a:solidFill>
                  <a:srgbClr val="04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PFS (BIRC; ITT)</a:t>
            </a:r>
            <a:endParaRPr lang="en-US" altLang="zh-TW" sz="1575" b="1" dirty="0">
              <a:solidFill>
                <a:srgbClr val="042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1" name="Rectangle 880">
            <a:extLst>
              <a:ext uri="{FF2B5EF4-FFF2-40B4-BE49-F238E27FC236}">
                <a16:creationId xmlns:a16="http://schemas.microsoft.com/office/drawing/2014/main" id="{85A7A764-F422-7244-8068-F1D150257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693" y="1762068"/>
            <a:ext cx="5120808" cy="334707"/>
          </a:xfrm>
          <a:prstGeom prst="rect">
            <a:avLst/>
          </a:prstGeom>
          <a:noFill/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575" b="1" dirty="0">
                <a:solidFill>
                  <a:srgbClr val="04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OS (ITT) </a:t>
            </a:r>
            <a:endParaRPr lang="en-US" altLang="zh-TW" sz="1575" b="1" dirty="0">
              <a:solidFill>
                <a:srgbClr val="042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3" name="Connecteur droit 882">
            <a:extLst>
              <a:ext uri="{FF2B5EF4-FFF2-40B4-BE49-F238E27FC236}">
                <a16:creationId xmlns:a16="http://schemas.microsoft.com/office/drawing/2014/main" id="{00C7D3CC-925B-4245-9BB2-50BE69D3505F}"/>
              </a:ext>
            </a:extLst>
          </p:cNvPr>
          <p:cNvCxnSpPr>
            <a:cxnSpLocks/>
            <a:stCxn id="881" idx="1"/>
          </p:cNvCxnSpPr>
          <p:nvPr/>
        </p:nvCxnSpPr>
        <p:spPr>
          <a:xfrm flipH="1">
            <a:off x="6118693" y="1929422"/>
            <a:ext cx="1" cy="3027921"/>
          </a:xfrm>
          <a:prstGeom prst="line">
            <a:avLst/>
          </a:prstGeom>
          <a:ln>
            <a:solidFill>
              <a:srgbClr val="04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A93A80F9-EF96-46E1-A838-39DC642AF0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629" y="1809693"/>
            <a:ext cx="4980392" cy="31009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395C08A-2EEA-413E-BD09-7CC518F7686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6976" y="1809693"/>
            <a:ext cx="4998995" cy="308790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4AEED29-CC2C-425A-B94F-ADD74F94CAFD}"/>
              </a:ext>
            </a:extLst>
          </p:cNvPr>
          <p:cNvSpPr/>
          <p:nvPr/>
        </p:nvSpPr>
        <p:spPr>
          <a:xfrm>
            <a:off x="1244200" y="5175870"/>
            <a:ext cx="9690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120 additional OS events were reported since the time of the primary analyses (DCO: 22 Mar 2018 – OS; 13 Feb 2017 – PFS).</a:t>
            </a:r>
            <a:r>
              <a: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2,4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OS benefit with durvalumab vs. placebo at this 5-year analysis was consistent with the findings of the primary analyse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5-year OS – stratified HR: 0.72 (95% CI: 0.59–0.89)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5-year OS rates were estimated as 42.9% vs. 33.4% for durvalumab vs. placebo.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B67F16E-AC21-4BB6-B67B-348718CFEA42}"/>
              </a:ext>
            </a:extLst>
          </p:cNvPr>
          <p:cNvSpPr txBox="1">
            <a:spLocks/>
          </p:cNvSpPr>
          <p:nvPr/>
        </p:nvSpPr>
        <p:spPr>
          <a:xfrm>
            <a:off x="19051" y="6110512"/>
            <a:ext cx="7934324" cy="467225"/>
          </a:xfrm>
          <a:prstGeom prst="rect">
            <a:avLst/>
          </a:prstGeom>
        </p:spPr>
        <p:txBody>
          <a:bodyPr/>
          <a:lstStyle>
            <a:lvl1pPr marL="347663" indent="-347663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  <a:defRPr sz="2300"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ＭＳ Ｐゴシック" charset="-128"/>
              </a:defRPr>
            </a:lvl1pPr>
            <a:lvl2pPr marL="684213" indent="-3349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charset="0"/>
              <a:buChar char=""/>
              <a:defRPr sz="2200"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2pPr>
            <a:lvl3pPr marL="966788" indent="-2809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  <a:defRPr sz="2000"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3pPr>
            <a:lvl4pPr marL="1262063" indent="-2936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charset="0"/>
              <a:buChar char=""/>
              <a:defRPr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4pPr>
            <a:lvl5pPr marL="1544638" indent="-2809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  <a:defRPr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</a:pPr>
            <a:r>
              <a:rPr lang="en-GB" sz="900" dirty="0">
                <a:solidFill>
                  <a:schemeClr val="tx1"/>
                </a:solidFill>
                <a:effectLst/>
              </a:rPr>
              <a:t>Data cut-off: 11 January 2021 (median follow-up: all patients, 34.2 months [range, 0.2–74.7]; censored patients, 61.6 months [range, 0.4–74.7])</a:t>
            </a:r>
          </a:p>
          <a:p>
            <a:pPr marL="0" indent="0" defTabSz="914400">
              <a:spcBef>
                <a:spcPts val="0"/>
              </a:spcBef>
            </a:pPr>
            <a:r>
              <a:rPr lang="en-GB" sz="90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1. Antonia SJ, et al. </a:t>
            </a:r>
            <a:r>
              <a:rPr lang="en-GB" sz="900" i="1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 </a:t>
            </a:r>
            <a:r>
              <a:rPr lang="en-GB" sz="900" i="1" dirty="0" err="1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Engl</a:t>
            </a:r>
            <a:r>
              <a:rPr lang="en-GB" sz="900" i="1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J Med </a:t>
            </a:r>
            <a:r>
              <a:rPr lang="en-GB" sz="90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2017;377:1919</a:t>
            </a:r>
            <a:r>
              <a:rPr lang="en-US" sz="90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–19</a:t>
            </a:r>
            <a:r>
              <a:rPr lang="en-GB" sz="90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29; 2. EMA. Durvalumab (Imfinzi). Summary of product characteristics 2020.</a:t>
            </a:r>
            <a:br>
              <a:rPr lang="en-GB" sz="90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	</a:t>
            </a:r>
            <a:r>
              <a:rPr lang="en-GB" sz="900" dirty="0">
                <a:solidFill>
                  <a:schemeClr val="tx1"/>
                </a:solidFill>
                <a:effectLst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https://www.ema.europa.eu/en/documents/product-information/imfinzi-epar-product-information_en.pdf</a:t>
            </a:r>
            <a:r>
              <a:rPr lang="en-GB" sz="90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Accessed April 2021</a:t>
            </a:r>
            <a:endParaRPr lang="en-GB" sz="900" dirty="0">
              <a:solidFill>
                <a:schemeClr val="tx1"/>
              </a:solidFill>
              <a:effectLst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B235E0DA-4DD7-4041-A2EE-74A1BCF1D160}"/>
              </a:ext>
            </a:extLst>
          </p:cNvPr>
          <p:cNvSpPr txBox="1">
            <a:spLocks/>
          </p:cNvSpPr>
          <p:nvPr/>
        </p:nvSpPr>
        <p:spPr>
          <a:xfrm>
            <a:off x="3441619" y="6594194"/>
            <a:ext cx="8760609" cy="308074"/>
          </a:xfrm>
          <a:prstGeom prst="rect">
            <a:avLst/>
          </a:prstGeom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  <a:normAutofit/>
          </a:bodyPr>
          <a:lstStyle>
            <a:lvl1pPr marL="347663" indent="-347663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  <a:defRPr sz="2300"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ＭＳ Ｐゴシック" charset="-128"/>
              </a:defRPr>
            </a:lvl1pPr>
            <a:lvl2pPr marL="684213" indent="-3349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charset="0"/>
              <a:buChar char=""/>
              <a:defRPr sz="2200"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2pPr>
            <a:lvl3pPr marL="966788" indent="-2809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  <a:defRPr sz="2000"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3pPr>
            <a:lvl4pPr marL="1262063" indent="-2936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charset="0"/>
              <a:buChar char=""/>
              <a:defRPr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4pPr>
            <a:lvl5pPr marL="1544638" indent="-2809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  <a:defRPr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/>
            <a:r>
              <a:rPr lang="fr-FR" sz="1013" dirty="0">
                <a:solidFill>
                  <a:schemeClr val="accent2"/>
                </a:solidFill>
                <a:effectLst/>
              </a:rPr>
              <a:t>Faivre-Finn </a:t>
            </a:r>
            <a:r>
              <a:rPr lang="fr-FR" sz="1013" i="1" dirty="0">
                <a:solidFill>
                  <a:schemeClr val="accent2"/>
                </a:solidFill>
                <a:effectLst/>
              </a:rPr>
              <a:t>et al. </a:t>
            </a:r>
            <a:r>
              <a:rPr lang="fr-FR" sz="1013" dirty="0">
                <a:solidFill>
                  <a:schemeClr val="accent2"/>
                </a:solidFill>
                <a:effectLst/>
              </a:rPr>
              <a:t>J </a:t>
            </a:r>
            <a:r>
              <a:rPr lang="fr-FR" sz="1013" dirty="0" err="1">
                <a:solidFill>
                  <a:schemeClr val="accent2"/>
                </a:solidFill>
                <a:effectLst/>
              </a:rPr>
              <a:t>Thorac</a:t>
            </a:r>
            <a:r>
              <a:rPr lang="fr-FR" sz="1013" dirty="0">
                <a:solidFill>
                  <a:schemeClr val="accent2"/>
                </a:solidFill>
                <a:effectLst/>
              </a:rPr>
              <a:t> </a:t>
            </a:r>
            <a:r>
              <a:rPr lang="fr-FR" sz="1013" dirty="0" err="1">
                <a:solidFill>
                  <a:schemeClr val="accent2"/>
                </a:solidFill>
                <a:effectLst/>
              </a:rPr>
              <a:t>Oncol</a:t>
            </a:r>
            <a:r>
              <a:rPr lang="fr-FR" sz="1013" dirty="0">
                <a:solidFill>
                  <a:schemeClr val="accent2"/>
                </a:solidFill>
                <a:effectLst/>
              </a:rPr>
              <a:t>. 2021 Jan 19:S1556-0864(21)00022-8.</a:t>
            </a:r>
          </a:p>
          <a:p>
            <a:pPr algn="r" defTabSz="914400"/>
            <a:endParaRPr lang="fr-FR" sz="1013" dirty="0">
              <a:solidFill>
                <a:schemeClr val="accent2"/>
              </a:solidFill>
              <a:effectLst/>
            </a:endParaRP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3B312B88-310A-40B2-BCB5-4837EC398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2433680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RT &amp; Stade III</a:t>
            </a:r>
          </a:p>
        </p:txBody>
      </p:sp>
      <p:pic>
        <p:nvPicPr>
          <p:cNvPr id="22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89996701-7FD3-432B-93D6-943DE5D47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810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14" y="2962582"/>
            <a:ext cx="4610852" cy="2933393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E04FA3D0-CD5D-4D9E-A4D1-A49ABB5B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61" y="695180"/>
            <a:ext cx="8416075" cy="1336675"/>
          </a:xfrm>
        </p:spPr>
        <p:txBody>
          <a:bodyPr/>
          <a:lstStyle/>
          <a:p>
            <a:r>
              <a:rPr lang="fr-FR" sz="3600" b="1" dirty="0">
                <a:solidFill>
                  <a:schemeClr val="accent3"/>
                </a:solidFill>
              </a:rPr>
              <a:t>Si chirurgie : RT post-opératoire ?</a:t>
            </a:r>
            <a:br>
              <a:rPr lang="fr-FR" sz="3600" b="1" dirty="0">
                <a:solidFill>
                  <a:schemeClr val="accent3"/>
                </a:solidFill>
              </a:rPr>
            </a:br>
            <a:r>
              <a:rPr lang="fr-FR" sz="3600" b="1" dirty="0">
                <a:solidFill>
                  <a:schemeClr val="accent3"/>
                </a:solidFill>
              </a:rPr>
              <a:t>« Lung Art »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A5FF8A7-6A54-42EB-8709-DE572F693D50}"/>
              </a:ext>
            </a:extLst>
          </p:cNvPr>
          <p:cNvGrpSpPr/>
          <p:nvPr/>
        </p:nvGrpSpPr>
        <p:grpSpPr>
          <a:xfrm rot="1525032">
            <a:off x="9800506" y="478009"/>
            <a:ext cx="2127993" cy="1375841"/>
            <a:chOff x="1162050" y="1796325"/>
            <a:chExt cx="7972425" cy="4523416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E0934B67-A1F3-4FC0-AE52-7E7D32848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2050" y="1796325"/>
              <a:ext cx="7972425" cy="4523416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36000"/>
                </a:srgbClr>
              </a:outerShdw>
            </a:effec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6A216EA-E315-4A76-8EEB-93726819A787}"/>
                </a:ext>
              </a:extLst>
            </p:cNvPr>
            <p:cNvSpPr/>
            <p:nvPr/>
          </p:nvSpPr>
          <p:spPr>
            <a:xfrm>
              <a:off x="1628775" y="2143125"/>
              <a:ext cx="1190625" cy="1457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02CB57F3-1CFE-437C-92EE-38AD02BE5119}"/>
              </a:ext>
            </a:extLst>
          </p:cNvPr>
          <p:cNvSpPr txBox="1">
            <a:spLocks/>
          </p:cNvSpPr>
          <p:nvPr/>
        </p:nvSpPr>
        <p:spPr>
          <a:xfrm>
            <a:off x="3284910" y="6493753"/>
            <a:ext cx="8760609" cy="308074"/>
          </a:xfrm>
          <a:prstGeom prst="rect">
            <a:avLst/>
          </a:prstGeom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  <a:normAutofit/>
          </a:bodyPr>
          <a:lstStyle>
            <a:lvl1pPr marL="347663" indent="-347663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  <a:defRPr sz="2300"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ＭＳ Ｐゴシック" charset="-128"/>
              </a:defRPr>
            </a:lvl1pPr>
            <a:lvl2pPr marL="684213" indent="-3349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charset="0"/>
              <a:buChar char=""/>
              <a:defRPr sz="2200"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2pPr>
            <a:lvl3pPr marL="966788" indent="-2809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  <a:defRPr sz="2000"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3pPr>
            <a:lvl4pPr marL="1262063" indent="-2936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charset="0"/>
              <a:buChar char=""/>
              <a:defRPr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4pPr>
            <a:lvl5pPr marL="1544638" indent="-2809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  <a:defRPr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/>
            <a:r>
              <a:rPr lang="fr-FR" sz="1200" dirty="0">
                <a:solidFill>
                  <a:schemeClr val="accent2"/>
                </a:solidFill>
                <a:effectLst/>
              </a:rPr>
              <a:t>Le </a:t>
            </a:r>
            <a:r>
              <a:rPr lang="fr-FR" sz="1200" dirty="0" err="1">
                <a:solidFill>
                  <a:schemeClr val="accent2"/>
                </a:solidFill>
                <a:effectLst/>
              </a:rPr>
              <a:t>Péchoux</a:t>
            </a:r>
            <a:r>
              <a:rPr lang="fr-FR" sz="1200" dirty="0">
                <a:solidFill>
                  <a:schemeClr val="accent2"/>
                </a:solidFill>
                <a:effectLst/>
              </a:rPr>
              <a:t> C. ESMO 2020</a:t>
            </a:r>
          </a:p>
        </p:txBody>
      </p:sp>
      <p:graphicFrame>
        <p:nvGraphicFramePr>
          <p:cNvPr id="14" name="Espace réservé du contenu 4">
            <a:extLst>
              <a:ext uri="{FF2B5EF4-FFF2-40B4-BE49-F238E27FC236}">
                <a16:creationId xmlns:a16="http://schemas.microsoft.com/office/drawing/2014/main" id="{09F8566B-8BBA-4DEE-9F5D-63046B4D48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045552"/>
              </p:ext>
            </p:extLst>
          </p:nvPr>
        </p:nvGraphicFramePr>
        <p:xfrm>
          <a:off x="5276850" y="2424913"/>
          <a:ext cx="6638101" cy="394151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18762">
                  <a:extLst>
                    <a:ext uri="{9D8B030D-6E8A-4147-A177-3AD203B41FA5}">
                      <a16:colId xmlns:a16="http://schemas.microsoft.com/office/drawing/2014/main" val="2576943220"/>
                    </a:ext>
                  </a:extLst>
                </a:gridCol>
                <a:gridCol w="1895567">
                  <a:extLst>
                    <a:ext uri="{9D8B030D-6E8A-4147-A177-3AD203B41FA5}">
                      <a16:colId xmlns:a16="http://schemas.microsoft.com/office/drawing/2014/main" val="1147005851"/>
                    </a:ext>
                  </a:extLst>
                </a:gridCol>
                <a:gridCol w="1623772">
                  <a:extLst>
                    <a:ext uri="{9D8B030D-6E8A-4147-A177-3AD203B41FA5}">
                      <a16:colId xmlns:a16="http://schemas.microsoft.com/office/drawing/2014/main" val="2244740834"/>
                    </a:ext>
                  </a:extLst>
                </a:gridCol>
              </a:tblGrid>
              <a:tr h="539470"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 marL="77153" marR="77153" marT="38576" marB="385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>
                          <a:latin typeface="Comic Sans MS" panose="030F0702030302020204" pitchFamily="66" charset="0"/>
                        </a:rPr>
                        <a:t>Contrôle</a:t>
                      </a:r>
                      <a:r>
                        <a:rPr lang="fr-FR" sz="1200" dirty="0">
                          <a:latin typeface="Comic Sans MS" panose="030F0702030302020204" pitchFamily="66" charset="0"/>
                        </a:rPr>
                        <a:t> ; N = 249</a:t>
                      </a:r>
                    </a:p>
                  </a:txBody>
                  <a:tcPr marL="77153" marR="77153" marT="38576" marB="38576" anchor="ctr">
                    <a:lnL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PORT ; N = 252</a:t>
                      </a:r>
                    </a:p>
                  </a:txBody>
                  <a:tcPr marL="77153" marR="77153" marT="38576" marB="38576" anchor="ctr">
                    <a:lnL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77199"/>
                  </a:ext>
                </a:extLst>
              </a:tr>
              <a:tr h="777331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cTNM</a:t>
                      </a:r>
                      <a:r>
                        <a:rPr lang="fr-FR" sz="12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N2 micro / N2 </a:t>
                      </a:r>
                      <a:r>
                        <a:rPr lang="fr-FR" sz="1200" dirty="0" err="1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monosite</a:t>
                      </a:r>
                      <a:r>
                        <a:rPr lang="fr-FR" sz="12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 / N2</a:t>
                      </a:r>
                      <a:r>
                        <a:rPr lang="fr-FR" sz="1200" baseline="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 multiple</a:t>
                      </a:r>
                      <a:endParaRPr lang="fr-FR" sz="12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77153" marR="77153" marT="38576" marB="3857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sz="12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41 % </a:t>
                      </a:r>
                      <a:r>
                        <a:rPr lang="fr-FR" sz="1200" kern="12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fr-FR" sz="12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34 % / </a:t>
                      </a:r>
                      <a:r>
                        <a:rPr lang="fr-FR" sz="1200" kern="1200" baseline="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25 %</a:t>
                      </a:r>
                    </a:p>
                  </a:txBody>
                  <a:tcPr marL="77153" marR="77153" marT="38576" marB="38576" anchor="ctr">
                    <a:lnL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sz="12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42 % / 35 % / </a:t>
                      </a:r>
                      <a:r>
                        <a:rPr lang="fr-FR" sz="1200" kern="1200" baseline="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23 %</a:t>
                      </a:r>
                    </a:p>
                  </a:txBody>
                  <a:tcPr marL="77153" marR="77153" marT="38576" marB="38576" anchor="ctr">
                    <a:lnL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080653"/>
                  </a:ext>
                </a:extLst>
              </a:tr>
              <a:tr h="32300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TEP TDM</a:t>
                      </a:r>
                    </a:p>
                  </a:txBody>
                  <a:tcPr marL="77153" marR="77153" marT="38576" marB="3857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90 %</a:t>
                      </a:r>
                    </a:p>
                  </a:txBody>
                  <a:tcPr marL="77153" marR="77153" marT="38576" marB="38576" anchor="ctr">
                    <a:lnL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92 %</a:t>
                      </a:r>
                    </a:p>
                  </a:txBody>
                  <a:tcPr marL="77153" marR="77153" marT="38576" marB="38576" anchor="ctr">
                    <a:lnL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180440"/>
                  </a:ext>
                </a:extLst>
              </a:tr>
              <a:tr h="32300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Lobectomie</a:t>
                      </a:r>
                    </a:p>
                  </a:txBody>
                  <a:tcPr marL="77153" marR="77153" marT="38576" marB="3857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81 %</a:t>
                      </a:r>
                    </a:p>
                  </a:txBody>
                  <a:tcPr marL="77153" marR="77153" marT="38576" marB="38576" anchor="ctr">
                    <a:lnL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78 %</a:t>
                      </a:r>
                    </a:p>
                  </a:txBody>
                  <a:tcPr marL="77153" marR="77153" marT="38576" marB="38576" anchor="ctr">
                    <a:lnL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589650"/>
                  </a:ext>
                </a:extLst>
              </a:tr>
              <a:tr h="550165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Technique PORT</a:t>
                      </a:r>
                    </a:p>
                  </a:txBody>
                  <a:tcPr marL="77153" marR="77153" marT="38576" marB="3857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NA</a:t>
                      </a:r>
                    </a:p>
                  </a:txBody>
                  <a:tcPr marL="77153" marR="77153" marT="38576" marB="38576" anchor="ctr">
                    <a:lnL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3D 89 %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RCMI 11 %</a:t>
                      </a:r>
                    </a:p>
                  </a:txBody>
                  <a:tcPr marL="77153" marR="77153" marT="38576" marB="38576" anchor="ctr">
                    <a:lnL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190441"/>
                  </a:ext>
                </a:extLst>
              </a:tr>
              <a:tr h="32300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DFS à 3</a:t>
                      </a:r>
                      <a:r>
                        <a:rPr lang="fr-FR" sz="1200" baseline="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 ans</a:t>
                      </a:r>
                      <a:endParaRPr lang="fr-FR" sz="12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77153" marR="77153" marT="38576" marB="3857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43,8 %</a:t>
                      </a:r>
                    </a:p>
                  </a:txBody>
                  <a:tcPr marL="77153" marR="77153" marT="38576" marB="38576" anchor="ctr">
                    <a:lnL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47 % (NS)</a:t>
                      </a:r>
                    </a:p>
                  </a:txBody>
                  <a:tcPr marL="77153" marR="77153" marT="38576" marB="38576" anchor="ctr">
                    <a:lnL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56001"/>
                  </a:ext>
                </a:extLst>
              </a:tr>
              <a:tr h="45954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Rechute ganglionnaire médiastinale</a:t>
                      </a:r>
                    </a:p>
                  </a:txBody>
                  <a:tcPr marL="77153" marR="77153" marT="38576" marB="3857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1200" baseline="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46 %</a:t>
                      </a:r>
                    </a:p>
                  </a:txBody>
                  <a:tcPr marL="77153" marR="77153" marT="38576" marB="38576" anchor="ctr">
                    <a:lnL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25 % </a:t>
                      </a:r>
                    </a:p>
                  </a:txBody>
                  <a:tcPr marL="77153" marR="77153" marT="38576" marB="38576" anchor="ctr">
                    <a:lnL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588692"/>
                  </a:ext>
                </a:extLst>
              </a:tr>
              <a:tr h="32300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Décès</a:t>
                      </a:r>
                      <a:r>
                        <a:rPr lang="fr-FR" sz="1200" baseline="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 (cause cardiovasculaire)</a:t>
                      </a:r>
                      <a:endParaRPr lang="fr-FR" sz="12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77153" marR="77153" marT="38576" marB="3857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2 %</a:t>
                      </a:r>
                    </a:p>
                  </a:txBody>
                  <a:tcPr marL="77153" marR="77153" marT="38576" marB="38576" anchor="ctr">
                    <a:lnL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1200" baseline="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16 %</a:t>
                      </a:r>
                    </a:p>
                  </a:txBody>
                  <a:tcPr marL="77153" marR="77153" marT="38576" marB="38576" anchor="ctr">
                    <a:lnL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310636"/>
                  </a:ext>
                </a:extLst>
              </a:tr>
              <a:tr h="32300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Survie globale à 3 ans</a:t>
                      </a:r>
                    </a:p>
                  </a:txBody>
                  <a:tcPr marL="77153" marR="77153" marT="38576" marB="3857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68,5 %</a:t>
                      </a:r>
                    </a:p>
                  </a:txBody>
                  <a:tcPr marL="77153" marR="77153" marT="38576" marB="38576" anchor="ctr">
                    <a:lnL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66,5 % (NS)</a:t>
                      </a:r>
                    </a:p>
                  </a:txBody>
                  <a:tcPr marL="77153" marR="77153" marT="38576" marB="38576" anchor="ctr">
                    <a:lnL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94587"/>
                  </a:ext>
                </a:extLst>
              </a:tr>
            </a:tbl>
          </a:graphicData>
        </a:graphic>
      </p:graphicFrame>
      <p:sp>
        <p:nvSpPr>
          <p:cNvPr id="15" name="Text Box 4">
            <a:extLst>
              <a:ext uri="{FF2B5EF4-FFF2-40B4-BE49-F238E27FC236}">
                <a16:creationId xmlns:a16="http://schemas.microsoft.com/office/drawing/2014/main" id="{0E16F23B-E442-4F61-8D7D-9EF8979E9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2433680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RT &amp; Stade III</a:t>
            </a:r>
          </a:p>
        </p:txBody>
      </p:sp>
      <p:pic>
        <p:nvPicPr>
          <p:cNvPr id="16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6911BA56-7BF8-4608-A390-6158B02FF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1621C2-11E2-435B-AAC9-2D5971A0383D}"/>
              </a:ext>
            </a:extLst>
          </p:cNvPr>
          <p:cNvSpPr/>
          <p:nvPr/>
        </p:nvSpPr>
        <p:spPr>
          <a:xfrm>
            <a:off x="5276850" y="4886324"/>
            <a:ext cx="6638101" cy="146105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176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11">
            <a:extLst>
              <a:ext uri="{FF2B5EF4-FFF2-40B4-BE49-F238E27FC236}">
                <a16:creationId xmlns:a16="http://schemas.microsoft.com/office/drawing/2014/main" id="{981093FC-FCA0-4FF5-B56E-5BC47A95D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076" y="1241426"/>
            <a:ext cx="7123178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altLang="fr-FR" sz="2000" dirty="0">
                <a:solidFill>
                  <a:schemeClr val="accent2"/>
                </a:solidFill>
                <a:effectLst/>
                <a:latin typeface="Comic Sans MS" panose="030F0702030302020204" pitchFamily="66" charset="0"/>
              </a:rPr>
              <a:t> =&gt; Améliore la précision de contourage du volume tumoral</a:t>
            </a:r>
          </a:p>
          <a:p>
            <a:pPr>
              <a:spcBef>
                <a:spcPts val="600"/>
              </a:spcBef>
            </a:pPr>
            <a:r>
              <a:rPr lang="fr-FR" altLang="fr-FR" sz="2000" dirty="0">
                <a:solidFill>
                  <a:schemeClr val="accent2"/>
                </a:solidFill>
                <a:effectLst/>
                <a:latin typeface="Comic Sans MS" panose="030F0702030302020204" pitchFamily="66" charset="0"/>
              </a:rPr>
              <a:t>	- Adénopathies médiastinales</a:t>
            </a:r>
          </a:p>
          <a:p>
            <a:pPr>
              <a:spcBef>
                <a:spcPts val="600"/>
              </a:spcBef>
            </a:pPr>
            <a:r>
              <a:rPr lang="fr-FR" altLang="fr-FR" sz="2000" dirty="0">
                <a:solidFill>
                  <a:schemeClr val="accent2"/>
                </a:solidFill>
                <a:effectLst/>
                <a:latin typeface="Comic Sans MS" panose="030F0702030302020204" pitchFamily="66" charset="0"/>
              </a:rPr>
              <a:t>	- Atélectasie</a:t>
            </a:r>
          </a:p>
          <a:p>
            <a:pPr>
              <a:spcBef>
                <a:spcPts val="600"/>
              </a:spcBef>
            </a:pPr>
            <a:endParaRPr lang="fr-FR" altLang="fr-FR" sz="800" dirty="0">
              <a:solidFill>
                <a:schemeClr val="accent2"/>
              </a:solidFill>
              <a:effectLst/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</a:pPr>
            <a:r>
              <a:rPr lang="fr-FR" altLang="fr-FR" sz="2000" dirty="0">
                <a:solidFill>
                  <a:schemeClr val="accent2"/>
                </a:solidFill>
                <a:effectLst/>
                <a:latin typeface="Comic Sans MS" panose="030F0702030302020204" pitchFamily="66" charset="0"/>
              </a:rPr>
              <a:t> =&gt; Prédictive de la réponse à la radiothérapie ?</a:t>
            </a:r>
          </a:p>
          <a:p>
            <a:pPr>
              <a:spcBef>
                <a:spcPts val="600"/>
              </a:spcBef>
            </a:pPr>
            <a:endParaRPr lang="fr-FR" altLang="fr-FR" sz="800" dirty="0">
              <a:solidFill>
                <a:schemeClr val="accent2"/>
              </a:solidFill>
              <a:effectLst/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</a:pPr>
            <a:r>
              <a:rPr lang="fr-FR" altLang="fr-FR" sz="2000" dirty="0">
                <a:solidFill>
                  <a:schemeClr val="accent2"/>
                </a:solidFill>
                <a:effectLst/>
                <a:latin typeface="Comic Sans MS" panose="030F0702030302020204" pitchFamily="66" charset="0"/>
              </a:rPr>
              <a:t> =&gt; Possibilité d’augmentation de la dose totale ?</a:t>
            </a:r>
          </a:p>
          <a:p>
            <a:pPr>
              <a:spcBef>
                <a:spcPts val="600"/>
              </a:spcBef>
            </a:pPr>
            <a:endParaRPr lang="fr-FR" altLang="fr-FR" sz="800" dirty="0">
              <a:solidFill>
                <a:schemeClr val="accent2"/>
              </a:solidFill>
              <a:effectLst/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</a:pPr>
            <a:r>
              <a:rPr lang="fr-FR" altLang="fr-FR" sz="2000" dirty="0">
                <a:solidFill>
                  <a:schemeClr val="accent2"/>
                </a:solidFill>
                <a:effectLst/>
                <a:latin typeface="Comic Sans MS" panose="030F0702030302020204" pitchFamily="66" charset="0"/>
              </a:rPr>
              <a:t> =&gt; Etude RTEP7 / IFCT 14-01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3D6560B-E178-499E-AF87-EC7072794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175" y="339726"/>
            <a:ext cx="5659438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algn="ctr">
              <a:lnSpc>
                <a:spcPct val="120000"/>
              </a:lnSpc>
              <a:spcBef>
                <a:spcPct val="20000"/>
              </a:spcBef>
              <a:spcAft>
                <a:spcPct val="30000"/>
              </a:spcAft>
              <a:defRPr/>
            </a:pPr>
            <a:r>
              <a:rPr lang="fr-FR" sz="3600" b="1" dirty="0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Apports du PET-Scan</a:t>
            </a:r>
            <a:endParaRPr lang="fr-FR" altLang="fr-FR" sz="3600" b="1" dirty="0">
              <a:solidFill>
                <a:schemeClr val="accent1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9F68161-C641-4E8B-96C6-228958C993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21" y="861614"/>
            <a:ext cx="3790666" cy="5660728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0764D354-1483-49D8-9780-CC9E9CF82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2433680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RT &amp; Stade III</a:t>
            </a:r>
          </a:p>
        </p:txBody>
      </p:sp>
      <p:pic>
        <p:nvPicPr>
          <p:cNvPr id="12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9E568ECF-5288-40AE-B238-FAADE6255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BA0F325-20E7-4426-96C3-344268C0B96E}"/>
              </a:ext>
            </a:extLst>
          </p:cNvPr>
          <p:cNvSpPr/>
          <p:nvPr/>
        </p:nvSpPr>
        <p:spPr>
          <a:xfrm>
            <a:off x="9763216" y="6505435"/>
            <a:ext cx="23887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Nestle, Lancet Oncol, 2020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pic>
        <p:nvPicPr>
          <p:cNvPr id="14" name="Espace réservé du contenu 11">
            <a:extLst>
              <a:ext uri="{FF2B5EF4-FFF2-40B4-BE49-F238E27FC236}">
                <a16:creationId xmlns:a16="http://schemas.microsoft.com/office/drawing/2014/main" id="{8EBC9A81-F678-4B7F-9A9F-ED554DEB72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733" y="4410134"/>
            <a:ext cx="2581175" cy="202192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2D325FE-44B7-4C85-B99A-FC95354912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662" y="4410134"/>
            <a:ext cx="2666071" cy="20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73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e 8"/>
          <p:cNvGrpSpPr>
            <a:grpSpLocks/>
          </p:cNvGrpSpPr>
          <p:nvPr/>
        </p:nvGrpSpPr>
        <p:grpSpPr bwMode="auto">
          <a:xfrm>
            <a:off x="9655627" y="6417361"/>
            <a:ext cx="2454734" cy="381676"/>
            <a:chOff x="6931515" y="6298020"/>
            <a:chExt cx="3355485" cy="559980"/>
          </a:xfrm>
        </p:grpSpPr>
        <p:pic>
          <p:nvPicPr>
            <p:cNvPr id="86022" name="Picture 4" descr="http://www.oncobretagne.fr/telechargt/imag/ifct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515" y="6298020"/>
              <a:ext cx="1454616" cy="559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23" name="Picture 6" descr="http://www.medecinenucleaire.com/wp-content/uploads/2013/01/SFMN_logook.gi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2959" y="6298020"/>
              <a:ext cx="1233096" cy="559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24" name="Picture 8" descr="http://www.sfjro.fr/ilq/fr/img/sfro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4556" y="6298020"/>
              <a:ext cx="512444" cy="559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6019" name="Titre 10"/>
          <p:cNvSpPr>
            <a:spLocks noGrp="1"/>
          </p:cNvSpPr>
          <p:nvPr>
            <p:ph type="title"/>
          </p:nvPr>
        </p:nvSpPr>
        <p:spPr>
          <a:xfrm>
            <a:off x="1085851" y="290424"/>
            <a:ext cx="10001249" cy="1336675"/>
          </a:xfrm>
        </p:spPr>
        <p:txBody>
          <a:bodyPr/>
          <a:lstStyle/>
          <a:p>
            <a:r>
              <a:rPr lang="en-GB" altLang="fr-FR" sz="2000" b="1" dirty="0"/>
              <a:t>RTEP7-IFCT14.01</a:t>
            </a:r>
            <a:r>
              <a:rPr lang="en-GB" altLang="fr-FR" sz="2000" dirty="0"/>
              <a:t> – </a:t>
            </a:r>
            <a:r>
              <a:rPr lang="en-GB" altLang="fr-FR" sz="1800" dirty="0"/>
              <a:t>Randomized phase II-III study of personalized radiotherapy dose redistribution in patients with inoperable stage III non-small cell lung cancer and a persistent FDG uptake at 42 Gy during concomitant radio-chemotherapy</a:t>
            </a:r>
            <a:endParaRPr lang="fr-FR" altLang="fr-FR" sz="1800" dirty="0"/>
          </a:p>
        </p:txBody>
      </p:sp>
      <p:pic>
        <p:nvPicPr>
          <p:cNvPr id="86020" name="Imag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0014" y="1637434"/>
            <a:ext cx="9442693" cy="475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Rectangle 1"/>
          <p:cNvSpPr>
            <a:spLocks noChangeArrowheads="1"/>
          </p:cNvSpPr>
          <p:nvPr/>
        </p:nvSpPr>
        <p:spPr bwMode="auto">
          <a:xfrm>
            <a:off x="4094163" y="5608638"/>
            <a:ext cx="14605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ü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2400">
                <a:solidFill>
                  <a:srgbClr val="2D2D8A"/>
                </a:solidFill>
              </a:rPr>
              <a:t>RTEP7-bio</a:t>
            </a:r>
            <a:endParaRPr lang="fr-FR" altLang="fr-FR" sz="2400">
              <a:solidFill>
                <a:srgbClr val="2D2D8A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A509B8F-A000-416C-A7A2-342F7A66E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0485" y="2949798"/>
            <a:ext cx="2754607" cy="16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EBA037CC-20AF-4003-902C-094FE4F13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2433680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RT &amp; Stade III</a:t>
            </a:r>
          </a:p>
        </p:txBody>
      </p:sp>
      <p:pic>
        <p:nvPicPr>
          <p:cNvPr id="11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7820FC12-1D1D-4729-9065-13CB47E27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73125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527" y="1640635"/>
            <a:ext cx="11680372" cy="4670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Patients bon EG, PS=0/1, peu de </a:t>
            </a:r>
            <a:r>
              <a:rPr lang="fr-FR" b="1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co-morbidités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, perte de poids &lt; à 5% ou 10%,</a:t>
            </a:r>
            <a:br>
              <a:rPr lang="fr-FR" b="1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</a:br>
            <a:r>
              <a:rPr lang="fr-FR" b="1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volume tumoral « modeste » = environ 30% des patients</a:t>
            </a:r>
          </a:p>
          <a:p>
            <a:pPr>
              <a:spcBef>
                <a:spcPts val="200"/>
              </a:spcBef>
              <a:spcAft>
                <a:spcPts val="300"/>
              </a:spcAft>
              <a:defRPr/>
            </a:pPr>
            <a:r>
              <a:rPr lang="fr-FR" sz="24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fr-FR" sz="2400" i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- La </a:t>
            </a:r>
            <a:r>
              <a:rPr lang="fr-FR" sz="2400" i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radio-chimiothérapie</a:t>
            </a:r>
            <a:r>
              <a:rPr lang="fr-FR" sz="2400" i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concomitante :</a:t>
            </a:r>
          </a:p>
          <a:p>
            <a:pPr>
              <a:spcBef>
                <a:spcPts val="200"/>
              </a:spcBef>
              <a:spcAft>
                <a:spcPts val="300"/>
              </a:spcAft>
              <a:defRPr/>
            </a:pPr>
            <a:r>
              <a:rPr lang="fr-FR" sz="16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		RT3D, 66 Gy, voire 70 à 74 Gy (?)</a:t>
            </a:r>
          </a:p>
          <a:p>
            <a:pPr>
              <a:spcBef>
                <a:spcPts val="200"/>
              </a:spcBef>
              <a:spcAft>
                <a:spcPts val="300"/>
              </a:spcAft>
              <a:defRPr/>
            </a:pPr>
            <a:r>
              <a:rPr lang="fr-FR" sz="16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		CT à dose cytotoxique à base de platine, 2 à 3 cycles pendant RT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fr-FR" sz="1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	</a:t>
            </a:r>
          </a:p>
          <a:p>
            <a:pPr marL="285750" indent="-285750">
              <a:spcBef>
                <a:spcPts val="2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Les autres, soit 50-60% des patients : PS=2, sujets âgés, comorbidités, perte de poids &gt; 10%, volume tumoral important, etc…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fr-FR" sz="24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fr-FR" sz="2400" i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- Place du traitement séquentiel :</a:t>
            </a:r>
          </a:p>
          <a:p>
            <a:pPr>
              <a:spcBef>
                <a:spcPts val="200"/>
              </a:spcBef>
              <a:spcAft>
                <a:spcPts val="300"/>
              </a:spcAft>
              <a:defRPr/>
            </a:pPr>
            <a:r>
              <a:rPr lang="fr-FR" sz="16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		CT d’induction 4 cycles puis RT seule</a:t>
            </a:r>
          </a:p>
          <a:p>
            <a:pPr>
              <a:spcBef>
                <a:spcPts val="200"/>
              </a:spcBef>
              <a:spcAft>
                <a:spcPts val="300"/>
              </a:spcAft>
              <a:defRPr/>
            </a:pPr>
            <a:endParaRPr lang="fr-FR" sz="1600" dirty="0">
              <a:solidFill>
                <a:schemeClr val="bg2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marL="342900" indent="-342900"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Place de la RCMI, de l’asservissement respiratoire, de la TEP, et de l’IO +++</a:t>
            </a:r>
          </a:p>
          <a:p>
            <a:pPr>
              <a:spcBef>
                <a:spcPts val="200"/>
              </a:spcBef>
              <a:spcAft>
                <a:spcPts val="300"/>
              </a:spcAft>
              <a:defRPr/>
            </a:pPr>
            <a:endParaRPr lang="fr-FR" sz="20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ts val="200"/>
              </a:spcBef>
              <a:spcAft>
                <a:spcPts val="300"/>
              </a:spcAft>
              <a:defRPr/>
            </a:pPr>
            <a:r>
              <a:rPr lang="fr-FR" sz="1600" i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Tous les patients de stade III non résécables ne sont pas </a:t>
            </a:r>
            <a:r>
              <a:rPr lang="fr-FR" sz="1700" i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« </a:t>
            </a:r>
            <a:r>
              <a:rPr lang="fr-FR" sz="1700" i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irradiables</a:t>
            </a:r>
            <a:r>
              <a:rPr lang="fr-FR" sz="1700" i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» </a:t>
            </a:r>
            <a:r>
              <a:rPr lang="fr-FR" sz="1600" i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à visée curative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94360" y="763291"/>
            <a:ext cx="1100023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fr-FR" altLang="fr-FR" sz="3800" dirty="0">
                <a:solidFill>
                  <a:schemeClr val="accent1"/>
                </a:solidFill>
                <a:effectLst/>
                <a:latin typeface="Comic Sans MS" pitchFamily="66" charset="0"/>
              </a:rPr>
              <a:t>Quel standard pour quels patients en 2021 ?</a:t>
            </a:r>
            <a:endParaRPr lang="fr-FR" altLang="fr-FR" sz="3800" baseline="-25000" dirty="0">
              <a:solidFill>
                <a:schemeClr val="accent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759634" y="5855281"/>
            <a:ext cx="8886597" cy="581025"/>
          </a:xfrm>
          <a:prstGeom prst="rect">
            <a:avLst/>
          </a:prstGeom>
          <a:noFill/>
          <a:ln w="444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6" name="Connecteur droit avec flèche 5"/>
          <p:cNvCxnSpPr>
            <a:cxnSpLocks noChangeShapeType="1"/>
          </p:cNvCxnSpPr>
          <p:nvPr/>
        </p:nvCxnSpPr>
        <p:spPr bwMode="auto">
          <a:xfrm flipH="1">
            <a:off x="10653606" y="5359273"/>
            <a:ext cx="769031" cy="487688"/>
          </a:xfrm>
          <a:prstGeom prst="straightConnector1">
            <a:avLst/>
          </a:prstGeom>
          <a:noFill/>
          <a:ln w="127000" algn="ctr">
            <a:solidFill>
              <a:schemeClr val="accent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4">
            <a:extLst>
              <a:ext uri="{FF2B5EF4-FFF2-40B4-BE49-F238E27FC236}">
                <a16:creationId xmlns:a16="http://schemas.microsoft.com/office/drawing/2014/main" id="{A3532B40-D2AD-48D0-8567-CEE2E1062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2433680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RT &amp; Stade III</a:t>
            </a:r>
          </a:p>
        </p:txBody>
      </p:sp>
      <p:pic>
        <p:nvPicPr>
          <p:cNvPr id="14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ABE32F2A-3336-40E1-9D46-06C68F060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193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12"/>
    </mc:Choice>
    <mc:Fallback xmlns="">
      <p:transition spd="slow" advTm="39112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9724CD-1562-4BC2-AB16-EFF8315BD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567" y="752930"/>
            <a:ext cx="101890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Association Radio-Nanoparticules « </a:t>
            </a:r>
            <a:r>
              <a:rPr lang="fr-FR" sz="3200" b="1" dirty="0" err="1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Theranostic</a:t>
            </a:r>
            <a:r>
              <a:rPr lang="fr-FR" sz="3200" b="1" dirty="0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 »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FF3B41-0B53-4642-A95C-16BD1D52C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266" y="1787917"/>
            <a:ext cx="6188983" cy="485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24BE1-3A9A-4477-B5F8-8C56B9D29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9405" y="1533980"/>
            <a:ext cx="38481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5C53AD7E-DB8F-4D40-BFBF-EA9772452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3339376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 Optimisation &amp; RT »</a:t>
            </a:r>
          </a:p>
        </p:txBody>
      </p:sp>
      <p:pic>
        <p:nvPicPr>
          <p:cNvPr id="8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1C8DD128-8B9E-4D2B-A2C5-595D63FB1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1E3295C-9371-4E38-B33D-D032759125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0" y="3524228"/>
            <a:ext cx="3117357" cy="3022068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8D810E1-F5A7-48B0-A4DD-6F2701B19B58}"/>
              </a:ext>
            </a:extLst>
          </p:cNvPr>
          <p:cNvSpPr txBox="1">
            <a:spLocks/>
          </p:cNvSpPr>
          <p:nvPr/>
        </p:nvSpPr>
        <p:spPr>
          <a:xfrm>
            <a:off x="3313485" y="6569953"/>
            <a:ext cx="8760609" cy="308074"/>
          </a:xfrm>
          <a:prstGeom prst="rect">
            <a:avLst/>
          </a:prstGeom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  <a:normAutofit/>
          </a:bodyPr>
          <a:lstStyle>
            <a:lvl1pPr marL="347663" indent="-347663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  <a:defRPr sz="2300"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ＭＳ Ｐゴシック" charset="-128"/>
              </a:defRPr>
            </a:lvl1pPr>
            <a:lvl2pPr marL="684213" indent="-3349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charset="0"/>
              <a:buChar char=""/>
              <a:defRPr sz="2200"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2pPr>
            <a:lvl3pPr marL="966788" indent="-2809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  <a:defRPr sz="2000"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3pPr>
            <a:lvl4pPr marL="1262063" indent="-2936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charset="0"/>
              <a:buChar char=""/>
              <a:defRPr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4pPr>
            <a:lvl5pPr marL="1544638" indent="-2809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  <a:defRPr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/>
            <a:r>
              <a:rPr lang="fr-FR" sz="1200" dirty="0">
                <a:solidFill>
                  <a:schemeClr val="accent2"/>
                </a:solidFill>
                <a:effectLst/>
              </a:rPr>
              <a:t>Le Duc 2011, </a:t>
            </a:r>
            <a:r>
              <a:rPr lang="fr-FR" sz="1200" dirty="0" err="1">
                <a:solidFill>
                  <a:schemeClr val="accent2"/>
                </a:solidFill>
                <a:effectLst/>
              </a:rPr>
              <a:t>Verry</a:t>
            </a:r>
            <a:r>
              <a:rPr lang="fr-FR" sz="1200" dirty="0">
                <a:solidFill>
                  <a:schemeClr val="accent2"/>
                </a:solidFill>
                <a:effectLst/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889992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48525" y="5692775"/>
            <a:ext cx="3149600" cy="1049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1517877" y="1616759"/>
            <a:ext cx="5143500" cy="4919662"/>
          </a:xfrm>
          <a:prstGeom prst="rect">
            <a:avLst/>
          </a:prstGeom>
          <a:noFill/>
          <a:ln>
            <a:noFill/>
          </a:ln>
        </p:spPr>
        <p:txBody>
          <a:bodyPr lIns="109728" tIns="54864" rIns="109728" bIns="54864"/>
          <a:lstStyle>
            <a:lvl1pPr marL="447675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Aft>
                <a:spcPts val="0"/>
              </a:spcAft>
              <a:buNone/>
              <a:defRPr/>
            </a:pPr>
            <a:r>
              <a:rPr lang="fr-FR" altLang="fr-FR" sz="1800" kern="0" dirty="0">
                <a:solidFill>
                  <a:schemeClr val="accent2"/>
                </a:solidFill>
                <a:latin typeface="Comic Sans MS" panose="030F0702030302020204" pitchFamily="66" charset="0"/>
              </a:rPr>
              <a:t>L’irradiation module le MICRO-ENVIRONNEMENT IMMUNITAIRE</a:t>
            </a:r>
            <a:br>
              <a:rPr lang="fr-FR" altLang="fr-FR" sz="1800" kern="0" dirty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br>
              <a:rPr lang="fr-FR" altLang="fr-FR" sz="800" kern="0" dirty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br>
              <a:rPr lang="fr-FR" altLang="fr-FR" sz="1400" kern="0" dirty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fr-FR" altLang="fr-FR" sz="1400" kern="0" dirty="0">
                <a:solidFill>
                  <a:schemeClr val="accent2"/>
                </a:solidFill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7377" y="6515780"/>
            <a:ext cx="4608512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r-FR" altLang="fr-FR" sz="1000" dirty="0">
                <a:solidFill>
                  <a:schemeClr val="accent2"/>
                </a:solidFill>
                <a:latin typeface="Comic Sans MS" panose="030F0702030302020204" pitchFamily="66" charset="0"/>
              </a:rPr>
              <a:t>Schéma adapté de : Deng </a:t>
            </a:r>
            <a:r>
              <a:rPr lang="fr-FR" altLang="fr-FR" sz="10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et al. </a:t>
            </a:r>
            <a:r>
              <a:rPr lang="fr-FR" altLang="fr-FR" sz="1000" dirty="0">
                <a:solidFill>
                  <a:schemeClr val="accent2"/>
                </a:solidFill>
                <a:latin typeface="Comic Sans MS" panose="030F0702030302020204" pitchFamily="66" charset="0"/>
              </a:rPr>
              <a:t>J Clin Invest 2014;124:687</a:t>
            </a:r>
          </a:p>
        </p:txBody>
      </p:sp>
      <p:grpSp>
        <p:nvGrpSpPr>
          <p:cNvPr id="36871" name="Groupe 3"/>
          <p:cNvGrpSpPr>
            <a:grpSpLocks/>
          </p:cNvGrpSpPr>
          <p:nvPr/>
        </p:nvGrpSpPr>
        <p:grpSpPr bwMode="auto">
          <a:xfrm>
            <a:off x="97974" y="2461310"/>
            <a:ext cx="5253713" cy="3776431"/>
            <a:chOff x="4902159" y="1813530"/>
            <a:chExt cx="4111427" cy="2867580"/>
          </a:xfrm>
        </p:grpSpPr>
        <p:pic>
          <p:nvPicPr>
            <p:cNvPr id="36876" name="Image 21" descr="Capture d’écran 2015-07-17 à 14.35.52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159" y="1833839"/>
              <a:ext cx="4111427" cy="2847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 rot="1664881">
              <a:off x="5002553" y="1813530"/>
              <a:ext cx="791340" cy="877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3" name="Éclair 12"/>
            <p:cNvSpPr/>
            <p:nvPr/>
          </p:nvSpPr>
          <p:spPr>
            <a:xfrm>
              <a:off x="5216333" y="1897699"/>
              <a:ext cx="571655" cy="533068"/>
            </a:xfrm>
            <a:prstGeom prst="lightningBolt">
              <a:avLst/>
            </a:prstGeom>
            <a:solidFill>
              <a:srgbClr val="FBCE38"/>
            </a:solidFill>
            <a:ln w="3175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687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9312" y="2055136"/>
            <a:ext cx="19716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672263" y="4148815"/>
            <a:ext cx="5143500" cy="136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fr-FR" altLang="fr-FR" sz="14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La radiothérapie détruit des cellules tumorales, qui </a:t>
            </a:r>
            <a:r>
              <a:rPr lang="fr-FR" altLang="fr-FR" sz="1400" i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relarguent</a:t>
            </a:r>
            <a:r>
              <a:rPr lang="fr-FR" altLang="fr-FR" sz="14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des substances immunogènes (</a:t>
            </a:r>
            <a:r>
              <a:rPr lang="fr-FR" altLang="fr-FR" sz="1400" i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cytoxines</a:t>
            </a:r>
            <a:r>
              <a:rPr lang="fr-FR" altLang="fr-FR" sz="14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, </a:t>
            </a:r>
            <a:r>
              <a:rPr lang="fr-FR" altLang="fr-FR" sz="1400" i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TGFb</a:t>
            </a:r>
            <a:r>
              <a:rPr lang="fr-FR" altLang="fr-FR" sz="14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, antigènes, …). Elles induisent une inflammation, qui génère une réponse immune  dans tout l’organisme.</a:t>
            </a:r>
          </a:p>
        </p:txBody>
      </p:sp>
      <p:pic>
        <p:nvPicPr>
          <p:cNvPr id="36874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6632" y="2584681"/>
            <a:ext cx="2654300" cy="1409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4354514" y="674689"/>
            <a:ext cx="34756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600" i="1" dirty="0">
                <a:solidFill>
                  <a:schemeClr val="accent1"/>
                </a:solidFill>
                <a:latin typeface="Comic Sans MS" pitchFamily="66" charset="0"/>
              </a:rPr>
              <a:t>Effet Abscopal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B6F7CD0-F88F-487E-B330-45224584A5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96"/>
          <a:stretch/>
        </p:blipFill>
        <p:spPr>
          <a:xfrm>
            <a:off x="8294914" y="61457"/>
            <a:ext cx="3826118" cy="1690877"/>
          </a:xfrm>
          <a:prstGeom prst="rect">
            <a:avLst/>
          </a:prstGeom>
        </p:spPr>
      </p:pic>
      <p:sp>
        <p:nvSpPr>
          <p:cNvPr id="22" name="Espace réservé du contenu 1">
            <a:extLst>
              <a:ext uri="{FF2B5EF4-FFF2-40B4-BE49-F238E27FC236}">
                <a16:creationId xmlns:a16="http://schemas.microsoft.com/office/drawing/2014/main" id="{37C384C3-E070-44EA-ABF2-5094A60BA6EB}"/>
              </a:ext>
            </a:extLst>
          </p:cNvPr>
          <p:cNvSpPr txBox="1">
            <a:spLocks/>
          </p:cNvSpPr>
          <p:nvPr/>
        </p:nvSpPr>
        <p:spPr>
          <a:xfrm>
            <a:off x="5395230" y="5739426"/>
            <a:ext cx="6742340" cy="814721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>
            <a:lvl1pPr marL="347663" indent="-347663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  <a:defRPr sz="2300"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ＭＳ Ｐゴシック" charset="-128"/>
              </a:defRPr>
            </a:lvl1pPr>
            <a:lvl2pPr marL="684213" indent="-3349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charset="0"/>
              <a:buChar char=""/>
              <a:defRPr sz="2200"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2pPr>
            <a:lvl3pPr marL="966788" indent="-2809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  <a:defRPr sz="2000"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3pPr>
            <a:lvl4pPr marL="1262063" indent="-2936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charset="0"/>
              <a:buChar char=""/>
              <a:defRPr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4pPr>
            <a:lvl5pPr marL="1544638" indent="-2809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  <a:defRPr kern="1200">
                <a:solidFill>
                  <a:srgbClr val="595959"/>
                </a:solidFill>
                <a:latin typeface="Comic Sans MS" pitchFamily="66" charset="0"/>
                <a:ea typeface="ＭＳ Ｐゴシック" pitchFamily="34" charset="-128"/>
                <a:cs typeface="+mn-cs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fr-FR" altLang="fr-FR" sz="1400" dirty="0">
                <a:effectLst/>
              </a:rPr>
              <a:t>Rationnel fort pour combiner RT et IO</a:t>
            </a:r>
          </a:p>
          <a:p>
            <a:pPr defTabSz="91440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fr-FR" altLang="fr-FR" sz="1400" dirty="0">
                <a:effectLst/>
              </a:rPr>
              <a:t>Attente des études de phase III : confirmer efficacité et évaluer toxicité</a:t>
            </a:r>
          </a:p>
          <a:p>
            <a:pPr defTabSz="91440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fr-FR" altLang="fr-FR" sz="1400" dirty="0">
                <a:effectLst/>
              </a:rPr>
              <a:t>Sélection des patients +++</a:t>
            </a:r>
          </a:p>
          <a:p>
            <a:pPr defTabSz="91440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</a:pPr>
            <a:endParaRPr lang="fr-FR" altLang="fr-FR" sz="1400" dirty="0">
              <a:effectLst/>
            </a:endParaRP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C290E14A-E166-44C9-A5F8-344AC1D9F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3339376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 Optimisation &amp; RT »</a:t>
            </a:r>
          </a:p>
        </p:txBody>
      </p:sp>
      <p:pic>
        <p:nvPicPr>
          <p:cNvPr id="26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A698C74F-D2AE-4B77-B260-2840219D0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66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033335" y="792164"/>
            <a:ext cx="611898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4400" dirty="0">
                <a:solidFill>
                  <a:schemeClr val="accent1"/>
                </a:solidFill>
                <a:latin typeface="Comic Sans MS" panose="030F0702030302020204" pitchFamily="66" charset="0"/>
              </a:rPr>
              <a:t>EFR : Quelles limites ?</a:t>
            </a:r>
          </a:p>
        </p:txBody>
      </p:sp>
      <p:sp>
        <p:nvSpPr>
          <p:cNvPr id="7" name="Rectangle 6"/>
          <p:cNvSpPr/>
          <p:nvPr/>
        </p:nvSpPr>
        <p:spPr>
          <a:xfrm>
            <a:off x="1247776" y="2376489"/>
            <a:ext cx="6530975" cy="2860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 VEMS &gt; 40% de la théorique</a:t>
            </a:r>
          </a:p>
          <a:p>
            <a:pPr>
              <a:lnSpc>
                <a:spcPct val="20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 DLCO &gt; 40% de la théorique</a:t>
            </a:r>
          </a:p>
          <a:p>
            <a:pPr>
              <a:lnSpc>
                <a:spcPct val="20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 PaO</a:t>
            </a:r>
            <a:r>
              <a:rPr lang="fr-FR" sz="2800" baseline="-25000" dirty="0">
                <a:solidFill>
                  <a:schemeClr val="accent2"/>
                </a:solidFill>
                <a:latin typeface="Comic Sans MS" panose="030F0702030302020204" pitchFamily="66" charset="0"/>
              </a:rPr>
              <a:t>2</a:t>
            </a:r>
            <a:r>
              <a:rPr lang="fr-FR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 &gt; 60 mm Hg</a:t>
            </a:r>
          </a:p>
        </p:txBody>
      </p:sp>
      <p:pic>
        <p:nvPicPr>
          <p:cNvPr id="10240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9743" y="2265363"/>
            <a:ext cx="3865632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6" descr="Résultat de recherche d'images pour &quot;bonhomme blanc penseur&quot;">
            <a:extLst>
              <a:ext uri="{FF2B5EF4-FFF2-40B4-BE49-F238E27FC236}">
                <a16:creationId xmlns:a16="http://schemas.microsoft.com/office/drawing/2014/main" id="{C7F32644-18F4-4904-92D9-88E39D06D8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0477" y="-73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utoShape 8" descr="Résultat de recherche d'images pour &quot;bonhomme blanc penseur&quot;">
            <a:extLst>
              <a:ext uri="{FF2B5EF4-FFF2-40B4-BE49-F238E27FC236}">
                <a16:creationId xmlns:a16="http://schemas.microsoft.com/office/drawing/2014/main" id="{76A723A0-308B-423E-8198-C8E0A6DD68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2875" y="1451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358B8903-C656-4C17-AC4A-868199CA6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1353256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RT &amp; CB</a:t>
            </a:r>
          </a:p>
        </p:txBody>
      </p:sp>
      <p:pic>
        <p:nvPicPr>
          <p:cNvPr id="11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C375D1A1-891D-4C42-9612-AA7E6C6F4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59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05"/>
    </mc:Choice>
    <mc:Fallback xmlns="">
      <p:transition spd="slow" advTm="40505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A5E44121-5220-4C3C-B875-DCCB3DC34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3318537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RT &amp; Immunothérapie</a:t>
            </a:r>
          </a:p>
        </p:txBody>
      </p:sp>
      <p:pic>
        <p:nvPicPr>
          <p:cNvPr id="7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B63EB74C-D515-4B6B-A87A-E319CB7AF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4" name="Rectangle à coins arrondis 17">
            <a:extLst>
              <a:ext uri="{FF2B5EF4-FFF2-40B4-BE49-F238E27FC236}">
                <a16:creationId xmlns:a16="http://schemas.microsoft.com/office/drawing/2014/main" id="{6DA883C9-1751-441C-A348-E34043B8B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2984653"/>
            <a:ext cx="1933576" cy="34908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35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SBRT</a:t>
            </a:r>
          </a:p>
        </p:txBody>
      </p:sp>
      <p:sp>
        <p:nvSpPr>
          <p:cNvPr id="476" name="Rectangle à coins arrondis 17">
            <a:extLst>
              <a:ext uri="{FF2B5EF4-FFF2-40B4-BE49-F238E27FC236}">
                <a16:creationId xmlns:a16="http://schemas.microsoft.com/office/drawing/2014/main" id="{6D34FC2C-DF86-4A60-AC77-A87547D14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0820" y="2962882"/>
            <a:ext cx="1762124" cy="38547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35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IMMUNOTHERAPIE</a:t>
            </a:r>
          </a:p>
        </p:txBody>
      </p:sp>
      <p:sp>
        <p:nvSpPr>
          <p:cNvPr id="477" name="Titre 1">
            <a:extLst>
              <a:ext uri="{FF2B5EF4-FFF2-40B4-BE49-F238E27FC236}">
                <a16:creationId xmlns:a16="http://schemas.microsoft.com/office/drawing/2014/main" id="{BF01D834-7A32-463F-93C6-17D5C557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147" y="966688"/>
            <a:ext cx="8046563" cy="575965"/>
          </a:xfrm>
        </p:spPr>
        <p:txBody>
          <a:bodyPr>
            <a:noAutofit/>
          </a:bodyPr>
          <a:lstStyle/>
          <a:p>
            <a:r>
              <a:rPr lang="fr-FR" altLang="fr-FR" sz="3200" b="1" dirty="0"/>
              <a:t>Combinaison RT et IO (Stade I-II)</a:t>
            </a:r>
          </a:p>
        </p:txBody>
      </p:sp>
      <p:cxnSp>
        <p:nvCxnSpPr>
          <p:cNvPr id="478" name="Connecteur droit avec flèche 477">
            <a:extLst>
              <a:ext uri="{FF2B5EF4-FFF2-40B4-BE49-F238E27FC236}">
                <a16:creationId xmlns:a16="http://schemas.microsoft.com/office/drawing/2014/main" id="{32D4690D-7AF9-4056-B992-654E633B26C8}"/>
              </a:ext>
            </a:extLst>
          </p:cNvPr>
          <p:cNvCxnSpPr>
            <a:cxnSpLocks/>
          </p:cNvCxnSpPr>
          <p:nvPr/>
        </p:nvCxnSpPr>
        <p:spPr>
          <a:xfrm>
            <a:off x="2318664" y="3151818"/>
            <a:ext cx="34833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79" name="Tableau 478">
            <a:extLst>
              <a:ext uri="{FF2B5EF4-FFF2-40B4-BE49-F238E27FC236}">
                <a16:creationId xmlns:a16="http://schemas.microsoft.com/office/drawing/2014/main" id="{2B6B6011-D245-425E-918D-93B89E293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708303"/>
              </p:ext>
            </p:extLst>
          </p:nvPr>
        </p:nvGraphicFramePr>
        <p:xfrm>
          <a:off x="5200511" y="2243552"/>
          <a:ext cx="5931945" cy="1875965"/>
        </p:xfrm>
        <a:graphic>
          <a:graphicData uri="http://schemas.openxmlformats.org/drawingml/2006/table">
            <a:tbl>
              <a:tblPr/>
              <a:tblGrid>
                <a:gridCol w="1151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1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07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2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2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Etude</a:t>
                      </a:r>
                    </a:p>
                  </a:txBody>
                  <a:tcPr marL="77155" marR="77155" marT="38589" marB="38589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Phase</a:t>
                      </a:r>
                    </a:p>
                  </a:txBody>
                  <a:tcPr marL="77155" marR="77155" marT="38589" marB="38589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Stade</a:t>
                      </a:r>
                    </a:p>
                  </a:txBody>
                  <a:tcPr marL="77155" marR="77155" marT="38589" marB="38589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</a:t>
                      </a:r>
                    </a:p>
                  </a:txBody>
                  <a:tcPr marL="77155" marR="77155" marT="38589" marB="38589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IO</a:t>
                      </a:r>
                    </a:p>
                  </a:txBody>
                  <a:tcPr marL="77155" marR="77155" marT="38589" marB="38589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Doses</a:t>
                      </a:r>
                    </a:p>
                  </a:txBody>
                  <a:tcPr marL="77155" marR="77155" marT="38589" marB="38589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Cleveland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NCT03574220</a:t>
                      </a:r>
                    </a:p>
                  </a:txBody>
                  <a:tcPr marL="77155" marR="77155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</a:t>
                      </a:r>
                    </a:p>
                  </a:txBody>
                  <a:tcPr marL="77155" marR="77155" marT="38589" marB="385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IA-IIB</a:t>
                      </a:r>
                    </a:p>
                  </a:txBody>
                  <a:tcPr marL="77155" marR="77155" marT="38589" marB="385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15</a:t>
                      </a:r>
                    </a:p>
                  </a:txBody>
                  <a:tcPr marL="77155" marR="77155" marT="38589" marB="385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Pembrolizumab</a:t>
                      </a:r>
                      <a:endParaRPr kumimoji="0" lang="fr-F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6 mois</a:t>
                      </a:r>
                    </a:p>
                  </a:txBody>
                  <a:tcPr marL="77155" marR="77155" marT="38589" marB="385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50 Gy/5fr ou 60 Gy/3fr</a:t>
                      </a:r>
                    </a:p>
                  </a:txBody>
                  <a:tcPr marL="77155" marR="77155" marT="38589" marB="385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Université Californie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NCT02599454</a:t>
                      </a:r>
                      <a:endParaRPr kumimoji="0" lang="fr-F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7155" marR="77155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</a:t>
                      </a:r>
                    </a:p>
                  </a:txBody>
                  <a:tcPr marL="77155" marR="77155" marT="38589" marB="385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</a:t>
                      </a:r>
                    </a:p>
                  </a:txBody>
                  <a:tcPr marL="77155" marR="77155" marT="38589" marB="385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33</a:t>
                      </a:r>
                    </a:p>
                  </a:txBody>
                  <a:tcPr marL="77155" marR="77155" marT="38589" marB="385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Atezolizumab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4,5 mois</a:t>
                      </a:r>
                    </a:p>
                  </a:txBody>
                  <a:tcPr marL="77155" marR="77155" marT="38589" marB="385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50 Gy/4fr ou 50 Gy/5fr</a:t>
                      </a:r>
                    </a:p>
                  </a:txBody>
                  <a:tcPr marL="77155" marR="77155" marT="38589" marB="385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82988"/>
                  </a:ext>
                </a:extLst>
              </a:tr>
              <a:tr h="262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STILE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NCT0338302</a:t>
                      </a:r>
                    </a:p>
                  </a:txBody>
                  <a:tcPr marL="77155" marR="77155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Ib</a:t>
                      </a: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/II</a:t>
                      </a:r>
                    </a:p>
                  </a:txBody>
                  <a:tcPr marL="77155" marR="77155" marT="38589" marB="385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I-II</a:t>
                      </a:r>
                    </a:p>
                  </a:txBody>
                  <a:tcPr marL="77155" marR="77155" marT="38589" marB="385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31</a:t>
                      </a:r>
                    </a:p>
                  </a:txBody>
                  <a:tcPr marL="77155" marR="77155" marT="38589" marB="385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Nivolumab</a:t>
                      </a:r>
                      <a:endParaRPr kumimoji="0" lang="fr-F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12 mois</a:t>
                      </a:r>
                    </a:p>
                  </a:txBody>
                  <a:tcPr marL="77155" marR="77155" marT="38589" marB="385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54 Gy/3fr ou 55 Gy/5fr</a:t>
                      </a:r>
                    </a:p>
                  </a:txBody>
                  <a:tcPr marL="77155" marR="77155" marT="38589" marB="385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ASTEROID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NCT03446547</a:t>
                      </a:r>
                    </a:p>
                  </a:txBody>
                  <a:tcPr marL="77155" marR="77155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II</a:t>
                      </a:r>
                    </a:p>
                  </a:txBody>
                  <a:tcPr marL="77155" marR="77155" marT="38589" marB="385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</a:t>
                      </a:r>
                    </a:p>
                  </a:txBody>
                  <a:tcPr marL="77155" marR="77155" marT="38589" marB="385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216</a:t>
                      </a:r>
                    </a:p>
                  </a:txBody>
                  <a:tcPr marL="77155" marR="77155" marT="38589" marB="385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Durvalumab</a:t>
                      </a:r>
                      <a:endParaRPr kumimoji="0" lang="fr-F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 an</a:t>
                      </a:r>
                    </a:p>
                  </a:txBody>
                  <a:tcPr marL="77155" marR="77155" marT="38589" marB="385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3-4 </a:t>
                      </a:r>
                      <a:r>
                        <a:rPr kumimoji="0" lang="fr-FR" altLang="fr-F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fr</a:t>
                      </a:r>
                      <a:endParaRPr kumimoji="0" lang="fr-FR" altLang="fr-FR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7155" marR="77155" marT="38589" marB="385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PACIFIC 4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NCT03833154</a:t>
                      </a:r>
                      <a:endParaRPr kumimoji="0" lang="fr-F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7155" marR="77155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III</a:t>
                      </a:r>
                    </a:p>
                  </a:txBody>
                  <a:tcPr marL="77155" marR="77155" marT="38589" marB="385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I-II</a:t>
                      </a:r>
                    </a:p>
                  </a:txBody>
                  <a:tcPr marL="77155" marR="77155" marT="38589" marB="385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630</a:t>
                      </a:r>
                    </a:p>
                  </a:txBody>
                  <a:tcPr marL="77155" marR="77155" marT="38589" marB="385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Durvalumab</a:t>
                      </a: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 ans</a:t>
                      </a:r>
                    </a:p>
                  </a:txBody>
                  <a:tcPr marL="77155" marR="77155" marT="38589" marB="385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50 Gy/5fr ou 54 Gy/3fr </a:t>
                      </a:r>
                    </a:p>
                  </a:txBody>
                  <a:tcPr marL="77155" marR="77155" marT="38589" marB="385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80" name="Rectangle à coins arrondis 17">
            <a:extLst>
              <a:ext uri="{FF2B5EF4-FFF2-40B4-BE49-F238E27FC236}">
                <a16:creationId xmlns:a16="http://schemas.microsoft.com/office/drawing/2014/main" id="{9400DE6B-3EF0-407E-A448-36D8A0CBA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009" y="4911772"/>
            <a:ext cx="1933576" cy="34908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35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SBRT</a:t>
            </a:r>
          </a:p>
        </p:txBody>
      </p:sp>
      <p:sp>
        <p:nvSpPr>
          <p:cNvPr id="481" name="Rectangle à coins arrondis 17">
            <a:extLst>
              <a:ext uri="{FF2B5EF4-FFF2-40B4-BE49-F238E27FC236}">
                <a16:creationId xmlns:a16="http://schemas.microsoft.com/office/drawing/2014/main" id="{7C5E57E8-B0C2-469E-9A21-0A5164561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009" y="5359710"/>
            <a:ext cx="1933576" cy="38547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35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IMMUNOTHERAPIE</a:t>
            </a:r>
          </a:p>
        </p:txBody>
      </p:sp>
      <p:sp>
        <p:nvSpPr>
          <p:cNvPr id="482" name="Rectangle à coins arrondis 17">
            <a:extLst>
              <a:ext uri="{FF2B5EF4-FFF2-40B4-BE49-F238E27FC236}">
                <a16:creationId xmlns:a16="http://schemas.microsoft.com/office/drawing/2014/main" id="{5A69FD3F-446A-4420-B18D-F39306F20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201" y="5117302"/>
            <a:ext cx="1762124" cy="38547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35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IMMUNOTHERAPIE</a:t>
            </a:r>
          </a:p>
        </p:txBody>
      </p:sp>
      <p:cxnSp>
        <p:nvCxnSpPr>
          <p:cNvPr id="484" name="Connecteur droit avec flèche 483">
            <a:extLst>
              <a:ext uri="{FF2B5EF4-FFF2-40B4-BE49-F238E27FC236}">
                <a16:creationId xmlns:a16="http://schemas.microsoft.com/office/drawing/2014/main" id="{BFD5F728-BCB1-40FA-9EBA-2DA578FF9C59}"/>
              </a:ext>
            </a:extLst>
          </p:cNvPr>
          <p:cNvCxnSpPr>
            <a:cxnSpLocks/>
          </p:cNvCxnSpPr>
          <p:nvPr/>
        </p:nvCxnSpPr>
        <p:spPr>
          <a:xfrm>
            <a:off x="2296893" y="5307185"/>
            <a:ext cx="34833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85" name="Tableau 484">
            <a:extLst>
              <a:ext uri="{FF2B5EF4-FFF2-40B4-BE49-F238E27FC236}">
                <a16:creationId xmlns:a16="http://schemas.microsoft.com/office/drawing/2014/main" id="{1F516F55-3938-4B8F-8C20-6B6E00A3D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51610"/>
              </p:ext>
            </p:extLst>
          </p:nvPr>
        </p:nvGraphicFramePr>
        <p:xfrm>
          <a:off x="5214637" y="4745448"/>
          <a:ext cx="5627531" cy="1293126"/>
        </p:xfrm>
        <a:graphic>
          <a:graphicData uri="http://schemas.openxmlformats.org/drawingml/2006/table">
            <a:tbl>
              <a:tblPr/>
              <a:tblGrid>
                <a:gridCol w="112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2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5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9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Etude</a:t>
                      </a:r>
                    </a:p>
                  </a:txBody>
                  <a:tcPr marL="77151" marR="77151" marT="38580" marB="3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Phase</a:t>
                      </a:r>
                    </a:p>
                  </a:txBody>
                  <a:tcPr marL="77151" marR="77151" marT="38580" marB="3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Stade</a:t>
                      </a:r>
                    </a:p>
                  </a:txBody>
                  <a:tcPr marL="77151" marR="77151" marT="38580" marB="3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</a:t>
                      </a:r>
                    </a:p>
                  </a:txBody>
                  <a:tcPr marL="77151" marR="77151" marT="38580" marB="3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IO</a:t>
                      </a:r>
                    </a:p>
                  </a:txBody>
                  <a:tcPr marL="77151" marR="77151" marT="38580" marB="3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Doses</a:t>
                      </a:r>
                    </a:p>
                  </a:txBody>
                  <a:tcPr marL="77151" marR="77151" marT="38580" marB="3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MD Anderson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NCT03110978</a:t>
                      </a:r>
                    </a:p>
                  </a:txBody>
                  <a:tcPr marL="77151" marR="77151" marT="38580" marB="3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II</a:t>
                      </a:r>
                    </a:p>
                  </a:txBody>
                  <a:tcPr marL="77151" marR="77151" marT="38580" marB="3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I-IIA</a:t>
                      </a:r>
                    </a:p>
                  </a:txBody>
                  <a:tcPr marL="77151" marR="77151" marT="38580" marB="3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140</a:t>
                      </a:r>
                    </a:p>
                  </a:txBody>
                  <a:tcPr marL="77151" marR="77151" marT="38580" marB="3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Nivolumab</a:t>
                      </a:r>
                      <a:endParaRPr kumimoji="0" lang="fr-F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 mois</a:t>
                      </a:r>
                    </a:p>
                  </a:txBody>
                  <a:tcPr marL="77151" marR="77151" marT="38580" marB="3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50 Gy/4fr ou 70 Gy/10fr</a:t>
                      </a:r>
                    </a:p>
                  </a:txBody>
                  <a:tcPr marL="77151" marR="77151" marT="38580" marB="3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1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I-SABR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NCT03148327</a:t>
                      </a:r>
                    </a:p>
                  </a:txBody>
                  <a:tcPr marL="77151" marR="77151" marT="38580" marB="3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I/II</a:t>
                      </a:r>
                    </a:p>
                  </a:txBody>
                  <a:tcPr marL="77151" marR="77151" marT="38580" marB="3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I-IIA</a:t>
                      </a:r>
                    </a:p>
                  </a:txBody>
                  <a:tcPr marL="77151" marR="77151" marT="38580" marB="3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105</a:t>
                      </a:r>
                    </a:p>
                  </a:txBody>
                  <a:tcPr marL="77151" marR="77151" marT="38580" marB="3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Durvalumab</a:t>
                      </a:r>
                      <a:endParaRPr kumimoji="0" lang="fr-F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 mois</a:t>
                      </a:r>
                    </a:p>
                  </a:txBody>
                  <a:tcPr marL="77151" marR="77151" marT="38580" marB="3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54 Gy/3 ou 50 Gy/4fr ou 65 Gy/10fr </a:t>
                      </a:r>
                    </a:p>
                  </a:txBody>
                  <a:tcPr marL="77151" marR="77151" marT="38580" marB="3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0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Université Californie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NCT03050554</a:t>
                      </a:r>
                    </a:p>
                  </a:txBody>
                  <a:tcPr marL="77151" marR="77151" marT="38580" marB="3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I/II</a:t>
                      </a:r>
                    </a:p>
                  </a:txBody>
                  <a:tcPr marL="77151" marR="77151" marT="38580" marB="3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</a:t>
                      </a:r>
                    </a:p>
                  </a:txBody>
                  <a:tcPr marL="77151" marR="77151" marT="38580" marB="3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56</a:t>
                      </a:r>
                    </a:p>
                  </a:txBody>
                  <a:tcPr marL="77151" marR="77151" marT="38580" marB="3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Avelumab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 mois</a:t>
                      </a:r>
                    </a:p>
                  </a:txBody>
                  <a:tcPr marL="77151" marR="77151" marT="38580" marB="3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48 Gy/4fr ou 50 Gy/5fr</a:t>
                      </a:r>
                    </a:p>
                  </a:txBody>
                  <a:tcPr marL="77151" marR="77151" marT="38580" marB="3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1806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4E04A70-76F9-4D13-A676-02B3F7E5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147" y="748975"/>
            <a:ext cx="8046563" cy="575965"/>
          </a:xfrm>
        </p:spPr>
        <p:txBody>
          <a:bodyPr>
            <a:noAutofit/>
          </a:bodyPr>
          <a:lstStyle/>
          <a:p>
            <a:r>
              <a:rPr lang="fr-FR" altLang="fr-FR" sz="3200" b="1" dirty="0"/>
              <a:t>Combinaison RT et IO (Stade IV)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04A84E6-B9B6-42B2-AC4F-45450B3C2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3318537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RT &amp; Immunothérapie</a:t>
            </a:r>
          </a:p>
        </p:txBody>
      </p:sp>
      <p:pic>
        <p:nvPicPr>
          <p:cNvPr id="7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A4EB7203-8DA5-445A-B8DC-42F18946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à coins arrondis 17">
            <a:extLst>
              <a:ext uri="{FF2B5EF4-FFF2-40B4-BE49-F238E27FC236}">
                <a16:creationId xmlns:a16="http://schemas.microsoft.com/office/drawing/2014/main" id="{E16EA85E-E5CC-4D0B-B998-D21ADB5F3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70" y="2658088"/>
            <a:ext cx="1762124" cy="38547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35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IMMUNOTHERAPIE</a:t>
            </a:r>
          </a:p>
        </p:txBody>
      </p:sp>
      <p:sp>
        <p:nvSpPr>
          <p:cNvPr id="9" name="Rectangle à coins arrondis 17">
            <a:extLst>
              <a:ext uri="{FF2B5EF4-FFF2-40B4-BE49-F238E27FC236}">
                <a16:creationId xmlns:a16="http://schemas.microsoft.com/office/drawing/2014/main" id="{E8B03A2F-B19C-4E0C-967B-09D307BD7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880" y="2687962"/>
            <a:ext cx="1762124" cy="34908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35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SBRT</a:t>
            </a:r>
          </a:p>
        </p:txBody>
      </p:sp>
      <p:sp>
        <p:nvSpPr>
          <p:cNvPr id="10" name="Rectangle à coins arrondis 17">
            <a:extLst>
              <a:ext uri="{FF2B5EF4-FFF2-40B4-BE49-F238E27FC236}">
                <a16:creationId xmlns:a16="http://schemas.microsoft.com/office/drawing/2014/main" id="{26E361F4-5980-41AA-A31F-EF5DF452B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7" y="3360856"/>
            <a:ext cx="1762124" cy="38547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35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IMMUNOTHERAPIE</a:t>
            </a:r>
          </a:p>
        </p:txBody>
      </p:sp>
      <p:sp>
        <p:nvSpPr>
          <p:cNvPr id="13" name="Plus 16">
            <a:extLst>
              <a:ext uri="{FF2B5EF4-FFF2-40B4-BE49-F238E27FC236}">
                <a16:creationId xmlns:a16="http://schemas.microsoft.com/office/drawing/2014/main" id="{F88D9B00-8593-4D34-89A7-AB56B7B0A473}"/>
              </a:ext>
            </a:extLst>
          </p:cNvPr>
          <p:cNvSpPr/>
          <p:nvPr/>
        </p:nvSpPr>
        <p:spPr>
          <a:xfrm>
            <a:off x="2237225" y="2687962"/>
            <a:ext cx="314325" cy="274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77DF696-5C30-4BE0-90D6-EFA14CA6294A}"/>
              </a:ext>
            </a:extLst>
          </p:cNvPr>
          <p:cNvCxnSpPr>
            <a:cxnSpLocks/>
          </p:cNvCxnSpPr>
          <p:nvPr/>
        </p:nvCxnSpPr>
        <p:spPr>
          <a:xfrm>
            <a:off x="2231580" y="3554591"/>
            <a:ext cx="34833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7">
            <a:extLst>
              <a:ext uri="{FF2B5EF4-FFF2-40B4-BE49-F238E27FC236}">
                <a16:creationId xmlns:a16="http://schemas.microsoft.com/office/drawing/2014/main" id="{B66D30F6-A2DC-4ADF-A2CE-E2977E78F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648" y="3373765"/>
            <a:ext cx="1762124" cy="34908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35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SBRT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2A07F5B-4540-447E-B9A9-23F8923E0FEF}"/>
              </a:ext>
            </a:extLst>
          </p:cNvPr>
          <p:cNvSpPr txBox="1"/>
          <p:nvPr/>
        </p:nvSpPr>
        <p:spPr>
          <a:xfrm>
            <a:off x="1524684" y="4227954"/>
            <a:ext cx="17621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Effet immunogène</a:t>
            </a:r>
          </a:p>
        </p:txBody>
      </p:sp>
      <p:pic>
        <p:nvPicPr>
          <p:cNvPr id="17" name="Image 1">
            <a:extLst>
              <a:ext uri="{FF2B5EF4-FFF2-40B4-BE49-F238E27FC236}">
                <a16:creationId xmlns:a16="http://schemas.microsoft.com/office/drawing/2014/main" id="{637615D0-B85C-4E3D-AA65-E09810D2AC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9235" y="2053393"/>
            <a:ext cx="6234633" cy="23585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3">
            <a:extLst>
              <a:ext uri="{FF2B5EF4-FFF2-40B4-BE49-F238E27FC236}">
                <a16:creationId xmlns:a16="http://schemas.microsoft.com/office/drawing/2014/main" id="{64FAD81B-C7E7-4AEF-8DC0-D55D9408C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52" y="1593628"/>
            <a:ext cx="5239865" cy="33470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575" dirty="0">
                <a:solidFill>
                  <a:schemeClr val="tx2"/>
                </a:solidFill>
              </a:rPr>
              <a:t>&gt; 40 essais en cours dans les cancers bronchiques de stade IV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B5CEB82B-F634-4DA6-ADBF-4FBCE2C15E4B}"/>
              </a:ext>
            </a:extLst>
          </p:cNvPr>
          <p:cNvGrpSpPr/>
          <p:nvPr/>
        </p:nvGrpSpPr>
        <p:grpSpPr>
          <a:xfrm>
            <a:off x="6276930" y="4619622"/>
            <a:ext cx="4326405" cy="2037238"/>
            <a:chOff x="1815482" y="3145654"/>
            <a:chExt cx="7137829" cy="3459958"/>
          </a:xfrm>
        </p:grpSpPr>
        <p:pic>
          <p:nvPicPr>
            <p:cNvPr id="19" name="Image 18" descr="Squelette1.jpg">
              <a:extLst>
                <a:ext uri="{FF2B5EF4-FFF2-40B4-BE49-F238E27FC236}">
                  <a16:creationId xmlns:a16="http://schemas.microsoft.com/office/drawing/2014/main" id="{9BAC8F0B-498B-4B83-A56B-DD9A58343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5482" y="3644819"/>
              <a:ext cx="766120" cy="2584463"/>
            </a:xfrm>
            <a:prstGeom prst="rect">
              <a:avLst/>
            </a:prstGeom>
          </p:spPr>
        </p:pic>
        <p:grpSp>
          <p:nvGrpSpPr>
            <p:cNvPr id="20" name="Grouper 10">
              <a:extLst>
                <a:ext uri="{FF2B5EF4-FFF2-40B4-BE49-F238E27FC236}">
                  <a16:creationId xmlns:a16="http://schemas.microsoft.com/office/drawing/2014/main" id="{6F71674B-DA35-4A3B-BD74-63B09939209E}"/>
                </a:ext>
              </a:extLst>
            </p:cNvPr>
            <p:cNvGrpSpPr/>
            <p:nvPr/>
          </p:nvGrpSpPr>
          <p:grpSpPr>
            <a:xfrm>
              <a:off x="2998189" y="3720591"/>
              <a:ext cx="2015222" cy="707776"/>
              <a:chOff x="2653856" y="3508242"/>
              <a:chExt cx="3077171" cy="871110"/>
            </a:xfrm>
          </p:grpSpPr>
          <p:cxnSp>
            <p:nvCxnSpPr>
              <p:cNvPr id="21" name="Connecteur droit avec flèche 20">
                <a:extLst>
                  <a:ext uri="{FF2B5EF4-FFF2-40B4-BE49-F238E27FC236}">
                    <a16:creationId xmlns:a16="http://schemas.microsoft.com/office/drawing/2014/main" id="{E84BEE0C-165B-4AFB-BF48-78ECA705BEE3}"/>
                  </a:ext>
                </a:extLst>
              </p:cNvPr>
              <p:cNvCxnSpPr/>
              <p:nvPr/>
            </p:nvCxnSpPr>
            <p:spPr>
              <a:xfrm flipV="1">
                <a:off x="2653856" y="4363072"/>
                <a:ext cx="3077171" cy="16280"/>
              </a:xfrm>
              <a:prstGeom prst="straightConnector1">
                <a:avLst/>
              </a:prstGeom>
              <a:ln w="5715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1EE68EA0-803E-4616-A782-46C7E31EB6FA}"/>
                  </a:ext>
                </a:extLst>
              </p:cNvPr>
              <p:cNvSpPr txBox="1"/>
              <p:nvPr/>
            </p:nvSpPr>
            <p:spPr>
              <a:xfrm>
                <a:off x="3027237" y="3508242"/>
                <a:ext cx="2162201" cy="83099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fr-FR" sz="1000" dirty="0">
                    <a:latin typeface="Comic Sans MS" panose="030F0702030302020204" pitchFamily="66" charset="0"/>
                  </a:rPr>
                  <a:t>Traitement</a:t>
                </a:r>
              </a:p>
              <a:p>
                <a:r>
                  <a:rPr lang="fr-FR" sz="1000" dirty="0">
                    <a:latin typeface="Comic Sans MS" panose="030F0702030302020204" pitchFamily="66" charset="0"/>
                  </a:rPr>
                  <a:t>systémique</a:t>
                </a:r>
              </a:p>
            </p:txBody>
          </p:sp>
        </p:grpSp>
        <p:grpSp>
          <p:nvGrpSpPr>
            <p:cNvPr id="23" name="Grouper 18">
              <a:extLst>
                <a:ext uri="{FF2B5EF4-FFF2-40B4-BE49-F238E27FC236}">
                  <a16:creationId xmlns:a16="http://schemas.microsoft.com/office/drawing/2014/main" id="{D9B7F492-317C-40DF-A125-3548352EABA7}"/>
                </a:ext>
              </a:extLst>
            </p:cNvPr>
            <p:cNvGrpSpPr/>
            <p:nvPr/>
          </p:nvGrpSpPr>
          <p:grpSpPr>
            <a:xfrm>
              <a:off x="5246839" y="3145654"/>
              <a:ext cx="2197437" cy="2190790"/>
              <a:chOff x="5421029" y="2267225"/>
              <a:chExt cx="2868790" cy="2860110"/>
            </a:xfrm>
          </p:grpSpPr>
          <p:pic>
            <p:nvPicPr>
              <p:cNvPr id="24" name="Image 23" descr="Squelette 2.jpg">
                <a:extLst>
                  <a:ext uri="{FF2B5EF4-FFF2-40B4-BE49-F238E27FC236}">
                    <a16:creationId xmlns:a16="http://schemas.microsoft.com/office/drawing/2014/main" id="{09E852C1-CCCF-499B-A7B7-A2E6DD47B5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21029" y="2267225"/>
                <a:ext cx="847830" cy="2860110"/>
              </a:xfrm>
              <a:prstGeom prst="rect">
                <a:avLst/>
              </a:prstGeom>
            </p:spPr>
          </p:pic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E8BDC5B7-7E72-403D-96C6-491F6D34B18A}"/>
                  </a:ext>
                </a:extLst>
              </p:cNvPr>
              <p:cNvSpPr txBox="1"/>
              <p:nvPr/>
            </p:nvSpPr>
            <p:spPr>
              <a:xfrm>
                <a:off x="6202394" y="3041931"/>
                <a:ext cx="2087425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fr-FR" sz="1000" dirty="0">
                    <a:latin typeface="Comic Sans MS" panose="030F0702030302020204" pitchFamily="66" charset="0"/>
                  </a:rPr>
                  <a:t>Oligo-</a:t>
                </a:r>
                <a:r>
                  <a:rPr lang="fr-FR" sz="1000" dirty="0" err="1">
                    <a:latin typeface="Comic Sans MS" panose="030F0702030302020204" pitchFamily="66" charset="0"/>
                  </a:rPr>
                  <a:t>induced</a:t>
                </a:r>
                <a:endParaRPr lang="fr-FR" sz="1000" dirty="0">
                  <a:latin typeface="Comic Sans MS" panose="030F0702030302020204" pitchFamily="66" charset="0"/>
                </a:endParaRPr>
              </a:p>
            </p:txBody>
          </p:sp>
        </p:grp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2FE6700A-332A-4237-B363-CB3A2E2ECDEE}"/>
                </a:ext>
              </a:extLst>
            </p:cNvPr>
            <p:cNvCxnSpPr/>
            <p:nvPr/>
          </p:nvCxnSpPr>
          <p:spPr>
            <a:xfrm>
              <a:off x="3000709" y="5604707"/>
              <a:ext cx="3167361" cy="0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er 20">
              <a:extLst>
                <a:ext uri="{FF2B5EF4-FFF2-40B4-BE49-F238E27FC236}">
                  <a16:creationId xmlns:a16="http://schemas.microsoft.com/office/drawing/2014/main" id="{5185A6BF-FC4A-4873-B252-591CA972D30C}"/>
                </a:ext>
              </a:extLst>
            </p:cNvPr>
            <p:cNvGrpSpPr/>
            <p:nvPr/>
          </p:nvGrpSpPr>
          <p:grpSpPr>
            <a:xfrm>
              <a:off x="6380155" y="4414822"/>
              <a:ext cx="2573156" cy="2190790"/>
              <a:chOff x="6568718" y="3395524"/>
              <a:chExt cx="3355271" cy="2860110"/>
            </a:xfrm>
          </p:grpSpPr>
          <p:pic>
            <p:nvPicPr>
              <p:cNvPr id="28" name="Image 27" descr="Squelette 2.jpg">
                <a:extLst>
                  <a:ext uri="{FF2B5EF4-FFF2-40B4-BE49-F238E27FC236}">
                    <a16:creationId xmlns:a16="http://schemas.microsoft.com/office/drawing/2014/main" id="{F703BEA9-13D7-4406-BAF9-0A0176995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68718" y="3395524"/>
                <a:ext cx="847830" cy="2860110"/>
              </a:xfrm>
              <a:prstGeom prst="rect">
                <a:avLst/>
              </a:prstGeom>
            </p:spPr>
          </p:pic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AF8EBF04-C8E1-4736-8794-9C51175BED2E}"/>
                  </a:ext>
                </a:extLst>
              </p:cNvPr>
              <p:cNvSpPr txBox="1"/>
              <p:nvPr/>
            </p:nvSpPr>
            <p:spPr>
              <a:xfrm>
                <a:off x="7400794" y="4151600"/>
                <a:ext cx="2523195" cy="830997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fr-FR" sz="1000" dirty="0">
                    <a:latin typeface="Comic Sans MS" panose="030F0702030302020204" pitchFamily="66" charset="0"/>
                  </a:rPr>
                  <a:t>Oligo-progression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0737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Titre 1">
            <a:extLst>
              <a:ext uri="{FF2B5EF4-FFF2-40B4-BE49-F238E27FC236}">
                <a16:creationId xmlns:a16="http://schemas.microsoft.com/office/drawing/2014/main" id="{A5C70F8F-DBD8-CB42-8CAF-245FF95E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805" y="661887"/>
            <a:ext cx="8046563" cy="575965"/>
          </a:xfrm>
        </p:spPr>
        <p:txBody>
          <a:bodyPr>
            <a:noAutofit/>
          </a:bodyPr>
          <a:lstStyle/>
          <a:p>
            <a:r>
              <a:rPr lang="fr-FR" altLang="fr-FR" sz="3200" b="1" dirty="0"/>
              <a:t>Combinaison RT et IO (Stade III)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C326E6D-A01E-8B40-93DA-1D87526E4BA0}"/>
              </a:ext>
            </a:extLst>
          </p:cNvPr>
          <p:cNvCxnSpPr>
            <a:cxnSpLocks/>
          </p:cNvCxnSpPr>
          <p:nvPr/>
        </p:nvCxnSpPr>
        <p:spPr>
          <a:xfrm>
            <a:off x="2318664" y="1823760"/>
            <a:ext cx="34833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à coins arrondis 17">
            <a:extLst>
              <a:ext uri="{FF2B5EF4-FFF2-40B4-BE49-F238E27FC236}">
                <a16:creationId xmlns:a16="http://schemas.microsoft.com/office/drawing/2014/main" id="{7EFE08D7-C1A5-AC4F-8BF7-BDC6D7340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949" y="1630265"/>
            <a:ext cx="2337792" cy="38547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35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AUTRE IMMUNOTHERAPIE</a:t>
            </a:r>
          </a:p>
        </p:txBody>
      </p:sp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id="{5CA50431-1CEB-CA41-8CE4-341498D8F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786698"/>
              </p:ext>
            </p:extLst>
          </p:nvPr>
        </p:nvGraphicFramePr>
        <p:xfrm>
          <a:off x="5247513" y="1374005"/>
          <a:ext cx="3744091" cy="841008"/>
        </p:xfrm>
        <a:graphic>
          <a:graphicData uri="http://schemas.openxmlformats.org/drawingml/2006/table">
            <a:tbl>
              <a:tblPr/>
              <a:tblGrid>
                <a:gridCol w="949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8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1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Etude</a:t>
                      </a:r>
                    </a:p>
                  </a:txBody>
                  <a:tcPr marL="77153" marR="77153" marT="38568" marB="385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Phase</a:t>
                      </a:r>
                    </a:p>
                  </a:txBody>
                  <a:tcPr marL="77153" marR="77153" marT="38568" marB="385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</a:t>
                      </a:r>
                    </a:p>
                  </a:txBody>
                  <a:tcPr marL="77153" marR="77153" marT="38568" marB="385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Schéma</a:t>
                      </a:r>
                    </a:p>
                  </a:txBody>
                  <a:tcPr marL="77153" marR="77153" marT="38568" marB="385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RTOG 3505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NCT02768558</a:t>
                      </a:r>
                      <a:endParaRPr kumimoji="0" lang="fr-F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77153" marT="38568" marB="3856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III</a:t>
                      </a:r>
                    </a:p>
                  </a:txBody>
                  <a:tcPr marL="77153" marR="77153" marT="38568" marB="3856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550</a:t>
                      </a:r>
                    </a:p>
                  </a:txBody>
                  <a:tcPr marL="77153" marR="77153" marT="38568" marB="3856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cRT</a:t>
                      </a: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-CT puis </a:t>
                      </a:r>
                      <a:r>
                        <a:rPr kumimoji="0" lang="fr-FR" altLang="fr-FR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Nivolumab</a:t>
                      </a: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1 an</a:t>
                      </a:r>
                      <a:endParaRPr kumimoji="0" lang="fr-F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7153" marR="77153" marT="38568" marB="385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LUN 14-179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NCT02343952</a:t>
                      </a:r>
                    </a:p>
                  </a:txBody>
                  <a:tcPr marL="0" marR="77153" marT="38568" marB="3856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II</a:t>
                      </a:r>
                    </a:p>
                  </a:txBody>
                  <a:tcPr marL="77153" marR="77153" marT="38568" marB="3856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93</a:t>
                      </a:r>
                    </a:p>
                  </a:txBody>
                  <a:tcPr marL="77153" marR="77153" marT="38568" marB="3856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cRT</a:t>
                      </a: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-RT puis </a:t>
                      </a:r>
                      <a:r>
                        <a:rPr kumimoji="0" lang="fr-FR" altLang="fr-FR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Pembrolizumab</a:t>
                      </a: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 an</a:t>
                      </a:r>
                    </a:p>
                  </a:txBody>
                  <a:tcPr marL="77153" marR="77153" marT="38568" marB="385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Rectangle à coins arrondis 17">
            <a:extLst>
              <a:ext uri="{FF2B5EF4-FFF2-40B4-BE49-F238E27FC236}">
                <a16:creationId xmlns:a16="http://schemas.microsoft.com/office/drawing/2014/main" id="{D922AEC1-5C67-AE48-A3E3-5D872DBA0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57" y="1620739"/>
            <a:ext cx="1933577" cy="38547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35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RT-CT CONCOMITANTE</a:t>
            </a:r>
          </a:p>
        </p:txBody>
      </p:sp>
      <p:sp>
        <p:nvSpPr>
          <p:cNvPr id="13" name="Rectangle à coins arrondis 17">
            <a:extLst>
              <a:ext uri="{FF2B5EF4-FFF2-40B4-BE49-F238E27FC236}">
                <a16:creationId xmlns:a16="http://schemas.microsoft.com/office/drawing/2014/main" id="{E2E0180F-C1D7-4C88-B30D-80FA6B25C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974" y="2866689"/>
            <a:ext cx="1762124" cy="394466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35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AUTRE MOLECULE</a:t>
            </a:r>
          </a:p>
        </p:txBody>
      </p:sp>
      <p:sp>
        <p:nvSpPr>
          <p:cNvPr id="14" name="Rectangle à coins arrondis 17">
            <a:extLst>
              <a:ext uri="{FF2B5EF4-FFF2-40B4-BE49-F238E27FC236}">
                <a16:creationId xmlns:a16="http://schemas.microsoft.com/office/drawing/2014/main" id="{B443458F-D537-4F24-98AF-98289C11A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0730" y="2855353"/>
            <a:ext cx="1762124" cy="38547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35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IMMUNOTHERAPIE</a:t>
            </a:r>
          </a:p>
        </p:txBody>
      </p:sp>
      <p:sp>
        <p:nvSpPr>
          <p:cNvPr id="15" name="Plus 1">
            <a:extLst>
              <a:ext uri="{FF2B5EF4-FFF2-40B4-BE49-F238E27FC236}">
                <a16:creationId xmlns:a16="http://schemas.microsoft.com/office/drawing/2014/main" id="{08927EB8-39BA-4961-AC19-9DDE50235A80}"/>
              </a:ext>
            </a:extLst>
          </p:cNvPr>
          <p:cNvSpPr/>
          <p:nvPr/>
        </p:nvSpPr>
        <p:spPr>
          <a:xfrm>
            <a:off x="4567071" y="2922915"/>
            <a:ext cx="314325" cy="274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7">
            <a:extLst>
              <a:ext uri="{FF2B5EF4-FFF2-40B4-BE49-F238E27FC236}">
                <a16:creationId xmlns:a16="http://schemas.microsoft.com/office/drawing/2014/main" id="{6656D2BA-45DC-4CD0-97AB-1690FC42E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908" y="2885057"/>
            <a:ext cx="1933577" cy="38547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35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RT-CT CONCOMITANTE</a:t>
            </a:r>
          </a:p>
        </p:txBody>
      </p:sp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D85C7AE3-40AB-4410-A4AF-6755B7DB4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868035"/>
              </p:ext>
            </p:extLst>
          </p:nvPr>
        </p:nvGraphicFramePr>
        <p:xfrm>
          <a:off x="6836228" y="2409266"/>
          <a:ext cx="5193038" cy="1283904"/>
        </p:xfrm>
        <a:graphic>
          <a:graphicData uri="http://schemas.openxmlformats.org/drawingml/2006/table">
            <a:tbl>
              <a:tblPr/>
              <a:tblGrid>
                <a:gridCol w="1230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7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97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Etude</a:t>
                      </a:r>
                    </a:p>
                  </a:txBody>
                  <a:tcPr marL="77153" marR="77153" marT="38568" marB="385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Phase</a:t>
                      </a:r>
                    </a:p>
                  </a:txBody>
                  <a:tcPr marL="77153" marR="77153" marT="38568" marB="385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</a:t>
                      </a:r>
                    </a:p>
                  </a:txBody>
                  <a:tcPr marL="77153" marR="77153" marT="38568" marB="385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Schéma</a:t>
                      </a:r>
                    </a:p>
                  </a:txBody>
                  <a:tcPr marL="77153" marR="77153" marT="38568" marB="385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1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LUN 16 081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NCT03285321</a:t>
                      </a:r>
                    </a:p>
                  </a:txBody>
                  <a:tcPr marL="0" marR="77153" marT="38568" marB="3856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II</a:t>
                      </a:r>
                    </a:p>
                  </a:txBody>
                  <a:tcPr marL="77153" marR="77153" marT="38568" marB="3856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108</a:t>
                      </a:r>
                    </a:p>
                  </a:txBody>
                  <a:tcPr marL="77153" marR="77153" marT="38568" marB="3856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cRT</a:t>
                      </a: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-CT puis </a:t>
                      </a:r>
                      <a:r>
                        <a:rPr kumimoji="0" lang="fr-FR" altLang="fr-FR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Nivolumab</a:t>
                      </a: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/</a:t>
                      </a:r>
                      <a:r>
                        <a:rPr kumimoji="0" lang="fr-FR" altLang="fr-FR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Ipilimumab</a:t>
                      </a: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6 mois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Vs </a:t>
                      </a:r>
                      <a:r>
                        <a:rPr kumimoji="0" lang="fr-FR" altLang="fr-F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Nivolumab</a:t>
                      </a: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seul 6 mois</a:t>
                      </a:r>
                      <a:endParaRPr kumimoji="0" lang="fr-F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7153" marR="77153" marT="38568" marB="385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1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 SKYSCRAPER 03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dirty="0"/>
                        <a:t>   NCT04513925</a:t>
                      </a:r>
                      <a:endParaRPr kumimoji="0" lang="fr-F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77153" marT="38568" marB="3856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III</a:t>
                      </a:r>
                    </a:p>
                  </a:txBody>
                  <a:tcPr marL="77153" marR="77153" marT="38568" marB="3856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800</a:t>
                      </a:r>
                    </a:p>
                  </a:txBody>
                  <a:tcPr marL="77153" marR="77153" marT="38568" marB="3856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cRT</a:t>
                      </a: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-CT puis </a:t>
                      </a:r>
                      <a:r>
                        <a:rPr kumimoji="0" lang="fr-FR" altLang="fr-FR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Atezolizumab</a:t>
                      </a: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+ </a:t>
                      </a:r>
                      <a:r>
                        <a:rPr kumimoji="0" lang="fr-FR" altLang="fr-FR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Tiragolumab</a:t>
                      </a: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1 an </a:t>
                      </a: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vs </a:t>
                      </a:r>
                      <a:r>
                        <a:rPr kumimoji="0" lang="fr-FR" altLang="fr-F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Durvalumab</a:t>
                      </a:r>
                      <a:endParaRPr kumimoji="0" lang="fr-FR" altLang="fr-FR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7153" marR="77153" marT="38568" marB="385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COAST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NCT03822351 </a:t>
                      </a:r>
                    </a:p>
                  </a:txBody>
                  <a:tcPr marL="0" marR="77153" marT="38568" marB="3856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II</a:t>
                      </a:r>
                    </a:p>
                  </a:txBody>
                  <a:tcPr marL="77153" marR="77153" marT="38568" marB="3856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300</a:t>
                      </a:r>
                    </a:p>
                  </a:txBody>
                  <a:tcPr marL="77153" marR="77153" marT="38568" marB="3856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cRT</a:t>
                      </a: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-CT puis </a:t>
                      </a:r>
                      <a:r>
                        <a:rPr kumimoji="0" lang="fr-FR" altLang="fr-FR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Durvalumab</a:t>
                      </a: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+ </a:t>
                      </a:r>
                      <a:r>
                        <a:rPr kumimoji="0" lang="fr-FR" altLang="fr-FR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Oleclumab</a:t>
                      </a:r>
                      <a:endParaRPr kumimoji="0" lang="fr-F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Ou </a:t>
                      </a:r>
                      <a:r>
                        <a:rPr kumimoji="0" lang="fr-FR" altLang="fr-FR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Durvalumab</a:t>
                      </a: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+ </a:t>
                      </a:r>
                      <a:r>
                        <a:rPr kumimoji="0" lang="fr-FR" altLang="fr-FR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Monalizumab</a:t>
                      </a: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1 an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vs </a:t>
                      </a:r>
                      <a:r>
                        <a:rPr kumimoji="0" lang="fr-FR" altLang="fr-F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Durvalumab</a:t>
                      </a:r>
                      <a:endParaRPr kumimoji="0" lang="fr-FR" altLang="fr-FR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7153" marR="77153" marT="38568" marB="385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019934"/>
                  </a:ext>
                </a:extLst>
              </a:tr>
            </a:tbl>
          </a:graphicData>
        </a:graphic>
      </p:graphicFrame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D405E248-86EB-4665-AAB3-FE1733D7C5AE}"/>
              </a:ext>
            </a:extLst>
          </p:cNvPr>
          <p:cNvCxnSpPr>
            <a:cxnSpLocks/>
          </p:cNvCxnSpPr>
          <p:nvPr/>
        </p:nvCxnSpPr>
        <p:spPr>
          <a:xfrm>
            <a:off x="4582886" y="4523419"/>
            <a:ext cx="34833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à coins arrondis 17">
            <a:extLst>
              <a:ext uri="{FF2B5EF4-FFF2-40B4-BE49-F238E27FC236}">
                <a16:creationId xmlns:a16="http://schemas.microsoft.com/office/drawing/2014/main" id="{554A6579-A447-4CAF-AF3B-183FFE582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05" y="4322991"/>
            <a:ext cx="1762124" cy="38547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35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IMMUNOTHERAPIE</a:t>
            </a:r>
          </a:p>
        </p:txBody>
      </p:sp>
      <p:sp>
        <p:nvSpPr>
          <p:cNvPr id="30" name="Rectangle à coins arrondis 17">
            <a:extLst>
              <a:ext uri="{FF2B5EF4-FFF2-40B4-BE49-F238E27FC236}">
                <a16:creationId xmlns:a16="http://schemas.microsoft.com/office/drawing/2014/main" id="{9E36F32B-81EF-49E6-8790-F2AF28CA2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0918" y="4318550"/>
            <a:ext cx="1762124" cy="38547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35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IMMUNOTHERAPIE</a:t>
            </a:r>
          </a:p>
        </p:txBody>
      </p:sp>
      <p:sp>
        <p:nvSpPr>
          <p:cNvPr id="31" name="Rectangle à coins arrondis 17">
            <a:extLst>
              <a:ext uri="{FF2B5EF4-FFF2-40B4-BE49-F238E27FC236}">
                <a16:creationId xmlns:a16="http://schemas.microsoft.com/office/drawing/2014/main" id="{108B2712-2626-4339-A5C9-09D04122B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949" y="4317830"/>
            <a:ext cx="1933577" cy="38547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35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RT-CT CONCOMITANTE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554BEE53-BFC9-4B5F-96D6-1C885C8A10B9}"/>
              </a:ext>
            </a:extLst>
          </p:cNvPr>
          <p:cNvCxnSpPr>
            <a:cxnSpLocks/>
          </p:cNvCxnSpPr>
          <p:nvPr/>
        </p:nvCxnSpPr>
        <p:spPr>
          <a:xfrm>
            <a:off x="2155378" y="4523421"/>
            <a:ext cx="34833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Image 2">
            <a:extLst>
              <a:ext uri="{FF2B5EF4-FFF2-40B4-BE49-F238E27FC236}">
                <a16:creationId xmlns:a16="http://schemas.microsoft.com/office/drawing/2014/main" id="{AF7372BD-04BA-4206-A0E5-4B3D5930C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7172" y="3856460"/>
            <a:ext cx="3608263" cy="114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4">
            <a:extLst>
              <a:ext uri="{FF2B5EF4-FFF2-40B4-BE49-F238E27FC236}">
                <a16:creationId xmlns:a16="http://schemas.microsoft.com/office/drawing/2014/main" id="{746DB1E2-A979-407C-9E3B-96A4EC6A5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3318537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RT &amp; Immunothérapie</a:t>
            </a:r>
          </a:p>
        </p:txBody>
      </p:sp>
      <p:pic>
        <p:nvPicPr>
          <p:cNvPr id="38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2BF16E01-1946-4A6C-A44C-9463B8B93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à coins arrondis 17">
            <a:extLst>
              <a:ext uri="{FF2B5EF4-FFF2-40B4-BE49-F238E27FC236}">
                <a16:creationId xmlns:a16="http://schemas.microsoft.com/office/drawing/2014/main" id="{924C440B-3CA2-4F0C-AF47-B534D042A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08" y="5589355"/>
            <a:ext cx="1933577" cy="32236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35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RT-CT CONCOMITANTE</a:t>
            </a:r>
          </a:p>
        </p:txBody>
      </p:sp>
      <p:sp>
        <p:nvSpPr>
          <p:cNvPr id="41" name="Rectangle à coins arrondis 17">
            <a:extLst>
              <a:ext uri="{FF2B5EF4-FFF2-40B4-BE49-F238E27FC236}">
                <a16:creationId xmlns:a16="http://schemas.microsoft.com/office/drawing/2014/main" id="{79F5FBCE-1743-4A3A-A056-41C65BD2F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81" y="6008269"/>
            <a:ext cx="1933576" cy="31579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35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IMMUNOTHERAPIE</a:t>
            </a:r>
          </a:p>
        </p:txBody>
      </p:sp>
      <p:sp>
        <p:nvSpPr>
          <p:cNvPr id="42" name="Rectangle à coins arrondis 17">
            <a:extLst>
              <a:ext uri="{FF2B5EF4-FFF2-40B4-BE49-F238E27FC236}">
                <a16:creationId xmlns:a16="http://schemas.microsoft.com/office/drawing/2014/main" id="{3DE931D5-6A5F-4280-B60A-A966A2BD5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868" y="5803827"/>
            <a:ext cx="1933576" cy="31579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35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IMMUNOTHERAPIE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A643E409-CF20-49CE-AC00-44D7BC668CDF}"/>
              </a:ext>
            </a:extLst>
          </p:cNvPr>
          <p:cNvCxnSpPr>
            <a:cxnSpLocks/>
          </p:cNvCxnSpPr>
          <p:nvPr/>
        </p:nvCxnSpPr>
        <p:spPr>
          <a:xfrm>
            <a:off x="2329550" y="3064735"/>
            <a:ext cx="34833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D9A25442-5B56-4732-85AC-4CAD9A94C150}"/>
              </a:ext>
            </a:extLst>
          </p:cNvPr>
          <p:cNvCxnSpPr>
            <a:cxnSpLocks/>
          </p:cNvCxnSpPr>
          <p:nvPr/>
        </p:nvCxnSpPr>
        <p:spPr>
          <a:xfrm>
            <a:off x="2318664" y="5960336"/>
            <a:ext cx="34833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Tableau 45">
            <a:extLst>
              <a:ext uri="{FF2B5EF4-FFF2-40B4-BE49-F238E27FC236}">
                <a16:creationId xmlns:a16="http://schemas.microsoft.com/office/drawing/2014/main" id="{CA06C901-FCE9-4A96-B719-1F30AC24C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169599"/>
              </p:ext>
            </p:extLst>
          </p:nvPr>
        </p:nvGraphicFramePr>
        <p:xfrm>
          <a:off x="4935524" y="5154375"/>
          <a:ext cx="4368068" cy="1604820"/>
        </p:xfrm>
        <a:graphic>
          <a:graphicData uri="http://schemas.openxmlformats.org/drawingml/2006/table">
            <a:tbl>
              <a:tblPr/>
              <a:tblGrid>
                <a:gridCol w="914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8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4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Etude</a:t>
                      </a:r>
                    </a:p>
                  </a:txBody>
                  <a:tcPr marL="77153" marR="77153" marT="38562" marB="385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Phase</a:t>
                      </a:r>
                    </a:p>
                  </a:txBody>
                  <a:tcPr marL="77153" marR="77153" marT="38562" marB="385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</a:t>
                      </a:r>
                    </a:p>
                  </a:txBody>
                  <a:tcPr marL="77153" marR="77153" marT="38562" marB="385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Schéma</a:t>
                      </a:r>
                    </a:p>
                  </a:txBody>
                  <a:tcPr marL="77153" marR="77153" marT="38562" marB="385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3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DETERRED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NCT02525757</a:t>
                      </a:r>
                    </a:p>
                  </a:txBody>
                  <a:tcPr marL="121500" marR="77153" marT="38562" marB="3856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II</a:t>
                      </a:r>
                    </a:p>
                  </a:txBody>
                  <a:tcPr marL="77153" marR="77153" marT="38562" marB="3856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40</a:t>
                      </a:r>
                    </a:p>
                  </a:txBody>
                  <a:tcPr marL="77153" marR="77153" marT="38562" marB="3856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cRT</a:t>
                      </a: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-CT + </a:t>
                      </a:r>
                      <a:r>
                        <a:rPr kumimoji="0" lang="fr-FR" altLang="fr-FR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Atezolizumab</a:t>
                      </a:r>
                      <a:endParaRPr kumimoji="0" lang="fr-F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Puis </a:t>
                      </a:r>
                      <a:r>
                        <a:rPr kumimoji="0" lang="fr-FR" altLang="fr-F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atezolizumab</a:t>
                      </a: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1 an</a:t>
                      </a:r>
                    </a:p>
                  </a:txBody>
                  <a:tcPr marL="77153" marR="77153" marT="38562" marB="385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3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NICOLAS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NCT02434081</a:t>
                      </a:r>
                      <a:endParaRPr kumimoji="0" lang="fr-F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1500" marR="77153" marT="38562" marB="3856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II</a:t>
                      </a:r>
                    </a:p>
                  </a:txBody>
                  <a:tcPr marL="77153" marR="77153" marT="38562" marB="3856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80</a:t>
                      </a:r>
                    </a:p>
                  </a:txBody>
                  <a:tcPr marL="77153" marR="77153" marT="38562" marB="3856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cRT</a:t>
                      </a: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-CT ou </a:t>
                      </a:r>
                      <a:r>
                        <a:rPr kumimoji="0" lang="fr-FR" altLang="fr-F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seq</a:t>
                      </a: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RT-CT + </a:t>
                      </a:r>
                      <a:r>
                        <a:rPr kumimoji="0" lang="fr-FR" altLang="fr-FR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Nivolumab</a:t>
                      </a:r>
                      <a:endParaRPr kumimoji="0" lang="fr-F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Puis </a:t>
                      </a:r>
                      <a:r>
                        <a:rPr kumimoji="0" lang="fr-FR" altLang="fr-F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Nivolumab</a:t>
                      </a: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1 an</a:t>
                      </a:r>
                    </a:p>
                  </a:txBody>
                  <a:tcPr marL="77153" marR="77153" marT="38562" marB="385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826401"/>
                  </a:ext>
                </a:extLst>
              </a:tr>
              <a:tr h="3023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KEYNOTE 799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NCT03631784</a:t>
                      </a:r>
                      <a:endParaRPr kumimoji="0" lang="fr-F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1500" marR="77153" marT="38562" marB="3856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II</a:t>
                      </a:r>
                    </a:p>
                  </a:txBody>
                  <a:tcPr marL="77153" marR="77153" marT="38562" marB="3856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216</a:t>
                      </a:r>
                    </a:p>
                  </a:txBody>
                  <a:tcPr marL="77153" marR="77153" marT="38562" marB="3856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cRT</a:t>
                      </a: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-CT + </a:t>
                      </a:r>
                      <a:r>
                        <a:rPr kumimoji="0" lang="fr-FR" altLang="fr-FR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Pembrolizumab</a:t>
                      </a:r>
                      <a:endParaRPr kumimoji="0" lang="fr-F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Puis </a:t>
                      </a:r>
                      <a:r>
                        <a:rPr kumimoji="0" lang="fr-FR" altLang="fr-F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pembrolizumab</a:t>
                      </a: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1 an</a:t>
                      </a:r>
                    </a:p>
                  </a:txBody>
                  <a:tcPr marL="77153" marR="77153" marT="38562" marB="385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939258"/>
                  </a:ext>
                </a:extLst>
              </a:tr>
              <a:tr h="41717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PACIFIC 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NCT03519971</a:t>
                      </a:r>
                    </a:p>
                  </a:txBody>
                  <a:tcPr marL="121500" marR="77153" marT="38562" marB="3856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III</a:t>
                      </a:r>
                    </a:p>
                  </a:txBody>
                  <a:tcPr marL="77153" marR="77153" marT="38562" marB="3856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300</a:t>
                      </a:r>
                    </a:p>
                  </a:txBody>
                  <a:tcPr marL="77153" marR="77153" marT="38562" marB="3856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cRT</a:t>
                      </a: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-CT + </a:t>
                      </a:r>
                      <a:r>
                        <a:rPr kumimoji="0" lang="fr-FR" altLang="fr-FR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Durvalumab</a:t>
                      </a:r>
                      <a:endParaRPr kumimoji="0" lang="fr-F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Puis </a:t>
                      </a:r>
                      <a:r>
                        <a:rPr kumimoji="0" lang="fr-FR" altLang="fr-F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Durvalumab</a:t>
                      </a: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jusqu’à progression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Vs placebo</a:t>
                      </a:r>
                    </a:p>
                  </a:txBody>
                  <a:tcPr marL="77153" marR="77153" marT="38562" marB="385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6444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3D4E7FA3-57E8-422A-821C-4F6F4566298E}"/>
              </a:ext>
            </a:extLst>
          </p:cNvPr>
          <p:cNvGrpSpPr/>
          <p:nvPr/>
        </p:nvGrpSpPr>
        <p:grpSpPr>
          <a:xfrm>
            <a:off x="877889" y="1728789"/>
            <a:ext cx="8054975" cy="5043486"/>
            <a:chOff x="1300164" y="1728789"/>
            <a:chExt cx="7632700" cy="5043486"/>
          </a:xfrm>
        </p:grpSpPr>
        <p:sp>
          <p:nvSpPr>
            <p:cNvPr id="14" name="Rectangle à coins arrondis 13">
              <a:extLst>
                <a:ext uri="{FF2B5EF4-FFF2-40B4-BE49-F238E27FC236}">
                  <a16:creationId xmlns:a16="http://schemas.microsoft.com/office/drawing/2014/main" id="{E7EF4F74-14E9-4555-95CA-90FAF08C9793}"/>
                </a:ext>
              </a:extLst>
            </p:cNvPr>
            <p:cNvSpPr/>
            <p:nvPr/>
          </p:nvSpPr>
          <p:spPr>
            <a:xfrm>
              <a:off x="1308100" y="2274889"/>
              <a:ext cx="1538288" cy="625475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9718" tIns="54860" rIns="109718" bIns="54860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fr-FR" altLang="fr-FR" sz="1100">
                  <a:solidFill>
                    <a:prstClr val="white"/>
                  </a:solidFill>
                  <a:latin typeface="+mn-lt"/>
                  <a:cs typeface="Arial" pitchFamily="34" charset="0"/>
                </a:rPr>
                <a:t>Chimiothérapie</a:t>
              </a:r>
            </a:p>
          </p:txBody>
        </p:sp>
        <p:sp>
          <p:nvSpPr>
            <p:cNvPr id="15" name="Rectangle à coins arrondis 14">
              <a:extLst>
                <a:ext uri="{FF2B5EF4-FFF2-40B4-BE49-F238E27FC236}">
                  <a16:creationId xmlns:a16="http://schemas.microsoft.com/office/drawing/2014/main" id="{624FEA27-7DAC-472F-B957-01583EE75DC6}"/>
                </a:ext>
              </a:extLst>
            </p:cNvPr>
            <p:cNvSpPr/>
            <p:nvPr/>
          </p:nvSpPr>
          <p:spPr>
            <a:xfrm>
              <a:off x="1308100" y="3992564"/>
              <a:ext cx="1538288" cy="62388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9718" tIns="54860" rIns="109718" bIns="54860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fr-FR" altLang="fr-FR" sz="1100">
                  <a:solidFill>
                    <a:srgbClr val="1E407E"/>
                  </a:solidFill>
                  <a:latin typeface="+mn-lt"/>
                  <a:cs typeface="Arial" pitchFamily="34" charset="0"/>
                </a:rPr>
                <a:t>Chimiothérapie + Anticorps monoclonal</a:t>
              </a:r>
            </a:p>
          </p:txBody>
        </p:sp>
        <p:sp>
          <p:nvSpPr>
            <p:cNvPr id="16" name="Rectangle à coins arrondis 15">
              <a:extLst>
                <a:ext uri="{FF2B5EF4-FFF2-40B4-BE49-F238E27FC236}">
                  <a16:creationId xmlns:a16="http://schemas.microsoft.com/office/drawing/2014/main" id="{59DBD63E-2B6B-443B-8C20-313382F8A59B}"/>
                </a:ext>
              </a:extLst>
            </p:cNvPr>
            <p:cNvSpPr/>
            <p:nvPr/>
          </p:nvSpPr>
          <p:spPr>
            <a:xfrm>
              <a:off x="1300164" y="5903914"/>
              <a:ext cx="1539875" cy="6238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E407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9718" tIns="54860" rIns="109718" bIns="54860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fr-FR" altLang="fr-FR" sz="1100" b="1">
                  <a:solidFill>
                    <a:srgbClr val="1E407E"/>
                  </a:solidFill>
                  <a:latin typeface="+mn-lt"/>
                  <a:cs typeface="Arial" pitchFamily="34" charset="0"/>
                </a:rPr>
                <a:t>Chimiothérapie</a:t>
              </a:r>
              <a:br>
                <a:rPr lang="fr-FR" altLang="fr-FR" sz="1100" b="1">
                  <a:solidFill>
                    <a:srgbClr val="1E407E"/>
                  </a:solidFill>
                  <a:latin typeface="+mn-lt"/>
                  <a:cs typeface="Arial" pitchFamily="34" charset="0"/>
                </a:rPr>
              </a:br>
              <a:r>
                <a:rPr lang="fr-FR" altLang="fr-FR" sz="1100" b="1">
                  <a:solidFill>
                    <a:srgbClr val="1E407E"/>
                  </a:solidFill>
                  <a:latin typeface="+mn-lt"/>
                  <a:cs typeface="Arial" pitchFamily="34" charset="0"/>
                </a:rPr>
                <a:t>+ TKI-EGFR</a:t>
              </a:r>
            </a:p>
          </p:txBody>
        </p:sp>
        <p:sp>
          <p:nvSpPr>
            <p:cNvPr id="17" name="Rectangle à coins arrondis 16">
              <a:extLst>
                <a:ext uri="{FF2B5EF4-FFF2-40B4-BE49-F238E27FC236}">
                  <a16:creationId xmlns:a16="http://schemas.microsoft.com/office/drawing/2014/main" id="{819DBFAA-26CA-4B4B-BFE7-93200CB8EC9B}"/>
                </a:ext>
              </a:extLst>
            </p:cNvPr>
            <p:cNvSpPr/>
            <p:nvPr/>
          </p:nvSpPr>
          <p:spPr>
            <a:xfrm>
              <a:off x="3451225" y="3594100"/>
              <a:ext cx="1295400" cy="6223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9718" tIns="54860" rIns="109718" bIns="54860" anchor="ctr"/>
            <a:lstStyle/>
            <a:p>
              <a:pPr algn="ctr">
                <a:defRPr/>
              </a:pPr>
              <a:r>
                <a:rPr lang="fr-FR" sz="1100" dirty="0">
                  <a:solidFill>
                    <a:srgbClr val="FFFFFF"/>
                  </a:solidFill>
                  <a:cs typeface="Arial"/>
                </a:rPr>
                <a:t>Association proscrite</a:t>
              </a:r>
            </a:p>
          </p:txBody>
        </p:sp>
        <p:sp>
          <p:nvSpPr>
            <p:cNvPr id="18" name="Rectangle à coins arrondis 17">
              <a:extLst>
                <a:ext uri="{FF2B5EF4-FFF2-40B4-BE49-F238E27FC236}">
                  <a16:creationId xmlns:a16="http://schemas.microsoft.com/office/drawing/2014/main" id="{5F35DE42-FB9E-4082-B732-6C3642513CCD}"/>
                </a:ext>
              </a:extLst>
            </p:cNvPr>
            <p:cNvSpPr/>
            <p:nvPr/>
          </p:nvSpPr>
          <p:spPr>
            <a:xfrm>
              <a:off x="3452814" y="5486400"/>
              <a:ext cx="1296987" cy="623888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9718" tIns="54860" rIns="109718" bIns="54860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fr-FR" altLang="fr-FR" sz="1100">
                  <a:solidFill>
                    <a:prstClr val="white"/>
                  </a:solidFill>
                  <a:latin typeface="+mn-lt"/>
                  <a:cs typeface="Arial" pitchFamily="34" charset="0"/>
                </a:rPr>
                <a:t>Association</a:t>
              </a:r>
              <a:br>
                <a:rPr lang="fr-FR" altLang="fr-FR" sz="1100">
                  <a:solidFill>
                    <a:prstClr val="white"/>
                  </a:solidFill>
                  <a:latin typeface="+mn-lt"/>
                  <a:cs typeface="Arial" pitchFamily="34" charset="0"/>
                </a:rPr>
              </a:br>
              <a:r>
                <a:rPr lang="fr-FR" altLang="fr-FR" sz="1100">
                  <a:solidFill>
                    <a:prstClr val="white"/>
                  </a:solidFill>
                  <a:latin typeface="+mn-lt"/>
                  <a:cs typeface="Arial" pitchFamily="34" charset="0"/>
                </a:rPr>
                <a:t>non renseignée</a:t>
              </a:r>
            </a:p>
          </p:txBody>
        </p:sp>
        <p:sp>
          <p:nvSpPr>
            <p:cNvPr id="19" name="Rectangle à coins arrondis 18">
              <a:extLst>
                <a:ext uri="{FF2B5EF4-FFF2-40B4-BE49-F238E27FC236}">
                  <a16:creationId xmlns:a16="http://schemas.microsoft.com/office/drawing/2014/main" id="{F3799A3B-D95D-4DB1-9F1F-07A244B6E1C9}"/>
                </a:ext>
              </a:extLst>
            </p:cNvPr>
            <p:cNvSpPr/>
            <p:nvPr/>
          </p:nvSpPr>
          <p:spPr>
            <a:xfrm>
              <a:off x="5043489" y="2284414"/>
              <a:ext cx="3889375" cy="62388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9718" tIns="54860" rIns="109718" bIns="54860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fr-FR" altLang="fr-FR" sz="11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Chimiothérapie</a:t>
              </a:r>
            </a:p>
          </p:txBody>
        </p:sp>
        <p:sp>
          <p:nvSpPr>
            <p:cNvPr id="20" name="Rectangle à coins arrondis 19">
              <a:extLst>
                <a:ext uri="{FF2B5EF4-FFF2-40B4-BE49-F238E27FC236}">
                  <a16:creationId xmlns:a16="http://schemas.microsoft.com/office/drawing/2014/main" id="{6FB47139-6983-4E88-B5CD-3AD86675BB2E}"/>
                </a:ext>
              </a:extLst>
            </p:cNvPr>
            <p:cNvSpPr/>
            <p:nvPr/>
          </p:nvSpPr>
          <p:spPr>
            <a:xfrm>
              <a:off x="7389813" y="3992564"/>
              <a:ext cx="1536700" cy="623887"/>
            </a:xfrm>
            <a:prstGeom prst="roundRect">
              <a:avLst/>
            </a:prstGeom>
            <a:solidFill>
              <a:srgbClr val="D9D9D9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9718" tIns="54860" rIns="109718" bIns="54860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fr-FR" altLang="fr-FR" sz="1100">
                  <a:solidFill>
                    <a:srgbClr val="1E407E"/>
                  </a:solidFill>
                  <a:latin typeface="+mn-lt"/>
                  <a:cs typeface="Arial" pitchFamily="34" charset="0"/>
                </a:rPr>
                <a:t>Chimiothérapie + Anticorps monoclonal</a:t>
              </a:r>
            </a:p>
          </p:txBody>
        </p:sp>
        <p:sp>
          <p:nvSpPr>
            <p:cNvPr id="21" name="Rectangle à coins arrondis 20">
              <a:extLst>
                <a:ext uri="{FF2B5EF4-FFF2-40B4-BE49-F238E27FC236}">
                  <a16:creationId xmlns:a16="http://schemas.microsoft.com/office/drawing/2014/main" id="{421F9873-C575-4967-8E21-7FAFDC604526}"/>
                </a:ext>
              </a:extLst>
            </p:cNvPr>
            <p:cNvSpPr/>
            <p:nvPr/>
          </p:nvSpPr>
          <p:spPr>
            <a:xfrm>
              <a:off x="7400926" y="5899150"/>
              <a:ext cx="1514475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E407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9718" tIns="54860" rIns="109718" bIns="54860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fr-FR" altLang="fr-FR" sz="1100" b="1">
                  <a:solidFill>
                    <a:srgbClr val="1E407E"/>
                  </a:solidFill>
                  <a:latin typeface="+mn-lt"/>
                  <a:cs typeface="Arial" pitchFamily="34" charset="0"/>
                </a:rPr>
                <a:t>Chimiothérapie</a:t>
              </a:r>
              <a:br>
                <a:rPr lang="fr-FR" altLang="fr-FR" sz="1100" b="1">
                  <a:solidFill>
                    <a:srgbClr val="1E407E"/>
                  </a:solidFill>
                  <a:latin typeface="+mn-lt"/>
                  <a:cs typeface="Arial" pitchFamily="34" charset="0"/>
                </a:rPr>
              </a:br>
              <a:r>
                <a:rPr lang="fr-FR" altLang="fr-FR" sz="1100" b="1">
                  <a:solidFill>
                    <a:srgbClr val="1E407E"/>
                  </a:solidFill>
                  <a:latin typeface="+mn-lt"/>
                  <a:cs typeface="Arial" pitchFamily="34" charset="0"/>
                </a:rPr>
                <a:t>+ TKI-EGFR</a:t>
              </a:r>
            </a:p>
          </p:txBody>
        </p:sp>
        <p:sp>
          <p:nvSpPr>
            <p:cNvPr id="22" name="Rectangle à coins arrondis 21">
              <a:extLst>
                <a:ext uri="{FF2B5EF4-FFF2-40B4-BE49-F238E27FC236}">
                  <a16:creationId xmlns:a16="http://schemas.microsoft.com/office/drawing/2014/main" id="{EEF95C51-CCD9-4C32-9B00-3E44BFF1005B}"/>
                </a:ext>
              </a:extLst>
            </p:cNvPr>
            <p:cNvSpPr/>
            <p:nvPr/>
          </p:nvSpPr>
          <p:spPr>
            <a:xfrm>
              <a:off x="3449639" y="1836739"/>
              <a:ext cx="1296987" cy="625475"/>
            </a:xfrm>
            <a:prstGeom prst="roundRect">
              <a:avLst/>
            </a:prstGeom>
            <a:solidFill>
              <a:srgbClr val="9DBB5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9718" tIns="54860" rIns="109718" bIns="54860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fr-FR" altLang="fr-FR" sz="11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Association autorisée</a:t>
              </a:r>
            </a:p>
          </p:txBody>
        </p:sp>
        <p:sp>
          <p:nvSpPr>
            <p:cNvPr id="23" name="Rectangle à coins arrondis 22">
              <a:extLst>
                <a:ext uri="{FF2B5EF4-FFF2-40B4-BE49-F238E27FC236}">
                  <a16:creationId xmlns:a16="http://schemas.microsoft.com/office/drawing/2014/main" id="{446672A9-D6C7-4783-8EE4-CEFAE2932652}"/>
                </a:ext>
              </a:extLst>
            </p:cNvPr>
            <p:cNvSpPr/>
            <p:nvPr/>
          </p:nvSpPr>
          <p:spPr>
            <a:xfrm>
              <a:off x="2336801" y="3454401"/>
              <a:ext cx="1001713" cy="481013"/>
            </a:xfrm>
            <a:prstGeom prst="roundRect">
              <a:avLst/>
            </a:prstGeom>
            <a:solidFill>
              <a:srgbClr val="FBCE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9718" tIns="54860" rIns="109718" bIns="54860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fr-FR" altLang="fr-FR" sz="1100">
                  <a:solidFill>
                    <a:srgbClr val="1E407E"/>
                  </a:solidFill>
                  <a:latin typeface="+mn-lt"/>
                  <a:cs typeface="Arial" pitchFamily="34" charset="0"/>
                </a:rPr>
                <a:t>RT nécessaire</a:t>
              </a:r>
            </a:p>
          </p:txBody>
        </p:sp>
        <p:sp>
          <p:nvSpPr>
            <p:cNvPr id="24" name="Rectangle à coins arrondis 23">
              <a:extLst>
                <a:ext uri="{FF2B5EF4-FFF2-40B4-BE49-F238E27FC236}">
                  <a16:creationId xmlns:a16="http://schemas.microsoft.com/office/drawing/2014/main" id="{75116B88-4917-4D37-A791-1FAED792E1DE}"/>
                </a:ext>
              </a:extLst>
            </p:cNvPr>
            <p:cNvSpPr/>
            <p:nvPr/>
          </p:nvSpPr>
          <p:spPr>
            <a:xfrm>
              <a:off x="2332039" y="1739900"/>
              <a:ext cx="1000125" cy="477838"/>
            </a:xfrm>
            <a:prstGeom prst="roundRect">
              <a:avLst/>
            </a:prstGeom>
            <a:solidFill>
              <a:srgbClr val="FBCE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9718" tIns="54860" rIns="109718" bIns="54860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fr-FR" altLang="fr-FR" sz="1100">
                  <a:solidFill>
                    <a:srgbClr val="1E407E"/>
                  </a:solidFill>
                  <a:latin typeface="+mn-lt"/>
                  <a:cs typeface="Arial" pitchFamily="34" charset="0"/>
                </a:rPr>
                <a:t>RT nécessaire</a:t>
              </a:r>
            </a:p>
          </p:txBody>
        </p:sp>
        <p:sp>
          <p:nvSpPr>
            <p:cNvPr id="25" name="Rectangle à coins arrondis 24">
              <a:extLst>
                <a:ext uri="{FF2B5EF4-FFF2-40B4-BE49-F238E27FC236}">
                  <a16:creationId xmlns:a16="http://schemas.microsoft.com/office/drawing/2014/main" id="{F57A9616-2246-4D66-B82C-2B6DE6BB52D3}"/>
                </a:ext>
              </a:extLst>
            </p:cNvPr>
            <p:cNvSpPr/>
            <p:nvPr/>
          </p:nvSpPr>
          <p:spPr>
            <a:xfrm>
              <a:off x="2333626" y="5364164"/>
              <a:ext cx="1001713" cy="479425"/>
            </a:xfrm>
            <a:prstGeom prst="roundRect">
              <a:avLst/>
            </a:prstGeom>
            <a:solidFill>
              <a:srgbClr val="FBCE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9718" tIns="54860" rIns="109718" bIns="54860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fr-FR" altLang="fr-FR" sz="1100">
                  <a:solidFill>
                    <a:srgbClr val="1E407E"/>
                  </a:solidFill>
                  <a:latin typeface="+mn-lt"/>
                  <a:cs typeface="Arial" pitchFamily="34" charset="0"/>
                </a:rPr>
                <a:t>RT nécessaire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C490276F-35E1-472A-9B57-D32F1C4701A3}"/>
                </a:ext>
              </a:extLst>
            </p:cNvPr>
            <p:cNvSpPr txBox="1"/>
            <p:nvPr/>
          </p:nvSpPr>
          <p:spPr>
            <a:xfrm>
              <a:off x="5221288" y="4051300"/>
              <a:ext cx="220662" cy="387350"/>
            </a:xfrm>
            <a:prstGeom prst="rect">
              <a:avLst/>
            </a:prstGeom>
            <a:noFill/>
          </p:spPr>
          <p:txBody>
            <a:bodyPr wrap="none" lIns="109718" tIns="54860" rIns="109718" bIns="54860">
              <a:spAutoFit/>
            </a:bodyPr>
            <a:lstStyle/>
            <a:p>
              <a:pPr>
                <a:defRPr/>
              </a:pPr>
              <a:endParaRPr lang="fr-FR" dirty="0">
                <a:ln>
                  <a:solidFill>
                    <a:srgbClr val="000000"/>
                  </a:solidFill>
                </a:ln>
                <a:solidFill>
                  <a:prstClr val="black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27" name="Rectangle à coins arrondis 26">
              <a:extLst>
                <a:ext uri="{FF2B5EF4-FFF2-40B4-BE49-F238E27FC236}">
                  <a16:creationId xmlns:a16="http://schemas.microsoft.com/office/drawing/2014/main" id="{B6E56CF6-BAF1-4100-9D20-4D8024707815}"/>
                </a:ext>
              </a:extLst>
            </p:cNvPr>
            <p:cNvSpPr/>
            <p:nvPr/>
          </p:nvSpPr>
          <p:spPr>
            <a:xfrm>
              <a:off x="6657976" y="1728789"/>
              <a:ext cx="657225" cy="479425"/>
            </a:xfrm>
            <a:prstGeom prst="roundRect">
              <a:avLst/>
            </a:prstGeom>
            <a:solidFill>
              <a:srgbClr val="FBCE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9718" tIns="54860" rIns="109718" bIns="54860" anchor="ctr"/>
            <a:lstStyle/>
            <a:p>
              <a:pPr algn="ctr">
                <a:defRPr/>
              </a:pPr>
              <a:r>
                <a:rPr lang="fr-FR" sz="1100" dirty="0">
                  <a:solidFill>
                    <a:srgbClr val="1E407E"/>
                  </a:solidFill>
                  <a:cs typeface="Arial"/>
                </a:rPr>
                <a:t>RT</a:t>
              </a:r>
            </a:p>
          </p:txBody>
        </p:sp>
        <p:sp>
          <p:nvSpPr>
            <p:cNvPr id="28" name="Rectangle à coins arrondis 27">
              <a:extLst>
                <a:ext uri="{FF2B5EF4-FFF2-40B4-BE49-F238E27FC236}">
                  <a16:creationId xmlns:a16="http://schemas.microsoft.com/office/drawing/2014/main" id="{7D3A1C26-A448-47E2-8A1B-9BD986D4622B}"/>
                </a:ext>
              </a:extLst>
            </p:cNvPr>
            <p:cNvSpPr/>
            <p:nvPr/>
          </p:nvSpPr>
          <p:spPr>
            <a:xfrm>
              <a:off x="5862639" y="4059238"/>
              <a:ext cx="655637" cy="481012"/>
            </a:xfrm>
            <a:prstGeom prst="roundRect">
              <a:avLst/>
            </a:prstGeom>
            <a:solidFill>
              <a:srgbClr val="FBCE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9718" tIns="54860" rIns="109718" bIns="54860" anchor="ctr"/>
            <a:lstStyle/>
            <a:p>
              <a:pPr algn="ctr">
                <a:defRPr/>
              </a:pPr>
              <a:r>
                <a:rPr lang="fr-FR" sz="1100" dirty="0">
                  <a:solidFill>
                    <a:srgbClr val="1E407E"/>
                  </a:solidFill>
                  <a:cs typeface="Arial"/>
                </a:rPr>
                <a:t>RT</a:t>
              </a:r>
            </a:p>
          </p:txBody>
        </p:sp>
        <p:sp>
          <p:nvSpPr>
            <p:cNvPr id="29" name="Rectangle à coins arrondis 28">
              <a:extLst>
                <a:ext uri="{FF2B5EF4-FFF2-40B4-BE49-F238E27FC236}">
                  <a16:creationId xmlns:a16="http://schemas.microsoft.com/office/drawing/2014/main" id="{171ED4B2-3D05-4423-9BD1-B52999152123}"/>
                </a:ext>
              </a:extLst>
            </p:cNvPr>
            <p:cNvSpPr/>
            <p:nvPr/>
          </p:nvSpPr>
          <p:spPr>
            <a:xfrm>
              <a:off x="5868989" y="5969000"/>
              <a:ext cx="655637" cy="477838"/>
            </a:xfrm>
            <a:prstGeom prst="roundRect">
              <a:avLst/>
            </a:prstGeom>
            <a:solidFill>
              <a:srgbClr val="FBCE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9718" tIns="54860" rIns="109718" bIns="54860" anchor="ctr"/>
            <a:lstStyle/>
            <a:p>
              <a:pPr algn="ctr">
                <a:defRPr/>
              </a:pPr>
              <a:r>
                <a:rPr lang="fr-FR" sz="1100" dirty="0">
                  <a:solidFill>
                    <a:srgbClr val="1E407E"/>
                  </a:solidFill>
                  <a:cs typeface="Arial"/>
                </a:rPr>
                <a:t>RT</a:t>
              </a:r>
            </a:p>
          </p:txBody>
        </p:sp>
        <p:grpSp>
          <p:nvGrpSpPr>
            <p:cNvPr id="79890" name="Grouper 6">
              <a:extLst>
                <a:ext uri="{FF2B5EF4-FFF2-40B4-BE49-F238E27FC236}">
                  <a16:creationId xmlns:a16="http://schemas.microsoft.com/office/drawing/2014/main" id="{00D69F69-1F1A-47A5-8C82-8AEA7B316E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9201" y="3992564"/>
              <a:ext cx="777875" cy="879475"/>
              <a:chOff x="4520858" y="2464104"/>
              <a:chExt cx="690614" cy="661005"/>
            </a:xfrm>
          </p:grpSpPr>
          <p:sp>
            <p:nvSpPr>
              <p:cNvPr id="31" name="Double flèche horizontale 30">
                <a:extLst>
                  <a:ext uri="{FF2B5EF4-FFF2-40B4-BE49-F238E27FC236}">
                    <a16:creationId xmlns:a16="http://schemas.microsoft.com/office/drawing/2014/main" id="{A6C980D5-3177-4348-A00A-E66DD0E26E30}"/>
                  </a:ext>
                </a:extLst>
              </p:cNvPr>
              <p:cNvSpPr/>
              <p:nvPr/>
            </p:nvSpPr>
            <p:spPr>
              <a:xfrm>
                <a:off x="4527906" y="2464104"/>
                <a:ext cx="669472" cy="482033"/>
              </a:xfrm>
              <a:prstGeom prst="leftRightArrow">
                <a:avLst>
                  <a:gd name="adj1" fmla="val 50000"/>
                  <a:gd name="adj2" fmla="val 46080"/>
                </a:avLst>
              </a:prstGeom>
              <a:solidFill>
                <a:srgbClr val="FF0000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16427" name="ZoneTexte 31">
                <a:extLst>
                  <a:ext uri="{FF2B5EF4-FFF2-40B4-BE49-F238E27FC236}">
                    <a16:creationId xmlns:a16="http://schemas.microsoft.com/office/drawing/2014/main" id="{B78AAA67-F963-4CF6-93B4-B2CAFD67A4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3343" y="2604896"/>
                <a:ext cx="432691" cy="161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r>
                  <a:rPr lang="fr-FR" altLang="fr-FR" sz="800" b="1" dirty="0">
                    <a:solidFill>
                      <a:srgbClr val="FFFFFF"/>
                    </a:solidFill>
                    <a:latin typeface="+mn-lt"/>
                  </a:rPr>
                  <a:t>STOP</a:t>
                </a:r>
              </a:p>
            </p:txBody>
          </p:sp>
          <p:sp>
            <p:nvSpPr>
              <p:cNvPr id="16428" name="ZoneTexte 32">
                <a:extLst>
                  <a:ext uri="{FF2B5EF4-FFF2-40B4-BE49-F238E27FC236}">
                    <a16:creationId xmlns:a16="http://schemas.microsoft.com/office/drawing/2014/main" id="{01CA8B73-D6DB-45C0-85A4-FA852E7277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0858" y="2824435"/>
                <a:ext cx="690614" cy="300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r>
                  <a:rPr lang="fr-FR" altLang="fr-FR" sz="1000" dirty="0">
                    <a:solidFill>
                      <a:srgbClr val="1E407E"/>
                    </a:solidFill>
                    <a:latin typeface="+mn-lt"/>
                  </a:rPr>
                  <a:t>       5 </a:t>
                </a:r>
              </a:p>
              <a:p>
                <a:pPr>
                  <a:defRPr/>
                </a:pPr>
                <a:r>
                  <a:rPr lang="fr-FR" altLang="fr-FR" sz="1000" dirty="0">
                    <a:solidFill>
                      <a:srgbClr val="1E407E"/>
                    </a:solidFill>
                    <a:latin typeface="+mn-lt"/>
                  </a:rPr>
                  <a:t>demi-vies</a:t>
                </a:r>
              </a:p>
            </p:txBody>
          </p:sp>
        </p:grpSp>
        <p:cxnSp>
          <p:nvCxnSpPr>
            <p:cNvPr id="79891" name="Connecteur droit avec flèche 33">
              <a:extLst>
                <a:ext uri="{FF2B5EF4-FFF2-40B4-BE49-F238E27FC236}">
                  <a16:creationId xmlns:a16="http://schemas.microsoft.com/office/drawing/2014/main" id="{647FDF25-98DF-47D5-9077-C7E7750D5D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94050" y="2071689"/>
              <a:ext cx="1588" cy="409575"/>
            </a:xfrm>
            <a:prstGeom prst="straightConnector1">
              <a:avLst/>
            </a:prstGeom>
            <a:noFill/>
            <a:ln w="38100">
              <a:solidFill>
                <a:srgbClr val="FBCE3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4179B390-EE29-40F3-9057-23B02C56B62F}"/>
                </a:ext>
              </a:extLst>
            </p:cNvPr>
            <p:cNvCxnSpPr/>
            <p:nvPr/>
          </p:nvCxnSpPr>
          <p:spPr>
            <a:xfrm>
              <a:off x="2898775" y="2557463"/>
              <a:ext cx="2097088" cy="0"/>
            </a:xfrm>
            <a:prstGeom prst="straightConnector1">
              <a:avLst/>
            </a:prstGeom>
            <a:ln w="28575" cmpd="sng">
              <a:solidFill>
                <a:srgbClr val="FBCE38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893" name="Grouper 50">
              <a:extLst>
                <a:ext uri="{FF2B5EF4-FFF2-40B4-BE49-F238E27FC236}">
                  <a16:creationId xmlns:a16="http://schemas.microsoft.com/office/drawing/2014/main" id="{6F91773D-D9D8-4C16-BF36-994BF45343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67489" y="3968751"/>
              <a:ext cx="833437" cy="881063"/>
              <a:chOff x="4520857" y="2464104"/>
              <a:chExt cx="741419" cy="661005"/>
            </a:xfrm>
          </p:grpSpPr>
          <p:sp>
            <p:nvSpPr>
              <p:cNvPr id="37" name="Double flèche horizontale 36">
                <a:extLst>
                  <a:ext uri="{FF2B5EF4-FFF2-40B4-BE49-F238E27FC236}">
                    <a16:creationId xmlns:a16="http://schemas.microsoft.com/office/drawing/2014/main" id="{2213A4DD-F2C4-4264-BF74-3434465CDA81}"/>
                  </a:ext>
                </a:extLst>
              </p:cNvPr>
              <p:cNvSpPr/>
              <p:nvPr/>
            </p:nvSpPr>
            <p:spPr>
              <a:xfrm>
                <a:off x="4526506" y="2464104"/>
                <a:ext cx="670808" cy="481164"/>
              </a:xfrm>
              <a:prstGeom prst="leftRightArrow">
                <a:avLst>
                  <a:gd name="adj1" fmla="val 50000"/>
                  <a:gd name="adj2" fmla="val 46080"/>
                </a:avLst>
              </a:prstGeom>
              <a:solidFill>
                <a:srgbClr val="FF0000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16424" name="ZoneTexte 37">
                <a:extLst>
                  <a:ext uri="{FF2B5EF4-FFF2-40B4-BE49-F238E27FC236}">
                    <a16:creationId xmlns:a16="http://schemas.microsoft.com/office/drawing/2014/main" id="{E2F67285-C63B-4FB4-9F5E-C8E2767A83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3606" y="2604642"/>
                <a:ext cx="432142" cy="161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r>
                  <a:rPr lang="fr-FR" altLang="fr-FR" sz="800" b="1" dirty="0">
                    <a:solidFill>
                      <a:srgbClr val="FFFFFF"/>
                    </a:solidFill>
                    <a:latin typeface="+mn-lt"/>
                  </a:rPr>
                  <a:t>STOP</a:t>
                </a:r>
              </a:p>
            </p:txBody>
          </p:sp>
          <p:sp>
            <p:nvSpPr>
              <p:cNvPr id="16425" name="ZoneTexte 38">
                <a:extLst>
                  <a:ext uri="{FF2B5EF4-FFF2-40B4-BE49-F238E27FC236}">
                    <a16:creationId xmlns:a16="http://schemas.microsoft.com/office/drawing/2014/main" id="{6212B32C-42FB-4C9A-A954-05E57FB642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0857" y="2824977"/>
                <a:ext cx="741419" cy="300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r>
                  <a:rPr lang="fr-FR" altLang="fr-FR" sz="1000" dirty="0">
                    <a:solidFill>
                      <a:srgbClr val="1E407E"/>
                    </a:solidFill>
                    <a:latin typeface="+mn-lt"/>
                  </a:rPr>
                  <a:t>       5 </a:t>
                </a:r>
              </a:p>
              <a:p>
                <a:pPr>
                  <a:defRPr/>
                </a:pPr>
                <a:r>
                  <a:rPr lang="fr-FR" altLang="fr-FR" sz="1000" dirty="0">
                    <a:solidFill>
                      <a:srgbClr val="1E407E"/>
                    </a:solidFill>
                    <a:latin typeface="+mn-lt"/>
                  </a:rPr>
                  <a:t>demi-vies</a:t>
                </a:r>
              </a:p>
            </p:txBody>
          </p:sp>
        </p:grpSp>
        <p:grpSp>
          <p:nvGrpSpPr>
            <p:cNvPr id="79894" name="Grouper 54">
              <a:extLst>
                <a:ext uri="{FF2B5EF4-FFF2-40B4-BE49-F238E27FC236}">
                  <a16:creationId xmlns:a16="http://schemas.microsoft.com/office/drawing/2014/main" id="{85BF0E79-CE03-4B80-ADBF-A0C19C84CC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6664" y="5873751"/>
              <a:ext cx="822325" cy="881063"/>
              <a:chOff x="4520858" y="2464104"/>
              <a:chExt cx="731892" cy="661005"/>
            </a:xfrm>
          </p:grpSpPr>
          <p:sp>
            <p:nvSpPr>
              <p:cNvPr id="41" name="Double flèche horizontale 40">
                <a:extLst>
                  <a:ext uri="{FF2B5EF4-FFF2-40B4-BE49-F238E27FC236}">
                    <a16:creationId xmlns:a16="http://schemas.microsoft.com/office/drawing/2014/main" id="{65C707B4-5E7F-4747-A4BF-996EE742CC7A}"/>
                  </a:ext>
                </a:extLst>
              </p:cNvPr>
              <p:cNvSpPr/>
              <p:nvPr/>
            </p:nvSpPr>
            <p:spPr>
              <a:xfrm>
                <a:off x="4526510" y="2464104"/>
                <a:ext cx="671136" cy="481164"/>
              </a:xfrm>
              <a:prstGeom prst="leftRightArrow">
                <a:avLst>
                  <a:gd name="adj1" fmla="val 50000"/>
                  <a:gd name="adj2" fmla="val 46080"/>
                </a:avLst>
              </a:prstGeom>
              <a:solidFill>
                <a:srgbClr val="FF0000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16421" name="ZoneTexte 41">
                <a:extLst>
                  <a:ext uri="{FF2B5EF4-FFF2-40B4-BE49-F238E27FC236}">
                    <a16:creationId xmlns:a16="http://schemas.microsoft.com/office/drawing/2014/main" id="{2792D4A0-3D26-42C6-88FD-F634977A20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3672" y="2604642"/>
                <a:ext cx="432353" cy="161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r>
                  <a:rPr lang="fr-FR" altLang="fr-FR" sz="800" b="1" dirty="0">
                    <a:solidFill>
                      <a:srgbClr val="FFFFFF"/>
                    </a:solidFill>
                    <a:latin typeface="+mn-lt"/>
                  </a:rPr>
                  <a:t>STOP</a:t>
                </a:r>
              </a:p>
            </p:txBody>
          </p:sp>
          <p:sp>
            <p:nvSpPr>
              <p:cNvPr id="16422" name="ZoneTexte 42">
                <a:extLst>
                  <a:ext uri="{FF2B5EF4-FFF2-40B4-BE49-F238E27FC236}">
                    <a16:creationId xmlns:a16="http://schemas.microsoft.com/office/drawing/2014/main" id="{C7327844-F061-4315-8FFE-7FFF0A8C3F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0858" y="2824977"/>
                <a:ext cx="731892" cy="300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r>
                  <a:rPr lang="fr-FR" altLang="fr-FR" sz="1000" dirty="0">
                    <a:solidFill>
                      <a:srgbClr val="1E407E"/>
                    </a:solidFill>
                    <a:latin typeface="+mn-lt"/>
                  </a:rPr>
                  <a:t>       5 </a:t>
                </a:r>
              </a:p>
              <a:p>
                <a:pPr>
                  <a:defRPr/>
                </a:pPr>
                <a:r>
                  <a:rPr lang="fr-FR" altLang="fr-FR" sz="1000" dirty="0">
                    <a:solidFill>
                      <a:srgbClr val="1E407E"/>
                    </a:solidFill>
                    <a:latin typeface="+mn-lt"/>
                  </a:rPr>
                  <a:t>demi-vies</a:t>
                </a:r>
              </a:p>
            </p:txBody>
          </p:sp>
        </p:grpSp>
        <p:grpSp>
          <p:nvGrpSpPr>
            <p:cNvPr id="79895" name="Grouper 58">
              <a:extLst>
                <a:ext uri="{FF2B5EF4-FFF2-40B4-BE49-F238E27FC236}">
                  <a16:creationId xmlns:a16="http://schemas.microsoft.com/office/drawing/2014/main" id="{C360352E-5BC0-4E75-9A57-2FA44605D0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27813" y="5891213"/>
              <a:ext cx="773112" cy="881062"/>
              <a:chOff x="4520857" y="2464104"/>
              <a:chExt cx="687440" cy="660323"/>
            </a:xfrm>
          </p:grpSpPr>
          <p:sp>
            <p:nvSpPr>
              <p:cNvPr id="45" name="Double flèche horizontale 44">
                <a:extLst>
                  <a:ext uri="{FF2B5EF4-FFF2-40B4-BE49-F238E27FC236}">
                    <a16:creationId xmlns:a16="http://schemas.microsoft.com/office/drawing/2014/main" id="{9CE6CF21-C72B-482E-BAD5-2E537EDEBB44}"/>
                  </a:ext>
                </a:extLst>
              </p:cNvPr>
              <p:cNvSpPr/>
              <p:nvPr/>
            </p:nvSpPr>
            <p:spPr>
              <a:xfrm>
                <a:off x="4526503" y="2464104"/>
                <a:ext cx="670501" cy="480668"/>
              </a:xfrm>
              <a:prstGeom prst="leftRightArrow">
                <a:avLst>
                  <a:gd name="adj1" fmla="val 50000"/>
                  <a:gd name="adj2" fmla="val 46080"/>
                </a:avLst>
              </a:prstGeom>
              <a:solidFill>
                <a:srgbClr val="FF0000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16418" name="ZoneTexte 45">
                <a:extLst>
                  <a:ext uri="{FF2B5EF4-FFF2-40B4-BE49-F238E27FC236}">
                    <a16:creationId xmlns:a16="http://schemas.microsoft.com/office/drawing/2014/main" id="{D25B9FBD-E241-465F-8106-F192E9338D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3546" y="2604497"/>
                <a:ext cx="433355" cy="161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r>
                  <a:rPr lang="fr-FR" altLang="fr-FR" sz="800" b="1" dirty="0">
                    <a:solidFill>
                      <a:srgbClr val="FFFFFF"/>
                    </a:solidFill>
                    <a:latin typeface="+mn-lt"/>
                  </a:rPr>
                  <a:t>STOP</a:t>
                </a:r>
              </a:p>
            </p:txBody>
          </p:sp>
          <p:sp>
            <p:nvSpPr>
              <p:cNvPr id="16419" name="ZoneTexte 46">
                <a:extLst>
                  <a:ext uri="{FF2B5EF4-FFF2-40B4-BE49-F238E27FC236}">
                    <a16:creationId xmlns:a16="http://schemas.microsoft.com/office/drawing/2014/main" id="{2AA45F6A-6F69-4906-BC43-0B3FA2CF7B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0857" y="2824604"/>
                <a:ext cx="687440" cy="299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r>
                  <a:rPr lang="fr-FR" altLang="fr-FR" sz="1000" dirty="0">
                    <a:solidFill>
                      <a:srgbClr val="1E407E"/>
                    </a:solidFill>
                    <a:latin typeface="+mn-lt"/>
                  </a:rPr>
                  <a:t>       5 </a:t>
                </a:r>
              </a:p>
              <a:p>
                <a:pPr>
                  <a:defRPr/>
                </a:pPr>
                <a:r>
                  <a:rPr lang="fr-FR" altLang="fr-FR" sz="1000" dirty="0">
                    <a:solidFill>
                      <a:srgbClr val="1E407E"/>
                    </a:solidFill>
                    <a:latin typeface="+mn-lt"/>
                  </a:rPr>
                  <a:t>demi-vies</a:t>
                </a:r>
              </a:p>
            </p:txBody>
          </p:sp>
        </p:grpSp>
        <p:cxnSp>
          <p:nvCxnSpPr>
            <p:cNvPr id="79896" name="Connecteur droit avec flèche 47">
              <a:extLst>
                <a:ext uri="{FF2B5EF4-FFF2-40B4-BE49-F238E27FC236}">
                  <a16:creationId xmlns:a16="http://schemas.microsoft.com/office/drawing/2014/main" id="{9D429265-784D-43DB-ADCE-DDF466F127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41663" y="3830639"/>
              <a:ext cx="0" cy="409575"/>
            </a:xfrm>
            <a:prstGeom prst="straightConnector1">
              <a:avLst/>
            </a:prstGeom>
            <a:noFill/>
            <a:ln w="38100">
              <a:solidFill>
                <a:srgbClr val="FBCE3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ECA65DB3-5465-4C1E-88E9-1C79EA305EB6}"/>
                </a:ext>
              </a:extLst>
            </p:cNvPr>
            <p:cNvCxnSpPr/>
            <p:nvPr/>
          </p:nvCxnSpPr>
          <p:spPr>
            <a:xfrm>
              <a:off x="2881314" y="4318000"/>
              <a:ext cx="2098675" cy="0"/>
            </a:xfrm>
            <a:prstGeom prst="straightConnector1">
              <a:avLst/>
            </a:prstGeom>
            <a:ln w="28575" cmpd="sng">
              <a:solidFill>
                <a:srgbClr val="FBCE38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898" name="Connecteur droit avec flèche 49">
              <a:extLst>
                <a:ext uri="{FF2B5EF4-FFF2-40B4-BE49-F238E27FC236}">
                  <a16:creationId xmlns:a16="http://schemas.microsoft.com/office/drawing/2014/main" id="{9A7733DD-6C00-4092-AF65-57A9E2FBB0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94050" y="5713413"/>
              <a:ext cx="0" cy="406400"/>
            </a:xfrm>
            <a:prstGeom prst="straightConnector1">
              <a:avLst/>
            </a:prstGeom>
            <a:noFill/>
            <a:ln w="38100">
              <a:solidFill>
                <a:srgbClr val="FBCE3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Connecteur droit avec flèche 50">
              <a:extLst>
                <a:ext uri="{FF2B5EF4-FFF2-40B4-BE49-F238E27FC236}">
                  <a16:creationId xmlns:a16="http://schemas.microsoft.com/office/drawing/2014/main" id="{F9643C9A-7AE6-4DB1-A863-42802924915D}"/>
                </a:ext>
              </a:extLst>
            </p:cNvPr>
            <p:cNvCxnSpPr/>
            <p:nvPr/>
          </p:nvCxnSpPr>
          <p:spPr>
            <a:xfrm>
              <a:off x="2897189" y="6197600"/>
              <a:ext cx="2098675" cy="0"/>
            </a:xfrm>
            <a:prstGeom prst="straightConnector1">
              <a:avLst/>
            </a:prstGeom>
            <a:ln w="28575" cmpd="sng">
              <a:solidFill>
                <a:srgbClr val="FBCE38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3C0F66A5-F379-40AF-B46A-F192B24AE15F}"/>
              </a:ext>
            </a:extLst>
          </p:cNvPr>
          <p:cNvCxnSpPr/>
          <p:nvPr/>
        </p:nvCxnSpPr>
        <p:spPr>
          <a:xfrm>
            <a:off x="949326" y="3170238"/>
            <a:ext cx="8315325" cy="30162"/>
          </a:xfrm>
          <a:prstGeom prst="line">
            <a:avLst/>
          </a:prstGeom>
          <a:ln w="3175">
            <a:solidFill>
              <a:srgbClr val="1E407E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306301DF-1B4A-43E7-BA38-C962EE848B4D}"/>
              </a:ext>
            </a:extLst>
          </p:cNvPr>
          <p:cNvCxnSpPr/>
          <p:nvPr/>
        </p:nvCxnSpPr>
        <p:spPr>
          <a:xfrm>
            <a:off x="949326" y="5060950"/>
            <a:ext cx="8315325" cy="26988"/>
          </a:xfrm>
          <a:prstGeom prst="line">
            <a:avLst/>
          </a:prstGeom>
          <a:ln w="3175">
            <a:solidFill>
              <a:srgbClr val="1E407E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BD30888-C146-48B1-8022-FA3753569F5C}"/>
              </a:ext>
            </a:extLst>
          </p:cNvPr>
          <p:cNvSpPr/>
          <p:nvPr/>
        </p:nvSpPr>
        <p:spPr>
          <a:xfrm>
            <a:off x="9678988" y="2890838"/>
            <a:ext cx="1981200" cy="2660207"/>
          </a:xfrm>
          <a:prstGeom prst="rect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lIns="109718" tIns="54860" rIns="109718" bIns="5486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Aft>
                <a:spcPts val="1440"/>
              </a:spcAft>
              <a:defRPr/>
            </a:pPr>
            <a:r>
              <a:rPr lang="fr-FR" altLang="fr-FR" sz="1400" b="1" dirty="0">
                <a:solidFill>
                  <a:schemeClr val="accent1"/>
                </a:solidFill>
                <a:latin typeface="+mn-lt"/>
              </a:rPr>
              <a:t>Actuellement, aucune association concomitante ne doit être réalisée en dehors d</a:t>
            </a:r>
            <a:r>
              <a:rPr lang="ja-JP" altLang="fr-FR" sz="1400" b="1" dirty="0">
                <a:solidFill>
                  <a:schemeClr val="accent1"/>
                </a:solidFill>
                <a:latin typeface="+mn-lt"/>
              </a:rPr>
              <a:t>’</a:t>
            </a:r>
            <a:r>
              <a:rPr lang="fr-FR" altLang="ja-JP" sz="1400" b="1" dirty="0">
                <a:solidFill>
                  <a:schemeClr val="accent1"/>
                </a:solidFill>
                <a:latin typeface="+mn-lt"/>
              </a:rPr>
              <a:t>un essai clinique.</a:t>
            </a:r>
          </a:p>
          <a:p>
            <a:pPr>
              <a:spcAft>
                <a:spcPts val="1440"/>
              </a:spcAft>
              <a:defRPr/>
            </a:pPr>
            <a:r>
              <a:rPr lang="fr-FR" altLang="fr-FR" sz="1400" b="1" dirty="0">
                <a:solidFill>
                  <a:schemeClr val="accent1"/>
                </a:solidFill>
                <a:latin typeface="+mn-lt"/>
              </a:rPr>
              <a:t>Les délais à respecter entre ces deux traitements sont variables et bien codifiés</a:t>
            </a:r>
          </a:p>
        </p:txBody>
      </p:sp>
      <p:sp>
        <p:nvSpPr>
          <p:cNvPr id="79903" name="Rectangle 45">
            <a:extLst>
              <a:ext uri="{FF2B5EF4-FFF2-40B4-BE49-F238E27FC236}">
                <a16:creationId xmlns:a16="http://schemas.microsoft.com/office/drawing/2014/main" id="{1F556E62-2C80-432D-95B8-91BEBC184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1" y="755650"/>
            <a:ext cx="8474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6" rIns="91433" bIns="45716">
            <a:spAutoFit/>
          </a:bodyPr>
          <a:lstStyle/>
          <a:p>
            <a:r>
              <a:rPr lang="fr-FR" altLang="fr-FR" sz="3200" b="1" dirty="0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« Le mieux peut être l’ennemi du bien… »</a:t>
            </a:r>
          </a:p>
        </p:txBody>
      </p:sp>
      <p:sp>
        <p:nvSpPr>
          <p:cNvPr id="46" name="Text Box 4">
            <a:extLst>
              <a:ext uri="{FF2B5EF4-FFF2-40B4-BE49-F238E27FC236}">
                <a16:creationId xmlns:a16="http://schemas.microsoft.com/office/drawing/2014/main" id="{FAF2A29E-FFE0-4745-BC95-195511BFF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3195105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RT &amp; Thérapie ciblée</a:t>
            </a:r>
          </a:p>
        </p:txBody>
      </p:sp>
      <p:pic>
        <p:nvPicPr>
          <p:cNvPr id="47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7D50811E-300F-4D2D-B503-FDEF9C675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8758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28CC7F88-41FB-443E-9A3F-94CD11160A65}"/>
              </a:ext>
            </a:extLst>
          </p:cNvPr>
          <p:cNvGrpSpPr/>
          <p:nvPr/>
        </p:nvGrpSpPr>
        <p:grpSpPr>
          <a:xfrm rot="1263271">
            <a:off x="8296715" y="363814"/>
            <a:ext cx="2424936" cy="2150144"/>
            <a:chOff x="1717856" y="5227"/>
            <a:chExt cx="6718646" cy="5790819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13579" y="1964217"/>
              <a:ext cx="2622923" cy="3453607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17856" y="5227"/>
              <a:ext cx="5811774" cy="5790819"/>
            </a:xfrm>
            <a:prstGeom prst="rect">
              <a:avLst/>
            </a:prstGeom>
          </p:spPr>
        </p:pic>
      </p:grpSp>
      <p:sp>
        <p:nvSpPr>
          <p:cNvPr id="9" name="Ellipse 8"/>
          <p:cNvSpPr/>
          <p:nvPr/>
        </p:nvSpPr>
        <p:spPr>
          <a:xfrm>
            <a:off x="6411072" y="1926118"/>
            <a:ext cx="738513" cy="12556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276AD6-F2A0-466E-ADE5-CE20562E4637}"/>
              </a:ext>
            </a:extLst>
          </p:cNvPr>
          <p:cNvSpPr/>
          <p:nvPr/>
        </p:nvSpPr>
        <p:spPr>
          <a:xfrm>
            <a:off x="1619823" y="1596404"/>
            <a:ext cx="9689659" cy="4924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 Radiothérapie complexe 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 Patients fragiles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 Importance de la fonctionnalité </a:t>
            </a:r>
            <a:r>
              <a:rPr lang="fr-FR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(EFR avec DLCO+++)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 Prise en compte des particularités Thorax</a:t>
            </a:r>
            <a:r>
              <a:rPr lang="fr-FR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 (</a:t>
            </a:r>
            <a:r>
              <a:rPr lang="fr-FR" sz="20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Mvts</a:t>
            </a:r>
            <a:r>
              <a:rPr lang="fr-FR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, Hétérogénéités…)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 OARs : Poumon, </a:t>
            </a:r>
            <a:r>
              <a:rPr lang="fr-FR" sz="2400" dirty="0">
                <a:solidFill>
                  <a:schemeClr val="accent3"/>
                </a:solidFill>
                <a:latin typeface="Comic Sans MS" panose="030F0702030302020204" pitchFamily="66" charset="0"/>
              </a:rPr>
              <a:t>Cœur</a:t>
            </a:r>
            <a:r>
              <a:rPr lang="fr-FR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, Œsophage, Moelle épinière…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Effets Volumes+++ </a:t>
            </a:r>
            <a:r>
              <a:rPr lang="fr-FR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>
                <a:solidFill>
                  <a:schemeClr val="accent3"/>
                </a:solidFill>
                <a:latin typeface="Comic Sans MS" panose="030F0702030302020204" pitchFamily="66" charset="0"/>
              </a:rPr>
              <a:t>(RT stéréotaxique, RCMI, TEP, Asservissement…)</a:t>
            </a:r>
            <a:endParaRPr lang="fr-FR" sz="200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 Synergie avec IO+++,Thérapies ciblées, Chimiothérapie…</a:t>
            </a:r>
            <a:endParaRPr lang="fr-FR" sz="2000" dirty="0">
              <a:solidFill>
                <a:schemeClr val="accent3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113CC34-F06C-4E40-B986-89FC5EEB7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48" y="806465"/>
            <a:ext cx="68151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altLang="fr-FR" b="0" dirty="0">
                <a:solidFill>
                  <a:schemeClr val="accent1"/>
                </a:solidFill>
              </a:rPr>
              <a:t>La Radiothérapie Thoracique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884CDFB0-A38C-498A-8A1D-36E869A44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1353256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RT &amp; CB</a:t>
            </a:r>
          </a:p>
        </p:txBody>
      </p:sp>
      <p:pic>
        <p:nvPicPr>
          <p:cNvPr id="17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9798DC25-77DC-40E9-8173-335535061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1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photo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6116" y="2755217"/>
            <a:ext cx="300513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6338" y="1516064"/>
            <a:ext cx="69977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ZoneTexte 13"/>
          <p:cNvSpPr txBox="1">
            <a:spLocks noChangeArrowheads="1"/>
          </p:cNvSpPr>
          <p:nvPr/>
        </p:nvSpPr>
        <p:spPr bwMode="auto">
          <a:xfrm>
            <a:off x="4381584" y="499489"/>
            <a:ext cx="34419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rgbClr val="00FFFF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400" dirty="0">
                <a:solidFill>
                  <a:schemeClr val="accent1"/>
                </a:solidFill>
                <a:latin typeface="Comic Sans MS" pitchFamily="66" charset="0"/>
                <a:ea typeface="MS PGothic" pitchFamily="34" charset="-128"/>
              </a:rPr>
              <a:t>Stratégies…</a:t>
            </a:r>
          </a:p>
        </p:txBody>
      </p:sp>
      <p:pic>
        <p:nvPicPr>
          <p:cNvPr id="13318" name="Image 3" descr="Subes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7701" y="4006851"/>
            <a:ext cx="4767263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4"/>
          <p:cNvSpPr txBox="1">
            <a:spLocks noChangeArrowheads="1"/>
          </p:cNvSpPr>
          <p:nvPr/>
        </p:nvSpPr>
        <p:spPr bwMode="auto">
          <a:xfrm>
            <a:off x="976314" y="4943476"/>
            <a:ext cx="2166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 sz="2400">
                <a:solidFill>
                  <a:srgbClr val="595959"/>
                </a:solidFill>
                <a:latin typeface="News Gothic MT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18" charset="2"/>
              <a:buChar char=""/>
              <a:defRPr sz="2200">
                <a:solidFill>
                  <a:srgbClr val="595959"/>
                </a:solidFill>
                <a:latin typeface="News Gothic MT" charset="0"/>
                <a:ea typeface="ＭＳ Ｐゴシック" pitchFamily="34" charset="-128"/>
              </a:defRPr>
            </a:lvl2pPr>
            <a:lvl3pPr marL="968375" indent="-282575" eaLnBrk="0" hangingPunct="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 sz="2000">
                <a:solidFill>
                  <a:srgbClr val="595959"/>
                </a:solidFill>
                <a:latin typeface="News Gothic MT" charset="0"/>
                <a:ea typeface="ＭＳ Ｐゴシック" pitchFamily="34" charset="-128"/>
              </a:defRPr>
            </a:lvl3pPr>
            <a:lvl4pPr marL="1263650" indent="-295275" eaLnBrk="0" hangingPunct="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pitchFamily="34" charset="-128"/>
              </a:defRPr>
            </a:lvl4pPr>
            <a:lvl5pPr marL="1546225" indent="-282575" eaLnBrk="0" hangingPunct="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pitchFamily="34" charset="-128"/>
              </a:defRPr>
            </a:lvl5pPr>
            <a:lvl6pPr marL="2003425" indent="-282575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pitchFamily="34" charset="-128"/>
              </a:defRPr>
            </a:lvl6pPr>
            <a:lvl7pPr marL="2460625" indent="-282575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pitchFamily="34" charset="-128"/>
              </a:defRPr>
            </a:lvl7pPr>
            <a:lvl8pPr marL="2917825" indent="-282575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pitchFamily="34" charset="-128"/>
              </a:defRPr>
            </a:lvl8pPr>
            <a:lvl9pPr marL="3375025" indent="-282575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1400" dirty="0">
                <a:solidFill>
                  <a:schemeClr val="accent2"/>
                </a:solidFill>
                <a:effectLst/>
                <a:latin typeface="Comic Sans MS" panose="030F0702030302020204" pitchFamily="66" charset="0"/>
                <a:cs typeface="+mn-cs"/>
              </a:rPr>
              <a:t>Sous-classifications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1400" dirty="0">
                <a:solidFill>
                  <a:schemeClr val="accent2"/>
                </a:solidFill>
                <a:effectLst/>
                <a:latin typeface="Comic Sans MS" panose="030F0702030302020204" pitchFamily="66" charset="0"/>
                <a:cs typeface="+mn-cs"/>
              </a:rPr>
              <a:t>des stades IIIA N2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A1DEC78-3FED-4187-9641-CBF975649D1B}"/>
              </a:ext>
            </a:extLst>
          </p:cNvPr>
          <p:cNvGrpSpPr/>
          <p:nvPr/>
        </p:nvGrpSpPr>
        <p:grpSpPr>
          <a:xfrm>
            <a:off x="3941764" y="2220914"/>
            <a:ext cx="3419474" cy="3898900"/>
            <a:chOff x="3941764" y="2220914"/>
            <a:chExt cx="3419474" cy="3898900"/>
          </a:xfrm>
        </p:grpSpPr>
        <p:sp>
          <p:nvSpPr>
            <p:cNvPr id="13" name="Rectangle 12"/>
            <p:cNvSpPr/>
            <p:nvPr/>
          </p:nvSpPr>
          <p:spPr>
            <a:xfrm>
              <a:off x="5880100" y="2220914"/>
              <a:ext cx="1481138" cy="103028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fr-FR" dirty="0">
                <a:latin typeface="Comic Sans MS" pitchFamily="66" charset="0"/>
              </a:endParaRPr>
            </a:p>
          </p:txBody>
        </p:sp>
        <p:sp>
          <p:nvSpPr>
            <p:cNvPr id="17" name="Ellipse 16"/>
            <p:cNvSpPr>
              <a:spLocks noChangeArrowheads="1"/>
            </p:cNvSpPr>
            <p:nvPr/>
          </p:nvSpPr>
          <p:spPr bwMode="auto">
            <a:xfrm>
              <a:off x="3941764" y="5861051"/>
              <a:ext cx="3133725" cy="2587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25400" dir="5400000" sx="100999" sy="100999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0" hangingPunct="0">
                <a:defRPr/>
              </a:pPr>
              <a:endParaRPr lang="fr-FR" dirty="0">
                <a:solidFill>
                  <a:schemeClr val="lt1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72112" y="116894"/>
            <a:ext cx="1353256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RT &amp; CB</a:t>
            </a:r>
          </a:p>
        </p:txBody>
      </p:sp>
      <p:pic>
        <p:nvPicPr>
          <p:cNvPr id="15" name="Picture 2" descr="http://webu2.upmf-grenoble.fr/sciedu/pdessus/cours/sitesetudiants/circulationsanguine/poumon-avec-des-bronches-thumb54987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yberknife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7948" y="2242102"/>
            <a:ext cx="923916" cy="976796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A3BD20EA-ACB1-4F18-9FD0-14F5FEBD9775}"/>
              </a:ext>
            </a:extLst>
          </p:cNvPr>
          <p:cNvGrpSpPr/>
          <p:nvPr/>
        </p:nvGrpSpPr>
        <p:grpSpPr>
          <a:xfrm>
            <a:off x="7370382" y="2230620"/>
            <a:ext cx="1210056" cy="1020580"/>
            <a:chOff x="7370382" y="2230620"/>
            <a:chExt cx="1210056" cy="1020580"/>
          </a:xfrm>
        </p:grpSpPr>
        <p:sp>
          <p:nvSpPr>
            <p:cNvPr id="2" name="Rectangle 1"/>
            <p:cNvSpPr/>
            <p:nvPr/>
          </p:nvSpPr>
          <p:spPr>
            <a:xfrm>
              <a:off x="7370382" y="2730500"/>
              <a:ext cx="732726" cy="520700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A8B38347-2899-49F4-828F-6E7F4DC08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267" y="2230620"/>
              <a:ext cx="1025171" cy="6593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3" descr="cyberknife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3409" y="3024424"/>
            <a:ext cx="623682" cy="65937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37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354" y="2924951"/>
            <a:ext cx="5837237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49206" y="607395"/>
            <a:ext cx="9093200" cy="11390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NE PAS OUBLIER : </a:t>
            </a:r>
            <a:r>
              <a:rPr lang="fr-FR" sz="2400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CE QUI EST IMPORTANT DANS LA RADIO-CHIMIO/IMMUNOTHERAPIE C’EST…</a:t>
            </a:r>
            <a:endParaRPr lang="fr-FR" sz="2000" i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FAA3A79-72C6-4144-9D42-0CDE3F24BA06}"/>
              </a:ext>
            </a:extLst>
          </p:cNvPr>
          <p:cNvGrpSpPr/>
          <p:nvPr/>
        </p:nvGrpSpPr>
        <p:grpSpPr>
          <a:xfrm>
            <a:off x="995921" y="1954990"/>
            <a:ext cx="10049446" cy="4500562"/>
            <a:chOff x="995921" y="1954990"/>
            <a:chExt cx="10049446" cy="450056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83507">
              <a:off x="8181517" y="2382027"/>
              <a:ext cx="2863850" cy="407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995921" y="1954990"/>
              <a:ext cx="6518275" cy="769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4400" i="1" dirty="0">
                  <a:solidFill>
                    <a:schemeClr val="accent3"/>
                  </a:solidFill>
                  <a:latin typeface="Comic Sans MS" panose="030F0702030302020204" pitchFamily="66" charset="0"/>
                </a:rPr>
                <a:t>LA RADIOTHERAPIE !!</a:t>
              </a:r>
            </a:p>
          </p:txBody>
        </p:sp>
      </p:grpSp>
      <p:sp>
        <p:nvSpPr>
          <p:cNvPr id="8" name="Text Box 4">
            <a:extLst>
              <a:ext uri="{FF2B5EF4-FFF2-40B4-BE49-F238E27FC236}">
                <a16:creationId xmlns:a16="http://schemas.microsoft.com/office/drawing/2014/main" id="{8E56FF37-E88E-468A-89D1-6AC1B2CF1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1353256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RT &amp; CB</a:t>
            </a:r>
          </a:p>
        </p:txBody>
      </p:sp>
      <p:pic>
        <p:nvPicPr>
          <p:cNvPr id="11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9AB1ED9C-2A47-46AD-B991-12B147294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89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73947B-14E0-4836-94E6-528029AFC6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6850" y="425997"/>
            <a:ext cx="9258300" cy="90011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993" tIns="46796" rIns="89993" bIns="46796" numCol="1" anchor="b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7640" algn="l"/>
                <a:tab pos="896866" algn="l"/>
                <a:tab pos="1346092" algn="l"/>
                <a:tab pos="1795319" algn="l"/>
                <a:tab pos="2244545" algn="l"/>
                <a:tab pos="2693772" algn="l"/>
                <a:tab pos="3142998" algn="l"/>
                <a:tab pos="3592225" algn="l"/>
                <a:tab pos="4041451" algn="l"/>
                <a:tab pos="4490678" algn="l"/>
                <a:tab pos="4939904" algn="l"/>
                <a:tab pos="5389133" algn="l"/>
                <a:tab pos="5838359" algn="l"/>
                <a:tab pos="6287586" algn="l"/>
                <a:tab pos="6736812" algn="l"/>
                <a:tab pos="7186038" algn="l"/>
                <a:tab pos="7635264" algn="l"/>
                <a:tab pos="8084491" algn="l"/>
                <a:tab pos="8533717" algn="l"/>
                <a:tab pos="8982943" algn="l"/>
              </a:tabLst>
              <a:defRPr/>
            </a:pPr>
            <a:r>
              <a:rPr lang="fr-FR" altLang="fr-FR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optimiser la Radiothérapie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7084BC4-F3CC-4297-8E50-CAA507C1E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058" y="1597954"/>
            <a:ext cx="5984316" cy="50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6" rIns="91433" bIns="45716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2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• </a:t>
            </a:r>
            <a:r>
              <a:rPr lang="fr-FR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Optimiser la radiothérapie :</a:t>
            </a:r>
            <a:endParaRPr lang="fr-F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	- Radiothérapie stéréotaxique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	- RCMI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- Asservissement respiratoire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2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• </a:t>
            </a:r>
            <a:r>
              <a:rPr lang="fr-FR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Optimiser la chimiothérapie :</a:t>
            </a:r>
            <a:endParaRPr lang="fr-F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	- Etude </a:t>
            </a:r>
            <a:r>
              <a:rPr lang="fr-FR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Proclaim</a:t>
            </a:r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 (Pemetrexed)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fr-FR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Optimiser les traitements combinés :</a:t>
            </a:r>
            <a:endParaRPr lang="fr-F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marL="741363" lvl="1" indent="-285750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Thérapies ciblées</a:t>
            </a:r>
          </a:p>
          <a:p>
            <a:pPr marL="741363" lvl="1" indent="-285750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Immunothérapie</a:t>
            </a:r>
          </a:p>
          <a:p>
            <a:pPr marL="741363" lvl="1" indent="-285750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Nanoparticules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fr-FR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Maintenance :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	- Etude Pacific (Durvalumab)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	- IO …</a:t>
            </a:r>
          </a:p>
        </p:txBody>
      </p:sp>
      <p:grpSp>
        <p:nvGrpSpPr>
          <p:cNvPr id="76806" name="Groupe 1">
            <a:extLst>
              <a:ext uri="{FF2B5EF4-FFF2-40B4-BE49-F238E27FC236}">
                <a16:creationId xmlns:a16="http://schemas.microsoft.com/office/drawing/2014/main" id="{BE21F349-36A7-4210-AB4F-90AC516CA846}"/>
              </a:ext>
            </a:extLst>
          </p:cNvPr>
          <p:cNvGrpSpPr>
            <a:grpSpLocks/>
          </p:cNvGrpSpPr>
          <p:nvPr/>
        </p:nvGrpSpPr>
        <p:grpSpPr bwMode="auto">
          <a:xfrm>
            <a:off x="7496762" y="1741488"/>
            <a:ext cx="3534877" cy="2678112"/>
            <a:chOff x="211882" y="1219235"/>
            <a:chExt cx="6567296" cy="4397195"/>
          </a:xfrm>
        </p:grpSpPr>
        <p:pic>
          <p:nvPicPr>
            <p:cNvPr id="76808" name="Image 8" descr="test 2.tif">
              <a:extLst>
                <a:ext uri="{FF2B5EF4-FFF2-40B4-BE49-F238E27FC236}">
                  <a16:creationId xmlns:a16="http://schemas.microsoft.com/office/drawing/2014/main" id="{6918F87A-12BE-42D8-BA18-824BAAF91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82" y="1452441"/>
              <a:ext cx="6462643" cy="4163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9">
              <a:extLst>
                <a:ext uri="{FF2B5EF4-FFF2-40B4-BE49-F238E27FC236}">
                  <a16:creationId xmlns:a16="http://schemas.microsoft.com/office/drawing/2014/main" id="{0C8834EE-8C83-40DC-B0D2-7F5B8D566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909" y="1219235"/>
              <a:ext cx="1501585" cy="353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800" dirty="0" err="1">
                  <a:solidFill>
                    <a:schemeClr val="accent1"/>
                  </a:solidFill>
                  <a:latin typeface="+mn-lt"/>
                  <a:cs typeface="Arial" charset="0"/>
                </a:rPr>
                <a:t>Imature</a:t>
              </a:r>
              <a:r>
                <a:rPr lang="fr-FR" sz="800" dirty="0">
                  <a:solidFill>
                    <a:schemeClr val="accent1"/>
                  </a:solidFill>
                  <a:latin typeface="+mn-lt"/>
                  <a:cs typeface="Arial" charset="0"/>
                </a:rPr>
                <a:t>  DC </a:t>
              </a:r>
            </a:p>
          </p:txBody>
        </p:sp>
        <p:sp>
          <p:nvSpPr>
            <p:cNvPr id="9" name="ZoneTexte 10">
              <a:extLst>
                <a:ext uri="{FF2B5EF4-FFF2-40B4-BE49-F238E27FC236}">
                  <a16:creationId xmlns:a16="http://schemas.microsoft.com/office/drawing/2014/main" id="{593024A8-217C-479F-BC67-74D1A4EFAA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633" y="1667556"/>
              <a:ext cx="1370545" cy="353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800" dirty="0">
                  <a:solidFill>
                    <a:schemeClr val="accent1"/>
                  </a:solidFill>
                  <a:latin typeface="+mn-lt"/>
                  <a:cs typeface="Arial" charset="0"/>
                </a:rPr>
                <a:t>Mature DC 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BE19F70-F347-432A-B663-ACCFD9601642}"/>
                </a:ext>
              </a:extLst>
            </p:cNvPr>
            <p:cNvSpPr txBox="1"/>
            <p:nvPr/>
          </p:nvSpPr>
          <p:spPr bwMode="auto">
            <a:xfrm>
              <a:off x="211882" y="1242693"/>
              <a:ext cx="1936394" cy="5558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800" dirty="0" err="1">
                  <a:solidFill>
                    <a:schemeClr val="accent1"/>
                  </a:solidFill>
                  <a:latin typeface="+mn-lt"/>
                  <a:ea typeface="ＭＳ Ｐゴシック" pitchFamily="34" charset="-128"/>
                </a:rPr>
                <a:t>Dying</a:t>
              </a:r>
              <a:r>
                <a:rPr lang="fr-FR" sz="800" dirty="0">
                  <a:solidFill>
                    <a:schemeClr val="accent1"/>
                  </a:solidFill>
                  <a:latin typeface="+mn-lt"/>
                  <a:ea typeface="ＭＳ Ｐゴシック" pitchFamily="34" charset="-128"/>
                </a:rPr>
                <a:t> </a:t>
              </a:r>
              <a:r>
                <a:rPr lang="fr-FR" sz="800" dirty="0" err="1">
                  <a:solidFill>
                    <a:schemeClr val="accent1"/>
                  </a:solidFill>
                  <a:latin typeface="+mn-lt"/>
                  <a:ea typeface="ＭＳ Ｐゴシック" pitchFamily="34" charset="-128"/>
                </a:rPr>
                <a:t>tumor</a:t>
              </a:r>
              <a:r>
                <a:rPr lang="fr-FR" sz="800" dirty="0">
                  <a:solidFill>
                    <a:schemeClr val="accent1"/>
                  </a:solidFill>
                  <a:latin typeface="+mn-lt"/>
                  <a:ea typeface="ＭＳ Ｐゴシック" pitchFamily="34" charset="-128"/>
                </a:rPr>
                <a:t> </a:t>
              </a:r>
              <a:r>
                <a:rPr lang="fr-FR" sz="800" dirty="0" err="1">
                  <a:solidFill>
                    <a:schemeClr val="accent1"/>
                  </a:solidFill>
                  <a:latin typeface="+mn-lt"/>
                  <a:ea typeface="ＭＳ Ｐゴシック" pitchFamily="34" charset="-128"/>
                </a:rPr>
                <a:t>cells</a:t>
              </a:r>
              <a:endParaRPr lang="fr-FR" sz="800" dirty="0">
                <a:solidFill>
                  <a:schemeClr val="accent1"/>
                </a:solidFill>
                <a:latin typeface="+mn-lt"/>
                <a:ea typeface="ＭＳ Ｐゴシック" pitchFamily="34" charset="-128"/>
              </a:endParaRPr>
            </a:p>
            <a:p>
              <a:pPr>
                <a:defRPr/>
              </a:pPr>
              <a:r>
                <a:rPr lang="fr-FR" sz="800" dirty="0">
                  <a:solidFill>
                    <a:schemeClr val="accent1"/>
                  </a:solidFill>
                  <a:latin typeface="+mn-lt"/>
                  <a:ea typeface="ＭＳ Ｐゴシック" pitchFamily="34" charset="-128"/>
                </a:rPr>
                <a:t>mourantes</a:t>
              </a:r>
            </a:p>
          </p:txBody>
        </p:sp>
        <p:sp>
          <p:nvSpPr>
            <p:cNvPr id="76812" name="ZoneTexte 12">
              <a:extLst>
                <a:ext uri="{FF2B5EF4-FFF2-40B4-BE49-F238E27FC236}">
                  <a16:creationId xmlns:a16="http://schemas.microsoft.com/office/drawing/2014/main" id="{5C3AB15E-E8CF-4509-9C42-724DEF5678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2934" y="3891236"/>
              <a:ext cx="2064269" cy="353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000"/>
                </a:spcBef>
                <a:buClr>
                  <a:srgbClr val="6FB7D7"/>
                </a:buClr>
                <a:buSzPct val="110000"/>
                <a:buFont typeface="Wingdings 2" panose="05020102010507070707" pitchFamily="18" charset="2"/>
                <a:buChar char=""/>
                <a:defRPr sz="2300">
                  <a:solidFill>
                    <a:srgbClr val="595959"/>
                  </a:solidFill>
                  <a:latin typeface="News Gothic MT" panose="020B0504020203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rgbClr val="215D77"/>
                </a:buClr>
                <a:buSzPct val="110000"/>
                <a:buFont typeface="Wingdings 2" panose="05020102010507070707" pitchFamily="18" charset="2"/>
                <a:buChar char=""/>
                <a:defRPr sz="2200">
                  <a:solidFill>
                    <a:srgbClr val="595959"/>
                  </a:solidFill>
                  <a:latin typeface="News Gothic MT" panose="020B0504020203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6FB7D7"/>
                </a:buClr>
                <a:buSzPct val="110000"/>
                <a:buFont typeface="Wingdings 2" panose="05020102010507070707" pitchFamily="18" charset="2"/>
                <a:buChar char=""/>
                <a:defRPr sz="2000">
                  <a:solidFill>
                    <a:srgbClr val="595959"/>
                  </a:solidFill>
                  <a:latin typeface="News Gothic MT" panose="020B0504020203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215D77"/>
                </a:buClr>
                <a:buSzPct val="110000"/>
                <a:buFont typeface="Wingdings 2" panose="05020102010507070707" pitchFamily="18" charset="2"/>
                <a:buChar char=""/>
                <a:defRPr>
                  <a:solidFill>
                    <a:srgbClr val="595959"/>
                  </a:solidFill>
                  <a:latin typeface="News Gothic MT" panose="020B0504020203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6FB7D7"/>
                </a:buClr>
                <a:buSzPct val="110000"/>
                <a:buFont typeface="Wingdings 2" panose="05020102010507070707" pitchFamily="18" charset="2"/>
                <a:buChar char=""/>
                <a:defRPr>
                  <a:solidFill>
                    <a:srgbClr val="595959"/>
                  </a:solidFill>
                  <a:latin typeface="News Gothic MT" panose="020B0504020203020204" pitchFamily="34" charset="0"/>
                  <a:ea typeface="MS PGothic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anose="05020102010507070707" pitchFamily="18" charset="2"/>
                <a:buChar char=""/>
                <a:defRPr>
                  <a:solidFill>
                    <a:srgbClr val="595959"/>
                  </a:solidFill>
                  <a:latin typeface="News Gothic MT" panose="020B0504020203020204" pitchFamily="34" charset="0"/>
                  <a:ea typeface="MS PGothic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anose="05020102010507070707" pitchFamily="18" charset="2"/>
                <a:buChar char=""/>
                <a:defRPr>
                  <a:solidFill>
                    <a:srgbClr val="595959"/>
                  </a:solidFill>
                  <a:latin typeface="News Gothic MT" panose="020B0504020203020204" pitchFamily="34" charset="0"/>
                  <a:ea typeface="MS PGothic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anose="05020102010507070707" pitchFamily="18" charset="2"/>
                <a:buChar char=""/>
                <a:defRPr>
                  <a:solidFill>
                    <a:srgbClr val="595959"/>
                  </a:solidFill>
                  <a:latin typeface="News Gothic MT" panose="020B0504020203020204" pitchFamily="34" charset="0"/>
                  <a:ea typeface="MS PGothic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anose="05020102010507070707" pitchFamily="18" charset="2"/>
                <a:buChar char=""/>
                <a:defRPr>
                  <a:solidFill>
                    <a:srgbClr val="595959"/>
                  </a:solidFill>
                  <a:latin typeface="News Gothic MT" panose="020B0504020203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800">
                  <a:solidFill>
                    <a:schemeClr val="accent1"/>
                  </a:solidFill>
                  <a:latin typeface="Calibri" panose="020F0502020204030204" pitchFamily="34" charset="0"/>
                </a:rPr>
                <a:t>Chimio/Radiothérapie</a:t>
              </a:r>
            </a:p>
          </p:txBody>
        </p:sp>
        <p:sp>
          <p:nvSpPr>
            <p:cNvPr id="76813" name="ZoneTexte 14">
              <a:extLst>
                <a:ext uri="{FF2B5EF4-FFF2-40B4-BE49-F238E27FC236}">
                  <a16:creationId xmlns:a16="http://schemas.microsoft.com/office/drawing/2014/main" id="{DDAFCBDB-ED96-407F-9D74-D507B438E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0626" y="4308817"/>
              <a:ext cx="2100004" cy="555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000"/>
                </a:spcBef>
                <a:buClr>
                  <a:srgbClr val="6FB7D7"/>
                </a:buClr>
                <a:buSzPct val="110000"/>
                <a:buFont typeface="Wingdings 2" panose="05020102010507070707" pitchFamily="18" charset="2"/>
                <a:buChar char=""/>
                <a:defRPr sz="2300">
                  <a:solidFill>
                    <a:srgbClr val="595959"/>
                  </a:solidFill>
                  <a:latin typeface="News Gothic MT" panose="020B0504020203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rgbClr val="215D77"/>
                </a:buClr>
                <a:buSzPct val="110000"/>
                <a:buFont typeface="Wingdings 2" panose="05020102010507070707" pitchFamily="18" charset="2"/>
                <a:buChar char=""/>
                <a:defRPr sz="2200">
                  <a:solidFill>
                    <a:srgbClr val="595959"/>
                  </a:solidFill>
                  <a:latin typeface="News Gothic MT" panose="020B0504020203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6FB7D7"/>
                </a:buClr>
                <a:buSzPct val="110000"/>
                <a:buFont typeface="Wingdings 2" panose="05020102010507070707" pitchFamily="18" charset="2"/>
                <a:buChar char=""/>
                <a:defRPr sz="2000">
                  <a:solidFill>
                    <a:srgbClr val="595959"/>
                  </a:solidFill>
                  <a:latin typeface="News Gothic MT" panose="020B0504020203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215D77"/>
                </a:buClr>
                <a:buSzPct val="110000"/>
                <a:buFont typeface="Wingdings 2" panose="05020102010507070707" pitchFamily="18" charset="2"/>
                <a:buChar char=""/>
                <a:defRPr>
                  <a:solidFill>
                    <a:srgbClr val="595959"/>
                  </a:solidFill>
                  <a:latin typeface="News Gothic MT" panose="020B0504020203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6FB7D7"/>
                </a:buClr>
                <a:buSzPct val="110000"/>
                <a:buFont typeface="Wingdings 2" panose="05020102010507070707" pitchFamily="18" charset="2"/>
                <a:buChar char=""/>
                <a:defRPr>
                  <a:solidFill>
                    <a:srgbClr val="595959"/>
                  </a:solidFill>
                  <a:latin typeface="News Gothic MT" panose="020B0504020203020204" pitchFamily="34" charset="0"/>
                  <a:ea typeface="MS PGothic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anose="05020102010507070707" pitchFamily="18" charset="2"/>
                <a:buChar char=""/>
                <a:defRPr>
                  <a:solidFill>
                    <a:srgbClr val="595959"/>
                  </a:solidFill>
                  <a:latin typeface="News Gothic MT" panose="020B0504020203020204" pitchFamily="34" charset="0"/>
                  <a:ea typeface="MS PGothic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anose="05020102010507070707" pitchFamily="18" charset="2"/>
                <a:buChar char=""/>
                <a:defRPr>
                  <a:solidFill>
                    <a:srgbClr val="595959"/>
                  </a:solidFill>
                  <a:latin typeface="News Gothic MT" panose="020B0504020203020204" pitchFamily="34" charset="0"/>
                  <a:ea typeface="MS PGothic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anose="05020102010507070707" pitchFamily="18" charset="2"/>
                <a:buChar char=""/>
                <a:defRPr>
                  <a:solidFill>
                    <a:srgbClr val="595959"/>
                  </a:solidFill>
                  <a:latin typeface="News Gothic MT" panose="020B0504020203020204" pitchFamily="34" charset="0"/>
                  <a:ea typeface="MS PGothic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anose="05020102010507070707" pitchFamily="18" charset="2"/>
                <a:buChar char=""/>
                <a:defRPr>
                  <a:solidFill>
                    <a:srgbClr val="595959"/>
                  </a:solidFill>
                  <a:latin typeface="News Gothic MT" panose="020B0504020203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800">
                  <a:solidFill>
                    <a:schemeClr val="accent1"/>
                  </a:solidFill>
                  <a:latin typeface="Calibri" panose="020F0502020204030204" pitchFamily="34" charset="0"/>
                </a:rPr>
                <a:t>Réponse immunitaire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800">
                  <a:solidFill>
                    <a:schemeClr val="accent1"/>
                  </a:solidFill>
                  <a:latin typeface="Calibri" panose="020F0502020204030204" pitchFamily="34" charset="0"/>
                </a:rPr>
                <a:t>Spécifique d’</a:t>
              </a:r>
              <a:r>
                <a:rPr lang="fr-FR" altLang="ja-JP" sz="800">
                  <a:solidFill>
                    <a:schemeClr val="accent1"/>
                  </a:solidFill>
                  <a:latin typeface="Calibri" panose="020F0502020204030204" pitchFamily="34" charset="0"/>
                </a:rPr>
                <a:t>antigènes</a:t>
              </a:r>
              <a:endParaRPr lang="fr-FR" altLang="fr-FR" sz="80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76807" name="Picture 4">
            <a:extLst>
              <a:ext uri="{FF2B5EF4-FFF2-40B4-BE49-F238E27FC236}">
                <a16:creationId xmlns:a16="http://schemas.microsoft.com/office/drawing/2014/main" id="{5B949B69-EE27-4F4C-8D39-DD752775B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6874" y="4664075"/>
            <a:ext cx="38481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B4245745-95C7-4405-BC3A-C22B21B26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1353256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RT &amp; CB</a:t>
            </a:r>
          </a:p>
        </p:txBody>
      </p:sp>
      <p:pic>
        <p:nvPicPr>
          <p:cNvPr id="15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8DE00CD6-24BE-436B-B86D-8F2B3E8C6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574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108607" y="688826"/>
            <a:ext cx="9971087" cy="174964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fr-FR" altLang="fr-FR" sz="3800" b="0" dirty="0">
                <a:solidFill>
                  <a:srgbClr val="2F97B5"/>
                </a:solidFill>
                <a:cs typeface="Times New Roman" pitchFamily="18" charset="0"/>
              </a:rPr>
              <a:t>La Radiothérapie en conditions</a:t>
            </a:r>
            <a:br>
              <a:rPr lang="fr-FR" altLang="fr-FR" sz="3800" b="0" dirty="0">
                <a:solidFill>
                  <a:srgbClr val="2F97B5"/>
                </a:solidFill>
                <a:cs typeface="Times New Roman" pitchFamily="18" charset="0"/>
              </a:rPr>
            </a:br>
            <a:r>
              <a:rPr lang="fr-FR" altLang="fr-FR" sz="3800" b="0" dirty="0">
                <a:solidFill>
                  <a:srgbClr val="2F97B5"/>
                </a:solidFill>
                <a:cs typeface="Times New Roman" pitchFamily="18" charset="0"/>
              </a:rPr>
              <a:t>stéréotaxiques</a:t>
            </a:r>
            <a:endParaRPr lang="fr-FR" altLang="fr-FR" sz="3800" dirty="0">
              <a:solidFill>
                <a:srgbClr val="2F97B5"/>
              </a:solidFill>
              <a:cs typeface="Times New Roman" pitchFamily="18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AB8252B-0C14-402E-92A2-7EBAFFCF893D}"/>
              </a:ext>
            </a:extLst>
          </p:cNvPr>
          <p:cNvGrpSpPr/>
          <p:nvPr/>
        </p:nvGrpSpPr>
        <p:grpSpPr>
          <a:xfrm>
            <a:off x="3011490" y="2883284"/>
            <a:ext cx="6151560" cy="3422266"/>
            <a:chOff x="3163890" y="2902334"/>
            <a:chExt cx="5518150" cy="3124197"/>
          </a:xfrm>
        </p:grpSpPr>
        <p:pic>
          <p:nvPicPr>
            <p:cNvPr id="307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3890" y="2902334"/>
              <a:ext cx="2922587" cy="218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1" descr="Screen Shot 2013-02-08 at 11.30.24 AM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5765" y="3361119"/>
              <a:ext cx="3216275" cy="266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4">
            <a:extLst>
              <a:ext uri="{FF2B5EF4-FFF2-40B4-BE49-F238E27FC236}">
                <a16:creationId xmlns:a16="http://schemas.microsoft.com/office/drawing/2014/main" id="{DE6E2893-C341-4174-80AB-F109805C9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2741456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RT Stéréotaxique</a:t>
            </a:r>
          </a:p>
        </p:txBody>
      </p:sp>
      <p:pic>
        <p:nvPicPr>
          <p:cNvPr id="9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F69DA8E7-2181-4BB1-9A98-EAD9F8C89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90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06489" y="573088"/>
            <a:ext cx="9204616" cy="91159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fr-FR" altLang="fr-FR" sz="4800" dirty="0">
                <a:solidFill>
                  <a:schemeClr val="accent1"/>
                </a:solidFill>
                <a:effectLst/>
                <a:cs typeface="Times New Roman" pitchFamily="18" charset="0"/>
              </a:rPr>
              <a:t>C’est quoi ?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31914" y="1690689"/>
            <a:ext cx="9680575" cy="4873625"/>
          </a:xfrm>
          <a:prstGeom prst="rect">
            <a:avLst/>
          </a:prstGeom>
        </p:spPr>
        <p:txBody>
          <a:bodyPr lIns="90000" tIns="46800" rIns="90000" bIns="46800"/>
          <a:lstStyle>
            <a:lvl1pPr marL="333375" indent="-333375"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1pPr>
            <a:lvl2pPr marL="733425" indent="-276225"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 sz="3600" b="1">
                <a:solidFill>
                  <a:srgbClr val="FFFF00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altLang="fr-FR" sz="2400" dirty="0">
                <a:solidFill>
                  <a:schemeClr val="accent2"/>
                </a:solidFill>
                <a:effectLst/>
              </a:rPr>
              <a:t>Développée depuis les années 50’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fr-FR" altLang="fr-FR" sz="2000" b="0" dirty="0">
                <a:solidFill>
                  <a:schemeClr val="accent2"/>
                </a:solidFill>
                <a:effectLst/>
              </a:rPr>
              <a:t>Tumeurs </a:t>
            </a:r>
            <a:r>
              <a:rPr lang="fr-FR" altLang="fr-FR" sz="2000" b="0" dirty="0" err="1">
                <a:solidFill>
                  <a:schemeClr val="accent2"/>
                </a:solidFill>
                <a:effectLst/>
              </a:rPr>
              <a:t>intra-crâniennes</a:t>
            </a:r>
            <a:endParaRPr lang="en-US" altLang="fr-FR" sz="2000" b="0" dirty="0">
              <a:solidFill>
                <a:schemeClr val="accent2"/>
              </a:solidFill>
              <a:effectLst/>
              <a:cs typeface="Arial" pitchFamily="34" charset="0"/>
            </a:endParaRP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fr-FR" altLang="fr-FR" sz="2000" b="0" dirty="0">
                <a:solidFill>
                  <a:schemeClr val="accent2"/>
                </a:solidFill>
                <a:effectLst/>
              </a:rPr>
              <a:t>But : optimiser le rapport Efficacité/Toxicité</a:t>
            </a:r>
            <a:endParaRPr lang="en-US" altLang="fr-FR" sz="2000" b="0" dirty="0">
              <a:solidFill>
                <a:schemeClr val="accent2"/>
              </a:solidFill>
              <a:effectLst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altLang="fr-FR" sz="2400" dirty="0">
                <a:solidFill>
                  <a:schemeClr val="accent2"/>
                </a:solidFill>
                <a:effectLst/>
              </a:rPr>
              <a:t>Amélioration ces dernières années des techniques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altLang="fr-FR" sz="2400" dirty="0">
                <a:solidFill>
                  <a:schemeClr val="accent2"/>
                </a:solidFill>
                <a:effectLst/>
              </a:rPr>
              <a:t>Renouveau de la radiothérapie stéréotaxique “corps entier”</a:t>
            </a:r>
            <a:endParaRPr lang="en-US" altLang="ja-JP" sz="2400" dirty="0">
              <a:solidFill>
                <a:schemeClr val="accent2"/>
              </a:solidFill>
              <a:effectLst/>
              <a:cs typeface="Arial" pitchFamily="34" charset="0"/>
            </a:endParaRPr>
          </a:p>
          <a:p>
            <a:pPr algn="ctr">
              <a:lnSpc>
                <a:spcPct val="130000"/>
              </a:lnSpc>
              <a:spcBef>
                <a:spcPts val="1800"/>
              </a:spcBef>
              <a:spcAft>
                <a:spcPts val="1200"/>
              </a:spcAft>
              <a:defRPr/>
            </a:pPr>
            <a:r>
              <a:rPr lang="fr-FR" altLang="fr-FR" sz="2800" b="0" i="1" dirty="0">
                <a:solidFill>
                  <a:schemeClr val="accent1"/>
                </a:solidFill>
              </a:rPr>
              <a:t>=&gt; Très forte dose dans un très petit volume</a:t>
            </a:r>
            <a:br>
              <a:rPr lang="fr-FR" altLang="fr-FR" sz="2800" b="0" i="1" dirty="0">
                <a:solidFill>
                  <a:schemeClr val="accent1"/>
                </a:solidFill>
              </a:rPr>
            </a:br>
            <a:r>
              <a:rPr lang="fr-FR" altLang="fr-FR" sz="2800" b="0" i="1" dirty="0">
                <a:solidFill>
                  <a:schemeClr val="accent1"/>
                </a:solidFill>
              </a:rPr>
              <a:t>avec une très grande précision !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fr-FR" altLang="fr-FR" sz="2000" b="0" dirty="0">
                <a:solidFill>
                  <a:schemeClr val="accent2"/>
                </a:solidFill>
                <a:effectLst/>
              </a:rPr>
              <a:t>Radiothérapie stéréotaxique = Hypofractionnement = 3 à 10 fractions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fr-FR" altLang="fr-FR" sz="2000" b="0" dirty="0">
                <a:solidFill>
                  <a:schemeClr val="accent2"/>
                </a:solidFill>
                <a:effectLst/>
              </a:rPr>
              <a:t>Radiochirurgie = </a:t>
            </a:r>
            <a:r>
              <a:rPr lang="fr-FR" altLang="fr-FR" sz="2000" b="0" dirty="0" err="1">
                <a:solidFill>
                  <a:schemeClr val="accent2"/>
                </a:solidFill>
                <a:effectLst/>
              </a:rPr>
              <a:t>Radio-Ablation</a:t>
            </a:r>
            <a:r>
              <a:rPr lang="fr-FR" altLang="fr-FR" sz="2000" b="0" dirty="0">
                <a:solidFill>
                  <a:schemeClr val="accent2"/>
                </a:solidFill>
                <a:effectLst/>
              </a:rPr>
              <a:t> = 1 seule séance</a:t>
            </a:r>
            <a:endParaRPr lang="en-US" altLang="fr-FR" sz="2000" b="0" dirty="0">
              <a:solidFill>
                <a:schemeClr val="accent2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0D93B4EE-8E0D-4017-A5F6-191BE59E17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90755" y="511711"/>
          <a:ext cx="2769333" cy="2151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Bitmap Image" r:id="rId3" imgW="5687219" imgH="4971429" progId="PBrush">
                  <p:embed/>
                </p:oleObj>
              </mc:Choice>
              <mc:Fallback>
                <p:oleObj name="Bitmap Image" r:id="rId3" imgW="5687219" imgH="4971429" progId="PBrush">
                  <p:embed/>
                  <p:pic>
                    <p:nvPicPr>
                      <p:cNvPr id="8" name="Objet 7">
                        <a:extLst>
                          <a:ext uri="{FF2B5EF4-FFF2-40B4-BE49-F238E27FC236}">
                            <a16:creationId xmlns:a16="http://schemas.microsoft.com/office/drawing/2014/main" id="{0D93B4EE-8E0D-4017-A5F6-191BE59E17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0755" y="511711"/>
                        <a:ext cx="2769333" cy="2151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4">
            <a:extLst>
              <a:ext uri="{FF2B5EF4-FFF2-40B4-BE49-F238E27FC236}">
                <a16:creationId xmlns:a16="http://schemas.microsoft.com/office/drawing/2014/main" id="{8FEA38AC-D77C-4492-A256-8786A050B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2" y="116894"/>
            <a:ext cx="2741456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RT Stéréotaxique</a:t>
            </a:r>
          </a:p>
        </p:txBody>
      </p:sp>
      <p:pic>
        <p:nvPicPr>
          <p:cNvPr id="10" name="Picture 2" descr="http://webu2.upmf-grenoble.fr/sciedu/pdessus/cours/sitesetudiants/circulationsanguine/poumon-avec-des-bronches-thumb5498743.jpg">
            <a:extLst>
              <a:ext uri="{FF2B5EF4-FFF2-40B4-BE49-F238E27FC236}">
                <a16:creationId xmlns:a16="http://schemas.microsoft.com/office/drawing/2014/main" id="{37D3160A-6519-4D40-B547-315644DDC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" y="87921"/>
            <a:ext cx="69056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16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09"/>
  <p:tag name="ELAPSEDTIME" val="22.8"/>
  <p:tag name="ARTICULATE_SLIDE_GUID" val="b521d178-cbee-49e3-a7d1-d5166cbf96cb"/>
  <p:tag name="ARTICULATE_TITLE_TAG" val="Gantry vs. CyberKnife Lung SBRT"/>
  <p:tag name="ARTICULATE_SLIDE_PAUSE" val="1"/>
  <p:tag name="ARTICULATE_NAV_LEVEL" val="1"/>
  <p:tag name="ARTICULATE_PLAYLIST_ID" val="-1"/>
  <p:tag name="ARTICULATE_LOCK_SLIDE" val="0"/>
  <p:tag name="ARTICULATE_SLIDE_NAV" val="3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ejones\AppData\Local\Temp\articulate\presenter\imgtemp\cmrd8K97_files\slide0001_image001.gi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Personnalisée 1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9093</TotalTime>
  <Words>3303</Words>
  <Application>Microsoft Office PowerPoint</Application>
  <PresentationFormat>Grand écran</PresentationFormat>
  <Paragraphs>817</Paragraphs>
  <Slides>44</Slides>
  <Notes>18</Notes>
  <HiddenSlides>0</HiddenSlides>
  <MMClips>2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8" baseType="lpstr">
      <vt:lpstr>Arial</vt:lpstr>
      <vt:lpstr>Arial Narrow</vt:lpstr>
      <vt:lpstr>Calibri</vt:lpstr>
      <vt:lpstr>Comic Sans MS</vt:lpstr>
      <vt:lpstr>Lucida Grande</vt:lpstr>
      <vt:lpstr>News Gothic MT</vt:lpstr>
      <vt:lpstr>Police système</vt:lpstr>
      <vt:lpstr>Times</vt:lpstr>
      <vt:lpstr>Times New Roman</vt:lpstr>
      <vt:lpstr>Trebuchet MS</vt:lpstr>
      <vt:lpstr>Wingdings</vt:lpstr>
      <vt:lpstr>Wingdings 2</vt:lpstr>
      <vt:lpstr>Brise</vt:lpstr>
      <vt:lpstr>Bitmap Image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Comment optimiser la Radiothérapie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Oligo-métastases : des situations cliniques différentes</vt:lpstr>
      <vt:lpstr>Résultats de la RT stéréotaxique</vt:lpstr>
      <vt:lpstr>Essai prospectif randomisé COMET</vt:lpstr>
      <vt:lpstr>SBRT &amp; Consolidation</vt:lpstr>
      <vt:lpstr>SBRT &amp; Oligoprogression</vt:lpstr>
      <vt:lpstr>Présentation PowerPoint</vt:lpstr>
      <vt:lpstr>Présentation PowerPoint</vt:lpstr>
      <vt:lpstr>Evolution des résultats (stade III)</vt:lpstr>
      <vt:lpstr>Quel impact de l’adjonction de la chimiothérapie ?</vt:lpstr>
      <vt:lpstr>Présentation PowerPoint</vt:lpstr>
      <vt:lpstr>Avantages de la RCMI : Résultats RTOG 0617 Analyse de sous-groupes </vt:lpstr>
      <vt:lpstr>Avantages de la RCMI : Résultats RTOG 0617 Analyse de sous-groupes : Meilleure protection cardiaque</vt:lpstr>
      <vt:lpstr>Présentation PowerPoint</vt:lpstr>
      <vt:lpstr>Présentation PowerPoint</vt:lpstr>
      <vt:lpstr>Présentation PowerPoint</vt:lpstr>
      <vt:lpstr>CT d’induction ? ou de Consolidation ?</vt:lpstr>
      <vt:lpstr>PACIFIC ! CBNPC stade III non résécables : RT-CT puis durvalumab</vt:lpstr>
      <vt:lpstr>PACIFIC : données actualisées à 4 et 5 ans</vt:lpstr>
      <vt:lpstr>Si chirurgie : RT post-opératoire ? « Lung Art »</vt:lpstr>
      <vt:lpstr>Présentation PowerPoint</vt:lpstr>
      <vt:lpstr>RTEP7-IFCT14.01 – Randomized phase II-III study of personalized radiotherapy dose redistribution in patients with inoperable stage III non-small cell lung cancer and a persistent FDG uptake at 42 Gy during concomitant radio-chemotherapy</vt:lpstr>
      <vt:lpstr>Présentation PowerPoint</vt:lpstr>
      <vt:lpstr>Présentation PowerPoint</vt:lpstr>
      <vt:lpstr>Présentation PowerPoint</vt:lpstr>
      <vt:lpstr>Combinaison RT et IO (Stade I-II)</vt:lpstr>
      <vt:lpstr>Combinaison RT et IO (Stade IV)</vt:lpstr>
      <vt:lpstr>Combinaison RT et IO (Stade III)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Tumeurs thoraciques: stade IIIA</dc:title>
  <dc:creator>Mélanie Deberne</dc:creator>
  <cp:lastModifiedBy>Prestation LiveeDotCom</cp:lastModifiedBy>
  <cp:revision>712</cp:revision>
  <cp:lastPrinted>2016-11-08T21:39:33Z</cp:lastPrinted>
  <dcterms:created xsi:type="dcterms:W3CDTF">2012-11-22T17:26:21Z</dcterms:created>
  <dcterms:modified xsi:type="dcterms:W3CDTF">2021-11-20T07:24:39Z</dcterms:modified>
</cp:coreProperties>
</file>