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953" r:id="rId2"/>
    <p:sldId id="1061" r:id="rId3"/>
    <p:sldId id="1056" r:id="rId4"/>
    <p:sldId id="1089" r:id="rId5"/>
    <p:sldId id="1034" r:id="rId6"/>
    <p:sldId id="955" r:id="rId7"/>
    <p:sldId id="863" r:id="rId8"/>
    <p:sldId id="1079" r:id="rId9"/>
    <p:sldId id="1066" r:id="rId10"/>
    <p:sldId id="1068" r:id="rId11"/>
    <p:sldId id="1069" r:id="rId12"/>
    <p:sldId id="1070" r:id="rId13"/>
    <p:sldId id="1080" r:id="rId14"/>
    <p:sldId id="1081" r:id="rId15"/>
    <p:sldId id="1082" r:id="rId16"/>
    <p:sldId id="1083" r:id="rId17"/>
    <p:sldId id="1085" r:id="rId18"/>
    <p:sldId id="1086" r:id="rId19"/>
    <p:sldId id="1087" r:id="rId20"/>
    <p:sldId id="1088" r:id="rId21"/>
    <p:sldId id="1093" r:id="rId22"/>
    <p:sldId id="1094" r:id="rId23"/>
    <p:sldId id="1097" r:id="rId24"/>
    <p:sldId id="1098" r:id="rId25"/>
    <p:sldId id="1099" r:id="rId26"/>
    <p:sldId id="1100" r:id="rId27"/>
    <p:sldId id="1101" r:id="rId28"/>
    <p:sldId id="1102" r:id="rId29"/>
    <p:sldId id="1114" r:id="rId30"/>
    <p:sldId id="1095" r:id="rId31"/>
    <p:sldId id="1103" r:id="rId32"/>
    <p:sldId id="1104" r:id="rId33"/>
    <p:sldId id="1111" r:id="rId34"/>
    <p:sldId id="1109" r:id="rId35"/>
    <p:sldId id="1116" r:id="rId36"/>
    <p:sldId id="1108" r:id="rId37"/>
    <p:sldId id="1048" r:id="rId38"/>
    <p:sldId id="963" r:id="rId39"/>
    <p:sldId id="1046" r:id="rId40"/>
    <p:sldId id="1051" r:id="rId41"/>
    <p:sldId id="1119" r:id="rId42"/>
    <p:sldId id="1058" r:id="rId43"/>
    <p:sldId id="1059" r:id="rId44"/>
    <p:sldId id="1118" r:id="rId45"/>
    <p:sldId id="1113" r:id="rId46"/>
    <p:sldId id="1115" r:id="rId47"/>
    <p:sldId id="1117" r:id="rId48"/>
  </p:sldIdLst>
  <p:sldSz cx="12192000" cy="6858000"/>
  <p:notesSz cx="6858000" cy="9144000"/>
  <p:defaultTextStyle>
    <a:defPPr>
      <a:defRPr lang="fr-FR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IROT ISABELLE" initials="PI" lastIdx="2" clrIdx="0">
    <p:extLst>
      <p:ext uri="{19B8F6BF-5375-455C-9EA6-DF929625EA0E}">
        <p15:presenceInfo xmlns="" xmlns:p15="http://schemas.microsoft.com/office/powerpoint/2012/main" userId="d4d1a2a61ddbb5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D66FF"/>
    <a:srgbClr val="00FF00"/>
    <a:srgbClr val="FECC66"/>
    <a:srgbClr val="074080"/>
    <a:srgbClr val="0F80FF"/>
    <a:srgbClr val="000000"/>
    <a:srgbClr val="B2B8E0"/>
    <a:srgbClr val="C8CDE5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92" autoAdjust="0"/>
    <p:restoredTop sz="90703" autoAdjust="0"/>
  </p:normalViewPr>
  <p:slideViewPr>
    <p:cSldViewPr snapToGrid="0">
      <p:cViewPr>
        <p:scale>
          <a:sx n="120" d="100"/>
          <a:sy n="120" d="100"/>
        </p:scale>
        <p:origin x="-192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19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BE696-08F8-0D42-9B11-83844590C7EA}" type="datetimeFigureOut">
              <a:rPr lang="fr-FR" smtClean="0"/>
              <a:t>22/03/24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0A651-1A39-8549-8371-567D278BDAC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520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74194-2623-484B-ACE0-ACDB13C83C8B}" type="datetimeFigureOut">
              <a:rPr lang="fr-FR" smtClean="0"/>
              <a:t>22/03/24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47271-8236-40A7-9FF0-375E6969DF3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27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 patients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underwent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polygraphy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screening for SDB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prospective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burden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met-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pulse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oximetry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&lt; 90%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saturation (T90), proportion of total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&lt; 90%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saturation (TRT90),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desaturation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 (ODI),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oxygen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saturation (meanSO2).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prespecified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end- points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composite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admission for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worsening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HF. This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764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hospitalized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HF patients, 16.5% and 36.6%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obstructive and central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apnoea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-up time of 2.2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endpoint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410 (53.7%) patients.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univariate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multivariate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analyses, T90, TRT90, and meanSO2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substantially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composite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ODI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multivariate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Cox model ad-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justment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patients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5.0 ≤ T90 ≤ 52.0 min [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 (HR) 1.32, 95% confidence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(CI): 1.02–1.71, P = 0.034] or T90 &gt; 52.0 min (HR 1.56, 95% CI: 1.21–2.02, P = 0.001)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composite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T90 &lt; 5.0 min. The TRT90 and T90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meanSO2 &gt; 95%, meanSO2 &lt; 93% (HR 1.47, 95% CI: 1.16–1.88, P = 0.002)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adverse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 smtClean="0">
              <a:effectLst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burden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metrics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T90, TRT90, and meanSO2, but not ODI,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readmission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worsening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HF.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duration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severity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nocturnal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hypoxaemia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intervention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HF patients. </a:t>
            </a:r>
            <a:endParaRPr lang="fr-FR" dirty="0" smtClean="0">
              <a:effectLst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47271-8236-40A7-9FF0-375E6969DF3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2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PWADs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pulse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oximetry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basedphotoplethysmography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prospective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cohorts:HypnoLaus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(N= 1,941), the Pays-de-la-Loire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(PLSC;N= 6,367),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and“Impact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theevolution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Acute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intervention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withCPAP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”(ISAACC) (N= 692). The PWAD index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ofPWADs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(.30%) per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participants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weredivided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subgroups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absence of OSA(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as&gt;15 or more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or,15/h,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onthe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hypopnea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index) and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PWAD index.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Primaryoutcome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incidence of composite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Cox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adjustedfor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ratio; HR [95%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confidenceinterval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]), patients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PWAD index and OSA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ahigher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incidence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thehigh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-PWAD and OSA group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theHypnoLaus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(HR, 2.16 [1.07–4.34],P= 0.031; and 2.35[1.12–4.93],P= 0.024) and in the PLSC (1.36 [1.13–1.63],P= 0.001; and 1.44 [1.06–1.94],P= 0.019),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theISAACC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-PWAD and OSA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untreated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ahigher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-OSA group (2.03 [1.08–3.81],P= 0.028). In the PLSC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andHypnoLaus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10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thecontinuous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PWAD index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incidentcardiovascular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patients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(HR,0.85 [0.73–0.99],P= 0.031; and HR, 0.91 [0.86–0.96],P,0.001,respectively). This association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no-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OSAgroup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ISAACC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47271-8236-40A7-9FF0-375E6969DF3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19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PWADs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pulse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oximetry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basedphotoplethysmography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prospective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cohorts:HypnoLaus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(N= 1,941), the Pays-de-la-Loire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(PLSC;N= 6,367),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and“Impact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theevolution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Acute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Coronary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syndrome.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intervention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withCPAP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”(ISAACC) (N= 692). The PWAD index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ofPWADs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(.30%) per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All participants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weredivided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subgroups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absence of OSA(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as&gt;15 or more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or,15/h,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onthe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hypopnea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index) and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PWAD index.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Primaryoutcome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incidence of composite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Cox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adjustedfor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hazard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ratio; HR [95%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confidenceinterval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]), patients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PWAD index and OSA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ahigher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incidence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thehigh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-PWAD and OSA group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theHypnoLaus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(HR, 2.16 [1.07–4.34],P= 0.031; and 2.35[1.12–4.93],P= 0.024) and in the PLSC (1.36 [1.13–1.63],P= 0.001; and 1.44 [1.06–1.94],P= 0.019),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theISAACC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-PWAD and OSA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untreated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ahigher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recurrence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-OSA group (2.03 [1.08–3.81],P= 0.028). In the PLSC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andHypnoLaus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10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thecontinuous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PWAD index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associated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incidentcardiovascular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patients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(HR,0.85 [0.73–0.99],P= 0.031; and HR, 0.91 [0.86–0.96],P,0.001,respectively). This association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no-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OSAgroup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ISAACC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cohort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47271-8236-40A7-9FF0-375E6969DF3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8199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SHHHS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995–1998 and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observation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11.8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Data on 5,804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National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Resource (24, 25).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1,207 (21%)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(AHI &gt; 15) and questionnaire data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(5 &lt; AHI , 15)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goal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impact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</a:t>
            </a:r>
            <a:r>
              <a:rPr lang="fr-FR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subtypes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restriction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burden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2,830 (49%)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SHHS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AHI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five.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47271-8236-40A7-9FF0-375E6969DF3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8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SHHHS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995–1998 and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observation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11.8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Data on 5,804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National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Sleep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Resource (24, 25).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1,207 (21%)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(AHI &gt; 15) and questionnaire data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clustering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(5 &lt; AHI , 15)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goal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impact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exclusively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moderate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restriction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burden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subtypes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OSA,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2,830 (49%)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SHHS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AHI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five.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47271-8236-40A7-9FF0-375E6969DF3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8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48"/>
            <a:ext cx="103632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CC00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31859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18269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60"/>
            <a:ext cx="27432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60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1548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rgbClr val="00CC00"/>
                </a:solidFill>
              </a:defRPr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7386C2A-8B8A-1F4A-87CC-F3ACD4EA9AA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4902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CC00"/>
                </a:solidFill>
              </a:defRPr>
            </a:lvl1pPr>
            <a:lvl2pPr marL="4571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97DAAA1-0FC6-C84C-AC67-7488EFF4A927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27541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rgbClr val="00CC00"/>
                </a:solidFill>
              </a:defRPr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66073D5-5620-424D-B2A0-2F31A775DB7E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6335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2522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174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88713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16142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6872-F759-4149-B51B-7A1960E0CDFB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0460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3031299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8E3829BE-FBDB-B14E-AA97-1A46E8375C59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 defTabSz="457167"/>
              <a:t>22/03/24</a:t>
            </a:fld>
            <a:endParaRPr lang="fr-FR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72"/>
            <a:ext cx="3860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2698432C-0951-4949-BE36-C111C3A4E1CC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 defTabSz="457167"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72"/>
            <a:ext cx="284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47AD5ADE-4A27-7143-9768-7E7E66A6D7AA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entury Gothic"/>
              </a:rPr>
              <a:pPr defTabSz="457167"/>
              <a:t>‹#›</a:t>
            </a:fld>
            <a:endParaRPr lang="fr-FR" dirty="0">
              <a:solidFill>
                <a:prstClr val="black">
                  <a:tint val="75000"/>
                </a:prstClr>
              </a:solidFill>
              <a:latin typeface="Century Gothic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931400" y="6141761"/>
            <a:ext cx="2146301" cy="6527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14"/>
          <a:srcRect l="11181" t="24040" r="9917" b="22596"/>
          <a:stretch/>
        </p:blipFill>
        <p:spPr>
          <a:xfrm>
            <a:off x="88902" y="6153149"/>
            <a:ext cx="2374900" cy="7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6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67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45716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895" indent="-285730" algn="l" defTabSz="45716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291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600080" indent="-228584" algn="l" defTabSz="457167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247" indent="-228584" algn="l" defTabSz="457167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412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wmf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-ncbi-nlm-nih-gov.proxy.insermbiblio.inist.fr/37422579/%23full-view-affiliation-1" TargetMode="External"/><Relationship Id="rId4" Type="http://schemas.openxmlformats.org/officeDocument/2006/relationships/hyperlink" Target="https://pubmed-ncbi-nlm-nih-gov.proxy.insermbiblio.inist.fr/?sort=date&amp;size=200&amp;term=U%C3%A7ar+ZZ&amp;cauthor_id=37422579" TargetMode="External"/><Relationship Id="rId5" Type="http://schemas.openxmlformats.org/officeDocument/2006/relationships/hyperlink" Target="https://pubmed-ncbi-nlm-nih-gov.proxy.insermbiblio.inist.fr/37422579/%23full-view-affiliation-2" TargetMode="External"/><Relationship Id="rId6" Type="http://schemas.openxmlformats.org/officeDocument/2006/relationships/hyperlink" Target="https://pubmed-ncbi-nlm-nih-gov.proxy.insermbiblio.inist.fr/?sort=date&amp;size=200&amp;term=Oktay+Arslan+B&amp;cauthor_id=37422579" TargetMode="External"/><Relationship Id="rId7" Type="http://schemas.openxmlformats.org/officeDocument/2006/relationships/hyperlink" Target="https://pubmed-ncbi-nlm-nih-gov.proxy.insermbiblio.inist.fr/?sort=date&amp;size=200&amp;term=Karasu+I&amp;cauthor_id=37422579" TargetMode="External"/><Relationship Id="rId8" Type="http://schemas.openxmlformats.org/officeDocument/2006/relationships/hyperlink" Target="https://pubmed-ncbi-nlm-nih-gov.proxy.insermbiblio.inist.fr/37422579/%23full-view-affiliation-3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ubmed-ncbi-nlm-nih-gov.proxy.insermbiblio.inist.fr/?sort=date&amp;size=200&amp;term=Varol+Y&amp;cauthor_id=37422579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291669" y="2162198"/>
            <a:ext cx="6049433" cy="14700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 SAS au delà de l’index d’apnées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hypopnées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5513917" y="3886200"/>
            <a:ext cx="4849283" cy="1752600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Pr. M-P d’Ortho</a:t>
            </a:r>
          </a:p>
          <a:p>
            <a:r>
              <a:rPr lang="fr-FR" dirty="0">
                <a:latin typeface="Century Gothic" charset="0"/>
                <a:ea typeface="MS PGothic" charset="0"/>
              </a:rPr>
              <a:t>Service de Physiologie </a:t>
            </a:r>
            <a:r>
              <a:rPr lang="mr-IN" dirty="0">
                <a:latin typeface="Century Gothic" charset="0"/>
                <a:ea typeface="MS PGothic" charset="0"/>
              </a:rPr>
              <a:t>–</a:t>
            </a:r>
            <a:r>
              <a:rPr lang="fr-FR" dirty="0">
                <a:latin typeface="Century Gothic" charset="0"/>
                <a:ea typeface="MS PGothic" charset="0"/>
              </a:rPr>
              <a:t> </a:t>
            </a:r>
          </a:p>
          <a:p>
            <a:r>
              <a:rPr lang="fr-FR" dirty="0">
                <a:latin typeface="Century Gothic" charset="0"/>
                <a:ea typeface="MS PGothic" charset="0"/>
              </a:rPr>
              <a:t>Explorations Fonctionnelles</a:t>
            </a:r>
          </a:p>
          <a:p>
            <a:endParaRPr lang="fr-FR" dirty="0">
              <a:latin typeface="Century Gothic" charset="0"/>
              <a:ea typeface="MS PGothic" charset="0"/>
            </a:endParaRPr>
          </a:p>
          <a:p>
            <a:r>
              <a:rPr lang="fr-FR" dirty="0">
                <a:latin typeface="Century Gothic" charset="0"/>
                <a:ea typeface="MS PGothic" charset="0"/>
              </a:rPr>
              <a:t>Hôpital </a:t>
            </a:r>
            <a:r>
              <a:rPr lang="fr-FR" dirty="0" smtClean="0">
                <a:latin typeface="Century Gothic" charset="0"/>
                <a:ea typeface="MS PGothic" charset="0"/>
              </a:rPr>
              <a:t>Bichat, Paris</a:t>
            </a:r>
            <a:endParaRPr lang="fr-FR" dirty="0">
              <a:latin typeface="Century Gothic" charset="0"/>
              <a:ea typeface="MS PGothic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653" y="137586"/>
            <a:ext cx="3261347" cy="12086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4725865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1181" t="24040" r="9917" b="22596"/>
          <a:stretch/>
        </p:blipFill>
        <p:spPr>
          <a:xfrm>
            <a:off x="4946652" y="6153149"/>
            <a:ext cx="2374900" cy="7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IAH : variabilité selon la</a:t>
            </a:r>
            <a:br>
              <a:rPr lang="fr-FR" dirty="0"/>
            </a:br>
            <a:r>
              <a:rPr lang="fr-FR" dirty="0" smtClean="0"/>
              <a:t>définition des </a:t>
            </a:r>
            <a:r>
              <a:rPr lang="fr-FR" dirty="0" err="1" smtClean="0"/>
              <a:t>hypopnées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322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IAH : variabilité selon la</a:t>
            </a:r>
            <a:br>
              <a:rPr lang="fr-FR" dirty="0"/>
            </a:br>
            <a:r>
              <a:rPr lang="fr-FR" dirty="0" smtClean="0"/>
              <a:t>définition des </a:t>
            </a:r>
            <a:r>
              <a:rPr lang="fr-FR" dirty="0" err="1" smtClean="0"/>
              <a:t>hypopnées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4" y="0"/>
            <a:ext cx="6390927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548" y="0"/>
            <a:ext cx="2873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IAH variabilité d’une nuit sur l’autre </a:t>
            </a:r>
            <a:br>
              <a:rPr lang="fr-FR" dirty="0" smtClean="0"/>
            </a:br>
            <a:r>
              <a:rPr lang="fr-FR" dirty="0" smtClean="0"/>
              <a:t>chez un même patient</a:t>
            </a:r>
            <a:endParaRPr lang="fr-FR" dirty="0"/>
          </a:p>
        </p:txBody>
      </p:sp>
      <p:grpSp>
        <p:nvGrpSpPr>
          <p:cNvPr id="5" name="Grouper 4"/>
          <p:cNvGrpSpPr/>
          <p:nvPr/>
        </p:nvGrpSpPr>
        <p:grpSpPr>
          <a:xfrm>
            <a:off x="1300481" y="2167469"/>
            <a:ext cx="9652081" cy="3782591"/>
            <a:chOff x="782003" y="1465422"/>
            <a:chExt cx="7808338" cy="3129201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6" r="10884"/>
            <a:stretch>
              <a:fillRect/>
            </a:stretch>
          </p:blipFill>
          <p:spPr bwMode="auto">
            <a:xfrm>
              <a:off x="782003" y="1465422"/>
              <a:ext cx="4023677" cy="312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680" y="1465422"/>
              <a:ext cx="3784661" cy="312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4419177" y="6310831"/>
            <a:ext cx="3852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Ryan et al.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Eur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Respir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 J, 2010</a:t>
            </a:r>
          </a:p>
        </p:txBody>
      </p:sp>
    </p:spTree>
    <p:extLst>
      <p:ext uri="{BB962C8B-B14F-4D97-AF65-F5344CB8AC3E}">
        <p14:creationId xmlns:p14="http://schemas.microsoft.com/office/powerpoint/2010/main" val="335620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IAH variabilité d’une nuit sur l’autre </a:t>
            </a:r>
            <a:br>
              <a:rPr lang="fr-FR" dirty="0" smtClean="0"/>
            </a:br>
            <a:r>
              <a:rPr lang="fr-FR" dirty="0" smtClean="0"/>
              <a:t>chez un même patient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N= 10 340 sujets</a:t>
            </a:r>
          </a:p>
          <a:p>
            <a:r>
              <a:rPr lang="fr-FR" sz="2400" dirty="0" smtClean="0"/>
              <a:t>3 polygraphies successives</a:t>
            </a:r>
            <a:endParaRPr lang="fr-FR" sz="2400" dirty="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694094" y="6183831"/>
            <a:ext cx="2491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Punjabi, </a:t>
            </a:r>
            <a:r>
              <a:rPr lang="fr-FR" sz="1600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Chest</a:t>
            </a:r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2020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20" y="2603490"/>
            <a:ext cx="2983804" cy="32702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1395032"/>
            <a:ext cx="4275309" cy="532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IAH variabilité d’une nuit sur l’autre </a:t>
            </a:r>
            <a:br>
              <a:rPr lang="fr-FR" dirty="0" smtClean="0"/>
            </a:br>
            <a:r>
              <a:rPr lang="fr-FR" dirty="0" smtClean="0"/>
              <a:t>chez un même patient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Utilisation de la </a:t>
            </a:r>
            <a:r>
              <a:rPr lang="fr-FR" sz="2400" dirty="0" err="1" smtClean="0"/>
              <a:t>balistographie</a:t>
            </a:r>
            <a:r>
              <a:rPr lang="fr-FR" sz="2400" dirty="0" smtClean="0"/>
              <a:t> intégrée dans le matelas </a:t>
            </a:r>
            <a:r>
              <a:rPr lang="fr-FR" sz="2400" dirty="0" err="1" smtClean="0"/>
              <a:t>Withings</a:t>
            </a:r>
            <a:r>
              <a:rPr lang="fr-FR" sz="2400" dirty="0" smtClean="0"/>
              <a:t>®</a:t>
            </a:r>
            <a:endParaRPr lang="fr-FR" sz="2400" dirty="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2694094" y="6183831"/>
            <a:ext cx="2491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Lechat, AJRCCM, 2021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18167" y="1947333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407" y="2271184"/>
            <a:ext cx="7545917" cy="317038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2402415"/>
            <a:ext cx="4782743" cy="21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9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IAH variabilité d’une nuit sur l’autre </a:t>
            </a:r>
            <a:br>
              <a:rPr lang="fr-FR" dirty="0" smtClean="0"/>
            </a:br>
            <a:r>
              <a:rPr lang="fr-FR" dirty="0" smtClean="0"/>
              <a:t>chez un même patient</a:t>
            </a:r>
            <a:endParaRPr lang="fr-FR" dirty="0"/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4408593" y="6215580"/>
            <a:ext cx="3200824" cy="36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4" tIns="60957" rIns="121914" bIns="6095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Lechat, </a:t>
            </a:r>
            <a:r>
              <a:rPr lang="fr-FR" sz="1600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Sleep</a:t>
            </a:r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 Med </a:t>
            </a:r>
            <a:r>
              <a:rPr lang="fr-FR" sz="1600" dirty="0" err="1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Rev</a:t>
            </a:r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, 2023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18167" y="1947333"/>
            <a:ext cx="1846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b="24235"/>
          <a:stretch/>
        </p:blipFill>
        <p:spPr>
          <a:xfrm>
            <a:off x="2529481" y="1490140"/>
            <a:ext cx="7133102" cy="464819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t="76796"/>
          <a:stretch/>
        </p:blipFill>
        <p:spPr>
          <a:xfrm>
            <a:off x="173567" y="1460500"/>
            <a:ext cx="3678766" cy="73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8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L’IAH n’est pas une </a:t>
            </a:r>
            <a:r>
              <a:rPr lang="fr-FR" dirty="0" smtClean="0"/>
              <a:t>bonne métrique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L’IAH n’a pas une bonne validité de </a:t>
            </a:r>
            <a:r>
              <a:rPr lang="fr-FR" dirty="0" smtClean="0"/>
              <a:t>construit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95419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1600200"/>
            <a:ext cx="7507957" cy="431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52400"/>
            <a:ext cx="4876800" cy="282110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L’IAH n’est pas corrélée aux symptômes</a:t>
            </a:r>
            <a:br>
              <a:rPr lang="fr-FR" dirty="0" smtClean="0"/>
            </a:br>
            <a:r>
              <a:rPr lang="fr-FR" dirty="0" smtClean="0"/>
              <a:t>somnolence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779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00" y="152400"/>
            <a:ext cx="4876800" cy="282110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L’IAH n’est pas corrélée aux symptômes</a:t>
            </a:r>
            <a:br>
              <a:rPr lang="fr-FR" dirty="0"/>
            </a:br>
            <a:r>
              <a:rPr lang="fr-FR" dirty="0" smtClean="0"/>
              <a:t>risque accidentel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1" y="1320802"/>
            <a:ext cx="3764723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83" y="1767418"/>
            <a:ext cx="4075996" cy="303203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1400" y="5262950"/>
            <a:ext cx="2457929" cy="369328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fr-FR"/>
            </a:defPPr>
            <a:lvl1pPr>
              <a:defRPr sz="1800">
                <a:solidFill>
                  <a:srgbClr val="81D31A"/>
                </a:solidFill>
              </a:defRPr>
            </a:lvl1pPr>
          </a:lstStyle>
          <a:p>
            <a:r>
              <a:rPr lang="fr-FR" dirty="0" err="1"/>
              <a:t>McEvoy</a:t>
            </a:r>
            <a:r>
              <a:rPr lang="fr-FR" dirty="0"/>
              <a:t>, NEJM,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L’IAH ne prédit pas la réponse au traitement par PPC pour les évènements cardiovasculaires majeurs (ECM)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309" y="1746251"/>
            <a:ext cx="3947691" cy="306493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530169" y="5124452"/>
            <a:ext cx="3059047" cy="67710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>
                <a:solidFill>
                  <a:srgbClr val="81D31A"/>
                </a:solidFill>
              </a:rPr>
              <a:t>Sanchez-de-la-Torre, </a:t>
            </a:r>
          </a:p>
          <a:p>
            <a:r>
              <a:rPr lang="fr-FR" dirty="0">
                <a:solidFill>
                  <a:srgbClr val="81D31A"/>
                </a:solidFill>
              </a:rPr>
              <a:t>Lancet </a:t>
            </a:r>
            <a:r>
              <a:rPr lang="fr-FR" dirty="0" err="1">
                <a:solidFill>
                  <a:srgbClr val="81D31A"/>
                </a:solidFill>
              </a:rPr>
              <a:t>Respir</a:t>
            </a:r>
            <a:r>
              <a:rPr lang="fr-FR" dirty="0">
                <a:solidFill>
                  <a:srgbClr val="81D31A"/>
                </a:solidFill>
              </a:rPr>
              <a:t> Med, 2020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365" y="1905000"/>
            <a:ext cx="3796743" cy="284438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5249334" y="5262951"/>
            <a:ext cx="2623725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Peker</a:t>
            </a:r>
            <a:r>
              <a:rPr lang="fr-FR" dirty="0">
                <a:solidFill>
                  <a:srgbClr val="81D31A"/>
                </a:solidFill>
              </a:rPr>
              <a:t>, AJRCCM 2017 </a:t>
            </a:r>
          </a:p>
        </p:txBody>
      </p:sp>
    </p:spTree>
    <p:extLst>
      <p:ext uri="{BB962C8B-B14F-4D97-AF65-F5344CB8AC3E}">
        <p14:creationId xmlns:p14="http://schemas.microsoft.com/office/powerpoint/2010/main" val="42475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653" y="137586"/>
            <a:ext cx="3261347" cy="12086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4725865" cy="6858000"/>
          </a:xfrm>
          <a:prstGeom prst="rect">
            <a:avLst/>
          </a:prstGeom>
        </p:spPr>
      </p:pic>
      <p:graphicFrame>
        <p:nvGraphicFramePr>
          <p:cNvPr id="8" name="Tableau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648350"/>
              </p:ext>
            </p:extLst>
          </p:nvPr>
        </p:nvGraphicFramePr>
        <p:xfrm>
          <a:off x="5214636" y="1615257"/>
          <a:ext cx="6670450" cy="3980547"/>
        </p:xfrm>
        <a:graphic>
          <a:graphicData uri="http://schemas.openxmlformats.org/drawingml/2006/table">
            <a:tbl>
              <a:tblPr/>
              <a:tblGrid>
                <a:gridCol w="23921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782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84063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2019-2023</a:t>
                      </a:r>
                      <a:endParaRPr kumimoji="0" lang="fr-F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Pharmaceutical and </a:t>
                      </a:r>
                      <a:r>
                        <a:rPr kumimoji="0" lang="fr-FR" sz="1500" b="1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medical</a:t>
                      </a:r>
                      <a:r>
                        <a:rPr kumimoji="0" lang="fr-FR" sz="15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 </a:t>
                      </a:r>
                      <a:r>
                        <a:rPr kumimoji="0" lang="fr-FR" sz="1500" b="1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device</a:t>
                      </a:r>
                      <a:r>
                        <a:rPr kumimoji="0" lang="fr-FR" sz="1500" b="1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 industries, home care providers, public </a:t>
                      </a:r>
                      <a:r>
                        <a:rPr kumimoji="0" lang="fr-FR" sz="1500" b="1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resources</a:t>
                      </a:r>
                      <a:endParaRPr kumimoji="0" lang="fr-FR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2063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Study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 coordination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ResMed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DGOS (PHRC), ANR (RHU, PIA3)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0663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Study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investigator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ResMed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Jazz, Sun*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rise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®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217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Consultant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Jazz, </a:t>
                      </a:r>
                      <a:r>
                        <a:rPr kumimoji="0" lang="fr-FR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ResMed</a:t>
                      </a:r>
                      <a:r>
                        <a:rPr kumimoji="0" lang="fr-FR" sz="15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Somnonmed</a:t>
                      </a:r>
                      <a:r>
                        <a:rPr kumimoji="0" lang="fr-FR" sz="15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0663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 Narrow" charset="0"/>
                        </a:rPr>
                        <a:t>Invitations to </a:t>
                      </a:r>
                      <a:r>
                        <a:rPr kumimoji="0" lang="fr-FR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 Narrow" charset="0"/>
                        </a:rPr>
                        <a:t>conferences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ADEP Assistance,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Asten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Bioprojet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Orkyn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SOS 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O</a:t>
                      </a:r>
                      <a:r>
                        <a:rPr kumimoji="0" lang="fr-FR" sz="1500" u="none" strike="noStrike" cap="none" normalizeH="0" baseline="-2500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2,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Vitalaire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</a:t>
                      </a:r>
                      <a:r>
                        <a:rPr kumimoji="0" lang="fr-FR" sz="1500" u="none" strike="noStrike" cap="none" normalizeH="0" baseline="-2500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endParaRPr kumimoji="0" lang="fr-FR" sz="15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2095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Speaker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MS PGothic" charset="0"/>
                          <a:sym typeface="Arial Narrow" charset="0"/>
                        </a:rPr>
                        <a:t>Antadir</a:t>
                      </a:r>
                      <a:r>
                        <a:rPr kumimoji="0" 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MS PGothic" charset="0"/>
                          <a:sym typeface="Arial Narrow" charset="0"/>
                        </a:rPr>
                        <a:t>, </a:t>
                      </a:r>
                      <a:r>
                        <a:rPr kumimoji="0" lang="fr-FR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MS PGothic" charset="0"/>
                          <a:sym typeface="Arial Narrow" charset="0"/>
                        </a:rPr>
                        <a:t>Bioprojet</a:t>
                      </a:r>
                      <a:r>
                        <a:rPr kumimoji="0" lang="fr-FR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MS PGothic" charset="0"/>
                          <a:sym typeface="Arial Narrow" charset="0"/>
                        </a:rPr>
                        <a:t>, Jazz, </a:t>
                      </a:r>
                      <a:r>
                        <a:rPr kumimoji="0" lang="fr-FR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MS PGothic" charset="0"/>
                          <a:sym typeface="Arial Narrow" charset="0"/>
                        </a:rPr>
                        <a:t>Linanova</a:t>
                      </a:r>
                      <a:r>
                        <a:rPr kumimoji="0" lang="fr-FR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MS PGothic" charset="0"/>
                          <a:cs typeface="MS PGothic" charset="0"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LVL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Noomi</a:t>
                      </a:r>
                      <a:r>
                        <a:rPr kumimoji="0" lang="fr-FR" sz="15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Philips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ResMed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Vitalaire</a:t>
                      </a: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, 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9783"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 err="1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Shares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5607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1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67078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277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7855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34154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189760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45385" algn="l" defTabSz="911385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500" u="none" strike="noStrike" cap="none" normalizeH="0" baseline="0" dirty="0">
                          <a:ln>
                            <a:noFill/>
                          </a:ln>
                          <a:effectLst/>
                          <a:sym typeface="Arial Narrow" charset="0"/>
                        </a:rPr>
                        <a:t> DMH Start-up</a:t>
                      </a:r>
                      <a:endParaRPr kumimoji="0" lang="fr-FR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/>
                        <a:ea typeface="MS PGothic" charset="0"/>
                        <a:cs typeface="MS PGothic" charset="0"/>
                        <a:sym typeface="Arial Narrow" charset="0"/>
                      </a:endParaRPr>
                    </a:p>
                  </a:txBody>
                  <a:tcPr marL="65508" marR="65508" marT="49131" marB="49131" horzOverflow="overflow">
                    <a:lnL w="12700" cmpd="sng">
                      <a:solidFill>
                        <a:srgbClr val="FF8021"/>
                      </a:solidFill>
                    </a:lnL>
                    <a:lnR w="12700" cmpd="sng">
                      <a:solidFill>
                        <a:srgbClr val="FF8021"/>
                      </a:solidFill>
                    </a:lnR>
                    <a:lnT w="12700" cmpd="sng">
                      <a:solidFill>
                        <a:srgbClr val="FF8021"/>
                      </a:solidFill>
                    </a:lnT>
                    <a:lnB w="12700" cmpd="sng">
                      <a:solidFill>
                        <a:srgbClr val="FF802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02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1181" t="24040" r="9917" b="22596"/>
          <a:stretch/>
        </p:blipFill>
        <p:spPr>
          <a:xfrm>
            <a:off x="4883154" y="6153149"/>
            <a:ext cx="2374900" cy="7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08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Y a-t-il d’autres index de gravité du syndrome?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963084" y="2592917"/>
            <a:ext cx="10363200" cy="1813983"/>
          </a:xfrm>
        </p:spPr>
        <p:txBody>
          <a:bodyPr>
            <a:normAutofit/>
          </a:bodyPr>
          <a:lstStyle/>
          <a:p>
            <a:r>
              <a:rPr lang="fr-FR" dirty="0" smtClean="0"/>
              <a:t>Désaturations en oxygène et charge hypoxique</a:t>
            </a:r>
          </a:p>
          <a:p>
            <a:r>
              <a:rPr lang="fr-FR" dirty="0" smtClean="0"/>
              <a:t>Amplitude de la variation de pouls en réponse aux évènements respiratoires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795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Désaturation en Oxygène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Paramètres</a:t>
            </a:r>
            <a:endParaRPr lang="fr-FR" dirty="0" smtClean="0"/>
          </a:p>
          <a:p>
            <a:pPr lvl="1"/>
            <a:r>
              <a:rPr lang="fr-FR" dirty="0" smtClean="0"/>
              <a:t>Index de d</a:t>
            </a:r>
            <a:r>
              <a:rPr lang="fr-FR" dirty="0" smtClean="0"/>
              <a:t>ésaturation (IDO, </a:t>
            </a:r>
            <a:r>
              <a:rPr lang="fr-FR" dirty="0" smtClean="0"/>
              <a:t>n/h)</a:t>
            </a:r>
          </a:p>
          <a:p>
            <a:pPr lvl="1"/>
            <a:r>
              <a:rPr lang="fr-FR" dirty="0" smtClean="0"/>
              <a:t>Temps passé avec SpO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smtClean="0"/>
              <a:t>&lt; 90% (minutes)</a:t>
            </a:r>
          </a:p>
          <a:p>
            <a:pPr lvl="1"/>
            <a:r>
              <a:rPr lang="fr-FR" dirty="0" smtClean="0"/>
              <a:t>Proportion </a:t>
            </a:r>
            <a:r>
              <a:rPr lang="fr-FR" dirty="0" smtClean="0"/>
              <a:t>de </a:t>
            </a:r>
            <a:r>
              <a:rPr lang="fr-FR" dirty="0"/>
              <a:t> </a:t>
            </a:r>
            <a:r>
              <a:rPr lang="fr-FR" dirty="0" smtClean="0"/>
              <a:t>TTS passé </a:t>
            </a:r>
            <a:r>
              <a:rPr lang="fr-FR" dirty="0"/>
              <a:t>avec SpO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/>
              <a:t>&lt; 90</a:t>
            </a:r>
            <a:r>
              <a:rPr lang="fr-FR" dirty="0" smtClean="0"/>
              <a:t>% (% </a:t>
            </a:r>
            <a:r>
              <a:rPr lang="fr-FR" dirty="0" smtClean="0"/>
              <a:t>TTS</a:t>
            </a:r>
            <a:r>
              <a:rPr lang="fr-FR" dirty="0" smtClean="0"/>
              <a:t>)</a:t>
            </a:r>
            <a:endParaRPr lang="fr-FR" dirty="0" smtClean="0"/>
          </a:p>
          <a:p>
            <a:pPr lvl="1"/>
            <a:r>
              <a:rPr lang="fr-FR" dirty="0" smtClean="0"/>
              <a:t>SpO</a:t>
            </a:r>
            <a:r>
              <a:rPr lang="fr-FR" baseline="-25000" dirty="0" smtClean="0"/>
              <a:t>2 </a:t>
            </a:r>
            <a:r>
              <a:rPr lang="fr-FR" dirty="0" smtClean="0"/>
              <a:t>moyenne, SpO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smtClean="0"/>
              <a:t>Minimale </a:t>
            </a:r>
            <a:r>
              <a:rPr lang="fr-FR" dirty="0"/>
              <a:t>(</a:t>
            </a:r>
            <a:r>
              <a:rPr lang="fr-FR" dirty="0" smtClean="0"/>
              <a:t>%)</a:t>
            </a:r>
            <a:endParaRPr lang="fr-FR" dirty="0"/>
          </a:p>
          <a:p>
            <a:pPr lvl="1"/>
            <a:endParaRPr lang="fr-FR" dirty="0" smtClean="0"/>
          </a:p>
          <a:p>
            <a:r>
              <a:rPr lang="fr-FR" dirty="0" smtClean="0"/>
              <a:t>Ces paramètres sont associés à un risque d’évènements CV majeurs chez l’ICC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096252" y="4931837"/>
            <a:ext cx="3591916" cy="369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defPPr>
              <a:defRPr lang="fr-FR"/>
            </a:defPPr>
            <a:lvl1pPr>
              <a:defRPr sz="1800">
                <a:solidFill>
                  <a:srgbClr val="81D31A"/>
                </a:solidFill>
              </a:defRPr>
            </a:lvl1pPr>
          </a:lstStyle>
          <a:p>
            <a:r>
              <a:rPr lang="fr-FR" dirty="0"/>
              <a:t>Huang, ESC </a:t>
            </a:r>
            <a:r>
              <a:rPr lang="fr-FR" dirty="0" err="1"/>
              <a:t>Heart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919455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Désaturation en oxygène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89" y="1289351"/>
            <a:ext cx="4914587" cy="4711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474" y="1280585"/>
            <a:ext cx="5138284" cy="46990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318002" y="6307669"/>
            <a:ext cx="3591916" cy="369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>
            <a:defPPr>
              <a:defRPr lang="fr-FR"/>
            </a:defPPr>
            <a:lvl1pPr>
              <a:defRPr sz="1800">
                <a:solidFill>
                  <a:srgbClr val="81D31A"/>
                </a:solidFill>
              </a:defRPr>
            </a:lvl1pPr>
          </a:lstStyle>
          <a:p>
            <a:r>
              <a:rPr lang="fr-FR" dirty="0"/>
              <a:t>Huang, ESC </a:t>
            </a:r>
            <a:r>
              <a:rPr lang="fr-FR" dirty="0" err="1"/>
              <a:t>Heart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1130486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 hypoxique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Aire sous la courbe de désaturation associée aux évènements respiratoires </a:t>
            </a:r>
            <a:endParaRPr lang="fr-FR" sz="2400" dirty="0" smtClean="0"/>
          </a:p>
          <a:p>
            <a:r>
              <a:rPr lang="fr-FR" sz="2400" dirty="0" smtClean="0"/>
              <a:t>A chaque évènement identifié individuellement, la SpO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 de base « pré-événement » est définie comme la SpO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 maximale mesurée pendant les 100 sec avant la fin de l’événement. </a:t>
            </a:r>
            <a:endParaRPr lang="fr-FR" sz="2400" dirty="0" smtClean="0"/>
          </a:p>
          <a:p>
            <a:r>
              <a:rPr lang="fr-FR" sz="2400" dirty="0" smtClean="0"/>
              <a:t>L’aire sous la courbe</a:t>
            </a:r>
            <a:r>
              <a:rPr lang="fr-FR" sz="2400" dirty="0" smtClean="0"/>
              <a:t> à partir de cette SpO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 est calculée pendant une fen</a:t>
            </a:r>
            <a:r>
              <a:rPr lang="fr-FR" sz="2400" dirty="0" smtClean="0"/>
              <a:t>être spécifique à chaque sujet, définie à partir d’un ensemble de désaturations moyennées ,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1070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 smtClean="0"/>
              <a:t>hypoxic</a:t>
            </a:r>
            <a:r>
              <a:rPr lang="fr-FR" dirty="0" smtClean="0"/>
              <a:t> </a:t>
            </a:r>
            <a:r>
              <a:rPr lang="fr-FR" dirty="0" err="1" smtClean="0"/>
              <a:t>buden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and incident CV </a:t>
            </a:r>
            <a:r>
              <a:rPr lang="fr-FR" dirty="0" err="1" smtClean="0"/>
              <a:t>event</a:t>
            </a:r>
            <a:r>
              <a:rPr lang="fr-FR" dirty="0" err="1"/>
              <a:t>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4302" y="5575302"/>
            <a:ext cx="2938765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Trzepizur</a:t>
            </a:r>
            <a:r>
              <a:rPr lang="fr-FR" dirty="0">
                <a:solidFill>
                  <a:srgbClr val="81D31A"/>
                </a:solidFill>
              </a:rPr>
              <a:t>, AJRCCM 2021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1689102"/>
            <a:ext cx="9228667" cy="368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 smtClean="0"/>
              <a:t>hypoxic</a:t>
            </a:r>
            <a:r>
              <a:rPr lang="fr-FR" dirty="0" smtClean="0"/>
              <a:t> </a:t>
            </a:r>
            <a:r>
              <a:rPr lang="fr-FR" dirty="0" err="1" smtClean="0"/>
              <a:t>buden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and incident CV </a:t>
            </a:r>
            <a:r>
              <a:rPr lang="fr-FR" dirty="0" err="1" smtClean="0"/>
              <a:t>event</a:t>
            </a:r>
            <a:r>
              <a:rPr lang="fr-FR" dirty="0" err="1"/>
              <a:t>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14302" y="5575302"/>
            <a:ext cx="2938765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Trzepizur</a:t>
            </a:r>
            <a:r>
              <a:rPr lang="fr-FR" dirty="0">
                <a:solidFill>
                  <a:srgbClr val="81D31A"/>
                </a:solidFill>
              </a:rPr>
              <a:t>, AJRCCM 2021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3" y="1549402"/>
            <a:ext cx="7068087" cy="46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 smtClean="0"/>
              <a:t>hypoxic</a:t>
            </a:r>
            <a:r>
              <a:rPr lang="fr-FR" dirty="0" smtClean="0"/>
              <a:t> </a:t>
            </a:r>
            <a:r>
              <a:rPr lang="fr-FR" dirty="0" err="1" smtClean="0"/>
              <a:t>buden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and incident CV </a:t>
            </a:r>
            <a:r>
              <a:rPr lang="fr-FR" dirty="0" err="1" smtClean="0"/>
              <a:t>event</a:t>
            </a:r>
            <a:r>
              <a:rPr lang="fr-FR" dirty="0" err="1"/>
              <a:t>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3719" y="4929717"/>
            <a:ext cx="1857896" cy="67710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Trzepizur</a:t>
            </a:r>
            <a:r>
              <a:rPr lang="fr-FR" dirty="0">
                <a:solidFill>
                  <a:srgbClr val="81D31A"/>
                </a:solidFill>
              </a:rPr>
              <a:t>, </a:t>
            </a:r>
          </a:p>
          <a:p>
            <a:r>
              <a:rPr lang="fr-FR" dirty="0">
                <a:solidFill>
                  <a:srgbClr val="81D31A"/>
                </a:solidFill>
              </a:rPr>
              <a:t>AJRCCM 2021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85" y="0"/>
            <a:ext cx="8627553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86833" y="1081620"/>
            <a:ext cx="1360595" cy="3847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smtClean="0"/>
              <a:t>≤ 65 </a:t>
            </a:r>
            <a:r>
              <a:rPr lang="fr-FR" dirty="0" err="1" smtClean="0"/>
              <a:t>years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164233" y="1081620"/>
            <a:ext cx="1360595" cy="3847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smtClean="0"/>
              <a:t>&gt; 65 </a:t>
            </a:r>
            <a:r>
              <a:rPr lang="fr-FR" dirty="0" err="1" smtClean="0"/>
              <a:t>years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6833" y="3170769"/>
            <a:ext cx="720163" cy="3847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smtClean="0"/>
              <a:t>men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0164235" y="3170769"/>
            <a:ext cx="1082197" cy="38472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 smtClean="0"/>
              <a:t>women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563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Hypoxic</a:t>
            </a:r>
            <a:r>
              <a:rPr lang="fr-FR" dirty="0" smtClean="0"/>
              <a:t> </a:t>
            </a:r>
            <a:r>
              <a:rPr lang="fr-FR" dirty="0" err="1" smtClean="0"/>
              <a:t>burden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1900" b="1" dirty="0" err="1"/>
              <a:t>Calculation</a:t>
            </a:r>
            <a:r>
              <a:rPr lang="fr-FR" sz="1900" b="1" dirty="0"/>
              <a:t> of the </a:t>
            </a:r>
            <a:r>
              <a:rPr lang="fr-FR" sz="1900" b="1" dirty="0" err="1"/>
              <a:t>oximetry-based</a:t>
            </a:r>
            <a:r>
              <a:rPr lang="fr-FR" sz="1900" b="1" dirty="0"/>
              <a:t> HB. (A) </a:t>
            </a:r>
            <a:r>
              <a:rPr lang="fr-FR" sz="1900" dirty="0"/>
              <a:t>All </a:t>
            </a:r>
            <a:r>
              <a:rPr lang="fr-FR" sz="1900" dirty="0" err="1"/>
              <a:t>automatically-detected</a:t>
            </a:r>
            <a:r>
              <a:rPr lang="fr-FR" sz="1900" dirty="0"/>
              <a:t> </a:t>
            </a:r>
            <a:r>
              <a:rPr lang="fr-FR" sz="1900" dirty="0" err="1"/>
              <a:t>desaturations</a:t>
            </a:r>
            <a:r>
              <a:rPr lang="fr-FR" sz="1900" dirty="0"/>
              <a:t> are </a:t>
            </a:r>
            <a:r>
              <a:rPr lang="fr-FR" sz="1900" dirty="0" err="1"/>
              <a:t>synchronized</a:t>
            </a:r>
            <a:r>
              <a:rPr lang="fr-FR" sz="1900" dirty="0"/>
              <a:t> </a:t>
            </a:r>
            <a:r>
              <a:rPr lang="fr-FR" sz="1900" dirty="0" err="1"/>
              <a:t>at</a:t>
            </a:r>
            <a:r>
              <a:rPr lang="fr-FR" sz="1900" dirty="0"/>
              <a:t> </a:t>
            </a:r>
            <a:r>
              <a:rPr lang="fr-FR" sz="1900" dirty="0" err="1"/>
              <a:t>their</a:t>
            </a:r>
            <a:r>
              <a:rPr lang="fr-FR" sz="1900" dirty="0"/>
              <a:t> minimum saturation </a:t>
            </a:r>
            <a:r>
              <a:rPr lang="fr-FR" sz="1900" dirty="0" err="1"/>
              <a:t>levels</a:t>
            </a:r>
            <a:r>
              <a:rPr lang="fr-FR" sz="1900" dirty="0"/>
              <a:t> (time </a:t>
            </a:r>
            <a:r>
              <a:rPr lang="fr-FR" sz="1900" dirty="0" err="1"/>
              <a:t>zero</a:t>
            </a:r>
            <a:r>
              <a:rPr lang="fr-FR" sz="1900" dirty="0"/>
              <a:t>) and ensemble </a:t>
            </a:r>
            <a:r>
              <a:rPr lang="fr-FR" sz="1900" dirty="0" err="1"/>
              <a:t>averaged</a:t>
            </a:r>
            <a:r>
              <a:rPr lang="fr-FR" sz="1900" dirty="0"/>
              <a:t> to </a:t>
            </a:r>
            <a:r>
              <a:rPr lang="fr-FR" sz="1900" dirty="0" err="1"/>
              <a:t>obtain</a:t>
            </a:r>
            <a:r>
              <a:rPr lang="fr-FR" sz="1900" dirty="0"/>
              <a:t> the </a:t>
            </a:r>
            <a:r>
              <a:rPr lang="fr-FR" sz="1900" dirty="0" err="1"/>
              <a:t>search</a:t>
            </a:r>
            <a:r>
              <a:rPr lang="fr-FR" sz="1900" dirty="0"/>
              <a:t> </a:t>
            </a:r>
            <a:r>
              <a:rPr lang="fr-FR" sz="1900" dirty="0" err="1"/>
              <a:t>window</a:t>
            </a:r>
            <a:r>
              <a:rPr lang="fr-FR" sz="1900" dirty="0"/>
              <a:t> (duration </a:t>
            </a:r>
            <a:r>
              <a:rPr lang="fr-FR" sz="1900" dirty="0" err="1"/>
              <a:t>between</a:t>
            </a:r>
            <a:r>
              <a:rPr lang="fr-FR" sz="1900" dirty="0"/>
              <a:t> </a:t>
            </a:r>
            <a:r>
              <a:rPr lang="fr-FR" sz="1900" dirty="0" err="1"/>
              <a:t>two</a:t>
            </a:r>
            <a:r>
              <a:rPr lang="fr-FR" sz="1900" dirty="0"/>
              <a:t> maximum </a:t>
            </a:r>
            <a:r>
              <a:rPr lang="fr-FR" sz="1900" dirty="0" err="1"/>
              <a:t>peaks</a:t>
            </a:r>
            <a:r>
              <a:rPr lang="fr-FR" sz="1900" dirty="0"/>
              <a:t> </a:t>
            </a:r>
            <a:r>
              <a:rPr lang="fr-FR" sz="1900" dirty="0" err="1"/>
              <a:t>around</a:t>
            </a:r>
            <a:r>
              <a:rPr lang="fr-FR" sz="1900" dirty="0"/>
              <a:t> time </a:t>
            </a:r>
            <a:r>
              <a:rPr lang="fr-FR" sz="1900" dirty="0" err="1"/>
              <a:t>zero</a:t>
            </a:r>
            <a:r>
              <a:rPr lang="fr-FR" sz="1900" dirty="0"/>
              <a:t>). </a:t>
            </a:r>
            <a:r>
              <a:rPr lang="fr-FR" sz="1900" b="1" dirty="0"/>
              <a:t>(B) </a:t>
            </a:r>
            <a:r>
              <a:rPr lang="fr-FR" sz="1900" dirty="0"/>
              <a:t>HB </a:t>
            </a:r>
            <a:r>
              <a:rPr lang="fr-FR" sz="1900" dirty="0" err="1"/>
              <a:t>is</a:t>
            </a:r>
            <a:r>
              <a:rPr lang="fr-FR" sz="1900" dirty="0"/>
              <a:t> </a:t>
            </a:r>
            <a:r>
              <a:rPr lang="fr-FR" sz="1900" dirty="0" err="1"/>
              <a:t>calculated</a:t>
            </a:r>
            <a:r>
              <a:rPr lang="fr-FR" sz="1900" dirty="0"/>
              <a:t> as the </a:t>
            </a:r>
            <a:r>
              <a:rPr lang="fr-FR" sz="1900" dirty="0" err="1"/>
              <a:t>normalized</a:t>
            </a:r>
            <a:r>
              <a:rPr lang="fr-FR" sz="1900" dirty="0"/>
              <a:t> </a:t>
            </a:r>
            <a:r>
              <a:rPr lang="fr-FR" sz="1900" dirty="0" err="1"/>
              <a:t>summation</a:t>
            </a:r>
            <a:r>
              <a:rPr lang="fr-FR" sz="1900" dirty="0"/>
              <a:t> of the coloured SaO2 areas </a:t>
            </a:r>
            <a:r>
              <a:rPr lang="fr-FR" sz="1900" dirty="0" err="1"/>
              <a:t>within</a:t>
            </a:r>
            <a:r>
              <a:rPr lang="fr-FR" sz="1900" dirty="0"/>
              <a:t> the </a:t>
            </a:r>
            <a:r>
              <a:rPr lang="fr-FR" sz="1900" dirty="0" err="1"/>
              <a:t>search</a:t>
            </a:r>
            <a:r>
              <a:rPr lang="fr-FR" sz="1900" dirty="0"/>
              <a:t> </a:t>
            </a:r>
            <a:r>
              <a:rPr lang="fr-FR" sz="1900" dirty="0" err="1"/>
              <a:t>window</a:t>
            </a:r>
            <a:r>
              <a:rPr lang="fr-FR" sz="1900" dirty="0"/>
              <a:t> for all </a:t>
            </a:r>
            <a:r>
              <a:rPr lang="fr-FR" sz="1900" dirty="0" err="1"/>
              <a:t>desaturation</a:t>
            </a:r>
            <a:r>
              <a:rPr lang="fr-FR" sz="1900" dirty="0"/>
              <a:t> </a:t>
            </a:r>
            <a:r>
              <a:rPr lang="fr-FR" sz="1900" dirty="0" err="1"/>
              <a:t>episodes</a:t>
            </a:r>
            <a:r>
              <a:rPr lang="fr-FR" sz="1900" dirty="0"/>
              <a:t> </a:t>
            </a:r>
            <a:r>
              <a:rPr lang="fr-FR" sz="1900" dirty="0" err="1"/>
              <a:t>divided</a:t>
            </a:r>
            <a:r>
              <a:rPr lang="fr-FR" sz="1900" dirty="0"/>
              <a:t> by total </a:t>
            </a:r>
            <a:r>
              <a:rPr lang="fr-FR" sz="1900" dirty="0" err="1"/>
              <a:t>sleep</a:t>
            </a:r>
            <a:r>
              <a:rPr lang="fr-FR" sz="1900" dirty="0"/>
              <a:t> time.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1" y="3130549"/>
            <a:ext cx="6136216" cy="33158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349999" y="6273801"/>
            <a:ext cx="2690112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Pinilla</a:t>
            </a:r>
            <a:r>
              <a:rPr lang="fr-FR" dirty="0">
                <a:solidFill>
                  <a:srgbClr val="81D31A"/>
                </a:solidFill>
              </a:rPr>
              <a:t>, </a:t>
            </a:r>
            <a:r>
              <a:rPr lang="fr-FR" dirty="0" err="1">
                <a:solidFill>
                  <a:srgbClr val="81D31A"/>
                </a:solidFill>
              </a:rPr>
              <a:t>Eur</a:t>
            </a:r>
            <a:r>
              <a:rPr lang="fr-FR" dirty="0">
                <a:solidFill>
                  <a:srgbClr val="81D31A"/>
                </a:solidFill>
              </a:rPr>
              <a:t> </a:t>
            </a:r>
            <a:r>
              <a:rPr lang="fr-FR" dirty="0" err="1">
                <a:solidFill>
                  <a:srgbClr val="81D31A"/>
                </a:solidFill>
              </a:rPr>
              <a:t>Respir</a:t>
            </a:r>
            <a:r>
              <a:rPr lang="fr-FR" dirty="0">
                <a:solidFill>
                  <a:srgbClr val="81D31A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199742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Charge hypoxique (</a:t>
            </a:r>
            <a:r>
              <a:rPr lang="fr-FR" dirty="0" err="1" smtClean="0"/>
              <a:t>Hypoxic</a:t>
            </a:r>
            <a:r>
              <a:rPr lang="fr-FR" dirty="0" smtClean="0"/>
              <a:t> </a:t>
            </a:r>
            <a:r>
              <a:rPr lang="fr-FR" dirty="0" err="1" smtClean="0"/>
              <a:t>burden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349999" y="6273801"/>
            <a:ext cx="2690112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Pinilla</a:t>
            </a:r>
            <a:r>
              <a:rPr lang="fr-FR" dirty="0">
                <a:solidFill>
                  <a:srgbClr val="81D31A"/>
                </a:solidFill>
              </a:rPr>
              <a:t>, </a:t>
            </a:r>
            <a:r>
              <a:rPr lang="fr-FR" dirty="0" err="1">
                <a:solidFill>
                  <a:srgbClr val="81D31A"/>
                </a:solidFill>
              </a:rPr>
              <a:t>Eur</a:t>
            </a:r>
            <a:r>
              <a:rPr lang="fr-FR" dirty="0">
                <a:solidFill>
                  <a:srgbClr val="81D31A"/>
                </a:solidFill>
              </a:rPr>
              <a:t> </a:t>
            </a:r>
            <a:r>
              <a:rPr lang="fr-FR" dirty="0" err="1">
                <a:solidFill>
                  <a:srgbClr val="81D31A"/>
                </a:solidFill>
              </a:rPr>
              <a:t>Respir</a:t>
            </a:r>
            <a:r>
              <a:rPr lang="fr-FR" dirty="0">
                <a:solidFill>
                  <a:srgbClr val="81D31A"/>
                </a:solidFill>
              </a:rPr>
              <a:t> 2023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Post-hoc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dirty="0"/>
              <a:t>of the ISAACC Trial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19" y="2300834"/>
            <a:ext cx="9556751" cy="37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08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Variation de l'amplitude </a:t>
            </a:r>
            <a:r>
              <a:rPr lang="fr-FR" dirty="0"/>
              <a:t>de l'onde de pouls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6750" y="4053417"/>
            <a:ext cx="405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81D31A"/>
                </a:solidFill>
              </a:rPr>
              <a:t>Solelhac</a:t>
            </a:r>
            <a:r>
              <a:rPr lang="fr-FR" sz="1600" dirty="0">
                <a:solidFill>
                  <a:srgbClr val="81D31A"/>
                </a:solidFill>
              </a:rPr>
              <a:t> G, Am J </a:t>
            </a:r>
            <a:r>
              <a:rPr lang="fr-FR" sz="1600" dirty="0" err="1">
                <a:solidFill>
                  <a:srgbClr val="81D31A"/>
                </a:solidFill>
              </a:rPr>
              <a:t>Respir</a:t>
            </a:r>
            <a:r>
              <a:rPr lang="fr-FR" sz="1600" dirty="0">
                <a:solidFill>
                  <a:srgbClr val="81D31A"/>
                </a:solidFill>
              </a:rPr>
              <a:t> </a:t>
            </a:r>
            <a:r>
              <a:rPr lang="fr-FR" sz="1600" dirty="0" err="1">
                <a:solidFill>
                  <a:srgbClr val="81D31A"/>
                </a:solidFill>
              </a:rPr>
              <a:t>Crit</a:t>
            </a:r>
            <a:r>
              <a:rPr lang="fr-FR" sz="1600" dirty="0">
                <a:solidFill>
                  <a:srgbClr val="81D31A"/>
                </a:solidFill>
              </a:rPr>
              <a:t> Care Med.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24" y="1445683"/>
            <a:ext cx="3866911" cy="16446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0251" y="3249084"/>
            <a:ext cx="3616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PWADs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an </a:t>
            </a:r>
            <a:r>
              <a:rPr lang="fr-FR" sz="1200" dirty="0" smtClean="0"/>
              <a:t>amplitude &gt; 30</a:t>
            </a:r>
            <a:r>
              <a:rPr lang="fr-FR" sz="1200" dirty="0"/>
              <a:t>% </a:t>
            </a:r>
            <a:r>
              <a:rPr lang="fr-FR" sz="1200" dirty="0" err="1" smtClean="0"/>
              <a:t>from</a:t>
            </a:r>
            <a:r>
              <a:rPr lang="fr-FR" sz="1200" dirty="0" smtClean="0"/>
              <a:t> </a:t>
            </a:r>
            <a:r>
              <a:rPr lang="fr-FR" sz="1200" dirty="0" err="1" smtClean="0"/>
              <a:t>baseline</a:t>
            </a:r>
            <a:r>
              <a:rPr lang="fr-FR" sz="1200" dirty="0" smtClean="0"/>
              <a:t> </a:t>
            </a:r>
          </a:p>
          <a:p>
            <a:r>
              <a:rPr lang="fr-FR" sz="1200" dirty="0" smtClean="0"/>
              <a:t>and a duration </a:t>
            </a:r>
            <a:r>
              <a:rPr lang="fr-FR" sz="1200" dirty="0"/>
              <a:t>of more </a:t>
            </a:r>
            <a:r>
              <a:rPr lang="fr-FR" sz="1200" dirty="0" err="1"/>
              <a:t>than</a:t>
            </a:r>
            <a:r>
              <a:rPr lang="fr-FR" sz="1200" dirty="0"/>
              <a:t> </a:t>
            </a:r>
            <a:r>
              <a:rPr lang="fr-FR" sz="1200" dirty="0" smtClean="0"/>
              <a:t>4 </a:t>
            </a:r>
            <a:r>
              <a:rPr lang="fr-FR" sz="1200" dirty="0" err="1" smtClean="0"/>
              <a:t>heart</a:t>
            </a:r>
            <a:r>
              <a:rPr lang="fr-FR" sz="1200" dirty="0" smtClean="0"/>
              <a:t> beats  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185" y="1547976"/>
            <a:ext cx="5202397" cy="24419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25" y="4593168"/>
            <a:ext cx="5010357" cy="21801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0" y="4308171"/>
            <a:ext cx="5630332" cy="25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L’IAH le « mètre-étalon » du </a:t>
            </a:r>
            <a:r>
              <a:rPr lang="fr-FR" smtClean="0"/>
              <a:t>sas ?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33961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Variation de l'amplitude </a:t>
            </a:r>
            <a:r>
              <a:rPr lang="fr-FR" dirty="0"/>
              <a:t>de l'onde de pouls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03250" y="5503333"/>
            <a:ext cx="405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81D31A"/>
                </a:solidFill>
              </a:rPr>
              <a:t>Solelhac</a:t>
            </a:r>
            <a:r>
              <a:rPr lang="fr-FR" sz="1600" dirty="0">
                <a:solidFill>
                  <a:srgbClr val="81D31A"/>
                </a:solidFill>
              </a:rPr>
              <a:t> G, Am J </a:t>
            </a:r>
            <a:r>
              <a:rPr lang="fr-FR" sz="1600" dirty="0" err="1">
                <a:solidFill>
                  <a:srgbClr val="81D31A"/>
                </a:solidFill>
              </a:rPr>
              <a:t>Respir</a:t>
            </a:r>
            <a:r>
              <a:rPr lang="fr-FR" sz="1600" dirty="0">
                <a:solidFill>
                  <a:srgbClr val="81D31A"/>
                </a:solidFill>
              </a:rPr>
              <a:t> </a:t>
            </a:r>
            <a:r>
              <a:rPr lang="fr-FR" sz="1600" dirty="0" err="1">
                <a:solidFill>
                  <a:srgbClr val="81D31A"/>
                </a:solidFill>
              </a:rPr>
              <a:t>Crit</a:t>
            </a:r>
            <a:r>
              <a:rPr lang="fr-FR" sz="1600" dirty="0">
                <a:solidFill>
                  <a:srgbClr val="81D31A"/>
                </a:solidFill>
              </a:rPr>
              <a:t> Care Med.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75" y="1435100"/>
            <a:ext cx="4513886" cy="191981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14917" y="3778250"/>
            <a:ext cx="4188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PWADs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an </a:t>
            </a:r>
            <a:r>
              <a:rPr lang="fr-FR" sz="1400" dirty="0" smtClean="0"/>
              <a:t>amplitude &gt; 30</a:t>
            </a:r>
            <a:r>
              <a:rPr lang="fr-FR" sz="1400" dirty="0"/>
              <a:t>%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baseline</a:t>
            </a:r>
            <a:r>
              <a:rPr lang="fr-FR" sz="1400" dirty="0" smtClean="0"/>
              <a:t> </a:t>
            </a:r>
          </a:p>
          <a:p>
            <a:r>
              <a:rPr lang="fr-FR" sz="1400" dirty="0" smtClean="0"/>
              <a:t>and a duration </a:t>
            </a:r>
            <a:r>
              <a:rPr lang="fr-FR" sz="1400" dirty="0"/>
              <a:t>of more </a:t>
            </a:r>
            <a:r>
              <a:rPr lang="fr-FR" sz="1400" dirty="0" err="1"/>
              <a:t>than</a:t>
            </a:r>
            <a:r>
              <a:rPr lang="fr-FR" sz="1400" dirty="0"/>
              <a:t> </a:t>
            </a:r>
            <a:r>
              <a:rPr lang="fr-FR" sz="1400" dirty="0" smtClean="0"/>
              <a:t>4 </a:t>
            </a:r>
            <a:r>
              <a:rPr lang="fr-FR" sz="1400" dirty="0" err="1" smtClean="0"/>
              <a:t>heart</a:t>
            </a:r>
            <a:r>
              <a:rPr lang="fr-FR" sz="1400" dirty="0" smtClean="0"/>
              <a:t> beats  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93" y="1345005"/>
            <a:ext cx="5566907" cy="50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5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0900" y="427039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Variation de </a:t>
            </a:r>
            <a:r>
              <a:rPr lang="en-GB" dirty="0" err="1" smtClean="0"/>
              <a:t>fréquence</a:t>
            </a:r>
            <a:r>
              <a:rPr lang="en-GB" dirty="0" smtClean="0"/>
              <a:t> </a:t>
            </a:r>
            <a:r>
              <a:rPr lang="en-GB" dirty="0" err="1" smtClean="0"/>
              <a:t>cardiaque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en </a:t>
            </a:r>
            <a:r>
              <a:rPr lang="en-GB" dirty="0" err="1" smtClean="0"/>
              <a:t>réponse</a:t>
            </a:r>
            <a:r>
              <a:rPr lang="en-GB" dirty="0" smtClean="0"/>
              <a:t> aux </a:t>
            </a:r>
            <a:r>
              <a:rPr lang="en-GB" dirty="0" err="1" smtClean="0"/>
              <a:t>évènements</a:t>
            </a:r>
            <a:r>
              <a:rPr lang="en-GB" dirty="0" smtClean="0"/>
              <a:t> </a:t>
            </a:r>
            <a:r>
              <a:rPr lang="en-GB" dirty="0" err="1" smtClean="0"/>
              <a:t>respiratoires</a:t>
            </a:r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067" y="1453091"/>
            <a:ext cx="5837767" cy="43783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24083" y="5935135"/>
            <a:ext cx="322311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Azarbarzin</a:t>
            </a:r>
            <a:r>
              <a:rPr lang="fr-FR" dirty="0">
                <a:solidFill>
                  <a:srgbClr val="81D31A"/>
                </a:solidFill>
              </a:rPr>
              <a:t>, AJRCCM 2022</a:t>
            </a:r>
          </a:p>
        </p:txBody>
      </p:sp>
    </p:spTree>
    <p:extLst>
      <p:ext uri="{BB962C8B-B14F-4D97-AF65-F5344CB8AC3E}">
        <p14:creationId xmlns:p14="http://schemas.microsoft.com/office/powerpoint/2010/main" val="3422379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Heart rate variation in response to respiratory events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9017" y="1441457"/>
            <a:ext cx="10972800" cy="4525963"/>
          </a:xfrm>
        </p:spPr>
        <p:txBody>
          <a:bodyPr>
            <a:normAutofit/>
          </a:bodyPr>
          <a:lstStyle/>
          <a:p>
            <a:r>
              <a:rPr lang="fr-FR" sz="2000" i="1" dirty="0"/>
              <a:t>post hoc </a:t>
            </a:r>
            <a:r>
              <a:rPr lang="fr-FR" sz="2000" dirty="0" err="1"/>
              <a:t>analysis</a:t>
            </a:r>
            <a:r>
              <a:rPr lang="fr-FR" sz="2000" dirty="0"/>
              <a:t> of RICCADSA </a:t>
            </a:r>
            <a:r>
              <a:rPr lang="fr-FR" sz="2000" dirty="0" err="1"/>
              <a:t>showed</a:t>
            </a:r>
            <a:r>
              <a:rPr lang="fr-FR" sz="2000" dirty="0"/>
              <a:t> </a:t>
            </a:r>
            <a:r>
              <a:rPr lang="fr-FR" sz="2000" dirty="0" err="1"/>
              <a:t>that</a:t>
            </a:r>
            <a:r>
              <a:rPr lang="fr-FR" sz="2000" dirty="0"/>
              <a:t> a </a:t>
            </a:r>
            <a:r>
              <a:rPr lang="fr-FR" sz="2000" dirty="0" err="1"/>
              <a:t>greater</a:t>
            </a:r>
            <a:r>
              <a:rPr lang="fr-FR" sz="2000" dirty="0"/>
              <a:t> </a:t>
            </a:r>
            <a:r>
              <a:rPr lang="fr-FR" sz="2000" dirty="0" err="1"/>
              <a:t>pretreatment</a:t>
            </a:r>
            <a:r>
              <a:rPr lang="fr-FR" sz="2000" dirty="0"/>
              <a:t> </a:t>
            </a:r>
            <a:r>
              <a:rPr lang="fr-FR" sz="2400" dirty="0">
                <a:latin typeface="Symbol" charset="2"/>
                <a:cs typeface="Symbol" charset="2"/>
              </a:rPr>
              <a:t>D</a:t>
            </a:r>
            <a:r>
              <a:rPr lang="fr-FR" sz="2000" dirty="0"/>
              <a:t>HR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associated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greater</a:t>
            </a:r>
            <a:r>
              <a:rPr lang="fr-FR" sz="2000" dirty="0"/>
              <a:t> CPAP-</a:t>
            </a:r>
            <a:r>
              <a:rPr lang="fr-FR" sz="2000" dirty="0" err="1"/>
              <a:t>related</a:t>
            </a:r>
            <a:r>
              <a:rPr lang="fr-FR" sz="2000" dirty="0"/>
              <a:t> protection </a:t>
            </a:r>
            <a:r>
              <a:rPr lang="fr-FR" sz="2000" dirty="0" err="1"/>
              <a:t>against</a:t>
            </a:r>
            <a:r>
              <a:rPr lang="fr-FR" sz="2000" dirty="0"/>
              <a:t> adverse </a:t>
            </a:r>
            <a:r>
              <a:rPr lang="fr-FR" sz="2000" dirty="0" err="1"/>
              <a:t>cardiovascular</a:t>
            </a:r>
            <a:r>
              <a:rPr lang="fr-FR" sz="2000" dirty="0"/>
              <a:t> </a:t>
            </a:r>
            <a:r>
              <a:rPr lang="fr-FR" sz="2000" dirty="0" err="1"/>
              <a:t>outcomes</a:t>
            </a:r>
            <a:r>
              <a:rPr lang="fr-FR" sz="2000" dirty="0"/>
              <a:t>. </a:t>
            </a:r>
          </a:p>
          <a:p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1" y="2508251"/>
            <a:ext cx="7643283" cy="34568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678085" y="6252635"/>
            <a:ext cx="3223111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Azarbarzin</a:t>
            </a:r>
            <a:r>
              <a:rPr lang="fr-FR" dirty="0">
                <a:solidFill>
                  <a:srgbClr val="81D31A"/>
                </a:solidFill>
              </a:rPr>
              <a:t>, AJRCCM 2022</a:t>
            </a:r>
          </a:p>
        </p:txBody>
      </p:sp>
    </p:spTree>
    <p:extLst>
      <p:ext uri="{BB962C8B-B14F-4D97-AF65-F5344CB8AC3E}">
        <p14:creationId xmlns:p14="http://schemas.microsoft.com/office/powerpoint/2010/main" val="49683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Prendre en compte d’autres éléments du syndrome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963084" y="2592917"/>
            <a:ext cx="10363200" cy="1813983"/>
          </a:xfrm>
        </p:spPr>
        <p:txBody>
          <a:bodyPr>
            <a:normAutofit fontScale="47500" lnSpcReduction="20000"/>
          </a:bodyPr>
          <a:lstStyle/>
          <a:p>
            <a:r>
              <a:rPr lang="fr-FR" sz="2300" dirty="0">
                <a:solidFill>
                  <a:schemeClr val="accent1">
                    <a:alpha val="45000"/>
                  </a:schemeClr>
                </a:solidFill>
              </a:rPr>
              <a:t>L’IAH est variable</a:t>
            </a:r>
          </a:p>
          <a:p>
            <a:pPr lvl="2"/>
            <a:r>
              <a:rPr lang="fr-FR" sz="2300" dirty="0">
                <a:solidFill>
                  <a:schemeClr val="accent1">
                    <a:alpha val="45000"/>
                  </a:schemeClr>
                </a:solidFill>
              </a:rPr>
              <a:t>Selon la technique de mesure</a:t>
            </a:r>
          </a:p>
          <a:p>
            <a:pPr lvl="2"/>
            <a:r>
              <a:rPr lang="fr-FR" sz="2300" dirty="0">
                <a:solidFill>
                  <a:schemeClr val="accent1">
                    <a:alpha val="45000"/>
                  </a:schemeClr>
                </a:solidFill>
              </a:rPr>
              <a:t>Selon la définition des </a:t>
            </a:r>
            <a:r>
              <a:rPr lang="fr-FR" sz="2300" dirty="0" err="1">
                <a:solidFill>
                  <a:schemeClr val="accent1">
                    <a:alpha val="45000"/>
                  </a:schemeClr>
                </a:solidFill>
              </a:rPr>
              <a:t>hypopnées</a:t>
            </a:r>
            <a:r>
              <a:rPr lang="fr-FR" sz="2300" dirty="0">
                <a:solidFill>
                  <a:schemeClr val="accent1">
                    <a:alpha val="45000"/>
                  </a:schemeClr>
                </a:solidFill>
              </a:rPr>
              <a:t> utilisées</a:t>
            </a:r>
          </a:p>
          <a:p>
            <a:pPr lvl="2"/>
            <a:r>
              <a:rPr lang="fr-FR" sz="2300" dirty="0">
                <a:solidFill>
                  <a:schemeClr val="accent1">
                    <a:alpha val="45000"/>
                  </a:schemeClr>
                </a:solidFill>
              </a:rPr>
              <a:t>D’une nuit sur l’autre chez un même patient</a:t>
            </a:r>
          </a:p>
          <a:p>
            <a:pPr lvl="2"/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300" dirty="0">
                <a:solidFill>
                  <a:schemeClr val="accent1">
                    <a:alpha val="45000"/>
                  </a:schemeClr>
                </a:solidFill>
              </a:rPr>
              <a:t>L’IAH est-il le bon marqueur de la maladie ?</a:t>
            </a:r>
          </a:p>
          <a:p>
            <a:pPr lvl="3"/>
            <a:endParaRPr lang="fr-FR" dirty="0">
              <a:solidFill>
                <a:schemeClr val="tx1"/>
              </a:solidFill>
            </a:endParaRPr>
          </a:p>
          <a:p>
            <a:r>
              <a:rPr lang="fr-FR" sz="2300" dirty="0">
                <a:solidFill>
                  <a:schemeClr val="accent2">
                    <a:lumMod val="75000"/>
                  </a:schemeClr>
                </a:solidFill>
              </a:rPr>
              <a:t>Nécessité de prendre en compte d’autres éléments</a:t>
            </a:r>
          </a:p>
          <a:p>
            <a:pPr lvl="2"/>
            <a:r>
              <a:rPr lang="fr-FR" sz="2400" dirty="0">
                <a:solidFill>
                  <a:schemeClr val="accent3">
                    <a:lumMod val="75000"/>
                    <a:alpha val="45000"/>
                  </a:schemeClr>
                </a:solidFill>
              </a:rPr>
              <a:t>Profil clinique (symptômes)</a:t>
            </a:r>
          </a:p>
          <a:p>
            <a:pPr lvl="2"/>
            <a:r>
              <a:rPr lang="fr-FR" sz="2400" dirty="0">
                <a:solidFill>
                  <a:schemeClr val="accent3">
                    <a:lumMod val="75000"/>
                    <a:alpha val="45000"/>
                  </a:schemeClr>
                </a:solidFill>
              </a:rPr>
              <a:t>Le contexte global (pathologies associée ?)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4695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L’IAH n’est  pas une </a:t>
            </a:r>
            <a:r>
              <a:rPr lang="fr-FR" dirty="0" smtClean="0"/>
              <a:t>bonne 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L’IAH </a:t>
            </a:r>
            <a:r>
              <a:rPr lang="fr-FR" dirty="0" smtClean="0"/>
              <a:t>n’est pas une métrique fiable : il est </a:t>
            </a:r>
            <a:r>
              <a:rPr lang="fr-FR" dirty="0" smtClean="0"/>
              <a:t>variable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Selon la technique de mesure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Selon la définition des </a:t>
            </a:r>
            <a:r>
              <a:rPr lang="fr-FR" sz="2400" dirty="0" err="1">
                <a:solidFill>
                  <a:schemeClr val="accent2">
                    <a:lumMod val="75000"/>
                  </a:schemeClr>
                </a:solidFill>
              </a:rPr>
              <a:t>hypopnées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utilisées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D’une nuit sur l’autre chez un même 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patient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/>
              <a:t>L’IAH </a:t>
            </a:r>
            <a:r>
              <a:rPr lang="fr-FR" dirty="0" smtClean="0"/>
              <a:t>n’a pas un bonne validité de construit : ce n’est pas un bon </a:t>
            </a:r>
            <a:r>
              <a:rPr lang="fr-FR" dirty="0"/>
              <a:t>marqueur de la </a:t>
            </a:r>
            <a:r>
              <a:rPr lang="fr-FR" dirty="0" smtClean="0"/>
              <a:t>maladie</a:t>
            </a:r>
            <a:endParaRPr lang="fr-FR" dirty="0"/>
          </a:p>
          <a:p>
            <a:r>
              <a:rPr lang="fr-FR" dirty="0" smtClean="0"/>
              <a:t>Nécessité </a:t>
            </a:r>
            <a:r>
              <a:rPr lang="fr-FR" dirty="0"/>
              <a:t>de prendre en compte d’autres éléments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Profil clinique (symptômes)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Le contexte global (pathologies associée ?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61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L’IAH n’est  pas une </a:t>
            </a:r>
            <a:r>
              <a:rPr lang="fr-FR" dirty="0" smtClean="0"/>
              <a:t>bonne métrique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L’IAH </a:t>
            </a:r>
            <a:r>
              <a:rPr lang="fr-FR" dirty="0" smtClean="0"/>
              <a:t>n’est pas une métrique fiable : il est </a:t>
            </a:r>
            <a:r>
              <a:rPr lang="fr-FR" dirty="0" smtClean="0"/>
              <a:t>variable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Selon la technique de mesure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Selon la définition des </a:t>
            </a:r>
            <a:r>
              <a:rPr lang="fr-FR" sz="2400" dirty="0" err="1">
                <a:solidFill>
                  <a:schemeClr val="accent2">
                    <a:lumMod val="75000"/>
                  </a:schemeClr>
                </a:solidFill>
              </a:rPr>
              <a:t>hypopnées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utilisées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D’une nuit sur l’autre chez un même 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patient</a:t>
            </a:r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/>
              <a:t>L’IAH </a:t>
            </a:r>
            <a:r>
              <a:rPr lang="fr-FR" dirty="0" smtClean="0"/>
              <a:t>n’a pas un bonne validité de construit : ce n’est pas un bon </a:t>
            </a:r>
            <a:r>
              <a:rPr lang="fr-FR" dirty="0"/>
              <a:t>marqueur de la </a:t>
            </a:r>
            <a:r>
              <a:rPr lang="fr-FR" dirty="0" smtClean="0"/>
              <a:t>maladie</a:t>
            </a:r>
            <a:endParaRPr lang="fr-FR" dirty="0"/>
          </a:p>
          <a:p>
            <a:r>
              <a:rPr lang="fr-FR" dirty="0" smtClean="0"/>
              <a:t>Nécessité </a:t>
            </a:r>
            <a:r>
              <a:rPr lang="fr-FR" dirty="0"/>
              <a:t>de prendre en compte d’autres éléments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Profil clinique (symptômes)</a:t>
            </a:r>
          </a:p>
          <a:p>
            <a:pPr lvl="2"/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Le contexte global (pathologies associée ?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fr-F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216" y="3198284"/>
            <a:ext cx="5346700" cy="2755900"/>
          </a:xfrm>
          <a:prstGeom prst="rect">
            <a:avLst/>
          </a:prstGeom>
          <a:ln w="38100" cmpd="sng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8551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2044700"/>
            <a:ext cx="5346700" cy="2755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508000"/>
            <a:ext cx="10693400" cy="58293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804834" y="6360583"/>
            <a:ext cx="3947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accent3">
                    <a:lumMod val="75000"/>
                  </a:schemeClr>
                </a:solidFill>
              </a:rPr>
              <a:t>Kimoff</a:t>
            </a:r>
            <a:r>
              <a:rPr lang="fr-FR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Can </a:t>
            </a:r>
            <a:r>
              <a:rPr lang="it-IT" sz="1600" dirty="0" err="1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it-IT" sz="1600" dirty="0" err="1" smtClean="0">
                <a:solidFill>
                  <a:schemeClr val="accent3">
                    <a:lumMod val="75000"/>
                  </a:schemeClr>
                </a:solidFill>
              </a:rPr>
              <a:t>ed</a:t>
            </a:r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it-IT" sz="1600" dirty="0" err="1" smtClean="0">
                <a:solidFill>
                  <a:schemeClr val="accent3">
                    <a:lumMod val="75000"/>
                  </a:schemeClr>
                </a:solidFill>
              </a:rPr>
              <a:t>ssoc</a:t>
            </a:r>
            <a:r>
              <a:rPr lang="it-IT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it-IT" sz="1600" dirty="0">
                <a:solidFill>
                  <a:schemeClr val="accent3">
                    <a:lumMod val="75000"/>
                  </a:schemeClr>
                </a:solidFill>
              </a:rPr>
              <a:t> 1991; 144 (6) </a:t>
            </a:r>
            <a:endParaRPr lang="fr-FR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Corrélation entre les phénotypes de SAS et les évènements cardiovasculaires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432803" y="5334002"/>
            <a:ext cx="3230743" cy="38471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Zapater</a:t>
            </a:r>
            <a:r>
              <a:rPr lang="fr-FR" dirty="0">
                <a:solidFill>
                  <a:srgbClr val="81D31A"/>
                </a:solidFill>
              </a:rPr>
              <a:t>, AJRCCM, 2020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2070102"/>
            <a:ext cx="12014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Corrélation entre les phénotypes de SAS et les évènements cardiovasculaires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2" y="1397000"/>
            <a:ext cx="7353300" cy="53535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829801" y="5334001"/>
            <a:ext cx="1925355" cy="67710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Mazzotti</a:t>
            </a:r>
            <a:r>
              <a:rPr lang="fr-FR" dirty="0">
                <a:solidFill>
                  <a:srgbClr val="81D31A"/>
                </a:solidFill>
              </a:rPr>
              <a:t>, </a:t>
            </a:r>
          </a:p>
          <a:p>
            <a:r>
              <a:rPr lang="fr-FR" dirty="0">
                <a:solidFill>
                  <a:srgbClr val="81D31A"/>
                </a:solidFill>
              </a:rPr>
              <a:t>AJRCCM, 2022</a:t>
            </a:r>
          </a:p>
        </p:txBody>
      </p:sp>
    </p:spTree>
    <p:extLst>
      <p:ext uri="{BB962C8B-B14F-4D97-AF65-F5344CB8AC3E}">
        <p14:creationId xmlns:p14="http://schemas.microsoft.com/office/powerpoint/2010/main" val="103063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La m</a:t>
            </a:r>
            <a:r>
              <a:rPr lang="fr-FR" dirty="0" smtClean="0"/>
              <a:t>ortalité est associée à la somnolence et au genre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err="1"/>
              <a:t>Newly-diagnosed</a:t>
            </a:r>
            <a:r>
              <a:rPr lang="fr-FR" sz="2400" dirty="0"/>
              <a:t> </a:t>
            </a:r>
            <a:r>
              <a:rPr lang="fr-FR" sz="2400" dirty="0" err="1"/>
              <a:t>adult</a:t>
            </a:r>
            <a:r>
              <a:rPr lang="fr-FR" sz="2400" dirty="0"/>
              <a:t> OSA patients, </a:t>
            </a:r>
            <a:r>
              <a:rPr lang="fr-FR" sz="2400" dirty="0" err="1"/>
              <a:t>sleep</a:t>
            </a:r>
            <a:r>
              <a:rPr lang="fr-FR" sz="2400" dirty="0"/>
              <a:t> </a:t>
            </a:r>
            <a:r>
              <a:rPr lang="fr-FR" sz="2400" dirty="0" err="1"/>
              <a:t>evaluation</a:t>
            </a:r>
            <a:r>
              <a:rPr lang="fr-FR" sz="2400" dirty="0"/>
              <a:t>  (PSG)  </a:t>
            </a:r>
            <a:r>
              <a:rPr lang="fr-FR" sz="2400" dirty="0" err="1"/>
              <a:t>at</a:t>
            </a:r>
            <a:r>
              <a:rPr lang="fr-FR" sz="2400" dirty="0"/>
              <a:t> Mayo </a:t>
            </a:r>
            <a:r>
              <a:rPr lang="fr-FR" sz="2400" dirty="0" err="1"/>
              <a:t>Clinic</a:t>
            </a:r>
            <a:r>
              <a:rPr lang="fr-FR" sz="2400" dirty="0"/>
              <a:t>, </a:t>
            </a:r>
            <a:r>
              <a:rPr lang="fr-FR" sz="2400" dirty="0" err="1"/>
              <a:t>Nov</a:t>
            </a:r>
            <a:r>
              <a:rPr lang="fr-FR" sz="2400" dirty="0"/>
              <a:t> 2009 </a:t>
            </a:r>
            <a:r>
              <a:rPr lang="mr-IN" sz="2400" dirty="0"/>
              <a:t>–</a:t>
            </a:r>
            <a:r>
              <a:rPr lang="fr-FR" sz="2400" dirty="0"/>
              <a:t> </a:t>
            </a:r>
            <a:r>
              <a:rPr lang="fr-FR" sz="2400" dirty="0" err="1"/>
              <a:t>Apr</a:t>
            </a:r>
            <a:r>
              <a:rPr lang="fr-FR" sz="2400" dirty="0"/>
              <a:t>  2017,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Epworth</a:t>
            </a:r>
            <a:r>
              <a:rPr lang="fr-FR" sz="2400" dirty="0"/>
              <a:t> </a:t>
            </a:r>
            <a:r>
              <a:rPr lang="fr-FR" sz="2400" dirty="0" err="1"/>
              <a:t>Sleepiness</a:t>
            </a:r>
            <a:r>
              <a:rPr lang="fr-FR" sz="2400" dirty="0"/>
              <a:t> </a:t>
            </a:r>
            <a:r>
              <a:rPr lang="fr-FR" sz="2400" dirty="0" err="1"/>
              <a:t>Scale</a:t>
            </a:r>
            <a:r>
              <a:rPr lang="fr-FR" sz="2400" dirty="0"/>
              <a:t> (ESS) for </a:t>
            </a:r>
            <a:r>
              <a:rPr lang="fr-FR" sz="2400" dirty="0" err="1"/>
              <a:t>assessment</a:t>
            </a:r>
            <a:r>
              <a:rPr lang="fr-FR" sz="2400" dirty="0"/>
              <a:t> of </a:t>
            </a:r>
            <a:r>
              <a:rPr lang="fr-FR" sz="2400" dirty="0" err="1"/>
              <a:t>perceived</a:t>
            </a:r>
            <a:r>
              <a:rPr lang="fr-FR" sz="2400" dirty="0"/>
              <a:t> </a:t>
            </a:r>
            <a:r>
              <a:rPr lang="fr-FR" sz="2400" dirty="0" err="1"/>
              <a:t>sleepiness</a:t>
            </a:r>
            <a:r>
              <a:rPr lang="fr-FR" sz="2400" dirty="0"/>
              <a:t> (</a:t>
            </a:r>
            <a:r>
              <a:rPr lang="fr-FR" sz="2400" i="1" dirty="0"/>
              <a:t>N</a:t>
            </a:r>
            <a:r>
              <a:rPr lang="fr-FR" sz="2400" dirty="0"/>
              <a:t> = 14,823) </a:t>
            </a:r>
          </a:p>
          <a:p>
            <a:endParaRPr lang="fr-FR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2874008"/>
            <a:ext cx="8466668" cy="31607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833" y="4656651"/>
            <a:ext cx="8477251" cy="571500"/>
          </a:xfrm>
          <a:prstGeom prst="rect">
            <a:avLst/>
          </a:prstGeom>
          <a:noFill/>
          <a:ln w="28575" cmpd="sng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799668" y="6199701"/>
            <a:ext cx="3868063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 err="1">
                <a:solidFill>
                  <a:srgbClr val="81D31A"/>
                </a:solidFill>
              </a:rPr>
              <a:t>Covassion</a:t>
            </a:r>
            <a:r>
              <a:rPr lang="fr-FR" dirty="0">
                <a:solidFill>
                  <a:srgbClr val="81D31A"/>
                </a:solidFill>
              </a:rPr>
              <a:t>, Front </a:t>
            </a:r>
            <a:r>
              <a:rPr lang="fr-FR" dirty="0" err="1">
                <a:solidFill>
                  <a:srgbClr val="81D31A"/>
                </a:solidFill>
              </a:rPr>
              <a:t>Neurosci</a:t>
            </a:r>
            <a:r>
              <a:rPr lang="fr-FR" dirty="0">
                <a:solidFill>
                  <a:srgbClr val="81D31A"/>
                </a:solidFill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714506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6" y="3568700"/>
            <a:ext cx="5905500" cy="18669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317" y="1536700"/>
            <a:ext cx="5905500" cy="16129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292" y="3507317"/>
            <a:ext cx="4674175" cy="230293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34" y="277284"/>
            <a:ext cx="4972049" cy="29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77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Vers un score multidimensionnel 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3" y="1312333"/>
            <a:ext cx="8542865" cy="459705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17583" y="6189118"/>
            <a:ext cx="4870647" cy="38471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dirty="0">
                <a:solidFill>
                  <a:srgbClr val="81D31A"/>
                </a:solidFill>
              </a:rPr>
              <a:t>Martınez-Garcıa, J Clin </a:t>
            </a:r>
            <a:r>
              <a:rPr lang="fr-FR" dirty="0" err="1">
                <a:solidFill>
                  <a:srgbClr val="81D31A"/>
                </a:solidFill>
              </a:rPr>
              <a:t>Sleep</a:t>
            </a:r>
            <a:r>
              <a:rPr lang="fr-FR" dirty="0">
                <a:solidFill>
                  <a:srgbClr val="81D31A"/>
                </a:solidFill>
              </a:rPr>
              <a:t> Med, 2023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445753" y="3185584"/>
            <a:ext cx="890087" cy="83099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sz="4800" dirty="0"/>
              <a:t>4P</a:t>
            </a:r>
          </a:p>
        </p:txBody>
      </p:sp>
    </p:spTree>
    <p:extLst>
      <p:ext uri="{BB962C8B-B14F-4D97-AF65-F5344CB8AC3E}">
        <p14:creationId xmlns:p14="http://schemas.microsoft.com/office/powerpoint/2010/main" val="999329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99122"/>
            <a:ext cx="10972800" cy="4770961"/>
          </a:xfrm>
        </p:spPr>
        <p:txBody>
          <a:bodyPr>
            <a:normAutofit fontScale="70000" lnSpcReduction="20000"/>
          </a:bodyPr>
          <a:lstStyle/>
          <a:p>
            <a:r>
              <a:rPr lang="fr-FR" dirty="0" smtClean="0"/>
              <a:t>IAH utilisé depuis les années 1980 (IA initialement)</a:t>
            </a:r>
          </a:p>
          <a:p>
            <a:r>
              <a:rPr lang="fr-FR" dirty="0" smtClean="0"/>
              <a:t>Mais ce n’est pas un métrique fiable : variable</a:t>
            </a:r>
          </a:p>
          <a:p>
            <a:pPr lvl="1"/>
            <a:r>
              <a:rPr lang="fr-FR" dirty="0"/>
              <a:t>Selon la technique de mesure</a:t>
            </a:r>
          </a:p>
          <a:p>
            <a:pPr lvl="1"/>
            <a:r>
              <a:rPr lang="fr-FR" dirty="0"/>
              <a:t>Selon la définition des </a:t>
            </a:r>
            <a:r>
              <a:rPr lang="fr-FR" dirty="0" err="1"/>
              <a:t>hypopnées</a:t>
            </a:r>
            <a:r>
              <a:rPr lang="fr-FR" dirty="0"/>
              <a:t> utilisées</a:t>
            </a:r>
          </a:p>
          <a:p>
            <a:pPr lvl="1"/>
            <a:r>
              <a:rPr lang="fr-FR" dirty="0"/>
              <a:t>D’une nuit </a:t>
            </a:r>
            <a:r>
              <a:rPr lang="fr-FR" dirty="0" smtClean="0"/>
              <a:t>à l’autre </a:t>
            </a:r>
            <a:r>
              <a:rPr lang="fr-FR" dirty="0"/>
              <a:t>chez un même </a:t>
            </a:r>
            <a:r>
              <a:rPr lang="fr-FR" dirty="0" smtClean="0"/>
              <a:t>patient</a:t>
            </a:r>
          </a:p>
          <a:p>
            <a:r>
              <a:rPr lang="fr-FR" dirty="0" smtClean="0"/>
              <a:t>Il n’a pas une bonne validité de construit, Il </a:t>
            </a:r>
            <a:r>
              <a:rPr lang="fr-FR" dirty="0"/>
              <a:t>ne saisit </a:t>
            </a:r>
            <a:r>
              <a:rPr lang="fr-FR" dirty="0" smtClean="0"/>
              <a:t>pas</a:t>
            </a:r>
          </a:p>
          <a:p>
            <a:pPr lvl="1"/>
            <a:r>
              <a:rPr lang="fr-FR" dirty="0" smtClean="0"/>
              <a:t>les sympt</a:t>
            </a:r>
            <a:r>
              <a:rPr lang="fr-FR" dirty="0" smtClean="0"/>
              <a:t>ô</a:t>
            </a:r>
            <a:r>
              <a:rPr lang="fr-FR" dirty="0" smtClean="0"/>
              <a:t>mes de la maladie (ex : pas de corrélation avec la somnolence)</a:t>
            </a:r>
          </a:p>
          <a:p>
            <a:pPr lvl="1"/>
            <a:r>
              <a:rPr lang="fr-FR" dirty="0" smtClean="0"/>
              <a:t>les complications (notamment cardiovasculaires)</a:t>
            </a:r>
          </a:p>
          <a:p>
            <a:r>
              <a:rPr lang="fr-FR" dirty="0" smtClean="0"/>
              <a:t>Autres index de gravité de la maladie</a:t>
            </a:r>
          </a:p>
          <a:p>
            <a:pPr lvl="1"/>
            <a:r>
              <a:rPr lang="fr-FR" dirty="0" smtClean="0"/>
              <a:t>Désaturations et charge hypoxique</a:t>
            </a:r>
          </a:p>
          <a:p>
            <a:pPr lvl="1"/>
            <a:r>
              <a:rPr lang="fr-FR" dirty="0" smtClean="0"/>
              <a:t>Index de chute de l’amplitude de l’onde de pouls (PWAD)</a:t>
            </a:r>
          </a:p>
          <a:p>
            <a:pPr lvl="1"/>
            <a:r>
              <a:rPr lang="fr-FR" dirty="0" smtClean="0"/>
              <a:t>Variations de la </a:t>
            </a:r>
            <a:r>
              <a:rPr lang="fr-FR" dirty="0" err="1" smtClean="0"/>
              <a:t>Fc</a:t>
            </a:r>
            <a:r>
              <a:rPr lang="fr-FR" dirty="0" smtClean="0"/>
              <a:t> en réponse aux évènements respiratoires</a:t>
            </a:r>
          </a:p>
          <a:p>
            <a:r>
              <a:rPr lang="fr-FR" dirty="0"/>
              <a:t>Nécessité de prendre en compte d’autres éléments</a:t>
            </a:r>
          </a:p>
          <a:p>
            <a:pPr lvl="1"/>
            <a:r>
              <a:rPr lang="fr-FR" dirty="0"/>
              <a:t>Profil clinique (symptômes)</a:t>
            </a:r>
          </a:p>
          <a:p>
            <a:pPr lvl="1"/>
            <a:r>
              <a:rPr lang="fr-FR" dirty="0"/>
              <a:t>Le contexte global (pathologies associée ?)</a:t>
            </a:r>
          </a:p>
          <a:p>
            <a:r>
              <a:rPr lang="fr-FR" dirty="0" smtClean="0"/>
              <a:t>Vers un score </a:t>
            </a:r>
            <a:r>
              <a:rPr lang="fr-FR" dirty="0" err="1" smtClean="0"/>
              <a:t>multi-dimensionnel</a:t>
            </a:r>
            <a:r>
              <a:rPr lang="fr-FR" dirty="0" smtClean="0"/>
              <a:t> ?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1980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21" y="0"/>
            <a:ext cx="10142579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1" y="0"/>
            <a:ext cx="10611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421" y="0"/>
            <a:ext cx="10142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3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591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0917" y="497417"/>
            <a:ext cx="105360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https</a:t>
            </a:r>
            <a:r>
              <a:rPr lang="fr-FR" dirty="0"/>
              <a:t>://</a:t>
            </a:r>
            <a:r>
              <a:rPr lang="fr-FR" dirty="0" err="1"/>
              <a:t>www.annualreviews.org</a:t>
            </a:r>
            <a:r>
              <a:rPr lang="fr-FR" dirty="0"/>
              <a:t>/content/</a:t>
            </a:r>
            <a:r>
              <a:rPr lang="fr-FR" dirty="0" err="1"/>
              <a:t>journals</a:t>
            </a:r>
            <a:r>
              <a:rPr lang="fr-FR" dirty="0"/>
              <a:t>/10.1146/annurev.me.27.020176.002341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34" y="0"/>
            <a:ext cx="697668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66" y="0"/>
            <a:ext cx="6742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82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Sleep</a:t>
            </a:r>
            <a:r>
              <a:rPr lang="fr-FR" dirty="0"/>
              <a:t> </a:t>
            </a:r>
            <a:r>
              <a:rPr lang="fr-FR" dirty="0" err="1"/>
              <a:t>Breath</a:t>
            </a:r>
            <a:r>
              <a:rPr lang="fr-FR" dirty="0"/>
              <a:t> </a:t>
            </a:r>
          </a:p>
          <a:p>
            <a:r>
              <a:rPr lang="fr-FR" dirty="0"/>
              <a:t>. 2023 </a:t>
            </a:r>
            <a:r>
              <a:rPr lang="fr-FR" dirty="0" err="1"/>
              <a:t>Jul</a:t>
            </a:r>
            <a:r>
              <a:rPr lang="fr-FR" dirty="0"/>
              <a:t> 8. </a:t>
            </a:r>
          </a:p>
          <a:p>
            <a:r>
              <a:rPr lang="fr-FR" dirty="0" err="1"/>
              <a:t>doi</a:t>
            </a:r>
            <a:r>
              <a:rPr lang="fr-FR" dirty="0"/>
              <a:t>: 10.1007/s11325-023-02868-3. Online </a:t>
            </a:r>
            <a:r>
              <a:rPr lang="fr-FR" dirty="0" err="1"/>
              <a:t>ahead</a:t>
            </a:r>
            <a:r>
              <a:rPr lang="fr-FR" dirty="0"/>
              <a:t> of </a:t>
            </a:r>
            <a:r>
              <a:rPr lang="fr-FR" dirty="0" err="1"/>
              <a:t>print</a:t>
            </a:r>
            <a:r>
              <a:rPr lang="fr-FR" dirty="0"/>
              <a:t>. </a:t>
            </a:r>
          </a:p>
          <a:p>
            <a:r>
              <a:rPr lang="fr-FR" b="1" dirty="0" err="1"/>
              <a:t>Apnea-hypopnea</a:t>
            </a:r>
            <a:r>
              <a:rPr lang="fr-FR" b="1" dirty="0"/>
              <a:t> index and the </a:t>
            </a:r>
            <a:r>
              <a:rPr lang="fr-FR" b="1" dirty="0" err="1"/>
              <a:t>polysomnographic</a:t>
            </a:r>
            <a:r>
              <a:rPr lang="fr-FR" b="1" dirty="0"/>
              <a:t> </a:t>
            </a:r>
            <a:r>
              <a:rPr lang="fr-FR" b="1" dirty="0" err="1"/>
              <a:t>risk</a:t>
            </a:r>
            <a:r>
              <a:rPr lang="fr-FR" b="1" dirty="0"/>
              <a:t> </a:t>
            </a:r>
            <a:r>
              <a:rPr lang="fr-FR" b="1" dirty="0" err="1"/>
              <a:t>factors</a:t>
            </a:r>
            <a:r>
              <a:rPr lang="fr-FR" b="1" dirty="0"/>
              <a:t> for </a:t>
            </a:r>
            <a:r>
              <a:rPr lang="fr-FR" b="1" dirty="0" err="1"/>
              <a:t>predicting</a:t>
            </a:r>
            <a:r>
              <a:rPr lang="fr-FR" b="1" dirty="0"/>
              <a:t> 5- to 8-year </a:t>
            </a:r>
            <a:r>
              <a:rPr lang="fr-FR" b="1" dirty="0" err="1"/>
              <a:t>mortality</a:t>
            </a:r>
            <a:r>
              <a:rPr lang="fr-FR" b="1" dirty="0"/>
              <a:t> in patients </a:t>
            </a:r>
            <a:r>
              <a:rPr lang="fr-FR" b="1" dirty="0" err="1"/>
              <a:t>with</a:t>
            </a:r>
            <a:r>
              <a:rPr lang="fr-FR" b="1" dirty="0"/>
              <a:t> OSA </a:t>
            </a:r>
          </a:p>
          <a:p>
            <a:r>
              <a:rPr lang="fr-FR" dirty="0">
                <a:hlinkClick r:id="rId2"/>
              </a:rPr>
              <a:t>Yelda Varol</a:t>
            </a:r>
            <a:r>
              <a:rPr lang="fr-FR" baseline="30000" dirty="0"/>
              <a:t> </a:t>
            </a:r>
            <a:r>
              <a:rPr lang="fr-FR" baseline="30000" dirty="0">
                <a:hlinkClick r:id="rId3" tooltip="Department of Pulmonology, Dr. Suat Seren Chest Diseases and Surgery Education and Training Hospital, University of Health Sciences, Izmir Faculty of Medicine, Izmir, Turkey. yeldavatansever@hotmail.com."/>
              </a:rPr>
              <a:t> 1 </a:t>
            </a:r>
            <a:r>
              <a:rPr lang="fr-FR" dirty="0"/>
              <a:t>, </a:t>
            </a:r>
            <a:r>
              <a:rPr lang="fr-FR" dirty="0">
                <a:hlinkClick r:id="rId4"/>
              </a:rPr>
              <a:t>Zeynep Zeren Uçar</a:t>
            </a:r>
            <a:r>
              <a:rPr lang="fr-FR" baseline="30000" dirty="0"/>
              <a:t> </a:t>
            </a:r>
            <a:r>
              <a:rPr lang="fr-FR" baseline="30000" dirty="0">
                <a:hlinkClick r:id="rId5" tooltip="Department of Pulmonology, Dr. Suat Seren Chest Diseases and Surgery Education and Training Hospital, University of Health Sciences, Izmir Faculty of Medicine, Izmir, Turkey."/>
              </a:rPr>
              <a:t> 2 </a:t>
            </a:r>
            <a:r>
              <a:rPr lang="fr-FR" dirty="0"/>
              <a:t>, </a:t>
            </a:r>
            <a:r>
              <a:rPr lang="fr-FR" dirty="0">
                <a:hlinkClick r:id="rId6"/>
              </a:rPr>
              <a:t>Burcu Oktay Arslan</a:t>
            </a:r>
            <a:r>
              <a:rPr lang="fr-FR" baseline="30000" dirty="0"/>
              <a:t> </a:t>
            </a:r>
            <a:r>
              <a:rPr lang="fr-FR" baseline="30000" dirty="0">
                <a:hlinkClick r:id="rId5" tooltip="Department of Pulmonology, Dr. Suat Seren Chest Diseases and Surgery Education and Training Hospital, University of Health Sciences, Izmir Faculty of Medicine, Izmir, Turkey."/>
              </a:rPr>
              <a:t> 2 </a:t>
            </a:r>
            <a:r>
              <a:rPr lang="fr-FR" dirty="0"/>
              <a:t>, </a:t>
            </a:r>
            <a:r>
              <a:rPr lang="fr-FR" dirty="0">
                <a:hlinkClick r:id="rId7"/>
              </a:rPr>
              <a:t>Işıl Karasu</a:t>
            </a:r>
            <a:r>
              <a:rPr lang="fr-FR" baseline="30000" dirty="0"/>
              <a:t> </a:t>
            </a:r>
            <a:r>
              <a:rPr lang="fr-FR" baseline="30000" dirty="0">
                <a:hlinkClick r:id="rId5" tooltip="Department of Pulmonology, Dr. Suat Seren Chest Diseases and Surgery Education and Training Hospital, University of Health Sciences, Izmir Faculty of Medicine, Izmir, Turkey."/>
              </a:rPr>
              <a:t> 2 </a:t>
            </a:r>
            <a:r>
              <a:rPr lang="fr-FR" baseline="30000" dirty="0"/>
              <a:t> </a:t>
            </a:r>
            <a:r>
              <a:rPr lang="fr-FR" baseline="30000" dirty="0">
                <a:hlinkClick r:id="rId8" tooltip="Department of Pulmonology, Dr. Suat Seren Chest Diseases and Surgery Education and Training Hospital, Izmir, Turkey."/>
              </a:rPr>
              <a:t> 3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286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Cas pratique : </a:t>
            </a:r>
            <a:br>
              <a:rPr lang="fr-FR" dirty="0" smtClean="0"/>
            </a:br>
            <a:r>
              <a:rPr lang="fr-FR" dirty="0" smtClean="0"/>
              <a:t>le diagnostic et le suivi du SAS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Diagnostic</a:t>
            </a:r>
          </a:p>
          <a:p>
            <a:pPr lvl="1"/>
            <a:r>
              <a:rPr lang="fr-FR" dirty="0" smtClean="0"/>
              <a:t>Il s’agit de définir la maladie, et pourtant </a:t>
            </a:r>
            <a:r>
              <a:rPr lang="mr-IN" dirty="0" smtClean="0"/>
              <a:t>…</a:t>
            </a:r>
            <a:endParaRPr lang="fr-FR" dirty="0" smtClean="0"/>
          </a:p>
          <a:p>
            <a:pPr lvl="1"/>
            <a:r>
              <a:rPr lang="fr-FR" dirty="0" smtClean="0"/>
              <a:t>Actuellement défini par IAH</a:t>
            </a:r>
          </a:p>
          <a:p>
            <a:pPr lvl="2"/>
            <a:r>
              <a:rPr lang="fr-FR" dirty="0" smtClean="0"/>
              <a:t>Variabilité de l’IAH </a:t>
            </a:r>
          </a:p>
          <a:p>
            <a:pPr lvl="3"/>
            <a:r>
              <a:rPr lang="fr-FR" dirty="0">
                <a:solidFill>
                  <a:schemeClr val="tx1"/>
                </a:solidFill>
              </a:rPr>
              <a:t>S</a:t>
            </a:r>
            <a:r>
              <a:rPr lang="fr-FR" dirty="0" smtClean="0">
                <a:solidFill>
                  <a:schemeClr val="tx1"/>
                </a:solidFill>
              </a:rPr>
              <a:t>elon la technique de mesure</a:t>
            </a:r>
          </a:p>
          <a:p>
            <a:pPr lvl="3"/>
            <a:r>
              <a:rPr lang="fr-FR" dirty="0">
                <a:solidFill>
                  <a:schemeClr val="tx1"/>
                </a:solidFill>
              </a:rPr>
              <a:t>Selon la définition des </a:t>
            </a:r>
            <a:r>
              <a:rPr lang="fr-FR" dirty="0" err="1">
                <a:solidFill>
                  <a:schemeClr val="tx1"/>
                </a:solidFill>
              </a:rPr>
              <a:t>hypopnées</a:t>
            </a:r>
            <a:r>
              <a:rPr lang="fr-FR" dirty="0">
                <a:solidFill>
                  <a:schemeClr val="tx1"/>
                </a:solidFill>
              </a:rPr>
              <a:t> utilisées</a:t>
            </a:r>
          </a:p>
          <a:p>
            <a:pPr lvl="3"/>
            <a:r>
              <a:rPr lang="fr-FR" dirty="0">
                <a:solidFill>
                  <a:schemeClr val="tx1"/>
                </a:solidFill>
              </a:rPr>
              <a:t>D’une nuit sur l’autre chez un même patient</a:t>
            </a:r>
          </a:p>
          <a:p>
            <a:pPr lvl="2"/>
            <a:r>
              <a:rPr lang="fr-FR" sz="2800" dirty="0"/>
              <a:t>Nécessité de prendre en compte d’autres éléments</a:t>
            </a:r>
          </a:p>
          <a:p>
            <a:pPr lvl="3"/>
            <a:r>
              <a:rPr lang="fr-FR" dirty="0">
                <a:solidFill>
                  <a:schemeClr val="tx1"/>
                </a:solidFill>
              </a:rPr>
              <a:t>Profil clinique (symptômes)</a:t>
            </a:r>
          </a:p>
          <a:p>
            <a:pPr lvl="3"/>
            <a:r>
              <a:rPr lang="fr-FR" dirty="0">
                <a:solidFill>
                  <a:schemeClr val="tx1"/>
                </a:solidFill>
              </a:rPr>
              <a:t>Le contexte global (pathologies associée ?)</a:t>
            </a:r>
          </a:p>
          <a:p>
            <a:pPr lvl="1"/>
            <a:r>
              <a:rPr lang="fr-FR" dirty="0"/>
              <a:t>L’IAH est-il le bon marqueur de la maladie ?</a:t>
            </a:r>
          </a:p>
        </p:txBody>
      </p:sp>
    </p:spTree>
    <p:extLst>
      <p:ext uri="{BB962C8B-B14F-4D97-AF65-F5344CB8AC3E}">
        <p14:creationId xmlns:p14="http://schemas.microsoft.com/office/powerpoint/2010/main" val="186191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La sévérité du SAS basée sur l’IAH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>est corrélée à la mortalité et aux MCV incidentes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400" dirty="0" err="1"/>
              <a:t>Sleep</a:t>
            </a:r>
            <a:r>
              <a:rPr lang="fr-FR" sz="2400" dirty="0"/>
              <a:t> </a:t>
            </a:r>
            <a:r>
              <a:rPr lang="fr-FR" sz="2400" dirty="0" err="1"/>
              <a:t>Heart</a:t>
            </a:r>
            <a:r>
              <a:rPr lang="fr-FR" sz="2400" dirty="0"/>
              <a:t> </a:t>
            </a:r>
            <a:r>
              <a:rPr lang="fr-FR" sz="2400" dirty="0" err="1"/>
              <a:t>Health</a:t>
            </a:r>
            <a:r>
              <a:rPr lang="fr-FR" sz="2400" dirty="0"/>
              <a:t> </a:t>
            </a:r>
            <a:r>
              <a:rPr lang="fr-FR" sz="2400" dirty="0" err="1"/>
              <a:t>Study</a:t>
            </a:r>
            <a:r>
              <a:rPr lang="fr-FR" sz="2000" dirty="0">
                <a:latin typeface="Century Gothic" charset="0"/>
                <a:ea typeface="MS PGothic" charset="0"/>
              </a:rPr>
              <a:t>, </a:t>
            </a:r>
            <a:r>
              <a:rPr lang="fr-FR" sz="2000" dirty="0">
                <a:latin typeface="Century Gothic" charset="0"/>
                <a:ea typeface="MS PGothic" charset="0"/>
              </a:rPr>
              <a:t>suivi longitudinal 16 </a:t>
            </a:r>
            <a:r>
              <a:rPr lang="fr-FR" sz="2000" dirty="0" smtClean="0">
                <a:latin typeface="Century Gothic" charset="0"/>
                <a:ea typeface="MS PGothic" charset="0"/>
              </a:rPr>
              <a:t>ans</a:t>
            </a:r>
            <a:r>
              <a:rPr lang="fr-FR" sz="2000" dirty="0" smtClean="0">
                <a:latin typeface="Century Gothic" charset="0"/>
                <a:ea typeface="MS PGothic" charset="0"/>
              </a:rPr>
              <a:t>, multicentrique, </a:t>
            </a:r>
            <a:r>
              <a:rPr lang="fr-FR" sz="2000" dirty="0" err="1">
                <a:latin typeface="Century Gothic" charset="0"/>
                <a:ea typeface="MS PGothic" charset="0"/>
              </a:rPr>
              <a:t>baseline</a:t>
            </a:r>
            <a:r>
              <a:rPr lang="fr-FR" sz="2000" dirty="0">
                <a:latin typeface="Century Gothic" charset="0"/>
                <a:ea typeface="MS PGothic" charset="0"/>
              </a:rPr>
              <a:t> 6441, </a:t>
            </a:r>
            <a:r>
              <a:rPr lang="fr-FR" sz="2000" dirty="0" err="1">
                <a:latin typeface="Century Gothic" charset="0"/>
                <a:ea typeface="MS PGothic" charset="0"/>
              </a:rPr>
              <a:t>age</a:t>
            </a:r>
            <a:r>
              <a:rPr lang="fr-FR" sz="2000" dirty="0">
                <a:latin typeface="Century Gothic" charset="0"/>
                <a:ea typeface="MS PGothic" charset="0"/>
              </a:rPr>
              <a:t> &gt; 40 ans, ♂ =  ♀</a:t>
            </a:r>
          </a:p>
          <a:p>
            <a:pPr>
              <a:lnSpc>
                <a:spcPct val="90000"/>
              </a:lnSpc>
            </a:pPr>
            <a:r>
              <a:rPr lang="fr-FR" sz="2000" dirty="0" smtClean="0">
                <a:latin typeface="Century Gothic" charset="0"/>
                <a:ea typeface="MS PGothic" charset="0"/>
              </a:rPr>
              <a:t>PSG à l’inclusion (</a:t>
            </a:r>
            <a:r>
              <a:rPr lang="fr-FR" sz="2000" dirty="0">
                <a:latin typeface="Century Gothic" charset="0"/>
                <a:ea typeface="MS PGothic" charset="0"/>
              </a:rPr>
              <a:t>6441) </a:t>
            </a: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23" y="2768601"/>
            <a:ext cx="3217671" cy="29464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713039" y="5898093"/>
            <a:ext cx="2601912" cy="3385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6" tIns="45718" rIns="91436" bIns="45718">
            <a:spAutoFit/>
          </a:bodyPr>
          <a:lstStyle/>
          <a:p>
            <a:pPr eaLnBrk="1" hangingPunct="1">
              <a:defRPr/>
            </a:pPr>
            <a:r>
              <a:rPr lang="fr-FR" sz="1600" dirty="0">
                <a:solidFill>
                  <a:srgbClr val="00CC00"/>
                </a:solidFill>
              </a:rPr>
              <a:t>Punjabi, </a:t>
            </a:r>
            <a:r>
              <a:rPr lang="fr-FR" sz="1600" dirty="0" err="1">
                <a:solidFill>
                  <a:srgbClr val="00CC00"/>
                </a:solidFill>
              </a:rPr>
              <a:t>PLoS</a:t>
            </a:r>
            <a:r>
              <a:rPr lang="fr-FR" sz="1600" dirty="0">
                <a:solidFill>
                  <a:srgbClr val="00CC00"/>
                </a:solidFill>
              </a:rPr>
              <a:t> Med, 2010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5" y="2476502"/>
            <a:ext cx="4916549" cy="334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81788" y="5898092"/>
            <a:ext cx="236987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accent4">
                    <a:lumMod val="75000"/>
                  </a:schemeClr>
                </a:solidFill>
                <a:ea typeface="ＭＳ Ｐゴシック" charset="0"/>
                <a:cs typeface="Arial Narrow"/>
              </a:defRPr>
            </a:lvl1pPr>
          </a:lstStyle>
          <a:p>
            <a:r>
              <a:rPr lang="fr-FR" sz="1600" dirty="0" err="1">
                <a:solidFill>
                  <a:srgbClr val="00CC00"/>
                </a:solidFill>
                <a:ea typeface="+mn-ea"/>
                <a:cs typeface="+mn-cs"/>
              </a:rPr>
              <a:t>Gotlieb</a:t>
            </a:r>
            <a:r>
              <a:rPr lang="fr-FR" sz="1600" dirty="0">
                <a:solidFill>
                  <a:srgbClr val="00CC00"/>
                </a:solidFill>
                <a:ea typeface="+mn-ea"/>
                <a:cs typeface="+mn-cs"/>
              </a:rPr>
              <a:t>, Circulation, 2010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50583" y="6466417"/>
            <a:ext cx="3320939" cy="3231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fr-FR" sz="1500" dirty="0" smtClean="0"/>
              <a:t>*MCV maladies cardiovasculaires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2809340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sévérité du SAS basée sur l’IAH</a:t>
            </a:r>
            <a:br>
              <a:rPr lang="fr-FR" dirty="0"/>
            </a:br>
            <a:r>
              <a:rPr lang="fr-FR" dirty="0"/>
              <a:t>est corrélée </a:t>
            </a:r>
            <a:r>
              <a:rPr lang="fr-FR" dirty="0" smtClean="0"/>
              <a:t>évènements CV majeurs</a:t>
            </a:r>
            <a:endParaRPr lang="fr-F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28" b="1227"/>
          <a:stretch/>
        </p:blipFill>
        <p:spPr>
          <a:xfrm>
            <a:off x="5660486" y="1891149"/>
            <a:ext cx="5176945" cy="3482067"/>
          </a:xfrm>
          <a:prstGeom prst="rect">
            <a:avLst/>
          </a:prstGeom>
          <a:noFill/>
          <a:ln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3271" y="5767110"/>
            <a:ext cx="2481791" cy="38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36" tIns="45718" rIns="91436" bIns="45718">
            <a:spAutoFit/>
          </a:bodyPr>
          <a:lstStyle/>
          <a:p>
            <a:r>
              <a:rPr lang="fr-FR" dirty="0">
                <a:solidFill>
                  <a:srgbClr val="81D31A"/>
                </a:solidFill>
              </a:rPr>
              <a:t>Marin, </a:t>
            </a:r>
            <a:r>
              <a:rPr lang="fr-FR" i="1" dirty="0">
                <a:solidFill>
                  <a:srgbClr val="81D31A"/>
                </a:solidFill>
              </a:rPr>
              <a:t>Lancet, </a:t>
            </a:r>
            <a:r>
              <a:rPr lang="fr-FR" dirty="0">
                <a:solidFill>
                  <a:srgbClr val="81D31A"/>
                </a:solidFill>
              </a:rPr>
              <a:t>2005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7"/>
          <a:stretch/>
        </p:blipFill>
        <p:spPr>
          <a:xfrm>
            <a:off x="877172" y="2015502"/>
            <a:ext cx="5176945" cy="3287585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80800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4917" y="176213"/>
            <a:ext cx="106045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SAS défini par l’IAH et les maladies cardiovasculaires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4433" y="1341439"/>
            <a:ext cx="11618384" cy="4748212"/>
          </a:xfrm>
        </p:spPr>
        <p:txBody>
          <a:bodyPr/>
          <a:lstStyle/>
          <a:p>
            <a:pPr>
              <a:defRPr/>
            </a:pPr>
            <a:r>
              <a:rPr lang="fr-FR" sz="2400" dirty="0"/>
              <a:t>Meta-</a:t>
            </a:r>
            <a:r>
              <a:rPr lang="fr-FR" sz="2400" dirty="0" smtClean="0"/>
              <a:t>analyse de cohortes prospectives </a:t>
            </a:r>
            <a:endParaRPr lang="fr-FR" sz="2400" dirty="0"/>
          </a:p>
          <a:p>
            <a:pPr>
              <a:defRPr/>
            </a:pPr>
            <a:r>
              <a:rPr lang="fr-FR" sz="2400" dirty="0" smtClean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sz="2400" dirty="0" smtClean="0">
                <a:sym typeface="Wingdings"/>
              </a:rPr>
              <a:t> </a:t>
            </a:r>
            <a:r>
              <a:rPr lang="fr-FR" sz="2400" dirty="0" smtClean="0">
                <a:ea typeface="Wingdings"/>
                <a:cs typeface="Wingdings"/>
                <a:sym typeface="Wingdings"/>
              </a:rPr>
              <a:t>Significative du risque relatif des MCV</a:t>
            </a:r>
            <a:endParaRPr lang="fr-FR" sz="2400" dirty="0"/>
          </a:p>
        </p:txBody>
      </p:sp>
      <p:pic>
        <p:nvPicPr>
          <p:cNvPr id="38915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2" y="2238378"/>
            <a:ext cx="70739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ZoneTexte 5"/>
          <p:cNvSpPr txBox="1">
            <a:spLocks noChangeArrowheads="1"/>
          </p:cNvSpPr>
          <p:nvPr/>
        </p:nvSpPr>
        <p:spPr bwMode="auto">
          <a:xfrm>
            <a:off x="5061635" y="6282539"/>
            <a:ext cx="3378847" cy="38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8" rIns="91436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900" dirty="0">
                <a:solidFill>
                  <a:srgbClr val="81D31A"/>
                </a:solidFill>
                <a:latin typeface="+mj-lt"/>
              </a:rPr>
              <a:t>Dong, </a:t>
            </a:r>
            <a:r>
              <a:rPr lang="fr-FR" sz="1900" dirty="0" err="1">
                <a:solidFill>
                  <a:srgbClr val="81D31A"/>
                </a:solidFill>
                <a:latin typeface="+mj-lt"/>
              </a:rPr>
              <a:t>Atherosclerosis</a:t>
            </a:r>
            <a:r>
              <a:rPr lang="fr-FR" sz="1900" dirty="0">
                <a:solidFill>
                  <a:srgbClr val="81D31A"/>
                </a:solidFill>
                <a:latin typeface="+mj-lt"/>
              </a:rPr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384953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L’IAH n’est pas une métrique fiable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Variabilité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4262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IAH : variabilité selon la</a:t>
            </a:r>
            <a:br>
              <a:rPr lang="fr-FR" dirty="0" smtClean="0"/>
            </a:br>
            <a:r>
              <a:rPr lang="fr-FR" dirty="0" smtClean="0"/>
              <a:t> technique de mesure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3" y="2573869"/>
            <a:ext cx="2393449" cy="22893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69" y="4532725"/>
            <a:ext cx="2661683" cy="13058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83736" y="1828801"/>
            <a:ext cx="1822477" cy="415491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r>
              <a:rPr lang="fr-FR" dirty="0" smtClean="0"/>
              <a:t>Thermistance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511043" y="1811233"/>
            <a:ext cx="1987968" cy="415491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r>
              <a:rPr lang="fr-FR" dirty="0" smtClean="0"/>
              <a:t>Lunette nasale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461205" y="1833564"/>
            <a:ext cx="2982819" cy="415491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r>
              <a:rPr lang="fr-FR" dirty="0" err="1" smtClean="0"/>
              <a:t>Pneumotacchographe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214" y="2573869"/>
            <a:ext cx="3802559" cy="141562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10209" y="4190910"/>
            <a:ext cx="3093355" cy="615553"/>
          </a:xfrm>
          <a:prstGeom prst="rect">
            <a:avLst/>
          </a:prstGeom>
          <a:noFill/>
        </p:spPr>
        <p:txBody>
          <a:bodyPr wrap="none" lIns="121909" tIns="60954" rIns="121909" bIns="60954" rtlCol="0">
            <a:spAutoFit/>
          </a:bodyPr>
          <a:lstStyle/>
          <a:p>
            <a:r>
              <a:rPr lang="fr-FR" sz="1600" dirty="0"/>
              <a:t>Le débit est une transformée</a:t>
            </a:r>
          </a:p>
          <a:p>
            <a:r>
              <a:rPr lang="fr-FR" sz="1600" dirty="0"/>
              <a:t>au carré de ma pression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501" y="2573869"/>
            <a:ext cx="1663067" cy="111082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/>
          <a:srcRect l="19021" t="16234" r="16196" b="18553"/>
          <a:stretch/>
        </p:blipFill>
        <p:spPr>
          <a:xfrm>
            <a:off x="10254827" y="2573868"/>
            <a:ext cx="1625600" cy="173397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564" y="3684693"/>
            <a:ext cx="3006949" cy="30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7792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50482</TotalTime>
  <Words>2573</Words>
  <Application>Microsoft Macintosh PowerPoint</Application>
  <PresentationFormat>Personnalisé</PresentationFormat>
  <Paragraphs>200</Paragraphs>
  <Slides>47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1_Thème Office</vt:lpstr>
      <vt:lpstr>Le SAS au delà de l’index d’apnées – hypopnées </vt:lpstr>
      <vt:lpstr>Présentation PowerPoint</vt:lpstr>
      <vt:lpstr>L’IAH le « mètre-étalon » du sas ? </vt:lpstr>
      <vt:lpstr>Présentation PowerPoint</vt:lpstr>
      <vt:lpstr>La sévérité du SAS basée sur l’IAH est corrélée à la mortalité et aux MCV incidentes</vt:lpstr>
      <vt:lpstr>La sévérité du SAS basée sur l’IAH est corrélée évènements CV majeurs</vt:lpstr>
      <vt:lpstr>SAS défini par l’IAH et les maladies cardiovasculaires</vt:lpstr>
      <vt:lpstr>L’IAH n’est pas une métrique fiable</vt:lpstr>
      <vt:lpstr>IAH : variabilité selon la  technique de mesure</vt:lpstr>
      <vt:lpstr>IAH : variabilité selon la définition des hypopnées</vt:lpstr>
      <vt:lpstr>IAH : variabilité selon la définition des hypopnées</vt:lpstr>
      <vt:lpstr>IAH variabilité d’une nuit sur l’autre  chez un même patient</vt:lpstr>
      <vt:lpstr>IAH variabilité d’une nuit sur l’autre  chez un même patient</vt:lpstr>
      <vt:lpstr>IAH variabilité d’une nuit sur l’autre  chez un même patient</vt:lpstr>
      <vt:lpstr>IAH variabilité d’une nuit sur l’autre  chez un même patient</vt:lpstr>
      <vt:lpstr>L’IAH n’est pas une bonne métrique</vt:lpstr>
      <vt:lpstr>L’IAH n’est pas corrélée aux symptômes somnolence</vt:lpstr>
      <vt:lpstr>L’IAH n’est pas corrélée aux symptômes risque accidentel</vt:lpstr>
      <vt:lpstr>L’IAH ne prédit pas la réponse au traitement par PPC pour les évènements cardiovasculaires majeurs (ECM)</vt:lpstr>
      <vt:lpstr>Y a-t-il d’autres index de gravité du syndrome?</vt:lpstr>
      <vt:lpstr>Désaturation en Oxygène</vt:lpstr>
      <vt:lpstr>Désaturation en oxygène</vt:lpstr>
      <vt:lpstr>Charge hypoxique</vt:lpstr>
      <vt:lpstr>Correlation between hypoxic buden and incident CV events</vt:lpstr>
      <vt:lpstr>Correlation between hypoxic buden and incident CV events</vt:lpstr>
      <vt:lpstr>Correlation between hypoxic buden and incident CV events</vt:lpstr>
      <vt:lpstr>Hypoxic burden</vt:lpstr>
      <vt:lpstr>Charge hypoxique (Hypoxic burden)</vt:lpstr>
      <vt:lpstr>Variation de l'amplitude de l'onde de pouls</vt:lpstr>
      <vt:lpstr>Variation de l'amplitude de l'onde de pouls</vt:lpstr>
      <vt:lpstr>Variation de fréquence cardiaque  en réponse aux évènements respiratoires</vt:lpstr>
      <vt:lpstr>Heart rate variation in response to respiratory events</vt:lpstr>
      <vt:lpstr>Prendre en compte d’autres éléments du syndrome</vt:lpstr>
      <vt:lpstr>L’IAH n’est  pas une bonne métrique</vt:lpstr>
      <vt:lpstr>L’IAH n’est  pas une bonne métrique</vt:lpstr>
      <vt:lpstr>Présentation PowerPoint</vt:lpstr>
      <vt:lpstr>Corrélation entre les phénotypes de SAS et les évènements cardiovasculaires</vt:lpstr>
      <vt:lpstr>Corrélation entre les phénotypes de SAS et les évènements cardiovasculaires</vt:lpstr>
      <vt:lpstr>La mortalité est associée à la somnolence et au genre</vt:lpstr>
      <vt:lpstr>Vers un score multidimensionnel ?</vt:lpstr>
      <vt:lpstr>Conclusions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pratique :  le diagnostic et le suivi du SAS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Consensus Insomnie</dc:title>
  <dc:creator>POIROT ISABELLE</dc:creator>
  <cp:lastModifiedBy>MP d'Ortho</cp:lastModifiedBy>
  <cp:revision>1136</cp:revision>
  <cp:lastPrinted>2023-09-23T09:34:45Z</cp:lastPrinted>
  <dcterms:created xsi:type="dcterms:W3CDTF">2019-11-11T10:13:24Z</dcterms:created>
  <dcterms:modified xsi:type="dcterms:W3CDTF">2024-03-22T21:15:09Z</dcterms:modified>
</cp:coreProperties>
</file>