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34" r:id="rId3"/>
    <p:sldId id="335" r:id="rId4"/>
    <p:sldId id="294" r:id="rId5"/>
    <p:sldId id="373" r:id="rId6"/>
    <p:sldId id="285" r:id="rId7"/>
    <p:sldId id="374" r:id="rId8"/>
    <p:sldId id="291" r:id="rId9"/>
    <p:sldId id="306" r:id="rId10"/>
    <p:sldId id="289" r:id="rId11"/>
    <p:sldId id="343" r:id="rId12"/>
    <p:sldId id="375" r:id="rId13"/>
    <p:sldId id="280" r:id="rId14"/>
    <p:sldId id="298" r:id="rId15"/>
    <p:sldId id="336" r:id="rId16"/>
    <p:sldId id="376" r:id="rId17"/>
    <p:sldId id="258" r:id="rId18"/>
    <p:sldId id="363" r:id="rId19"/>
    <p:sldId id="358" r:id="rId20"/>
    <p:sldId id="377" r:id="rId21"/>
    <p:sldId id="371" r:id="rId22"/>
    <p:sldId id="314" r:id="rId23"/>
    <p:sldId id="321" r:id="rId24"/>
    <p:sldId id="313" r:id="rId25"/>
    <p:sldId id="318" r:id="rId26"/>
    <p:sldId id="325" r:id="rId27"/>
    <p:sldId id="378" r:id="rId28"/>
    <p:sldId id="388" r:id="rId29"/>
    <p:sldId id="333" r:id="rId30"/>
    <p:sldId id="286" r:id="rId31"/>
    <p:sldId id="293" r:id="rId32"/>
    <p:sldId id="389" r:id="rId33"/>
    <p:sldId id="259" r:id="rId34"/>
    <p:sldId id="366" r:id="rId35"/>
    <p:sldId id="323" r:id="rId36"/>
    <p:sldId id="296" r:id="rId37"/>
    <p:sldId id="342" r:id="rId38"/>
    <p:sldId id="350" r:id="rId39"/>
    <p:sldId id="367" r:id="rId40"/>
    <p:sldId id="357" r:id="rId41"/>
    <p:sldId id="354" r:id="rId42"/>
    <p:sldId id="352" r:id="rId43"/>
    <p:sldId id="369" r:id="rId44"/>
    <p:sldId id="346" r:id="rId45"/>
    <p:sldId id="332" r:id="rId46"/>
    <p:sldId id="347" r:id="rId47"/>
    <p:sldId id="290" r:id="rId48"/>
    <p:sldId id="349" r:id="rId49"/>
    <p:sldId id="382" r:id="rId50"/>
    <p:sldId id="351" r:id="rId51"/>
    <p:sldId id="361" r:id="rId52"/>
    <p:sldId id="390" r:id="rId53"/>
    <p:sldId id="264" r:id="rId54"/>
    <p:sldId id="275" r:id="rId55"/>
    <p:sldId id="344" r:id="rId56"/>
    <p:sldId id="391" r:id="rId57"/>
    <p:sldId id="327" r:id="rId58"/>
    <p:sldId id="392" r:id="rId59"/>
    <p:sldId id="260" r:id="rId60"/>
    <p:sldId id="386" r:id="rId61"/>
    <p:sldId id="287" r:id="rId62"/>
    <p:sldId id="338" r:id="rId63"/>
    <p:sldId id="372" r:id="rId64"/>
    <p:sldId id="394" r:id="rId65"/>
    <p:sldId id="272" r:id="rId66"/>
    <p:sldId id="309" r:id="rId67"/>
    <p:sldId id="284" r:id="rId68"/>
    <p:sldId id="283" r:id="rId69"/>
    <p:sldId id="339" r:id="rId70"/>
    <p:sldId id="281" r:id="rId71"/>
    <p:sldId id="295" r:id="rId72"/>
    <p:sldId id="305" r:id="rId73"/>
    <p:sldId id="282" r:id="rId74"/>
    <p:sldId id="362" r:id="rId75"/>
    <p:sldId id="303" r:id="rId76"/>
    <p:sldId id="315" r:id="rId77"/>
    <p:sldId id="364" r:id="rId78"/>
    <p:sldId id="299" r:id="rId79"/>
    <p:sldId id="353" r:id="rId80"/>
    <p:sldId id="263" r:id="rId81"/>
    <p:sldId id="319" r:id="rId82"/>
    <p:sldId id="370" r:id="rId83"/>
    <p:sldId id="271" r:id="rId84"/>
    <p:sldId id="310" r:id="rId85"/>
    <p:sldId id="329" r:id="rId86"/>
    <p:sldId id="341" r:id="rId87"/>
    <p:sldId id="311" r:id="rId88"/>
    <p:sldId id="356" r:id="rId89"/>
    <p:sldId id="317" r:id="rId90"/>
    <p:sldId id="265" r:id="rId91"/>
    <p:sldId id="262" r:id="rId92"/>
    <p:sldId id="393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ENTIN MARTEL" initials="QM" lastIdx="2" clrIdx="0">
    <p:extLst>
      <p:ext uri="{19B8F6BF-5375-455C-9EA6-DF929625EA0E}">
        <p15:presenceInfo xmlns:p15="http://schemas.microsoft.com/office/powerpoint/2012/main" userId="S-1-5-21-415392086-1191591091-1313435185-736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7T17:17:17.042" idx="2">
    <p:pos x="496" y="3360"/>
    <p:text>Limites : 
Patients/témoins non appariés (Plus d’hommes que de femme dans le groupe PPC)
Biais de sélection : invitation par lettre d’un village UK. 
Petits effectifs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11T16:18:24.450" idx="1">
    <p:pos x="10" y="10"/>
    <p:text>total sleep time (TST), sleep fragmentation including number of awakenings (AWAKE#) and wake minutes after sleep onset (WASO), and sleep efficiency (SE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CD14D-D69D-419B-BCD4-D136FDA8EE18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C2224-D550-4F36-817F-0C63E3348E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52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53834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 Distribution of Epworth Sleepiness Score in randomly selected individuals and patients on continuous positive airway pressure. </a:t>
            </a: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25398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934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92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2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53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7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01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17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17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9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86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30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21BDB-F689-4ED7-A6D3-548DA3586DA9}" type="datetimeFigureOut">
              <a:rPr lang="fr-FR" smtClean="0"/>
              <a:t>22/03/2024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7470C-8D72-4593-95B5-CA409A7D0C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3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Somnolence Diurne Excessive sous PPC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Dr Martel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64" y="4695826"/>
            <a:ext cx="3909673" cy="16755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4025900"/>
            <a:ext cx="4691590" cy="2641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26687" y="215637"/>
            <a:ext cx="214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23/03/2024</a:t>
            </a:r>
          </a:p>
        </p:txBody>
      </p:sp>
    </p:spTree>
    <p:extLst>
      <p:ext uri="{BB962C8B-B14F-4D97-AF65-F5344CB8AC3E}">
        <p14:creationId xmlns:p14="http://schemas.microsoft.com/office/powerpoint/2010/main" val="1248385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Prévalence de la « SDE » en « population générale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75354"/>
            <a:ext cx="10515600" cy="3944258"/>
          </a:xfrm>
        </p:spPr>
        <p:txBody>
          <a:bodyPr>
            <a:normAutofit/>
          </a:bodyPr>
          <a:lstStyle/>
          <a:p>
            <a:r>
              <a:rPr lang="en-US" dirty="0"/>
              <a:t>Etude de 1016 </a:t>
            </a:r>
            <a:r>
              <a:rPr lang="en-US" dirty="0" err="1"/>
              <a:t>cas</a:t>
            </a:r>
            <a:r>
              <a:rPr lang="en-US" dirty="0"/>
              <a:t> au </a:t>
            </a:r>
            <a:r>
              <a:rPr lang="en-US" dirty="0" err="1"/>
              <a:t>Brésil</a:t>
            </a:r>
            <a:r>
              <a:rPr lang="en-US" dirty="0"/>
              <a:t> :</a:t>
            </a:r>
            <a:r>
              <a:rPr lang="en-US" i="1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ESS score &gt; 10 = </a:t>
            </a:r>
            <a:r>
              <a:rPr lang="en-US" b="1" dirty="0"/>
              <a:t>25%</a:t>
            </a:r>
          </a:p>
          <a:p>
            <a:pPr>
              <a:buFontTx/>
              <a:buChar char="-"/>
            </a:pPr>
            <a:r>
              <a:rPr lang="en-US" dirty="0"/>
              <a:t>ESS score &gt; 10 et Somnolence ≥ 3 </a:t>
            </a:r>
            <a:r>
              <a:rPr lang="en-US" dirty="0" err="1"/>
              <a:t>jours</a:t>
            </a:r>
            <a:r>
              <a:rPr lang="en-US" dirty="0"/>
              <a:t> / </a:t>
            </a:r>
            <a:r>
              <a:rPr lang="en-US" dirty="0" err="1"/>
              <a:t>sem</a:t>
            </a:r>
            <a:r>
              <a:rPr lang="en-US" dirty="0"/>
              <a:t> : </a:t>
            </a:r>
            <a:r>
              <a:rPr lang="en-US" b="1" dirty="0"/>
              <a:t>7%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977821"/>
              </p:ext>
            </p:extLst>
          </p:nvPr>
        </p:nvGraphicFramePr>
        <p:xfrm>
          <a:off x="495990" y="4491482"/>
          <a:ext cx="11490961" cy="1818253"/>
        </p:xfrm>
        <a:graphic>
          <a:graphicData uri="http://schemas.openxmlformats.org/drawingml/2006/table">
            <a:tbl>
              <a:tblPr/>
              <a:tblGrid>
                <a:gridCol w="1598816">
                  <a:extLst>
                    <a:ext uri="{9D8B030D-6E8A-4147-A177-3AD203B41FA5}">
                      <a16:colId xmlns:a16="http://schemas.microsoft.com/office/drawing/2014/main" val="1651225350"/>
                    </a:ext>
                  </a:extLst>
                </a:gridCol>
                <a:gridCol w="1147157">
                  <a:extLst>
                    <a:ext uri="{9D8B030D-6E8A-4147-A177-3AD203B41FA5}">
                      <a16:colId xmlns:a16="http://schemas.microsoft.com/office/drawing/2014/main" val="3518800776"/>
                    </a:ext>
                  </a:extLst>
                </a:gridCol>
                <a:gridCol w="1512916">
                  <a:extLst>
                    <a:ext uri="{9D8B030D-6E8A-4147-A177-3AD203B41FA5}">
                      <a16:colId xmlns:a16="http://schemas.microsoft.com/office/drawing/2014/main" val="2879700608"/>
                    </a:ext>
                  </a:extLst>
                </a:gridCol>
                <a:gridCol w="2219498">
                  <a:extLst>
                    <a:ext uri="{9D8B030D-6E8A-4147-A177-3AD203B41FA5}">
                      <a16:colId xmlns:a16="http://schemas.microsoft.com/office/drawing/2014/main" val="1993296830"/>
                    </a:ext>
                  </a:extLst>
                </a:gridCol>
                <a:gridCol w="2294313">
                  <a:extLst>
                    <a:ext uri="{9D8B030D-6E8A-4147-A177-3AD203B41FA5}">
                      <a16:colId xmlns:a16="http://schemas.microsoft.com/office/drawing/2014/main" val="123657088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328691383"/>
                    </a:ext>
                  </a:extLst>
                </a:gridCol>
                <a:gridCol w="1255221">
                  <a:extLst>
                    <a:ext uri="{9D8B030D-6E8A-4147-A177-3AD203B41FA5}">
                      <a16:colId xmlns:a16="http://schemas.microsoft.com/office/drawing/2014/main" val="1157807511"/>
                    </a:ext>
                  </a:extLst>
                </a:gridCol>
              </a:tblGrid>
              <a:tr h="530473">
                <a:tc>
                  <a:txBody>
                    <a:bodyPr/>
                    <a:lstStyle/>
                    <a:p>
                      <a:pPr algn="l"/>
                      <a:r>
                        <a:rPr lang="fr-FR" sz="2400" b="1" u="sng" dirty="0">
                          <a:effectLst/>
                        </a:rPr>
                        <a:t>Sujets âgés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effectLst/>
                        </a:rPr>
                        <a:t>Total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effectLst/>
                        </a:rPr>
                        <a:t>IAH &lt; 5/h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effectLst/>
                        </a:rPr>
                        <a:t>5/h &lt; IAH&lt; 15/h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effectLst/>
                        </a:rPr>
                        <a:t>15/h &lt; IAH&lt; 30/h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effectLst/>
                        </a:rPr>
                        <a:t>30/h &lt; IAH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1" dirty="0">
                          <a:effectLst/>
                        </a:rPr>
                        <a:t>p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601929"/>
                  </a:ext>
                </a:extLst>
              </a:tr>
              <a:tr h="304472"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effectLst/>
                        </a:rPr>
                        <a:t>ESS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effectLst/>
                        </a:rPr>
                        <a:t>5.7 ± 5.6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effectLst/>
                        </a:rPr>
                        <a:t>4.5 ± 3.1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effectLst/>
                        </a:rPr>
                        <a:t>5.2 ± 3.5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5.9 ± 3.6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effectLst/>
                        </a:rPr>
                        <a:t>6.6 ± 3.8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&lt;0.001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019019"/>
                  </a:ext>
                </a:extLst>
              </a:tr>
              <a:tr h="7564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effectLst/>
                        </a:rPr>
                        <a:t>Sleepy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subjects</a:t>
                      </a:r>
                      <a:r>
                        <a:rPr lang="fr-FR" sz="2400" dirty="0">
                          <a:effectLst/>
                        </a:rPr>
                        <a:t> (%)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14.9%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5.3%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11.4%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16.2%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22.9%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effectLst/>
                        </a:rPr>
                        <a:t>&lt;0.001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199058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8862751" y="63571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Sforza, </a:t>
            </a:r>
            <a:r>
              <a:rPr lang="fr-FR" i="1" dirty="0" err="1"/>
              <a:t>Sleep</a:t>
            </a:r>
            <a:r>
              <a:rPr lang="fr-FR" i="1" dirty="0"/>
              <a:t> Med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3591098" y="5667873"/>
            <a:ext cx="739832" cy="396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54654" y="3478151"/>
            <a:ext cx="2842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Fernandes</a:t>
            </a:r>
            <a:r>
              <a:rPr lang="en-US" i="1" dirty="0"/>
              <a:t> Sleep Med 2023)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275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SDEr</a:t>
            </a:r>
            <a:r>
              <a:rPr lang="fr-FR" dirty="0"/>
              <a:t> : une somnolence fluctuante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4245"/>
            <a:ext cx="9328595" cy="45256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98277" y="6198559"/>
            <a:ext cx="353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Bonsignore</a:t>
            </a:r>
            <a:r>
              <a:rPr lang="fr-FR" i="1" dirty="0"/>
              <a:t> Front </a:t>
            </a:r>
            <a:r>
              <a:rPr lang="fr-FR" i="1" dirty="0" err="1"/>
              <a:t>Neurol</a:t>
            </a:r>
            <a:r>
              <a:rPr lang="fr-FR" i="1" dirty="0"/>
              <a:t> 2021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56466" y="3117273"/>
            <a:ext cx="1892879" cy="1205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398277" y="3061972"/>
            <a:ext cx="335657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Patient non somnolent initialement et non somnolent après appareillage</a:t>
            </a:r>
          </a:p>
          <a:p>
            <a:r>
              <a:rPr lang="fr-FR" sz="1100" dirty="0"/>
              <a:t>Patient non somnolent initialement et somnolent après appareillage</a:t>
            </a:r>
          </a:p>
          <a:p>
            <a:r>
              <a:rPr lang="fr-FR" sz="1100" dirty="0"/>
              <a:t>Patient somnolent initialement et non somnolent après appareillage</a:t>
            </a:r>
          </a:p>
          <a:p>
            <a:r>
              <a:rPr lang="fr-FR" sz="1100" dirty="0"/>
              <a:t>Patient somnolent avant et après appareillage</a:t>
            </a:r>
          </a:p>
        </p:txBody>
      </p:sp>
    </p:spTree>
    <p:extLst>
      <p:ext uri="{BB962C8B-B14F-4D97-AF65-F5344CB8AC3E}">
        <p14:creationId xmlns:p14="http://schemas.microsoft.com/office/powerpoint/2010/main" val="278810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72627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dirty="0"/>
              <a:t>Qu’est ce que la </a:t>
            </a:r>
            <a:r>
              <a:rPr lang="fr-FR" sz="3200" dirty="0" err="1"/>
              <a:t>SDEr</a:t>
            </a:r>
            <a:r>
              <a:rPr lang="fr-FR" sz="3200" dirty="0"/>
              <a:t> sous PPC ? </a:t>
            </a:r>
          </a:p>
          <a:p>
            <a:r>
              <a:rPr lang="fr-FR" sz="3200" dirty="0"/>
              <a:t>Prévalence ?</a:t>
            </a:r>
          </a:p>
          <a:p>
            <a:r>
              <a:rPr lang="fr-FR" sz="3200" b="1" dirty="0"/>
              <a:t>Facteurs prédictifs et diminution attendue de la somnolence sous PPC ?</a:t>
            </a:r>
          </a:p>
          <a:p>
            <a:r>
              <a:rPr lang="fr-FR" sz="3200" dirty="0"/>
              <a:t>Quels enjeux ?</a:t>
            </a:r>
          </a:p>
          <a:p>
            <a:r>
              <a:rPr lang="fr-FR" sz="3200" dirty="0"/>
              <a:t>Qui sont ces patients avec une </a:t>
            </a:r>
            <a:r>
              <a:rPr lang="fr-FR" sz="3200" dirty="0" err="1"/>
              <a:t>SDEr</a:t>
            </a:r>
            <a:r>
              <a:rPr lang="fr-FR" sz="3200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 </a:t>
            </a:r>
          </a:p>
        </p:txBody>
      </p:sp>
    </p:spTree>
    <p:extLst>
      <p:ext uri="{BB962C8B-B14F-4D97-AF65-F5344CB8AC3E}">
        <p14:creationId xmlns:p14="http://schemas.microsoft.com/office/powerpoint/2010/main" val="3524926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sont les facteurs prédictifs de </a:t>
            </a:r>
            <a:r>
              <a:rPr lang="fr-FR" dirty="0" err="1"/>
              <a:t>SDEr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Epworth</a:t>
            </a:r>
            <a:r>
              <a:rPr lang="fr-FR" dirty="0"/>
              <a:t> initial élevé </a:t>
            </a:r>
            <a:r>
              <a:rPr lang="fr-FR" sz="1800" i="1" dirty="0"/>
              <a:t>(</a:t>
            </a:r>
            <a:r>
              <a:rPr lang="fr-FR" sz="1800" i="1" dirty="0" err="1"/>
              <a:t>Budhiraja</a:t>
            </a:r>
            <a:r>
              <a:rPr lang="fr-FR" sz="1800" i="1" dirty="0"/>
              <a:t> ERJ 2017, </a:t>
            </a:r>
            <a:r>
              <a:rPr lang="fr-FR" sz="1800" i="1" dirty="0" err="1"/>
              <a:t>Koutsourelakis</a:t>
            </a:r>
            <a:r>
              <a:rPr lang="fr-FR" sz="1800" i="1" dirty="0"/>
              <a:t> ERJ 2009, </a:t>
            </a:r>
            <a:r>
              <a:rPr lang="fr-FR" sz="1800" i="1" dirty="0" err="1"/>
              <a:t>Gasa</a:t>
            </a:r>
            <a:r>
              <a:rPr lang="fr-FR" sz="1800" i="1" dirty="0"/>
              <a:t> Journal of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Research</a:t>
            </a:r>
            <a:r>
              <a:rPr lang="fr-FR" sz="1800" i="1" dirty="0"/>
              <a:t> 2013)</a:t>
            </a:r>
          </a:p>
          <a:p>
            <a:r>
              <a:rPr lang="fr-FR" dirty="0"/>
              <a:t>IAH faible </a:t>
            </a:r>
            <a:r>
              <a:rPr lang="fr-FR" sz="1800" i="1" dirty="0"/>
              <a:t>(</a:t>
            </a:r>
            <a:r>
              <a:rPr lang="fr-FR" sz="1800" i="1" dirty="0" err="1"/>
              <a:t>Gasa</a:t>
            </a:r>
            <a:r>
              <a:rPr lang="fr-FR" sz="1800" i="1" dirty="0"/>
              <a:t> Journal of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Research</a:t>
            </a:r>
            <a:r>
              <a:rPr lang="fr-FR" sz="1800" i="1" dirty="0"/>
              <a:t> 2013, </a:t>
            </a:r>
            <a:r>
              <a:rPr lang="fr-FR" sz="1800" i="1" dirty="0" err="1"/>
              <a:t>Koutsourelakis</a:t>
            </a:r>
            <a:r>
              <a:rPr lang="fr-FR" sz="1800" i="1" dirty="0"/>
              <a:t> ERJ 2009) </a:t>
            </a:r>
            <a:r>
              <a:rPr lang="fr-FR" dirty="0"/>
              <a:t>ou élevé ? </a:t>
            </a:r>
            <a:r>
              <a:rPr lang="fr-FR" sz="1800" i="1" dirty="0"/>
              <a:t>(</a:t>
            </a:r>
            <a:r>
              <a:rPr lang="fr-FR" sz="1800" i="1" dirty="0" err="1"/>
              <a:t>Budhiraja</a:t>
            </a:r>
            <a:r>
              <a:rPr lang="fr-FR" sz="1800" i="1" dirty="0"/>
              <a:t> ERJ 2017) </a:t>
            </a:r>
            <a:endParaRPr lang="fr-FR" dirty="0"/>
          </a:p>
          <a:p>
            <a:r>
              <a:rPr lang="fr-FR" dirty="0"/>
              <a:t>Sujets Jeunes </a:t>
            </a:r>
            <a:r>
              <a:rPr lang="fr-FR" sz="1800" i="1" dirty="0"/>
              <a:t>(Pépin ERJ 2009; sous OAM : Verbruggen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Medicine</a:t>
            </a:r>
            <a:r>
              <a:rPr lang="fr-FR" sz="1800" i="1" dirty="0"/>
              <a:t> 2014; </a:t>
            </a:r>
            <a:r>
              <a:rPr lang="fr-FR" sz="1800" i="1" dirty="0" err="1"/>
              <a:t>Budhiraja</a:t>
            </a:r>
            <a:r>
              <a:rPr lang="fr-FR" sz="1800" i="1" dirty="0"/>
              <a:t> ERJ 2017) </a:t>
            </a:r>
          </a:p>
          <a:p>
            <a:r>
              <a:rPr lang="fr-FR" dirty="0"/>
              <a:t>Insuffisance cardiaque </a:t>
            </a:r>
            <a:r>
              <a:rPr lang="fr-FR" sz="1800" i="1" dirty="0"/>
              <a:t>(</a:t>
            </a:r>
            <a:r>
              <a:rPr lang="fr-FR" sz="1800" i="1" dirty="0" err="1"/>
              <a:t>Gasa</a:t>
            </a:r>
            <a:r>
              <a:rPr lang="fr-FR" sz="1800" i="1" dirty="0"/>
              <a:t> 2013)</a:t>
            </a:r>
          </a:p>
          <a:p>
            <a:r>
              <a:rPr lang="fr-FR" dirty="0"/>
              <a:t>Dépression </a:t>
            </a:r>
            <a:r>
              <a:rPr lang="fr-FR" sz="1800" i="1" dirty="0"/>
              <a:t>(</a:t>
            </a:r>
            <a:r>
              <a:rPr lang="fr-FR" sz="1800" i="1" dirty="0" err="1"/>
              <a:t>Gasa</a:t>
            </a:r>
            <a:r>
              <a:rPr lang="fr-FR" sz="1800" i="1" dirty="0"/>
              <a:t> Journal of </a:t>
            </a:r>
            <a:r>
              <a:rPr lang="fr-FR" sz="1800" i="1" dirty="0" err="1"/>
              <a:t>Sleep</a:t>
            </a:r>
            <a:r>
              <a:rPr lang="fr-FR" sz="1800" i="1" dirty="0"/>
              <a:t> </a:t>
            </a:r>
            <a:r>
              <a:rPr lang="fr-FR" sz="1800" i="1" dirty="0" err="1"/>
              <a:t>Research</a:t>
            </a:r>
            <a:r>
              <a:rPr lang="fr-FR" sz="1800" i="1" dirty="0"/>
              <a:t> 2013, </a:t>
            </a:r>
            <a:r>
              <a:rPr lang="fr-FR" sz="1800" i="1" dirty="0" err="1"/>
              <a:t>Stepnowsky</a:t>
            </a:r>
            <a:r>
              <a:rPr lang="fr-FR" sz="1800" i="1" dirty="0"/>
              <a:t>, J Clin </a:t>
            </a:r>
            <a:r>
              <a:rPr lang="fr-FR" sz="1800" i="1" dirty="0" err="1"/>
              <a:t>Sleep</a:t>
            </a:r>
            <a:r>
              <a:rPr lang="fr-FR" sz="1800" i="1" dirty="0"/>
              <a:t> Med 2019, </a:t>
            </a:r>
            <a:r>
              <a:rPr lang="fr-FR" sz="1800" i="1" dirty="0" err="1"/>
              <a:t>Budhiraja</a:t>
            </a:r>
            <a:r>
              <a:rPr lang="fr-FR" sz="1800" i="1" dirty="0"/>
              <a:t> ERJ 2017)</a:t>
            </a:r>
          </a:p>
          <a:p>
            <a:r>
              <a:rPr lang="fr-FR" dirty="0"/>
              <a:t>Diabète</a:t>
            </a:r>
          </a:p>
          <a:p>
            <a:r>
              <a:rPr lang="fr-FR" dirty="0"/>
              <a:t>Douleurs chroniques</a:t>
            </a:r>
          </a:p>
        </p:txBody>
      </p:sp>
    </p:spTree>
    <p:extLst>
      <p:ext uri="{BB962C8B-B14F-4D97-AF65-F5344CB8AC3E}">
        <p14:creationId xmlns:p14="http://schemas.microsoft.com/office/powerpoint/2010/main" val="397370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Diminution de la somnolence sous PPC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838200" y="1825624"/>
            <a:ext cx="5994862" cy="383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Diminution attendue de l’ESS de </a:t>
            </a:r>
            <a:r>
              <a:rPr lang="fr-FR" b="1" dirty="0"/>
              <a:t>2.94</a:t>
            </a:r>
            <a:r>
              <a:rPr lang="fr-FR" dirty="0"/>
              <a:t> vs placebo sur une méta analyse 11 études (706 patients) (Patel JAMA 2003)</a:t>
            </a:r>
          </a:p>
          <a:p>
            <a:r>
              <a:rPr lang="fr-FR" dirty="0"/>
              <a:t>le score ESS a diminué de </a:t>
            </a:r>
            <a:r>
              <a:rPr lang="fr-FR" b="1" dirty="0"/>
              <a:t>4,75</a:t>
            </a:r>
            <a:r>
              <a:rPr lang="fr-FR" dirty="0"/>
              <a:t> points chez les </a:t>
            </a:r>
            <a:r>
              <a:rPr lang="fr-FR" u="sng" dirty="0"/>
              <a:t>patients sévères et somnolents </a:t>
            </a:r>
            <a:r>
              <a:rPr lang="fr-FR" dirty="0"/>
              <a:t>(IAH &gt; 30/h et </a:t>
            </a:r>
            <a:r>
              <a:rPr lang="fr-FR" dirty="0" err="1"/>
              <a:t>Epworth</a:t>
            </a:r>
            <a:r>
              <a:rPr lang="fr-FR" dirty="0"/>
              <a:t> initiale &gt; 10)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700952" y="6292735"/>
            <a:ext cx="21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Patel JAMA 2003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78" y="2110697"/>
            <a:ext cx="4827269" cy="34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3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Diminution de la somnolence sous PPC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4905375" cy="4394201"/>
          </a:xfrm>
        </p:spPr>
        <p:txBody>
          <a:bodyPr/>
          <a:lstStyle/>
          <a:p>
            <a:pPr marL="0" indent="0">
              <a:buNone/>
            </a:pPr>
            <a:r>
              <a:rPr lang="fr-FR" noProof="1"/>
              <a:t>Méta-annalyse</a:t>
            </a:r>
            <a:r>
              <a:rPr lang="en-US" dirty="0"/>
              <a:t> de 38 </a:t>
            </a:r>
            <a:r>
              <a:rPr lang="en-US" dirty="0" err="1"/>
              <a:t>études</a:t>
            </a:r>
            <a:r>
              <a:rPr lang="en-US" dirty="0"/>
              <a:t> :</a:t>
            </a:r>
          </a:p>
          <a:p>
            <a:r>
              <a:rPr lang="en-US" dirty="0"/>
              <a:t>Diminution de </a:t>
            </a:r>
            <a:r>
              <a:rPr lang="en-US" b="1" dirty="0"/>
              <a:t>2.4 points </a:t>
            </a:r>
            <a:r>
              <a:rPr lang="en-US" dirty="0"/>
              <a:t>(95% CI: −2.8 to −1.9 points)</a:t>
            </a:r>
          </a:p>
          <a:p>
            <a:pPr marL="0" indent="0">
              <a:buNone/>
            </a:pPr>
            <a:r>
              <a:rPr lang="en-US" dirty="0"/>
              <a:t>Chez les patients somnolent</a:t>
            </a:r>
          </a:p>
          <a:p>
            <a:r>
              <a:rPr lang="en-US" dirty="0"/>
              <a:t>Diminution de </a:t>
            </a:r>
            <a:r>
              <a:rPr lang="fr-FR" b="1" dirty="0"/>
              <a:t>1.0 points </a:t>
            </a:r>
            <a:r>
              <a:rPr lang="fr-FR" dirty="0"/>
              <a:t>(95% CI: −0.7 to −1.4 points) </a:t>
            </a:r>
          </a:p>
          <a:p>
            <a:pPr marL="0" indent="0">
              <a:buNone/>
            </a:pPr>
            <a:r>
              <a:rPr lang="fr-FR" dirty="0"/>
              <a:t>Chez les patients </a:t>
            </a:r>
            <a:r>
              <a:rPr lang="fr-FR" u="sng" dirty="0"/>
              <a:t>non somnolent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0" y="1382930"/>
            <a:ext cx="4324350" cy="47421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9B2AD8-26FA-9602-5F48-75E7BF5E5FD9}"/>
              </a:ext>
            </a:extLst>
          </p:cNvPr>
          <p:cNvSpPr txBox="1"/>
          <p:nvPr/>
        </p:nvSpPr>
        <p:spPr>
          <a:xfrm>
            <a:off x="9628500" y="6311900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Patil</a:t>
            </a:r>
            <a:r>
              <a:rPr lang="fr-FR" i="1" dirty="0"/>
              <a:t> JCSM 2019</a:t>
            </a:r>
          </a:p>
        </p:txBody>
      </p:sp>
    </p:spTree>
    <p:extLst>
      <p:ext uri="{BB962C8B-B14F-4D97-AF65-F5344CB8AC3E}">
        <p14:creationId xmlns:p14="http://schemas.microsoft.com/office/powerpoint/2010/main" val="172210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dirty="0"/>
              <a:t>Qu’est ce que la </a:t>
            </a:r>
            <a:r>
              <a:rPr lang="fr-FR" sz="3200" dirty="0" err="1"/>
              <a:t>SDEr</a:t>
            </a:r>
            <a:r>
              <a:rPr lang="fr-FR" sz="3200" dirty="0"/>
              <a:t> sous PPC ? </a:t>
            </a:r>
          </a:p>
          <a:p>
            <a:r>
              <a:rPr lang="fr-FR" sz="3200" dirty="0"/>
              <a:t>Prévalence ?</a:t>
            </a:r>
          </a:p>
          <a:p>
            <a:r>
              <a:rPr lang="fr-FR" sz="3200" dirty="0"/>
              <a:t>Facteurs prédictifs et diminution attendue de la somnolence sous PPC ?</a:t>
            </a:r>
          </a:p>
          <a:p>
            <a:r>
              <a:rPr lang="fr-FR" sz="3200" b="1" dirty="0"/>
              <a:t>Quels enjeux ?</a:t>
            </a:r>
          </a:p>
          <a:p>
            <a:r>
              <a:rPr lang="fr-FR" sz="3200" dirty="0"/>
              <a:t>Qui sont ces patients avec une </a:t>
            </a:r>
            <a:r>
              <a:rPr lang="fr-FR" sz="3200" dirty="0" err="1"/>
              <a:t>SDEr</a:t>
            </a:r>
            <a:r>
              <a:rPr lang="fr-FR" sz="3200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 </a:t>
            </a:r>
          </a:p>
        </p:txBody>
      </p:sp>
    </p:spTree>
    <p:extLst>
      <p:ext uri="{BB962C8B-B14F-4D97-AF65-F5344CB8AC3E}">
        <p14:creationId xmlns:p14="http://schemas.microsoft.com/office/powerpoint/2010/main" val="328833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cardiovasculaire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77147B-3634-F125-8BAC-81BE9F79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5" y="1455271"/>
            <a:ext cx="7601937" cy="28507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19E93E-0BC3-A5AA-F570-2F7CFC96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5" y="3550362"/>
            <a:ext cx="7601937" cy="27615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17C538-10CB-E324-5219-3A7453BF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082" y="1444800"/>
            <a:ext cx="3946320" cy="28611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39B2AD8-26FA-9602-5F48-75E7BF5E5FD9}"/>
              </a:ext>
            </a:extLst>
          </p:cNvPr>
          <p:cNvSpPr txBox="1"/>
          <p:nvPr/>
        </p:nvSpPr>
        <p:spPr>
          <a:xfrm>
            <a:off x="9628500" y="6311900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Mazzotti</a:t>
            </a:r>
            <a:r>
              <a:rPr lang="fr-FR" i="1" dirty="0"/>
              <a:t> AJRCCM 2019</a:t>
            </a:r>
          </a:p>
        </p:txBody>
      </p:sp>
    </p:spTree>
    <p:extLst>
      <p:ext uri="{BB962C8B-B14F-4D97-AF65-F5344CB8AC3E}">
        <p14:creationId xmlns:p14="http://schemas.microsoft.com/office/powerpoint/2010/main" val="393235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FEC3A48E-0AD2-1D12-337C-08107ADA46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65057" y="1114556"/>
            <a:ext cx="7016269" cy="5119129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D35A48-FB44-2E19-7497-29B5803A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cardiovasculaire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3CB068-3AD6-20A6-F62C-8B8C1E8DD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02033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Survenue de </a:t>
            </a:r>
            <a:r>
              <a:rPr lang="fr-FR" dirty="0" err="1"/>
              <a:t>MACEs</a:t>
            </a:r>
            <a:endParaRPr lang="fr-FR" dirty="0"/>
          </a:p>
          <a:p>
            <a:pPr marL="0" indent="0">
              <a:buNone/>
            </a:pPr>
            <a:r>
              <a:rPr lang="en-US" sz="1100" dirty="0"/>
              <a:t>Major </a:t>
            </a:r>
            <a:r>
              <a:rPr lang="en-US" sz="1100" dirty="0" err="1"/>
              <a:t>Advers</a:t>
            </a:r>
            <a:r>
              <a:rPr lang="en-US" sz="1100" dirty="0"/>
              <a:t> Cardiovascular Events</a:t>
            </a:r>
          </a:p>
          <a:p>
            <a:pPr marL="0" indent="0">
              <a:buNone/>
            </a:pPr>
            <a:r>
              <a:rPr lang="en-US" sz="1100" i="1" dirty="0"/>
              <a:t>composite outcome of mortality, stroke, and cardiac diseases</a:t>
            </a:r>
            <a:endParaRPr lang="fr-FR" sz="1100" i="1" dirty="0"/>
          </a:p>
          <a:p>
            <a:pPr marL="0" indent="0">
              <a:buNone/>
            </a:pPr>
            <a:r>
              <a:rPr lang="en-US" sz="1100" dirty="0"/>
              <a:t> </a:t>
            </a:r>
            <a:endParaRPr lang="fr-FR" sz="11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1C94CD-7F9C-E755-49A9-1FE0648ED3AA}"/>
              </a:ext>
            </a:extLst>
          </p:cNvPr>
          <p:cNvSpPr txBox="1"/>
          <p:nvPr/>
        </p:nvSpPr>
        <p:spPr>
          <a:xfrm>
            <a:off x="8956147" y="6333565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Gervès-Pinquié</a:t>
            </a:r>
            <a:r>
              <a:rPr lang="fr-FR" i="1" dirty="0"/>
              <a:t> AJRCCM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5971634" y="4795303"/>
            <a:ext cx="5652655" cy="5237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444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Enjeux accidentels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3055" y="1690688"/>
            <a:ext cx="10515600" cy="1925919"/>
          </a:xfrm>
        </p:spPr>
        <p:txBody>
          <a:bodyPr>
            <a:normAutofit/>
          </a:bodyPr>
          <a:lstStyle/>
          <a:p>
            <a:r>
              <a:rPr lang="fr-FR" dirty="0"/>
              <a:t>Accidents routiers accrus chez les individus ayant des scores ESS plus élevés, mais non statistiquement significatif </a:t>
            </a:r>
            <a:r>
              <a:rPr lang="fr-FR" sz="2000" dirty="0"/>
              <a:t>(DMS = 0,64, IC à 95 % : −0,03 à 1,30 ; P = 0,061)</a:t>
            </a:r>
          </a:p>
          <a:p>
            <a:r>
              <a:rPr lang="fr-FR" dirty="0"/>
              <a:t>Accidents de travail :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FDD198-83E2-19B2-F135-87F8542AC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17" y="3478369"/>
            <a:ext cx="7974199" cy="30313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A01C6C-29E8-3A6C-7F62-088EACACD272}"/>
              </a:ext>
            </a:extLst>
          </p:cNvPr>
          <p:cNvSpPr txBox="1"/>
          <p:nvPr/>
        </p:nvSpPr>
        <p:spPr>
          <a:xfrm>
            <a:off x="9682444" y="6371451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 </a:t>
            </a:r>
            <a:r>
              <a:rPr lang="fr-FR" i="1" dirty="0" err="1"/>
              <a:t>Garbarino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65798A-73B1-6DFD-9FB6-FF5AB50C21F9}"/>
              </a:ext>
            </a:extLst>
          </p:cNvPr>
          <p:cNvSpPr txBox="1"/>
          <p:nvPr/>
        </p:nvSpPr>
        <p:spPr>
          <a:xfrm>
            <a:off x="9682444" y="2653647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Tregear</a:t>
            </a:r>
            <a:r>
              <a:rPr lang="fr-FR" i="1" dirty="0"/>
              <a:t> JCSM 2009</a:t>
            </a:r>
          </a:p>
        </p:txBody>
      </p:sp>
    </p:spTree>
    <p:extLst>
      <p:ext uri="{BB962C8B-B14F-4D97-AF65-F5344CB8AC3E}">
        <p14:creationId xmlns:p14="http://schemas.microsoft.com/office/powerpoint/2010/main" val="270278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Conflit d’intérêt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661373"/>
              </p:ext>
            </p:extLst>
          </p:nvPr>
        </p:nvGraphicFramePr>
        <p:xfrm>
          <a:off x="838200" y="1825625"/>
          <a:ext cx="10515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0086087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13754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Période de 2016 à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Industrie pharmaceutique, prestataire, fabriquant d’orthèse ou de ventilateur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560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Coordinateur études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105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Investigateur études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98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Consultant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99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Invitation à des congrès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EPIONE (2019)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88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Orateur rémunéré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122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Actionnaire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45469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652676" y="638454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Transparence.santé.gouv.fr</a:t>
            </a:r>
          </a:p>
        </p:txBody>
      </p:sp>
    </p:spTree>
    <p:extLst>
      <p:ext uri="{BB962C8B-B14F-4D97-AF65-F5344CB8AC3E}">
        <p14:creationId xmlns:p14="http://schemas.microsoft.com/office/powerpoint/2010/main" val="278791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dirty="0"/>
              <a:t>Qu’est ce que la </a:t>
            </a:r>
            <a:r>
              <a:rPr lang="fr-FR" sz="3200" dirty="0" err="1"/>
              <a:t>SDEr</a:t>
            </a:r>
            <a:r>
              <a:rPr lang="fr-FR" sz="3200" dirty="0"/>
              <a:t> sous PPC ? </a:t>
            </a:r>
          </a:p>
          <a:p>
            <a:r>
              <a:rPr lang="fr-FR" sz="3200" dirty="0"/>
              <a:t>Prévalence ?</a:t>
            </a:r>
          </a:p>
          <a:p>
            <a:r>
              <a:rPr lang="fr-FR" sz="3200" dirty="0"/>
              <a:t>Facteurs prédictifs et diminution attendue de la somnolence sous PPC ?</a:t>
            </a:r>
          </a:p>
          <a:p>
            <a:r>
              <a:rPr lang="fr-FR" sz="3200" dirty="0"/>
              <a:t>Quels enjeux ?</a:t>
            </a:r>
          </a:p>
          <a:p>
            <a:r>
              <a:rPr lang="fr-FR" sz="3200" b="1" dirty="0"/>
              <a:t>Qui sont ces patients avec une </a:t>
            </a:r>
            <a:r>
              <a:rPr lang="fr-FR" sz="3200" b="1" dirty="0" err="1"/>
              <a:t>SDEr</a:t>
            </a:r>
            <a:r>
              <a:rPr lang="fr-FR" sz="3200" b="1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 </a:t>
            </a:r>
          </a:p>
        </p:txBody>
      </p:sp>
    </p:spTree>
    <p:extLst>
      <p:ext uri="{BB962C8B-B14F-4D97-AF65-F5344CB8AC3E}">
        <p14:creationId xmlns:p14="http://schemas.microsoft.com/office/powerpoint/2010/main" val="92875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PSG, TME, TILE et nuit longue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u="sng" dirty="0"/>
              <a:t>PSG</a:t>
            </a:r>
            <a:r>
              <a:rPr lang="fr-FR" dirty="0"/>
              <a:t> : Diminution de la durée de N3 y compris sur un enregistrement de 24/h. </a:t>
            </a:r>
            <a:r>
              <a:rPr lang="fr-FR" sz="1800" i="1" dirty="0"/>
              <a:t>(Vernet ERJ 2011 et </a:t>
            </a:r>
            <a:r>
              <a:rPr lang="fr-FR" sz="1800" i="1" dirty="0" err="1"/>
              <a:t>Werli</a:t>
            </a:r>
            <a:r>
              <a:rPr lang="fr-FR" sz="1800" i="1" dirty="0"/>
              <a:t> </a:t>
            </a:r>
            <a:r>
              <a:rPr lang="fr-FR" sz="1800" i="1" dirty="0" err="1"/>
              <a:t>Sleep</a:t>
            </a:r>
            <a:r>
              <a:rPr lang="fr-FR" sz="1800" i="1" dirty="0"/>
              <a:t> Med 2016) </a:t>
            </a:r>
          </a:p>
          <a:p>
            <a:r>
              <a:rPr lang="fr-FR" b="1" u="sng" dirty="0"/>
              <a:t>TME</a:t>
            </a:r>
            <a:r>
              <a:rPr lang="fr-FR" dirty="0"/>
              <a:t> : Diminution de la Latence moyenne : 14.2 ± 4.9 min et 18,5 ± 2,8 min </a:t>
            </a:r>
            <a:r>
              <a:rPr lang="fr-FR" sz="1800" i="1" dirty="0">
                <a:solidFill>
                  <a:prstClr val="black"/>
                </a:solidFill>
              </a:rPr>
              <a:t>(</a:t>
            </a:r>
            <a:r>
              <a:rPr lang="fr-FR" sz="1800" i="1" dirty="0" err="1">
                <a:solidFill>
                  <a:prstClr val="black"/>
                </a:solidFill>
              </a:rPr>
              <a:t>Inoue</a:t>
            </a:r>
            <a:r>
              <a:rPr lang="fr-FR" sz="1800" i="1" dirty="0">
                <a:solidFill>
                  <a:prstClr val="black"/>
                </a:solidFill>
              </a:rPr>
              <a:t> </a:t>
            </a:r>
            <a:r>
              <a:rPr lang="fr-FR" sz="1800" i="1" dirty="0" err="1">
                <a:solidFill>
                  <a:prstClr val="black"/>
                </a:solidFill>
              </a:rPr>
              <a:t>Sleep</a:t>
            </a:r>
            <a:r>
              <a:rPr lang="fr-FR" sz="1800" i="1" dirty="0">
                <a:solidFill>
                  <a:prstClr val="black"/>
                </a:solidFill>
              </a:rPr>
              <a:t> Med 2016, </a:t>
            </a:r>
            <a:r>
              <a:rPr lang="fr-FR" sz="1800" i="1" dirty="0" err="1">
                <a:solidFill>
                  <a:prstClr val="black"/>
                </a:solidFill>
              </a:rPr>
              <a:t>Budhiraja</a:t>
            </a:r>
            <a:r>
              <a:rPr lang="fr-FR" sz="1800" i="1" dirty="0">
                <a:solidFill>
                  <a:prstClr val="black"/>
                </a:solidFill>
              </a:rPr>
              <a:t> ERJ 2017, Li Front </a:t>
            </a:r>
            <a:r>
              <a:rPr lang="fr-FR" sz="1800" i="1" dirty="0" err="1">
                <a:solidFill>
                  <a:prstClr val="black"/>
                </a:solidFill>
              </a:rPr>
              <a:t>Neurol</a:t>
            </a:r>
            <a:r>
              <a:rPr lang="fr-FR" sz="1800" i="1" dirty="0">
                <a:solidFill>
                  <a:prstClr val="black"/>
                </a:solidFill>
              </a:rPr>
              <a:t> 2022) </a:t>
            </a:r>
          </a:p>
          <a:p>
            <a:r>
              <a:rPr lang="fr-FR" b="1" u="sng" dirty="0"/>
              <a:t>TILE</a:t>
            </a:r>
            <a:r>
              <a:rPr lang="fr-FR" dirty="0"/>
              <a:t> : </a:t>
            </a:r>
          </a:p>
          <a:p>
            <a:pPr>
              <a:buFontTx/>
              <a:buChar char="-"/>
            </a:pPr>
            <a:r>
              <a:rPr lang="fr-FR" dirty="0"/>
              <a:t>Diminution de la Latence moyenne : 12,2 vs 15.8 min</a:t>
            </a:r>
            <a:r>
              <a:rPr lang="fr-FR" sz="1800" i="1" dirty="0">
                <a:solidFill>
                  <a:prstClr val="black"/>
                </a:solidFill>
              </a:rPr>
              <a:t> </a:t>
            </a:r>
            <a:r>
              <a:rPr lang="fr-FR" dirty="0"/>
              <a:t>et 2,9 vs 9,4 min </a:t>
            </a:r>
            <a:r>
              <a:rPr lang="fr-FR" sz="1800" i="1" dirty="0">
                <a:solidFill>
                  <a:prstClr val="black"/>
                </a:solidFill>
              </a:rPr>
              <a:t>(Vernet ERJ 2011, </a:t>
            </a:r>
            <a:r>
              <a:rPr lang="fr-FR" sz="1800" i="1" dirty="0" err="1">
                <a:solidFill>
                  <a:prstClr val="black"/>
                </a:solidFill>
              </a:rPr>
              <a:t>Werli</a:t>
            </a:r>
            <a:r>
              <a:rPr lang="fr-FR" sz="1800" i="1" dirty="0">
                <a:solidFill>
                  <a:prstClr val="black"/>
                </a:solidFill>
              </a:rPr>
              <a:t> </a:t>
            </a:r>
            <a:r>
              <a:rPr lang="fr-FR" sz="1800" i="1" dirty="0" err="1">
                <a:solidFill>
                  <a:prstClr val="black"/>
                </a:solidFill>
              </a:rPr>
              <a:t>Sleep</a:t>
            </a:r>
            <a:r>
              <a:rPr lang="fr-FR" sz="1800" i="1" dirty="0">
                <a:solidFill>
                  <a:prstClr val="black"/>
                </a:solidFill>
              </a:rPr>
              <a:t> Med 2016  et Li Front </a:t>
            </a:r>
            <a:r>
              <a:rPr lang="fr-FR" sz="1800" i="1" dirty="0" err="1">
                <a:solidFill>
                  <a:prstClr val="black"/>
                </a:solidFill>
              </a:rPr>
              <a:t>Neurol</a:t>
            </a:r>
            <a:r>
              <a:rPr lang="fr-FR" sz="1800" i="1" dirty="0">
                <a:solidFill>
                  <a:prstClr val="black"/>
                </a:solidFill>
              </a:rPr>
              <a:t> 2022) </a:t>
            </a:r>
          </a:p>
          <a:p>
            <a:pPr>
              <a:buFontTx/>
              <a:buChar char="-"/>
            </a:pPr>
            <a:r>
              <a:rPr lang="fr-FR" dirty="0"/>
              <a:t>Augmentation du nombre de SOREMP </a:t>
            </a:r>
            <a:r>
              <a:rPr lang="fr-FR" sz="1800" i="1" dirty="0">
                <a:solidFill>
                  <a:prstClr val="black"/>
                </a:solidFill>
              </a:rPr>
              <a:t>(</a:t>
            </a:r>
            <a:r>
              <a:rPr lang="fr-FR" sz="1800" i="1" dirty="0"/>
              <a:t>Vernet ERJ 2011) </a:t>
            </a:r>
            <a:endParaRPr lang="fr-FR" sz="1800" i="1" dirty="0">
              <a:solidFill>
                <a:prstClr val="black"/>
              </a:solidFill>
            </a:endParaRPr>
          </a:p>
          <a:p>
            <a:endParaRPr lang="fr-FR" sz="1800" i="1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  <a:p>
            <a:endParaRPr lang="fr-FR" sz="1800" dirty="0">
              <a:solidFill>
                <a:prstClr val="black"/>
              </a:solidFill>
            </a:endParaRPr>
          </a:p>
          <a:p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5903"/>
              </p:ext>
            </p:extLst>
          </p:nvPr>
        </p:nvGraphicFramePr>
        <p:xfrm>
          <a:off x="1083425" y="5531846"/>
          <a:ext cx="49294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149">
                  <a:extLst>
                    <a:ext uri="{9D8B030D-6E8A-4147-A177-3AD203B41FA5}">
                      <a16:colId xmlns:a16="http://schemas.microsoft.com/office/drawing/2014/main" val="1806716234"/>
                    </a:ext>
                  </a:extLst>
                </a:gridCol>
                <a:gridCol w="548178">
                  <a:extLst>
                    <a:ext uri="{9D8B030D-6E8A-4147-A177-3AD203B41FA5}">
                      <a16:colId xmlns:a16="http://schemas.microsoft.com/office/drawing/2014/main" val="452458405"/>
                    </a:ext>
                  </a:extLst>
                </a:gridCol>
                <a:gridCol w="948113">
                  <a:extLst>
                    <a:ext uri="{9D8B030D-6E8A-4147-A177-3AD203B41FA5}">
                      <a16:colId xmlns:a16="http://schemas.microsoft.com/office/drawing/2014/main" val="2191892233"/>
                    </a:ext>
                  </a:extLst>
                </a:gridCol>
                <a:gridCol w="889008">
                  <a:extLst>
                    <a:ext uri="{9D8B030D-6E8A-4147-A177-3AD203B41FA5}">
                      <a16:colId xmlns:a16="http://schemas.microsoft.com/office/drawing/2014/main" val="1255238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Latence en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&lt;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[8 ; 11]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&gt; 11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40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Nombre de patients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92736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75472" y="6311900"/>
            <a:ext cx="2508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Foster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Breath</a:t>
            </a:r>
            <a:r>
              <a:rPr lang="fr-FR" i="1" dirty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2425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SDEr</a:t>
            </a:r>
            <a:r>
              <a:rPr lang="fr-FR" dirty="0"/>
              <a:t> sous OAM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SDEr</a:t>
            </a:r>
            <a:r>
              <a:rPr lang="fr-FR" dirty="0"/>
              <a:t> sans explication (IAH &lt;5/h sur PSG) </a:t>
            </a:r>
          </a:p>
          <a:p>
            <a:r>
              <a:rPr lang="fr-FR" dirty="0"/>
              <a:t>Sous OAM : diminution de la durée de sommeil lent profond. </a:t>
            </a:r>
          </a:p>
          <a:p>
            <a:pPr marL="0" indent="0">
              <a:buNone/>
            </a:pPr>
            <a:r>
              <a:rPr lang="fr-FR" dirty="0"/>
              <a:t>- Patients avec </a:t>
            </a:r>
            <a:r>
              <a:rPr lang="fr-FR" dirty="0" err="1"/>
              <a:t>SDEr</a:t>
            </a:r>
            <a:r>
              <a:rPr lang="fr-FR" dirty="0"/>
              <a:t> : 17% de N3 </a:t>
            </a:r>
          </a:p>
          <a:p>
            <a:pPr>
              <a:buFontTx/>
              <a:buChar char="-"/>
            </a:pPr>
            <a:r>
              <a:rPr lang="fr-FR" dirty="0"/>
              <a:t>Patients sans </a:t>
            </a:r>
            <a:r>
              <a:rPr lang="fr-FR" dirty="0" err="1"/>
              <a:t>SDEr</a:t>
            </a:r>
            <a:r>
              <a:rPr lang="fr-FR" dirty="0"/>
              <a:t> : 22% de N3. 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Prévalence : 18% 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8076" y="6176963"/>
            <a:ext cx="334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Verbruggen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Medicine</a:t>
            </a:r>
            <a:r>
              <a:rPr lang="fr-FR" i="1" dirty="0"/>
              <a:t> 2014 </a:t>
            </a:r>
          </a:p>
        </p:txBody>
      </p:sp>
    </p:spTree>
    <p:extLst>
      <p:ext uri="{BB962C8B-B14F-4D97-AF65-F5344CB8AC3E}">
        <p14:creationId xmlns:p14="http://schemas.microsoft.com/office/powerpoint/2010/main" val="456174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Imagerie cérébrale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6491" cy="4741430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IRM de diffusion avant et après PPC </a:t>
            </a:r>
            <a:r>
              <a:rPr lang="fr-FR" sz="2400" dirty="0"/>
              <a:t>: anomalies du faisceau arqué associée à une somnolence régressant après PPC. </a:t>
            </a:r>
            <a:r>
              <a:rPr lang="fr-FR" sz="1600" i="1" dirty="0"/>
              <a:t>(</a:t>
            </a:r>
            <a:r>
              <a:rPr lang="fr-FR" sz="1600" i="1" dirty="0" err="1"/>
              <a:t>Castronovo</a:t>
            </a:r>
            <a:r>
              <a:rPr lang="fr-FR" sz="1600" i="1" dirty="0"/>
              <a:t> </a:t>
            </a:r>
            <a:r>
              <a:rPr lang="fr-FR" sz="1600" i="1" dirty="0" err="1"/>
              <a:t>Sleep</a:t>
            </a:r>
            <a:r>
              <a:rPr lang="fr-FR" sz="1600" i="1" dirty="0"/>
              <a:t> 2014)</a:t>
            </a:r>
          </a:p>
          <a:p>
            <a:endParaRPr lang="fr-FR" sz="1600" i="1" dirty="0"/>
          </a:p>
          <a:p>
            <a:r>
              <a:rPr lang="fr-FR" sz="2400" b="1" dirty="0">
                <a:solidFill>
                  <a:prstClr val="black"/>
                </a:solidFill>
              </a:rPr>
              <a:t>IRM de diffusion et </a:t>
            </a:r>
            <a:r>
              <a:rPr lang="fr-FR" sz="2400" b="1" dirty="0" err="1">
                <a:solidFill>
                  <a:prstClr val="black"/>
                </a:solidFill>
              </a:rPr>
              <a:t>SDEr</a:t>
            </a:r>
            <a:r>
              <a:rPr lang="fr-FR" sz="2400" b="1" dirty="0">
                <a:solidFill>
                  <a:prstClr val="black"/>
                </a:solidFill>
              </a:rPr>
              <a:t> </a:t>
            </a:r>
            <a:r>
              <a:rPr lang="fr-FR" sz="2400" dirty="0">
                <a:solidFill>
                  <a:prstClr val="black"/>
                </a:solidFill>
              </a:rPr>
              <a:t>: probable atteinte de la substance blanche (dans les régions du corps calleux, de la capsule interne/externe, de la corona </a:t>
            </a:r>
            <a:r>
              <a:rPr lang="fr-FR" sz="2400" dirty="0" err="1">
                <a:solidFill>
                  <a:prstClr val="black"/>
                </a:solidFill>
              </a:rPr>
              <a:t>radiata</a:t>
            </a:r>
            <a:r>
              <a:rPr lang="fr-FR" sz="2400" dirty="0">
                <a:solidFill>
                  <a:prstClr val="black"/>
                </a:solidFill>
              </a:rPr>
              <a:t> et du striatum sagittal)</a:t>
            </a:r>
            <a:r>
              <a:rPr lang="fr-FR" sz="1600" i="1" dirty="0">
                <a:solidFill>
                  <a:prstClr val="black"/>
                </a:solidFill>
              </a:rPr>
              <a:t> (</a:t>
            </a:r>
            <a:r>
              <a:rPr lang="fr-FR" sz="1600" i="1" dirty="0" err="1">
                <a:solidFill>
                  <a:prstClr val="black"/>
                </a:solidFill>
              </a:rPr>
              <a:t>Xiong</a:t>
            </a:r>
            <a:r>
              <a:rPr lang="fr-FR" sz="1600" i="1" dirty="0">
                <a:solidFill>
                  <a:prstClr val="black"/>
                </a:solidFill>
              </a:rPr>
              <a:t> J </a:t>
            </a:r>
            <a:r>
              <a:rPr lang="fr-FR" sz="1600" i="1" dirty="0" err="1">
                <a:solidFill>
                  <a:prstClr val="black"/>
                </a:solidFill>
              </a:rPr>
              <a:t>Magn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Reson</a:t>
            </a:r>
            <a:r>
              <a:rPr lang="fr-FR" sz="1600" i="1" dirty="0">
                <a:solidFill>
                  <a:prstClr val="black"/>
                </a:solidFill>
              </a:rPr>
              <a:t> Imaging 2017)</a:t>
            </a:r>
          </a:p>
          <a:p>
            <a:endParaRPr lang="fr-FR" sz="2400" dirty="0">
              <a:solidFill>
                <a:prstClr val="black"/>
              </a:solidFill>
            </a:endParaRPr>
          </a:p>
          <a:p>
            <a:pPr lvl="0"/>
            <a:r>
              <a:rPr lang="fr-FR" sz="2400" b="1" dirty="0">
                <a:solidFill>
                  <a:prstClr val="black"/>
                </a:solidFill>
              </a:rPr>
              <a:t>TEP au FDG et </a:t>
            </a:r>
            <a:r>
              <a:rPr lang="fr-FR" sz="2400" b="1" dirty="0" err="1">
                <a:solidFill>
                  <a:prstClr val="black"/>
                </a:solidFill>
              </a:rPr>
              <a:t>SDEr</a:t>
            </a:r>
            <a:r>
              <a:rPr lang="fr-FR" sz="2400" b="1" dirty="0">
                <a:solidFill>
                  <a:prstClr val="black"/>
                </a:solidFill>
              </a:rPr>
              <a:t> : </a:t>
            </a:r>
            <a:r>
              <a:rPr lang="fr-FR" sz="2400" dirty="0">
                <a:solidFill>
                  <a:prstClr val="black"/>
                </a:solidFill>
              </a:rPr>
              <a:t>5 patients sur 7 avaient une “hypo-utilisation” du glucose dans les aires frontales et temporales. </a:t>
            </a:r>
            <a:r>
              <a:rPr lang="fr-FR" sz="1600" i="1" dirty="0">
                <a:solidFill>
                  <a:prstClr val="black"/>
                </a:solidFill>
              </a:rPr>
              <a:t>(</a:t>
            </a:r>
            <a:r>
              <a:rPr lang="fr-FR" sz="1600" i="1" dirty="0" err="1">
                <a:solidFill>
                  <a:prstClr val="black"/>
                </a:solidFill>
              </a:rPr>
              <a:t>Antczak</a:t>
            </a:r>
            <a:r>
              <a:rPr lang="fr-FR" sz="1600" i="1" dirty="0">
                <a:solidFill>
                  <a:prstClr val="black"/>
                </a:solidFill>
              </a:rPr>
              <a:t> J </a:t>
            </a:r>
            <a:r>
              <a:rPr lang="fr-FR" sz="1600" i="1" dirty="0" err="1">
                <a:solidFill>
                  <a:prstClr val="black"/>
                </a:solidFill>
              </a:rPr>
              <a:t>Physiol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Pharmacol</a:t>
            </a:r>
            <a:r>
              <a:rPr lang="fr-FR" sz="1600" i="1" dirty="0">
                <a:solidFill>
                  <a:prstClr val="black"/>
                </a:solidFill>
              </a:rPr>
              <a:t> 2007)</a:t>
            </a:r>
          </a:p>
          <a:p>
            <a:pPr lvl="0"/>
            <a:endParaRPr lang="fr-FR" sz="1600" i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FR" sz="2400" b="1" dirty="0">
                <a:solidFill>
                  <a:prstClr val="black"/>
                </a:solidFill>
              </a:rPr>
              <a:t>-&gt;</a:t>
            </a:r>
            <a:r>
              <a:rPr lang="fr-FR" sz="2400" dirty="0">
                <a:solidFill>
                  <a:prstClr val="black"/>
                </a:solidFill>
              </a:rPr>
              <a:t> hypoxie intermittente chronique et fragmentation du sommeil à l’origine de dommages oxydatifs irréversibles au niveau de certains neurones et circuits neuronaux noradrénergiques et dopaminergiques contrôlant l’éveil. </a:t>
            </a:r>
            <a:r>
              <a:rPr lang="fr-FR" sz="1600" i="1" dirty="0">
                <a:solidFill>
                  <a:prstClr val="black"/>
                </a:solidFill>
              </a:rPr>
              <a:t>(</a:t>
            </a:r>
            <a:r>
              <a:rPr lang="fr-FR" sz="1600" i="1" dirty="0" err="1">
                <a:solidFill>
                  <a:prstClr val="black"/>
                </a:solidFill>
              </a:rPr>
              <a:t>Xiong</a:t>
            </a:r>
            <a:r>
              <a:rPr lang="fr-FR" sz="1600" i="1" dirty="0">
                <a:solidFill>
                  <a:prstClr val="black"/>
                </a:solidFill>
              </a:rPr>
              <a:t> J </a:t>
            </a:r>
            <a:r>
              <a:rPr lang="fr-FR" sz="1600" i="1" dirty="0" err="1">
                <a:solidFill>
                  <a:prstClr val="black"/>
                </a:solidFill>
              </a:rPr>
              <a:t>Magn</a:t>
            </a:r>
            <a:r>
              <a:rPr lang="fr-FR" sz="1600" i="1" dirty="0">
                <a:solidFill>
                  <a:prstClr val="black"/>
                </a:solidFill>
              </a:rPr>
              <a:t> </a:t>
            </a:r>
            <a:r>
              <a:rPr lang="fr-FR" sz="1600" i="1" dirty="0" err="1">
                <a:solidFill>
                  <a:prstClr val="black"/>
                </a:solidFill>
              </a:rPr>
              <a:t>Reson</a:t>
            </a:r>
            <a:r>
              <a:rPr lang="fr-FR" sz="1600" i="1" dirty="0">
                <a:solidFill>
                  <a:prstClr val="black"/>
                </a:solidFill>
              </a:rPr>
              <a:t> Imaging 2017)</a:t>
            </a:r>
          </a:p>
          <a:p>
            <a:pPr>
              <a:buFont typeface="Symbol" panose="05050102010706020507" pitchFamily="18" charset="2"/>
              <a:buChar char="Þ"/>
            </a:pPr>
            <a:endParaRPr lang="fr-FR" sz="1800" i="1" dirty="0">
              <a:solidFill>
                <a:prstClr val="black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465" y="365125"/>
            <a:ext cx="6306762" cy="881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539" y="1196740"/>
            <a:ext cx="354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i="1" dirty="0">
                <a:solidFill>
                  <a:prstClr val="black"/>
                </a:solidFill>
              </a:rPr>
              <a:t>(</a:t>
            </a:r>
            <a:r>
              <a:rPr lang="fr-FR" i="1" dirty="0" err="1">
                <a:solidFill>
                  <a:prstClr val="black"/>
                </a:solidFill>
              </a:rPr>
              <a:t>Xiong</a:t>
            </a:r>
            <a:r>
              <a:rPr lang="fr-FR" i="1" dirty="0">
                <a:solidFill>
                  <a:prstClr val="black"/>
                </a:solidFill>
              </a:rPr>
              <a:t> J </a:t>
            </a:r>
            <a:r>
              <a:rPr lang="fr-FR" i="1" dirty="0" err="1">
                <a:solidFill>
                  <a:prstClr val="black"/>
                </a:solidFill>
              </a:rPr>
              <a:t>Magn</a:t>
            </a:r>
            <a:r>
              <a:rPr lang="fr-FR" i="1" dirty="0">
                <a:solidFill>
                  <a:prstClr val="black"/>
                </a:solidFill>
              </a:rPr>
              <a:t> </a:t>
            </a:r>
            <a:r>
              <a:rPr lang="fr-FR" i="1" dirty="0" err="1">
                <a:solidFill>
                  <a:prstClr val="black"/>
                </a:solidFill>
              </a:rPr>
              <a:t>Reson</a:t>
            </a:r>
            <a:r>
              <a:rPr lang="fr-FR" i="1" dirty="0">
                <a:solidFill>
                  <a:prstClr val="black"/>
                </a:solidFill>
              </a:rPr>
              <a:t> Imaging 2017)</a:t>
            </a:r>
          </a:p>
        </p:txBody>
      </p:sp>
    </p:spTree>
    <p:extLst>
      <p:ext uri="{BB962C8B-B14F-4D97-AF65-F5344CB8AC3E}">
        <p14:creationId xmlns:p14="http://schemas.microsoft.com/office/powerpoint/2010/main" val="206025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Tests cognitifs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 de différences pour : </a:t>
            </a:r>
          </a:p>
          <a:p>
            <a:pPr>
              <a:buFontTx/>
              <a:buChar char="-"/>
            </a:pPr>
            <a:r>
              <a:rPr lang="fr-FR" dirty="0"/>
              <a:t>Fonction exécutive</a:t>
            </a:r>
          </a:p>
          <a:p>
            <a:pPr>
              <a:buFontTx/>
              <a:buChar char="-"/>
            </a:pPr>
            <a:r>
              <a:rPr lang="fr-FR" dirty="0"/>
              <a:t>Mémoire et capacités </a:t>
            </a:r>
            <a:r>
              <a:rPr lang="fr-FR" dirty="0" err="1"/>
              <a:t>visuo</a:t>
            </a:r>
            <a:r>
              <a:rPr lang="fr-FR" dirty="0"/>
              <a:t>-spatiales</a:t>
            </a:r>
          </a:p>
          <a:p>
            <a:pPr>
              <a:buFontTx/>
              <a:buChar char="-"/>
            </a:pPr>
            <a:r>
              <a:rPr lang="fr-FR" dirty="0"/>
              <a:t>Mémoire verbale</a:t>
            </a:r>
          </a:p>
          <a:p>
            <a:r>
              <a:rPr lang="fr-FR" dirty="0"/>
              <a:t>Plainte subjective de mémoire très augmentée</a:t>
            </a:r>
          </a:p>
          <a:p>
            <a:r>
              <a:rPr lang="fr-FR" dirty="0"/>
              <a:t>Pas d’anomalie sur différents tests cognitifs excepté le test de Wisconsin.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9354314" y="4765734"/>
            <a:ext cx="2366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(</a:t>
            </a:r>
            <a:r>
              <a:rPr lang="fr-FR" i="1" dirty="0" err="1">
                <a:solidFill>
                  <a:prstClr val="black"/>
                </a:solidFill>
              </a:rPr>
              <a:t>Werli</a:t>
            </a:r>
            <a:r>
              <a:rPr lang="fr-FR" i="1" dirty="0">
                <a:solidFill>
                  <a:prstClr val="black"/>
                </a:solidFill>
              </a:rPr>
              <a:t> </a:t>
            </a:r>
            <a:r>
              <a:rPr lang="fr-FR" i="1" dirty="0" err="1">
                <a:solidFill>
                  <a:prstClr val="black"/>
                </a:solidFill>
              </a:rPr>
              <a:t>Sleep</a:t>
            </a:r>
            <a:r>
              <a:rPr lang="fr-FR" i="1" dirty="0">
                <a:solidFill>
                  <a:prstClr val="black"/>
                </a:solidFill>
              </a:rPr>
              <a:t> Med 2016</a:t>
            </a:r>
            <a:r>
              <a:rPr lang="fr-FR" i="1" dirty="0"/>
              <a:t>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869108" y="3934526"/>
            <a:ext cx="1824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(Vernet ERJ 2011)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757079" y="3488410"/>
            <a:ext cx="1824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(Vernet ERJ 2011)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04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Retentissement psychologique</a:t>
            </a:r>
          </a:p>
        </p:txBody>
      </p:sp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693" y="1767603"/>
            <a:ext cx="5876365" cy="47925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46097" y="6375439"/>
            <a:ext cx="1683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Vernet ERJ 2011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405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3602038"/>
            <a:ext cx="3276600" cy="30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3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Interrogatoire et questionnaires</a:t>
            </a:r>
          </a:p>
          <a:p>
            <a:r>
              <a:rPr lang="fr-FR" sz="3200" dirty="0"/>
              <a:t>Prise en charge pneumologique</a:t>
            </a:r>
          </a:p>
          <a:p>
            <a:r>
              <a:rPr lang="fr-FR" sz="3200" dirty="0"/>
              <a:t>Rechercher une pathologie du sommeil</a:t>
            </a:r>
          </a:p>
          <a:p>
            <a:r>
              <a:rPr lang="fr-FR" sz="3200" dirty="0"/>
              <a:t>Rechercher une cause neurologique et iatrogène ou toxique</a:t>
            </a:r>
          </a:p>
          <a:p>
            <a:r>
              <a:rPr lang="fr-FR" sz="3200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Interrogatoire et questionnaires </a:t>
            </a:r>
          </a:p>
          <a:p>
            <a:r>
              <a:rPr lang="fr-FR" sz="3200" dirty="0"/>
              <a:t>Prise en charge pneumologique</a:t>
            </a:r>
          </a:p>
          <a:p>
            <a:r>
              <a:rPr lang="fr-FR" sz="3200" dirty="0"/>
              <a:t>Rechercher une pathologie du sommeil</a:t>
            </a:r>
          </a:p>
          <a:p>
            <a:r>
              <a:rPr lang="fr-FR" sz="3200" dirty="0"/>
              <a:t>Rechercher une cause neurologique et iatrogène ou toxique</a:t>
            </a:r>
          </a:p>
          <a:p>
            <a:r>
              <a:rPr lang="fr-FR" sz="3200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248" y="1661077"/>
            <a:ext cx="556953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Interrogatoire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Histoire de la somnolence, facteur déclenchant, évolution sous PPC</a:t>
            </a:r>
          </a:p>
          <a:p>
            <a:r>
              <a:rPr lang="fr-FR" dirty="0"/>
              <a:t>Symptômes initiaux spécifiques du SAOS</a:t>
            </a:r>
          </a:p>
          <a:p>
            <a:r>
              <a:rPr lang="fr-FR" dirty="0"/>
              <a:t>Symptômes associés : difficulté de concentration, de mémoire, manque de réactivité, sensation de </a:t>
            </a:r>
            <a:r>
              <a:rPr lang="fr-FR" u="sng" dirty="0"/>
              <a:t>sommeil non réparateur </a:t>
            </a:r>
            <a:r>
              <a:rPr lang="fr-FR" dirty="0"/>
              <a:t>et </a:t>
            </a:r>
            <a:r>
              <a:rPr lang="fr-FR" u="sng" dirty="0"/>
              <a:t>céphalées matinales</a:t>
            </a:r>
            <a:r>
              <a:rPr lang="fr-FR" dirty="0"/>
              <a:t> (1/2 des </a:t>
            </a:r>
            <a:r>
              <a:rPr lang="fr-FR" dirty="0" err="1"/>
              <a:t>SDEr</a:t>
            </a:r>
            <a:r>
              <a:rPr lang="fr-FR" dirty="0"/>
              <a:t>) </a:t>
            </a:r>
            <a:r>
              <a:rPr lang="fr-FR" sz="1800" i="1" dirty="0"/>
              <a:t>(Vernet ERJ 2011)</a:t>
            </a:r>
          </a:p>
          <a:p>
            <a:r>
              <a:rPr lang="fr-FR" dirty="0"/>
              <a:t>altération de la qualité de vie</a:t>
            </a:r>
          </a:p>
          <a:p>
            <a:r>
              <a:rPr lang="fr-FR" dirty="0"/>
              <a:t>Risque accidentel et « presque accident ». </a:t>
            </a:r>
          </a:p>
        </p:txBody>
      </p:sp>
    </p:spTree>
    <p:extLst>
      <p:ext uri="{BB962C8B-B14F-4D97-AF65-F5344CB8AC3E}">
        <p14:creationId xmlns:p14="http://schemas.microsoft.com/office/powerpoint/2010/main" val="262107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5" y="85725"/>
            <a:ext cx="7000233" cy="6477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58" y="290512"/>
            <a:ext cx="4642242" cy="64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55610"/>
          </a:xfrm>
        </p:spPr>
        <p:txBody>
          <a:bodyPr>
            <a:normAutofit/>
          </a:bodyPr>
          <a:lstStyle/>
          <a:p>
            <a:r>
              <a:rPr lang="fr-FR" dirty="0"/>
              <a:t>Questionnaires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509" y="1422400"/>
            <a:ext cx="11554691" cy="5366327"/>
          </a:xfrm>
        </p:spPr>
        <p:txBody>
          <a:bodyPr numCol="2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u="sng" dirty="0"/>
              <a:t>Somnolence : </a:t>
            </a:r>
          </a:p>
          <a:p>
            <a:pPr marL="0" indent="0">
              <a:buNone/>
            </a:pPr>
            <a:r>
              <a:rPr lang="fr-FR" dirty="0"/>
              <a:t>Echelle d’</a:t>
            </a:r>
            <a:r>
              <a:rPr lang="fr-FR" b="1" dirty="0"/>
              <a:t>Epworth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 err="1"/>
              <a:t>Idiopatic</a:t>
            </a:r>
            <a:r>
              <a:rPr lang="fr-FR" dirty="0"/>
              <a:t> </a:t>
            </a:r>
            <a:r>
              <a:rPr lang="fr-FR" dirty="0" err="1"/>
              <a:t>Hypersomnia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(IHSS)</a:t>
            </a:r>
          </a:p>
          <a:p>
            <a:pPr marL="0" indent="0">
              <a:buNone/>
            </a:pPr>
            <a:r>
              <a:rPr lang="fr-FR" dirty="0" err="1"/>
              <a:t>Hypersomnia</a:t>
            </a:r>
            <a:r>
              <a:rPr lang="fr-FR" dirty="0"/>
              <a:t> </a:t>
            </a:r>
            <a:r>
              <a:rPr lang="fr-FR" dirty="0" err="1"/>
              <a:t>Severity</a:t>
            </a:r>
            <a:r>
              <a:rPr lang="fr-FR" dirty="0"/>
              <a:t> Index (HSI)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u="sng" dirty="0"/>
              <a:t>Asthénie : </a:t>
            </a:r>
          </a:p>
          <a:p>
            <a:pPr marL="0" indent="0">
              <a:buNone/>
            </a:pPr>
            <a:r>
              <a:rPr lang="fr-FR" dirty="0" err="1"/>
              <a:t>Pichot</a:t>
            </a:r>
            <a:endParaRPr lang="fr-FR" dirty="0"/>
          </a:p>
          <a:p>
            <a:pPr marL="0" indent="0">
              <a:buNone/>
            </a:pPr>
            <a:r>
              <a:rPr lang="fr-FR" dirty="0" err="1"/>
              <a:t>Chalder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Fatigue </a:t>
            </a:r>
            <a:r>
              <a:rPr lang="fr-FR" dirty="0" err="1"/>
              <a:t>Assessment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(FAS) </a:t>
            </a:r>
          </a:p>
          <a:p>
            <a:pPr marL="0" indent="0">
              <a:buNone/>
            </a:pPr>
            <a:r>
              <a:rPr lang="fr-FR" dirty="0"/>
              <a:t>Fatigue </a:t>
            </a:r>
            <a:r>
              <a:rPr lang="fr-FR" dirty="0" err="1"/>
              <a:t>Severity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(FSS)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r>
              <a:rPr lang="fr-FR" b="1" u="sng" dirty="0"/>
              <a:t>Echelles de qualité de vie </a:t>
            </a:r>
            <a:r>
              <a:rPr lang="fr-FR" dirty="0"/>
              <a:t>: </a:t>
            </a:r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Outcomes</a:t>
            </a:r>
            <a:r>
              <a:rPr lang="fr-FR" dirty="0"/>
              <a:t> of </a:t>
            </a:r>
            <a:r>
              <a:rPr lang="fr-FR" dirty="0" err="1"/>
              <a:t>Sleep</a:t>
            </a:r>
            <a:r>
              <a:rPr lang="fr-FR" dirty="0"/>
              <a:t> </a:t>
            </a:r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r>
              <a:rPr lang="fr-FR" dirty="0"/>
              <a:t> Questionnaire (FOSQ).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fr-FR" dirty="0"/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r>
              <a:rPr lang="fr-FR" b="1" u="sng" dirty="0"/>
              <a:t>Evaluation du risque accidentel </a:t>
            </a:r>
            <a:r>
              <a:rPr lang="fr-FR" dirty="0"/>
              <a:t>: Echelle (BOSS)  </a:t>
            </a:r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endParaRPr lang="fr-FR" dirty="0"/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b="1" u="sng" dirty="0"/>
              <a:t>Dépression :</a:t>
            </a:r>
          </a:p>
          <a:p>
            <a:pPr marL="0" indent="0">
              <a:buNone/>
            </a:pPr>
            <a:r>
              <a:rPr lang="fr-FR" sz="2800" dirty="0"/>
              <a:t>Echelle Beck </a:t>
            </a:r>
            <a:r>
              <a:rPr lang="fr-FR" sz="2800" dirty="0" err="1"/>
              <a:t>Depression</a:t>
            </a:r>
            <a:r>
              <a:rPr lang="fr-FR" sz="2800" dirty="0"/>
              <a:t> Inventory Version II (BDI-II) </a:t>
            </a:r>
          </a:p>
          <a:p>
            <a:pPr marL="0" indent="0">
              <a:buNone/>
            </a:pPr>
            <a:endParaRPr lang="fr-FR" sz="2800" b="1" u="sng" dirty="0"/>
          </a:p>
          <a:p>
            <a:pPr marL="0" indent="0">
              <a:buNone/>
            </a:pPr>
            <a:r>
              <a:rPr lang="fr-FR" sz="2800" b="1" u="sng" dirty="0"/>
              <a:t>Anxiété et dépression :</a:t>
            </a:r>
          </a:p>
          <a:p>
            <a:pPr marL="0" indent="0">
              <a:buNone/>
            </a:pPr>
            <a:r>
              <a:rPr lang="en-US" sz="2800" dirty="0"/>
              <a:t>Hospital Anxiety and Depression Scale (HAD)</a:t>
            </a:r>
          </a:p>
          <a:p>
            <a:pPr marL="0" indent="0">
              <a:buNone/>
            </a:pPr>
            <a:r>
              <a:rPr lang="en-US" sz="2800" dirty="0"/>
              <a:t>Patient Health Questionnaire (PHQ-4)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u="sng" dirty="0" err="1"/>
              <a:t>Insomnie</a:t>
            </a:r>
            <a:r>
              <a:rPr lang="en-US" b="1" u="sng" dirty="0"/>
              <a:t> : </a:t>
            </a:r>
            <a:endParaRPr lang="en-US" sz="2800" b="1" u="sng" dirty="0"/>
          </a:p>
          <a:p>
            <a:pPr marL="0" indent="0">
              <a:buNone/>
            </a:pPr>
            <a:r>
              <a:rPr lang="en-US" dirty="0"/>
              <a:t>Index</a:t>
            </a:r>
            <a:r>
              <a:rPr lang="en-US" sz="2800" dirty="0"/>
              <a:t> de </a:t>
            </a:r>
            <a:r>
              <a:rPr lang="en-US" sz="2800" dirty="0" err="1"/>
              <a:t>sévérité</a:t>
            </a:r>
            <a:r>
              <a:rPr lang="en-US" sz="2800" dirty="0"/>
              <a:t> de </a:t>
            </a:r>
            <a:r>
              <a:rPr lang="en-US" sz="2800" dirty="0" err="1"/>
              <a:t>l’insomnie</a:t>
            </a:r>
            <a:r>
              <a:rPr lang="en-US" sz="2800" dirty="0"/>
              <a:t> (ISI)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b="1" u="sng" dirty="0"/>
              <a:t>Chronotype :</a:t>
            </a:r>
            <a:endParaRPr lang="en-US" sz="2800" b="1" u="sng" dirty="0"/>
          </a:p>
          <a:p>
            <a:pPr marL="0" indent="0">
              <a:buNone/>
            </a:pPr>
            <a:r>
              <a:rPr lang="fr-FR" sz="2900" dirty="0"/>
              <a:t>questionnaire de typologie circadienne de Horne et Ostberg</a:t>
            </a:r>
            <a:endParaRPr lang="en-US" sz="2900" dirty="0"/>
          </a:p>
          <a:p>
            <a:pPr marL="0" indent="0">
              <a:buNone/>
            </a:pPr>
            <a:r>
              <a:rPr lang="en-US" sz="2800" dirty="0"/>
              <a:t>Agenda </a:t>
            </a:r>
            <a:r>
              <a:rPr lang="en-US" sz="2800" dirty="0" err="1"/>
              <a:t>sommeil</a:t>
            </a:r>
            <a:r>
              <a:rPr lang="en-US" sz="2800" dirty="0"/>
              <a:t> du </a:t>
            </a:r>
            <a:r>
              <a:rPr lang="en-US" sz="2800" dirty="0" err="1"/>
              <a:t>réseau</a:t>
            </a:r>
            <a:r>
              <a:rPr lang="en-US" sz="2800" dirty="0"/>
              <a:t> </a:t>
            </a:r>
            <a:r>
              <a:rPr lang="en-US" sz="2800" dirty="0" err="1"/>
              <a:t>Morphée</a:t>
            </a:r>
            <a:endParaRPr lang="fr-FR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 err="1"/>
              <a:t>Autre</a:t>
            </a:r>
            <a:r>
              <a:rPr lang="en-US" sz="2800" b="1" u="sng" dirty="0"/>
              <a:t> : </a:t>
            </a:r>
          </a:p>
          <a:p>
            <a:pPr marL="0" indent="0">
              <a:buNone/>
            </a:pPr>
            <a:r>
              <a:rPr lang="en-US" sz="2800" dirty="0"/>
              <a:t>Questionnaire </a:t>
            </a:r>
            <a:r>
              <a:rPr lang="en-US" sz="2800" dirty="0" err="1"/>
              <a:t>sommeil</a:t>
            </a:r>
            <a:r>
              <a:rPr lang="en-US" sz="2800" dirty="0"/>
              <a:t> du </a:t>
            </a:r>
            <a:r>
              <a:rPr lang="en-US" sz="2800" dirty="0" err="1"/>
              <a:t>réseau</a:t>
            </a:r>
            <a:r>
              <a:rPr lang="en-US" sz="2800" dirty="0"/>
              <a:t> </a:t>
            </a:r>
            <a:r>
              <a:rPr lang="en-US" sz="2800" dirty="0" err="1"/>
              <a:t>Morphée</a:t>
            </a:r>
            <a:endParaRPr lang="en-US" sz="28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6096000" y="2366683"/>
            <a:ext cx="5257801" cy="4126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37788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3600" b="1" dirty="0" err="1"/>
              <a:t>Red</a:t>
            </a:r>
            <a:r>
              <a:rPr lang="fr-FR" sz="3600" b="1" dirty="0"/>
              <a:t> flags de la somnolence  </a:t>
            </a:r>
          </a:p>
          <a:p>
            <a:pPr marL="0" indent="0">
              <a:buNone/>
            </a:pPr>
            <a:r>
              <a:rPr lang="fr-FR" sz="3400" dirty="0"/>
              <a:t>IAH initial non sévère (inférieur à 30/h) ou Suspicion de trouble du sommeil concomitant </a:t>
            </a:r>
            <a:r>
              <a:rPr lang="fr-FR" dirty="0"/>
              <a:t>:</a:t>
            </a:r>
          </a:p>
          <a:p>
            <a:r>
              <a:rPr lang="fr-FR" dirty="0"/>
              <a:t>Sujet jeune</a:t>
            </a:r>
          </a:p>
          <a:p>
            <a:r>
              <a:rPr lang="fr-FR" dirty="0"/>
              <a:t>Prise de poids rapide</a:t>
            </a:r>
          </a:p>
          <a:p>
            <a:r>
              <a:rPr lang="fr-FR" dirty="0"/>
              <a:t>Puberté précoce</a:t>
            </a:r>
          </a:p>
          <a:p>
            <a:r>
              <a:rPr lang="fr-FR" dirty="0"/>
              <a:t>SDE sévère</a:t>
            </a:r>
          </a:p>
          <a:p>
            <a:endParaRPr lang="fr-FR" dirty="0"/>
          </a:p>
          <a:p>
            <a:r>
              <a:rPr lang="fr-FR" dirty="0"/>
              <a:t>Activité onirique lors des siestes</a:t>
            </a:r>
          </a:p>
          <a:p>
            <a:r>
              <a:rPr lang="fr-FR" dirty="0"/>
              <a:t>Paralysie du sommeil </a:t>
            </a:r>
          </a:p>
          <a:p>
            <a:r>
              <a:rPr lang="fr-FR" dirty="0"/>
              <a:t>Hallucinations liées au sommeil </a:t>
            </a:r>
          </a:p>
          <a:p>
            <a:r>
              <a:rPr lang="fr-FR" dirty="0"/>
              <a:t>Cataplexie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Inertie sévère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411" y="250305"/>
            <a:ext cx="1475509" cy="1475509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Interrogatoire </a:t>
            </a:r>
          </a:p>
        </p:txBody>
      </p:sp>
    </p:spTree>
    <p:extLst>
      <p:ext uri="{BB962C8B-B14F-4D97-AF65-F5344CB8AC3E}">
        <p14:creationId xmlns:p14="http://schemas.microsoft.com/office/powerpoint/2010/main" val="3190324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Interrogatoire et questionnaires</a:t>
            </a:r>
          </a:p>
          <a:p>
            <a:r>
              <a:rPr lang="fr-FR" sz="3200" b="1" dirty="0"/>
              <a:t>Prise en charge pneumologique</a:t>
            </a:r>
          </a:p>
          <a:p>
            <a:r>
              <a:rPr lang="fr-FR" sz="3200" dirty="0"/>
              <a:t>Rechercher une pathologie du sommeil</a:t>
            </a:r>
          </a:p>
          <a:p>
            <a:r>
              <a:rPr lang="fr-FR" sz="3200" dirty="0"/>
              <a:t>Rechercher une cause neurologique et iatrogène ou toxique</a:t>
            </a:r>
          </a:p>
          <a:p>
            <a:r>
              <a:rPr lang="fr-FR" sz="3200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8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pneumologique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77282" cy="4351338"/>
          </a:xfrm>
        </p:spPr>
        <p:txBody>
          <a:bodyPr numCol="2">
            <a:noAutofit/>
          </a:bodyPr>
          <a:lstStyle/>
          <a:p>
            <a:r>
              <a:rPr lang="fr-FR" sz="3200" b="1" dirty="0"/>
              <a:t>Observance</a:t>
            </a:r>
            <a:r>
              <a:rPr lang="fr-FR" sz="3200" dirty="0"/>
              <a:t> </a:t>
            </a:r>
          </a:p>
          <a:p>
            <a:r>
              <a:rPr lang="fr-FR" sz="3200" b="1" dirty="0"/>
              <a:t>Fuite</a:t>
            </a:r>
            <a:r>
              <a:rPr lang="fr-FR" sz="3200" dirty="0"/>
              <a:t> </a:t>
            </a:r>
          </a:p>
          <a:p>
            <a:r>
              <a:rPr lang="fr-FR" sz="3200" b="1" dirty="0"/>
              <a:t>IAH résiduel</a:t>
            </a:r>
            <a:r>
              <a:rPr lang="fr-FR" sz="3200" dirty="0"/>
              <a:t> </a:t>
            </a:r>
          </a:p>
          <a:p>
            <a:endParaRPr lang="fr-FR" sz="2400" dirty="0"/>
          </a:p>
          <a:p>
            <a:r>
              <a:rPr lang="fr-FR" sz="2400" b="1" dirty="0"/>
              <a:t>SOH ? 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u="sng" dirty="0"/>
              <a:t>Adaptation de « confort » </a:t>
            </a:r>
            <a:r>
              <a:rPr lang="fr-FR" sz="2400" dirty="0"/>
              <a:t>:                                                     </a:t>
            </a:r>
            <a:r>
              <a:rPr lang="fr-FR" b="1" dirty="0"/>
              <a:t> </a:t>
            </a:r>
            <a:endParaRPr lang="fr-FR" sz="2400" dirty="0"/>
          </a:p>
          <a:p>
            <a:r>
              <a:rPr lang="fr-FR" sz="2400" dirty="0"/>
              <a:t>Mode de ventilation : fixe ou autopiloté ?</a:t>
            </a:r>
          </a:p>
          <a:p>
            <a:r>
              <a:rPr lang="fr-FR" sz="2400" dirty="0"/>
              <a:t>Sècheresse buccale : Humidificateur +/- circuit chauffant externe</a:t>
            </a:r>
          </a:p>
          <a:p>
            <a:r>
              <a:rPr lang="fr-FR" sz="2400" dirty="0"/>
              <a:t>Obstruction nasale : consultation ORL</a:t>
            </a:r>
          </a:p>
          <a:p>
            <a:r>
              <a:rPr lang="fr-FR" sz="2400" dirty="0"/>
              <a:t>Rampe :  &lt; 10 minutes</a:t>
            </a:r>
          </a:p>
          <a:p>
            <a:r>
              <a:rPr lang="fr-FR" sz="2400" dirty="0"/>
              <a:t>EPR :  off ou &lt; position 2 </a:t>
            </a:r>
          </a:p>
        </p:txBody>
      </p:sp>
    </p:spTree>
    <p:extLst>
      <p:ext uri="{BB962C8B-B14F-4D97-AF65-F5344CB8AC3E}">
        <p14:creationId xmlns:p14="http://schemas.microsoft.com/office/powerpoint/2010/main" val="1482694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Observance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496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7372868" cy="5001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89370" y="6176963"/>
            <a:ext cx="166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Pépin JCM 2021</a:t>
            </a:r>
          </a:p>
        </p:txBody>
      </p:sp>
    </p:spTree>
    <p:extLst>
      <p:ext uri="{BB962C8B-B14F-4D97-AF65-F5344CB8AC3E}">
        <p14:creationId xmlns:p14="http://schemas.microsoft.com/office/powerpoint/2010/main" val="691877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Observance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639" y="1741662"/>
            <a:ext cx="5794751" cy="3308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45641" y="5194126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Budhiraja</a:t>
            </a:r>
            <a:r>
              <a:rPr lang="fr-FR" i="1" dirty="0"/>
              <a:t> ERJ 2017</a:t>
            </a:r>
          </a:p>
        </p:txBody>
      </p:sp>
      <p:pic>
        <p:nvPicPr>
          <p:cNvPr id="11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3" y="1741662"/>
            <a:ext cx="5240760" cy="33129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77570" y="5194126"/>
            <a:ext cx="1730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Antic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50402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Observance et TILE / TME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89" y="2070441"/>
            <a:ext cx="5981130" cy="3454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55511" y="5748124"/>
            <a:ext cx="202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Weaver, </a:t>
            </a:r>
            <a:r>
              <a:rPr lang="fr-FR" i="1" dirty="0" err="1"/>
              <a:t>Sleep</a:t>
            </a:r>
            <a:r>
              <a:rPr lang="fr-FR" i="1" dirty="0"/>
              <a:t> 2007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2109"/>
          <a:stretch/>
        </p:blipFill>
        <p:spPr>
          <a:xfrm>
            <a:off x="6579719" y="2070441"/>
            <a:ext cx="5511800" cy="35221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20307" y="5748124"/>
            <a:ext cx="1730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Antic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2011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9719" y="1941747"/>
            <a:ext cx="254000" cy="25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813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Observance et fragmentation du sommeil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23" y="1425001"/>
            <a:ext cx="9418320" cy="51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1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Fuites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53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dirty="0"/>
              <a:t>Qu’est ce que la </a:t>
            </a:r>
            <a:r>
              <a:rPr lang="fr-FR" sz="3200" dirty="0" err="1"/>
              <a:t>SDEr</a:t>
            </a:r>
            <a:r>
              <a:rPr lang="fr-FR" sz="3200" dirty="0"/>
              <a:t> sous PPC ? </a:t>
            </a:r>
          </a:p>
          <a:p>
            <a:r>
              <a:rPr lang="fr-FR" sz="3200" dirty="0"/>
              <a:t>Prévalence ?</a:t>
            </a:r>
          </a:p>
          <a:p>
            <a:r>
              <a:rPr lang="fr-FR" sz="3200" dirty="0"/>
              <a:t>Facteurs prédictifs et diminution attendue de la somnolence sous PPC ?</a:t>
            </a:r>
          </a:p>
          <a:p>
            <a:r>
              <a:rPr lang="fr-FR" sz="3200" dirty="0"/>
              <a:t>Quels enjeux ?</a:t>
            </a:r>
          </a:p>
          <a:p>
            <a:r>
              <a:rPr lang="fr-FR" sz="3200" dirty="0"/>
              <a:t>Qui sont ces patients avec une </a:t>
            </a:r>
            <a:r>
              <a:rPr lang="fr-FR" sz="3200" dirty="0" err="1"/>
              <a:t>SDEr</a:t>
            </a:r>
            <a:r>
              <a:rPr lang="fr-FR" sz="3200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</a:t>
            </a:r>
          </a:p>
        </p:txBody>
      </p:sp>
    </p:spTree>
    <p:extLst>
      <p:ext uri="{BB962C8B-B14F-4D97-AF65-F5344CB8AC3E}">
        <p14:creationId xmlns:p14="http://schemas.microsoft.com/office/powerpoint/2010/main" val="3222813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2519" b="84092"/>
          <a:stretch/>
        </p:blipFill>
        <p:spPr>
          <a:xfrm>
            <a:off x="8839200" y="736601"/>
            <a:ext cx="3234026" cy="876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Fuites : l’importance du masque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66426" y="633730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Questionnaire alliance santé 2021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41037" b="231"/>
          <a:stretch/>
        </p:blipFill>
        <p:spPr>
          <a:xfrm>
            <a:off x="423574" y="2743200"/>
            <a:ext cx="11768426" cy="323532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V="1">
            <a:off x="508000" y="4025900"/>
            <a:ext cx="54229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8839200" y="4559300"/>
            <a:ext cx="1430626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508000" y="4813300"/>
            <a:ext cx="24638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843987" y="4813300"/>
            <a:ext cx="24638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08000" y="2281535"/>
            <a:ext cx="565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863 patients avec un SAOS appareillé : </a:t>
            </a:r>
          </a:p>
        </p:txBody>
      </p:sp>
    </p:spTree>
    <p:extLst>
      <p:ext uri="{BB962C8B-B14F-4D97-AF65-F5344CB8AC3E}">
        <p14:creationId xmlns:p14="http://schemas.microsoft.com/office/powerpoint/2010/main" val="1458738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Fuites par ouvertures buccales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3978550"/>
            <a:ext cx="8483600" cy="26394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1" y="1804250"/>
            <a:ext cx="4296568" cy="2754492"/>
          </a:xfrm>
          <a:prstGeom prst="rect">
            <a:avLst/>
          </a:prstGeom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0244137" y="6433338"/>
            <a:ext cx="481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sz="1800" i="1" dirty="0" err="1"/>
              <a:t>Teschler</a:t>
            </a:r>
            <a:r>
              <a:rPr lang="fr-FR" sz="1800" i="1" dirty="0"/>
              <a:t> ERJ 1999</a:t>
            </a:r>
            <a:endParaRPr lang="fr-FR" altLang="fr-FR" sz="18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977900" y="1690688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Sous VNI : </a:t>
            </a:r>
          </a:p>
          <a:p>
            <a:r>
              <a:rPr lang="fr-FR" sz="2400" dirty="0"/>
              <a:t>Diminution de la PtCO2 et de l’index de micro-éveil. </a:t>
            </a:r>
          </a:p>
          <a:p>
            <a:r>
              <a:rPr lang="fr-FR" sz="2400" dirty="0"/>
              <a:t>Augmentation des durée de sommeil lent profond (non significative) et de sommeil paradoxal (significative).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619999" y="3479800"/>
            <a:ext cx="4334669" cy="7239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017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 de masque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" y="1690688"/>
            <a:ext cx="11468101" cy="2746889"/>
          </a:xfrm>
          <a:prstGeom prst="rect">
            <a:avLst/>
          </a:prstGeo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9786937" y="6311900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Rotty</a:t>
            </a:r>
            <a:r>
              <a:rPr lang="en-US" altLang="fr-FR" sz="1800" i="1" dirty="0"/>
              <a:t> </a:t>
            </a:r>
            <a:r>
              <a:rPr lang="en-US" altLang="fr-FR" sz="1800" i="1" dirty="0" err="1"/>
              <a:t>Respir</a:t>
            </a:r>
            <a:r>
              <a:rPr lang="en-US" altLang="fr-FR" sz="1800" i="1" dirty="0"/>
              <a:t> Res 2021</a:t>
            </a:r>
            <a:endParaRPr lang="fr-FR" altLang="fr-FR" sz="1800" i="1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Tous les effets indésirables étaient associés à une ESS &gt; 10 de façon statistiquement significative</a:t>
            </a:r>
          </a:p>
        </p:txBody>
      </p:sp>
    </p:spTree>
    <p:extLst>
      <p:ext uri="{BB962C8B-B14F-4D97-AF65-F5344CB8AC3E}">
        <p14:creationId xmlns:p14="http://schemas.microsoft.com/office/powerpoint/2010/main" val="2027279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C5A5D-4158-70EA-1942-A06E89C05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IAH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78184C-E47B-B744-B5F2-412ECDB89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357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IAH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t="9258"/>
          <a:stretch/>
        </p:blipFill>
        <p:spPr>
          <a:xfrm>
            <a:off x="838200" y="1485900"/>
            <a:ext cx="11163935" cy="52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59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IAH « machine »</a:t>
            </a:r>
          </a:p>
        </p:txBody>
      </p:sp>
      <p:sp>
        <p:nvSpPr>
          <p:cNvPr id="26627" name="ZoneTexte 4"/>
          <p:cNvSpPr txBox="1">
            <a:spLocks noChangeArrowheads="1"/>
          </p:cNvSpPr>
          <p:nvPr/>
        </p:nvSpPr>
        <p:spPr bwMode="auto">
          <a:xfrm>
            <a:off x="596900" y="6311900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Zuh</a:t>
            </a:r>
            <a:r>
              <a:rPr lang="en-US" altLang="fr-FR" sz="1800" i="1" dirty="0"/>
              <a:t> JCSM 2015</a:t>
            </a:r>
            <a:endParaRPr lang="fr-FR" altLang="fr-FR" sz="1800" i="1" dirty="0"/>
          </a:p>
        </p:txBody>
      </p:sp>
      <p:pic>
        <p:nvPicPr>
          <p:cNvPr id="2662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981200"/>
            <a:ext cx="5250873" cy="41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35975" y="2579688"/>
            <a:ext cx="2660650" cy="377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663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180975"/>
            <a:ext cx="4344987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02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IAH et rampe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t="3162"/>
          <a:stretch/>
        </p:blipFill>
        <p:spPr>
          <a:xfrm>
            <a:off x="1524000" y="1532963"/>
            <a:ext cx="9829800" cy="50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6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IAH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8" r="754"/>
          <a:stretch/>
        </p:blipFill>
        <p:spPr>
          <a:xfrm>
            <a:off x="899988" y="1503083"/>
            <a:ext cx="9373565" cy="49897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03141" y="92021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IDO à 6/h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008091" y="92655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IME 34/h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656320" y="772799"/>
            <a:ext cx="256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IAH 23/h avec la rampe</a:t>
            </a:r>
          </a:p>
          <a:p>
            <a:r>
              <a:rPr lang="fr-FR" dirty="0"/>
              <a:t>IAH 17/h sans la rampe 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765598" y="920210"/>
            <a:ext cx="253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IAH machine 3/h </a:t>
            </a:r>
          </a:p>
        </p:txBody>
      </p:sp>
    </p:spTree>
    <p:extLst>
      <p:ext uri="{BB962C8B-B14F-4D97-AF65-F5344CB8AC3E}">
        <p14:creationId xmlns:p14="http://schemas.microsoft.com/office/powerpoint/2010/main" val="37237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IAH : recommandations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63275" cy="4184650"/>
          </a:xfrm>
        </p:spPr>
        <p:txBody>
          <a:bodyPr/>
          <a:lstStyle/>
          <a:p>
            <a:r>
              <a:rPr lang="fr-FR" dirty="0"/>
              <a:t>Débit linéarisé des PPC entraine diminution des variations de l’amplitude du débit. </a:t>
            </a:r>
            <a:r>
              <a:rPr lang="fr-FR" sz="1800" i="1" dirty="0"/>
              <a:t>(</a:t>
            </a:r>
            <a:r>
              <a:rPr lang="fr-FR" sz="1800" i="1" dirty="0" err="1"/>
              <a:t>Pamidi</a:t>
            </a:r>
            <a:r>
              <a:rPr lang="fr-FR" sz="1800" i="1" dirty="0"/>
              <a:t> Ann Am </a:t>
            </a:r>
            <a:r>
              <a:rPr lang="fr-FR" sz="1800" i="1" dirty="0" err="1"/>
              <a:t>Thorac</a:t>
            </a:r>
            <a:r>
              <a:rPr lang="fr-FR" sz="1800" i="1" dirty="0"/>
              <a:t> Soc. 2017)</a:t>
            </a:r>
          </a:p>
          <a:p>
            <a:r>
              <a:rPr lang="fr-FR" dirty="0"/>
              <a:t>Les appareils ont une sensibilité plus faible pour détecter les </a:t>
            </a:r>
            <a:r>
              <a:rPr lang="fr-FR" dirty="0" err="1"/>
              <a:t>hypopnées</a:t>
            </a:r>
            <a:r>
              <a:rPr lang="fr-FR" dirty="0"/>
              <a:t> et les RERA. </a:t>
            </a:r>
            <a:r>
              <a:rPr lang="fr-FR" sz="1800" i="1" dirty="0"/>
              <a:t>(Li </a:t>
            </a:r>
            <a:r>
              <a:rPr lang="fr-FR" sz="1800" i="1" dirty="0" err="1"/>
              <a:t>Sleep</a:t>
            </a:r>
            <a:r>
              <a:rPr lang="fr-FR" sz="1800" i="1" dirty="0"/>
              <a:t> 2015)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/>
              <a:t> PSG avec </a:t>
            </a:r>
            <a:r>
              <a:rPr lang="fr-FR" dirty="0" err="1"/>
              <a:t>pneumotachographe</a:t>
            </a:r>
            <a:r>
              <a:rPr lang="fr-FR" dirty="0"/>
              <a:t> indépendant du débit mesuré par la PPC.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0" y="4621728"/>
            <a:ext cx="2181226" cy="20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5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C5A5D-4158-70EA-1942-A06E89C05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Adaptation de confort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78184C-E47B-B744-B5F2-412ECDB89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54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b="1" dirty="0"/>
              <a:t>Qu’est ce que la </a:t>
            </a:r>
            <a:r>
              <a:rPr lang="fr-FR" sz="3200" b="1" dirty="0" err="1"/>
              <a:t>SDEr</a:t>
            </a:r>
            <a:r>
              <a:rPr lang="fr-FR" sz="3200" b="1" dirty="0"/>
              <a:t> sous PPC ? </a:t>
            </a:r>
          </a:p>
          <a:p>
            <a:r>
              <a:rPr lang="fr-FR" sz="3200" dirty="0"/>
              <a:t>Prévalence ?</a:t>
            </a:r>
          </a:p>
          <a:p>
            <a:r>
              <a:rPr lang="fr-FR" sz="3200" dirty="0"/>
              <a:t>Facteurs prédictifs et diminution attendue de la somnolence sous PPC ?</a:t>
            </a:r>
          </a:p>
          <a:p>
            <a:r>
              <a:rPr lang="fr-FR" sz="3200" dirty="0"/>
              <a:t>Quels enjeux ?</a:t>
            </a:r>
          </a:p>
          <a:p>
            <a:r>
              <a:rPr lang="fr-FR" sz="3200" dirty="0"/>
              <a:t>Qui sont ces patients avec une </a:t>
            </a:r>
            <a:r>
              <a:rPr lang="fr-FR" sz="3200" dirty="0" err="1"/>
              <a:t>SDEr</a:t>
            </a:r>
            <a:r>
              <a:rPr lang="fr-FR" sz="3200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 </a:t>
            </a:r>
          </a:p>
        </p:txBody>
      </p:sp>
    </p:spTree>
    <p:extLst>
      <p:ext uri="{BB962C8B-B14F-4D97-AF65-F5344CB8AC3E}">
        <p14:creationId xmlns:p14="http://schemas.microsoft.com/office/powerpoint/2010/main" val="213905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ventilatoire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 de différence entre le mode autopiloté ou fixe</a:t>
            </a:r>
            <a:endParaRPr lang="fr-FR" sz="18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" y="2436233"/>
            <a:ext cx="7583072" cy="41862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735" y="4158312"/>
            <a:ext cx="5261396" cy="15859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F062364-5BB1-9609-6A9B-185F0ECF56F9}"/>
              </a:ext>
            </a:extLst>
          </p:cNvPr>
          <p:cNvSpPr txBox="1"/>
          <p:nvPr/>
        </p:nvSpPr>
        <p:spPr>
          <a:xfrm>
            <a:off x="9403433" y="64182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/>
              <a:t>Patil J Clin </a:t>
            </a:r>
            <a:r>
              <a:rPr lang="fr-FR" sz="1800" i="1" dirty="0" err="1"/>
              <a:t>Sleep</a:t>
            </a:r>
            <a:r>
              <a:rPr lang="fr-FR" sz="1800" i="1" dirty="0"/>
              <a:t> Med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645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ventilatoire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2A48EC-8613-B3F8-8846-C433C9A52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7" y="6383617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Marrone</a:t>
            </a:r>
            <a:r>
              <a:rPr lang="en-US" altLang="fr-FR" sz="1800" i="1" dirty="0"/>
              <a:t> Chest 2002</a:t>
            </a:r>
            <a:endParaRPr lang="fr-FR" altLang="fr-FR" sz="18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2C53D8-8C45-1C8C-A444-835797BCD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5" y="757448"/>
            <a:ext cx="6973455" cy="5626169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CEF52458-773E-9E6E-C51E-209C6A13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214"/>
            <a:ext cx="4380345" cy="4351338"/>
          </a:xfrm>
        </p:spPr>
        <p:txBody>
          <a:bodyPr>
            <a:normAutofit/>
          </a:bodyPr>
          <a:lstStyle/>
          <a:p>
            <a:r>
              <a:rPr lang="en-US" dirty="0" err="1"/>
              <a:t>Efficacité</a:t>
            </a:r>
            <a:r>
              <a:rPr lang="en-US" dirty="0"/>
              <a:t> de </a:t>
            </a:r>
            <a:r>
              <a:rPr lang="en-US" dirty="0" err="1"/>
              <a:t>sommeil</a:t>
            </a:r>
            <a:r>
              <a:rPr lang="en-US" dirty="0"/>
              <a:t> </a:t>
            </a:r>
            <a:r>
              <a:rPr lang="en-US" dirty="0" err="1"/>
              <a:t>était</a:t>
            </a:r>
            <a:r>
              <a:rPr lang="en-US" dirty="0"/>
              <a:t> </a:t>
            </a:r>
            <a:r>
              <a:rPr lang="en-US" dirty="0" err="1"/>
              <a:t>négativement</a:t>
            </a:r>
            <a:r>
              <a:rPr lang="en-US" dirty="0"/>
              <a:t> </a:t>
            </a:r>
            <a:r>
              <a:rPr lang="en-US" dirty="0" err="1"/>
              <a:t>corrélée</a:t>
            </a:r>
            <a:r>
              <a:rPr lang="en-US" dirty="0"/>
              <a:t> aux variations de PPC. </a:t>
            </a:r>
          </a:p>
          <a:p>
            <a:r>
              <a:rPr lang="en-US" dirty="0"/>
              <a:t>Pression </a:t>
            </a:r>
            <a:r>
              <a:rPr lang="en-US" dirty="0" err="1"/>
              <a:t>faibles</a:t>
            </a:r>
            <a:r>
              <a:rPr lang="en-US" dirty="0"/>
              <a:t> </a:t>
            </a:r>
            <a:r>
              <a:rPr lang="en-US" dirty="0" err="1"/>
              <a:t>associées</a:t>
            </a:r>
            <a:r>
              <a:rPr lang="en-US" dirty="0"/>
              <a:t> à des </a:t>
            </a:r>
            <a:r>
              <a:rPr lang="en-US" dirty="0" err="1"/>
              <a:t>périodes</a:t>
            </a:r>
            <a:r>
              <a:rPr lang="en-US" dirty="0"/>
              <a:t> NREM sans </a:t>
            </a:r>
            <a:r>
              <a:rPr lang="en-US" dirty="0" err="1"/>
              <a:t>éveils</a:t>
            </a:r>
            <a:r>
              <a:rPr lang="en-US" dirty="0"/>
              <a:t>.</a:t>
            </a:r>
          </a:p>
          <a:p>
            <a:r>
              <a:rPr lang="en-US" dirty="0"/>
              <a:t>Pressions </a:t>
            </a:r>
            <a:r>
              <a:rPr lang="en-US" dirty="0" err="1"/>
              <a:t>élevées</a:t>
            </a:r>
            <a:r>
              <a:rPr lang="en-US" dirty="0"/>
              <a:t> </a:t>
            </a:r>
            <a:r>
              <a:rPr lang="en-US" dirty="0" err="1"/>
              <a:t>associées</a:t>
            </a:r>
            <a:r>
              <a:rPr lang="en-US" dirty="0"/>
              <a:t> à </a:t>
            </a:r>
            <a:r>
              <a:rPr lang="en-US" dirty="0" err="1"/>
              <a:t>période</a:t>
            </a:r>
            <a:r>
              <a:rPr lang="en-US" dirty="0"/>
              <a:t> de transition </a:t>
            </a:r>
            <a:r>
              <a:rPr lang="en-US" dirty="0" err="1"/>
              <a:t>veille</a:t>
            </a:r>
            <a:r>
              <a:rPr lang="en-US" dirty="0"/>
              <a:t>/</a:t>
            </a:r>
            <a:r>
              <a:rPr lang="en-US" dirty="0" err="1"/>
              <a:t>sommeil</a:t>
            </a:r>
            <a:r>
              <a:rPr lang="en-US" dirty="0"/>
              <a:t> </a:t>
            </a:r>
            <a:r>
              <a:rPr lang="en-US" dirty="0" err="1"/>
              <a:t>fragmentées</a:t>
            </a:r>
            <a:r>
              <a:rPr lang="en-US" dirty="0"/>
              <a:t>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0576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Interrogatoire et questionnaires</a:t>
            </a:r>
          </a:p>
          <a:p>
            <a:r>
              <a:rPr lang="fr-FR" sz="3200" dirty="0"/>
              <a:t>Prise en charge pneumologique</a:t>
            </a:r>
          </a:p>
          <a:p>
            <a:r>
              <a:rPr lang="fr-FR" sz="3200" b="1" dirty="0"/>
              <a:t>Rechercher une pathologie du sommeil</a:t>
            </a:r>
          </a:p>
          <a:p>
            <a:r>
              <a:rPr lang="fr-FR" sz="3200" dirty="0"/>
              <a:t>Rechercher une cause neurologique et iatrogène ou toxique</a:t>
            </a:r>
          </a:p>
          <a:p>
            <a:r>
              <a:rPr lang="fr-FR" sz="3200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3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Rechercher une pathologie du sommeil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Privation chronique de sommeil </a:t>
            </a:r>
            <a:r>
              <a:rPr lang="fr-FR" dirty="0"/>
              <a:t>: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dirty="0"/>
              <a:t> micro-agenda, </a:t>
            </a:r>
            <a:r>
              <a:rPr lang="fr-FR" u="sng" dirty="0"/>
              <a:t>relevé d’observance </a:t>
            </a:r>
            <a:r>
              <a:rPr lang="fr-FR" dirty="0"/>
              <a:t>+/- agenda sommeil. </a:t>
            </a:r>
          </a:p>
          <a:p>
            <a:r>
              <a:rPr lang="fr-FR" b="1" dirty="0"/>
              <a:t>Trouble du rythme circadien </a:t>
            </a:r>
            <a:r>
              <a:rPr lang="fr-FR" dirty="0"/>
              <a:t>: avance ou retard de phase, contexte de travail posté, travail de nuit, jet lag.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FR" dirty="0"/>
              <a:t> </a:t>
            </a:r>
            <a:r>
              <a:rPr lang="fr-FR" u="sng" dirty="0"/>
              <a:t>relevé d’observance </a:t>
            </a:r>
            <a:r>
              <a:rPr lang="fr-FR" dirty="0"/>
              <a:t>+/- agenda sommeil</a:t>
            </a:r>
          </a:p>
          <a:p>
            <a:r>
              <a:rPr lang="fr-FR" dirty="0"/>
              <a:t>Insomnie -&gt; variabilité de la somnolence et asthénie</a:t>
            </a:r>
          </a:p>
          <a:p>
            <a:r>
              <a:rPr lang="fr-FR" dirty="0"/>
              <a:t>SJSR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8377237" y="6311900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Barateau</a:t>
            </a:r>
            <a:r>
              <a:rPr lang="en-US" altLang="fr-FR" sz="1800" i="1" dirty="0"/>
              <a:t> </a:t>
            </a:r>
            <a:r>
              <a:rPr lang="en-US" altLang="fr-FR" sz="1800" i="1" dirty="0" err="1"/>
              <a:t>Médecine</a:t>
            </a:r>
            <a:r>
              <a:rPr lang="en-US" altLang="fr-FR" sz="1800" i="1" dirty="0"/>
              <a:t> du </a:t>
            </a:r>
            <a:r>
              <a:rPr lang="en-US" altLang="fr-FR" sz="1800" i="1" dirty="0" err="1"/>
              <a:t>sommeil</a:t>
            </a:r>
            <a:r>
              <a:rPr lang="en-US" altLang="fr-FR" sz="1800" i="1" dirty="0"/>
              <a:t> 2023</a:t>
            </a:r>
            <a:endParaRPr lang="fr-FR" alt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2323646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 professionnelle</a:t>
            </a:r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15402" t="19544"/>
          <a:stretch/>
        </p:blipFill>
        <p:spPr>
          <a:xfrm>
            <a:off x="838200" y="1690688"/>
            <a:ext cx="8648700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5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Travail posté</a:t>
            </a: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479176"/>
            <a:ext cx="9384783" cy="51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1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Interrogatoire et questionnaires</a:t>
            </a:r>
          </a:p>
          <a:p>
            <a:r>
              <a:rPr lang="fr-FR" sz="3200" dirty="0"/>
              <a:t>Prise en charge pneumologique</a:t>
            </a:r>
          </a:p>
          <a:p>
            <a:r>
              <a:rPr lang="fr-FR" sz="3200" dirty="0"/>
              <a:t>Rechercher une pathologie du sommeil</a:t>
            </a:r>
          </a:p>
          <a:p>
            <a:r>
              <a:rPr lang="fr-FR" sz="3200" b="1" dirty="0"/>
              <a:t>Rechercher une cause neurologique et iatrogène ou toxique</a:t>
            </a:r>
          </a:p>
          <a:p>
            <a:r>
              <a:rPr lang="fr-FR" sz="3200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5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fr-FR" dirty="0"/>
              <a:t>Causes neurologiques et iatrogènes ou toxiques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u="sng" dirty="0"/>
              <a:t>Causes neurologiques :</a:t>
            </a:r>
          </a:p>
          <a:p>
            <a:r>
              <a:rPr lang="fr-FR" dirty="0"/>
              <a:t>Hypersomnie centrale (Cf </a:t>
            </a:r>
            <a:r>
              <a:rPr lang="fr-FR" dirty="0" err="1"/>
              <a:t>Redflag</a:t>
            </a:r>
            <a:r>
              <a:rPr lang="fr-FR" dirty="0"/>
              <a:t>) (15% des explorations en centre de sommeil)</a:t>
            </a:r>
          </a:p>
          <a:p>
            <a:r>
              <a:rPr lang="fr-FR" dirty="0"/>
              <a:t>AVC </a:t>
            </a:r>
          </a:p>
          <a:p>
            <a:r>
              <a:rPr lang="fr-FR" dirty="0"/>
              <a:t>Maladie de Parkinson</a:t>
            </a:r>
          </a:p>
          <a:p>
            <a:r>
              <a:rPr lang="fr-FR" dirty="0"/>
              <a:t>Maladie d’Alzheimer </a:t>
            </a:r>
          </a:p>
          <a:p>
            <a:r>
              <a:rPr lang="fr-FR" dirty="0"/>
              <a:t>Maladie de Steinert</a:t>
            </a:r>
          </a:p>
          <a:p>
            <a:r>
              <a:rPr lang="fr-FR" dirty="0"/>
              <a:t>Epilepsie</a:t>
            </a:r>
          </a:p>
          <a:p>
            <a:r>
              <a:rPr lang="fr-FR" dirty="0"/>
              <a:t>SJSR et MPJ</a:t>
            </a:r>
          </a:p>
          <a:p>
            <a:pPr marL="0" indent="0">
              <a:buNone/>
            </a:pPr>
            <a:r>
              <a:rPr lang="fr-FR" b="1" u="sng" dirty="0"/>
              <a:t>Causes iatrogène ou toxiques :</a:t>
            </a:r>
            <a:endParaRPr lang="fr-FR" dirty="0"/>
          </a:p>
          <a:p>
            <a:r>
              <a:rPr lang="fr-FR" dirty="0"/>
              <a:t>Alcool, tabac, café, </a:t>
            </a:r>
            <a:r>
              <a:rPr lang="fr-FR" dirty="0" err="1"/>
              <a:t>canabis</a:t>
            </a:r>
            <a:r>
              <a:rPr lang="fr-FR" dirty="0"/>
              <a:t>, psychotrope</a:t>
            </a:r>
          </a:p>
          <a:p>
            <a:r>
              <a:rPr lang="fr-FR" dirty="0"/>
              <a:t>Médicaments sédatif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057" y="2718064"/>
            <a:ext cx="2644775" cy="3526367"/>
          </a:xfrm>
          <a:prstGeom prst="rect">
            <a:avLst/>
          </a:prstGeom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8377237" y="6311900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Barateau</a:t>
            </a:r>
            <a:r>
              <a:rPr lang="en-US" altLang="fr-FR" sz="1800" i="1" dirty="0"/>
              <a:t> </a:t>
            </a:r>
            <a:r>
              <a:rPr lang="en-US" altLang="fr-FR" sz="1800" i="1" dirty="0" err="1"/>
              <a:t>Médecine</a:t>
            </a:r>
            <a:r>
              <a:rPr lang="en-US" altLang="fr-FR" sz="1800" i="1" dirty="0"/>
              <a:t> du </a:t>
            </a:r>
            <a:r>
              <a:rPr lang="en-US" altLang="fr-FR" sz="1800" i="1" dirty="0" err="1"/>
              <a:t>sommeil</a:t>
            </a:r>
            <a:r>
              <a:rPr lang="en-US" altLang="fr-FR" sz="1800" i="1" dirty="0"/>
              <a:t> 2023</a:t>
            </a:r>
            <a:endParaRPr lang="fr-FR" alt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1161802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de la </a:t>
            </a:r>
            <a:r>
              <a:rPr lang="fr-FR" dirty="0" err="1"/>
              <a:t>SDEr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Interrogatoire et questionnaires</a:t>
            </a:r>
          </a:p>
          <a:p>
            <a:r>
              <a:rPr lang="fr-FR" sz="3200" dirty="0"/>
              <a:t>Prise en charge pneumologique</a:t>
            </a:r>
          </a:p>
          <a:p>
            <a:r>
              <a:rPr lang="fr-FR" sz="3200" dirty="0"/>
              <a:t>Rechercher une pathologie du sommeil</a:t>
            </a:r>
          </a:p>
          <a:p>
            <a:r>
              <a:rPr lang="fr-FR" sz="3200" dirty="0"/>
              <a:t>Rechercher une cause neurologique et iatrogène ou toxique</a:t>
            </a:r>
          </a:p>
          <a:p>
            <a:r>
              <a:rPr lang="fr-FR" sz="3200" b="1" dirty="0"/>
              <a:t>Rechercher une pathologie psychiatrique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324" y="116259"/>
            <a:ext cx="2455404" cy="33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86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Rechercher une pathologie psychiatrique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7848600" cy="4351338"/>
          </a:xfrm>
        </p:spPr>
        <p:txBody>
          <a:bodyPr>
            <a:normAutofit/>
          </a:bodyPr>
          <a:lstStyle/>
          <a:p>
            <a:r>
              <a:rPr lang="fr-FR" b="1" dirty="0"/>
              <a:t>Dépression </a:t>
            </a:r>
            <a:r>
              <a:rPr lang="fr-FR" dirty="0"/>
              <a:t>et dépression </a:t>
            </a:r>
            <a:r>
              <a:rPr lang="fr-FR" dirty="0" err="1"/>
              <a:t>saisonière</a:t>
            </a:r>
            <a:r>
              <a:rPr lang="fr-FR" dirty="0"/>
              <a:t> </a:t>
            </a:r>
            <a:r>
              <a:rPr lang="fr-FR" sz="1800" i="1" dirty="0"/>
              <a:t>(Geoffroy J Affect </a:t>
            </a:r>
            <a:r>
              <a:rPr lang="fr-FR" sz="1800" i="1" dirty="0" err="1"/>
              <a:t>Disord</a:t>
            </a:r>
            <a:r>
              <a:rPr lang="fr-FR" sz="1800" i="1" dirty="0"/>
              <a:t> 2018)</a:t>
            </a:r>
          </a:p>
          <a:p>
            <a:r>
              <a:rPr lang="fr-FR" dirty="0"/>
              <a:t>Trouble anxieux </a:t>
            </a:r>
            <a:r>
              <a:rPr lang="en-US" sz="1900" i="1" dirty="0"/>
              <a:t>(Lee J </a:t>
            </a:r>
            <a:r>
              <a:rPr lang="en-US" sz="1900" i="1" dirty="0" err="1"/>
              <a:t>Psychosom</a:t>
            </a:r>
            <a:r>
              <a:rPr lang="en-US" sz="1900" i="1" dirty="0"/>
              <a:t> Res 2015</a:t>
            </a:r>
            <a:r>
              <a:rPr lang="fr-FR" sz="1900" i="1" dirty="0"/>
              <a:t>)</a:t>
            </a:r>
          </a:p>
          <a:p>
            <a:pPr marL="0" indent="0">
              <a:buNone/>
            </a:pPr>
            <a:r>
              <a:rPr lang="fr-FR" dirty="0"/>
              <a:t>Attention : tous les stimulants de l’éveil peuvent induire des idées noires/suicidaires</a:t>
            </a:r>
          </a:p>
          <a:p>
            <a:r>
              <a:rPr lang="fr-FR" dirty="0"/>
              <a:t>TSPT</a:t>
            </a:r>
          </a:p>
          <a:p>
            <a:r>
              <a:rPr lang="fr-FR" dirty="0"/>
              <a:t>Schizophrénie</a:t>
            </a:r>
          </a:p>
          <a:p>
            <a:r>
              <a:rPr lang="fr-FR" dirty="0"/>
              <a:t>TDAH </a:t>
            </a:r>
            <a:r>
              <a:rPr lang="fr-FR" sz="1900" i="1" dirty="0"/>
              <a:t>(Lopez J </a:t>
            </a:r>
            <a:r>
              <a:rPr lang="fr-FR" sz="1900" i="1" dirty="0" err="1"/>
              <a:t>Atten</a:t>
            </a:r>
            <a:r>
              <a:rPr lang="fr-FR" sz="1900" i="1" dirty="0"/>
              <a:t> </a:t>
            </a:r>
            <a:r>
              <a:rPr lang="fr-FR" sz="1900" i="1" dirty="0" err="1"/>
              <a:t>Disord</a:t>
            </a:r>
            <a:r>
              <a:rPr lang="fr-FR" sz="1900" i="1" dirty="0"/>
              <a:t> 2020)</a:t>
            </a:r>
          </a:p>
          <a:p>
            <a:r>
              <a:rPr lang="fr-FR" dirty="0"/>
              <a:t>Deuil pathologique 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8377237" y="6311900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Barateau</a:t>
            </a:r>
            <a:r>
              <a:rPr lang="en-US" altLang="fr-FR" sz="1800" i="1" dirty="0"/>
              <a:t> </a:t>
            </a:r>
            <a:r>
              <a:rPr lang="en-US" altLang="fr-FR" sz="1800" i="1" dirty="0" err="1"/>
              <a:t>Médecine</a:t>
            </a:r>
            <a:r>
              <a:rPr lang="en-US" altLang="fr-FR" sz="1800" i="1" dirty="0"/>
              <a:t> du </a:t>
            </a:r>
            <a:r>
              <a:rPr lang="en-US" altLang="fr-FR" sz="1800" i="1" dirty="0" err="1"/>
              <a:t>sommeil</a:t>
            </a:r>
            <a:r>
              <a:rPr lang="en-US" altLang="fr-FR" sz="1800" i="1" dirty="0"/>
              <a:t> 2023</a:t>
            </a:r>
            <a:endParaRPr lang="fr-FR" altLang="fr-FR" sz="18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960" y="1690688"/>
            <a:ext cx="2884685" cy="408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8489" cy="1325563"/>
          </a:xfrm>
        </p:spPr>
        <p:txBody>
          <a:bodyPr/>
          <a:lstStyle/>
          <a:p>
            <a:r>
              <a:rPr lang="fr-FR" dirty="0"/>
              <a:t>Somnolence Diurne Excessive résiduelle (</a:t>
            </a:r>
            <a:r>
              <a:rPr lang="fr-FR" dirty="0" err="1"/>
              <a:t>SDEr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fr-FR" sz="7400" dirty="0" err="1"/>
              <a:t>Epworth</a:t>
            </a:r>
            <a:r>
              <a:rPr lang="fr-FR" sz="7400" dirty="0"/>
              <a:t> &gt; 10</a:t>
            </a:r>
          </a:p>
          <a:p>
            <a:r>
              <a:rPr lang="fr-FR" sz="7400" dirty="0"/>
              <a:t>≠ Somnolence non excessive, « physiologique » post prandiale</a:t>
            </a:r>
          </a:p>
          <a:p>
            <a:endParaRPr lang="fr-FR" sz="7400" dirty="0"/>
          </a:p>
          <a:p>
            <a:r>
              <a:rPr lang="fr-FR" sz="7400" dirty="0"/>
              <a:t>Dimension culturelle et sociale. Au Japon : « </a:t>
            </a:r>
            <a:r>
              <a:rPr lang="fr-FR" sz="7400" dirty="0" err="1"/>
              <a:t>inemuri</a:t>
            </a:r>
            <a:r>
              <a:rPr lang="fr-FR" sz="7400" dirty="0"/>
              <a:t> », </a:t>
            </a:r>
            <a:r>
              <a:rPr lang="fr-FR" sz="7400" i="1" dirty="0"/>
              <a:t>« dormir alors que l’on est présent »</a:t>
            </a:r>
          </a:p>
          <a:p>
            <a:pPr marL="0" indent="0">
              <a:buNone/>
            </a:pPr>
            <a:endParaRPr lang="fr-FR" sz="7400" i="1" dirty="0"/>
          </a:p>
          <a:p>
            <a:r>
              <a:rPr lang="fr-FR" sz="7400" dirty="0"/>
              <a:t>Ne pas confondre avec : </a:t>
            </a:r>
          </a:p>
          <a:p>
            <a:pPr>
              <a:buFontTx/>
              <a:buChar char="-"/>
            </a:pPr>
            <a:r>
              <a:rPr lang="fr-FR" sz="7400" b="1" dirty="0"/>
              <a:t>Asthénie (pas d’amélioration par le repos ou le sommeil)</a:t>
            </a:r>
          </a:p>
          <a:p>
            <a:pPr>
              <a:buFontTx/>
              <a:buChar char="-"/>
            </a:pPr>
            <a:r>
              <a:rPr lang="fr-FR" sz="7400" dirty="0"/>
              <a:t>Tristesse de l’humeur</a:t>
            </a:r>
          </a:p>
          <a:p>
            <a:pPr>
              <a:buFontTx/>
              <a:buChar char="-"/>
            </a:pPr>
            <a:r>
              <a:rPr lang="fr-FR" sz="7400" dirty="0"/>
              <a:t>L’apathie</a:t>
            </a:r>
          </a:p>
          <a:p>
            <a:pPr>
              <a:buFontTx/>
              <a:buChar char="-"/>
            </a:pPr>
            <a:r>
              <a:rPr lang="fr-FR" sz="7400" dirty="0"/>
              <a:t>Clinophilie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171" y="1416423"/>
            <a:ext cx="2265992" cy="14702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9CB025-99DE-CC4D-5590-6C4C63A6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358" y="3580523"/>
            <a:ext cx="3215075" cy="22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6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Indication : PSG, TILE et TME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3318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/>
              <a:t>Red</a:t>
            </a:r>
            <a:r>
              <a:rPr lang="fr-FR" b="1" dirty="0"/>
              <a:t> Flag « hypersomnie »</a:t>
            </a:r>
          </a:p>
          <a:p>
            <a:pPr marL="0" indent="0">
              <a:buNone/>
            </a:pPr>
            <a:r>
              <a:rPr lang="fr-FR" b="1" dirty="0"/>
              <a:t>PSG </a:t>
            </a:r>
            <a:r>
              <a:rPr lang="fr-FR" dirty="0"/>
              <a:t>: </a:t>
            </a:r>
            <a:r>
              <a:rPr lang="fr-FR" b="1" dirty="0"/>
              <a:t>obligatoire en absence de cause évidente</a:t>
            </a:r>
            <a:endParaRPr lang="fr-FR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fr-FR" b="1" dirty="0"/>
              <a:t>TILE </a:t>
            </a:r>
            <a:r>
              <a:rPr lang="fr-FR" dirty="0"/>
              <a:t>: </a:t>
            </a:r>
          </a:p>
          <a:p>
            <a:r>
              <a:rPr lang="fr-FR" dirty="0"/>
              <a:t>Interrogatoire non fiable</a:t>
            </a:r>
          </a:p>
          <a:p>
            <a:r>
              <a:rPr lang="fr-FR" dirty="0"/>
              <a:t>Difficulté à distinguer SDE de la fatigue</a:t>
            </a:r>
          </a:p>
          <a:p>
            <a:r>
              <a:rPr lang="fr-FR" dirty="0"/>
              <a:t>Difficulté à évaluer les répercussions fonctionnelles de la SDE</a:t>
            </a:r>
          </a:p>
          <a:p>
            <a:pPr marL="0" indent="0">
              <a:buNone/>
            </a:pPr>
            <a:r>
              <a:rPr lang="fr-FR" b="1" dirty="0"/>
              <a:t>TME</a:t>
            </a:r>
            <a:r>
              <a:rPr lang="fr-FR" dirty="0"/>
              <a:t> : systématique selon arrêté de mars 2022, pour les conducteurs professionnels selon le consensus. 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2" y="1750752"/>
            <a:ext cx="440573" cy="4405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21221B-BA86-C241-168B-79B7939E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701" y="5427943"/>
            <a:ext cx="1432646" cy="13255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308E39-3FD4-15CC-074F-F47BB308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5" y="6383618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Barateau</a:t>
            </a:r>
            <a:r>
              <a:rPr lang="en-US" altLang="fr-FR" sz="1800" i="1" dirty="0"/>
              <a:t> </a:t>
            </a:r>
            <a:r>
              <a:rPr lang="en-US" altLang="fr-FR" sz="1800" i="1" dirty="0" err="1"/>
              <a:t>Médecine</a:t>
            </a:r>
            <a:r>
              <a:rPr lang="en-US" altLang="fr-FR" sz="1800" i="1" dirty="0"/>
              <a:t> du </a:t>
            </a:r>
            <a:r>
              <a:rPr lang="en-US" altLang="fr-FR" sz="1800" i="1" dirty="0" err="1"/>
              <a:t>sommeil</a:t>
            </a:r>
            <a:r>
              <a:rPr lang="en-US" altLang="fr-FR" sz="1800" i="1" dirty="0"/>
              <a:t> 2023</a:t>
            </a:r>
            <a:endParaRPr lang="fr-FR" alt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3001270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PPC à tout prix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33778"/>
            <a:ext cx="9494519" cy="2173698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/>
              <a:t>En cas d’IAH modéré </a:t>
            </a:r>
          </a:p>
          <a:p>
            <a:r>
              <a:rPr lang="fr-FR" sz="2400" dirty="0"/>
              <a:t>Peu de symptômes spécifiques du SAOS </a:t>
            </a:r>
          </a:p>
          <a:p>
            <a:r>
              <a:rPr lang="fr-FR" sz="2400" dirty="0"/>
              <a:t>Symptômes positionnel</a:t>
            </a:r>
          </a:p>
          <a:p>
            <a:r>
              <a:rPr lang="fr-FR" sz="2400" dirty="0"/>
              <a:t>Perte de poids</a:t>
            </a:r>
          </a:p>
          <a:p>
            <a:r>
              <a:rPr lang="fr-FR" sz="2400" dirty="0"/>
              <a:t>A distance d’un l’AVC  </a:t>
            </a:r>
          </a:p>
          <a:p>
            <a:pPr marL="0" indent="0">
              <a:buNone/>
            </a:pPr>
            <a:r>
              <a:rPr lang="fr-FR" dirty="0"/>
              <a:t>-&gt; nouvelle PSG sans PPC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29" y="3707476"/>
            <a:ext cx="8621227" cy="30140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5686" y="6279634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Lechat</a:t>
            </a:r>
            <a:r>
              <a:rPr lang="en-US" i="1" dirty="0"/>
              <a:t> AJRCCM 2021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008779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Une problématique fréquente (20%) et souvent multifactorielle</a:t>
            </a:r>
          </a:p>
          <a:p>
            <a:r>
              <a:rPr lang="fr-FR" dirty="0"/>
              <a:t>Attention aux diagnostics différentiels : asthénie et </a:t>
            </a:r>
            <a:r>
              <a:rPr lang="fr-FR" dirty="0" err="1"/>
              <a:t>red</a:t>
            </a:r>
            <a:r>
              <a:rPr lang="fr-FR" dirty="0"/>
              <a:t> flags</a:t>
            </a:r>
          </a:p>
          <a:p>
            <a:r>
              <a:rPr lang="fr-FR" dirty="0"/>
              <a:t>Causes fréquentes : dette de sommeil, dépression, SAOS insuffisamment traité, fuites… </a:t>
            </a:r>
          </a:p>
          <a:p>
            <a:r>
              <a:rPr lang="fr-FR" dirty="0"/>
              <a:t>Attention aux « IAH machine »</a:t>
            </a:r>
          </a:p>
          <a:p>
            <a:r>
              <a:rPr lang="fr-FR" dirty="0"/>
              <a:t>PSG et TILE en absence de cause évidente</a:t>
            </a:r>
          </a:p>
          <a:p>
            <a:r>
              <a:rPr lang="fr-FR" dirty="0"/>
              <a:t>Traitements éveillant : prescription initiale hospitalière après concertation pluridisciplinaire</a:t>
            </a:r>
          </a:p>
        </p:txBody>
      </p:sp>
    </p:spTree>
    <p:extLst>
      <p:ext uri="{BB962C8B-B14F-4D97-AF65-F5344CB8AC3E}">
        <p14:creationId xmlns:p14="http://schemas.microsoft.com/office/powerpoint/2010/main" val="38183003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360FBE-3C64-7399-7684-05ADFA6D1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6269965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04140-C37B-4457-13FB-D13ACAFA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9EE713-9B85-1F4E-8E14-684E9700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2423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33350"/>
            <a:ext cx="114585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96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: résumé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1) diagnostic clinique du syndrome du SAOS (incluant la somnolence excessive) et indice d'apnée/</a:t>
            </a:r>
            <a:r>
              <a:rPr lang="fr-FR" dirty="0" err="1"/>
              <a:t>hypopnée</a:t>
            </a:r>
            <a:r>
              <a:rPr lang="fr-FR" dirty="0"/>
              <a:t> (IAH) &gt;15 événements-h-1 ; </a:t>
            </a:r>
          </a:p>
          <a:p>
            <a:r>
              <a:rPr lang="fr-FR" dirty="0"/>
              <a:t>2) utilisation de la PPC pendant &gt;90% des nuits, &gt;6 h-nuit-1 pendant &gt;6 mois, avec un IAH résiduel &lt;5 événements-h-1 à la polysomnographie ; </a:t>
            </a:r>
          </a:p>
          <a:p>
            <a:r>
              <a:rPr lang="fr-FR" dirty="0"/>
              <a:t>3) plaintes de RES quotidien (score sur l'échelle de somnolence d'</a:t>
            </a:r>
            <a:r>
              <a:rPr lang="fr-FR" dirty="0" err="1"/>
              <a:t>Epworth</a:t>
            </a:r>
            <a:r>
              <a:rPr lang="fr-FR" dirty="0"/>
              <a:t> (ESS) &gt;10 sur 24) pendant &gt;6 mois [9] ; </a:t>
            </a:r>
          </a:p>
          <a:p>
            <a:r>
              <a:rPr lang="fr-FR" dirty="0"/>
              <a:t>4) durée habituelle du sommeil normale pour l'âge [10] et pas de prolongation du sommeil pendant les vacances et les week-ends, avec exclusion du syndrome d'insuffisance de sommeil induit par le comportement et vérification minutieuse du journal des heures de CPAP ; et 5) indice d'éveil associé aux mouvements périodiques des jambes &lt;10 événements-h-1. Nous avons exclu les patients qui avaient des causes définies de RES, notamment les suivantes 1) narcolepsie avec cataplexie [7] ; 2) syndrome des jambes sans repos sévère et non traité (score de sévérité &gt;20 sur 40) [11, 12] ; 3) utilisation chronique de médicaments sédatifs ou d'alcool ; 4) maladies neurologiques, déterminées par un examen neurologique et une imagerie par résonance magnétique du cerveau ; 5) maladies psychiatriques, déterminées par un entretien psychiatrique ; 6) autres maladies médicales ; et 7) travail en équipe de </a:t>
            </a:r>
            <a:r>
              <a:rPr lang="fr-FR" dirty="0" err="1"/>
              <a:t>nuit.Traduit</a:t>
            </a:r>
            <a:r>
              <a:rPr lang="fr-FR" dirty="0"/>
              <a:t> avec DeepL.com (version gratuite)</a:t>
            </a:r>
          </a:p>
        </p:txBody>
      </p:sp>
    </p:spTree>
    <p:extLst>
      <p:ext uri="{BB962C8B-B14F-4D97-AF65-F5344CB8AC3E}">
        <p14:creationId xmlns:p14="http://schemas.microsoft.com/office/powerpoint/2010/main" val="20107698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9" y="172282"/>
            <a:ext cx="7772401" cy="64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950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2908"/>
            <a:ext cx="7976968" cy="661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17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Test </a:t>
            </a:r>
            <a:r>
              <a:rPr lang="fr-FR" dirty="0" err="1"/>
              <a:t>d’osler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2609850"/>
            <a:ext cx="59912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4000" dirty="0"/>
              <a:t>Première partie : </a:t>
            </a:r>
          </a:p>
          <a:p>
            <a:r>
              <a:rPr lang="fr-FR" sz="3200" dirty="0"/>
              <a:t>Qu’est ce que la </a:t>
            </a:r>
            <a:r>
              <a:rPr lang="fr-FR" sz="3200" dirty="0" err="1"/>
              <a:t>SDEr</a:t>
            </a:r>
            <a:r>
              <a:rPr lang="fr-FR" sz="3200" dirty="0"/>
              <a:t> sous PPC ? </a:t>
            </a:r>
          </a:p>
          <a:p>
            <a:r>
              <a:rPr lang="fr-FR" sz="3200" b="1" dirty="0"/>
              <a:t>Prévalence ?</a:t>
            </a:r>
          </a:p>
          <a:p>
            <a:r>
              <a:rPr lang="fr-FR" sz="3200" dirty="0"/>
              <a:t>Facteurs prédictifs et diminution attendue de la somnolence sous PPC ?</a:t>
            </a:r>
          </a:p>
          <a:p>
            <a:r>
              <a:rPr lang="fr-FR" sz="3200" dirty="0"/>
              <a:t>Quels enjeux ?</a:t>
            </a:r>
          </a:p>
          <a:p>
            <a:r>
              <a:rPr lang="fr-FR" sz="3200" dirty="0"/>
              <a:t>Qui sont ces patients avec une </a:t>
            </a:r>
            <a:r>
              <a:rPr lang="fr-FR" sz="3200" dirty="0" err="1"/>
              <a:t>SDEr</a:t>
            </a:r>
            <a:r>
              <a:rPr lang="fr-FR" sz="3200" dirty="0"/>
              <a:t>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Deuxième partie : </a:t>
            </a:r>
          </a:p>
          <a:p>
            <a:r>
              <a:rPr lang="fr-FR" sz="3200" dirty="0"/>
              <a:t>Prise en charge  </a:t>
            </a:r>
          </a:p>
        </p:txBody>
      </p:sp>
    </p:spTree>
    <p:extLst>
      <p:ext uri="{BB962C8B-B14F-4D97-AF65-F5344CB8AC3E}">
        <p14:creationId xmlns:p14="http://schemas.microsoft.com/office/powerpoint/2010/main" val="17923936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sont ces patients avec </a:t>
            </a:r>
            <a:r>
              <a:rPr lang="fr-FR" dirty="0" err="1"/>
              <a:t>SDEr</a:t>
            </a:r>
            <a:r>
              <a:rPr lang="fr-FR" dirty="0"/>
              <a:t> sous PPC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Pas de corrélation entre TILE et </a:t>
            </a:r>
            <a:r>
              <a:rPr lang="fr-FR" dirty="0" err="1"/>
              <a:t>Ewporth</a:t>
            </a:r>
            <a:r>
              <a:rPr lang="fr-FR" dirty="0"/>
              <a:t> (Selim R. </a:t>
            </a:r>
            <a:r>
              <a:rPr lang="fr-FR" dirty="0" err="1"/>
              <a:t>Benbadis</a:t>
            </a:r>
            <a:r>
              <a:rPr lang="fr-FR" dirty="0"/>
              <a:t> </a:t>
            </a:r>
            <a:r>
              <a:rPr lang="fr-FR" i="1" dirty="0"/>
              <a:t>Ann </a:t>
            </a:r>
            <a:r>
              <a:rPr lang="fr-FR" i="1" dirty="0" err="1"/>
              <a:t>Intern</a:t>
            </a:r>
            <a:r>
              <a:rPr lang="fr-FR" i="1" dirty="0"/>
              <a:t> Med. </a:t>
            </a:r>
            <a:r>
              <a:rPr lang="fr-FR" dirty="0"/>
              <a:t>1999)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33856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Somnolence en population générale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1434744"/>
            <a:ext cx="7122431" cy="52464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283371" y="6311900"/>
            <a:ext cx="257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Balagny</a:t>
            </a:r>
            <a:r>
              <a:rPr lang="fr-FR" i="1" dirty="0"/>
              <a:t> ERJ 2023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2900" y="2033588"/>
            <a:ext cx="4127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20% de la cohorte présentait une somnolence diurne excessive.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Mais 14% avec des symptômes ou facteur prédictifs de SAOS</a:t>
            </a:r>
          </a:p>
          <a:p>
            <a:endParaRPr lang="fr-FR" sz="2400" dirty="0"/>
          </a:p>
          <a:p>
            <a:r>
              <a:rPr lang="fr-FR" sz="2400" dirty="0"/>
              <a:t>= &gt; SAOS sous diagnostiqués ? </a:t>
            </a:r>
          </a:p>
        </p:txBody>
      </p:sp>
    </p:spTree>
    <p:extLst>
      <p:ext uri="{BB962C8B-B14F-4D97-AF65-F5344CB8AC3E}">
        <p14:creationId xmlns:p14="http://schemas.microsoft.com/office/powerpoint/2010/main" val="2153724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1597"/>
            <a:ext cx="7934324" cy="41261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sont ces patients avec </a:t>
            </a:r>
            <a:r>
              <a:rPr lang="fr-FR" dirty="0" err="1"/>
              <a:t>SDEr</a:t>
            </a:r>
            <a:r>
              <a:rPr lang="fr-FR" dirty="0"/>
              <a:t> sous PPC ?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6324" y="6263044"/>
            <a:ext cx="331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Antczak</a:t>
            </a:r>
            <a:r>
              <a:rPr lang="fr-FR" i="1" dirty="0"/>
              <a:t> J </a:t>
            </a:r>
            <a:r>
              <a:rPr lang="fr-FR" i="1" dirty="0" err="1"/>
              <a:t>Physiol</a:t>
            </a:r>
            <a:r>
              <a:rPr lang="fr-FR" i="1" dirty="0"/>
              <a:t> </a:t>
            </a:r>
            <a:r>
              <a:rPr lang="fr-FR" i="1" dirty="0" err="1"/>
              <a:t>Pharmacol</a:t>
            </a:r>
            <a:r>
              <a:rPr lang="fr-FR" i="1" dirty="0"/>
              <a:t> 2007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8200" y="1775310"/>
            <a:ext cx="383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PSG sous PPC normale</a:t>
            </a:r>
          </a:p>
        </p:txBody>
      </p:sp>
    </p:spTree>
    <p:extLst>
      <p:ext uri="{BB962C8B-B14F-4D97-AF65-F5344CB8AC3E}">
        <p14:creationId xmlns:p14="http://schemas.microsoft.com/office/powerpoint/2010/main" val="27274978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shift workers, young adults, patients with apnea : plus de </a:t>
            </a:r>
            <a:r>
              <a:rPr lang="en-US" dirty="0" err="1"/>
              <a:t>risque</a:t>
            </a:r>
            <a:r>
              <a:rPr lang="en-US" dirty="0"/>
              <a:t> </a:t>
            </a:r>
            <a:r>
              <a:rPr lang="en-US" dirty="0" err="1"/>
              <a:t>d’avoir</a:t>
            </a:r>
            <a:r>
              <a:rPr lang="en-US" dirty="0"/>
              <a:t> 2 </a:t>
            </a:r>
            <a:r>
              <a:rPr lang="en-US" dirty="0" err="1"/>
              <a:t>endormissements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SP.</a:t>
            </a:r>
          </a:p>
          <a:p>
            <a:r>
              <a:rPr lang="fr-FR" dirty="0"/>
              <a:t>Risque CV et SDE en population général : Augmentation du risque cardiovasculaire en population général (Goodman </a:t>
            </a:r>
            <a:r>
              <a:rPr lang="fr-FR" dirty="0" err="1"/>
              <a:t>dec</a:t>
            </a:r>
            <a:r>
              <a:rPr lang="fr-FR" dirty="0"/>
              <a:t> 2023)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21064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ventilatoire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679F047-F2AE-CFAA-AFC9-47E4F5817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182" y="1355691"/>
            <a:ext cx="8360367" cy="5397814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2A48EC-8613-B3F8-8846-C433C9A52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7" y="6383617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Marrone</a:t>
            </a:r>
            <a:r>
              <a:rPr lang="en-US" altLang="fr-FR" sz="1800" i="1" dirty="0"/>
              <a:t> Chest 2002</a:t>
            </a:r>
            <a:endParaRPr lang="fr-FR" alt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4249964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lien avec narcolepsie ou hypersomnie idiopathique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Chez les patients atteints de </a:t>
            </a:r>
            <a:r>
              <a:rPr lang="fr-FR" b="1" dirty="0"/>
              <a:t>narcolepsie</a:t>
            </a:r>
            <a:r>
              <a:rPr lang="fr-FR" dirty="0"/>
              <a:t> par rapport aux témoins sains, le métabolisme régional du glucose en condition d'éveil complet a augmenté dans </a:t>
            </a:r>
            <a:r>
              <a:rPr lang="fr-FR" u="sng" dirty="0"/>
              <a:t>l'opercule </a:t>
            </a:r>
            <a:r>
              <a:rPr lang="fr-FR" u="sng" dirty="0" err="1"/>
              <a:t>rolandique</a:t>
            </a:r>
            <a:r>
              <a:rPr lang="fr-FR" u="sng" dirty="0"/>
              <a:t> gauche </a:t>
            </a:r>
            <a:r>
              <a:rPr lang="fr-FR" dirty="0"/>
              <a:t>(p &lt; 0,05), et dans les régions </a:t>
            </a:r>
            <a:r>
              <a:rPr lang="fr-FR" u="sng" dirty="0"/>
              <a:t>cingulaires et fusiformes moyennes bilatérales</a:t>
            </a:r>
            <a:r>
              <a:rPr lang="fr-FR" dirty="0"/>
              <a:t>, l'</a:t>
            </a:r>
            <a:r>
              <a:rPr lang="fr-FR" u="sng" dirty="0"/>
              <a:t>insula</a:t>
            </a:r>
            <a:r>
              <a:rPr lang="fr-FR" dirty="0"/>
              <a:t> et les </a:t>
            </a:r>
            <a:r>
              <a:rPr lang="fr-FR" u="sng" dirty="0"/>
              <a:t>lobes temporaux droits </a:t>
            </a:r>
            <a:r>
              <a:rPr lang="fr-FR" dirty="0"/>
              <a:t>(p &lt; 0,001).</a:t>
            </a:r>
          </a:p>
          <a:p>
            <a:r>
              <a:rPr lang="fr-FR" dirty="0"/>
              <a:t>Chez les patients atteints </a:t>
            </a:r>
            <a:r>
              <a:rPr lang="fr-FR" b="1" dirty="0"/>
              <a:t>d‘hypersomnie idiopathique </a:t>
            </a:r>
            <a:r>
              <a:rPr lang="fr-FR" dirty="0"/>
              <a:t>par rapport aux témoins sains, le métabolisme régional du cerveau en état d'éveil complet a augmenté dans l'</a:t>
            </a:r>
            <a:r>
              <a:rPr lang="fr-FR" u="sng" dirty="0"/>
              <a:t>insula</a:t>
            </a:r>
            <a:r>
              <a:rPr lang="fr-FR" dirty="0"/>
              <a:t> et dans le </a:t>
            </a:r>
            <a:r>
              <a:rPr lang="fr-FR" u="sng" dirty="0"/>
              <a:t>noyau caudé droit </a:t>
            </a:r>
            <a:r>
              <a:rPr lang="fr-FR" dirty="0"/>
              <a:t>(p &lt; 0,05), ainsi que dans les </a:t>
            </a:r>
            <a:r>
              <a:rPr lang="fr-FR" u="sng" dirty="0"/>
              <a:t>cortex cingulaire moyen et antérieur</a:t>
            </a:r>
          </a:p>
          <a:p>
            <a:endParaRPr lang="fr-FR" sz="2000" i="1" dirty="0">
              <a:solidFill>
                <a:srgbClr val="292C32"/>
              </a:solidFill>
              <a:latin typeface="Open Sans"/>
            </a:endParaRPr>
          </a:p>
          <a:p>
            <a:endParaRPr lang="fr-FR" sz="2000" i="1" dirty="0">
              <a:solidFill>
                <a:srgbClr val="292C32"/>
              </a:solidFill>
              <a:latin typeface="Open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48624" y="6311900"/>
            <a:ext cx="3789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Dauvilliers</a:t>
            </a:r>
            <a:r>
              <a:rPr lang="fr-FR" i="1" dirty="0"/>
              <a:t> </a:t>
            </a:r>
            <a:r>
              <a:rPr lang="fr-FR" i="1" dirty="0" err="1"/>
              <a:t>Frontiers</a:t>
            </a:r>
            <a:r>
              <a:rPr lang="fr-FR" i="1" dirty="0"/>
              <a:t> of </a:t>
            </a:r>
            <a:r>
              <a:rPr lang="fr-FR" i="1" dirty="0" err="1"/>
              <a:t>neurology</a:t>
            </a:r>
            <a:r>
              <a:rPr lang="fr-FR" i="1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157159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Actigraphie</a:t>
            </a:r>
            <a:r>
              <a:rPr lang="fr-FR" dirty="0"/>
              <a:t> sous PPC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899" y="1305330"/>
            <a:ext cx="5584825" cy="505939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525000" y="629273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Tippin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Med 2016</a:t>
            </a:r>
          </a:p>
        </p:txBody>
      </p:sp>
    </p:spTree>
    <p:extLst>
      <p:ext uri="{BB962C8B-B14F-4D97-AF65-F5344CB8AC3E}">
        <p14:creationId xmlns:p14="http://schemas.microsoft.com/office/powerpoint/2010/main" val="1028207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43" y="1825625"/>
            <a:ext cx="11557113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2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SDE sous PPC est elle due au MPJ 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5998" y="1825625"/>
            <a:ext cx="5257801" cy="4351338"/>
          </a:xfrm>
        </p:spPr>
        <p:txBody>
          <a:bodyPr>
            <a:normAutofit/>
          </a:bodyPr>
          <a:lstStyle/>
          <a:p>
            <a:r>
              <a:rPr lang="fr-FR" sz="2000" dirty="0"/>
              <a:t>[184] Fulda S, Wetter TC. Is </a:t>
            </a:r>
            <a:r>
              <a:rPr lang="fr-FR" sz="2000" dirty="0" err="1"/>
              <a:t>daytime</a:t>
            </a:r>
            <a:r>
              <a:rPr lang="fr-FR" sz="2000" dirty="0"/>
              <a:t> </a:t>
            </a:r>
            <a:r>
              <a:rPr lang="fr-FR" sz="2000" dirty="0" err="1"/>
              <a:t>sleepiness</a:t>
            </a:r>
            <a:r>
              <a:rPr lang="fr-FR" sz="2000" dirty="0"/>
              <a:t> a </a:t>
            </a:r>
            <a:r>
              <a:rPr lang="fr-FR" sz="2000" dirty="0" err="1"/>
              <a:t>neglected</a:t>
            </a:r>
            <a:r>
              <a:rPr lang="fr-FR" sz="2000" dirty="0"/>
              <a:t> </a:t>
            </a:r>
            <a:r>
              <a:rPr lang="fr-FR" sz="2000" dirty="0" err="1"/>
              <a:t>problem</a:t>
            </a:r>
            <a:r>
              <a:rPr lang="fr-FR" sz="2000" dirty="0"/>
              <a:t> in patients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restless</a:t>
            </a:r>
            <a:r>
              <a:rPr lang="fr-FR" sz="2000" dirty="0"/>
              <a:t> legs syndrome? </a:t>
            </a:r>
            <a:r>
              <a:rPr lang="fr-FR" sz="2000" dirty="0" err="1"/>
              <a:t>Mov</a:t>
            </a:r>
            <a:r>
              <a:rPr lang="fr-FR" sz="2000" dirty="0"/>
              <a:t> </a:t>
            </a:r>
            <a:r>
              <a:rPr lang="fr-FR" sz="2000" dirty="0" err="1"/>
              <a:t>Disord</a:t>
            </a:r>
            <a:r>
              <a:rPr lang="fr-FR" sz="2000" dirty="0"/>
              <a:t> 2007;22:S409—13. </a:t>
            </a:r>
          </a:p>
          <a:p>
            <a:r>
              <a:rPr lang="fr-FR" sz="2000" dirty="0"/>
              <a:t>[185] Leary EB, Moore HE, Schneider LD, Finn LA, </a:t>
            </a:r>
            <a:r>
              <a:rPr lang="fr-FR" sz="2000" dirty="0" err="1"/>
              <a:t>Peppard</a:t>
            </a:r>
            <a:r>
              <a:rPr lang="fr-FR" sz="2000" dirty="0"/>
              <a:t> PE, Mignot E. </a:t>
            </a:r>
            <a:r>
              <a:rPr lang="fr-FR" sz="2000" dirty="0" err="1"/>
              <a:t>Periodic</a:t>
            </a:r>
            <a:r>
              <a:rPr lang="fr-FR" sz="2000" dirty="0"/>
              <a:t> </a:t>
            </a:r>
            <a:r>
              <a:rPr lang="fr-FR" sz="2000" dirty="0" err="1"/>
              <a:t>limb</a:t>
            </a:r>
            <a:r>
              <a:rPr lang="fr-FR" sz="2000" dirty="0"/>
              <a:t> </a:t>
            </a:r>
            <a:r>
              <a:rPr lang="fr-FR" sz="2000" dirty="0" err="1"/>
              <a:t>movements</a:t>
            </a:r>
            <a:r>
              <a:rPr lang="fr-FR" sz="2000" dirty="0"/>
              <a:t> in </a:t>
            </a:r>
            <a:r>
              <a:rPr lang="fr-FR" sz="2000" dirty="0" err="1"/>
              <a:t>sleep</a:t>
            </a:r>
            <a:r>
              <a:rPr lang="fr-FR" sz="2000" dirty="0"/>
              <a:t>: </a:t>
            </a:r>
            <a:r>
              <a:rPr lang="fr-FR" sz="2000" dirty="0" err="1"/>
              <a:t>prevalence</a:t>
            </a:r>
            <a:r>
              <a:rPr lang="fr-FR" sz="2000" dirty="0"/>
              <a:t> and </a:t>
            </a:r>
            <a:r>
              <a:rPr lang="fr-FR" sz="2000" dirty="0" err="1"/>
              <a:t>associated</a:t>
            </a:r>
            <a:r>
              <a:rPr lang="fr-FR" sz="2000" dirty="0"/>
              <a:t> </a:t>
            </a:r>
            <a:r>
              <a:rPr lang="fr-FR" sz="2000" dirty="0" err="1"/>
              <a:t>sleepiness</a:t>
            </a:r>
            <a:r>
              <a:rPr lang="fr-FR" sz="2000" dirty="0"/>
              <a:t> in the Wisconsin </a:t>
            </a:r>
            <a:r>
              <a:rPr lang="fr-FR" sz="2000" dirty="0" err="1"/>
              <a:t>Sleep</a:t>
            </a:r>
            <a:r>
              <a:rPr lang="fr-FR" sz="2000" dirty="0"/>
              <a:t> </a:t>
            </a:r>
            <a:r>
              <a:rPr lang="fr-FR" sz="2000" dirty="0" err="1"/>
              <a:t>Cohort</a:t>
            </a:r>
            <a:r>
              <a:rPr lang="fr-FR" sz="2000" dirty="0"/>
              <a:t>. Clin </a:t>
            </a:r>
            <a:r>
              <a:rPr lang="fr-FR" sz="2000" dirty="0" err="1"/>
              <a:t>Neurophysiol</a:t>
            </a:r>
            <a:r>
              <a:rPr lang="fr-FR" sz="2000" dirty="0"/>
              <a:t> 2018;129:2306—14.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68" y="1518266"/>
            <a:ext cx="4940531" cy="51634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090618" y="6312346"/>
            <a:ext cx="302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Haba-Rubio </a:t>
            </a:r>
            <a:r>
              <a:rPr lang="fr-FR" i="1" dirty="0" err="1"/>
              <a:t>Sleep</a:t>
            </a:r>
            <a:r>
              <a:rPr lang="fr-FR" i="1" dirty="0"/>
              <a:t> Med 2005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5469" y="5838952"/>
            <a:ext cx="4605252" cy="769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18415" y="5955835"/>
            <a:ext cx="2560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=&gt; Pas seulement </a:t>
            </a:r>
          </a:p>
        </p:txBody>
      </p:sp>
    </p:spTree>
    <p:extLst>
      <p:ext uri="{BB962C8B-B14F-4D97-AF65-F5344CB8AC3E}">
        <p14:creationId xmlns:p14="http://schemas.microsoft.com/office/powerpoint/2010/main" val="3644716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 ventilatoire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2A48EC-8613-B3F8-8846-C433C9A52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7" y="6383617"/>
            <a:ext cx="481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800" i="1" dirty="0" err="1"/>
              <a:t>Marrone</a:t>
            </a:r>
            <a:r>
              <a:rPr lang="en-US" altLang="fr-FR" sz="1800" i="1" dirty="0"/>
              <a:t> Chest 2002</a:t>
            </a:r>
            <a:endParaRPr lang="fr-FR" altLang="fr-FR" sz="1800" i="1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B4ED3DF-CF02-A224-0665-57225268FC86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41401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88% des augmentations </a:t>
            </a:r>
            <a:r>
              <a:rPr lang="en-US" dirty="0" err="1"/>
              <a:t>rapides</a:t>
            </a:r>
            <a:r>
              <a:rPr lang="en-US" dirty="0"/>
              <a:t> de pression (&gt;2 cmH20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moins</a:t>
            </a:r>
            <a:r>
              <a:rPr lang="en-US" dirty="0"/>
              <a:t> de 2 min) </a:t>
            </a:r>
            <a:r>
              <a:rPr lang="en-US" dirty="0" err="1"/>
              <a:t>n’étaient</a:t>
            </a:r>
            <a:r>
              <a:rPr lang="en-US" dirty="0"/>
              <a:t> pas </a:t>
            </a:r>
            <a:r>
              <a:rPr lang="en-US" dirty="0" err="1"/>
              <a:t>précédées</a:t>
            </a:r>
            <a:r>
              <a:rPr lang="en-US" dirty="0"/>
              <a:t> par un </a:t>
            </a:r>
            <a:r>
              <a:rPr lang="en-US" dirty="0" err="1"/>
              <a:t>événements</a:t>
            </a:r>
            <a:r>
              <a:rPr lang="en-US" dirty="0"/>
              <a:t> </a:t>
            </a:r>
            <a:r>
              <a:rPr lang="en-US" dirty="0" err="1"/>
              <a:t>respiratoire</a:t>
            </a:r>
            <a:r>
              <a:rPr lang="en-US" dirty="0"/>
              <a:t> </a:t>
            </a:r>
          </a:p>
          <a:p>
            <a:r>
              <a:rPr lang="en-US" dirty="0"/>
              <a:t>63% des micro-</a:t>
            </a:r>
            <a:r>
              <a:rPr lang="en-US" dirty="0" err="1"/>
              <a:t>éveils</a:t>
            </a:r>
            <a:r>
              <a:rPr lang="en-US" dirty="0"/>
              <a:t>/</a:t>
            </a:r>
            <a:r>
              <a:rPr lang="en-US" dirty="0" err="1"/>
              <a:t>éveils</a:t>
            </a:r>
            <a:r>
              <a:rPr lang="en-US" dirty="0"/>
              <a:t> </a:t>
            </a:r>
            <a:r>
              <a:rPr lang="en-US" dirty="0" err="1"/>
              <a:t>n’étaient</a:t>
            </a:r>
            <a:r>
              <a:rPr lang="en-US" dirty="0"/>
              <a:t> pas </a:t>
            </a:r>
            <a:r>
              <a:rPr lang="en-US" dirty="0" err="1"/>
              <a:t>précédés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anomalie</a:t>
            </a:r>
            <a:r>
              <a:rPr lang="en-US" dirty="0"/>
              <a:t> </a:t>
            </a:r>
            <a:r>
              <a:rPr lang="en-US" dirty="0" err="1"/>
              <a:t>respiratoire</a:t>
            </a:r>
            <a:r>
              <a:rPr lang="en-US" dirty="0"/>
              <a:t>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88FD3BF-A4D2-E591-45F0-4CA8F144D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99" y="944744"/>
            <a:ext cx="6859029" cy="53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7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Prévalence de la SDE sous PPC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429799"/>
              </p:ext>
            </p:extLst>
          </p:nvPr>
        </p:nvGraphicFramePr>
        <p:xfrm>
          <a:off x="900953" y="1690688"/>
          <a:ext cx="10390093" cy="4981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40">
                  <a:extLst>
                    <a:ext uri="{9D8B030D-6E8A-4147-A177-3AD203B41FA5}">
                      <a16:colId xmlns:a16="http://schemas.microsoft.com/office/drawing/2014/main" val="2165974872"/>
                    </a:ext>
                  </a:extLst>
                </a:gridCol>
                <a:gridCol w="1807648">
                  <a:extLst>
                    <a:ext uri="{9D8B030D-6E8A-4147-A177-3AD203B41FA5}">
                      <a16:colId xmlns:a16="http://schemas.microsoft.com/office/drawing/2014/main" val="1826293286"/>
                    </a:ext>
                  </a:extLst>
                </a:gridCol>
                <a:gridCol w="1907223">
                  <a:extLst>
                    <a:ext uri="{9D8B030D-6E8A-4147-A177-3AD203B41FA5}">
                      <a16:colId xmlns:a16="http://schemas.microsoft.com/office/drawing/2014/main" val="3539451228"/>
                    </a:ext>
                  </a:extLst>
                </a:gridCol>
                <a:gridCol w="1639141">
                  <a:extLst>
                    <a:ext uri="{9D8B030D-6E8A-4147-A177-3AD203B41FA5}">
                      <a16:colId xmlns:a16="http://schemas.microsoft.com/office/drawing/2014/main" val="3595443842"/>
                    </a:ext>
                  </a:extLst>
                </a:gridCol>
                <a:gridCol w="3155726">
                  <a:extLst>
                    <a:ext uri="{9D8B030D-6E8A-4147-A177-3AD203B41FA5}">
                      <a16:colId xmlns:a16="http://schemas.microsoft.com/office/drawing/2014/main" val="629658339"/>
                    </a:ext>
                  </a:extLst>
                </a:gridCol>
                <a:gridCol w="780415">
                  <a:extLst>
                    <a:ext uri="{9D8B030D-6E8A-4147-A177-3AD203B41FA5}">
                      <a16:colId xmlns:a16="http://schemas.microsoft.com/office/drawing/2014/main" val="2395514039"/>
                    </a:ext>
                  </a:extLst>
                </a:gridCol>
              </a:tblGrid>
              <a:tr h="342586">
                <a:tc>
                  <a:txBody>
                    <a:bodyPr/>
                    <a:lstStyle/>
                    <a:p>
                      <a:r>
                        <a:rPr lang="fr-FR" sz="900" dirty="0"/>
                        <a:t>Publication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Type d’étude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/>
                        <a:t>Evaluation</a:t>
                      </a:r>
                    </a:p>
                    <a:p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Résultats principaux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Prévalence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29867"/>
                  </a:ext>
                </a:extLst>
              </a:tr>
              <a:tr h="418717">
                <a:tc>
                  <a:txBody>
                    <a:bodyPr/>
                    <a:lstStyle/>
                    <a:p>
                      <a:r>
                        <a:rPr lang="fr-FR" sz="700" dirty="0"/>
                        <a:t>Weaver et al.,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Multicentrique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149 SAOS</a:t>
                      </a:r>
                      <a:r>
                        <a:rPr lang="fr-FR" sz="700" baseline="0" dirty="0"/>
                        <a:t> sévère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ESS, TILE,</a:t>
                      </a:r>
                      <a:r>
                        <a:rPr lang="fr-FR" sz="700" baseline="0" dirty="0"/>
                        <a:t> FOSQ</a:t>
                      </a:r>
                    </a:p>
                    <a:p>
                      <a:r>
                        <a:rPr lang="fr-FR" sz="700" baseline="0" dirty="0"/>
                        <a:t>Après 3 mois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77% initial </a:t>
                      </a:r>
                    </a:p>
                    <a:p>
                      <a:r>
                        <a:rPr lang="fr-FR" sz="700" dirty="0"/>
                        <a:t>34% après PPC </a:t>
                      </a:r>
                    </a:p>
                    <a:p>
                      <a:r>
                        <a:rPr lang="fr-FR" sz="700" dirty="0"/>
                        <a:t>20 % si PPC &gt; 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7630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Stradling</a:t>
                      </a:r>
                      <a:r>
                        <a:rPr lang="fr-FR" sz="700" dirty="0"/>
                        <a:t> et al.,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Etude cas-témoins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525 contrôles</a:t>
                      </a:r>
                    </a:p>
                    <a:p>
                      <a:r>
                        <a:rPr lang="fr-FR" sz="700" dirty="0"/>
                        <a:t>572 SAHOS</a:t>
                      </a:r>
                      <a:r>
                        <a:rPr lang="fr-FR" sz="700" baseline="0" dirty="0"/>
                        <a:t>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&gt;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14,3 % des témoins  16,1 % des patients avec SAHOS traité par PPC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890983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/>
                        <a:t>Pépin</a:t>
                      </a:r>
                      <a:r>
                        <a:rPr lang="fr-FR" sz="700" baseline="0" dirty="0"/>
                        <a:t> </a:t>
                      </a:r>
                      <a:r>
                        <a:rPr lang="fr-FR" sz="700" dirty="0"/>
                        <a:t>et al., </a:t>
                      </a:r>
                      <a:r>
                        <a:rPr lang="fr-FR" sz="700" baseline="0" dirty="0"/>
                        <a:t>2009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/>
                        <a:t>Multicentrique</a:t>
                      </a:r>
                      <a:r>
                        <a:rPr lang="fr-FR" sz="700" baseline="0" dirty="0"/>
                        <a:t> observationnelle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/>
                        <a:t>502 SAOS</a:t>
                      </a:r>
                      <a:r>
                        <a:rPr lang="fr-FR" sz="700" baseline="0" dirty="0"/>
                        <a:t> sévère observant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</a:t>
                      </a:r>
                      <a:r>
                        <a:rPr lang="fr-FR" sz="700" baseline="0" dirty="0"/>
                        <a:t>, (NHP : questionnaire qualité de vie)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Total 12%</a:t>
                      </a:r>
                    </a:p>
                    <a:p>
                      <a:r>
                        <a:rPr lang="fr-FR" sz="700" dirty="0"/>
                        <a:t>6% après exclusion PLMS, dépression, narcolepsie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316542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Koutsourelakis</a:t>
                      </a:r>
                      <a:r>
                        <a:rPr lang="fr-FR" sz="700" dirty="0"/>
                        <a:t> et al.,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208 patients</a:t>
                      </a:r>
                      <a:r>
                        <a:rPr lang="fr-FR" sz="700" baseline="0" dirty="0"/>
                        <a:t> sous PPC observant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</a:t>
                      </a:r>
                      <a:r>
                        <a:rPr lang="fr-FR" sz="700" baseline="0" dirty="0"/>
                        <a:t> après 6 mois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55% dont 38% de dépression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939481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Antic</a:t>
                      </a:r>
                      <a:r>
                        <a:rPr lang="fr-FR" sz="700" dirty="0"/>
                        <a:t> et al.,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Cohorte multicentrique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174 modéré à sévère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40 % après PPC </a:t>
                      </a:r>
                    </a:p>
                    <a:p>
                      <a:r>
                        <a:rPr lang="fr-FR" sz="700" dirty="0"/>
                        <a:t>20 % si PPC &gt; 7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96190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Gasa</a:t>
                      </a:r>
                      <a:r>
                        <a:rPr lang="fr-FR" sz="700" dirty="0"/>
                        <a:t> et al.,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Registre National Français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1047 patients</a:t>
                      </a:r>
                      <a:r>
                        <a:rPr lang="fr-FR" sz="700" baseline="0" dirty="0"/>
                        <a:t>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après 3-24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Facteurs : utilisation plus faible de la PPC, insuffisance cardiaque et SAHOS modéré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826022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/>
                        <a:t>Lau et al.,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37 patients observant et 27 témoins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après</a:t>
                      </a:r>
                      <a:r>
                        <a:rPr lang="fr-FR" sz="700" baseline="0" dirty="0"/>
                        <a:t> 18 mois en moyenne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30% cas</a:t>
                      </a:r>
                    </a:p>
                    <a:p>
                      <a:r>
                        <a:rPr lang="fr-FR" sz="700" dirty="0"/>
                        <a:t>15</a:t>
                      </a:r>
                      <a:r>
                        <a:rPr lang="fr-FR" sz="700" baseline="0" dirty="0"/>
                        <a:t> % témoins sains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41158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/>
                        <a:t>Verbruggen et al.,</a:t>
                      </a:r>
                      <a:r>
                        <a:rPr lang="fr-FR" sz="700" baseline="0" dirty="0"/>
                        <a:t> 2014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85 SAHOS sous OAM avec IAH normalisé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et PSG à 3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Diminution</a:t>
                      </a:r>
                      <a:r>
                        <a:rPr lang="fr-FR" sz="700" baseline="0" dirty="0"/>
                        <a:t> de la durée de N3 si </a:t>
                      </a:r>
                      <a:r>
                        <a:rPr lang="fr-FR" sz="700" baseline="0" dirty="0" err="1"/>
                        <a:t>SDEr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878658"/>
                  </a:ext>
                </a:extLst>
              </a:tr>
              <a:tr h="190326">
                <a:tc>
                  <a:txBody>
                    <a:bodyPr/>
                    <a:lstStyle/>
                    <a:p>
                      <a:r>
                        <a:rPr lang="fr-FR" sz="700" dirty="0" err="1"/>
                        <a:t>Tippin</a:t>
                      </a:r>
                      <a:r>
                        <a:rPr lang="fr-FR" sz="700" dirty="0"/>
                        <a:t> et al.,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80 SAHOS sous PPC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947790"/>
                  </a:ext>
                </a:extLst>
              </a:tr>
              <a:tr h="418717">
                <a:tc>
                  <a:txBody>
                    <a:bodyPr/>
                    <a:lstStyle/>
                    <a:p>
                      <a:r>
                        <a:rPr lang="fr-FR" sz="700" dirty="0" err="1"/>
                        <a:t>Budhiraja</a:t>
                      </a:r>
                      <a:r>
                        <a:rPr lang="fr-FR" sz="700" dirty="0"/>
                        <a:t> et</a:t>
                      </a:r>
                      <a:r>
                        <a:rPr lang="fr-FR" sz="700" baseline="0" dirty="0"/>
                        <a:t> al., 2017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randomisé Essai contrôlé prospectif multicentrique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558 SAHOS</a:t>
                      </a:r>
                      <a:r>
                        <a:rPr lang="fr-FR" sz="700" baseline="0" dirty="0"/>
                        <a:t>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ESS, TME,</a:t>
                      </a:r>
                      <a:r>
                        <a:rPr lang="fr-FR" sz="700" baseline="0" dirty="0"/>
                        <a:t> </a:t>
                      </a:r>
                      <a:r>
                        <a:rPr lang="fr-FR" sz="700" dirty="0"/>
                        <a:t>PSG à 6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/>
                        <a:t>22,3% </a:t>
                      </a:r>
                      <a:r>
                        <a:rPr lang="fr-FR" sz="700" dirty="0" err="1"/>
                        <a:t>SDEr</a:t>
                      </a:r>
                      <a:r>
                        <a:rPr lang="fr-FR" sz="700" dirty="0"/>
                        <a:t> et </a:t>
                      </a:r>
                      <a:r>
                        <a:rPr lang="fr-FR" sz="700" baseline="0" dirty="0"/>
                        <a:t>18,1% </a:t>
                      </a:r>
                      <a:r>
                        <a:rPr lang="fr-FR" sz="700" dirty="0"/>
                        <a:t>chez</a:t>
                      </a:r>
                      <a:r>
                        <a:rPr lang="fr-FR" sz="700" baseline="0" dirty="0"/>
                        <a:t> bon utilisateur de la PPC </a:t>
                      </a:r>
                      <a:r>
                        <a:rPr lang="fr-FR" sz="700" dirty="0"/>
                        <a:t>49% ESS</a:t>
                      </a:r>
                      <a:r>
                        <a:rPr lang="fr-FR" sz="700" baseline="0" dirty="0"/>
                        <a:t> &gt; 10 avant PPC</a:t>
                      </a:r>
                      <a:endParaRPr lang="fr-FR" sz="700" dirty="0"/>
                    </a:p>
                    <a:p>
                      <a:r>
                        <a:rPr lang="fr-FR" sz="700" dirty="0"/>
                        <a:t>Latence TME &lt; 17 min chez 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18,1%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433651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Xiong</a:t>
                      </a:r>
                      <a:r>
                        <a:rPr lang="fr-FR" sz="700" dirty="0"/>
                        <a:t> et al.,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29 SAHOS sévère de 30-55 ans avec PPC ≥ 6h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ESS,</a:t>
                      </a:r>
                      <a:r>
                        <a:rPr lang="fr-FR" sz="700" baseline="0" dirty="0"/>
                        <a:t> plus d’un mois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moyenne 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543003"/>
                  </a:ext>
                </a:extLst>
              </a:tr>
              <a:tr h="190326">
                <a:tc>
                  <a:txBody>
                    <a:bodyPr/>
                    <a:lstStyle/>
                    <a:p>
                      <a:r>
                        <a:rPr lang="fr-FR" sz="700" dirty="0" err="1"/>
                        <a:t>Schöbel</a:t>
                      </a:r>
                      <a:r>
                        <a:rPr lang="fr-FR" sz="700" dirty="0"/>
                        <a:t> et al.,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Randomisée prospective et croisée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49 SAHOS sous</a:t>
                      </a:r>
                      <a:r>
                        <a:rPr lang="fr-FR" sz="700" baseline="0" dirty="0"/>
                        <a:t>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suivi moyen 81 +/- 63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24,5%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77134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/>
                        <a:t>Zhang et al.,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err="1"/>
                        <a:t>Monocentrique</a:t>
                      </a:r>
                      <a:r>
                        <a:rPr lang="fr-FR" sz="700" dirty="0"/>
                        <a:t> observationnelle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/>
                        <a:t>27 SAHOS sévère de 30-55 ans avec PPC ≥ 6h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ESS, suivi 30 jours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Extension</a:t>
                      </a:r>
                      <a:r>
                        <a:rPr lang="fr-FR" sz="700" baseline="0" dirty="0"/>
                        <a:t> étude de </a:t>
                      </a:r>
                      <a:r>
                        <a:rPr lang="fr-FR" sz="700" baseline="0" dirty="0" err="1"/>
                        <a:t>Xiong</a:t>
                      </a:r>
                      <a:r>
                        <a:rPr lang="fr-FR" sz="700" baseline="0" dirty="0"/>
                        <a:t> et al., 2017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57144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r>
                        <a:rPr lang="fr-FR" sz="700" dirty="0" err="1"/>
                        <a:t>Bonsignore</a:t>
                      </a:r>
                      <a:r>
                        <a:rPr lang="fr-FR" sz="700" dirty="0"/>
                        <a:t> et al.,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Rétrospective multicentrique</a:t>
                      </a:r>
                      <a:r>
                        <a:rPr lang="fr-FR" sz="700" baseline="0" dirty="0"/>
                        <a:t> – Cohorte ESADA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2190 SAHOS</a:t>
                      </a:r>
                      <a:r>
                        <a:rPr lang="fr-FR" sz="700" baseline="0" dirty="0"/>
                        <a:t> sous PPC</a:t>
                      </a:r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ESS suivi 5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56% SDE avant PPC</a:t>
                      </a:r>
                    </a:p>
                    <a:p>
                      <a:r>
                        <a:rPr lang="fr-FR" sz="700" dirty="0"/>
                        <a:t>Durée</a:t>
                      </a:r>
                      <a:r>
                        <a:rPr lang="fr-FR" sz="700" baseline="0" dirty="0"/>
                        <a:t> d’utilisation </a:t>
                      </a:r>
                      <a:r>
                        <a:rPr lang="fr-FR" sz="700" baseline="0"/>
                        <a:t>non renseigné*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28,2%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352962"/>
                  </a:ext>
                </a:extLst>
              </a:tr>
              <a:tr h="304521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1" baseline="0" dirty="0"/>
                        <a:t>Moyenne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1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71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Stimulant : CI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sz="3000" b="1" u="sng" dirty="0"/>
              <a:t>Prescription</a:t>
            </a:r>
            <a:r>
              <a:rPr lang="fr-FR" dirty="0"/>
              <a:t> : hospitalière, pneumologue ou titulaire de la FST sommeil (ou DU sommeil) ou exerçant dans un centre sommeil</a:t>
            </a:r>
          </a:p>
          <a:p>
            <a:r>
              <a:rPr lang="fr-FR" dirty="0"/>
              <a:t>Réévaluation et renouvellement annuel par n’importe quel médecin </a:t>
            </a:r>
          </a:p>
          <a:p>
            <a:r>
              <a:rPr lang="fr-FR" b="1" dirty="0" err="1"/>
              <a:t>Pitolisant</a:t>
            </a:r>
            <a:r>
              <a:rPr lang="fr-FR" dirty="0"/>
              <a:t> (</a:t>
            </a:r>
            <a:r>
              <a:rPr lang="fr-FR" dirty="0" err="1"/>
              <a:t>Ozawade</a:t>
            </a:r>
            <a:r>
              <a:rPr lang="fr-FR" dirty="0"/>
              <a:t>®)</a:t>
            </a:r>
          </a:p>
          <a:p>
            <a:r>
              <a:rPr lang="fr-FR" dirty="0"/>
              <a:t>Chez patient observant ou non </a:t>
            </a:r>
          </a:p>
          <a:p>
            <a:r>
              <a:rPr lang="fr-FR" b="1" dirty="0" err="1"/>
              <a:t>Solriamfetol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Sunosi</a:t>
            </a:r>
            <a:r>
              <a:rPr lang="fr-FR" dirty="0"/>
              <a:t>®)</a:t>
            </a:r>
          </a:p>
          <a:p>
            <a:r>
              <a:rPr lang="fr-FR" dirty="0"/>
              <a:t>Chez les patient observant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3000" b="1" u="sng" dirty="0"/>
              <a:t>Surveillance</a:t>
            </a:r>
            <a:r>
              <a:rPr lang="fr-FR" dirty="0"/>
              <a:t> : </a:t>
            </a:r>
          </a:p>
          <a:p>
            <a:r>
              <a:rPr lang="fr-FR" dirty="0"/>
              <a:t>3 mois, 6 mois puis tout les an. </a:t>
            </a:r>
          </a:p>
          <a:p>
            <a:r>
              <a:rPr lang="fr-FR" dirty="0"/>
              <a:t>Evaluation subjective de l’efficacité (interrogatoire + échelles)</a:t>
            </a:r>
          </a:p>
          <a:p>
            <a:r>
              <a:rPr lang="fr-FR" dirty="0"/>
              <a:t>Évaluation de la tolérance </a:t>
            </a:r>
          </a:p>
          <a:p>
            <a:r>
              <a:rPr lang="fr-FR" dirty="0"/>
              <a:t>Apparition de symptômes psychiatriques (trouble de l’humeur, anxiété, dépression)</a:t>
            </a:r>
          </a:p>
          <a:p>
            <a:r>
              <a:rPr lang="fr-FR" dirty="0"/>
              <a:t>Paramètres cardiovasculaires : PA et </a:t>
            </a:r>
            <a:r>
              <a:rPr lang="fr-FR" dirty="0" err="1"/>
              <a:t>Fc</a:t>
            </a:r>
            <a:endParaRPr lang="fr-FR" dirty="0"/>
          </a:p>
          <a:p>
            <a:r>
              <a:rPr lang="fr-FR" dirty="0"/>
              <a:t>Observance et efficacité du traitement du SAOS</a:t>
            </a:r>
          </a:p>
          <a:p>
            <a:r>
              <a:rPr lang="fr-FR" dirty="0"/>
              <a:t>Recherche autres causes de somnolence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1772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365125"/>
            <a:ext cx="6686550" cy="5966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0198" y="6294927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Inoue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Med 2016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429250" y="2400300"/>
            <a:ext cx="2400300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29249" y="3486150"/>
            <a:ext cx="2400301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29248" y="4554537"/>
            <a:ext cx="2400302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29249" y="5640387"/>
            <a:ext cx="24669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305175" y="1323975"/>
            <a:ext cx="466725" cy="10001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305175" y="4211636"/>
            <a:ext cx="466725" cy="34290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772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E11D9-7BE1-6AE5-67AC-49E2A43C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D36960-B3B8-297C-1BF5-C93DA3323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Dauvilliers</a:t>
            </a:r>
            <a:r>
              <a:rPr lang="fr-FR" dirty="0"/>
              <a:t> 2020 AJRCCM </a:t>
            </a:r>
          </a:p>
          <a:p>
            <a:r>
              <a:rPr lang="fr-FR" dirty="0"/>
              <a:t>Amélioration de 3 points l’ESS vs placébo, pas de différence pour les test d’Osler. </a:t>
            </a:r>
          </a:p>
          <a:p>
            <a:endParaRPr lang="fr-FR" dirty="0"/>
          </a:p>
          <a:p>
            <a:r>
              <a:rPr lang="fr-FR" dirty="0"/>
              <a:t>SDE en population général : </a:t>
            </a:r>
            <a:r>
              <a:rPr lang="fr-FR" dirty="0" err="1"/>
              <a:t>Epworth</a:t>
            </a:r>
            <a:r>
              <a:rPr lang="fr-FR" dirty="0"/>
              <a:t> 6.1 ± 3.9 </a:t>
            </a:r>
            <a:r>
              <a:rPr lang="fr-FR" sz="1800" i="1" dirty="0">
                <a:solidFill>
                  <a:prstClr val="black"/>
                </a:solidFill>
              </a:rPr>
              <a:t>(</a:t>
            </a:r>
            <a:r>
              <a:rPr lang="fr-FR" sz="1800" i="1" dirty="0" err="1">
                <a:solidFill>
                  <a:prstClr val="black"/>
                </a:solidFill>
              </a:rPr>
              <a:t>Thorarinsdottir</a:t>
            </a:r>
            <a:r>
              <a:rPr lang="fr-FR" sz="1800" i="1" dirty="0">
                <a:solidFill>
                  <a:prstClr val="black"/>
                </a:solidFill>
              </a:rPr>
              <a:t> JSR 2019)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8670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Somnolence : Incapacité à rester éveillé et alerte pendant la journée.  </a:t>
            </a:r>
          </a:p>
          <a:p>
            <a:pPr marL="0" indent="0">
              <a:buNone/>
            </a:pPr>
            <a:r>
              <a:rPr lang="fr-FR" dirty="0"/>
              <a:t>  Besoin irrépressible de sommeil ou des épisodes involontaires de somnolence ou de sommeil. </a:t>
            </a:r>
            <a:r>
              <a:rPr lang="fr-FR" sz="2000" i="1" dirty="0"/>
              <a:t>(ICSD-3-TR)</a:t>
            </a:r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r>
              <a:rPr lang="fr-FR" sz="2000" dirty="0"/>
              <a:t>« Au cours de l’année précédente, avez-vous expérimenté au moins un épisode de somnolence sévère au volant rendant la conduite difficile ou vous obligeant à vous arrêter ? » </a:t>
            </a:r>
            <a:r>
              <a:rPr lang="fr-FR" sz="1600" i="1" dirty="0"/>
              <a:t>(Philip </a:t>
            </a:r>
            <a:r>
              <a:rPr lang="fr-FR" sz="1600" i="1" dirty="0" err="1"/>
              <a:t>Sleep</a:t>
            </a:r>
            <a:r>
              <a:rPr lang="fr-FR" sz="1600" i="1" dirty="0"/>
              <a:t> Med 2010)</a:t>
            </a:r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endParaRPr lang="fr-FR" sz="2000" i="1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43285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PSG sous PPC et </a:t>
            </a:r>
            <a:r>
              <a:rPr lang="fr-FR" dirty="0" err="1"/>
              <a:t>SDEr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78" y="1406018"/>
            <a:ext cx="3308289" cy="36979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018" y="1406019"/>
            <a:ext cx="3928469" cy="3082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978" y="3412523"/>
            <a:ext cx="3308289" cy="2533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763018" y="3724023"/>
            <a:ext cx="3928469" cy="2494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763018" y="4212169"/>
            <a:ext cx="3928469" cy="2767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007885" y="4564284"/>
            <a:ext cx="1683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Vernet ERJ 2011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b="38054"/>
          <a:stretch/>
        </p:blipFill>
        <p:spPr>
          <a:xfrm>
            <a:off x="7772464" y="1406018"/>
            <a:ext cx="4089807" cy="20065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5808" y="3152328"/>
            <a:ext cx="4056463" cy="2601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723582" y="3481247"/>
            <a:ext cx="326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Werli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Med 2016</a:t>
            </a:r>
          </a:p>
        </p:txBody>
      </p:sp>
    </p:spTree>
    <p:extLst>
      <p:ext uri="{BB962C8B-B14F-4D97-AF65-F5344CB8AC3E}">
        <p14:creationId xmlns:p14="http://schemas.microsoft.com/office/powerpoint/2010/main" val="19211788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922" y="881150"/>
            <a:ext cx="7085100" cy="5143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82799" y="6362184"/>
            <a:ext cx="2083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Li Front </a:t>
            </a:r>
            <a:r>
              <a:rPr lang="fr-FR" i="1" dirty="0" err="1"/>
              <a:t>Neurol</a:t>
            </a:r>
            <a:r>
              <a:rPr lang="fr-FR" i="1" dirty="0"/>
              <a:t>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9895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TME et </a:t>
            </a:r>
            <a:r>
              <a:rPr lang="fr-FR" dirty="0" err="1"/>
              <a:t>SDEr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312" y="3225973"/>
            <a:ext cx="4370387" cy="3090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8811" y="6316145"/>
            <a:ext cx="2083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Li Front </a:t>
            </a:r>
            <a:r>
              <a:rPr lang="fr-FR" i="1" dirty="0" err="1"/>
              <a:t>Neurol</a:t>
            </a:r>
            <a:r>
              <a:rPr lang="fr-FR" i="1" dirty="0"/>
              <a:t> 2022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38199" y="1767174"/>
            <a:ext cx="10974387" cy="443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Latence moyenne de 50 patients avec </a:t>
            </a:r>
            <a:r>
              <a:rPr lang="fr-FR" dirty="0" err="1"/>
              <a:t>SDEr</a:t>
            </a:r>
            <a:r>
              <a:rPr lang="fr-FR" dirty="0"/>
              <a:t> sous PPC : </a:t>
            </a:r>
            <a:r>
              <a:rPr lang="fr-FR" b="1" dirty="0"/>
              <a:t>14.2</a:t>
            </a:r>
            <a:r>
              <a:rPr lang="fr-FR" dirty="0"/>
              <a:t> ± 4.9 min (</a:t>
            </a:r>
            <a:r>
              <a:rPr lang="fr-FR" dirty="0" err="1"/>
              <a:t>Epworth</a:t>
            </a:r>
            <a:r>
              <a:rPr lang="fr-FR" dirty="0"/>
              <a:t> 14.1 ± 2.8) </a:t>
            </a:r>
            <a:r>
              <a:rPr lang="fr-FR" sz="2000" i="1" dirty="0"/>
              <a:t>(</a:t>
            </a:r>
            <a:r>
              <a:rPr lang="fr-FR" sz="2000" i="1" dirty="0" err="1"/>
              <a:t>Inoue</a:t>
            </a:r>
            <a:r>
              <a:rPr lang="fr-FR" sz="2000" i="1" dirty="0"/>
              <a:t> </a:t>
            </a:r>
            <a:r>
              <a:rPr lang="fr-FR" sz="2000" i="1" dirty="0" err="1"/>
              <a:t>Sleep</a:t>
            </a:r>
            <a:r>
              <a:rPr lang="fr-FR" sz="2000" i="1" dirty="0"/>
              <a:t> Med 2016) </a:t>
            </a:r>
          </a:p>
          <a:p>
            <a:r>
              <a:rPr lang="fr-FR" dirty="0"/>
              <a:t>Latence moyenne de 254 patients sous PPC à 6 mois (utilisation &gt; 4/h) : </a:t>
            </a:r>
            <a:r>
              <a:rPr lang="fr-FR" b="1" dirty="0"/>
              <a:t>18,5</a:t>
            </a:r>
            <a:r>
              <a:rPr lang="fr-FR" dirty="0"/>
              <a:t> ± 2,8 min. </a:t>
            </a:r>
            <a:r>
              <a:rPr lang="fr-FR" sz="2000" i="1" dirty="0"/>
              <a:t>(</a:t>
            </a:r>
            <a:r>
              <a:rPr lang="fr-FR" sz="2000" i="1" dirty="0" err="1"/>
              <a:t>Budhiraja</a:t>
            </a:r>
            <a:r>
              <a:rPr lang="fr-FR" sz="2000" i="1" dirty="0"/>
              <a:t> ERJ 2017)  </a:t>
            </a:r>
          </a:p>
        </p:txBody>
      </p:sp>
    </p:spTree>
    <p:extLst>
      <p:ext uri="{BB962C8B-B14F-4D97-AF65-F5344CB8AC3E}">
        <p14:creationId xmlns:p14="http://schemas.microsoft.com/office/powerpoint/2010/main" val="39556669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TILE + nuit longue et </a:t>
            </a:r>
            <a:r>
              <a:rPr lang="fr-FR" dirty="0" err="1"/>
              <a:t>SDEr</a:t>
            </a:r>
            <a:r>
              <a:rPr lang="fr-FR" dirty="0"/>
              <a:t>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4991100" cy="4469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70198" y="6294927"/>
            <a:ext cx="1683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Vernet ERJ 2011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895975" y="1829457"/>
            <a:ext cx="60388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292C32"/>
                </a:solidFill>
                <a:latin typeface="Open Sans"/>
              </a:rPr>
              <a:t>- Plus de patient avec des TILE entre 8 et 10 min.</a:t>
            </a:r>
          </a:p>
          <a:p>
            <a:r>
              <a:rPr lang="fr-FR" sz="2000" dirty="0">
                <a:solidFill>
                  <a:srgbClr val="292C32"/>
                </a:solidFill>
                <a:latin typeface="Open Sans"/>
              </a:rPr>
              <a:t>- Plus de SOREMP.</a:t>
            </a:r>
          </a:p>
          <a:p>
            <a:endParaRPr lang="fr-FR" sz="2000" dirty="0">
              <a:solidFill>
                <a:srgbClr val="292C32"/>
              </a:solidFill>
              <a:latin typeface="Open Sans"/>
            </a:endParaRPr>
          </a:p>
          <a:p>
            <a:r>
              <a:rPr lang="fr-FR" sz="2000" dirty="0">
                <a:solidFill>
                  <a:srgbClr val="292C32"/>
                </a:solidFill>
                <a:latin typeface="Open Sans"/>
              </a:rPr>
              <a:t>- Deux (10 %) patients atteints durée totale de sommeil 360-600 min et latence du TILE &lt;8 min.</a:t>
            </a:r>
          </a:p>
          <a:p>
            <a:r>
              <a:rPr lang="fr-FR" sz="2000" dirty="0">
                <a:solidFill>
                  <a:srgbClr val="292C32"/>
                </a:solidFill>
                <a:latin typeface="Open Sans"/>
              </a:rPr>
              <a:t>- Un patient avec une latence &gt; 8min aux TILE mais temps de sommeil de 683 min.</a:t>
            </a:r>
          </a:p>
          <a:p>
            <a:endParaRPr lang="fr-FR" sz="2000" dirty="0">
              <a:solidFill>
                <a:srgbClr val="292C32"/>
              </a:solidFill>
              <a:latin typeface="Open Sans"/>
            </a:endParaRPr>
          </a:p>
          <a:p>
            <a:r>
              <a:rPr lang="fr-FR" sz="2000" dirty="0">
                <a:solidFill>
                  <a:srgbClr val="292C32"/>
                </a:solidFill>
                <a:latin typeface="Open Sans"/>
              </a:rPr>
              <a:t>- Aucun patient avec les critères de la narcolepsie sans cataplexie (combinant une latence TILE &lt;8 min et deux SOREMP ou plus). 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rgbClr val="292C32"/>
              </a:solidFill>
              <a:latin typeface="Open San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9818" r="8566" b="-13369"/>
          <a:stretch/>
        </p:blipFill>
        <p:spPr>
          <a:xfrm>
            <a:off x="1552574" y="5610225"/>
            <a:ext cx="4135216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18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5652"/>
            <a:ext cx="5746605" cy="45513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6594" y="5569527"/>
            <a:ext cx="5658211" cy="4849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405976" y="6311900"/>
            <a:ext cx="326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Werli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Med 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6946900" y="1509273"/>
            <a:ext cx="46659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31 % des patients avaient une latence moyenne d'endormissement (SOL) &lt; 8 min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35 % avaient une SOL entre 8 et 11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35 % avaient une SOL &gt; 11 min.</a:t>
            </a:r>
          </a:p>
          <a:p>
            <a:endParaRPr lang="fr-FR" sz="2400" dirty="0"/>
          </a:p>
          <a:p>
            <a:r>
              <a:rPr lang="fr-FR" sz="2400" dirty="0"/>
              <a:t>-&gt; Surestimation de la somnolence par l’</a:t>
            </a:r>
            <a:r>
              <a:rPr lang="fr-FR" sz="2400" dirty="0" err="1"/>
              <a:t>Epworth</a:t>
            </a:r>
            <a:r>
              <a:rPr lang="fr-FR" sz="24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53820" y="6311900"/>
            <a:ext cx="2508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Foster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Breath</a:t>
            </a:r>
            <a:r>
              <a:rPr lang="fr-FR" i="1" dirty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131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cognitifs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8211" y="1973407"/>
            <a:ext cx="5772669" cy="43513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457091" cy="5059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764" y="2373745"/>
            <a:ext cx="5632115" cy="8774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128126" y="6380428"/>
            <a:ext cx="2225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Werli</a:t>
            </a:r>
            <a:r>
              <a:rPr lang="fr-FR" i="1" dirty="0"/>
              <a:t> </a:t>
            </a:r>
            <a:r>
              <a:rPr lang="fr-FR" i="1" dirty="0" err="1"/>
              <a:t>Sleep</a:t>
            </a:r>
            <a:r>
              <a:rPr lang="fr-FR" i="1" dirty="0"/>
              <a:t> Med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138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Main graphic"/>
          <p:cNvPicPr/>
          <p:nvPr/>
        </p:nvPicPr>
        <p:blipFill>
          <a:blip r:embed="rId3"/>
          <a:stretch/>
        </p:blipFill>
        <p:spPr>
          <a:xfrm>
            <a:off x="838200" y="1750346"/>
            <a:ext cx="5505449" cy="429059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689589" y="6271349"/>
            <a:ext cx="2654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Stradling</a:t>
            </a:r>
            <a:r>
              <a:rPr lang="fr-FR" i="1" dirty="0"/>
              <a:t>, J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Res</a:t>
            </a:r>
            <a:r>
              <a:rPr lang="fr-FR" i="1" dirty="0"/>
              <a:t> 2007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Comparaison à la population générale</a:t>
            </a:r>
          </a:p>
        </p:txBody>
      </p:sp>
    </p:spTree>
    <p:extLst>
      <p:ext uri="{BB962C8B-B14F-4D97-AF65-F5344CB8AC3E}">
        <p14:creationId xmlns:p14="http://schemas.microsoft.com/office/powerpoint/2010/main" val="24108217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Red</a:t>
            </a:r>
            <a:r>
              <a:rPr lang="fr-FR" dirty="0"/>
              <a:t> flag de l’asthénie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perte de poids</a:t>
            </a:r>
          </a:p>
          <a:p>
            <a:r>
              <a:rPr lang="fr-FR" dirty="0"/>
              <a:t>adénopathie </a:t>
            </a:r>
          </a:p>
          <a:p>
            <a:r>
              <a:rPr lang="fr-FR" dirty="0"/>
              <a:t>autres critères de malignité (hémoptysie, dysphagie, rectorragie, nodule mammaire, métrorragies post-ménopausiques)</a:t>
            </a:r>
          </a:p>
          <a:p>
            <a:r>
              <a:rPr lang="fr-FR" dirty="0"/>
              <a:t>signes neurologiques focaux</a:t>
            </a:r>
          </a:p>
          <a:p>
            <a:r>
              <a:rPr lang="fr-FR" dirty="0"/>
              <a:t>symptômes d’arthrite inflammatoire, vascularite ou connectivite</a:t>
            </a:r>
          </a:p>
          <a:p>
            <a:r>
              <a:rPr lang="fr-FR" dirty="0"/>
              <a:t>symptômes de maladie cardio-respiratoire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821" y="250305"/>
            <a:ext cx="797099" cy="79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043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Etiologies de l’asthénie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3717175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Maladie inflammatoire </a:t>
            </a:r>
          </a:p>
          <a:p>
            <a:r>
              <a:rPr lang="fr-FR" dirty="0"/>
              <a:t>Cancer </a:t>
            </a:r>
          </a:p>
          <a:p>
            <a:r>
              <a:rPr lang="fr-FR" dirty="0"/>
              <a:t>Anémie </a:t>
            </a:r>
          </a:p>
          <a:p>
            <a:r>
              <a:rPr lang="fr-FR" dirty="0"/>
              <a:t>Insuffisance cardiaque</a:t>
            </a:r>
          </a:p>
          <a:p>
            <a:r>
              <a:rPr lang="fr-FR" dirty="0"/>
              <a:t>iatrogénie </a:t>
            </a:r>
          </a:p>
          <a:p>
            <a:r>
              <a:rPr lang="fr-FR" dirty="0"/>
              <a:t>consommation d’alcool</a:t>
            </a:r>
          </a:p>
          <a:p>
            <a:r>
              <a:rPr lang="fr-FR" dirty="0"/>
              <a:t>Diabète </a:t>
            </a:r>
          </a:p>
          <a:p>
            <a:r>
              <a:rPr lang="fr-FR" dirty="0"/>
              <a:t>troubles dépressifs</a:t>
            </a:r>
          </a:p>
          <a:p>
            <a:r>
              <a:rPr lang="fr-FR" dirty="0"/>
              <a:t>la sclérose en plaque</a:t>
            </a:r>
          </a:p>
          <a:p>
            <a:r>
              <a:rPr lang="fr-FR" dirty="0"/>
              <a:t>Hypothyroïdie</a:t>
            </a:r>
          </a:p>
          <a:p>
            <a:r>
              <a:rPr lang="fr-FR" dirty="0"/>
              <a:t>le trouble insomnie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62945" y="1753985"/>
            <a:ext cx="6550430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600" dirty="0"/>
              <a:t>syndrome de fatigue chronique, sans ou avec douleurs de type </a:t>
            </a:r>
            <a:r>
              <a:rPr lang="fr-FR" sz="2600" dirty="0" err="1"/>
              <a:t>fibromyalgique</a:t>
            </a:r>
            <a:r>
              <a:rPr lang="fr-FR" sz="2600" dirty="0"/>
              <a:t> (appelé alors « encéphalomyélite myalgique »)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600" dirty="0" err="1"/>
              <a:t>myofasciite</a:t>
            </a:r>
            <a:r>
              <a:rPr lang="fr-FR" sz="2600" dirty="0"/>
              <a:t> à macrophage 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600" dirty="0"/>
              <a:t>Borréliose (« maladie de Lyme chronique ») 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2600" dirty="0" err="1"/>
              <a:t>Covid</a:t>
            </a:r>
            <a:r>
              <a:rPr lang="fr-FR" sz="2600" dirty="0"/>
              <a:t> long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03B75B-5B17-86F7-18D8-1DC48C2C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142" y="4054765"/>
            <a:ext cx="2796988" cy="25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26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4" y="1510613"/>
            <a:ext cx="4200526" cy="4949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51068" y="6271349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Lau, </a:t>
            </a:r>
            <a:r>
              <a:rPr lang="fr-FR" i="1" dirty="0" err="1"/>
              <a:t>Sleep</a:t>
            </a:r>
            <a:r>
              <a:rPr lang="fr-FR" i="1" dirty="0"/>
              <a:t> </a:t>
            </a:r>
            <a:r>
              <a:rPr lang="fr-FR" i="1" dirty="0" err="1"/>
              <a:t>Disord</a:t>
            </a:r>
            <a:r>
              <a:rPr lang="fr-FR" i="1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28237304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3983</Words>
  <Application>Microsoft Office PowerPoint</Application>
  <PresentationFormat>Grand écran</PresentationFormat>
  <Paragraphs>642</Paragraphs>
  <Slides>92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92</vt:i4>
      </vt:variant>
    </vt:vector>
  </HeadingPairs>
  <TitlesOfParts>
    <vt:vector size="99" baseType="lpstr">
      <vt:lpstr>Arial</vt:lpstr>
      <vt:lpstr>Calibri</vt:lpstr>
      <vt:lpstr>Calibri Light</vt:lpstr>
      <vt:lpstr>Open Sans</vt:lpstr>
      <vt:lpstr>Symbol</vt:lpstr>
      <vt:lpstr>Wingdings</vt:lpstr>
      <vt:lpstr>Thème Office</vt:lpstr>
      <vt:lpstr>Somnolence Diurne Excessive sous PPC  </vt:lpstr>
      <vt:lpstr>Conflit d’intérêt</vt:lpstr>
      <vt:lpstr>Présentation PowerPoint</vt:lpstr>
      <vt:lpstr>Plan</vt:lpstr>
      <vt:lpstr>Plan</vt:lpstr>
      <vt:lpstr>Somnolence Diurne Excessive résiduelle (SDEr)</vt:lpstr>
      <vt:lpstr>Plan</vt:lpstr>
      <vt:lpstr>Prévalence de la SDE sous PPC</vt:lpstr>
      <vt:lpstr>Comparaison à la population générale</vt:lpstr>
      <vt:lpstr>Prévalence de la « SDE » en « population générale »</vt:lpstr>
      <vt:lpstr>SDEr : une somnolence fluctuante</vt:lpstr>
      <vt:lpstr>Plan</vt:lpstr>
      <vt:lpstr>Quels sont les facteurs prédictifs de SDEr ?</vt:lpstr>
      <vt:lpstr>Diminution de la somnolence sous PPC </vt:lpstr>
      <vt:lpstr>Diminution de la somnolence sous PPC </vt:lpstr>
      <vt:lpstr>Plan</vt:lpstr>
      <vt:lpstr>Risque cardiovasculaire</vt:lpstr>
      <vt:lpstr>Risque cardiovasculaire</vt:lpstr>
      <vt:lpstr>Enjeux accidentels</vt:lpstr>
      <vt:lpstr>Plan</vt:lpstr>
      <vt:lpstr>PSG, TME, TILE et nuit longue</vt:lpstr>
      <vt:lpstr>SDEr sous OAM</vt:lpstr>
      <vt:lpstr>Imagerie cérébrale </vt:lpstr>
      <vt:lpstr>Tests cognitifs</vt:lpstr>
      <vt:lpstr>Retentissement psychologique</vt:lpstr>
      <vt:lpstr>Prise en charge de la SDEr</vt:lpstr>
      <vt:lpstr>Prise en charge de la SDEr</vt:lpstr>
      <vt:lpstr>Prise en charge de la SDEr</vt:lpstr>
      <vt:lpstr>Interrogatoire </vt:lpstr>
      <vt:lpstr>Questionnaires</vt:lpstr>
      <vt:lpstr>Interrogatoire </vt:lpstr>
      <vt:lpstr>Prise en charge de la SDEr</vt:lpstr>
      <vt:lpstr>Prise en charge pneumologique</vt:lpstr>
      <vt:lpstr>Observance</vt:lpstr>
      <vt:lpstr>Observance</vt:lpstr>
      <vt:lpstr>Observance</vt:lpstr>
      <vt:lpstr>Observance et TILE / TME </vt:lpstr>
      <vt:lpstr>Observance et fragmentation du sommeil</vt:lpstr>
      <vt:lpstr>Fuites</vt:lpstr>
      <vt:lpstr>Fuites : l’importance du masque</vt:lpstr>
      <vt:lpstr>Fuites par ouvertures buccales</vt:lpstr>
      <vt:lpstr>Type de masque</vt:lpstr>
      <vt:lpstr>IAH</vt:lpstr>
      <vt:lpstr>IAH</vt:lpstr>
      <vt:lpstr>IAH « machine »</vt:lpstr>
      <vt:lpstr>IAH et rampe</vt:lpstr>
      <vt:lpstr>IAH</vt:lpstr>
      <vt:lpstr>IAH : recommandations</vt:lpstr>
      <vt:lpstr>Adaptation de confort</vt:lpstr>
      <vt:lpstr>Mode ventilatoire</vt:lpstr>
      <vt:lpstr>Mode ventilatoire </vt:lpstr>
      <vt:lpstr>Prise en charge de la SDEr</vt:lpstr>
      <vt:lpstr>Rechercher une pathologie du sommeil</vt:lpstr>
      <vt:lpstr>Contrainte professionnelle</vt:lpstr>
      <vt:lpstr>Travail posté</vt:lpstr>
      <vt:lpstr>Prise en charge de la SDEr</vt:lpstr>
      <vt:lpstr>Causes neurologiques et iatrogènes ou toxiques</vt:lpstr>
      <vt:lpstr>Prise en charge de la SDEr</vt:lpstr>
      <vt:lpstr>Rechercher une pathologie psychiatrique </vt:lpstr>
      <vt:lpstr>Indication : PSG, TILE et TME</vt:lpstr>
      <vt:lpstr>Une PPC à tout prix ?</vt:lpstr>
      <vt:lpstr>Conclusion</vt:lpstr>
      <vt:lpstr>Présentation PowerPoint</vt:lpstr>
      <vt:lpstr>Présentation PowerPoint</vt:lpstr>
      <vt:lpstr>Présentation PowerPoint</vt:lpstr>
      <vt:lpstr>Prise en charge : résumé </vt:lpstr>
      <vt:lpstr>Présentation PowerPoint</vt:lpstr>
      <vt:lpstr>Présentation PowerPoint</vt:lpstr>
      <vt:lpstr>Présentation PowerPoint</vt:lpstr>
      <vt:lpstr>Qui sont ces patients avec SDEr sous PPC</vt:lpstr>
      <vt:lpstr>Somnolence en population générale</vt:lpstr>
      <vt:lpstr>Qui sont ces patients avec SDEr sous PPC ?</vt:lpstr>
      <vt:lpstr>Présentation PowerPoint</vt:lpstr>
      <vt:lpstr>Mode ventilatoire </vt:lpstr>
      <vt:lpstr>Un lien avec narcolepsie ou hypersomnie idiopathique ? </vt:lpstr>
      <vt:lpstr>Actigraphie sous PPC</vt:lpstr>
      <vt:lpstr>Présentation PowerPoint</vt:lpstr>
      <vt:lpstr>La SDE sous PPC est elle due au MPJ ? </vt:lpstr>
      <vt:lpstr>Mode ventilatoire </vt:lpstr>
      <vt:lpstr>Stimulant : CI </vt:lpstr>
      <vt:lpstr>Présentation PowerPoint</vt:lpstr>
      <vt:lpstr>Présentation PowerPoint</vt:lpstr>
      <vt:lpstr>Définition</vt:lpstr>
      <vt:lpstr>PSG sous PPC et SDEr</vt:lpstr>
      <vt:lpstr>TILE</vt:lpstr>
      <vt:lpstr>TME et SDEr</vt:lpstr>
      <vt:lpstr>TILE + nuit longue et SDEr  </vt:lpstr>
      <vt:lpstr>TILE</vt:lpstr>
      <vt:lpstr>Test cognitifs</vt:lpstr>
      <vt:lpstr>Red flag de l’asthénie </vt:lpstr>
      <vt:lpstr>Etiologies de l’asthénie</vt:lpstr>
      <vt:lpstr>Présentation PowerPoint</vt:lpstr>
    </vt:vector>
  </TitlesOfParts>
  <Company>GHPSJ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SDE sous PPC</dc:title>
  <dc:creator>QUENTIN MARTEL</dc:creator>
  <cp:lastModifiedBy>quentin martel</cp:lastModifiedBy>
  <cp:revision>227</cp:revision>
  <dcterms:created xsi:type="dcterms:W3CDTF">2023-12-11T10:16:37Z</dcterms:created>
  <dcterms:modified xsi:type="dcterms:W3CDTF">2024-03-22T22:26:06Z</dcterms:modified>
</cp:coreProperties>
</file>