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  <p:sldMasterId id="2147483700" r:id="rId2"/>
    <p:sldMasterId id="2147483761" r:id="rId3"/>
    <p:sldMasterId id="2147483783" r:id="rId4"/>
    <p:sldMasterId id="2147483797" r:id="rId5"/>
  </p:sldMasterIdLst>
  <p:notesMasterIdLst>
    <p:notesMasterId r:id="rId146"/>
  </p:notesMasterIdLst>
  <p:sldIdLst>
    <p:sldId id="2145707492" r:id="rId6"/>
    <p:sldId id="2145707486" r:id="rId7"/>
    <p:sldId id="2145707463" r:id="rId8"/>
    <p:sldId id="2145707727" r:id="rId9"/>
    <p:sldId id="2145707591" r:id="rId10"/>
    <p:sldId id="2145707559" r:id="rId11"/>
    <p:sldId id="2145707546" r:id="rId12"/>
    <p:sldId id="2145707547" r:id="rId13"/>
    <p:sldId id="2145707560" r:id="rId14"/>
    <p:sldId id="2141412707" r:id="rId15"/>
    <p:sldId id="2145707497" r:id="rId16"/>
    <p:sldId id="2145707499" r:id="rId17"/>
    <p:sldId id="2145707593" r:id="rId18"/>
    <p:sldId id="2145707594" r:id="rId19"/>
    <p:sldId id="2145707592" r:id="rId20"/>
    <p:sldId id="2145707596" r:id="rId21"/>
    <p:sldId id="2145707595" r:id="rId22"/>
    <p:sldId id="1651" r:id="rId23"/>
    <p:sldId id="2145707578" r:id="rId24"/>
    <p:sldId id="2145707557" r:id="rId25"/>
    <p:sldId id="2145707579" r:id="rId26"/>
    <p:sldId id="2145707580" r:id="rId27"/>
    <p:sldId id="280" r:id="rId28"/>
    <p:sldId id="321" r:id="rId29"/>
    <p:sldId id="283" r:id="rId30"/>
    <p:sldId id="266" r:id="rId31"/>
    <p:sldId id="301" r:id="rId32"/>
    <p:sldId id="293" r:id="rId33"/>
    <p:sldId id="294" r:id="rId34"/>
    <p:sldId id="317" r:id="rId35"/>
    <p:sldId id="299" r:id="rId36"/>
    <p:sldId id="261" r:id="rId37"/>
    <p:sldId id="322" r:id="rId38"/>
    <p:sldId id="2145707587" r:id="rId39"/>
    <p:sldId id="320" r:id="rId40"/>
    <p:sldId id="2145707588" r:id="rId41"/>
    <p:sldId id="2145707719" r:id="rId42"/>
    <p:sldId id="2145707720" r:id="rId43"/>
    <p:sldId id="2145707721" r:id="rId44"/>
    <p:sldId id="2145707722" r:id="rId45"/>
    <p:sldId id="2145707723" r:id="rId46"/>
    <p:sldId id="2145707582" r:id="rId47"/>
    <p:sldId id="2145707724" r:id="rId48"/>
    <p:sldId id="2145707493" r:id="rId49"/>
    <p:sldId id="2145707608" r:id="rId50"/>
    <p:sldId id="2145707601" r:id="rId51"/>
    <p:sldId id="2145707609" r:id="rId52"/>
    <p:sldId id="2145707610" r:id="rId53"/>
    <p:sldId id="2145707611" r:id="rId54"/>
    <p:sldId id="2145707614" r:id="rId55"/>
    <p:sldId id="2145707613" r:id="rId56"/>
    <p:sldId id="2145707606" r:id="rId57"/>
    <p:sldId id="2145707555" r:id="rId58"/>
    <p:sldId id="2145707551" r:id="rId59"/>
    <p:sldId id="2145707549" r:id="rId60"/>
    <p:sldId id="2145707562" r:id="rId61"/>
    <p:sldId id="2145707571" r:id="rId62"/>
    <p:sldId id="2145707552" r:id="rId63"/>
    <p:sldId id="2145707553" r:id="rId64"/>
    <p:sldId id="2145707566" r:id="rId65"/>
    <p:sldId id="2145707565" r:id="rId66"/>
    <p:sldId id="2145707728" r:id="rId67"/>
    <p:sldId id="2145707567" r:id="rId68"/>
    <p:sldId id="2145707612" r:id="rId69"/>
    <p:sldId id="2145707575" r:id="rId70"/>
    <p:sldId id="2145707618" r:id="rId71"/>
    <p:sldId id="2145707574" r:id="rId72"/>
    <p:sldId id="2145707615" r:id="rId73"/>
    <p:sldId id="2145707624" r:id="rId74"/>
    <p:sldId id="2145707619" r:id="rId75"/>
    <p:sldId id="2145707638" r:id="rId76"/>
    <p:sldId id="2145707634" r:id="rId77"/>
    <p:sldId id="2141412297" r:id="rId78"/>
    <p:sldId id="2145707670" r:id="rId79"/>
    <p:sldId id="2145707660" r:id="rId80"/>
    <p:sldId id="2145707661" r:id="rId81"/>
    <p:sldId id="2145707662" r:id="rId82"/>
    <p:sldId id="2145707663" r:id="rId83"/>
    <p:sldId id="2145707664" r:id="rId84"/>
    <p:sldId id="2145707665" r:id="rId85"/>
    <p:sldId id="2145707666" r:id="rId86"/>
    <p:sldId id="2145707667" r:id="rId87"/>
    <p:sldId id="2145707668" r:id="rId88"/>
    <p:sldId id="2145707669" r:id="rId89"/>
    <p:sldId id="2145707637" r:id="rId90"/>
    <p:sldId id="2145707632" r:id="rId91"/>
    <p:sldId id="2145707616" r:id="rId92"/>
    <p:sldId id="2145707631" r:id="rId93"/>
    <p:sldId id="2145707633" r:id="rId94"/>
    <p:sldId id="2145707639" r:id="rId95"/>
    <p:sldId id="2145707635" r:id="rId96"/>
    <p:sldId id="2145707636" r:id="rId97"/>
    <p:sldId id="2145707620" r:id="rId98"/>
    <p:sldId id="2145707640" r:id="rId99"/>
    <p:sldId id="2145707642" r:id="rId100"/>
    <p:sldId id="2145707643" r:id="rId101"/>
    <p:sldId id="2145707621" r:id="rId102"/>
    <p:sldId id="2145707641" r:id="rId103"/>
    <p:sldId id="2145707644" r:id="rId104"/>
    <p:sldId id="2145707645" r:id="rId105"/>
    <p:sldId id="2145707648" r:id="rId106"/>
    <p:sldId id="2145707646" r:id="rId107"/>
    <p:sldId id="2145707589" r:id="rId108"/>
    <p:sldId id="290" r:id="rId109"/>
    <p:sldId id="291" r:id="rId110"/>
    <p:sldId id="318" r:id="rId111"/>
    <p:sldId id="2145707649" r:id="rId112"/>
    <p:sldId id="2145707650" r:id="rId113"/>
    <p:sldId id="2145707675" r:id="rId114"/>
    <p:sldId id="2145707676" r:id="rId115"/>
    <p:sldId id="2145707677" r:id="rId116"/>
    <p:sldId id="2145707647" r:id="rId117"/>
    <p:sldId id="2145707673" r:id="rId118"/>
    <p:sldId id="2145707674" r:id="rId119"/>
    <p:sldId id="2145707523" r:id="rId120"/>
    <p:sldId id="2145707508" r:id="rId121"/>
    <p:sldId id="2145707584" r:id="rId122"/>
    <p:sldId id="2145707585" r:id="rId123"/>
    <p:sldId id="2145707586" r:id="rId124"/>
    <p:sldId id="2145707712" r:id="rId125"/>
    <p:sldId id="2145707711" r:id="rId126"/>
    <p:sldId id="2145707651" r:id="rId127"/>
    <p:sldId id="2145707654" r:id="rId128"/>
    <p:sldId id="2145707617" r:id="rId129"/>
    <p:sldId id="2145707715" r:id="rId130"/>
    <p:sldId id="2145707716" r:id="rId131"/>
    <p:sldId id="2145707655" r:id="rId132"/>
    <p:sldId id="2145707717" r:id="rId133"/>
    <p:sldId id="2145707652" r:id="rId134"/>
    <p:sldId id="2145707656" r:id="rId135"/>
    <p:sldId id="2145707658" r:id="rId136"/>
    <p:sldId id="2145707713" r:id="rId137"/>
    <p:sldId id="2145707714" r:id="rId138"/>
    <p:sldId id="2145707729" r:id="rId139"/>
    <p:sldId id="2145707625" r:id="rId140"/>
    <p:sldId id="2145707623" r:id="rId141"/>
    <p:sldId id="2145707626" r:id="rId142"/>
    <p:sldId id="2145707629" r:id="rId143"/>
    <p:sldId id="2145707628" r:id="rId144"/>
    <p:sldId id="2145707630" r:id="rId1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Section par défaut" id="{332F807F-55D7-CA44-9CE7-9A84C3C30331}">
          <p14:sldIdLst>
            <p14:sldId id="2145707492"/>
            <p14:sldId id="2145707486"/>
            <p14:sldId id="2145707463"/>
            <p14:sldId id="2145707727"/>
            <p14:sldId id="2145707591"/>
            <p14:sldId id="2145707559"/>
            <p14:sldId id="2145707546"/>
            <p14:sldId id="2145707547"/>
            <p14:sldId id="2145707560"/>
            <p14:sldId id="2141412707"/>
            <p14:sldId id="2145707497"/>
            <p14:sldId id="2145707499"/>
            <p14:sldId id="2145707593"/>
            <p14:sldId id="2145707594"/>
            <p14:sldId id="2145707592"/>
            <p14:sldId id="2145707596"/>
            <p14:sldId id="2145707595"/>
            <p14:sldId id="1651"/>
            <p14:sldId id="2145707578"/>
            <p14:sldId id="2145707557"/>
            <p14:sldId id="2145707579"/>
            <p14:sldId id="2145707580"/>
            <p14:sldId id="280"/>
            <p14:sldId id="321"/>
            <p14:sldId id="283"/>
            <p14:sldId id="266"/>
            <p14:sldId id="301"/>
            <p14:sldId id="293"/>
            <p14:sldId id="294"/>
            <p14:sldId id="317"/>
            <p14:sldId id="299"/>
            <p14:sldId id="261"/>
            <p14:sldId id="322"/>
            <p14:sldId id="2145707587"/>
            <p14:sldId id="320"/>
            <p14:sldId id="2145707588"/>
            <p14:sldId id="2145707719"/>
            <p14:sldId id="2145707720"/>
            <p14:sldId id="2145707721"/>
            <p14:sldId id="2145707722"/>
            <p14:sldId id="2145707723"/>
            <p14:sldId id="2145707582"/>
            <p14:sldId id="2145707724"/>
            <p14:sldId id="2145707493"/>
            <p14:sldId id="2145707608"/>
            <p14:sldId id="2145707601"/>
            <p14:sldId id="2145707609"/>
            <p14:sldId id="2145707610"/>
            <p14:sldId id="2145707611"/>
            <p14:sldId id="2145707614"/>
            <p14:sldId id="2145707613"/>
            <p14:sldId id="2145707606"/>
            <p14:sldId id="2145707555"/>
            <p14:sldId id="2145707551"/>
            <p14:sldId id="2145707549"/>
            <p14:sldId id="2145707562"/>
            <p14:sldId id="2145707571"/>
            <p14:sldId id="2145707552"/>
            <p14:sldId id="2145707553"/>
            <p14:sldId id="2145707566"/>
            <p14:sldId id="2145707565"/>
            <p14:sldId id="2145707728"/>
            <p14:sldId id="2145707567"/>
            <p14:sldId id="2145707612"/>
            <p14:sldId id="2145707575"/>
            <p14:sldId id="2145707618"/>
            <p14:sldId id="2145707574"/>
            <p14:sldId id="2145707615"/>
            <p14:sldId id="2145707624"/>
            <p14:sldId id="2145707619"/>
            <p14:sldId id="2145707638"/>
            <p14:sldId id="2145707634"/>
            <p14:sldId id="2141412297"/>
            <p14:sldId id="2145707670"/>
            <p14:sldId id="2145707660"/>
            <p14:sldId id="2145707661"/>
            <p14:sldId id="2145707662"/>
            <p14:sldId id="2145707663"/>
            <p14:sldId id="2145707664"/>
            <p14:sldId id="2145707665"/>
            <p14:sldId id="2145707666"/>
            <p14:sldId id="2145707667"/>
            <p14:sldId id="2145707668"/>
            <p14:sldId id="2145707669"/>
            <p14:sldId id="2145707637"/>
            <p14:sldId id="2145707632"/>
            <p14:sldId id="2145707616"/>
            <p14:sldId id="2145707631"/>
            <p14:sldId id="2145707633"/>
            <p14:sldId id="2145707639"/>
            <p14:sldId id="2145707635"/>
            <p14:sldId id="2145707636"/>
            <p14:sldId id="2145707620"/>
            <p14:sldId id="2145707640"/>
            <p14:sldId id="2145707642"/>
            <p14:sldId id="2145707643"/>
            <p14:sldId id="2145707621"/>
            <p14:sldId id="2145707641"/>
            <p14:sldId id="2145707644"/>
            <p14:sldId id="2145707645"/>
            <p14:sldId id="2145707648"/>
            <p14:sldId id="2145707646"/>
            <p14:sldId id="2145707589"/>
            <p14:sldId id="290"/>
            <p14:sldId id="291"/>
            <p14:sldId id="318"/>
            <p14:sldId id="2145707649"/>
            <p14:sldId id="2145707650"/>
            <p14:sldId id="2145707675"/>
            <p14:sldId id="2145707676"/>
            <p14:sldId id="2145707677"/>
            <p14:sldId id="2145707647"/>
            <p14:sldId id="2145707673"/>
            <p14:sldId id="2145707674"/>
            <p14:sldId id="2145707523"/>
            <p14:sldId id="2145707508"/>
            <p14:sldId id="2145707584"/>
            <p14:sldId id="2145707585"/>
            <p14:sldId id="2145707586"/>
            <p14:sldId id="2145707712"/>
            <p14:sldId id="2145707711"/>
            <p14:sldId id="2145707651"/>
            <p14:sldId id="2145707654"/>
            <p14:sldId id="2145707617"/>
            <p14:sldId id="2145707715"/>
            <p14:sldId id="2145707716"/>
            <p14:sldId id="2145707655"/>
            <p14:sldId id="2145707717"/>
            <p14:sldId id="2145707652"/>
            <p14:sldId id="2145707656"/>
            <p14:sldId id="2145707658"/>
            <p14:sldId id="2145707713"/>
            <p14:sldId id="2145707714"/>
            <p14:sldId id="2145707729"/>
            <p14:sldId id="2145707625"/>
            <p14:sldId id="2145707623"/>
            <p14:sldId id="2145707626"/>
            <p14:sldId id="2145707629"/>
            <p14:sldId id="2145707628"/>
            <p14:sldId id="21457076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83962"/>
    <a:srgbClr val="F2F2F2"/>
    <a:srgbClr val="F39019"/>
    <a:srgbClr val="FFFFFF"/>
    <a:srgbClr val="B1CEE9"/>
    <a:srgbClr val="93BCDF"/>
    <a:srgbClr val="C7E5D4"/>
    <a:srgbClr val="ABD9C0"/>
    <a:srgbClr val="63BA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63"/>
  </p:normalViewPr>
  <p:slideViewPr>
    <p:cSldViewPr snapToGrid="0">
      <p:cViewPr varScale="1">
        <p:scale>
          <a:sx n="37" d="100"/>
          <a:sy n="37" d="100"/>
        </p:scale>
        <p:origin x="379" y="8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tableStyles" Target="tableStyle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7DBE3-56CE-413A-920C-2A46625A0DA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anose="020B03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anose="020B03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192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5201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B173D-D2DF-4EF2-BB92-DCCFA20A3EF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607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7DBE3-56CE-413A-920C-2A46625A0DA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anose="020B03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anose="020B03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40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7DBE3-56CE-413A-920C-2A46625A0DA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369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7DBE3-56CE-413A-920C-2A46625A0DA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684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B173D-D2DF-4EF2-BB92-DCCFA20A3EF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999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154A8-67FC-4F8E-92E7-1ADF103733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81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4094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381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8709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05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946531"/>
            <a:ext cx="24384000" cy="5797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4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3"/>
            <a:ext cx="20726400" cy="2274862"/>
          </a:xfrm>
          <a:noFill/>
        </p:spPr>
        <p:txBody>
          <a:bodyPr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6962943"/>
            <a:ext cx="17068800" cy="2420902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4400" b="1" i="0">
                <a:solidFill>
                  <a:schemeClr val="tx1"/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de-CH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3946531"/>
            <a:ext cx="24384000" cy="5797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4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51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94400" y="180001"/>
            <a:ext cx="18489600" cy="992310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004280"/>
                </a:solidFill>
                <a:latin typeface="Helvetica"/>
                <a:cs typeface="Helvetica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2400" y="2037607"/>
            <a:ext cx="21945600" cy="9051926"/>
          </a:xfrm>
          <a:prstGeom prst="rect">
            <a:avLst/>
          </a:prstGeom>
        </p:spPr>
        <p:txBody>
          <a:bodyPr/>
          <a:lstStyle>
            <a:lvl1pPr marL="527038" indent="-527038">
              <a:buClr>
                <a:srgbClr val="004280"/>
              </a:buClr>
              <a:buSzPct val="100000"/>
              <a:buFont typeface="Arial"/>
              <a:buChar char="•"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  <a:lvl2pPr marL="1073122" indent="-527038">
              <a:buClr>
                <a:srgbClr val="004280"/>
              </a:buClr>
              <a:defRPr sz="32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1622386" indent="-527038">
              <a:buClr>
                <a:srgbClr val="004280"/>
              </a:buClr>
              <a:defRPr sz="28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2149424" indent="-527038">
              <a:buClr>
                <a:srgbClr val="004280"/>
              </a:buClr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2695508" indent="-527038">
              <a:buClr>
                <a:srgbClr val="004280"/>
              </a:buClr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589135" y="11312775"/>
            <a:ext cx="21987282" cy="566614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EE821D"/>
              </a:buClr>
              <a:buSzPct val="100000"/>
              <a:buFont typeface="Arial"/>
              <a:buNone/>
              <a:defRPr sz="2400" b="0" i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  <a:lvl2pPr marL="1073122" indent="-527038">
              <a:buClr>
                <a:srgbClr val="EE821D"/>
              </a:buClr>
              <a:defRPr sz="32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1622386" indent="-527038">
              <a:defRPr sz="28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2149424" indent="-527038"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2695508" indent="-527038"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fr-FR" dirty="0"/>
              <a:t>Référence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7190171" y="12633563"/>
            <a:ext cx="16021538" cy="867510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EE821D"/>
              </a:buClr>
              <a:buSzPct val="100000"/>
              <a:buFont typeface="Arial"/>
              <a:buNone/>
              <a:defRPr sz="3600" b="1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1073122" indent="-527038">
              <a:buClr>
                <a:srgbClr val="EE821D"/>
              </a:buClr>
              <a:defRPr sz="32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1622386" indent="-527038">
              <a:defRPr sz="28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2149424" indent="-527038"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2695508" indent="-527038"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fr-FR" dirty="0"/>
              <a:t>TITRE WEBCAST</a:t>
            </a:r>
          </a:p>
        </p:txBody>
      </p:sp>
    </p:spTree>
    <p:extLst>
      <p:ext uri="{BB962C8B-B14F-4D97-AF65-F5344CB8AC3E}">
        <p14:creationId xmlns:p14="http://schemas.microsoft.com/office/powerpoint/2010/main" val="236566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6000" y="533402"/>
            <a:ext cx="20726400" cy="22098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2641601" y="3352800"/>
            <a:ext cx="20609750" cy="8229600"/>
          </a:xfrm>
        </p:spPr>
        <p:txBody>
          <a:bodyPr/>
          <a:lstStyle/>
          <a:p>
            <a:pPr lvl="0"/>
            <a:r>
              <a:rPr lang="fr-FR" noProof="0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1173168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54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3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37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>
            <a:lvl1pPr algn="l" defTabSz="914378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/>
          <a:lstStyle>
            <a:lvl1pPr algn="r" defTabSz="914378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Page </a:t>
            </a:r>
            <a:fld id="{2D6E2FB8-5F10-234F-96FB-DDA88698A4C5}" type="slidenum">
              <a:rPr lang="en-US" smtClean="0">
                <a:latin typeface="Arial"/>
              </a:rPr>
              <a:pPr>
                <a:defRPr/>
              </a:pPr>
              <a:t>‹N°›</a:t>
            </a:fld>
            <a:endParaRPr lang="en-US">
              <a:latin typeface="Arial"/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54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3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092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4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16" y="89248"/>
            <a:ext cx="21945600" cy="2286000"/>
          </a:xfrm>
        </p:spPr>
        <p:txBody>
          <a:bodyPr>
            <a:normAutofit/>
          </a:bodyPr>
          <a:lstStyle>
            <a:lvl1pPr algn="l">
              <a:defRPr sz="5600" b="1">
                <a:solidFill>
                  <a:srgbClr val="18396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37524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 userDrawn="1"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54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3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37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>
            <a:lvl1pPr algn="l" defTabSz="914378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/>
          <a:lstStyle>
            <a:lvl1pPr algn="r" defTabSz="914378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Page </a:t>
            </a:r>
            <a:fld id="{2D6E2FB8-5F10-234F-96FB-DDA88698A4C5}" type="slidenum">
              <a:rPr lang="en-US">
                <a:latin typeface="Arial"/>
              </a:rPr>
              <a:pPr>
                <a:defRPr/>
              </a:pPr>
              <a:t>‹N°›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092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 userDrawn="1"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54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3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37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>
            <a:lvl1pPr algn="l" defTabSz="914378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/>
          <a:lstStyle>
            <a:lvl1pPr algn="r" defTabSz="914378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Page </a:t>
            </a:r>
            <a:fld id="{2D6E2FB8-5F10-234F-96FB-DDA88698A4C5}" type="slidenum">
              <a:rPr lang="en-US">
                <a:latin typeface="Arial"/>
              </a:rPr>
              <a:pPr>
                <a:defRPr/>
              </a:pPr>
              <a:t>‹N°›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585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 userDrawn="1"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54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3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37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>
            <a:lvl1pPr algn="l" defTabSz="914378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/>
          <a:lstStyle>
            <a:lvl1pPr algn="r" defTabSz="914378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Page </a:t>
            </a:r>
            <a:fld id="{2D6E2FB8-5F10-234F-96FB-DDA88698A4C5}" type="slidenum">
              <a:rPr lang="en-US">
                <a:latin typeface="Arial"/>
              </a:rPr>
              <a:pPr>
                <a:defRPr/>
              </a:pPr>
              <a:t>‹N°›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765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1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734" y="756917"/>
            <a:ext cx="20291520" cy="775598"/>
          </a:xfrm>
        </p:spPr>
        <p:txBody>
          <a:bodyPr/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1203204" y="3426357"/>
            <a:ext cx="21971560" cy="8338822"/>
          </a:xfrm>
        </p:spPr>
        <p:txBody>
          <a:bodyPr/>
          <a:lstStyle>
            <a:lvl1pPr marL="468282" marR="0" indent="-468282" algn="l" defTabSz="1523904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4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68848" marR="0" indent="-468282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462944" marR="0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2194418" marR="0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975736" marR="0" indent="-382244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468282" marR="0" lvl="0" indent="-468282" algn="l" defTabSz="1523904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4666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1068848" marR="0" lvl="1" indent="-468282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1462944" marR="0" lvl="2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2194418" marR="0" lvl="3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2975736" marR="0" lvl="4" indent="-382244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81421" y="12595571"/>
            <a:ext cx="759358" cy="666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pPr defTabSz="1828754">
              <a:defRPr/>
            </a:pPr>
            <a:fld id="{AD816501-AAE5-214E-B100-00C3DC5F5E3F}" type="slidenum">
              <a:rPr lang="en-US" smtClean="0">
                <a:solidFill>
                  <a:srgbClr val="6464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828754">
                <a:defRPr/>
              </a:pPr>
              <a:t>‹N°›</a:t>
            </a:fld>
            <a:endParaRPr lang="en-US">
              <a:solidFill>
                <a:srgbClr val="6464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6D72E1E-B984-4549-A167-F13A2D8494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3327" y="11887201"/>
            <a:ext cx="12861926" cy="708026"/>
          </a:xfrm>
        </p:spPr>
        <p:txBody>
          <a:bodyPr anchor="b"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104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946533"/>
            <a:ext cx="24384000" cy="5797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8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5"/>
            <a:ext cx="20726400" cy="2274862"/>
          </a:xfrm>
          <a:noFill/>
        </p:spPr>
        <p:txBody>
          <a:bodyPr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6962945"/>
            <a:ext cx="17068800" cy="2420902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4400" b="1" i="0">
                <a:solidFill>
                  <a:schemeClr val="tx1"/>
                </a:solidFill>
              </a:defRPr>
            </a:lvl1pPr>
            <a:lvl2pPr marL="91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de-CH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3946533"/>
            <a:ext cx="24384000" cy="5797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8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16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5527527"/>
            <a:ext cx="20726400" cy="2940050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44800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5527527"/>
            <a:ext cx="20726400" cy="2940050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89646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8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16" y="89248"/>
            <a:ext cx="21945600" cy="2286000"/>
          </a:xfrm>
        </p:spPr>
        <p:txBody>
          <a:bodyPr>
            <a:normAutofit/>
          </a:bodyPr>
          <a:lstStyle>
            <a:lvl1pPr algn="l">
              <a:defRPr sz="5600" b="1">
                <a:solidFill>
                  <a:srgbClr val="18396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F497D"/>
                </a:solidFill>
              </a:defRPr>
            </a:lvl1pPr>
            <a:lvl2pPr>
              <a:defRPr>
                <a:solidFill>
                  <a:srgbClr val="1F497D"/>
                </a:solidFill>
              </a:defRPr>
            </a:lvl2pPr>
            <a:lvl3pPr>
              <a:defRPr>
                <a:solidFill>
                  <a:srgbClr val="1F497D"/>
                </a:solidFill>
              </a:defRPr>
            </a:lvl3pPr>
            <a:lvl4pPr>
              <a:defRPr>
                <a:solidFill>
                  <a:srgbClr val="1F497D"/>
                </a:solidFill>
              </a:defRPr>
            </a:lvl4pPr>
            <a:lvl5pPr>
              <a:defRPr>
                <a:solidFill>
                  <a:srgbClr val="1F497D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13498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6"/>
          </a:xfrm>
        </p:spPr>
        <p:txBody>
          <a:bodyPr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6"/>
          </a:xfrm>
        </p:spPr>
        <p:txBody>
          <a:bodyPr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6326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3070227"/>
            <a:ext cx="10773834" cy="1279526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914356" indent="0">
              <a:buNone/>
              <a:defRPr sz="4000" b="1"/>
            </a:lvl2pPr>
            <a:lvl3pPr marL="1828708" indent="0">
              <a:buNone/>
              <a:defRPr sz="3600" b="1"/>
            </a:lvl3pPr>
            <a:lvl4pPr marL="2743064" indent="0">
              <a:buNone/>
              <a:defRPr sz="3200" b="1"/>
            </a:lvl4pPr>
            <a:lvl5pPr marL="3657418" indent="0">
              <a:buNone/>
              <a:defRPr sz="3200" b="1"/>
            </a:lvl5pPr>
            <a:lvl6pPr marL="4571772" indent="0">
              <a:buNone/>
              <a:defRPr sz="3200" b="1"/>
            </a:lvl6pPr>
            <a:lvl7pPr marL="5486124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6" indent="0">
              <a:buNone/>
              <a:defRPr sz="3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4349750"/>
            <a:ext cx="10773834" cy="7902576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41" y="3070227"/>
            <a:ext cx="10778066" cy="1279526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914356" indent="0">
              <a:buNone/>
              <a:defRPr sz="4000" b="1"/>
            </a:lvl2pPr>
            <a:lvl3pPr marL="1828708" indent="0">
              <a:buNone/>
              <a:defRPr sz="3600" b="1"/>
            </a:lvl3pPr>
            <a:lvl4pPr marL="2743064" indent="0">
              <a:buNone/>
              <a:defRPr sz="3200" b="1"/>
            </a:lvl4pPr>
            <a:lvl5pPr marL="3657418" indent="0">
              <a:buNone/>
              <a:defRPr sz="3200" b="1"/>
            </a:lvl5pPr>
            <a:lvl6pPr marL="4571772" indent="0">
              <a:buNone/>
              <a:defRPr sz="3200" b="1"/>
            </a:lvl6pPr>
            <a:lvl7pPr marL="5486124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6" indent="0">
              <a:buNone/>
              <a:defRPr sz="3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41" y="4349750"/>
            <a:ext cx="10778066" cy="7902576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5553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8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16" y="89248"/>
            <a:ext cx="21945600" cy="2286000"/>
          </a:xfrm>
        </p:spPr>
        <p:txBody>
          <a:bodyPr>
            <a:normAutofit/>
          </a:bodyPr>
          <a:lstStyle>
            <a:lvl1pPr algn="l">
              <a:defRPr sz="5600" b="1">
                <a:solidFill>
                  <a:srgbClr val="18396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8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04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275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08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5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41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</p:spPr>
        <p:txBody>
          <a:bodyPr/>
          <a:lstStyle>
            <a:lvl1pPr algn="l" defTabSz="914356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</p:spPr>
        <p:txBody>
          <a:bodyPr/>
          <a:lstStyle>
            <a:lvl1pPr algn="r" defTabSz="914356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Page </a:t>
            </a:r>
            <a:fld id="{2D6E2FB8-5F10-234F-96FB-DDA88698A4C5}" type="slidenum">
              <a:rPr lang="en-US" smtClean="0">
                <a:latin typeface="Arial"/>
              </a:rPr>
              <a:pPr>
                <a:defRPr/>
              </a:pPr>
              <a:t>‹N°›</a:t>
            </a:fld>
            <a:endParaRPr lang="en-US">
              <a:latin typeface="Arial"/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08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5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498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08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5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41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</p:spPr>
        <p:txBody>
          <a:bodyPr/>
          <a:lstStyle>
            <a:lvl1pPr algn="l" defTabSz="914356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</p:spPr>
        <p:txBody>
          <a:bodyPr/>
          <a:lstStyle>
            <a:lvl1pPr algn="r" defTabSz="914356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Page </a:t>
            </a:r>
            <a:fld id="{2D6E2FB8-5F10-234F-96FB-DDA88698A4C5}" type="slidenum">
              <a:rPr lang="en-US" smtClean="0">
                <a:latin typeface="Arial"/>
              </a:rPr>
              <a:pPr>
                <a:defRPr/>
              </a:pPr>
              <a:t>‹N°›</a:t>
            </a:fld>
            <a:endParaRPr lang="en-US">
              <a:latin typeface="Arial"/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08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5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45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94400" y="180001"/>
            <a:ext cx="18489600" cy="992310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004280"/>
                </a:solidFill>
                <a:latin typeface="Helvetica"/>
                <a:cs typeface="Helvetica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2400" y="2037609"/>
            <a:ext cx="21945600" cy="9051926"/>
          </a:xfrm>
          <a:prstGeom prst="rect">
            <a:avLst/>
          </a:prstGeom>
        </p:spPr>
        <p:txBody>
          <a:bodyPr/>
          <a:lstStyle>
            <a:lvl1pPr marL="527024" indent="-527024">
              <a:buClr>
                <a:srgbClr val="004280"/>
              </a:buClr>
              <a:buSzPct val="100000"/>
              <a:buFont typeface="Arial"/>
              <a:buChar char="•"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  <a:lvl2pPr marL="1073096" indent="-527024">
              <a:buClr>
                <a:srgbClr val="004280"/>
              </a:buClr>
              <a:defRPr sz="32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1622346" indent="-527024">
              <a:buClr>
                <a:srgbClr val="004280"/>
              </a:buClr>
              <a:defRPr sz="28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2149370" indent="-527024">
              <a:buClr>
                <a:srgbClr val="004280"/>
              </a:buClr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2695442" indent="-527024">
              <a:buClr>
                <a:srgbClr val="004280"/>
              </a:buClr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589139" y="11312777"/>
            <a:ext cx="21987282" cy="566614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EE821D"/>
              </a:buClr>
              <a:buSzPct val="100000"/>
              <a:buFont typeface="Arial"/>
              <a:buNone/>
              <a:defRPr sz="2400" b="0" i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  <a:lvl2pPr marL="1073096" indent="-527024">
              <a:buClr>
                <a:srgbClr val="EE821D"/>
              </a:buClr>
              <a:defRPr sz="32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1622346" indent="-527024">
              <a:defRPr sz="28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2149370" indent="-527024"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2695442" indent="-527024"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fr-FR" dirty="0"/>
              <a:t>Référence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7190173" y="12633563"/>
            <a:ext cx="16021538" cy="867510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EE821D"/>
              </a:buClr>
              <a:buSzPct val="100000"/>
              <a:buFont typeface="Arial"/>
              <a:buNone/>
              <a:defRPr sz="3600" b="1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1073096" indent="-527024">
              <a:buClr>
                <a:srgbClr val="EE821D"/>
              </a:buClr>
              <a:defRPr sz="32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1622346" indent="-527024">
              <a:defRPr sz="28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2149370" indent="-527024"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2695442" indent="-527024"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fr-FR" dirty="0"/>
              <a:t>TITRE WEBCAST</a:t>
            </a:r>
          </a:p>
        </p:txBody>
      </p:sp>
    </p:spTree>
    <p:extLst>
      <p:ext uri="{BB962C8B-B14F-4D97-AF65-F5344CB8AC3E}">
        <p14:creationId xmlns:p14="http://schemas.microsoft.com/office/powerpoint/2010/main" val="3850570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6000" y="533404"/>
            <a:ext cx="20726400" cy="22098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2641603" y="3352800"/>
            <a:ext cx="20609750" cy="8229600"/>
          </a:xfrm>
        </p:spPr>
        <p:txBody>
          <a:bodyPr/>
          <a:lstStyle/>
          <a:p>
            <a:pPr lvl="0"/>
            <a:r>
              <a:rPr lang="fr-FR" noProof="0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224679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4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16" y="89248"/>
            <a:ext cx="21945600" cy="2286000"/>
          </a:xfrm>
        </p:spPr>
        <p:txBody>
          <a:bodyPr>
            <a:normAutofit/>
          </a:bodyPr>
          <a:lstStyle>
            <a:lvl1pPr algn="l">
              <a:defRPr sz="5600" b="1">
                <a:solidFill>
                  <a:srgbClr val="18396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F497D"/>
                </a:solidFill>
              </a:defRPr>
            </a:lvl1pPr>
            <a:lvl2pPr>
              <a:defRPr>
                <a:solidFill>
                  <a:srgbClr val="1F497D"/>
                </a:solidFill>
              </a:defRPr>
            </a:lvl2pPr>
            <a:lvl3pPr>
              <a:defRPr>
                <a:solidFill>
                  <a:srgbClr val="1F497D"/>
                </a:solidFill>
              </a:defRPr>
            </a:lvl3pPr>
            <a:lvl4pPr>
              <a:defRPr>
                <a:solidFill>
                  <a:srgbClr val="1F497D"/>
                </a:solidFill>
              </a:defRPr>
            </a:lvl4pPr>
            <a:lvl5pPr>
              <a:defRPr>
                <a:solidFill>
                  <a:srgbClr val="1F497D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9297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08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5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41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</p:spPr>
        <p:txBody>
          <a:bodyPr/>
          <a:lstStyle>
            <a:lvl1pPr algn="l" defTabSz="914356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</p:spPr>
        <p:txBody>
          <a:bodyPr/>
          <a:lstStyle>
            <a:lvl1pPr algn="r" defTabSz="914356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Page </a:t>
            </a:r>
            <a:fld id="{2D6E2FB8-5F10-234F-96FB-DDA88698A4C5}" type="slidenum">
              <a:rPr lang="en-US" smtClean="0">
                <a:latin typeface="Arial"/>
              </a:rPr>
              <a:pPr>
                <a:defRPr/>
              </a:pPr>
              <a:t>‹N°›</a:t>
            </a:fld>
            <a:endParaRPr lang="en-US">
              <a:latin typeface="Arial"/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08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5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821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8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16" y="89248"/>
            <a:ext cx="21945600" cy="2286000"/>
          </a:xfrm>
        </p:spPr>
        <p:txBody>
          <a:bodyPr>
            <a:normAutofit/>
          </a:bodyPr>
          <a:lstStyle>
            <a:lvl1pPr algn="l">
              <a:defRPr sz="5600" b="1">
                <a:solidFill>
                  <a:srgbClr val="18396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40354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 userDrawn="1"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08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5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41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</p:spPr>
        <p:txBody>
          <a:bodyPr/>
          <a:lstStyle>
            <a:lvl1pPr algn="l" defTabSz="914356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</p:spPr>
        <p:txBody>
          <a:bodyPr/>
          <a:lstStyle>
            <a:lvl1pPr algn="r" defTabSz="914356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Page </a:t>
            </a:r>
            <a:fld id="{2D6E2FB8-5F10-234F-96FB-DDA88698A4C5}" type="slidenum">
              <a:rPr lang="en-US">
                <a:latin typeface="Arial"/>
              </a:rPr>
              <a:pPr>
                <a:defRPr/>
              </a:pPr>
              <a:t>‹N°›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760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 userDrawn="1"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08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5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41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</p:spPr>
        <p:txBody>
          <a:bodyPr/>
          <a:lstStyle>
            <a:lvl1pPr algn="l" defTabSz="914356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</p:spPr>
        <p:txBody>
          <a:bodyPr/>
          <a:lstStyle>
            <a:lvl1pPr algn="r" defTabSz="914356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Page </a:t>
            </a:r>
            <a:fld id="{2D6E2FB8-5F10-234F-96FB-DDA88698A4C5}" type="slidenum">
              <a:rPr lang="en-US">
                <a:latin typeface="Arial"/>
              </a:rPr>
              <a:pPr>
                <a:defRPr/>
              </a:pPr>
              <a:t>‹N°›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206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 userDrawn="1"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08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5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41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</p:spPr>
        <p:txBody>
          <a:bodyPr/>
          <a:lstStyle>
            <a:lvl1pPr algn="l" defTabSz="914356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</p:spPr>
        <p:txBody>
          <a:bodyPr/>
          <a:lstStyle>
            <a:lvl1pPr algn="r" defTabSz="914356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Page </a:t>
            </a:r>
            <a:fld id="{2D6E2FB8-5F10-234F-96FB-DDA88698A4C5}" type="slidenum">
              <a:rPr lang="en-US">
                <a:latin typeface="Arial"/>
              </a:rPr>
              <a:pPr>
                <a:defRPr/>
              </a:pPr>
              <a:t>‹N°›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079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94400" y="180001"/>
            <a:ext cx="18489600" cy="992310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004280"/>
                </a:solidFill>
                <a:latin typeface="Helvetica"/>
                <a:cs typeface="Helvetica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2400" y="2037609"/>
            <a:ext cx="21945600" cy="9051926"/>
          </a:xfrm>
          <a:prstGeom prst="rect">
            <a:avLst/>
          </a:prstGeom>
        </p:spPr>
        <p:txBody>
          <a:bodyPr/>
          <a:lstStyle>
            <a:lvl1pPr marL="527038" indent="-527038">
              <a:buClr>
                <a:srgbClr val="004280"/>
              </a:buClr>
              <a:buSzPct val="100000"/>
              <a:buFont typeface="Arial"/>
              <a:buChar char="•"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  <a:lvl2pPr marL="1073122" indent="-527038">
              <a:buClr>
                <a:srgbClr val="004280"/>
              </a:buClr>
              <a:defRPr sz="32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1622386" indent="-527038">
              <a:buClr>
                <a:srgbClr val="004280"/>
              </a:buClr>
              <a:defRPr sz="28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2149424" indent="-527038">
              <a:buClr>
                <a:srgbClr val="004280"/>
              </a:buClr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2695508" indent="-527038">
              <a:buClr>
                <a:srgbClr val="004280"/>
              </a:buClr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04919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36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16" y="89248"/>
            <a:ext cx="21945600" cy="2286000"/>
          </a:xfrm>
        </p:spPr>
        <p:txBody>
          <a:bodyPr>
            <a:normAutofit/>
          </a:bodyPr>
          <a:lstStyle>
            <a:lvl1pPr algn="l">
              <a:defRPr sz="5600" b="1">
                <a:solidFill>
                  <a:srgbClr val="18396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905192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8000" y="13022562"/>
            <a:ext cx="10440000" cy="461665"/>
          </a:xfrm>
        </p:spPr>
        <p:txBody>
          <a:bodyPr anchor="b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12132000" y="13022562"/>
            <a:ext cx="11664000" cy="461665"/>
          </a:xfrm>
        </p:spPr>
        <p:txBody>
          <a:bodyPr lIns="0" rIns="0" anchor="b">
            <a:sp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0495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734" y="756917"/>
            <a:ext cx="20291520" cy="775598"/>
          </a:xfrm>
        </p:spPr>
        <p:txBody>
          <a:bodyPr/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1203204" y="3426357"/>
            <a:ext cx="21971560" cy="8338822"/>
          </a:xfrm>
        </p:spPr>
        <p:txBody>
          <a:bodyPr/>
          <a:lstStyle>
            <a:lvl1pPr marL="468282" marR="0" indent="-468282" algn="l" defTabSz="1523904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4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68848" marR="0" indent="-468282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462944" marR="0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2194418" marR="0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975736" marR="0" indent="-382244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468282" marR="0" lvl="0" indent="-468282" algn="l" defTabSz="1523904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4666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1068848" marR="0" lvl="1" indent="-468282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1462944" marR="0" lvl="2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2194418" marR="0" lvl="3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2975736" marR="0" lvl="4" indent="-382244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81421" y="12595571"/>
            <a:ext cx="759358" cy="666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pPr defTabSz="1828754">
              <a:defRPr/>
            </a:pPr>
            <a:fld id="{AD816501-AAE5-214E-B100-00C3DC5F5E3F}" type="slidenum">
              <a:rPr lang="en-US" smtClean="0">
                <a:solidFill>
                  <a:srgbClr val="6464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828754">
                <a:defRPr/>
              </a:pPr>
              <a:t>‹N°›</a:t>
            </a:fld>
            <a:endParaRPr lang="en-US">
              <a:solidFill>
                <a:srgbClr val="6464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6D72E1E-B984-4549-A167-F13A2D8494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3327" y="11887201"/>
            <a:ext cx="12861926" cy="708026"/>
          </a:xfrm>
        </p:spPr>
        <p:txBody>
          <a:bodyPr anchor="b"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31976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86820" y="308916"/>
            <a:ext cx="22782168" cy="20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4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63600" y="12479867"/>
            <a:ext cx="9477024" cy="880534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720724" indent="0">
              <a:spcBef>
                <a:spcPts val="0"/>
              </a:spcBef>
              <a:buNone/>
              <a:defRPr sz="1600"/>
            </a:lvl2pPr>
            <a:lvl3pPr marL="1441450" indent="0">
              <a:spcBef>
                <a:spcPts val="0"/>
              </a:spcBef>
              <a:buNone/>
              <a:defRPr sz="1600"/>
            </a:lvl3pPr>
            <a:lvl4pPr marL="1981200" indent="0">
              <a:spcBef>
                <a:spcPts val="0"/>
              </a:spcBef>
              <a:buNone/>
              <a:defRPr sz="1600"/>
            </a:lvl4pPr>
            <a:lvl5pPr marL="2517774" indent="0">
              <a:spcBef>
                <a:spcPts val="0"/>
              </a:spcBef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4111113" y="12479867"/>
            <a:ext cx="9409290" cy="880534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600"/>
            </a:lvl1pPr>
            <a:lvl2pPr marL="720724" indent="0">
              <a:spcBef>
                <a:spcPts val="0"/>
              </a:spcBef>
              <a:buNone/>
              <a:defRPr sz="1600"/>
            </a:lvl2pPr>
            <a:lvl3pPr marL="1441450" indent="0">
              <a:spcBef>
                <a:spcPts val="0"/>
              </a:spcBef>
              <a:buNone/>
              <a:defRPr sz="1600"/>
            </a:lvl3pPr>
            <a:lvl4pPr marL="1981200" indent="0">
              <a:spcBef>
                <a:spcPts val="0"/>
              </a:spcBef>
              <a:buNone/>
              <a:defRPr sz="1600"/>
            </a:lvl4pPr>
            <a:lvl5pPr marL="2517774" indent="0">
              <a:spcBef>
                <a:spcPts val="0"/>
              </a:spcBef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bjClassifierImageBottom">
            <a:extLst>
              <a:ext uri="{FF2B5EF4-FFF2-40B4-BE49-F238E27FC236}">
                <a16:creationId xmlns:a16="http://schemas.microsoft.com/office/drawing/2014/main" id="{19E649C3-2C43-49E3-9C6F-D6A530219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12936672"/>
            <a:ext cx="1585098" cy="6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99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946529"/>
            <a:ext cx="24384000" cy="5797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3"/>
            <a:ext cx="20726400" cy="2274862"/>
          </a:xfrm>
          <a:noFill/>
        </p:spPr>
        <p:txBody>
          <a:bodyPr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6962943"/>
            <a:ext cx="17068800" cy="2420902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4400" b="1" i="0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3397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6"/>
          </a:xfrm>
        </p:spPr>
        <p:txBody>
          <a:bodyPr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6"/>
          </a:xfrm>
        </p:spPr>
        <p:txBody>
          <a:bodyPr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8343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5527527"/>
            <a:ext cx="20726400" cy="2940050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88361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16" y="89248"/>
            <a:ext cx="21945600" cy="2286000"/>
          </a:xfrm>
        </p:spPr>
        <p:txBody>
          <a:bodyPr>
            <a:normAutofit/>
          </a:bodyPr>
          <a:lstStyle>
            <a:lvl1pPr algn="l">
              <a:defRPr sz="5600" b="1">
                <a:solidFill>
                  <a:srgbClr val="18396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1985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6"/>
          </a:xfrm>
        </p:spPr>
        <p:txBody>
          <a:bodyPr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6"/>
          </a:xfrm>
        </p:spPr>
        <p:txBody>
          <a:bodyPr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8345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3070226"/>
            <a:ext cx="10773834" cy="1279524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4349750"/>
            <a:ext cx="10773834" cy="7902576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7" y="3070226"/>
            <a:ext cx="10778066" cy="1279524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7" y="4349750"/>
            <a:ext cx="10778066" cy="7902576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0098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16" y="89248"/>
            <a:ext cx="21945600" cy="2286000"/>
          </a:xfrm>
        </p:spPr>
        <p:txBody>
          <a:bodyPr>
            <a:normAutofit/>
          </a:bodyPr>
          <a:lstStyle>
            <a:lvl1pPr algn="l">
              <a:defRPr sz="5600" b="1">
                <a:solidFill>
                  <a:srgbClr val="18396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47424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663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 userDrawn="1"/>
        </p:nvSpPr>
        <p:spPr bwMode="auto">
          <a:xfrm>
            <a:off x="19812000" y="13068300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800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1" y="13068300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35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Cliquez et modifiez le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>
            <a:lvl1pPr algn="l" defTabSz="914400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</p:spTree>
    <p:extLst>
      <p:ext uri="{BB962C8B-B14F-4D97-AF65-F5344CB8AC3E}">
        <p14:creationId xmlns:p14="http://schemas.microsoft.com/office/powerpoint/2010/main" val="35013491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A5B0-065B-4104-9CA7-14FBA53B2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B4D0E6-CAFF-4559-ADC7-85089CE3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9BCE5-8197-41B1-B17C-F23C6E3BC97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F66B3-F6D1-4AD2-8D9D-681B2813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57691-6642-41C8-86DC-48032EED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E5125-B7B9-4E22-989B-1EF3C05CAD1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98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3D727489-B801-4225-A920-23911F657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864002"/>
            <a:ext cx="21600000" cy="85921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b="1">
                <a:solidFill>
                  <a:srgbClr val="AE1022"/>
                </a:solidFill>
              </a:defRPr>
            </a:lvl1pPr>
          </a:lstStyle>
          <a:p>
            <a:pPr marL="0" lvl="0" indent="0">
              <a:lnSpc>
                <a:spcPts val="6666"/>
              </a:lnSpc>
              <a:spcBef>
                <a:spcPts val="0"/>
              </a:spcBef>
              <a:buClr>
                <a:srgbClr val="D00040"/>
              </a:buClr>
              <a:buFont typeface="Arial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21D821D-B0E0-4980-BC5C-1F8EE954FA97}"/>
              </a:ext>
            </a:extLst>
          </p:cNvPr>
          <p:cNvSpPr txBox="1"/>
          <p:nvPr userDrawn="1"/>
        </p:nvSpPr>
        <p:spPr>
          <a:xfrm>
            <a:off x="6047319" y="12576002"/>
            <a:ext cx="16444830" cy="985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kumimoji="0" lang="en-US" sz="2134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2022 ESC/ERS Guidelines for the diagnosis and treatment of pulmonary hypertension</a:t>
            </a:r>
            <a:br>
              <a:rPr kumimoji="0" lang="en-US" sz="2134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kumimoji="0" lang="en-US" sz="2134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</a:t>
            </a:r>
            <a:r>
              <a:rPr kumimoji="0" lang="en-US" sz="2134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European Heart Journal</a:t>
            </a:r>
            <a:r>
              <a:rPr kumimoji="0" lang="en-US" sz="2134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; 2022 – </a:t>
            </a:r>
            <a:r>
              <a:rPr kumimoji="0" lang="en-US" sz="2134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doi</a:t>
            </a:r>
            <a:r>
              <a:rPr kumimoji="0" lang="en-US" sz="2134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</a:t>
            </a:r>
            <a:r>
              <a:rPr lang="en-US" sz="2134" dirty="0"/>
              <a:t>10.1093/</a:t>
            </a:r>
            <a:r>
              <a:rPr lang="en-US" sz="2134" dirty="0" err="1"/>
              <a:t>eurheartj</a:t>
            </a:r>
            <a:r>
              <a:rPr lang="en-US" sz="2134" dirty="0"/>
              <a:t>/ehac237 and </a:t>
            </a:r>
            <a:r>
              <a:rPr lang="en-US" sz="2134" i="1" dirty="0"/>
              <a:t>European Respiratory Journal</a:t>
            </a:r>
            <a:r>
              <a:rPr lang="en-US" sz="2134" dirty="0"/>
              <a:t>; 2022 – </a:t>
            </a:r>
            <a:r>
              <a:rPr lang="en-US" sz="2134" dirty="0" err="1"/>
              <a:t>doi</a:t>
            </a:r>
            <a:r>
              <a:rPr lang="en-US" sz="2134" dirty="0"/>
              <a:t>: 10.1183/13993003.00879-2022</a:t>
            </a:r>
            <a:r>
              <a:rPr kumimoji="0" lang="en-US" sz="2134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</a:t>
            </a:r>
            <a:endParaRPr sz="2134" b="0" dirty="0"/>
          </a:p>
        </p:txBody>
      </p:sp>
    </p:spTree>
    <p:extLst>
      <p:ext uri="{BB962C8B-B14F-4D97-AF65-F5344CB8AC3E}">
        <p14:creationId xmlns:p14="http://schemas.microsoft.com/office/powerpoint/2010/main" val="1807109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734" y="756917"/>
            <a:ext cx="20291520" cy="775598"/>
          </a:xfrm>
        </p:spPr>
        <p:txBody>
          <a:bodyPr/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1203204" y="3426357"/>
            <a:ext cx="21971560" cy="8338822"/>
          </a:xfrm>
        </p:spPr>
        <p:txBody>
          <a:bodyPr/>
          <a:lstStyle>
            <a:lvl1pPr marL="468282" marR="0" indent="-468282" algn="l" defTabSz="1523904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4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68848" marR="0" indent="-468282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462944" marR="0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2194418" marR="0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975736" marR="0" indent="-382244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468282" marR="0" lvl="0" indent="-468282" algn="l" defTabSz="1523904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4666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1068848" marR="0" lvl="1" indent="-468282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1462944" marR="0" lvl="2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2194418" marR="0" lvl="3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2975736" marR="0" lvl="4" indent="-382244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81421" y="12595571"/>
            <a:ext cx="759358" cy="666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pPr defTabSz="1828754">
              <a:defRPr/>
            </a:pPr>
            <a:fld id="{AD816501-AAE5-214E-B100-00C3DC5F5E3F}" type="slidenum">
              <a:rPr lang="en-US" smtClean="0">
                <a:solidFill>
                  <a:srgbClr val="6464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828754">
                <a:defRPr/>
              </a:pPr>
              <a:t>‹N°›</a:t>
            </a:fld>
            <a:endParaRPr lang="en-US">
              <a:solidFill>
                <a:srgbClr val="6464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6D72E1E-B984-4549-A167-F13A2D8494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3327" y="11887201"/>
            <a:ext cx="12861926" cy="708026"/>
          </a:xfrm>
        </p:spPr>
        <p:txBody>
          <a:bodyPr anchor="b"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33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3070227"/>
            <a:ext cx="10773834" cy="1279526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4349750"/>
            <a:ext cx="10773834" cy="7902576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9" y="3070227"/>
            <a:ext cx="10778066" cy="1279526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9" y="4349750"/>
            <a:ext cx="10778066" cy="7902576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24735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8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8396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248836" y="12474624"/>
            <a:ext cx="20544232" cy="809328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0626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1828800" y="12995277"/>
            <a:ext cx="1828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116" y="335280"/>
            <a:ext cx="21292940" cy="1574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4116" y="3352800"/>
            <a:ext cx="21292940" cy="8839200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64118" y="12496800"/>
            <a:ext cx="21292936" cy="9144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2757055" y="12985761"/>
            <a:ext cx="1559210" cy="73025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 b="0" baseline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2BE16F37-D63B-443C-96C0-C234F1098F79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90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94400" y="180000"/>
            <a:ext cx="18489600" cy="992308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004280"/>
                </a:solidFill>
                <a:latin typeface="Helvetica"/>
                <a:cs typeface="Helvetica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2400" y="2037607"/>
            <a:ext cx="21945600" cy="9051926"/>
          </a:xfrm>
          <a:prstGeom prst="rect">
            <a:avLst/>
          </a:prstGeom>
        </p:spPr>
        <p:txBody>
          <a:bodyPr/>
          <a:lstStyle>
            <a:lvl1pPr marL="527050" indent="-527050">
              <a:buClr>
                <a:srgbClr val="004280"/>
              </a:buClr>
              <a:buSzPct val="100000"/>
              <a:buFont typeface="Arial"/>
              <a:buChar char="•"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  <a:lvl2pPr marL="1073150" indent="-527050">
              <a:buClr>
                <a:srgbClr val="004280"/>
              </a:buClr>
              <a:defRPr sz="32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1622426" indent="-527050">
              <a:buClr>
                <a:srgbClr val="004280"/>
              </a:buClr>
              <a:defRPr sz="28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2149476" indent="-527050">
              <a:buClr>
                <a:srgbClr val="004280"/>
              </a:buClr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2695576" indent="-527050">
              <a:buClr>
                <a:srgbClr val="004280"/>
              </a:buClr>
              <a:defRPr sz="24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9553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734" y="756917"/>
            <a:ext cx="20291520" cy="775598"/>
          </a:xfrm>
        </p:spPr>
        <p:txBody>
          <a:bodyPr/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1203204" y="3426357"/>
            <a:ext cx="21971560" cy="8338822"/>
          </a:xfrm>
        </p:spPr>
        <p:txBody>
          <a:bodyPr/>
          <a:lstStyle>
            <a:lvl1pPr marL="468282" marR="0" indent="-468282" algn="l" defTabSz="1523904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4000">
                <a:solidFill>
                  <a:srgbClr val="1C75BC"/>
                </a:solidFill>
              </a:defRPr>
            </a:lvl1pPr>
            <a:lvl2pPr marL="1068848" marR="0" indent="-468282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1462944" marR="0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2194418" marR="0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2975736" marR="0" indent="-382244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468282" marR="0" lvl="0" indent="-468282" algn="l" defTabSz="1523904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4666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1068848" marR="0" lvl="1" indent="-468282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1462944" marR="0" lvl="2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2194418" marR="0" lvl="3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2975736" marR="0" lvl="4" indent="-382244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0737" y="1948435"/>
            <a:ext cx="21962534" cy="71801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4666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4200"/>
            </a:lvl2pPr>
            <a:lvl3pPr>
              <a:defRPr sz="4200"/>
            </a:lvl3pPr>
            <a:lvl4pPr>
              <a:defRPr sz="4200"/>
            </a:lvl4pPr>
            <a:lvl5pPr>
              <a:defRPr sz="4200"/>
            </a:lvl5pPr>
          </a:lstStyle>
          <a:p>
            <a:pPr marL="0" lvl="0" indent="0" algn="l" rtl="0" eaLnBrk="0" fontAlgn="base" hangingPunct="0">
              <a:spcBef>
                <a:spcPts val="42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81421" y="12595571"/>
            <a:ext cx="759358" cy="666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pPr defTabSz="1828754">
              <a:defRPr/>
            </a:pPr>
            <a:fld id="{AD816501-AAE5-214E-B100-00C3DC5F5E3F}" type="slidenum">
              <a:rPr lang="en-US" smtClean="0">
                <a:solidFill>
                  <a:srgbClr val="6464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828754">
                <a:defRPr/>
              </a:pPr>
              <a:t>‹N°›</a:t>
            </a:fld>
            <a:endParaRPr lang="en-US">
              <a:solidFill>
                <a:srgbClr val="6464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EEAC134-200A-493E-A5B9-9DBC149FA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3327" y="11887201"/>
            <a:ext cx="12861926" cy="708026"/>
          </a:xfrm>
        </p:spPr>
        <p:txBody>
          <a:bodyPr anchor="b"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128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86820" y="308916"/>
            <a:ext cx="22782168" cy="20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4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63600" y="12479867"/>
            <a:ext cx="9477024" cy="880534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720724" indent="0">
              <a:spcBef>
                <a:spcPts val="0"/>
              </a:spcBef>
              <a:buNone/>
              <a:defRPr sz="1600"/>
            </a:lvl2pPr>
            <a:lvl3pPr marL="1441450" indent="0">
              <a:spcBef>
                <a:spcPts val="0"/>
              </a:spcBef>
              <a:buNone/>
              <a:defRPr sz="1600"/>
            </a:lvl3pPr>
            <a:lvl4pPr marL="1981200" indent="0">
              <a:spcBef>
                <a:spcPts val="0"/>
              </a:spcBef>
              <a:buNone/>
              <a:defRPr sz="1600"/>
            </a:lvl4pPr>
            <a:lvl5pPr marL="2517774" indent="0">
              <a:spcBef>
                <a:spcPts val="0"/>
              </a:spcBef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4111113" y="12479867"/>
            <a:ext cx="9409290" cy="880534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600"/>
            </a:lvl1pPr>
            <a:lvl2pPr marL="720724" indent="0">
              <a:spcBef>
                <a:spcPts val="0"/>
              </a:spcBef>
              <a:buNone/>
              <a:defRPr sz="1600"/>
            </a:lvl2pPr>
            <a:lvl3pPr marL="1441450" indent="0">
              <a:spcBef>
                <a:spcPts val="0"/>
              </a:spcBef>
              <a:buNone/>
              <a:defRPr sz="1600"/>
            </a:lvl3pPr>
            <a:lvl4pPr marL="1981200" indent="0">
              <a:spcBef>
                <a:spcPts val="0"/>
              </a:spcBef>
              <a:buNone/>
              <a:defRPr sz="1600"/>
            </a:lvl4pPr>
            <a:lvl5pPr marL="2517774" indent="0">
              <a:spcBef>
                <a:spcPts val="0"/>
              </a:spcBef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bjClassifierImageBottom">
            <a:extLst>
              <a:ext uri="{FF2B5EF4-FFF2-40B4-BE49-F238E27FC236}">
                <a16:creationId xmlns:a16="http://schemas.microsoft.com/office/drawing/2014/main" id="{19E649C3-2C43-49E3-9C6F-D6A530219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12936672"/>
            <a:ext cx="1585098" cy="6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028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graphic">
  <p:cSld name="1_title, graphic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>
            <a:spLocks noGrp="1"/>
          </p:cNvSpPr>
          <p:nvPr>
            <p:ph type="title"/>
          </p:nvPr>
        </p:nvSpPr>
        <p:spPr>
          <a:xfrm>
            <a:off x="1210734" y="756917"/>
            <a:ext cx="20291520" cy="77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body" idx="1"/>
          </p:nvPr>
        </p:nvSpPr>
        <p:spPr>
          <a:xfrm>
            <a:off x="1203204" y="3426357"/>
            <a:ext cx="21971560" cy="833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7112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Arial"/>
              <a:buChar char="•"/>
              <a:defRPr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828800" marR="0" lvl="1" indent="-762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Arial"/>
              <a:buChar char="–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2743200" marR="0" lvl="2" indent="-711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Arial"/>
              <a:buChar char="•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3657600" marR="0" lvl="3" indent="-685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Arial"/>
              <a:buChar char="–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4572000" marR="0" lvl="4" indent="-685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Arial"/>
              <a:buChar char="»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sldNum" idx="12"/>
          </p:nvPr>
        </p:nvSpPr>
        <p:spPr>
          <a:xfrm>
            <a:off x="23281421" y="12595571"/>
            <a:ext cx="759358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rgbClr val="6464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rgbClr val="64646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rgbClr val="64646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rgbClr val="64646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rgbClr val="64646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rgbClr val="64646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rgbClr val="64646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rgbClr val="64646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rgbClr val="64646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1" name="Google Shape;31;p41"/>
          <p:cNvSpPr txBox="1">
            <a:spLocks noGrp="1"/>
          </p:cNvSpPr>
          <p:nvPr>
            <p:ph type="body" idx="2"/>
          </p:nvPr>
        </p:nvSpPr>
        <p:spPr>
          <a:xfrm>
            <a:off x="1203327" y="11887201"/>
            <a:ext cx="12861926" cy="70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400"/>
            </a:lvl1pPr>
            <a:lvl2pPr marL="1828800" lvl="1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163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28800" y="4260852"/>
            <a:ext cx="20726400" cy="2940051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6DFC-A198-6541-97E0-255FA66CB507}" type="datetimeFigureOut">
              <a:rPr lang="it-IT" smtClean="0"/>
              <a:t>28/09/2024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BC94-8F36-264A-BC92-3ED34BE67EEF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770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6DFC-A198-6541-97E0-255FA66CB507}" type="datetimeFigureOut">
              <a:rPr lang="it-IT" smtClean="0"/>
              <a:t>28/09/2024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BC94-8F36-264A-BC92-3ED34BE67EEF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119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4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16" y="89248"/>
            <a:ext cx="21945600" cy="2286000"/>
          </a:xfrm>
        </p:spPr>
        <p:txBody>
          <a:bodyPr>
            <a:normAutofit/>
          </a:bodyPr>
          <a:lstStyle>
            <a:lvl1pPr algn="l">
              <a:defRPr sz="5600" b="1">
                <a:solidFill>
                  <a:srgbClr val="18396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4"/>
            <a:endParaRPr lang="de-CH" sz="36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801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49"/>
          </a:xfrm>
        </p:spPr>
        <p:txBody>
          <a:bodyPr anchor="t"/>
          <a:lstStyle>
            <a:lvl1pPr algn="l">
              <a:defRPr sz="10667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3"/>
          </a:xfrm>
        </p:spPr>
        <p:txBody>
          <a:bodyPr anchor="b"/>
          <a:lstStyle>
            <a:lvl1pPr marL="0" indent="0">
              <a:buNone/>
              <a:defRPr sz="5333">
                <a:solidFill>
                  <a:schemeClr val="tx1">
                    <a:tint val="75000"/>
                  </a:schemeClr>
                </a:solidFill>
              </a:defRPr>
            </a:lvl1pPr>
            <a:lvl2pPr marL="1219215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43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657646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4pPr>
            <a:lvl5pPr marL="4876861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5pPr>
            <a:lvl6pPr marL="6096076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6pPr>
            <a:lvl7pPr marL="7315291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7pPr>
            <a:lvl8pPr marL="8534507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8pPr>
            <a:lvl9pPr marL="9753722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6DFC-A198-6541-97E0-255FA66CB507}" type="datetimeFigureOut">
              <a:rPr lang="it-IT" smtClean="0"/>
              <a:t>28/09/2024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BC94-8F36-264A-BC92-3ED34BE67EEF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3219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19200" y="2400302"/>
            <a:ext cx="10769600" cy="6788149"/>
          </a:xfrm>
        </p:spPr>
        <p:txBody>
          <a:bodyPr/>
          <a:lstStyle>
            <a:lvl1pPr>
              <a:defRPr sz="7467"/>
            </a:lvl1pPr>
            <a:lvl2pPr>
              <a:defRPr sz="6400"/>
            </a:lvl2pPr>
            <a:lvl3pPr>
              <a:defRPr sz="5333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395200" y="2400302"/>
            <a:ext cx="10769600" cy="6788149"/>
          </a:xfrm>
        </p:spPr>
        <p:txBody>
          <a:bodyPr/>
          <a:lstStyle>
            <a:lvl1pPr>
              <a:defRPr sz="7467"/>
            </a:lvl1pPr>
            <a:lvl2pPr>
              <a:defRPr sz="6400"/>
            </a:lvl2pPr>
            <a:lvl3pPr>
              <a:defRPr sz="5333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6DFC-A198-6541-97E0-255FA66CB507}" type="datetimeFigureOut">
              <a:rPr lang="it-IT" smtClean="0"/>
              <a:t>28/09/2024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BC94-8F36-264A-BC92-3ED34BE67EEF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0281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9200" y="3070227"/>
            <a:ext cx="10773835" cy="127952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19200" y="4349749"/>
            <a:ext cx="10773835" cy="7902576"/>
          </a:xfrm>
        </p:spPr>
        <p:txBody>
          <a:bodyPr/>
          <a:lstStyle>
            <a:lvl1pPr>
              <a:defRPr sz="6400"/>
            </a:lvl1pPr>
            <a:lvl2pPr>
              <a:defRPr sz="5333"/>
            </a:lvl2pPr>
            <a:lvl3pPr>
              <a:defRPr sz="4800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2386737" y="3070227"/>
            <a:ext cx="10778067" cy="127952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12386737" y="4349749"/>
            <a:ext cx="10778067" cy="7902576"/>
          </a:xfrm>
        </p:spPr>
        <p:txBody>
          <a:bodyPr/>
          <a:lstStyle>
            <a:lvl1pPr>
              <a:defRPr sz="6400"/>
            </a:lvl1pPr>
            <a:lvl2pPr>
              <a:defRPr sz="5333"/>
            </a:lvl2pPr>
            <a:lvl3pPr>
              <a:defRPr sz="4800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6DFC-A198-6541-97E0-255FA66CB507}" type="datetimeFigureOut">
              <a:rPr lang="it-IT" smtClean="0"/>
              <a:t>28/09/2024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BC94-8F36-264A-BC92-3ED34BE67EEF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1388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6DFC-A198-6541-97E0-255FA66CB507}" type="datetimeFigureOut">
              <a:rPr lang="it-IT" smtClean="0"/>
              <a:t>28/09/2024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BC94-8F36-264A-BC92-3ED34BE67EEF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1582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6DFC-A198-6541-97E0-255FA66CB507}" type="datetimeFigureOut">
              <a:rPr lang="it-IT" smtClean="0"/>
              <a:t>28/09/2024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BC94-8F36-264A-BC92-3ED34BE67EEF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598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4" y="546099"/>
            <a:ext cx="8022168" cy="2324101"/>
          </a:xfrm>
        </p:spPr>
        <p:txBody>
          <a:bodyPr anchor="b"/>
          <a:lstStyle>
            <a:lvl1pPr algn="l">
              <a:defRPr sz="5333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3" cy="11706227"/>
          </a:xfrm>
        </p:spPr>
        <p:txBody>
          <a:bodyPr/>
          <a:lstStyle>
            <a:lvl1pPr>
              <a:defRPr sz="8533"/>
            </a:lvl1pPr>
            <a:lvl2pPr>
              <a:defRPr sz="7467"/>
            </a:lvl2pPr>
            <a:lvl3pPr>
              <a:defRPr sz="6400"/>
            </a:lvl3pPr>
            <a:lvl4pPr>
              <a:defRPr sz="5333"/>
            </a:lvl4pPr>
            <a:lvl5pPr>
              <a:defRPr sz="5333"/>
            </a:lvl5pPr>
            <a:lvl6pPr>
              <a:defRPr sz="5333"/>
            </a:lvl6pPr>
            <a:lvl7pPr>
              <a:defRPr sz="5333"/>
            </a:lvl7pPr>
            <a:lvl8pPr>
              <a:defRPr sz="5333"/>
            </a:lvl8pPr>
            <a:lvl9pPr>
              <a:defRPr sz="533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19204" y="2870204"/>
            <a:ext cx="8022168" cy="9382125"/>
          </a:xfrm>
        </p:spPr>
        <p:txBody>
          <a:bodyPr/>
          <a:lstStyle>
            <a:lvl1pPr marL="0" indent="0">
              <a:buNone/>
              <a:defRPr sz="3733"/>
            </a:lvl1pPr>
            <a:lvl2pPr marL="1219215" indent="0">
              <a:buNone/>
              <a:defRPr sz="3200"/>
            </a:lvl2pPr>
            <a:lvl3pPr marL="2438430" indent="0">
              <a:buNone/>
              <a:defRPr sz="2667"/>
            </a:lvl3pPr>
            <a:lvl4pPr marL="3657646" indent="0">
              <a:buNone/>
              <a:defRPr sz="2400"/>
            </a:lvl4pPr>
            <a:lvl5pPr marL="4876861" indent="0">
              <a:buNone/>
              <a:defRPr sz="2400"/>
            </a:lvl5pPr>
            <a:lvl6pPr marL="6096076" indent="0">
              <a:buNone/>
              <a:defRPr sz="2400"/>
            </a:lvl6pPr>
            <a:lvl7pPr marL="7315291" indent="0">
              <a:buNone/>
              <a:defRPr sz="2400"/>
            </a:lvl7pPr>
            <a:lvl8pPr marL="8534507" indent="0">
              <a:buNone/>
              <a:defRPr sz="2400"/>
            </a:lvl8pPr>
            <a:lvl9pPr marL="9753722" indent="0">
              <a:buNone/>
              <a:defRPr sz="2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6DFC-A198-6541-97E0-255FA66CB507}" type="datetimeFigureOut">
              <a:rPr lang="it-IT" smtClean="0"/>
              <a:t>28/09/2024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BC94-8F36-264A-BC92-3ED34BE67EEF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153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7"/>
          </a:xfrm>
        </p:spPr>
        <p:txBody>
          <a:bodyPr anchor="b"/>
          <a:lstStyle>
            <a:lvl1pPr algn="l">
              <a:defRPr sz="5333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779435" y="1225549"/>
            <a:ext cx="14630400" cy="8229600"/>
          </a:xfrm>
        </p:spPr>
        <p:txBody>
          <a:bodyPr/>
          <a:lstStyle>
            <a:lvl1pPr marL="0" indent="0">
              <a:buNone/>
              <a:defRPr sz="8533"/>
            </a:lvl1pPr>
            <a:lvl2pPr marL="1219215" indent="0">
              <a:buNone/>
              <a:defRPr sz="7467"/>
            </a:lvl2pPr>
            <a:lvl3pPr marL="2438430" indent="0">
              <a:buNone/>
              <a:defRPr sz="6400"/>
            </a:lvl3pPr>
            <a:lvl4pPr marL="3657646" indent="0">
              <a:buNone/>
              <a:defRPr sz="5333"/>
            </a:lvl4pPr>
            <a:lvl5pPr marL="4876861" indent="0">
              <a:buNone/>
              <a:defRPr sz="5333"/>
            </a:lvl5pPr>
            <a:lvl6pPr marL="6096076" indent="0">
              <a:buNone/>
              <a:defRPr sz="5333"/>
            </a:lvl6pPr>
            <a:lvl7pPr marL="7315291" indent="0">
              <a:buNone/>
              <a:defRPr sz="5333"/>
            </a:lvl7pPr>
            <a:lvl8pPr marL="8534507" indent="0">
              <a:buNone/>
              <a:defRPr sz="5333"/>
            </a:lvl8pPr>
            <a:lvl9pPr marL="9753722" indent="0">
              <a:buNone/>
              <a:defRPr sz="5333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5"/>
          </a:xfrm>
        </p:spPr>
        <p:txBody>
          <a:bodyPr/>
          <a:lstStyle>
            <a:lvl1pPr marL="0" indent="0">
              <a:buNone/>
              <a:defRPr sz="3733"/>
            </a:lvl1pPr>
            <a:lvl2pPr marL="1219215" indent="0">
              <a:buNone/>
              <a:defRPr sz="3200"/>
            </a:lvl2pPr>
            <a:lvl3pPr marL="2438430" indent="0">
              <a:buNone/>
              <a:defRPr sz="2667"/>
            </a:lvl3pPr>
            <a:lvl4pPr marL="3657646" indent="0">
              <a:buNone/>
              <a:defRPr sz="2400"/>
            </a:lvl4pPr>
            <a:lvl5pPr marL="4876861" indent="0">
              <a:buNone/>
              <a:defRPr sz="2400"/>
            </a:lvl5pPr>
            <a:lvl6pPr marL="6096076" indent="0">
              <a:buNone/>
              <a:defRPr sz="2400"/>
            </a:lvl6pPr>
            <a:lvl7pPr marL="7315291" indent="0">
              <a:buNone/>
              <a:defRPr sz="2400"/>
            </a:lvl7pPr>
            <a:lvl8pPr marL="8534507" indent="0">
              <a:buNone/>
              <a:defRPr sz="2400"/>
            </a:lvl8pPr>
            <a:lvl9pPr marL="9753722" indent="0">
              <a:buNone/>
              <a:defRPr sz="2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6DFC-A198-6541-97E0-255FA66CB507}" type="datetimeFigureOut">
              <a:rPr lang="it-IT" smtClean="0"/>
              <a:t>28/09/2024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BC94-8F36-264A-BC92-3ED34BE67EEF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3047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6DFC-A198-6541-97E0-255FA66CB507}" type="datetimeFigureOut">
              <a:rPr lang="it-IT" smtClean="0"/>
              <a:t>28/09/2024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BC94-8F36-264A-BC92-3ED34BE67EEF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1395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7678400" y="412750"/>
            <a:ext cx="5486400" cy="8775701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19200" y="412750"/>
            <a:ext cx="16052800" cy="87757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6DFC-A198-6541-97E0-255FA66CB507}" type="datetimeFigureOut">
              <a:rPr lang="it-IT" smtClean="0"/>
              <a:t>28/09/2024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BC94-8F36-264A-BC92-3ED34BE67EEF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0000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734" y="756917"/>
            <a:ext cx="20291520" cy="775598"/>
          </a:xfrm>
        </p:spPr>
        <p:txBody>
          <a:bodyPr/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1203204" y="3426357"/>
            <a:ext cx="21971560" cy="8338822"/>
          </a:xfrm>
        </p:spPr>
        <p:txBody>
          <a:bodyPr/>
          <a:lstStyle>
            <a:lvl1pPr marL="468282" marR="0" indent="-468282" algn="l" defTabSz="1523904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4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068848" marR="0" indent="-468282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462944" marR="0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2194418" marR="0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975736" marR="0" indent="-382244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468282" marR="0" lvl="0" indent="-468282" algn="l" defTabSz="1523904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4666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1068848" marR="0" lvl="1" indent="-468282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1462944" marR="0" lvl="2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2194418" marR="0" lvl="3" indent="-402310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2975736" marR="0" lvl="4" indent="-382244" algn="l" defTabSz="152390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81421" y="12595571"/>
            <a:ext cx="759358" cy="666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pPr defTabSz="1828754">
              <a:defRPr/>
            </a:pPr>
            <a:fld id="{AD816501-AAE5-214E-B100-00C3DC5F5E3F}" type="slidenum">
              <a:rPr lang="en-US" smtClean="0">
                <a:solidFill>
                  <a:srgbClr val="6464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828754">
                <a:defRPr/>
              </a:pPr>
              <a:t>‹N°›</a:t>
            </a:fld>
            <a:endParaRPr lang="en-US">
              <a:solidFill>
                <a:srgbClr val="6464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6D72E1E-B984-4549-A167-F13A2D8494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3327" y="11887201"/>
            <a:ext cx="12861926" cy="708026"/>
          </a:xfrm>
        </p:spPr>
        <p:txBody>
          <a:bodyPr anchor="b"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75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6809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6064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168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8320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5641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3457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8384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1703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5629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911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38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54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3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37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>
            <a:lvl1pPr algn="l" defTabSz="914378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/>
          <a:lstStyle>
            <a:lvl1pPr algn="r" defTabSz="914378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Page </a:t>
            </a:r>
            <a:fld id="{2D6E2FB8-5F10-234F-96FB-DDA88698A4C5}" type="slidenum">
              <a:rPr lang="en-US" smtClean="0">
                <a:latin typeface="Arial"/>
              </a:rPr>
              <a:pPr>
                <a:defRPr/>
              </a:pPr>
              <a:t>‹N°›</a:t>
            </a:fld>
            <a:endParaRPr lang="en-US">
              <a:latin typeface="Arial"/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54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3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3854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5637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12490450"/>
            <a:ext cx="5689600" cy="952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331200" y="12490450"/>
            <a:ext cx="7721600" cy="952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475200" y="12490450"/>
            <a:ext cx="5689600" cy="952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E193D-B7F5-42E5-9928-FD7FE9EBF03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296344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696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3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54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3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248837" y="692153"/>
            <a:ext cx="22462066" cy="1898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>
            <a:lvl1pPr algn="l" defTabSz="914378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/>
          <a:lstStyle>
            <a:lvl1pPr algn="r" defTabSz="914378">
              <a:defRPr sz="1600" dirty="0" smtClean="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Page </a:t>
            </a:r>
            <a:fld id="{2D6E2FB8-5F10-234F-96FB-DDA88698A4C5}" type="slidenum">
              <a:rPr lang="en-US" smtClean="0">
                <a:latin typeface="Arial"/>
              </a:rPr>
              <a:pPr>
                <a:defRPr/>
              </a:pPr>
              <a:t>‹N°›</a:t>
            </a:fld>
            <a:endParaRPr lang="en-US">
              <a:latin typeface="Arial"/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19812000" y="13068302"/>
            <a:ext cx="3505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828754"/>
            <a:endParaRPr lang="en-US" sz="3600">
              <a:solidFill>
                <a:srgbClr val="676767"/>
              </a:solidFill>
              <a:latin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73" y="13068302"/>
            <a:ext cx="469476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4"/>
            <a:endParaRPr lang="de-CH" sz="48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err="1"/>
              <a:t>aaClick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1948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1" r:id="rId16"/>
    <p:sldLayoutId id="2147483682" r:id="rId17"/>
    <p:sldLayoutId id="2147483686" r:id="rId18"/>
  </p:sldLayoutIdLst>
  <p:txStyles>
    <p:titleStyle>
      <a:lvl1pPr algn="l" defTabSz="1828754" rtl="0" eaLnBrk="1" latinLnBrk="0" hangingPunct="1">
        <a:spcBef>
          <a:spcPct val="0"/>
        </a:spcBef>
        <a:buNone/>
        <a:defRPr sz="5600" b="1" kern="1200">
          <a:solidFill>
            <a:srgbClr val="18396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685782" indent="-685782" algn="l" defTabSz="182875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1485864" indent="-571488" algn="l" defTabSz="1828754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2285942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3200320" indent="-457188" algn="l" defTabSz="182875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4114698" indent="-457188" algn="l" defTabSz="182875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5029074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8"/>
            <a:endParaRPr lang="de-CH" sz="48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err="1"/>
              <a:t>aaClick</a:t>
            </a:r>
            <a:r>
              <a:rPr lang="fr-FR" dirty="0"/>
              <a:t>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202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</p:sldLayoutIdLst>
  <p:txStyles>
    <p:titleStyle>
      <a:lvl1pPr algn="l" defTabSz="1828708" rtl="0" eaLnBrk="1" latinLnBrk="0" hangingPunct="1">
        <a:spcBef>
          <a:spcPct val="0"/>
        </a:spcBef>
        <a:buNone/>
        <a:defRPr sz="5600" b="1" kern="1200">
          <a:solidFill>
            <a:srgbClr val="18396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685764" indent="-685764" algn="l" defTabSz="18287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1485826" indent="-571474" algn="l" defTabSz="1828708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2285884" indent="-457178" algn="l" defTabSz="182870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3200240" indent="-457178" algn="l" defTabSz="182870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4114596" indent="-457178" algn="l" defTabSz="182870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5028948" indent="-457178" algn="l" defTabSz="1828708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4" indent="-457178" algn="l" defTabSz="1828708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8" indent="-457178" algn="l" defTabSz="1828708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2" indent="-457178" algn="l" defTabSz="1828708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82870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6" algn="l" defTabSz="182870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8" algn="l" defTabSz="182870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4" algn="l" defTabSz="182870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8" algn="l" defTabSz="182870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2" algn="l" defTabSz="182870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4" algn="l" defTabSz="182870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6" algn="l" defTabSz="182870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4384000" cy="239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de-CH" sz="48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5142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8" r:id="rId15"/>
    <p:sldLayoutId id="2147483779" r:id="rId16"/>
    <p:sldLayoutId id="2147483780" r:id="rId17"/>
    <p:sldLayoutId id="2147483781" r:id="rId18"/>
    <p:sldLayoutId id="2147483796" r:id="rId19"/>
  </p:sldLayoutIdLst>
  <p:txStyles>
    <p:titleStyle>
      <a:lvl1pPr algn="l" defTabSz="1828800" rtl="0" eaLnBrk="1" latinLnBrk="0" hangingPunct="1">
        <a:spcBef>
          <a:spcPct val="0"/>
        </a:spcBef>
        <a:buNone/>
        <a:defRPr sz="5600" b="1" kern="1200">
          <a:solidFill>
            <a:srgbClr val="18396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219200" y="12712701"/>
            <a:ext cx="56896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46DFC-A198-6541-97E0-255FA66CB507}" type="datetimeFigureOut">
              <a:rPr lang="it-IT" smtClean="0"/>
              <a:t>28/09/2024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8331200" y="12712701"/>
            <a:ext cx="77216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7475200" y="12712701"/>
            <a:ext cx="56896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3BC94-8F36-264A-BC92-3ED34BE67EEF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23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defTabSz="1219215" rtl="0" eaLnBrk="1" latinLnBrk="0" hangingPunct="1">
        <a:spcBef>
          <a:spcPct val="0"/>
        </a:spcBef>
        <a:buNone/>
        <a:defRPr sz="11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11" indent="-914411" algn="l" defTabSz="1219215" rtl="0" eaLnBrk="1" latinLnBrk="0" hangingPunct="1">
        <a:spcBef>
          <a:spcPct val="20000"/>
        </a:spcBef>
        <a:buFont typeface="Arial"/>
        <a:buChar char="•"/>
        <a:defRPr sz="8533" kern="1200">
          <a:solidFill>
            <a:schemeClr val="tx1"/>
          </a:solidFill>
          <a:latin typeface="+mn-lt"/>
          <a:ea typeface="+mn-ea"/>
          <a:cs typeface="+mn-cs"/>
        </a:defRPr>
      </a:lvl1pPr>
      <a:lvl2pPr marL="1981225" indent="-762010" algn="l" defTabSz="1219215" rtl="0" eaLnBrk="1" latinLnBrk="0" hangingPunct="1">
        <a:spcBef>
          <a:spcPct val="20000"/>
        </a:spcBef>
        <a:buFont typeface="Arial"/>
        <a:buChar char="–"/>
        <a:defRPr sz="7467" kern="1200">
          <a:solidFill>
            <a:schemeClr val="tx1"/>
          </a:solidFill>
          <a:latin typeface="+mn-lt"/>
          <a:ea typeface="+mn-ea"/>
          <a:cs typeface="+mn-cs"/>
        </a:defRPr>
      </a:lvl2pPr>
      <a:lvl3pPr marL="3048038" indent="-609608" algn="l" defTabSz="1219215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253" indent="-609608" algn="l" defTabSz="1219215" rtl="0" eaLnBrk="1" latinLnBrk="0" hangingPunct="1">
        <a:spcBef>
          <a:spcPct val="20000"/>
        </a:spcBef>
        <a:buFont typeface="Arial"/>
        <a:buChar char="–"/>
        <a:defRPr sz="5333" kern="1200">
          <a:solidFill>
            <a:schemeClr val="tx1"/>
          </a:solidFill>
          <a:latin typeface="+mn-lt"/>
          <a:ea typeface="+mn-ea"/>
          <a:cs typeface="+mn-cs"/>
        </a:defRPr>
      </a:lvl4pPr>
      <a:lvl5pPr marL="5486469" indent="-609608" algn="l" defTabSz="1219215" rtl="0" eaLnBrk="1" latinLnBrk="0" hangingPunct="1">
        <a:spcBef>
          <a:spcPct val="20000"/>
        </a:spcBef>
        <a:buFont typeface="Arial"/>
        <a:buChar char="»"/>
        <a:defRPr sz="5333" kern="1200">
          <a:solidFill>
            <a:schemeClr val="tx1"/>
          </a:solidFill>
          <a:latin typeface="+mn-lt"/>
          <a:ea typeface="+mn-ea"/>
          <a:cs typeface="+mn-cs"/>
        </a:defRPr>
      </a:lvl5pPr>
      <a:lvl6pPr marL="670568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30704" y="12502341"/>
            <a:ext cx="1197032" cy="1180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pic>
        <p:nvPicPr>
          <p:cNvPr id="6" name="Picture 16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108" y="12381105"/>
            <a:ext cx="2072640" cy="13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01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tiff"/><Relationship Id="rId4" Type="http://schemas.openxmlformats.org/officeDocument/2006/relationships/image" Target="../media/image29.tif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microsoft.com/office/2007/relationships/hdphoto" Target="../media/hdphoto1.wdp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63.tif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163.tiff"/><Relationship Id="rId4" Type="http://schemas.openxmlformats.org/officeDocument/2006/relationships/image" Target="../media/image16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tiff"/><Relationship Id="rId4" Type="http://schemas.openxmlformats.org/officeDocument/2006/relationships/image" Target="../media/image29.tif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53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microsoft.com/office/2007/relationships/media" Target="../media/media2.mp4"/><Relationship Id="rId7" Type="http://schemas.openxmlformats.org/officeDocument/2006/relationships/slideLayout" Target="../slideLayouts/slideLayout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85.png"/><Relationship Id="rId4" Type="http://schemas.openxmlformats.org/officeDocument/2006/relationships/video" Target="../media/media2.mp4"/><Relationship Id="rId9" Type="http://schemas.openxmlformats.org/officeDocument/2006/relationships/image" Target="../media/image184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89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9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tif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40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9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6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32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3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8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156482A6-DB8C-A04E-9994-F048A9EEC0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616837"/>
            <a:ext cx="24367084" cy="2487978"/>
          </a:xfrm>
          <a:ln>
            <a:noFill/>
          </a:ln>
        </p:spPr>
        <p:txBody>
          <a:bodyPr>
            <a:noAutofit/>
          </a:bodyPr>
          <a:lstStyle/>
          <a:p>
            <a:r>
              <a:rPr lang="en-GB" dirty="0"/>
              <a:t>﻿</a:t>
            </a:r>
            <a:r>
              <a:rPr lang="en-GB" dirty="0" err="1"/>
              <a:t>Actualités</a:t>
            </a:r>
            <a:r>
              <a:rPr lang="en-GB" dirty="0"/>
              <a:t> dans </a:t>
            </a:r>
            <a:r>
              <a:rPr lang="en-GB" dirty="0" err="1"/>
              <a:t>l’Hypertension</a:t>
            </a:r>
            <a:r>
              <a:rPr lang="en-GB" dirty="0"/>
              <a:t> </a:t>
            </a:r>
            <a:r>
              <a:rPr lang="en-GB" dirty="0" err="1"/>
              <a:t>Pulmonaire</a:t>
            </a:r>
            <a:br>
              <a:rPr lang="en-GB" dirty="0"/>
            </a:br>
            <a:br>
              <a:rPr lang="en-GB" sz="2000" dirty="0"/>
            </a:br>
            <a:r>
              <a:rPr lang="en-GB" b="0" i="1" dirty="0"/>
              <a:t>Retour du 7</a:t>
            </a:r>
            <a:r>
              <a:rPr lang="en-GB" b="0" i="1" baseline="30000" dirty="0"/>
              <a:t>th</a:t>
            </a:r>
            <a:r>
              <a:rPr lang="en-GB" b="0" i="1" dirty="0"/>
              <a:t> WSPH</a:t>
            </a:r>
            <a:endParaRPr lang="en-GB" dirty="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3D2560AF-60B1-7141-BB8C-ACB17443F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725243"/>
            <a:ext cx="24367086" cy="345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9990" tIns="299990" rIns="299990" bIns="76198">
            <a:spAutoFit/>
          </a:bodyPr>
          <a:lstStyle/>
          <a:p>
            <a:pPr marL="19050" defTabSz="914378" hangingPunct="1">
              <a:spcBef>
                <a:spcPct val="20000"/>
              </a:spcBef>
              <a:buClr>
                <a:srgbClr val="000000"/>
              </a:buClr>
              <a:buSzPct val="50000"/>
              <a:defRPr/>
            </a:pPr>
            <a:r>
              <a:rPr lang="fr-FR" sz="3734" b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Arial" pitchFamily="34" charset="0"/>
              </a:rPr>
              <a:t>Pr David MONTANI</a:t>
            </a:r>
          </a:p>
          <a:p>
            <a:pPr marL="19050" defTabSz="914378" hangingPunct="1">
              <a:spcBef>
                <a:spcPct val="20000"/>
              </a:spcBef>
              <a:buClr>
                <a:srgbClr val="000000"/>
              </a:buClr>
              <a:buSzPct val="50000"/>
              <a:defRPr/>
            </a:pPr>
            <a:endParaRPr lang="fr-FR" sz="3734" b="1" kern="1200" dirty="0">
              <a:solidFill>
                <a:srgbClr val="183962"/>
              </a:solidFill>
              <a:latin typeface="Arial"/>
              <a:ea typeface="ヒラギノ角ゴ Pro W3" pitchFamily="2" charset="-128"/>
              <a:cs typeface="Arial" pitchFamily="34" charset="0"/>
            </a:endParaRPr>
          </a:p>
          <a:p>
            <a:pPr marL="19050" defTabSz="914378" hangingPunct="1">
              <a:spcBef>
                <a:spcPct val="20000"/>
              </a:spcBef>
              <a:defRPr/>
            </a:pP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Centre Coordonnateur du CRMR </a:t>
            </a:r>
            <a:r>
              <a:rPr lang="fr-FR" sz="2800" i="1" kern="1200" dirty="0" err="1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PulmoTension</a:t>
            </a: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,</a:t>
            </a:r>
            <a:b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</a:b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Service de Pneumologie et Soins Intensifs Respiratoires</a:t>
            </a:r>
            <a:b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</a:b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Hôpital Bicêtre (APHP) – Université Paris-Saclay – INSERM UMR_S999</a:t>
            </a:r>
            <a:b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</a:b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Le Kremlin-Bicêtre </a:t>
            </a: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Arial" pitchFamily="34" charset="0"/>
              </a:rPr>
              <a:t>– </a:t>
            </a: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France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28447AF-9ED4-59F7-5BBD-4676102D2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451" y="11821629"/>
            <a:ext cx="2542054" cy="18641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7921B8B-E087-AF47-72E2-8D2FAE4ED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931" y="12058297"/>
            <a:ext cx="2052054" cy="1390838"/>
          </a:xfrm>
          <a:prstGeom prst="rect">
            <a:avLst/>
          </a:prstGeom>
        </p:spPr>
      </p:pic>
      <p:pic>
        <p:nvPicPr>
          <p:cNvPr id="15" name="Picture 2" descr="Résultat de recherche d'images pour &quot;respifil&quot;">
            <a:extLst>
              <a:ext uri="{FF2B5EF4-FFF2-40B4-BE49-F238E27FC236}">
                <a16:creationId xmlns:a16="http://schemas.microsoft.com/office/drawing/2014/main" id="{5E633851-225B-1AF0-623B-F39B9947D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707" y="12072919"/>
            <a:ext cx="4256326" cy="13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ésultat de recherche d'images pour &quot;inserm logo&quot;">
            <a:extLst>
              <a:ext uri="{FF2B5EF4-FFF2-40B4-BE49-F238E27FC236}">
                <a16:creationId xmlns:a16="http://schemas.microsoft.com/office/drawing/2014/main" id="{EBDCF3E9-BC92-AA13-CA1C-10B32C626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6317" b="6824"/>
          <a:stretch/>
        </p:blipFill>
        <p:spPr bwMode="auto">
          <a:xfrm>
            <a:off x="4489521" y="11907702"/>
            <a:ext cx="3871274" cy="16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A5ABF93-B946-D6DD-C4CA-7543DA64B3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97281" y="11844841"/>
            <a:ext cx="4039370" cy="181775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C9294E-1647-A3FA-3F2A-F52BB3B28E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969" y="11968929"/>
            <a:ext cx="3008650" cy="15695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7D9C9B0-76C7-493B-0577-E7638D487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" y="11813907"/>
            <a:ext cx="4445886" cy="187961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9984490-617F-9132-D1B8-43E969B1CB0C}"/>
              </a:ext>
            </a:extLst>
          </p:cNvPr>
          <p:cNvSpPr txBox="1"/>
          <p:nvPr/>
        </p:nvSpPr>
        <p:spPr>
          <a:xfrm>
            <a:off x="10531489" y="538378"/>
            <a:ext cx="3531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AD3049"/>
                </a:solidFill>
                <a:latin typeface="Arial" pitchFamily="34" charset="0"/>
                <a:cs typeface="Arial" pitchFamily="34" charset="0"/>
              </a:rPr>
              <a:t>SPIF</a:t>
            </a:r>
          </a:p>
          <a:p>
            <a:r>
              <a:rPr lang="fr-FR" sz="4800" b="1" i="1" dirty="0">
                <a:solidFill>
                  <a:srgbClr val="AD3049"/>
                </a:solidFill>
                <a:latin typeface="Arial" pitchFamily="34" charset="0"/>
                <a:cs typeface="Arial" pitchFamily="34" charset="0"/>
              </a:rPr>
              <a:t>Paris 2024</a:t>
            </a:r>
            <a:endParaRPr lang="fr-FR" sz="4800" b="1" dirty="0">
              <a:solidFill>
                <a:srgbClr val="AD304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2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4AA6837-3E4A-F249-AE0B-B7E0C25CB3F9}"/>
              </a:ext>
            </a:extLst>
          </p:cNvPr>
          <p:cNvSpPr txBox="1"/>
          <p:nvPr/>
        </p:nvSpPr>
        <p:spPr>
          <a:xfrm>
            <a:off x="514112" y="11046081"/>
            <a:ext cx="8687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>
              <a:defRPr/>
            </a:pPr>
            <a:r>
              <a:rPr lang="en-GB" sz="3600" b="1" kern="1200" dirty="0">
                <a:solidFill>
                  <a:srgbClr val="C00000"/>
                </a:solidFill>
                <a:latin typeface="Arial"/>
              </a:rPr>
              <a:t>PVR</a:t>
            </a:r>
            <a:r>
              <a:rPr lang="en-GB" sz="3600" b="1" kern="1200" dirty="0">
                <a:solidFill>
                  <a:srgbClr val="183962"/>
                </a:solidFill>
                <a:latin typeface="Arial"/>
              </a:rPr>
              <a:t> = (mPAP – PAWP) / cardiac output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33D78EC-5ECE-0A46-8E87-6F16BB950113}"/>
              </a:ext>
            </a:extLst>
          </p:cNvPr>
          <p:cNvGrpSpPr/>
          <p:nvPr/>
        </p:nvGrpSpPr>
        <p:grpSpPr>
          <a:xfrm>
            <a:off x="421810" y="3663520"/>
            <a:ext cx="8709576" cy="6769776"/>
            <a:chOff x="210905" y="2153493"/>
            <a:chExt cx="4354788" cy="338488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862A6C9-1BA3-7E4A-BEF6-6674BF73CEC6}"/>
                </a:ext>
              </a:extLst>
            </p:cNvPr>
            <p:cNvGrpSpPr/>
            <p:nvPr/>
          </p:nvGrpSpPr>
          <p:grpSpPr>
            <a:xfrm>
              <a:off x="210905" y="2153493"/>
              <a:ext cx="4354788" cy="3384888"/>
              <a:chOff x="200371" y="2768139"/>
              <a:chExt cx="4354788" cy="3384888"/>
            </a:xfrm>
          </p:grpSpPr>
          <p:pic>
            <p:nvPicPr>
              <p:cNvPr id="8" name="Picture 2" descr="Pulmonary capillary wedge pressure">
                <a:extLst>
                  <a:ext uri="{FF2B5EF4-FFF2-40B4-BE49-F238E27FC236}">
                    <a16:creationId xmlns:a16="http://schemas.microsoft.com/office/drawing/2014/main" id="{F5CED2A7-E9E9-1F4F-BFF0-832AE9A711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371" y="2768139"/>
                <a:ext cx="4354788" cy="33848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92ED3DA-961C-9B4D-8BA0-D1FFC2060B07}"/>
                  </a:ext>
                </a:extLst>
              </p:cNvPr>
              <p:cNvSpPr txBox="1"/>
              <p:nvPr/>
            </p:nvSpPr>
            <p:spPr>
              <a:xfrm>
                <a:off x="768451" y="4433212"/>
                <a:ext cx="525946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 defTabSz="1828800" hangingPunct="1">
                  <a:defRPr/>
                </a:pPr>
                <a:r>
                  <a:rPr lang="en-GB" sz="3200" b="1" kern="1200" dirty="0">
                    <a:solidFill>
                      <a:srgbClr val="183962"/>
                    </a:solidFill>
                    <a:latin typeface="Arial" pitchFamily="34" charset="0"/>
                    <a:cs typeface="Arial" pitchFamily="34" charset="0"/>
                  </a:rPr>
                  <a:t>RAP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AF86F80-1B3E-C345-8908-BDC87DB6531B}"/>
                  </a:ext>
                </a:extLst>
              </p:cNvPr>
              <p:cNvSpPr txBox="1"/>
              <p:nvPr/>
            </p:nvSpPr>
            <p:spPr>
              <a:xfrm>
                <a:off x="2584200" y="4433866"/>
                <a:ext cx="682238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 defTabSz="1828800" hangingPunct="1">
                  <a:defRPr/>
                </a:pPr>
                <a:r>
                  <a:rPr lang="en-GB" sz="3200" b="1" kern="1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mPAP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C930D4F-6C25-1044-9E0D-DB7C8F068937}"/>
                  </a:ext>
                </a:extLst>
              </p:cNvPr>
              <p:cNvSpPr txBox="1"/>
              <p:nvPr/>
            </p:nvSpPr>
            <p:spPr>
              <a:xfrm>
                <a:off x="3628483" y="4440982"/>
                <a:ext cx="682142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 defTabSz="1828800" hangingPunct="1">
                  <a:defRPr/>
                </a:pPr>
                <a:r>
                  <a:rPr lang="en-GB" sz="3200" b="1" kern="1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PAWP</a:t>
                </a:r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B2348CF-6A4F-A341-BF1D-472796D45B29}"/>
                </a:ext>
              </a:extLst>
            </p:cNvPr>
            <p:cNvSpPr txBox="1"/>
            <p:nvPr/>
          </p:nvSpPr>
          <p:spPr>
            <a:xfrm>
              <a:off x="1820445" y="3819220"/>
              <a:ext cx="373949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 defTabSz="1828800" hangingPunct="1">
                <a:defRPr/>
              </a:pPr>
              <a:r>
                <a:rPr lang="en-GB" sz="3200" b="1" kern="1200" dirty="0">
                  <a:solidFill>
                    <a:srgbClr val="183962"/>
                  </a:solidFill>
                  <a:latin typeface="Arial" pitchFamily="34" charset="0"/>
                  <a:cs typeface="Arial" pitchFamily="34" charset="0"/>
                </a:rPr>
                <a:t>RV</a:t>
              </a:r>
            </a:p>
          </p:txBody>
        </p:sp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A0E416B1-DED1-7D3F-5E22-F5C197EAC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9248"/>
            <a:ext cx="21945600" cy="2286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Definition of pulmonary hypertension</a:t>
            </a:r>
          </a:p>
        </p:txBody>
      </p:sp>
      <p:graphicFrame>
        <p:nvGraphicFramePr>
          <p:cNvPr id="15" name="Tableau 1">
            <a:extLst>
              <a:ext uri="{FF2B5EF4-FFF2-40B4-BE49-F238E27FC236}">
                <a16:creationId xmlns:a16="http://schemas.microsoft.com/office/drawing/2014/main" id="{DE54F492-B797-B545-826E-2064F23D4F33}"/>
              </a:ext>
            </a:extLst>
          </p:cNvPr>
          <p:cNvGraphicFramePr>
            <a:graphicFrameLocks noGrp="1"/>
          </p:cNvGraphicFramePr>
          <p:nvPr/>
        </p:nvGraphicFramePr>
        <p:xfrm>
          <a:off x="10429886" y="3541396"/>
          <a:ext cx="12929500" cy="8229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918014">
                  <a:extLst>
                    <a:ext uri="{9D8B030D-6E8A-4147-A177-3AD203B41FA5}">
                      <a16:colId xmlns:a16="http://schemas.microsoft.com/office/drawing/2014/main" val="3808907001"/>
                    </a:ext>
                  </a:extLst>
                </a:gridCol>
                <a:gridCol w="7011486">
                  <a:extLst>
                    <a:ext uri="{9D8B030D-6E8A-4147-A177-3AD203B41FA5}">
                      <a16:colId xmlns:a16="http://schemas.microsoft.com/office/drawing/2014/main" val="16129318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Definition </a:t>
                      </a:r>
                    </a:p>
                  </a:txBody>
                  <a:tcPr marL="72000" marR="7200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Haemodynamic characteristics </a:t>
                      </a:r>
                    </a:p>
                  </a:txBody>
                  <a:tcPr marL="72000" marR="7200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84933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PH</a:t>
                      </a: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 &gt;20 mmHg</a:t>
                      </a:r>
                      <a:r>
                        <a:rPr lang="en-GB" sz="4000" b="0" i="0" u="none" strike="noStrike" kern="1200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770584"/>
                  </a:ext>
                </a:extLst>
              </a:tr>
              <a:tr h="1930400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Pre-capillary PH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0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 &gt;20 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PAWP ≤15 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PVR &gt;2 WU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314151"/>
                  </a:ext>
                </a:extLst>
              </a:tr>
              <a:tr h="1930400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Isolated post-capillary PH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0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 &gt;20 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PAWP &gt;15 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PVR ≤2 WU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147304"/>
                  </a:ext>
                </a:extLst>
              </a:tr>
              <a:tr h="1930400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Combined post- and pre-capillary PH 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0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 &gt;20 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PAWP &gt;15 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PVR &gt;2 WU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958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Exercise PH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0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mPAP/CO slope between rest and exercise &gt;3 mmHg/L/min 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109112"/>
                  </a:ext>
                </a:extLst>
              </a:tr>
            </a:tbl>
          </a:graphicData>
        </a:graphic>
      </p:graphicFrame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2F77D10-474A-CC10-7911-D19EA744AD4F}"/>
              </a:ext>
            </a:extLst>
          </p:cNvPr>
          <p:cNvSpPr txBox="1">
            <a:spLocks/>
          </p:cNvSpPr>
          <p:nvPr/>
        </p:nvSpPr>
        <p:spPr>
          <a:xfrm>
            <a:off x="10530489" y="13154617"/>
            <a:ext cx="13928518" cy="5539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2100" dirty="0">
                <a:solidFill>
                  <a:schemeClr val="bg2">
                    <a:lumMod val="25000"/>
                  </a:schemeClr>
                </a:solidFill>
              </a:rPr>
              <a:t>Humbert M </a:t>
            </a:r>
            <a:r>
              <a:rPr lang="en-GB" sz="2100" i="1" dirty="0">
                <a:solidFill>
                  <a:schemeClr val="bg2">
                    <a:lumMod val="25000"/>
                  </a:schemeClr>
                </a:solidFill>
              </a:rPr>
              <a:t>et al. Eur Respir J</a:t>
            </a:r>
            <a:r>
              <a:rPr lang="fr-FR" sz="2100" dirty="0">
                <a:solidFill>
                  <a:schemeClr val="bg2">
                    <a:lumMod val="25000"/>
                  </a:schemeClr>
                </a:solidFill>
              </a:rPr>
              <a:t> 2022; </a:t>
            </a:r>
            <a:r>
              <a:rPr lang="fr-FR" sz="2100" i="1" dirty="0">
                <a:solidFill>
                  <a:schemeClr val="bg2">
                    <a:lumMod val="25000"/>
                  </a:schemeClr>
                </a:solidFill>
              </a:rPr>
              <a:t>in </a:t>
            </a:r>
            <a:r>
              <a:rPr lang="en-GB" sz="2100" i="1" dirty="0">
                <a:solidFill>
                  <a:schemeClr val="bg2">
                    <a:lumMod val="25000"/>
                  </a:schemeClr>
                </a:solidFill>
              </a:rPr>
              <a:t>press</a:t>
            </a:r>
            <a:r>
              <a:rPr lang="fr-FR" sz="2100" dirty="0">
                <a:solidFill>
                  <a:schemeClr val="bg2">
                    <a:lumMod val="25000"/>
                  </a:schemeClr>
                </a:solidFill>
              </a:rPr>
              <a:t>: 2200879; </a:t>
            </a:r>
            <a:r>
              <a:rPr lang="en-GB" sz="2100" dirty="0">
                <a:solidFill>
                  <a:schemeClr val="bg2">
                    <a:lumMod val="25000"/>
                  </a:schemeClr>
                </a:solidFill>
              </a:rPr>
              <a:t>Humbert M, </a:t>
            </a:r>
            <a:r>
              <a:rPr lang="en-GB" sz="2100" i="1" dirty="0">
                <a:solidFill>
                  <a:schemeClr val="bg2">
                    <a:lumMod val="25000"/>
                  </a:schemeClr>
                </a:solidFill>
              </a:rPr>
              <a:t>et al. Eur Heart J </a:t>
            </a:r>
            <a:r>
              <a:rPr lang="en-GB" sz="2100" dirty="0">
                <a:solidFill>
                  <a:schemeClr val="bg2">
                    <a:lumMod val="25000"/>
                  </a:schemeClr>
                </a:solidFill>
              </a:rPr>
              <a:t>2022; 43: 3618-3731.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19DE0E-5644-4498-0DE3-B73DC32B6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180" y="1474202"/>
            <a:ext cx="1946504" cy="5638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1B692BD-9D20-9703-09E9-BA96950BE1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0662" y="1343107"/>
            <a:ext cx="1931216" cy="76483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A956C2C-F339-3D46-AFC5-CF00EBC4EC3E}"/>
              </a:ext>
            </a:extLst>
          </p:cNvPr>
          <p:cNvSpPr txBox="1"/>
          <p:nvPr/>
        </p:nvSpPr>
        <p:spPr>
          <a:xfrm>
            <a:off x="20110661" y="283938"/>
            <a:ext cx="4089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GB" sz="40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Guidelines 2022</a:t>
            </a:r>
          </a:p>
        </p:txBody>
      </p:sp>
    </p:spTree>
    <p:extLst>
      <p:ext uri="{BB962C8B-B14F-4D97-AF65-F5344CB8AC3E}">
        <p14:creationId xmlns:p14="http://schemas.microsoft.com/office/powerpoint/2010/main" val="35890492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1F7D932-FFE4-2BF9-9A1C-231672341013}"/>
              </a:ext>
            </a:extLst>
          </p:cNvPr>
          <p:cNvSpPr/>
          <p:nvPr/>
        </p:nvSpPr>
        <p:spPr>
          <a:xfrm>
            <a:off x="10465411" y="8693488"/>
            <a:ext cx="11714651" cy="1060368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43C1B7-8ED2-A60A-2078-55A6A597C403}"/>
              </a:ext>
            </a:extLst>
          </p:cNvPr>
          <p:cNvSpPr txBox="1"/>
          <p:nvPr/>
        </p:nvSpPr>
        <p:spPr>
          <a:xfrm>
            <a:off x="3067140" y="2451497"/>
            <a:ext cx="4516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6th WSPH (2018)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C0F201-5102-266E-664D-A945FA17A2D0}"/>
              </a:ext>
            </a:extLst>
          </p:cNvPr>
          <p:cNvSpPr txBox="1"/>
          <p:nvPr/>
        </p:nvSpPr>
        <p:spPr>
          <a:xfrm>
            <a:off x="15172877" y="2451497"/>
            <a:ext cx="6419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2022 ESC/ERS guidelines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ADA860E-26F2-5CF1-7237-4ADF2368CD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4056515"/>
            <a:ext cx="13043693" cy="31110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224356-01FC-FCDA-4F2C-6169F5D462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72026" y="3786770"/>
            <a:ext cx="11714653" cy="365052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A966ACD-D5EC-A70C-FE3D-264F19E8F6DB}"/>
              </a:ext>
            </a:extLst>
          </p:cNvPr>
          <p:cNvSpPr/>
          <p:nvPr/>
        </p:nvSpPr>
        <p:spPr>
          <a:xfrm>
            <a:off x="15030637" y="3743281"/>
            <a:ext cx="2031392" cy="662408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C01157-CFD1-F316-0DAE-9B7D68D7E342}"/>
              </a:ext>
            </a:extLst>
          </p:cNvPr>
          <p:cNvSpPr txBox="1"/>
          <p:nvPr/>
        </p:nvSpPr>
        <p:spPr>
          <a:xfrm>
            <a:off x="14452405" y="12964679"/>
            <a:ext cx="9784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Simonneau,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2019; Humbert,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2023</a:t>
            </a:r>
          </a:p>
        </p:txBody>
      </p:sp>
      <p:pic>
        <p:nvPicPr>
          <p:cNvPr id="9" name="Image 8" descr="Une image contenant habits, texte, personne, Équipement médical&#10;&#10;Description générée automatiquement">
            <a:extLst>
              <a:ext uri="{FF2B5EF4-FFF2-40B4-BE49-F238E27FC236}">
                <a16:creationId xmlns:a16="http://schemas.microsoft.com/office/drawing/2014/main" id="{F0899232-6198-3902-C5D1-264E51087F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64" y="7682643"/>
            <a:ext cx="5202637" cy="56513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E805A4B-06E6-B5FD-573C-B97E3A59AE0F}"/>
              </a:ext>
            </a:extLst>
          </p:cNvPr>
          <p:cNvSpPr txBox="1"/>
          <p:nvPr/>
        </p:nvSpPr>
        <p:spPr>
          <a:xfrm>
            <a:off x="9608066" y="8737881"/>
            <a:ext cx="13364669" cy="399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 hangingPunct="1"/>
            <a:r>
              <a:rPr lang="fr-FR" sz="4800" kern="12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fr-FR" sz="4800" kern="1200" dirty="0" err="1">
                <a:solidFill>
                  <a:prstClr val="black"/>
                </a:solidFill>
                <a:latin typeface="Calibri"/>
              </a:rPr>
              <a:t>only</a:t>
            </a:r>
            <a:r>
              <a:rPr lang="fr-FR" sz="4800" kern="1200" dirty="0">
                <a:solidFill>
                  <a:prstClr val="black"/>
                </a:solidFill>
                <a:latin typeface="Calibri"/>
              </a:rPr>
              <a:t> PH group not </a:t>
            </a:r>
            <a:r>
              <a:rPr lang="fr-FR" sz="4800" kern="1200" dirty="0" err="1">
                <a:solidFill>
                  <a:prstClr val="black"/>
                </a:solidFill>
                <a:latin typeface="Calibri"/>
              </a:rPr>
              <a:t>defined</a:t>
            </a:r>
            <a:r>
              <a:rPr lang="fr-FR" sz="4800" kern="1200" dirty="0">
                <a:solidFill>
                  <a:prstClr val="black"/>
                </a:solidFill>
                <a:latin typeface="Calibri"/>
              </a:rPr>
              <a:t> by </a:t>
            </a:r>
            <a:r>
              <a:rPr lang="fr-FR" sz="4800" kern="1200" dirty="0" err="1">
                <a:solidFill>
                  <a:prstClr val="black"/>
                </a:solidFill>
                <a:latin typeface="Calibri"/>
              </a:rPr>
              <a:t>diseases</a:t>
            </a:r>
            <a:endParaRPr lang="fr-FR" sz="4800" kern="1200" dirty="0">
              <a:solidFill>
                <a:prstClr val="black"/>
              </a:solidFill>
              <a:latin typeface="Calibri"/>
            </a:endParaRPr>
          </a:p>
          <a:p>
            <a:pPr defTabSz="1219215" hangingPunct="1"/>
            <a:endParaRPr lang="fr-FR" sz="2933" kern="1200" dirty="0">
              <a:solidFill>
                <a:prstClr val="black"/>
              </a:solidFill>
              <a:latin typeface="Calibri"/>
            </a:endParaRPr>
          </a:p>
          <a:p>
            <a:pPr defTabSz="1219215" hangingPunct="1"/>
            <a:r>
              <a:rPr lang="fr-FR" sz="4267" kern="1200" dirty="0">
                <a:solidFill>
                  <a:prstClr val="black"/>
                </a:solidFill>
                <a:latin typeface="Calibri"/>
              </a:rPr>
              <a:t>For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example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, restrictive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lung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diseases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included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diseases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very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different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mechanisms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: </a:t>
            </a:r>
          </a:p>
          <a:p>
            <a:pPr defTabSz="1219215" hangingPunct="1"/>
            <a:r>
              <a:rPr lang="fr-FR" sz="4267" kern="1200" dirty="0">
                <a:solidFill>
                  <a:prstClr val="black"/>
                </a:solidFill>
                <a:latin typeface="Calibri"/>
              </a:rPr>
              <a:t>ILD /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Pneumonectomy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/ </a:t>
            </a:r>
            <a:r>
              <a:rPr lang="en-US" sz="4267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Musculoskeletal disorders</a:t>
            </a:r>
            <a:endParaRPr lang="fr-FR" sz="4267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215" hangingPunct="1"/>
            <a:endParaRPr lang="fr-FR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4FD79ACF-5BE0-54AB-D2D3-9EBD1A216FB3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Group 3 Pulmonary Hypertension: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1016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C1C6B1-84D7-0CB0-3ED5-473C0140B471}"/>
              </a:ext>
            </a:extLst>
          </p:cNvPr>
          <p:cNvSpPr/>
          <p:nvPr/>
        </p:nvSpPr>
        <p:spPr>
          <a:xfrm>
            <a:off x="0" y="2034686"/>
            <a:ext cx="24384000" cy="1168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1219199" y="-180976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Major components of the updated classification of group 3 PH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8B65DB-06D5-BF0B-869D-1F2FDDB32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"/>
          <a:stretch/>
        </p:blipFill>
        <p:spPr>
          <a:xfrm>
            <a:off x="4621812" y="2034686"/>
            <a:ext cx="15140375" cy="1159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979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75FD88F-2599-2103-12BA-F08D4297B0DF}"/>
              </a:ext>
            </a:extLst>
          </p:cNvPr>
          <p:cNvSpPr txBox="1"/>
          <p:nvPr/>
        </p:nvSpPr>
        <p:spPr bwMode="auto">
          <a:xfrm>
            <a:off x="981163" y="4148136"/>
            <a:ext cx="14621483" cy="89952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3.1 Chronic obstructive pulmonary disease and/or emphysema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3.2 Interstitial lung disease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3.3 Combined pulmonary fibrosis and emphysema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3.4 Other parenchymal lung diseases </a:t>
            </a:r>
            <a:r>
              <a:rPr lang="en-US" sz="3733" b="1" kern="120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3.5 Non-parenchymal restrictive diseases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3733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3.5.1 Hypoventilation syndromes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3.5.2 Pneumonectomy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3.5.3 Musculoskeletal disorders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3.6 Hypoxia without lung disease (e.g. high altitude)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3.7 Developmental parenchymal disorders</a:t>
            </a:r>
            <a:endParaRPr lang="en-US" sz="3200" kern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fr-FR" sz="32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58B932C-B3B7-A83A-4616-A8BDF9C0B2CA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981164" y="2737340"/>
            <a:ext cx="14621480" cy="14107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1625580" hangingPunct="1">
              <a:spcAft>
                <a:spcPts val="1600"/>
              </a:spcAft>
              <a:defRPr/>
            </a:pPr>
            <a:r>
              <a:rPr lang="en-GB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3. </a:t>
            </a:r>
            <a:r>
              <a:rPr lang="en-US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PH</a:t>
            </a:r>
            <a:r>
              <a:rPr lang="en-US" altLang="en-US" sz="4800" b="1" kern="1200" dirty="0">
                <a:solidFill>
                  <a:srgbClr val="C00000"/>
                </a:solidFill>
                <a:latin typeface="Calibri"/>
                <a:cs typeface="Arial" charset="0"/>
              </a:rPr>
              <a:t> associated </a:t>
            </a:r>
            <a:r>
              <a:rPr lang="en-US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with lung diseases and/or hypoxia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797" y="385525"/>
            <a:ext cx="1670005" cy="16052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F5469F4-6151-4A5F-2494-B570725C5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626" y="2522195"/>
            <a:ext cx="4925549" cy="23848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11B51CB-7887-577B-0E1A-8FD08ADD932C}"/>
              </a:ext>
            </a:extLst>
          </p:cNvPr>
          <p:cNvSpPr txBox="1"/>
          <p:nvPr/>
        </p:nvSpPr>
        <p:spPr>
          <a:xfrm>
            <a:off x="16965934" y="7104210"/>
            <a:ext cx="665422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 hangingPunct="1"/>
            <a:r>
              <a:rPr lang="fr-FR" sz="4267" kern="1200" baseline="30000" dirty="0">
                <a:solidFill>
                  <a:prstClr val="black"/>
                </a:solidFill>
                <a:latin typeface="Calibri"/>
              </a:rPr>
              <a:t>b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parenchymal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lung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diseases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not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included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in Group 5</a:t>
            </a:r>
            <a:r>
              <a:rPr lang="fr-FR" sz="4267" kern="1200" baseline="300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408C485-8909-F816-CE50-326A67189F3F}"/>
              </a:ext>
            </a:extLst>
          </p:cNvPr>
          <p:cNvSpPr/>
          <p:nvPr/>
        </p:nvSpPr>
        <p:spPr>
          <a:xfrm>
            <a:off x="16965934" y="6987373"/>
            <a:ext cx="6654229" cy="2358872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267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0A43155-9B40-BFB5-1B52-887142A05B2B}"/>
              </a:ext>
            </a:extLst>
          </p:cNvPr>
          <p:cNvSpPr/>
          <p:nvPr/>
        </p:nvSpPr>
        <p:spPr>
          <a:xfrm>
            <a:off x="1125814" y="6754444"/>
            <a:ext cx="9250933" cy="863600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267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76DDF8B9-49CD-6D21-EFCE-EB7514B04B3B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Group 3 Pulmonary Hypertension: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7675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96AA17-5D04-3479-0D98-4D6557594B94}"/>
              </a:ext>
            </a:extLst>
          </p:cNvPr>
          <p:cNvSpPr txBox="1"/>
          <p:nvPr/>
        </p:nvSpPr>
        <p:spPr>
          <a:xfrm>
            <a:off x="1069184" y="2664063"/>
            <a:ext cx="22692672" cy="22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15" hangingPunct="1">
              <a:spcAft>
                <a:spcPts val="2133"/>
              </a:spcAft>
            </a:pPr>
            <a:r>
              <a:rPr lang="en-US" sz="3733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5 PH with unclear and/or multifactorial mechanisms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algn="l" defTabSz="1219215" hangingPunct="1">
              <a:spcAft>
                <a:spcPts val="2133"/>
              </a:spcAft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5.2 Systemic disorders: </a:t>
            </a:r>
            <a:r>
              <a:rPr lang="en-US" sz="3733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sarcoidosis</a:t>
            </a: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pulmonary Langerhans’s cell histiocytosis, and neurofibromatosis type 1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215" hangingPunct="1"/>
            <a:endParaRPr lang="fr-FR" sz="2933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1FD345-21F0-582A-7498-2D68B4303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0" y="4695721"/>
            <a:ext cx="9291965" cy="84605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420497C-D444-98CA-C735-08713318D319}"/>
              </a:ext>
            </a:extLst>
          </p:cNvPr>
          <p:cNvSpPr txBox="1"/>
          <p:nvPr/>
        </p:nvSpPr>
        <p:spPr>
          <a:xfrm>
            <a:off x="19400234" y="12964679"/>
            <a:ext cx="483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 err="1">
                <a:solidFill>
                  <a:srgbClr val="0089BF"/>
                </a:solidFill>
                <a:latin typeface="Calibri"/>
              </a:rPr>
              <a:t>Savale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, 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Clin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Chest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Med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2024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08DBBD2-14B2-7B12-D93C-83B717F1B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251" y="6201359"/>
            <a:ext cx="12953712" cy="5356227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3A14F5D-03CF-EDB4-6253-C0E7B55B8B0A}"/>
              </a:ext>
            </a:extLst>
          </p:cNvPr>
          <p:cNvSpPr/>
          <p:nvPr/>
        </p:nvSpPr>
        <p:spPr>
          <a:xfrm>
            <a:off x="6958516" y="3665865"/>
            <a:ext cx="2368365" cy="56069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3F7B34C7-5A91-A5F6-A020-1767A4FEC6AF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Group 5 Pulmonary Hypertension</a:t>
            </a:r>
          </a:p>
        </p:txBody>
      </p:sp>
    </p:spTree>
    <p:extLst>
      <p:ext uri="{BB962C8B-B14F-4D97-AF65-F5344CB8AC3E}">
        <p14:creationId xmlns:p14="http://schemas.microsoft.com/office/powerpoint/2010/main" val="4741548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96AA17-5D04-3479-0D98-4D6557594B94}"/>
              </a:ext>
            </a:extLst>
          </p:cNvPr>
          <p:cNvSpPr txBox="1"/>
          <p:nvPr/>
        </p:nvSpPr>
        <p:spPr>
          <a:xfrm>
            <a:off x="1069184" y="2603103"/>
            <a:ext cx="22692672" cy="22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15" hangingPunct="1">
              <a:spcAft>
                <a:spcPts val="2133"/>
              </a:spcAft>
            </a:pPr>
            <a:r>
              <a:rPr lang="en-US" sz="3733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5 PH with unclear and/or multifactorial mechanisms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algn="l" defTabSz="1219215" hangingPunct="1">
              <a:spcAft>
                <a:spcPts val="2133"/>
              </a:spcAft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5.2 Systemic disorders: sarcoidosis, </a:t>
            </a:r>
            <a:r>
              <a:rPr lang="en-US" sz="3733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pulmonary Langerhans cell histiocytosis</a:t>
            </a: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neurofibromatosis type 1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215" hangingPunct="1"/>
            <a:endParaRPr lang="fr-FR" sz="2933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20497C-D444-98CA-C735-08713318D319}"/>
              </a:ext>
            </a:extLst>
          </p:cNvPr>
          <p:cNvSpPr txBox="1"/>
          <p:nvPr/>
        </p:nvSpPr>
        <p:spPr>
          <a:xfrm>
            <a:off x="18107829" y="12307336"/>
            <a:ext cx="61291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Le </a:t>
            </a:r>
            <a:r>
              <a:rPr lang="fr-FR" sz="3200" kern="1200" dirty="0" err="1">
                <a:solidFill>
                  <a:srgbClr val="0089BF"/>
                </a:solidFill>
                <a:latin typeface="Calibri"/>
              </a:rPr>
              <a:t>Pavec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J,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Chest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2012</a:t>
            </a:r>
          </a:p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Bois MC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, </a:t>
            </a:r>
            <a:r>
              <a:rPr lang="en-US" sz="3200" i="1" kern="1200" dirty="0">
                <a:solidFill>
                  <a:srgbClr val="0089BF"/>
                </a:solidFill>
                <a:latin typeface="Calibri"/>
              </a:rPr>
              <a:t>Arch </a:t>
            </a:r>
            <a:r>
              <a:rPr lang="en-US" sz="3200" i="1" kern="1200" dirty="0" err="1">
                <a:solidFill>
                  <a:srgbClr val="0089BF"/>
                </a:solidFill>
                <a:latin typeface="Calibri"/>
              </a:rPr>
              <a:t>Pathol</a:t>
            </a:r>
            <a:r>
              <a:rPr lang="en-US" sz="3200" i="1" kern="1200" dirty="0">
                <a:solidFill>
                  <a:srgbClr val="0089BF"/>
                </a:solidFill>
                <a:latin typeface="Calibri"/>
              </a:rPr>
              <a:t> Lab Med</a:t>
            </a:r>
            <a:r>
              <a:rPr lang="en-US" sz="3200" kern="1200" dirty="0">
                <a:solidFill>
                  <a:srgbClr val="0089BF"/>
                </a:solidFill>
                <a:latin typeface="Calibri"/>
              </a:rPr>
              <a:t> 2018</a:t>
            </a:r>
            <a:endParaRPr lang="fr-FR" sz="3200" kern="1200" dirty="0">
              <a:solidFill>
                <a:srgbClr val="0089BF"/>
              </a:solidFill>
              <a:latin typeface="Calibri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92021E4-DB4E-6530-D8C1-D95E3A41C518}"/>
              </a:ext>
            </a:extLst>
          </p:cNvPr>
          <p:cNvSpPr/>
          <p:nvPr/>
        </p:nvSpPr>
        <p:spPr>
          <a:xfrm>
            <a:off x="9110816" y="3624473"/>
            <a:ext cx="8209280" cy="56069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E84D41-8356-7556-5A2D-AA9FFC758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21" y="4862952"/>
            <a:ext cx="7914059" cy="8088267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0C911E6-5224-A325-CBA9-1E378FC488E0}"/>
              </a:ext>
            </a:extLst>
          </p:cNvPr>
          <p:cNvSpPr/>
          <p:nvPr/>
        </p:nvSpPr>
        <p:spPr>
          <a:xfrm>
            <a:off x="1644623" y="8233099"/>
            <a:ext cx="7466195" cy="1427131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A4775C4-089C-A6AD-DDB8-10C3315565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7329" y="5791793"/>
            <a:ext cx="6914568" cy="50549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B962439-DF88-AEAB-51C1-048D0DABDD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0759" y="5888935"/>
            <a:ext cx="6537688" cy="5054968"/>
          </a:xfrm>
          <a:prstGeom prst="rect">
            <a:avLst/>
          </a:prstGeom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0589C8DC-8B30-67EF-85DB-724992A0F8FF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Group 5 Pulmonary Hypertension</a:t>
            </a:r>
          </a:p>
        </p:txBody>
      </p:sp>
    </p:spTree>
    <p:extLst>
      <p:ext uri="{BB962C8B-B14F-4D97-AF65-F5344CB8AC3E}">
        <p14:creationId xmlns:p14="http://schemas.microsoft.com/office/powerpoint/2010/main" val="31682051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96AA17-5D04-3479-0D98-4D6557594B94}"/>
              </a:ext>
            </a:extLst>
          </p:cNvPr>
          <p:cNvSpPr txBox="1"/>
          <p:nvPr/>
        </p:nvSpPr>
        <p:spPr>
          <a:xfrm>
            <a:off x="1069184" y="2603103"/>
            <a:ext cx="22692672" cy="22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15" hangingPunct="1">
              <a:spcAft>
                <a:spcPts val="2133"/>
              </a:spcAft>
            </a:pPr>
            <a:r>
              <a:rPr lang="en-US" sz="3733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5 PH with unclear and/or multifactorial mechanisms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algn="l" defTabSz="1219215" hangingPunct="1">
              <a:spcAft>
                <a:spcPts val="2133"/>
              </a:spcAft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5.2 Systemic disorders: sarcoidosis, pulmonary Langerhans cell histiocytosis, and </a:t>
            </a:r>
            <a:r>
              <a:rPr lang="en-US" sz="3733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neurofibromatosis type 1</a:t>
            </a:r>
            <a:endParaRPr lang="fr-FR" sz="3733" b="1" kern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215" hangingPunct="1"/>
            <a:endParaRPr lang="fr-FR" sz="2933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20497C-D444-98CA-C735-08713318D319}"/>
              </a:ext>
            </a:extLst>
          </p:cNvPr>
          <p:cNvSpPr txBox="1"/>
          <p:nvPr/>
        </p:nvSpPr>
        <p:spPr>
          <a:xfrm>
            <a:off x="16970272" y="12964679"/>
            <a:ext cx="7266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Jutant EM, 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Am J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Crit Care Med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2023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9D8B72-EE94-1E8A-F2C6-9F82348A35E3}"/>
              </a:ext>
            </a:extLst>
          </p:cNvPr>
          <p:cNvSpPr/>
          <p:nvPr/>
        </p:nvSpPr>
        <p:spPr>
          <a:xfrm>
            <a:off x="17877904" y="3513749"/>
            <a:ext cx="5242560" cy="56069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25943E-44BB-4D2F-993C-E0F4652B9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4" y="9752336"/>
            <a:ext cx="5178507" cy="36259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15ACC2-EBC3-BB14-1F0B-65C5F70EAE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608" y="4282256"/>
            <a:ext cx="5806752" cy="525440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B7C48D-9E31-025C-ADF0-EDBB6CF8B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23" y="6116663"/>
            <a:ext cx="8351557" cy="56058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EB0869-E874-40BB-2412-9232F06AC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481" y="6116663"/>
            <a:ext cx="8303139" cy="560583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A547657-10A9-91EB-F1A2-EE71E40FD022}"/>
              </a:ext>
            </a:extLst>
          </p:cNvPr>
          <p:cNvSpPr txBox="1"/>
          <p:nvPr/>
        </p:nvSpPr>
        <p:spPr>
          <a:xfrm>
            <a:off x="11324295" y="4739499"/>
            <a:ext cx="6851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u="sng" kern="1200" dirty="0">
                <a:solidFill>
                  <a:srgbClr val="4F81BD"/>
                </a:solidFill>
                <a:latin typeface="AdvOT1ef757c0"/>
              </a:rPr>
              <a:t>49 PH-NF1 cases (F:M 3.9)</a:t>
            </a:r>
            <a:r>
              <a:rPr lang="fr-FR" sz="4800" u="sng" kern="1200" dirty="0">
                <a:solidFill>
                  <a:srgbClr val="4F81BD"/>
                </a:solidFill>
                <a:latin typeface="Calibri"/>
              </a:rPr>
              <a:t> </a:t>
            </a:r>
            <a:br>
              <a:rPr lang="fr-FR" sz="4800" u="sng" kern="1200" dirty="0">
                <a:solidFill>
                  <a:srgbClr val="4F81BD"/>
                </a:solidFill>
                <a:latin typeface="Calibri"/>
              </a:rPr>
            </a:br>
            <a:endParaRPr lang="fr-FR" sz="4800" u="sng" kern="12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A7D9DAB3-E362-EF13-5B79-609F02C8A44F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Group 5 Pulmonary Hypertension</a:t>
            </a:r>
          </a:p>
        </p:txBody>
      </p:sp>
    </p:spTree>
    <p:extLst>
      <p:ext uri="{BB962C8B-B14F-4D97-AF65-F5344CB8AC3E}">
        <p14:creationId xmlns:p14="http://schemas.microsoft.com/office/powerpoint/2010/main" val="32662870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8281CE3-31B3-701C-2261-FBC2CE9E4330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5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F39AC7-5F96-CC09-AE71-92BDB17D9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22AE378-25F6-101A-643D-18B742840172}"/>
              </a:ext>
            </a:extLst>
          </p:cNvPr>
          <p:cNvSpPr txBox="1"/>
          <p:nvPr/>
        </p:nvSpPr>
        <p:spPr bwMode="auto">
          <a:xfrm>
            <a:off x="5112183" y="4863486"/>
            <a:ext cx="13269601" cy="57107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 algn="l" defTabSz="1625580" hangingPunct="1">
              <a:defRPr/>
            </a:pPr>
            <a:r>
              <a:rPr lang="en-US" sz="36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5.1 </a:t>
            </a:r>
            <a:r>
              <a:rPr lang="en-US" sz="3600" kern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Haematological</a:t>
            </a:r>
            <a:r>
              <a:rPr lang="en-US" sz="36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disorders </a:t>
            </a:r>
            <a:r>
              <a:rPr lang="en-US" sz="3600" kern="1200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</a:p>
          <a:p>
            <a:pPr algn="l" defTabSz="1625580" hangingPunct="1">
              <a:defRPr/>
            </a:pPr>
            <a:endParaRPr lang="en-US" sz="3600" kern="1200" baseline="30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en-US" sz="36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5.2 Systemic disorders: sarcoidosis, pulmonary Langerhans cell histiocytosis, and neurofibromatosis type 1</a:t>
            </a:r>
          </a:p>
          <a:p>
            <a:pPr algn="l" defTabSz="1625580" hangingPunct="1">
              <a:defRPr/>
            </a:pPr>
            <a:endParaRPr lang="en-US" sz="3600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en-US" sz="36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5.3 Metabolic disorders </a:t>
            </a:r>
            <a:r>
              <a:rPr lang="en-US" sz="3600" kern="1200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l" defTabSz="1625580" hangingPunct="1">
              <a:defRPr/>
            </a:pPr>
            <a:r>
              <a:rPr lang="en-US" sz="36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5.4 Chronic renal failure with or without </a:t>
            </a:r>
            <a:r>
              <a:rPr lang="en-US" sz="3600" kern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haemodialysis</a:t>
            </a:r>
            <a:endParaRPr lang="en-US" sz="3600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en-US" sz="36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5.5 Pulmonary </a:t>
            </a:r>
            <a:r>
              <a:rPr lang="en-US" sz="3600" kern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tumour</a:t>
            </a:r>
            <a:r>
              <a:rPr lang="en-US" sz="36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thrombotic microangiopathy</a:t>
            </a:r>
          </a:p>
          <a:p>
            <a:pPr algn="l" defTabSz="1625580" hangingPunct="1">
              <a:defRPr/>
            </a:pPr>
            <a:r>
              <a:rPr lang="en-US" sz="36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5.6 Fibrosing mediastinitis</a:t>
            </a:r>
          </a:p>
          <a:p>
            <a:pPr algn="l" defTabSz="1625580" hangingPunct="1">
              <a:defRPr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5.7 Complex congenital heart disease</a:t>
            </a:r>
          </a:p>
          <a:p>
            <a:pPr algn="l" defTabSz="1625580" hangingPunct="1">
              <a:defRPr/>
            </a:pPr>
            <a:r>
              <a:rPr lang="fr-FR" sz="32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B1F7763-B851-631A-7887-8DC5C628D708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5112184" y="3910058"/>
            <a:ext cx="13269600" cy="9534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1625580" hangingPunct="1">
              <a:spcAft>
                <a:spcPts val="1600"/>
              </a:spcAft>
              <a:defRPr/>
            </a:pPr>
            <a:r>
              <a:rPr lang="en-GB" altLang="en-US" sz="4267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5. </a:t>
            </a:r>
            <a:r>
              <a:rPr lang="en-US" altLang="en-US" sz="4267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PH with unclear and/or multifactorial mechanisms</a:t>
            </a:r>
          </a:p>
        </p:txBody>
      </p:sp>
    </p:spTree>
    <p:extLst>
      <p:ext uri="{BB962C8B-B14F-4D97-AF65-F5344CB8AC3E}">
        <p14:creationId xmlns:p14="http://schemas.microsoft.com/office/powerpoint/2010/main" val="10480942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2D15192-D71F-5FFA-8BC1-DC50164C61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92062"/>
            <a:ext cx="24126092" cy="6447692"/>
          </a:xfrm>
          <a:prstGeom prst="rect">
            <a:avLst/>
          </a:prstGeom>
        </p:spPr>
      </p:pic>
      <p:sp>
        <p:nvSpPr>
          <p:cNvPr id="2" name="Titre 2">
            <a:extLst>
              <a:ext uri="{FF2B5EF4-FFF2-40B4-BE49-F238E27FC236}">
                <a16:creationId xmlns:a16="http://schemas.microsoft.com/office/drawing/2014/main" id="{65CD1D55-D2C2-9E39-7252-C1366F9E5C30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Group 3 Pulmonary Hypertension: Diagnosis</a:t>
            </a:r>
          </a:p>
        </p:txBody>
      </p:sp>
    </p:spTree>
    <p:extLst>
      <p:ext uri="{BB962C8B-B14F-4D97-AF65-F5344CB8AC3E}">
        <p14:creationId xmlns:p14="http://schemas.microsoft.com/office/powerpoint/2010/main" val="38919327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A12413-8B7E-9814-2506-9A4C951E8AF5}"/>
              </a:ext>
            </a:extLst>
          </p:cNvPr>
          <p:cNvSpPr/>
          <p:nvPr/>
        </p:nvSpPr>
        <p:spPr>
          <a:xfrm>
            <a:off x="0" y="2034686"/>
            <a:ext cx="24384000" cy="1168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D15192-D71F-5FFA-8BC1-DC50164C61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7723" y="2211125"/>
            <a:ext cx="20585722" cy="7343326"/>
          </a:xfrm>
          <a:prstGeom prst="rect">
            <a:avLst/>
          </a:pr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2F8707FB-C24A-C158-F0CE-7D883DB32928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Group 3 Pulmonary Hypertension: Diagnosis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CB47A3-DCEA-1704-F62F-0D0769D87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50" y="9343435"/>
            <a:ext cx="16210035" cy="39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823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44116D-80A3-FC0B-3EC2-ABEF52E4CE7D}"/>
              </a:ext>
            </a:extLst>
          </p:cNvPr>
          <p:cNvSpPr/>
          <p:nvPr/>
        </p:nvSpPr>
        <p:spPr>
          <a:xfrm>
            <a:off x="0" y="2178996"/>
            <a:ext cx="24384000" cy="11537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828800" hangingPunct="1">
              <a:defRPr/>
            </a:pPr>
            <a:endParaRPr lang="fr-FR" sz="360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Google Shape;390;p20">
            <a:extLst>
              <a:ext uri="{FF2B5EF4-FFF2-40B4-BE49-F238E27FC236}">
                <a16:creationId xmlns:a16="http://schemas.microsoft.com/office/drawing/2014/main" id="{4E2019C5-D80A-C6E5-93A2-2BCD7778FDBA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5512" y="2391602"/>
            <a:ext cx="12931952" cy="110250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91;p20">
            <a:extLst>
              <a:ext uri="{FF2B5EF4-FFF2-40B4-BE49-F238E27FC236}">
                <a16:creationId xmlns:a16="http://schemas.microsoft.com/office/drawing/2014/main" id="{B88774C0-761C-58F1-C76D-4A9B5424A96F}"/>
              </a:ext>
            </a:extLst>
          </p:cNvPr>
          <p:cNvSpPr txBox="1"/>
          <p:nvPr/>
        </p:nvSpPr>
        <p:spPr>
          <a:xfrm>
            <a:off x="892778" y="12247086"/>
            <a:ext cx="4322852" cy="233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l"/>
            <a:r>
              <a:rPr lang="fr-FR" sz="28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Kovacs, AJRCCM 2018 </a:t>
            </a:r>
            <a:endParaRPr sz="4800"/>
          </a:p>
          <a:p>
            <a:pPr algn="l"/>
            <a:r>
              <a:rPr lang="fr-FR" sz="28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Nathan, Eur Respir J 2019</a:t>
            </a:r>
            <a:endParaRPr sz="4800"/>
          </a:p>
          <a:p>
            <a:pPr algn="l"/>
            <a:r>
              <a:rPr lang="fr-FR" sz="28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Thabut G. et al. Chest 2005</a:t>
            </a:r>
            <a:endParaRPr sz="4800"/>
          </a:p>
          <a:p>
            <a:pPr algn="l"/>
            <a:endParaRPr sz="28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endParaRPr sz="28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93;p20">
            <a:extLst>
              <a:ext uri="{FF2B5EF4-FFF2-40B4-BE49-F238E27FC236}">
                <a16:creationId xmlns:a16="http://schemas.microsoft.com/office/drawing/2014/main" id="{18E8E357-CB94-2054-3D81-F37BB379861B}"/>
              </a:ext>
            </a:extLst>
          </p:cNvPr>
          <p:cNvSpPr/>
          <p:nvPr/>
        </p:nvSpPr>
        <p:spPr>
          <a:xfrm rot="1928657">
            <a:off x="8324666" y="3454260"/>
            <a:ext cx="5668296" cy="318746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4;p20">
            <a:extLst>
              <a:ext uri="{FF2B5EF4-FFF2-40B4-BE49-F238E27FC236}">
                <a16:creationId xmlns:a16="http://schemas.microsoft.com/office/drawing/2014/main" id="{6C5FDEED-4E16-1769-E961-05A78B96216C}"/>
              </a:ext>
            </a:extLst>
          </p:cNvPr>
          <p:cNvSpPr/>
          <p:nvPr/>
        </p:nvSpPr>
        <p:spPr>
          <a:xfrm rot="-1533102">
            <a:off x="11784928" y="6580674"/>
            <a:ext cx="2417544" cy="496108"/>
          </a:xfrm>
          <a:prstGeom prst="ellipse">
            <a:avLst/>
          </a:prstGeom>
          <a:solidFill>
            <a:srgbClr val="BBD3EF"/>
          </a:solidFill>
          <a:ln w="25400" cap="flat" cmpd="sng">
            <a:solidFill>
              <a:srgbClr val="BBD3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oogle Shape;433;p22">
            <a:extLst>
              <a:ext uri="{FF2B5EF4-FFF2-40B4-BE49-F238E27FC236}">
                <a16:creationId xmlns:a16="http://schemas.microsoft.com/office/drawing/2014/main" id="{22896574-8629-5CFE-A887-404409F3F714}"/>
              </a:ext>
            </a:extLst>
          </p:cNvPr>
          <p:cNvGrpSpPr/>
          <p:nvPr/>
        </p:nvGrpSpPr>
        <p:grpSpPr>
          <a:xfrm>
            <a:off x="8383063" y="2668330"/>
            <a:ext cx="2934474" cy="2994028"/>
            <a:chOff x="4191531" y="1334165"/>
            <a:chExt cx="1467237" cy="1497014"/>
          </a:xfrm>
        </p:grpSpPr>
        <p:pic>
          <p:nvPicPr>
            <p:cNvPr id="10" name="Google Shape;434;p22">
              <a:extLst>
                <a:ext uri="{FF2B5EF4-FFF2-40B4-BE49-F238E27FC236}">
                  <a16:creationId xmlns:a16="http://schemas.microsoft.com/office/drawing/2014/main" id="{471564D9-9A79-5710-19AE-D9CFE74AC4BC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2750" y="1511559"/>
              <a:ext cx="1091683" cy="11290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435;p22">
              <a:extLst>
                <a:ext uri="{FF2B5EF4-FFF2-40B4-BE49-F238E27FC236}">
                  <a16:creationId xmlns:a16="http://schemas.microsoft.com/office/drawing/2014/main" id="{9D5B2920-2687-222E-E499-35924110E61E}"/>
                </a:ext>
              </a:extLst>
            </p:cNvPr>
            <p:cNvSpPr/>
            <p:nvPr/>
          </p:nvSpPr>
          <p:spPr>
            <a:xfrm rot="8404633">
              <a:off x="5109458" y="1324891"/>
              <a:ext cx="296436" cy="895739"/>
            </a:xfrm>
            <a:prstGeom prst="moon">
              <a:avLst>
                <a:gd name="adj" fmla="val 39348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36;p22">
              <a:extLst>
                <a:ext uri="{FF2B5EF4-FFF2-40B4-BE49-F238E27FC236}">
                  <a16:creationId xmlns:a16="http://schemas.microsoft.com/office/drawing/2014/main" id="{A3798AC0-BBAA-55BE-39B9-D72E5EC69479}"/>
                </a:ext>
              </a:extLst>
            </p:cNvPr>
            <p:cNvSpPr/>
            <p:nvPr/>
          </p:nvSpPr>
          <p:spPr>
            <a:xfrm rot="-9459258">
              <a:off x="5146782" y="1832803"/>
              <a:ext cx="296436" cy="895739"/>
            </a:xfrm>
            <a:prstGeom prst="moon">
              <a:avLst>
                <a:gd name="adj" fmla="val 39348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37;p22">
              <a:extLst>
                <a:ext uri="{FF2B5EF4-FFF2-40B4-BE49-F238E27FC236}">
                  <a16:creationId xmlns:a16="http://schemas.microsoft.com/office/drawing/2014/main" id="{736BAF93-62D4-7769-3EAB-D230CC8B8767}"/>
                </a:ext>
              </a:extLst>
            </p:cNvPr>
            <p:cNvSpPr/>
            <p:nvPr/>
          </p:nvSpPr>
          <p:spPr>
            <a:xfrm rot="-4373241">
              <a:off x="4514968" y="2109867"/>
              <a:ext cx="296436" cy="895739"/>
            </a:xfrm>
            <a:prstGeom prst="moon">
              <a:avLst>
                <a:gd name="adj" fmla="val 39348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38;p22">
              <a:extLst>
                <a:ext uri="{FF2B5EF4-FFF2-40B4-BE49-F238E27FC236}">
                  <a16:creationId xmlns:a16="http://schemas.microsoft.com/office/drawing/2014/main" id="{D8CC674C-985A-AC21-9C20-525C5F0200E6}"/>
                </a:ext>
              </a:extLst>
            </p:cNvPr>
            <p:cNvSpPr/>
            <p:nvPr/>
          </p:nvSpPr>
          <p:spPr>
            <a:xfrm>
              <a:off x="5295000" y="1431642"/>
              <a:ext cx="79433" cy="2985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439;p22">
              <a:extLst>
                <a:ext uri="{FF2B5EF4-FFF2-40B4-BE49-F238E27FC236}">
                  <a16:creationId xmlns:a16="http://schemas.microsoft.com/office/drawing/2014/main" id="{A51F0E83-2E88-5B1B-90BA-19F79EAA8E6B}"/>
                </a:ext>
              </a:extLst>
            </p:cNvPr>
            <p:cNvSpPr/>
            <p:nvPr/>
          </p:nvSpPr>
          <p:spPr>
            <a:xfrm>
              <a:off x="5226060" y="2497640"/>
              <a:ext cx="347386" cy="22414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40;p22">
              <a:extLst>
                <a:ext uri="{FF2B5EF4-FFF2-40B4-BE49-F238E27FC236}">
                  <a16:creationId xmlns:a16="http://schemas.microsoft.com/office/drawing/2014/main" id="{F9A9310B-94FE-AD27-A4E1-E66269377219}"/>
                </a:ext>
              </a:extLst>
            </p:cNvPr>
            <p:cNvSpPr/>
            <p:nvPr/>
          </p:nvSpPr>
          <p:spPr>
            <a:xfrm>
              <a:off x="5447400" y="1584042"/>
              <a:ext cx="79433" cy="29852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441;p22">
              <a:extLst>
                <a:ext uri="{FF2B5EF4-FFF2-40B4-BE49-F238E27FC236}">
                  <a16:creationId xmlns:a16="http://schemas.microsoft.com/office/drawing/2014/main" id="{9B39FE1A-D699-1680-EAB5-40F9CDFDCD64}"/>
                </a:ext>
              </a:extLst>
            </p:cNvPr>
            <p:cNvSpPr/>
            <p:nvPr/>
          </p:nvSpPr>
          <p:spPr>
            <a:xfrm>
              <a:off x="5254262" y="2445662"/>
              <a:ext cx="347386" cy="22414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392;p20">
            <a:extLst>
              <a:ext uri="{FF2B5EF4-FFF2-40B4-BE49-F238E27FC236}">
                <a16:creationId xmlns:a16="http://schemas.microsoft.com/office/drawing/2014/main" id="{DA4D4E61-3578-255F-9AC7-C10F4E75E7C3}"/>
              </a:ext>
            </a:extLst>
          </p:cNvPr>
          <p:cNvSpPr txBox="1"/>
          <p:nvPr/>
        </p:nvSpPr>
        <p:spPr>
          <a:xfrm>
            <a:off x="10836891" y="2178996"/>
            <a:ext cx="4313618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fr-FR" sz="4800" b="1" dirty="0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Cluster </a:t>
            </a:r>
            <a:r>
              <a:rPr lang="fr-FR" sz="4800" b="1" dirty="0" err="1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endParaRPr sz="4800" b="1" dirty="0">
              <a:solidFill>
                <a:srgbClr val="333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92CCF46-C91C-A4F5-FA35-C530193995DA}"/>
              </a:ext>
            </a:extLst>
          </p:cNvPr>
          <p:cNvSpPr/>
          <p:nvPr/>
        </p:nvSpPr>
        <p:spPr>
          <a:xfrm rot="16200000">
            <a:off x="2980091" y="6973593"/>
            <a:ext cx="7147250" cy="85116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93D1391-24C7-E660-DDB8-CDB7E3D205FD}"/>
              </a:ext>
            </a:extLst>
          </p:cNvPr>
          <p:cNvSpPr/>
          <p:nvPr/>
        </p:nvSpPr>
        <p:spPr>
          <a:xfrm>
            <a:off x="12207598" y="12655671"/>
            <a:ext cx="5763164" cy="85116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B2D392AB-FAF2-CD38-A519-839B58F4B44D}"/>
              </a:ext>
            </a:extLst>
          </p:cNvPr>
          <p:cNvSpPr txBox="1">
            <a:spLocks/>
          </p:cNvSpPr>
          <p:nvPr/>
        </p:nvSpPr>
        <p:spPr>
          <a:xfrm>
            <a:off x="802500" y="-2748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spcBef>
                <a:spcPct val="0"/>
              </a:spcBef>
              <a:buNone/>
              <a:defRPr sz="6000" b="1" kern="1200">
                <a:solidFill>
                  <a:srgbClr val="00428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/>
              <a:t>PATHOPHYSIOLOGY of PH in group 3 PH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970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883551B-3830-F67C-CA10-A3B20A30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9248"/>
            <a:ext cx="21945600" cy="2286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Definition of pulmonary hypertension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D086F9-0A07-AC33-3229-C170A74FB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180" y="1474202"/>
            <a:ext cx="1946504" cy="5638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8747B4-86EC-FB22-8BB9-9757ACEB77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0662" y="1343107"/>
            <a:ext cx="1931216" cy="7648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3926C51-515E-5B96-0B6E-BF6296E860E0}"/>
              </a:ext>
            </a:extLst>
          </p:cNvPr>
          <p:cNvSpPr txBox="1"/>
          <p:nvPr/>
        </p:nvSpPr>
        <p:spPr>
          <a:xfrm>
            <a:off x="20110661" y="283938"/>
            <a:ext cx="4089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GB" sz="40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Guidelines 2022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40CCB1-D41F-E256-00B5-75E79265BC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8879" y="5313833"/>
            <a:ext cx="10993930" cy="826327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4DF1474-6046-9925-327C-03ADB5888089}"/>
              </a:ext>
            </a:extLst>
          </p:cNvPr>
          <p:cNvCxnSpPr/>
          <p:nvPr/>
        </p:nvCxnSpPr>
        <p:spPr>
          <a:xfrm>
            <a:off x="8439004" y="4326813"/>
            <a:ext cx="0" cy="146502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B2CDF79-7D88-B908-5D27-870CA8247527}"/>
              </a:ext>
            </a:extLst>
          </p:cNvPr>
          <p:cNvCxnSpPr/>
          <p:nvPr/>
        </p:nvCxnSpPr>
        <p:spPr>
          <a:xfrm>
            <a:off x="8315588" y="4326812"/>
            <a:ext cx="1234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BBB83DA-1563-0434-FD0B-61BB58489E4B}"/>
              </a:ext>
            </a:extLst>
          </p:cNvPr>
          <p:cNvSpPr txBox="1"/>
          <p:nvPr/>
        </p:nvSpPr>
        <p:spPr>
          <a:xfrm>
            <a:off x="7778887" y="395595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25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34A98E7-C147-7ED5-9CE5-E866AB9F4F9D}"/>
              </a:ext>
            </a:extLst>
          </p:cNvPr>
          <p:cNvCxnSpPr>
            <a:cxnSpLocks/>
          </p:cNvCxnSpPr>
          <p:nvPr/>
        </p:nvCxnSpPr>
        <p:spPr>
          <a:xfrm>
            <a:off x="8439004" y="4326812"/>
            <a:ext cx="882985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46D5018C-0371-3113-95C8-0C5E36F31AC3}"/>
              </a:ext>
            </a:extLst>
          </p:cNvPr>
          <p:cNvSpPr txBox="1"/>
          <p:nvPr/>
        </p:nvSpPr>
        <p:spPr>
          <a:xfrm>
            <a:off x="11002633" y="3955957"/>
            <a:ext cx="399179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4000" dirty="0"/>
              <a:t>3DS = 25 </a:t>
            </a:r>
            <a:r>
              <a:rPr lang="fr-FR" sz="4000" dirty="0" err="1"/>
              <a:t>mmHg</a:t>
            </a:r>
            <a:endParaRPr lang="fr-FR" sz="4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4E73CAD-F90E-1F36-03A3-F35EBAF821D2}"/>
              </a:ext>
            </a:extLst>
          </p:cNvPr>
          <p:cNvSpPr txBox="1"/>
          <p:nvPr/>
        </p:nvSpPr>
        <p:spPr>
          <a:xfrm>
            <a:off x="1008626" y="3648181"/>
            <a:ext cx="5554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/>
              <a:t>Definition</a:t>
            </a:r>
            <a:r>
              <a:rPr lang="fr-FR" sz="4000" dirty="0"/>
              <a:t> </a:t>
            </a:r>
            <a:r>
              <a:rPr lang="fr-FR" sz="4000" dirty="0" err="1"/>
              <a:t>from</a:t>
            </a:r>
            <a:r>
              <a:rPr lang="fr-FR" sz="4000" dirty="0"/>
              <a:t> the </a:t>
            </a:r>
          </a:p>
          <a:p>
            <a:pPr algn="ctr"/>
            <a:r>
              <a:rPr lang="fr-FR" sz="4000" dirty="0"/>
              <a:t>1</a:t>
            </a:r>
            <a:r>
              <a:rPr lang="fr-FR" sz="4000" baseline="30000" dirty="0"/>
              <a:t>st</a:t>
            </a:r>
            <a:r>
              <a:rPr lang="fr-FR" sz="4000" dirty="0"/>
              <a:t> world Symposium on PH (Evian, 1973)</a:t>
            </a: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F6DBD067-D2DC-487C-F6C8-1684444FC966}"/>
              </a:ext>
            </a:extLst>
          </p:cNvPr>
          <p:cNvSpPr/>
          <p:nvPr/>
        </p:nvSpPr>
        <p:spPr>
          <a:xfrm>
            <a:off x="6678907" y="4019341"/>
            <a:ext cx="956610" cy="615554"/>
          </a:xfrm>
          <a:prstGeom prst="rightArrow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0A2D1E7-8C1E-4FED-00CE-DB91C9C5F335}"/>
              </a:ext>
            </a:extLst>
          </p:cNvPr>
          <p:cNvGrpSpPr/>
          <p:nvPr/>
        </p:nvGrpSpPr>
        <p:grpSpPr>
          <a:xfrm>
            <a:off x="8439005" y="4061256"/>
            <a:ext cx="15924594" cy="2021104"/>
            <a:chOff x="4219502" y="1541682"/>
            <a:chExt cx="7962297" cy="1010552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C98C49E5-4F6A-D9AA-5300-E51074BF21C3}"/>
                </a:ext>
              </a:extLst>
            </p:cNvPr>
            <p:cNvGrpSpPr/>
            <p:nvPr/>
          </p:nvGrpSpPr>
          <p:grpSpPr>
            <a:xfrm>
              <a:off x="4219502" y="1541682"/>
              <a:ext cx="7962297" cy="1010552"/>
              <a:chOff x="4219502" y="1541682"/>
              <a:chExt cx="7962297" cy="1010552"/>
            </a:xfrm>
          </p:grpSpPr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15DACFEF-5DD6-4622-E130-5073628D3F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4794" y="2382957"/>
                <a:ext cx="4359634" cy="12768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A649112-0C1C-0B35-937F-979850D8D75A}"/>
                  </a:ext>
                </a:extLst>
              </p:cNvPr>
              <p:cNvSpPr txBox="1"/>
              <p:nvPr/>
            </p:nvSpPr>
            <p:spPr>
              <a:xfrm>
                <a:off x="5501317" y="2198291"/>
                <a:ext cx="1995899" cy="3539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4000" dirty="0"/>
                  <a:t>2DS = 20 </a:t>
                </a:r>
                <a:r>
                  <a:rPr lang="fr-FR" sz="4000" dirty="0" err="1"/>
                  <a:t>mmHg</a:t>
                </a:r>
                <a:endParaRPr lang="fr-FR" sz="4000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D15D193-B2C3-5FDB-2DFF-C9EAE01B67BF}"/>
                  </a:ext>
                </a:extLst>
              </p:cNvPr>
              <p:cNvSpPr/>
              <p:nvPr/>
            </p:nvSpPr>
            <p:spPr>
              <a:xfrm>
                <a:off x="4219502" y="1694154"/>
                <a:ext cx="4414919" cy="701570"/>
              </a:xfrm>
              <a:prstGeom prst="rect">
                <a:avLst/>
              </a:prstGeom>
              <a:solidFill>
                <a:srgbClr val="C00000">
                  <a:alpha val="1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800" dirty="0"/>
              </a:p>
            </p:txBody>
          </p:sp>
          <p:sp>
            <p:nvSpPr>
              <p:cNvPr id="22" name="Flèche : courbe vers la gauche 21">
                <a:extLst>
                  <a:ext uri="{FF2B5EF4-FFF2-40B4-BE49-F238E27FC236}">
                    <a16:creationId xmlns:a16="http://schemas.microsoft.com/office/drawing/2014/main" id="{52D1F9C3-2EF6-59CD-90EB-C731631B9B6D}"/>
                  </a:ext>
                </a:extLst>
              </p:cNvPr>
              <p:cNvSpPr/>
              <p:nvPr/>
            </p:nvSpPr>
            <p:spPr>
              <a:xfrm>
                <a:off x="9015101" y="1541682"/>
                <a:ext cx="524576" cy="982551"/>
              </a:xfrm>
              <a:prstGeom prst="curvedLeftArrow">
                <a:avLst/>
              </a:prstGeom>
              <a:solidFill>
                <a:srgbClr val="FF0000">
                  <a:alpha val="1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711CC9FD-C877-18E7-53E1-20B1618F0E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598624" y="1763344"/>
                <a:ext cx="2583175" cy="565270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7DF891A-08BF-40B6-71AF-C9008BF112F2}"/>
                </a:ext>
              </a:extLst>
            </p:cNvPr>
            <p:cNvSpPr txBox="1"/>
            <p:nvPr/>
          </p:nvSpPr>
          <p:spPr>
            <a:xfrm>
              <a:off x="10223227" y="2098580"/>
              <a:ext cx="932869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b="1" dirty="0">
                  <a:solidFill>
                    <a:srgbClr val="D9264E"/>
                  </a:solidFill>
                  <a:latin typeface="Arial" pitchFamily="34" charset="0"/>
                  <a:cs typeface="Arial" pitchFamily="34" charset="0"/>
                </a:rPr>
                <a:t>2022</a:t>
              </a:r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05FC277E-C033-5F86-5187-9E08DA384F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23" y="6006050"/>
            <a:ext cx="3974412" cy="27914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B6E20E8-DE02-62FA-26DB-49B7B833EF1A}"/>
              </a:ext>
            </a:extLst>
          </p:cNvPr>
          <p:cNvSpPr/>
          <p:nvPr/>
        </p:nvSpPr>
        <p:spPr>
          <a:xfrm>
            <a:off x="20144700" y="12010413"/>
            <a:ext cx="4239300" cy="1661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26" name="Segnaposto piè di pagina 4">
            <a:extLst>
              <a:ext uri="{FF2B5EF4-FFF2-40B4-BE49-F238E27FC236}">
                <a16:creationId xmlns:a16="http://schemas.microsoft.com/office/drawing/2014/main" id="{C97650D6-FA5C-4EFB-9930-DD71283B575C}"/>
              </a:ext>
            </a:extLst>
          </p:cNvPr>
          <p:cNvSpPr txBox="1">
            <a:spLocks/>
          </p:cNvSpPr>
          <p:nvPr/>
        </p:nvSpPr>
        <p:spPr>
          <a:xfrm>
            <a:off x="15703050" y="12580153"/>
            <a:ext cx="84709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dirty="0"/>
              <a:t>Kovacs G. </a:t>
            </a:r>
            <a:r>
              <a:rPr lang="fr-FR" sz="2800" i="1" dirty="0"/>
              <a:t>et al.  </a:t>
            </a:r>
            <a:r>
              <a:rPr lang="fr-FR" sz="2800" i="1" dirty="0" err="1"/>
              <a:t>Eur</a:t>
            </a:r>
            <a:r>
              <a:rPr lang="fr-FR" sz="2800" i="1" dirty="0"/>
              <a:t> </a:t>
            </a:r>
            <a:r>
              <a:rPr lang="fr-FR" sz="2800" i="1" dirty="0" err="1"/>
              <a:t>Respir</a:t>
            </a:r>
            <a:r>
              <a:rPr lang="fr-FR" sz="2800" i="1" dirty="0"/>
              <a:t> J </a:t>
            </a:r>
            <a:r>
              <a:rPr lang="fr-FR" sz="2800" dirty="0"/>
              <a:t>2012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dirty="0"/>
              <a:t>Humbert, </a:t>
            </a:r>
            <a:r>
              <a:rPr lang="fr-FR" sz="2800" i="1" dirty="0" err="1"/>
              <a:t>Eur</a:t>
            </a:r>
            <a:r>
              <a:rPr lang="fr-FR" sz="2800" i="1" dirty="0"/>
              <a:t> </a:t>
            </a:r>
            <a:r>
              <a:rPr lang="fr-FR" sz="2800" i="1" dirty="0" err="1"/>
              <a:t>Respir</a:t>
            </a:r>
            <a:r>
              <a:rPr lang="fr-FR" sz="2800" i="1" dirty="0"/>
              <a:t> J</a:t>
            </a:r>
            <a:r>
              <a:rPr lang="fr-FR" sz="2800" dirty="0"/>
              <a:t> 2022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8194290-9E7B-3AA4-4D28-26CF4628E15C}"/>
              </a:ext>
            </a:extLst>
          </p:cNvPr>
          <p:cNvSpPr txBox="1"/>
          <p:nvPr/>
        </p:nvSpPr>
        <p:spPr>
          <a:xfrm>
            <a:off x="7626965" y="2576033"/>
            <a:ext cx="11663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333399"/>
                </a:solidFill>
              </a:rPr>
              <a:t>Hemodynamics</a:t>
            </a:r>
            <a:r>
              <a:rPr lang="fr-FR" sz="4800" b="1" dirty="0">
                <a:solidFill>
                  <a:srgbClr val="333399"/>
                </a:solidFill>
              </a:rPr>
              <a:t> in 882 </a:t>
            </a:r>
            <a:r>
              <a:rPr lang="fr-FR" sz="4800" b="1" dirty="0" err="1">
                <a:solidFill>
                  <a:srgbClr val="333399"/>
                </a:solidFill>
              </a:rPr>
              <a:t>healthy</a:t>
            </a:r>
            <a:r>
              <a:rPr lang="fr-FR" sz="4800" b="1" dirty="0">
                <a:solidFill>
                  <a:srgbClr val="333399"/>
                </a:solidFill>
              </a:rPr>
              <a:t> </a:t>
            </a:r>
            <a:r>
              <a:rPr lang="fr-FR" sz="4800" b="1" dirty="0" err="1">
                <a:solidFill>
                  <a:srgbClr val="333399"/>
                </a:solidFill>
              </a:rPr>
              <a:t>subjects</a:t>
            </a:r>
            <a:endParaRPr lang="fr-FR" sz="48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8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44116D-80A3-FC0B-3EC2-ABEF52E4CE7D}"/>
              </a:ext>
            </a:extLst>
          </p:cNvPr>
          <p:cNvSpPr/>
          <p:nvPr/>
        </p:nvSpPr>
        <p:spPr>
          <a:xfrm>
            <a:off x="0" y="2178996"/>
            <a:ext cx="24384000" cy="11537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828800" hangingPunct="1">
              <a:defRPr/>
            </a:pPr>
            <a:endParaRPr lang="fr-FR" sz="360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Google Shape;390;p20">
            <a:extLst>
              <a:ext uri="{FF2B5EF4-FFF2-40B4-BE49-F238E27FC236}">
                <a16:creationId xmlns:a16="http://schemas.microsoft.com/office/drawing/2014/main" id="{4E2019C5-D80A-C6E5-93A2-2BCD7778FDBA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5512" y="2391602"/>
            <a:ext cx="12931952" cy="110250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91;p20">
            <a:extLst>
              <a:ext uri="{FF2B5EF4-FFF2-40B4-BE49-F238E27FC236}">
                <a16:creationId xmlns:a16="http://schemas.microsoft.com/office/drawing/2014/main" id="{B88774C0-761C-58F1-C76D-4A9B5424A96F}"/>
              </a:ext>
            </a:extLst>
          </p:cNvPr>
          <p:cNvSpPr txBox="1"/>
          <p:nvPr/>
        </p:nvSpPr>
        <p:spPr>
          <a:xfrm>
            <a:off x="892778" y="12247086"/>
            <a:ext cx="4322852" cy="233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l"/>
            <a:r>
              <a:rPr lang="fr-FR" sz="28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Kovacs, AJRCCM 2018 </a:t>
            </a:r>
            <a:endParaRPr sz="4800"/>
          </a:p>
          <a:p>
            <a:pPr algn="l"/>
            <a:r>
              <a:rPr lang="fr-FR" sz="28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Nathan, Eur Respir J 2019</a:t>
            </a:r>
            <a:endParaRPr sz="4800"/>
          </a:p>
          <a:p>
            <a:pPr algn="l"/>
            <a:r>
              <a:rPr lang="fr-FR" sz="28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Thabut G. et al. Chest 2005</a:t>
            </a:r>
            <a:endParaRPr sz="4800"/>
          </a:p>
          <a:p>
            <a:pPr algn="l"/>
            <a:endParaRPr sz="28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endParaRPr sz="28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4;p20">
            <a:extLst>
              <a:ext uri="{FF2B5EF4-FFF2-40B4-BE49-F238E27FC236}">
                <a16:creationId xmlns:a16="http://schemas.microsoft.com/office/drawing/2014/main" id="{6C5FDEED-4E16-1769-E961-05A78B96216C}"/>
              </a:ext>
            </a:extLst>
          </p:cNvPr>
          <p:cNvSpPr/>
          <p:nvPr/>
        </p:nvSpPr>
        <p:spPr>
          <a:xfrm rot="-1533102">
            <a:off x="11784928" y="6580674"/>
            <a:ext cx="2417544" cy="496108"/>
          </a:xfrm>
          <a:prstGeom prst="ellipse">
            <a:avLst/>
          </a:prstGeom>
          <a:solidFill>
            <a:srgbClr val="BBD3EF"/>
          </a:solidFill>
          <a:ln w="25400" cap="flat" cmpd="sng">
            <a:solidFill>
              <a:srgbClr val="BBD3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92;p20">
            <a:extLst>
              <a:ext uri="{FF2B5EF4-FFF2-40B4-BE49-F238E27FC236}">
                <a16:creationId xmlns:a16="http://schemas.microsoft.com/office/drawing/2014/main" id="{18C40C2E-FCBC-9283-9030-0CE2D464623C}"/>
              </a:ext>
            </a:extLst>
          </p:cNvPr>
          <p:cNvSpPr txBox="1"/>
          <p:nvPr/>
        </p:nvSpPr>
        <p:spPr>
          <a:xfrm>
            <a:off x="10836891" y="2178996"/>
            <a:ext cx="4313618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fr-FR" sz="4800" b="1" dirty="0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Cluster </a:t>
            </a:r>
            <a:r>
              <a:rPr lang="fr-FR" sz="4800" b="1" dirty="0" err="1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endParaRPr sz="4800" b="1" dirty="0">
              <a:solidFill>
                <a:srgbClr val="333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452;p23">
            <a:extLst>
              <a:ext uri="{FF2B5EF4-FFF2-40B4-BE49-F238E27FC236}">
                <a16:creationId xmlns:a16="http://schemas.microsoft.com/office/drawing/2014/main" id="{775037D0-17B7-662B-E942-EA43D8F9A758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3330" y="2658310"/>
            <a:ext cx="3410168" cy="29455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50E6C4D-FC20-9EB5-D13D-A4710B9A72C7}"/>
              </a:ext>
            </a:extLst>
          </p:cNvPr>
          <p:cNvSpPr/>
          <p:nvPr/>
        </p:nvSpPr>
        <p:spPr>
          <a:xfrm rot="16200000">
            <a:off x="2980091" y="6973593"/>
            <a:ext cx="7147250" cy="85116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1533FE5-D8BE-59C7-F939-D70EA42610CF}"/>
              </a:ext>
            </a:extLst>
          </p:cNvPr>
          <p:cNvSpPr/>
          <p:nvPr/>
        </p:nvSpPr>
        <p:spPr>
          <a:xfrm>
            <a:off x="12207598" y="12655671"/>
            <a:ext cx="5763164" cy="85116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54D2A94-7531-3951-F64B-FA46D7BE8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00" y="-27488"/>
            <a:ext cx="21945600" cy="2286000"/>
          </a:xfrm>
        </p:spPr>
        <p:txBody>
          <a:bodyPr/>
          <a:lstStyle/>
          <a:p>
            <a:r>
              <a:rPr lang="en-US" dirty="0"/>
              <a:t>PATHOPHYSIOLOGY of PH in group 3 PH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87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44116D-80A3-FC0B-3EC2-ABEF52E4CE7D}"/>
              </a:ext>
            </a:extLst>
          </p:cNvPr>
          <p:cNvSpPr/>
          <p:nvPr/>
        </p:nvSpPr>
        <p:spPr>
          <a:xfrm>
            <a:off x="0" y="2178996"/>
            <a:ext cx="24384000" cy="11537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828800" hangingPunct="1">
              <a:defRPr/>
            </a:pPr>
            <a:endParaRPr lang="fr-FR" sz="36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2C5422-6308-595F-72AA-3EB4D76C8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00" y="-27488"/>
            <a:ext cx="21945600" cy="2286000"/>
          </a:xfrm>
        </p:spPr>
        <p:txBody>
          <a:bodyPr/>
          <a:lstStyle/>
          <a:p>
            <a:r>
              <a:rPr lang="en-US" dirty="0"/>
              <a:t>PATHOPHYSIOLOGY of PH in group 3 PH</a:t>
            </a:r>
            <a:endParaRPr lang="fr-FR" dirty="0"/>
          </a:p>
        </p:txBody>
      </p:sp>
      <p:pic>
        <p:nvPicPr>
          <p:cNvPr id="4" name="Google Shape;390;p20">
            <a:extLst>
              <a:ext uri="{FF2B5EF4-FFF2-40B4-BE49-F238E27FC236}">
                <a16:creationId xmlns:a16="http://schemas.microsoft.com/office/drawing/2014/main" id="{4E2019C5-D80A-C6E5-93A2-2BCD7778FDBA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5512" y="2391602"/>
            <a:ext cx="12931952" cy="110250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91;p20">
            <a:extLst>
              <a:ext uri="{FF2B5EF4-FFF2-40B4-BE49-F238E27FC236}">
                <a16:creationId xmlns:a16="http://schemas.microsoft.com/office/drawing/2014/main" id="{B88774C0-761C-58F1-C76D-4A9B5424A96F}"/>
              </a:ext>
            </a:extLst>
          </p:cNvPr>
          <p:cNvSpPr txBox="1"/>
          <p:nvPr/>
        </p:nvSpPr>
        <p:spPr>
          <a:xfrm>
            <a:off x="892778" y="12247086"/>
            <a:ext cx="4322852" cy="233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l"/>
            <a:r>
              <a:rPr lang="fr-FR" sz="28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Kovacs, AJRCCM 2018 </a:t>
            </a:r>
            <a:endParaRPr sz="4800"/>
          </a:p>
          <a:p>
            <a:pPr algn="l"/>
            <a:r>
              <a:rPr lang="fr-FR" sz="28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Nathan, Eur Respir J 2019</a:t>
            </a:r>
            <a:endParaRPr sz="4800"/>
          </a:p>
          <a:p>
            <a:pPr algn="l"/>
            <a:r>
              <a:rPr lang="fr-FR" sz="28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Thabut G. et al. Chest 2005</a:t>
            </a:r>
            <a:endParaRPr sz="4800"/>
          </a:p>
          <a:p>
            <a:pPr algn="l"/>
            <a:endParaRPr sz="28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endParaRPr sz="28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92;p20">
            <a:extLst>
              <a:ext uri="{FF2B5EF4-FFF2-40B4-BE49-F238E27FC236}">
                <a16:creationId xmlns:a16="http://schemas.microsoft.com/office/drawing/2014/main" id="{18C40C2E-FCBC-9283-9030-0CE2D464623C}"/>
              </a:ext>
            </a:extLst>
          </p:cNvPr>
          <p:cNvSpPr txBox="1"/>
          <p:nvPr/>
        </p:nvSpPr>
        <p:spPr>
          <a:xfrm>
            <a:off x="10836891" y="2178996"/>
            <a:ext cx="4313618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fr-FR" sz="4800" b="1" dirty="0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Cluster </a:t>
            </a:r>
            <a:r>
              <a:rPr lang="fr-FR" sz="4800" b="1" dirty="0" err="1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endParaRPr sz="4800" b="1" dirty="0">
              <a:solidFill>
                <a:srgbClr val="333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50E6C4D-FC20-9EB5-D13D-A4710B9A72C7}"/>
              </a:ext>
            </a:extLst>
          </p:cNvPr>
          <p:cNvSpPr/>
          <p:nvPr/>
        </p:nvSpPr>
        <p:spPr>
          <a:xfrm rot="16200000">
            <a:off x="2980091" y="6973593"/>
            <a:ext cx="7147250" cy="85116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1533FE5-D8BE-59C7-F939-D70EA42610CF}"/>
              </a:ext>
            </a:extLst>
          </p:cNvPr>
          <p:cNvSpPr/>
          <p:nvPr/>
        </p:nvSpPr>
        <p:spPr>
          <a:xfrm>
            <a:off x="12207598" y="12655671"/>
            <a:ext cx="5763164" cy="85116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3216D0-E715-C08C-A87A-3F06D752C57F}"/>
              </a:ext>
            </a:extLst>
          </p:cNvPr>
          <p:cNvSpPr txBox="1"/>
          <p:nvPr/>
        </p:nvSpPr>
        <p:spPr>
          <a:xfrm>
            <a:off x="16737709" y="4893452"/>
            <a:ext cx="6128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err="1">
                <a:solidFill>
                  <a:srgbClr val="C00000"/>
                </a:solidFill>
              </a:rPr>
              <a:t>Severe</a:t>
            </a:r>
            <a:r>
              <a:rPr lang="fr-FR" sz="4000" b="1" dirty="0">
                <a:solidFill>
                  <a:srgbClr val="C00000"/>
                </a:solidFill>
              </a:rPr>
              <a:t> PH (PVR &gt; 5 WU)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4794A72-E927-F9C6-38EE-0556C6D7285F}"/>
              </a:ext>
            </a:extLst>
          </p:cNvPr>
          <p:cNvSpPr/>
          <p:nvPr/>
        </p:nvSpPr>
        <p:spPr>
          <a:xfrm rot="433408">
            <a:off x="10776753" y="4162810"/>
            <a:ext cx="5572866" cy="3302616"/>
          </a:xfrm>
          <a:prstGeom prst="ellipse">
            <a:avLst/>
          </a:prstGeom>
          <a:solidFill>
            <a:srgbClr val="FF0000">
              <a:alpha val="5098"/>
            </a:srgbClr>
          </a:solidFill>
          <a:ln w="3810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5128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7A6304-023C-5670-41C8-19EB31B7035C}"/>
              </a:ext>
            </a:extLst>
          </p:cNvPr>
          <p:cNvSpPr/>
          <p:nvPr/>
        </p:nvSpPr>
        <p:spPr>
          <a:xfrm>
            <a:off x="0" y="2034686"/>
            <a:ext cx="24384000" cy="1168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1219200" y="-145212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Framework for management of ILD-PH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E7BC15-15BB-C9CD-49CE-BC5DDCD5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60" y="2127005"/>
            <a:ext cx="16734498" cy="1149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2897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3B2EF3-2BB2-D52D-8F25-E92F82A4ADD3}"/>
              </a:ext>
            </a:extLst>
          </p:cNvPr>
          <p:cNvSpPr/>
          <p:nvPr/>
        </p:nvSpPr>
        <p:spPr>
          <a:xfrm>
            <a:off x="21740327" y="11812557"/>
            <a:ext cx="2643674" cy="18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2B60330-BDEA-4AD7-D805-39CCB6A10C21}"/>
              </a:ext>
            </a:extLst>
          </p:cNvPr>
          <p:cNvGrpSpPr/>
          <p:nvPr/>
        </p:nvGrpSpPr>
        <p:grpSpPr>
          <a:xfrm>
            <a:off x="9853007" y="1600006"/>
            <a:ext cx="13604154" cy="11831216"/>
            <a:chOff x="2117988" y="85285"/>
            <a:chExt cx="7956024" cy="677271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36EB457-1BBB-3C15-3369-D94E5CD42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17988" y="85285"/>
              <a:ext cx="7956024" cy="3657601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03352EB-B7B9-46DA-0C6F-F1E23761A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17988" y="1517845"/>
              <a:ext cx="7956024" cy="5340155"/>
            </a:xfrm>
            <a:prstGeom prst="rect">
              <a:avLst/>
            </a:prstGeom>
          </p:spPr>
        </p:pic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F40800FC-88AE-470D-D765-A4DD4C689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304" y="25122"/>
            <a:ext cx="16939312" cy="113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976" tIns="88900" rIns="180976" bIns="8890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defTabSz="1828800" eaLnBrk="1" hangingPunct="1">
              <a:defRPr/>
            </a:pPr>
            <a:r>
              <a:rPr lang="en-US" altLang="fr-FR" sz="4800" b="1" dirty="0">
                <a:solidFill>
                  <a:prstClr val="white"/>
                </a:solidFill>
                <a:latin typeface="Calibri"/>
              </a:rPr>
              <a:t>Inhaled Treprostinil in PH-ILD</a:t>
            </a:r>
            <a:endParaRPr lang="fr-FR" altLang="fr-FR" sz="4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08F142-6217-9108-8A9C-21671C199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7" y="1447782"/>
            <a:ext cx="8677746" cy="303091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B03D4BE-5861-65EB-7354-F3F316FD71F9}"/>
              </a:ext>
            </a:extLst>
          </p:cNvPr>
          <p:cNvSpPr/>
          <p:nvPr/>
        </p:nvSpPr>
        <p:spPr>
          <a:xfrm>
            <a:off x="10226354" y="4498742"/>
            <a:ext cx="12838920" cy="2909764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C5D8AE6-32D8-EACC-89A3-D31CFB09072F}"/>
              </a:ext>
            </a:extLst>
          </p:cNvPr>
          <p:cNvSpPr/>
          <p:nvPr/>
        </p:nvSpPr>
        <p:spPr>
          <a:xfrm>
            <a:off x="21217811" y="2350674"/>
            <a:ext cx="1847462" cy="84039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AE85804-F776-8642-D5F2-294C15BFC68E}"/>
              </a:ext>
            </a:extLst>
          </p:cNvPr>
          <p:cNvSpPr txBox="1"/>
          <p:nvPr/>
        </p:nvSpPr>
        <p:spPr>
          <a:xfrm>
            <a:off x="1511561" y="5565338"/>
            <a:ext cx="54219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3200" b="1" kern="1200" dirty="0">
                <a:solidFill>
                  <a:srgbClr val="C00000"/>
                </a:solidFill>
                <a:latin typeface="Calibri"/>
              </a:rPr>
              <a:t>FVC &lt;70%</a:t>
            </a:r>
          </a:p>
          <a:p>
            <a:pPr algn="l" defTabSz="1828800" hangingPunct="1"/>
            <a:r>
              <a:rPr lang="fr-FR" sz="3200" b="1" kern="1200" dirty="0" err="1">
                <a:solidFill>
                  <a:srgbClr val="C00000"/>
                </a:solidFill>
                <a:latin typeface="Calibri"/>
              </a:rPr>
              <a:t>PAPm</a:t>
            </a:r>
            <a:r>
              <a:rPr lang="fr-FR" sz="3200" b="1" kern="1200" dirty="0">
                <a:solidFill>
                  <a:srgbClr val="C00000"/>
                </a:solidFill>
                <a:latin typeface="Calibri"/>
              </a:rPr>
              <a:t> &gt; 25 </a:t>
            </a:r>
            <a:r>
              <a:rPr lang="fr-FR" sz="3200" b="1" kern="1200" dirty="0" err="1">
                <a:solidFill>
                  <a:srgbClr val="C00000"/>
                </a:solidFill>
                <a:latin typeface="Calibri"/>
              </a:rPr>
              <a:t>mmHg</a:t>
            </a:r>
            <a:r>
              <a:rPr lang="fr-FR" sz="3200" b="1" kern="1200" dirty="0">
                <a:solidFill>
                  <a:srgbClr val="C00000"/>
                </a:solidFill>
                <a:latin typeface="Calibri"/>
              </a:rPr>
              <a:t>, PVR &gt; 3 WU</a:t>
            </a:r>
          </a:p>
        </p:txBody>
      </p:sp>
      <p:sp>
        <p:nvSpPr>
          <p:cNvPr id="14" name="ZoneTexte 8">
            <a:extLst>
              <a:ext uri="{FF2B5EF4-FFF2-40B4-BE49-F238E27FC236}">
                <a16:creationId xmlns:a16="http://schemas.microsoft.com/office/drawing/2014/main" id="{6BA62D7B-19A2-0615-52BE-40CE71C792A3}"/>
              </a:ext>
            </a:extLst>
          </p:cNvPr>
          <p:cNvSpPr txBox="1"/>
          <p:nvPr/>
        </p:nvSpPr>
        <p:spPr>
          <a:xfrm>
            <a:off x="1241033" y="12538558"/>
            <a:ext cx="398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2800" kern="1200" dirty="0" err="1">
                <a:solidFill>
                  <a:srgbClr val="1F497D"/>
                </a:solidFill>
                <a:latin typeface="Calibri"/>
              </a:rPr>
              <a:t>Waxman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et al, </a:t>
            </a:r>
            <a:r>
              <a:rPr lang="fr-FR" sz="2800" i="1" kern="1200" dirty="0">
                <a:solidFill>
                  <a:srgbClr val="1F497D"/>
                </a:solidFill>
                <a:latin typeface="Calibri"/>
              </a:rPr>
              <a:t>NEJM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2021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EA5FAA4-A743-009C-7711-E6747958CD92}"/>
              </a:ext>
            </a:extLst>
          </p:cNvPr>
          <p:cNvGrpSpPr/>
          <p:nvPr/>
        </p:nvGrpSpPr>
        <p:grpSpPr>
          <a:xfrm>
            <a:off x="2239210" y="8602002"/>
            <a:ext cx="5283808" cy="1680362"/>
            <a:chOff x="1119605" y="4301001"/>
            <a:chExt cx="2641904" cy="84018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DC0E7BB-E83D-B53D-A21D-A0A3075AFA4C}"/>
                </a:ext>
              </a:extLst>
            </p:cNvPr>
            <p:cNvSpPr txBox="1"/>
            <p:nvPr/>
          </p:nvSpPr>
          <p:spPr>
            <a:xfrm>
              <a:off x="1325991" y="4336038"/>
              <a:ext cx="213561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/>
              <a:r>
                <a:rPr lang="fr-FR" sz="4000" kern="1200" dirty="0" err="1">
                  <a:solidFill>
                    <a:prstClr val="black"/>
                  </a:solidFill>
                  <a:latin typeface="Calibri"/>
                </a:rPr>
                <a:t>Primary</a:t>
              </a:r>
              <a:r>
                <a:rPr lang="fr-FR" sz="4000" kern="12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fr-FR" sz="4000" kern="1200" dirty="0" err="1">
                  <a:solidFill>
                    <a:prstClr val="black"/>
                  </a:solidFill>
                  <a:latin typeface="Calibri"/>
                </a:rPr>
                <a:t>endpoint</a:t>
              </a:r>
              <a:r>
                <a:rPr lang="fr-FR" sz="4000" kern="1200" dirty="0">
                  <a:solidFill>
                    <a:prstClr val="black"/>
                  </a:solidFill>
                  <a:latin typeface="Calibri"/>
                </a:rPr>
                <a:t> </a:t>
              </a:r>
            </a:p>
            <a:p>
              <a:pPr defTabSz="1828800" hangingPunct="1"/>
              <a:r>
                <a:rPr lang="fr-FR" sz="4000" kern="1200" dirty="0">
                  <a:solidFill>
                    <a:prstClr val="black"/>
                  </a:solidFill>
                  <a:latin typeface="Calibri"/>
                </a:rPr>
                <a:t>6-MWD at Week 16</a:t>
              </a: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157E65-F982-5A78-B69E-C9C3181B4785}"/>
                </a:ext>
              </a:extLst>
            </p:cNvPr>
            <p:cNvSpPr/>
            <p:nvPr/>
          </p:nvSpPr>
          <p:spPr>
            <a:xfrm>
              <a:off x="1119605" y="4301001"/>
              <a:ext cx="2641904" cy="840181"/>
            </a:xfrm>
            <a:prstGeom prst="roundRect">
              <a:avLst/>
            </a:prstGeom>
            <a:solidFill>
              <a:srgbClr val="FF0000">
                <a:alpha val="1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24379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D692011-8E67-78AF-EE32-7CE9B1624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8721" y="1659605"/>
            <a:ext cx="20006558" cy="337892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5C087D-F343-8339-24EA-FED462E7F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5033" y="5386729"/>
            <a:ext cx="10021078" cy="7451854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9C68F86-6C43-D9DE-5B65-92F1ADCCAD8F}"/>
              </a:ext>
            </a:extLst>
          </p:cNvPr>
          <p:cNvSpPr/>
          <p:nvPr/>
        </p:nvSpPr>
        <p:spPr>
          <a:xfrm>
            <a:off x="17205647" y="3948237"/>
            <a:ext cx="4989630" cy="1090294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6B706D0-26AF-9021-61EF-F89660B817F6}"/>
              </a:ext>
            </a:extLst>
          </p:cNvPr>
          <p:cNvSpPr/>
          <p:nvPr/>
        </p:nvSpPr>
        <p:spPr>
          <a:xfrm>
            <a:off x="14935199" y="5904358"/>
            <a:ext cx="1412034" cy="779752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9A763F4-0315-E12C-DE56-213E012DB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304" y="25122"/>
            <a:ext cx="16939312" cy="113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976" tIns="88900" rIns="180976" bIns="8890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defTabSz="1828800" eaLnBrk="1" hangingPunct="1">
              <a:defRPr/>
            </a:pPr>
            <a:r>
              <a:rPr lang="en-US" altLang="fr-FR" sz="4800" b="1" dirty="0">
                <a:solidFill>
                  <a:prstClr val="white"/>
                </a:solidFill>
                <a:latin typeface="Calibri"/>
              </a:rPr>
              <a:t>Inhaled Treprostinil in PH-ILD</a:t>
            </a:r>
            <a:endParaRPr lang="fr-FR" altLang="fr-FR" sz="4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52CC33-0E7D-8DA0-36AF-CD368AEC0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487" y="12410248"/>
            <a:ext cx="3088514" cy="13057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31DCC5-91FE-F4DF-53E3-52AD99BCDA07}"/>
              </a:ext>
            </a:extLst>
          </p:cNvPr>
          <p:cNvSpPr/>
          <p:nvPr/>
        </p:nvSpPr>
        <p:spPr>
          <a:xfrm>
            <a:off x="21116042" y="12247074"/>
            <a:ext cx="3255048" cy="1446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ángulo 15">
            <a:extLst>
              <a:ext uri="{FF2B5EF4-FFF2-40B4-BE49-F238E27FC236}">
                <a16:creationId xmlns:a16="http://schemas.microsoft.com/office/drawing/2014/main" id="{A476CC1A-BF50-650D-F75A-02D439FA171A}"/>
              </a:ext>
            </a:extLst>
          </p:cNvPr>
          <p:cNvSpPr/>
          <p:nvPr/>
        </p:nvSpPr>
        <p:spPr>
          <a:xfrm>
            <a:off x="7886642" y="13008211"/>
            <a:ext cx="9840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28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Avenir" panose="02000503020000020003" pitchFamily="2" charset="0"/>
              </a:rPr>
              <a:t>Inhaled treprostinil is not authorized in Europe</a:t>
            </a:r>
          </a:p>
        </p:txBody>
      </p:sp>
      <p:sp>
        <p:nvSpPr>
          <p:cNvPr id="12" name="ZoneTexte 8">
            <a:extLst>
              <a:ext uri="{FF2B5EF4-FFF2-40B4-BE49-F238E27FC236}">
                <a16:creationId xmlns:a16="http://schemas.microsoft.com/office/drawing/2014/main" id="{01EE75D7-F3DF-206A-3763-6BAC97F55562}"/>
              </a:ext>
            </a:extLst>
          </p:cNvPr>
          <p:cNvSpPr txBox="1"/>
          <p:nvPr/>
        </p:nvSpPr>
        <p:spPr>
          <a:xfrm>
            <a:off x="19658647" y="12946656"/>
            <a:ext cx="398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2800" kern="1200" dirty="0" err="1">
                <a:solidFill>
                  <a:srgbClr val="1F497D"/>
                </a:solidFill>
                <a:latin typeface="Calibri"/>
              </a:rPr>
              <a:t>Waxman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et al, </a:t>
            </a:r>
            <a:r>
              <a:rPr lang="fr-FR" sz="2800" i="1" kern="1200" dirty="0">
                <a:solidFill>
                  <a:srgbClr val="1F497D"/>
                </a:solidFill>
                <a:latin typeface="Calibri"/>
              </a:rPr>
              <a:t>NEJM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5311580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48459D-F0AE-295E-65ED-E8FFCB69DD68}"/>
              </a:ext>
            </a:extLst>
          </p:cNvPr>
          <p:cNvSpPr/>
          <p:nvPr/>
        </p:nvSpPr>
        <p:spPr>
          <a:xfrm>
            <a:off x="21740327" y="11812557"/>
            <a:ext cx="2643674" cy="18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692011-8E67-78AF-EE32-7CE9B1624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8721" y="1659605"/>
            <a:ext cx="20006558" cy="111556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B064818-9132-95E9-57A6-F2E9BD43AE2C}"/>
              </a:ext>
            </a:extLst>
          </p:cNvPr>
          <p:cNvSpPr/>
          <p:nvPr/>
        </p:nvSpPr>
        <p:spPr>
          <a:xfrm>
            <a:off x="2188720" y="5571764"/>
            <a:ext cx="20006556" cy="1668792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45B6A40-9338-FE9C-0476-B771FC571ADD}"/>
              </a:ext>
            </a:extLst>
          </p:cNvPr>
          <p:cNvSpPr/>
          <p:nvPr/>
        </p:nvSpPr>
        <p:spPr>
          <a:xfrm>
            <a:off x="2188719" y="8937007"/>
            <a:ext cx="20006558" cy="636202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7B8097B-9E95-74C6-C97A-9374E9B60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304" y="25122"/>
            <a:ext cx="16939312" cy="113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976" tIns="88900" rIns="180976" bIns="8890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defTabSz="1828800" eaLnBrk="1" hangingPunct="1">
              <a:defRPr/>
            </a:pPr>
            <a:r>
              <a:rPr lang="en-US" altLang="fr-FR" sz="4800" b="1" dirty="0">
                <a:solidFill>
                  <a:prstClr val="white"/>
                </a:solidFill>
                <a:latin typeface="Calibri"/>
              </a:rPr>
              <a:t>Inhaled Treprostinil in PH-ILD</a:t>
            </a:r>
            <a:endParaRPr lang="fr-FR" altLang="fr-FR" sz="4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ángulo 15">
            <a:extLst>
              <a:ext uri="{FF2B5EF4-FFF2-40B4-BE49-F238E27FC236}">
                <a16:creationId xmlns:a16="http://schemas.microsoft.com/office/drawing/2014/main" id="{8C2D35E8-56E1-4F70-B669-F026F8489503}"/>
              </a:ext>
            </a:extLst>
          </p:cNvPr>
          <p:cNvSpPr/>
          <p:nvPr/>
        </p:nvSpPr>
        <p:spPr>
          <a:xfrm>
            <a:off x="7886642" y="13008211"/>
            <a:ext cx="9840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28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Avenir" panose="02000503020000020003" pitchFamily="2" charset="0"/>
              </a:rPr>
              <a:t>Inhaled treprostinil is not authorized in Europe</a:t>
            </a:r>
          </a:p>
        </p:txBody>
      </p:sp>
      <p:sp>
        <p:nvSpPr>
          <p:cNvPr id="10" name="ZoneTexte 8">
            <a:extLst>
              <a:ext uri="{FF2B5EF4-FFF2-40B4-BE49-F238E27FC236}">
                <a16:creationId xmlns:a16="http://schemas.microsoft.com/office/drawing/2014/main" id="{CF529FBF-157A-C1BE-D9E7-C2C667C59058}"/>
              </a:ext>
            </a:extLst>
          </p:cNvPr>
          <p:cNvSpPr txBox="1"/>
          <p:nvPr/>
        </p:nvSpPr>
        <p:spPr>
          <a:xfrm>
            <a:off x="19658647" y="12946656"/>
            <a:ext cx="398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2800" kern="1200" dirty="0" err="1">
                <a:solidFill>
                  <a:srgbClr val="1F497D"/>
                </a:solidFill>
                <a:latin typeface="Calibri"/>
              </a:rPr>
              <a:t>Waxman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et al, </a:t>
            </a:r>
            <a:r>
              <a:rPr lang="fr-FR" sz="2800" i="1" kern="1200" dirty="0">
                <a:solidFill>
                  <a:srgbClr val="1F497D"/>
                </a:solidFill>
                <a:latin typeface="Calibri"/>
              </a:rPr>
              <a:t>NEJM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768410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C04D76-8632-89F8-B44B-AC93CABC2015}"/>
              </a:ext>
            </a:extLst>
          </p:cNvPr>
          <p:cNvSpPr/>
          <p:nvPr/>
        </p:nvSpPr>
        <p:spPr>
          <a:xfrm>
            <a:off x="11458407" y="10693721"/>
            <a:ext cx="2643674" cy="18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D316376-C4C7-445B-9814-BC0BB5BC069B}"/>
              </a:ext>
            </a:extLst>
          </p:cNvPr>
          <p:cNvGrpSpPr/>
          <p:nvPr/>
        </p:nvGrpSpPr>
        <p:grpSpPr>
          <a:xfrm>
            <a:off x="1132528" y="4944889"/>
            <a:ext cx="12558204" cy="7346502"/>
            <a:chOff x="5852704" y="3845238"/>
            <a:chExt cx="4767438" cy="264886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08EFAF2-1A46-84F1-67DF-80EAE137E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52704" y="4264090"/>
              <a:ext cx="2635474" cy="223001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FC3EC2C-ADB4-823E-99B8-810ED40C2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8177" y="4264090"/>
              <a:ext cx="2131965" cy="2230017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6A87A11-8F22-3E7E-E87F-11F0EFEC1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8177" y="3845238"/>
              <a:ext cx="2131965" cy="418852"/>
            </a:xfrm>
            <a:prstGeom prst="rect">
              <a:avLst/>
            </a:prstGeom>
          </p:spPr>
        </p:pic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3B9CACB-9E72-2696-A8BB-2675C9FFFC5A}"/>
              </a:ext>
            </a:extLst>
          </p:cNvPr>
          <p:cNvSpPr/>
          <p:nvPr/>
        </p:nvSpPr>
        <p:spPr>
          <a:xfrm>
            <a:off x="1466183" y="10941167"/>
            <a:ext cx="11525618" cy="1490550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B0BAF4-C2B7-68A9-A2BC-D3CE2944C472}"/>
              </a:ext>
            </a:extLst>
          </p:cNvPr>
          <p:cNvSpPr txBox="1"/>
          <p:nvPr/>
        </p:nvSpPr>
        <p:spPr>
          <a:xfrm>
            <a:off x="15900202" y="3891161"/>
            <a:ext cx="6055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fr-FR" sz="4000" b="1" kern="1200" dirty="0" err="1">
                <a:solidFill>
                  <a:srgbClr val="C00000"/>
                </a:solidFill>
                <a:latin typeface="Calibri"/>
              </a:rPr>
              <a:t>Efficacy</a:t>
            </a:r>
            <a:r>
              <a:rPr lang="fr-FR" sz="4000" b="1" kern="1200" dirty="0">
                <a:solidFill>
                  <a:srgbClr val="C00000"/>
                </a:solidFill>
                <a:latin typeface="Calibri"/>
              </a:rPr>
              <a:t> in patients </a:t>
            </a:r>
            <a:r>
              <a:rPr lang="fr-FR" sz="4000" b="1" kern="1200" dirty="0" err="1">
                <a:solidFill>
                  <a:srgbClr val="C00000"/>
                </a:solidFill>
                <a:latin typeface="Calibri"/>
              </a:rPr>
              <a:t>with</a:t>
            </a:r>
            <a:r>
              <a:rPr lang="fr-FR" sz="40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000" b="1" kern="1200" dirty="0" err="1">
                <a:solidFill>
                  <a:srgbClr val="C00000"/>
                </a:solidFill>
                <a:latin typeface="Calibri"/>
              </a:rPr>
              <a:t>cardiac</a:t>
            </a:r>
            <a:r>
              <a:rPr lang="fr-FR" sz="40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000" b="1" kern="1200" dirty="0" err="1">
                <a:solidFill>
                  <a:srgbClr val="C00000"/>
                </a:solidFill>
                <a:latin typeface="Calibri"/>
              </a:rPr>
              <a:t>comorbidities</a:t>
            </a:r>
            <a:r>
              <a:rPr lang="fr-FR" sz="4000" b="1" kern="1200" dirty="0">
                <a:solidFill>
                  <a:srgbClr val="C00000"/>
                </a:solidFill>
                <a:latin typeface="Calibri"/>
              </a:rPr>
              <a:t>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5B4C0C6-C75D-C5AD-41BE-90550DE07039}"/>
              </a:ext>
            </a:extLst>
          </p:cNvPr>
          <p:cNvSpPr txBox="1"/>
          <p:nvPr/>
        </p:nvSpPr>
        <p:spPr>
          <a:xfrm>
            <a:off x="15017056" y="6586817"/>
            <a:ext cx="89693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srgbClr val="222222"/>
                </a:solidFill>
                <a:latin typeface="Arial" panose="020B0604020202020204" pitchFamily="34" charset="0"/>
              </a:rPr>
              <a:t>In INCREASE trial, patients were excluded if they have :</a:t>
            </a:r>
          </a:p>
          <a:p>
            <a:pPr algn="l" defTabSz="1828800" hangingPunct="1"/>
            <a:endParaRPr lang="en-US" sz="3600" kern="1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 defTabSz="1828800" hangingPunct="1"/>
            <a:r>
              <a:rPr lang="en-US" sz="3600" kern="1200" dirty="0">
                <a:solidFill>
                  <a:srgbClr val="222222"/>
                </a:solidFill>
                <a:latin typeface="Arial" panose="020B0604020202020204" pitchFamily="34" charset="0"/>
              </a:rPr>
              <a:t>- PAWP &gt; 12 mmHg and PVR &lt; 6.25 WU </a:t>
            </a:r>
          </a:p>
          <a:p>
            <a:pPr algn="l" defTabSz="1828800" hangingPunct="1"/>
            <a:r>
              <a:rPr lang="en-US" sz="3600" kern="1200" dirty="0">
                <a:solidFill>
                  <a:srgbClr val="222222"/>
                </a:solidFill>
                <a:latin typeface="Arial" panose="020B0604020202020204" pitchFamily="34" charset="0"/>
              </a:rPr>
              <a:t>- or LVEF &lt; 40%</a:t>
            </a:r>
          </a:p>
          <a:p>
            <a:pPr algn="l" defTabSz="1828800" hangingPunct="1"/>
            <a:r>
              <a:rPr lang="en-US" sz="3600" kern="1200" dirty="0">
                <a:solidFill>
                  <a:srgbClr val="222222"/>
                </a:solidFill>
                <a:latin typeface="Arial" panose="020B0604020202020204" pitchFamily="34" charset="0"/>
              </a:rPr>
              <a:t>- or &gt; 3 risk factors for LV disease</a:t>
            </a:r>
          </a:p>
          <a:p>
            <a:pPr algn="l" defTabSz="1828800" hangingPunct="1"/>
            <a:endParaRPr lang="fr-FR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E50C5AC-0F36-AC4C-5B70-40441336E3B6}"/>
              </a:ext>
            </a:extLst>
          </p:cNvPr>
          <p:cNvSpPr/>
          <p:nvPr/>
        </p:nvSpPr>
        <p:spPr>
          <a:xfrm>
            <a:off x="14900426" y="8088724"/>
            <a:ext cx="8969312" cy="2493792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72FE3-5808-7246-5432-4AD352D22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304" y="25122"/>
            <a:ext cx="16939312" cy="113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976" tIns="88900" rIns="180976" bIns="8890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defTabSz="1828800" eaLnBrk="1" hangingPunct="1">
              <a:defRPr/>
            </a:pPr>
            <a:r>
              <a:rPr lang="en-US" altLang="fr-FR" sz="4800" b="1" dirty="0">
                <a:solidFill>
                  <a:prstClr val="white"/>
                </a:solidFill>
                <a:latin typeface="Calibri"/>
              </a:rPr>
              <a:t>Inhaled Treprostinil in PH-ILD</a:t>
            </a:r>
            <a:endParaRPr lang="fr-FR" altLang="fr-FR" sz="4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682201-8827-C0FA-101B-F3D7867FBD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487" y="12410248"/>
            <a:ext cx="3088514" cy="13057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5B4B7FF-BFBB-D772-C8F5-7267E0E7EC17}"/>
              </a:ext>
            </a:extLst>
          </p:cNvPr>
          <p:cNvSpPr txBox="1"/>
          <p:nvPr/>
        </p:nvSpPr>
        <p:spPr>
          <a:xfrm>
            <a:off x="7411631" y="1748287"/>
            <a:ext cx="9851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5600" b="1" kern="1200" dirty="0" err="1">
                <a:solidFill>
                  <a:srgbClr val="1F497D"/>
                </a:solidFill>
                <a:latin typeface="Calibri"/>
              </a:rPr>
              <a:t>Pending</a:t>
            </a:r>
            <a:r>
              <a:rPr lang="fr-FR" sz="5600" b="1" kern="1200" dirty="0">
                <a:solidFill>
                  <a:srgbClr val="1F497D"/>
                </a:solidFill>
                <a:latin typeface="Calibri"/>
              </a:rPr>
              <a:t> issues - INCREASE </a:t>
            </a:r>
            <a:r>
              <a:rPr lang="fr-FR" sz="5600" b="1" kern="1200" dirty="0" err="1">
                <a:solidFill>
                  <a:srgbClr val="1F497D"/>
                </a:solidFill>
                <a:latin typeface="Calibri"/>
              </a:rPr>
              <a:t>Study</a:t>
            </a:r>
            <a:endParaRPr lang="fr-FR" sz="5600" b="1" kern="12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BE86B94-7C3C-BAE7-52A1-26E3B3BF1ECF}"/>
              </a:ext>
            </a:extLst>
          </p:cNvPr>
          <p:cNvSpPr txBox="1"/>
          <p:nvPr/>
        </p:nvSpPr>
        <p:spPr>
          <a:xfrm>
            <a:off x="4603660" y="3701376"/>
            <a:ext cx="6055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fr-FR" sz="4000" b="1" kern="1200" dirty="0" err="1">
                <a:solidFill>
                  <a:srgbClr val="C00000"/>
                </a:solidFill>
                <a:latin typeface="Calibri"/>
              </a:rPr>
              <a:t>Efficacy</a:t>
            </a:r>
            <a:r>
              <a:rPr lang="fr-FR" sz="4000" b="1" kern="1200" dirty="0">
                <a:solidFill>
                  <a:srgbClr val="C00000"/>
                </a:solidFill>
                <a:latin typeface="Calibri"/>
              </a:rPr>
              <a:t> in patients </a:t>
            </a:r>
            <a:r>
              <a:rPr lang="fr-FR" sz="4000" b="1" kern="1200" dirty="0" err="1">
                <a:solidFill>
                  <a:srgbClr val="C00000"/>
                </a:solidFill>
                <a:latin typeface="Calibri"/>
              </a:rPr>
              <a:t>with</a:t>
            </a:r>
            <a:r>
              <a:rPr lang="fr-FR" sz="40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000" b="1" kern="1200" dirty="0" err="1">
                <a:solidFill>
                  <a:srgbClr val="C00000"/>
                </a:solidFill>
                <a:latin typeface="Calibri"/>
              </a:rPr>
              <a:t>mild</a:t>
            </a:r>
            <a:r>
              <a:rPr lang="fr-FR" sz="4000" b="1" kern="1200" dirty="0">
                <a:solidFill>
                  <a:srgbClr val="C00000"/>
                </a:solidFill>
                <a:latin typeface="Calibri"/>
              </a:rPr>
              <a:t> PH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FA579D-B4F2-A069-E6BE-951A03FE40B9}"/>
              </a:ext>
            </a:extLst>
          </p:cNvPr>
          <p:cNvSpPr/>
          <p:nvPr/>
        </p:nvSpPr>
        <p:spPr>
          <a:xfrm>
            <a:off x="21116042" y="12247074"/>
            <a:ext cx="3255048" cy="1446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ACAF0376-437D-0CF6-DDC6-AC4BFA8B2FCD}"/>
              </a:ext>
            </a:extLst>
          </p:cNvPr>
          <p:cNvSpPr/>
          <p:nvPr/>
        </p:nvSpPr>
        <p:spPr>
          <a:xfrm>
            <a:off x="1466181" y="9704316"/>
            <a:ext cx="11525618" cy="382320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ángulo 15">
            <a:extLst>
              <a:ext uri="{FF2B5EF4-FFF2-40B4-BE49-F238E27FC236}">
                <a16:creationId xmlns:a16="http://schemas.microsoft.com/office/drawing/2014/main" id="{D59391B4-95B4-9F86-D6A1-96EBAD2F5271}"/>
              </a:ext>
            </a:extLst>
          </p:cNvPr>
          <p:cNvSpPr/>
          <p:nvPr/>
        </p:nvSpPr>
        <p:spPr>
          <a:xfrm>
            <a:off x="7886642" y="13008211"/>
            <a:ext cx="9840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28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Avenir" panose="02000503020000020003" pitchFamily="2" charset="0"/>
              </a:rPr>
              <a:t>Inhaled treprostinil is not authorized in Europe</a:t>
            </a:r>
          </a:p>
        </p:txBody>
      </p:sp>
      <p:sp>
        <p:nvSpPr>
          <p:cNvPr id="4" name="ZoneTexte 8">
            <a:extLst>
              <a:ext uri="{FF2B5EF4-FFF2-40B4-BE49-F238E27FC236}">
                <a16:creationId xmlns:a16="http://schemas.microsoft.com/office/drawing/2014/main" id="{C6CDCE36-6191-6D37-6C38-AD1A1B75C16B}"/>
              </a:ext>
            </a:extLst>
          </p:cNvPr>
          <p:cNvSpPr txBox="1"/>
          <p:nvPr/>
        </p:nvSpPr>
        <p:spPr>
          <a:xfrm>
            <a:off x="19658647" y="12946656"/>
            <a:ext cx="398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2800" kern="1200" dirty="0" err="1">
                <a:solidFill>
                  <a:srgbClr val="1F497D"/>
                </a:solidFill>
                <a:latin typeface="Calibri"/>
              </a:rPr>
              <a:t>Waxman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et al, </a:t>
            </a:r>
            <a:r>
              <a:rPr lang="fr-FR" sz="2800" i="1" kern="1200" dirty="0">
                <a:solidFill>
                  <a:srgbClr val="1F497D"/>
                </a:solidFill>
                <a:latin typeface="Calibri"/>
              </a:rPr>
              <a:t>NEJM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1040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3" grpId="0"/>
      <p:bldP spid="14" grpId="0" animBg="1"/>
      <p:bldP spid="1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43A5D07-03C3-15BA-091F-4DADF805E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4410" y="1518650"/>
            <a:ext cx="17099972" cy="400805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B3A1B83-2C6B-F29B-DF69-CB65C92C7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304" y="25122"/>
            <a:ext cx="16939312" cy="113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976" tIns="88900" rIns="180976" bIns="8890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defTabSz="1828800" eaLnBrk="1" hangingPunct="1">
              <a:defRPr/>
            </a:pPr>
            <a:r>
              <a:rPr lang="en-US" altLang="fr-FR" sz="4800" b="1" dirty="0">
                <a:solidFill>
                  <a:prstClr val="white"/>
                </a:solidFill>
                <a:latin typeface="Calibri"/>
              </a:rPr>
              <a:t>Inhaled Treprostinil in PH-ILD</a:t>
            </a:r>
            <a:endParaRPr lang="fr-FR" altLang="fr-FR" sz="4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B318DFB-A231-E30E-474A-D19E7B75C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94" y="6858000"/>
            <a:ext cx="18857548" cy="56644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EB45A7-BC0C-15F6-DDA2-EC5C4FADA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35304" y="1193521"/>
            <a:ext cx="5148696" cy="19471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FCA31A0-63AA-21F3-24DF-3C739ED139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739" y="1518651"/>
            <a:ext cx="1955626" cy="14735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636A31-2844-6E8C-B0B5-1DCD9404FD27}"/>
              </a:ext>
            </a:extLst>
          </p:cNvPr>
          <p:cNvSpPr/>
          <p:nvPr/>
        </p:nvSpPr>
        <p:spPr>
          <a:xfrm>
            <a:off x="21116042" y="12247074"/>
            <a:ext cx="3255048" cy="1446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ZoneTexte 8">
            <a:extLst>
              <a:ext uri="{FF2B5EF4-FFF2-40B4-BE49-F238E27FC236}">
                <a16:creationId xmlns:a16="http://schemas.microsoft.com/office/drawing/2014/main" id="{653B8FCD-18A0-8DA7-2C09-AA570E2C0C68}"/>
              </a:ext>
            </a:extLst>
          </p:cNvPr>
          <p:cNvSpPr txBox="1"/>
          <p:nvPr/>
        </p:nvSpPr>
        <p:spPr>
          <a:xfrm>
            <a:off x="19278582" y="12823838"/>
            <a:ext cx="480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2800" kern="1200" dirty="0" err="1">
                <a:solidFill>
                  <a:srgbClr val="1F497D"/>
                </a:solidFill>
                <a:latin typeface="Calibri"/>
              </a:rPr>
              <a:t>Waxman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et al, </a:t>
            </a:r>
            <a:r>
              <a:rPr lang="fr-FR" sz="2800" i="1" kern="1200" dirty="0" err="1">
                <a:solidFill>
                  <a:srgbClr val="1F497D"/>
                </a:solidFill>
                <a:latin typeface="Calibri"/>
              </a:rPr>
              <a:t>Eur</a:t>
            </a:r>
            <a:r>
              <a:rPr lang="fr-FR" sz="2800" i="1" kern="1200" dirty="0">
                <a:solidFill>
                  <a:srgbClr val="1F497D"/>
                </a:solidFill>
                <a:latin typeface="Calibri"/>
              </a:rPr>
              <a:t> </a:t>
            </a:r>
            <a:r>
              <a:rPr lang="fr-FR" sz="2800" i="1" kern="1200" dirty="0" err="1">
                <a:solidFill>
                  <a:srgbClr val="1F497D"/>
                </a:solidFill>
                <a:latin typeface="Calibri"/>
              </a:rPr>
              <a:t>Respir</a:t>
            </a:r>
            <a:r>
              <a:rPr lang="fr-FR" sz="2800" i="1" kern="1200" dirty="0">
                <a:solidFill>
                  <a:srgbClr val="1F497D"/>
                </a:solidFill>
                <a:latin typeface="Calibri"/>
              </a:rPr>
              <a:t> J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2023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F2AD6-1150-E54E-4F96-C9135D4F80A9}"/>
              </a:ext>
            </a:extLst>
          </p:cNvPr>
          <p:cNvSpPr/>
          <p:nvPr/>
        </p:nvSpPr>
        <p:spPr>
          <a:xfrm>
            <a:off x="21095260" y="12297432"/>
            <a:ext cx="3255048" cy="1446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ZoneTexte 8">
            <a:extLst>
              <a:ext uri="{FF2B5EF4-FFF2-40B4-BE49-F238E27FC236}">
                <a16:creationId xmlns:a16="http://schemas.microsoft.com/office/drawing/2014/main" id="{A87230DB-11B4-88C9-CCB8-61BC937535FD}"/>
              </a:ext>
            </a:extLst>
          </p:cNvPr>
          <p:cNvSpPr txBox="1"/>
          <p:nvPr/>
        </p:nvSpPr>
        <p:spPr>
          <a:xfrm>
            <a:off x="19257800" y="12874196"/>
            <a:ext cx="480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2800" kern="1200" dirty="0" err="1">
                <a:solidFill>
                  <a:srgbClr val="1F497D"/>
                </a:solidFill>
                <a:latin typeface="Calibri"/>
              </a:rPr>
              <a:t>Waxman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et al, </a:t>
            </a:r>
            <a:r>
              <a:rPr lang="fr-FR" sz="2800" i="1" kern="1200" dirty="0" err="1">
                <a:solidFill>
                  <a:srgbClr val="1F497D"/>
                </a:solidFill>
                <a:latin typeface="Calibri"/>
              </a:rPr>
              <a:t>Eur</a:t>
            </a:r>
            <a:r>
              <a:rPr lang="fr-FR" sz="2800" i="1" kern="1200" dirty="0">
                <a:solidFill>
                  <a:srgbClr val="1F497D"/>
                </a:solidFill>
                <a:latin typeface="Calibri"/>
              </a:rPr>
              <a:t> </a:t>
            </a:r>
            <a:r>
              <a:rPr lang="fr-FR" sz="2800" i="1" kern="1200" dirty="0" err="1">
                <a:solidFill>
                  <a:srgbClr val="1F497D"/>
                </a:solidFill>
                <a:latin typeface="Calibri"/>
              </a:rPr>
              <a:t>Respir</a:t>
            </a:r>
            <a:r>
              <a:rPr lang="fr-FR" sz="2800" i="1" kern="1200" dirty="0">
                <a:solidFill>
                  <a:srgbClr val="1F497D"/>
                </a:solidFill>
                <a:latin typeface="Calibri"/>
              </a:rPr>
              <a:t> J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19666212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B3A1B83-2C6B-F29B-DF69-CB65C92C7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304" y="25122"/>
            <a:ext cx="16939312" cy="113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976" tIns="88900" rIns="180976" bIns="8890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defTabSz="1828800" eaLnBrk="1" hangingPunct="1">
              <a:defRPr/>
            </a:pPr>
            <a:r>
              <a:rPr lang="en-US" altLang="fr-FR" sz="4800" b="1" dirty="0">
                <a:solidFill>
                  <a:prstClr val="white"/>
                </a:solidFill>
                <a:latin typeface="Calibri"/>
              </a:rPr>
              <a:t>Inhaled Treprostinil in PH-ILD</a:t>
            </a:r>
            <a:endParaRPr lang="fr-FR" altLang="fr-FR" sz="4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FD2EEB2-3E6F-7A46-938A-444C57EFF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7601" y="3042042"/>
            <a:ext cx="13108798" cy="106488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D2A5B0-8805-408F-5CAD-7FD59390FA6F}"/>
              </a:ext>
            </a:extLst>
          </p:cNvPr>
          <p:cNvSpPr/>
          <p:nvPr/>
        </p:nvSpPr>
        <p:spPr>
          <a:xfrm>
            <a:off x="20956706" y="12244042"/>
            <a:ext cx="3255048" cy="1446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8">
            <a:extLst>
              <a:ext uri="{FF2B5EF4-FFF2-40B4-BE49-F238E27FC236}">
                <a16:creationId xmlns:a16="http://schemas.microsoft.com/office/drawing/2014/main" id="{4C5A0AC0-2CB6-D747-0189-192630F944C5}"/>
              </a:ext>
            </a:extLst>
          </p:cNvPr>
          <p:cNvSpPr txBox="1"/>
          <p:nvPr/>
        </p:nvSpPr>
        <p:spPr>
          <a:xfrm>
            <a:off x="19257800" y="12874196"/>
            <a:ext cx="480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2800" kern="1200" dirty="0" err="1">
                <a:solidFill>
                  <a:srgbClr val="1F497D"/>
                </a:solidFill>
                <a:latin typeface="Calibri"/>
              </a:rPr>
              <a:t>Waxman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et al, </a:t>
            </a:r>
            <a:r>
              <a:rPr lang="fr-FR" sz="2800" i="1" kern="1200" dirty="0" err="1">
                <a:solidFill>
                  <a:srgbClr val="1F497D"/>
                </a:solidFill>
                <a:latin typeface="Calibri"/>
              </a:rPr>
              <a:t>Eur</a:t>
            </a:r>
            <a:r>
              <a:rPr lang="fr-FR" sz="2800" i="1" kern="1200" dirty="0">
                <a:solidFill>
                  <a:srgbClr val="1F497D"/>
                </a:solidFill>
                <a:latin typeface="Calibri"/>
              </a:rPr>
              <a:t> </a:t>
            </a:r>
            <a:r>
              <a:rPr lang="fr-FR" sz="2800" i="1" kern="1200" dirty="0" err="1">
                <a:solidFill>
                  <a:srgbClr val="1F497D"/>
                </a:solidFill>
                <a:latin typeface="Calibri"/>
              </a:rPr>
              <a:t>Respir</a:t>
            </a:r>
            <a:r>
              <a:rPr lang="fr-FR" sz="2800" i="1" kern="1200" dirty="0">
                <a:solidFill>
                  <a:srgbClr val="1F497D"/>
                </a:solidFill>
                <a:latin typeface="Calibri"/>
              </a:rPr>
              <a:t> J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13E57A-E2C4-D151-0547-4D2C83FC79AD}"/>
              </a:ext>
            </a:extLst>
          </p:cNvPr>
          <p:cNvSpPr txBox="1"/>
          <p:nvPr/>
        </p:nvSpPr>
        <p:spPr>
          <a:xfrm>
            <a:off x="6692798" y="1478125"/>
            <a:ext cx="11545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5600" b="1" kern="1200" dirty="0">
                <a:solidFill>
                  <a:srgbClr val="1F497D"/>
                </a:solidFill>
                <a:latin typeface="Calibri"/>
              </a:rPr>
              <a:t>INCREASE Open Label Extension </a:t>
            </a:r>
            <a:r>
              <a:rPr lang="fr-FR" sz="5600" b="1" kern="1200" dirty="0" err="1">
                <a:solidFill>
                  <a:srgbClr val="1F497D"/>
                </a:solidFill>
                <a:latin typeface="Calibri"/>
              </a:rPr>
              <a:t>Study</a:t>
            </a:r>
            <a:endParaRPr lang="fr-FR" sz="5600" b="1" kern="12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9DBDC3-B0B6-E460-3B6C-F80E4BDDEF0C}"/>
              </a:ext>
            </a:extLst>
          </p:cNvPr>
          <p:cNvSpPr/>
          <p:nvPr/>
        </p:nvSpPr>
        <p:spPr>
          <a:xfrm>
            <a:off x="3498674" y="12042914"/>
            <a:ext cx="3255048" cy="1446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2E000CB-A1ED-481E-A98C-369A5E8B9869}"/>
              </a:ext>
            </a:extLst>
          </p:cNvPr>
          <p:cNvSpPr/>
          <p:nvPr/>
        </p:nvSpPr>
        <p:spPr>
          <a:xfrm>
            <a:off x="1381996" y="3464035"/>
            <a:ext cx="2857496" cy="1232658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fr-FR" sz="5600" kern="1200" dirty="0">
                <a:solidFill>
                  <a:srgbClr val="C00000"/>
                </a:solidFill>
                <a:latin typeface="Calibri"/>
              </a:rPr>
              <a:t>6-MWD</a:t>
            </a:r>
          </a:p>
        </p:txBody>
      </p:sp>
    </p:spTree>
    <p:extLst>
      <p:ext uri="{BB962C8B-B14F-4D97-AF65-F5344CB8AC3E}">
        <p14:creationId xmlns:p14="http://schemas.microsoft.com/office/powerpoint/2010/main" val="118883774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B3A1B83-2C6B-F29B-DF69-CB65C92C7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304" y="25122"/>
            <a:ext cx="16939312" cy="113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976" tIns="88900" rIns="180976" bIns="8890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defTabSz="1828800" eaLnBrk="1" hangingPunct="1">
              <a:defRPr/>
            </a:pPr>
            <a:r>
              <a:rPr lang="en-US" altLang="fr-FR" sz="4800" b="1" dirty="0">
                <a:solidFill>
                  <a:prstClr val="white"/>
                </a:solidFill>
                <a:latin typeface="Calibri"/>
              </a:rPr>
              <a:t>Inhaled Treprostinil in PH-ILD</a:t>
            </a:r>
            <a:endParaRPr lang="fr-FR" altLang="fr-FR" sz="4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2A5B0-8805-408F-5CAD-7FD59390FA6F}"/>
              </a:ext>
            </a:extLst>
          </p:cNvPr>
          <p:cNvSpPr/>
          <p:nvPr/>
        </p:nvSpPr>
        <p:spPr>
          <a:xfrm>
            <a:off x="20956706" y="12244042"/>
            <a:ext cx="3255048" cy="1446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8">
            <a:extLst>
              <a:ext uri="{FF2B5EF4-FFF2-40B4-BE49-F238E27FC236}">
                <a16:creationId xmlns:a16="http://schemas.microsoft.com/office/drawing/2014/main" id="{4C5A0AC0-2CB6-D747-0189-192630F944C5}"/>
              </a:ext>
            </a:extLst>
          </p:cNvPr>
          <p:cNvSpPr txBox="1"/>
          <p:nvPr/>
        </p:nvSpPr>
        <p:spPr>
          <a:xfrm>
            <a:off x="19257800" y="12874196"/>
            <a:ext cx="480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2800" kern="1200" dirty="0" err="1">
                <a:solidFill>
                  <a:srgbClr val="1F497D"/>
                </a:solidFill>
                <a:latin typeface="Calibri"/>
              </a:rPr>
              <a:t>Waxman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et al, </a:t>
            </a:r>
            <a:r>
              <a:rPr lang="fr-FR" sz="2800" i="1" kern="1200" dirty="0" err="1">
                <a:solidFill>
                  <a:srgbClr val="1F497D"/>
                </a:solidFill>
                <a:latin typeface="Calibri"/>
              </a:rPr>
              <a:t>Eur</a:t>
            </a:r>
            <a:r>
              <a:rPr lang="fr-FR" sz="2800" i="1" kern="1200" dirty="0">
                <a:solidFill>
                  <a:srgbClr val="1F497D"/>
                </a:solidFill>
                <a:latin typeface="Calibri"/>
              </a:rPr>
              <a:t> </a:t>
            </a:r>
            <a:r>
              <a:rPr lang="fr-FR" sz="2800" i="1" kern="1200" dirty="0" err="1">
                <a:solidFill>
                  <a:srgbClr val="1F497D"/>
                </a:solidFill>
                <a:latin typeface="Calibri"/>
              </a:rPr>
              <a:t>Respir</a:t>
            </a:r>
            <a:r>
              <a:rPr lang="fr-FR" sz="2800" i="1" kern="1200" dirty="0">
                <a:solidFill>
                  <a:srgbClr val="1F497D"/>
                </a:solidFill>
                <a:latin typeface="Calibri"/>
              </a:rPr>
              <a:t> J</a:t>
            </a:r>
            <a:r>
              <a:rPr lang="fr-FR" sz="2800" kern="1200" dirty="0">
                <a:solidFill>
                  <a:srgbClr val="1F497D"/>
                </a:solidFill>
                <a:latin typeface="Calibri"/>
              </a:rPr>
              <a:t> 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13E57A-E2C4-D151-0547-4D2C83FC79AD}"/>
              </a:ext>
            </a:extLst>
          </p:cNvPr>
          <p:cNvSpPr txBox="1"/>
          <p:nvPr/>
        </p:nvSpPr>
        <p:spPr>
          <a:xfrm>
            <a:off x="6692798" y="1478125"/>
            <a:ext cx="11545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5600" b="1" kern="1200" dirty="0">
                <a:solidFill>
                  <a:srgbClr val="1F497D"/>
                </a:solidFill>
                <a:latin typeface="Calibri"/>
              </a:rPr>
              <a:t>INCREASE Open Label Extension </a:t>
            </a:r>
            <a:r>
              <a:rPr lang="fr-FR" sz="5600" b="1" kern="1200" dirty="0" err="1">
                <a:solidFill>
                  <a:srgbClr val="1F497D"/>
                </a:solidFill>
                <a:latin typeface="Calibri"/>
              </a:rPr>
              <a:t>Study</a:t>
            </a:r>
            <a:endParaRPr lang="fr-FR" sz="5600" b="1" kern="12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9DBDC3-B0B6-E460-3B6C-F80E4BDDEF0C}"/>
              </a:ext>
            </a:extLst>
          </p:cNvPr>
          <p:cNvSpPr/>
          <p:nvPr/>
        </p:nvSpPr>
        <p:spPr>
          <a:xfrm>
            <a:off x="3498674" y="12042914"/>
            <a:ext cx="3255048" cy="1446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24EEEF-C7FB-32FE-F86C-B7239FE2B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7" y="3108059"/>
            <a:ext cx="12555682" cy="106079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4473FA-DCAC-FBAD-4E0A-F50BB1D28B57}"/>
              </a:ext>
            </a:extLst>
          </p:cNvPr>
          <p:cNvSpPr/>
          <p:nvPr/>
        </p:nvSpPr>
        <p:spPr>
          <a:xfrm>
            <a:off x="2522202" y="12042914"/>
            <a:ext cx="3255048" cy="1446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140D574-94D9-FEA2-2A43-0B7C1ABC2361}"/>
              </a:ext>
            </a:extLst>
          </p:cNvPr>
          <p:cNvSpPr/>
          <p:nvPr/>
        </p:nvSpPr>
        <p:spPr>
          <a:xfrm>
            <a:off x="1381996" y="3464035"/>
            <a:ext cx="2857496" cy="1232658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fr-FR" sz="5600" kern="1200" dirty="0">
                <a:solidFill>
                  <a:srgbClr val="C00000"/>
                </a:solidFill>
                <a:latin typeface="Calibri"/>
              </a:rPr>
              <a:t>FVC</a:t>
            </a:r>
          </a:p>
        </p:txBody>
      </p:sp>
    </p:spTree>
    <p:extLst>
      <p:ext uri="{BB962C8B-B14F-4D97-AF65-F5344CB8AC3E}">
        <p14:creationId xmlns:p14="http://schemas.microsoft.com/office/powerpoint/2010/main" val="3942426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4AA6837-3E4A-F249-AE0B-B7E0C25CB3F9}"/>
              </a:ext>
            </a:extLst>
          </p:cNvPr>
          <p:cNvSpPr txBox="1"/>
          <p:nvPr/>
        </p:nvSpPr>
        <p:spPr>
          <a:xfrm>
            <a:off x="514112" y="11046081"/>
            <a:ext cx="8687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>
              <a:defRPr/>
            </a:pPr>
            <a:r>
              <a:rPr lang="en-GB" sz="3600" b="1" kern="1200" dirty="0">
                <a:solidFill>
                  <a:srgbClr val="C00000"/>
                </a:solidFill>
                <a:latin typeface="Arial"/>
              </a:rPr>
              <a:t>PVR</a:t>
            </a:r>
            <a:r>
              <a:rPr lang="en-GB" sz="3600" b="1" kern="1200" dirty="0">
                <a:solidFill>
                  <a:srgbClr val="183962"/>
                </a:solidFill>
                <a:latin typeface="Arial"/>
              </a:rPr>
              <a:t> = (mPAP – PAWP) / cardiac output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33D78EC-5ECE-0A46-8E87-6F16BB950113}"/>
              </a:ext>
            </a:extLst>
          </p:cNvPr>
          <p:cNvGrpSpPr/>
          <p:nvPr/>
        </p:nvGrpSpPr>
        <p:grpSpPr>
          <a:xfrm>
            <a:off x="421810" y="3663520"/>
            <a:ext cx="8709576" cy="6769776"/>
            <a:chOff x="210905" y="2153493"/>
            <a:chExt cx="4354788" cy="338488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862A6C9-1BA3-7E4A-BEF6-6674BF73CEC6}"/>
                </a:ext>
              </a:extLst>
            </p:cNvPr>
            <p:cNvGrpSpPr/>
            <p:nvPr/>
          </p:nvGrpSpPr>
          <p:grpSpPr>
            <a:xfrm>
              <a:off x="210905" y="2153493"/>
              <a:ext cx="4354788" cy="3384888"/>
              <a:chOff x="200371" y="2768139"/>
              <a:chExt cx="4354788" cy="3384888"/>
            </a:xfrm>
          </p:grpSpPr>
          <p:pic>
            <p:nvPicPr>
              <p:cNvPr id="8" name="Picture 2" descr="Pulmonary capillary wedge pressure">
                <a:extLst>
                  <a:ext uri="{FF2B5EF4-FFF2-40B4-BE49-F238E27FC236}">
                    <a16:creationId xmlns:a16="http://schemas.microsoft.com/office/drawing/2014/main" id="{F5CED2A7-E9E9-1F4F-BFF0-832AE9A711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371" y="2768139"/>
                <a:ext cx="4354788" cy="33848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92ED3DA-961C-9B4D-8BA0-D1FFC2060B07}"/>
                  </a:ext>
                </a:extLst>
              </p:cNvPr>
              <p:cNvSpPr txBox="1"/>
              <p:nvPr/>
            </p:nvSpPr>
            <p:spPr>
              <a:xfrm>
                <a:off x="768451" y="4433212"/>
                <a:ext cx="525946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 defTabSz="1828800" hangingPunct="1">
                  <a:defRPr/>
                </a:pPr>
                <a:r>
                  <a:rPr lang="en-GB" sz="3200" b="1" kern="1200" dirty="0">
                    <a:solidFill>
                      <a:srgbClr val="183962"/>
                    </a:solidFill>
                    <a:latin typeface="Arial" pitchFamily="34" charset="0"/>
                    <a:cs typeface="Arial" pitchFamily="34" charset="0"/>
                  </a:rPr>
                  <a:t>RAP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AF86F80-1B3E-C345-8908-BDC87DB6531B}"/>
                  </a:ext>
                </a:extLst>
              </p:cNvPr>
              <p:cNvSpPr txBox="1"/>
              <p:nvPr/>
            </p:nvSpPr>
            <p:spPr>
              <a:xfrm>
                <a:off x="2584200" y="4433866"/>
                <a:ext cx="682238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 defTabSz="1828800" hangingPunct="1">
                  <a:defRPr/>
                </a:pPr>
                <a:r>
                  <a:rPr lang="en-GB" sz="3200" b="1" kern="1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mPAP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C930D4F-6C25-1044-9E0D-DB7C8F068937}"/>
                  </a:ext>
                </a:extLst>
              </p:cNvPr>
              <p:cNvSpPr txBox="1"/>
              <p:nvPr/>
            </p:nvSpPr>
            <p:spPr>
              <a:xfrm>
                <a:off x="3628483" y="4440982"/>
                <a:ext cx="682142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 defTabSz="1828800" hangingPunct="1">
                  <a:defRPr/>
                </a:pPr>
                <a:r>
                  <a:rPr lang="en-GB" sz="3200" b="1" kern="12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PAWP</a:t>
                </a:r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B2348CF-6A4F-A341-BF1D-472796D45B29}"/>
                </a:ext>
              </a:extLst>
            </p:cNvPr>
            <p:cNvSpPr txBox="1"/>
            <p:nvPr/>
          </p:nvSpPr>
          <p:spPr>
            <a:xfrm>
              <a:off x="1820445" y="3819220"/>
              <a:ext cx="373949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 defTabSz="1828800" hangingPunct="1">
                <a:defRPr/>
              </a:pPr>
              <a:r>
                <a:rPr lang="en-GB" sz="3200" b="1" kern="1200" dirty="0">
                  <a:solidFill>
                    <a:srgbClr val="183962"/>
                  </a:solidFill>
                  <a:latin typeface="Arial" pitchFamily="34" charset="0"/>
                  <a:cs typeface="Arial" pitchFamily="34" charset="0"/>
                </a:rPr>
                <a:t>RV</a:t>
              </a:r>
            </a:p>
          </p:txBody>
        </p:sp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A0E416B1-DED1-7D3F-5E22-F5C197EAC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9248"/>
            <a:ext cx="21945600" cy="2286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Definition of pulmonary hypertension</a:t>
            </a:r>
          </a:p>
        </p:txBody>
      </p:sp>
      <p:graphicFrame>
        <p:nvGraphicFramePr>
          <p:cNvPr id="15" name="Tableau 1">
            <a:extLst>
              <a:ext uri="{FF2B5EF4-FFF2-40B4-BE49-F238E27FC236}">
                <a16:creationId xmlns:a16="http://schemas.microsoft.com/office/drawing/2014/main" id="{DE54F492-B797-B545-826E-2064F23D4F33}"/>
              </a:ext>
            </a:extLst>
          </p:cNvPr>
          <p:cNvGraphicFramePr>
            <a:graphicFrameLocks noGrp="1"/>
          </p:cNvGraphicFramePr>
          <p:nvPr/>
        </p:nvGraphicFramePr>
        <p:xfrm>
          <a:off x="10429886" y="3541396"/>
          <a:ext cx="12929500" cy="8229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918014">
                  <a:extLst>
                    <a:ext uri="{9D8B030D-6E8A-4147-A177-3AD203B41FA5}">
                      <a16:colId xmlns:a16="http://schemas.microsoft.com/office/drawing/2014/main" val="3808907001"/>
                    </a:ext>
                  </a:extLst>
                </a:gridCol>
                <a:gridCol w="7011486">
                  <a:extLst>
                    <a:ext uri="{9D8B030D-6E8A-4147-A177-3AD203B41FA5}">
                      <a16:colId xmlns:a16="http://schemas.microsoft.com/office/drawing/2014/main" val="16129318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Definition </a:t>
                      </a:r>
                    </a:p>
                  </a:txBody>
                  <a:tcPr marL="72000" marR="7200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Haemodynamic characteristics </a:t>
                      </a:r>
                    </a:p>
                  </a:txBody>
                  <a:tcPr marL="72000" marR="7200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84933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PH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 &gt;20 mmHg</a:t>
                      </a:r>
                      <a:r>
                        <a:rPr lang="en-GB" sz="4000" b="0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770584"/>
                  </a:ext>
                </a:extLst>
              </a:tr>
              <a:tr h="1930400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Pre-capillary PH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0" i="0" u="none" strike="noStrike" kern="1200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 &gt;20 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PAWP ≤15 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PVR &gt;2 WU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314151"/>
                  </a:ext>
                </a:extLst>
              </a:tr>
              <a:tr h="1930400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Isolated post-capillary PH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0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 &gt;20 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PAWP &gt;15 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PVR ≤2 WU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147304"/>
                  </a:ext>
                </a:extLst>
              </a:tr>
              <a:tr h="1930400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Combined post- and pre-capillary PH 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0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 &gt;20 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PAWP &gt;15 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PVR &gt;2 WU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958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Exercise PH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0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mPAP/CO slope between rest and exercise &gt;3 mmHg/L/min 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109112"/>
                  </a:ext>
                </a:extLst>
              </a:tr>
            </a:tbl>
          </a:graphicData>
        </a:graphic>
      </p:graphicFrame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2F77D10-474A-CC10-7911-D19EA744AD4F}"/>
              </a:ext>
            </a:extLst>
          </p:cNvPr>
          <p:cNvSpPr txBox="1">
            <a:spLocks/>
          </p:cNvSpPr>
          <p:nvPr/>
        </p:nvSpPr>
        <p:spPr>
          <a:xfrm>
            <a:off x="10530489" y="13154617"/>
            <a:ext cx="13928518" cy="5539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2100" dirty="0">
                <a:solidFill>
                  <a:schemeClr val="bg2">
                    <a:lumMod val="25000"/>
                  </a:schemeClr>
                </a:solidFill>
              </a:rPr>
              <a:t>Humbert M </a:t>
            </a:r>
            <a:r>
              <a:rPr lang="en-GB" sz="2100" i="1" dirty="0">
                <a:solidFill>
                  <a:schemeClr val="bg2">
                    <a:lumMod val="25000"/>
                  </a:schemeClr>
                </a:solidFill>
              </a:rPr>
              <a:t>et al. Eur Respir J</a:t>
            </a:r>
            <a:r>
              <a:rPr lang="fr-FR" sz="2100" dirty="0">
                <a:solidFill>
                  <a:schemeClr val="bg2">
                    <a:lumMod val="25000"/>
                  </a:schemeClr>
                </a:solidFill>
              </a:rPr>
              <a:t> 2022; </a:t>
            </a:r>
            <a:r>
              <a:rPr lang="fr-FR" sz="2100" i="1" dirty="0">
                <a:solidFill>
                  <a:schemeClr val="bg2">
                    <a:lumMod val="25000"/>
                  </a:schemeClr>
                </a:solidFill>
              </a:rPr>
              <a:t>in </a:t>
            </a:r>
            <a:r>
              <a:rPr lang="en-GB" sz="2100" i="1" dirty="0">
                <a:solidFill>
                  <a:schemeClr val="bg2">
                    <a:lumMod val="25000"/>
                  </a:schemeClr>
                </a:solidFill>
              </a:rPr>
              <a:t>press</a:t>
            </a:r>
            <a:r>
              <a:rPr lang="fr-FR" sz="2100" dirty="0">
                <a:solidFill>
                  <a:schemeClr val="bg2">
                    <a:lumMod val="25000"/>
                  </a:schemeClr>
                </a:solidFill>
              </a:rPr>
              <a:t>: 2200879; </a:t>
            </a:r>
            <a:r>
              <a:rPr lang="en-GB" sz="2100" dirty="0">
                <a:solidFill>
                  <a:schemeClr val="bg2">
                    <a:lumMod val="25000"/>
                  </a:schemeClr>
                </a:solidFill>
              </a:rPr>
              <a:t>Humbert M, </a:t>
            </a:r>
            <a:r>
              <a:rPr lang="en-GB" sz="2100" i="1" dirty="0">
                <a:solidFill>
                  <a:schemeClr val="bg2">
                    <a:lumMod val="25000"/>
                  </a:schemeClr>
                </a:solidFill>
              </a:rPr>
              <a:t>et al. Eur Heart J </a:t>
            </a:r>
            <a:r>
              <a:rPr lang="en-GB" sz="2100" dirty="0">
                <a:solidFill>
                  <a:schemeClr val="bg2">
                    <a:lumMod val="25000"/>
                  </a:schemeClr>
                </a:solidFill>
              </a:rPr>
              <a:t>2022; 43: 3618-3731.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19DE0E-5644-4498-0DE3-B73DC32B6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180" y="1474202"/>
            <a:ext cx="1946504" cy="5638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1B692BD-9D20-9703-09E9-BA96950BE1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0662" y="1343107"/>
            <a:ext cx="1931216" cy="76483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A956C2C-F339-3D46-AFC5-CF00EBC4EC3E}"/>
              </a:ext>
            </a:extLst>
          </p:cNvPr>
          <p:cNvSpPr txBox="1"/>
          <p:nvPr/>
        </p:nvSpPr>
        <p:spPr>
          <a:xfrm>
            <a:off x="20110661" y="283938"/>
            <a:ext cx="4089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GB" sz="40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Guidelines 2022</a:t>
            </a:r>
          </a:p>
        </p:txBody>
      </p:sp>
    </p:spTree>
    <p:extLst>
      <p:ext uri="{BB962C8B-B14F-4D97-AF65-F5344CB8AC3E}">
        <p14:creationId xmlns:p14="http://schemas.microsoft.com/office/powerpoint/2010/main" val="24999878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8DCF23-A6DD-6F1A-1B4A-D971E5F4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PH-COPD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FCF778-026B-90AB-B392-A4DC7CC32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83" y="2888818"/>
            <a:ext cx="16051865" cy="26864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A81A24-EE40-14B5-FA8C-A311E3086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6" y="3397822"/>
            <a:ext cx="2707266" cy="10569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179A30-C543-C337-6E39-6759E1B08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6" y="6393613"/>
            <a:ext cx="22771429" cy="63142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479B17-A3FE-CB16-C7C9-294C87CA0850}"/>
              </a:ext>
            </a:extLst>
          </p:cNvPr>
          <p:cNvSpPr/>
          <p:nvPr/>
        </p:nvSpPr>
        <p:spPr>
          <a:xfrm>
            <a:off x="12164415" y="12004431"/>
            <a:ext cx="3638293" cy="1008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3275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113A93-9CE1-59AD-28DC-522E4A228B84}"/>
              </a:ext>
            </a:extLst>
          </p:cNvPr>
          <p:cNvSpPr/>
          <p:nvPr/>
        </p:nvSpPr>
        <p:spPr>
          <a:xfrm>
            <a:off x="0" y="2084928"/>
            <a:ext cx="24384000" cy="11541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F2019B-E366-21A7-2ED0-41C07D04C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16" y="-105306"/>
            <a:ext cx="21945600" cy="2286000"/>
          </a:xfrm>
        </p:spPr>
        <p:txBody>
          <a:bodyPr/>
          <a:lstStyle/>
          <a:p>
            <a:r>
              <a:rPr lang="fr-FR" dirty="0" err="1"/>
              <a:t>Severe</a:t>
            </a:r>
            <a:r>
              <a:rPr lang="fr-FR" dirty="0"/>
              <a:t> PH COPD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3151BE-02E7-131A-A51D-A33888260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89" y="2665571"/>
            <a:ext cx="2356322" cy="171152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3CFDF50-2629-8DCC-E809-3EEDE3B50BB2}"/>
              </a:ext>
            </a:extLst>
          </p:cNvPr>
          <p:cNvGrpSpPr/>
          <p:nvPr/>
        </p:nvGrpSpPr>
        <p:grpSpPr>
          <a:xfrm>
            <a:off x="7315910" y="2135379"/>
            <a:ext cx="11244464" cy="3069710"/>
            <a:chOff x="3755211" y="4991761"/>
            <a:chExt cx="6243622" cy="1624142"/>
          </a:xfrm>
        </p:grpSpPr>
        <p:pic>
          <p:nvPicPr>
            <p:cNvPr id="6" name="Image 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5773F78-EB57-CC0E-FD9C-A162928A2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31683" y="4991761"/>
              <a:ext cx="1467150" cy="1624142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51F9346-F37B-F0F7-1749-F2E926929F8A}"/>
                </a:ext>
              </a:extLst>
            </p:cNvPr>
            <p:cNvSpPr txBox="1"/>
            <p:nvPr/>
          </p:nvSpPr>
          <p:spPr>
            <a:xfrm>
              <a:off x="3755211" y="5109637"/>
              <a:ext cx="4681578" cy="1384144"/>
            </a:xfrm>
            <a:prstGeom prst="rect">
              <a:avLst/>
            </a:prstGeom>
            <a:solidFill>
              <a:srgbClr val="5B5CAE">
                <a:alpha val="10196"/>
              </a:srgbClr>
            </a:solidFill>
            <a:ln w="38100">
              <a:solidFill>
                <a:srgbClr val="5B5CAE"/>
              </a:solidFill>
            </a:ln>
          </p:spPr>
          <p:txBody>
            <a:bodyPr wrap="square" rtlCol="0">
              <a:spAutoFit/>
            </a:bodyPr>
            <a:lstStyle/>
            <a:p>
              <a:pPr defTabSz="1828800" hangingPunct="1">
                <a:defRPr/>
              </a:pPr>
              <a:r>
                <a:rPr lang="fr-FR" sz="4400" b="1" u="sng" kern="1200" dirty="0">
                  <a:solidFill>
                    <a:srgbClr val="5B5CAE"/>
                  </a:solidFill>
                  <a:latin typeface="Calibri"/>
                </a:rPr>
                <a:t>PHRC ERASE-PH COPD 2023</a:t>
              </a:r>
            </a:p>
            <a:p>
              <a:pPr defTabSz="1828800" hangingPunct="1">
                <a:defRPr/>
              </a:pPr>
              <a:r>
                <a:rPr lang="fr-FR" sz="4000" kern="1200" dirty="0" err="1">
                  <a:solidFill>
                    <a:prstClr val="black"/>
                  </a:solidFill>
                  <a:latin typeface="Calibri"/>
                </a:rPr>
                <a:t>Tadalafil</a:t>
              </a:r>
              <a:r>
                <a:rPr lang="fr-FR" sz="4000" kern="1200" dirty="0">
                  <a:solidFill>
                    <a:prstClr val="black"/>
                  </a:solidFill>
                  <a:latin typeface="Calibri"/>
                </a:rPr>
                <a:t> (IPDE5) versus placebo</a:t>
              </a:r>
            </a:p>
            <a:p>
              <a:pPr defTabSz="1828800" hangingPunct="1">
                <a:defRPr/>
              </a:pPr>
              <a:r>
                <a:rPr lang="fr-FR" sz="4000" kern="1200" dirty="0">
                  <a:solidFill>
                    <a:prstClr val="black"/>
                  </a:solidFill>
                  <a:latin typeface="Calibri"/>
                </a:rPr>
                <a:t>200 </a:t>
              </a:r>
              <a:r>
                <a:rPr lang="fr-FR" sz="4000" kern="1200" dirty="0" err="1">
                  <a:solidFill>
                    <a:prstClr val="black"/>
                  </a:solidFill>
                  <a:latin typeface="Calibri"/>
                </a:rPr>
                <a:t>severe</a:t>
              </a:r>
              <a:r>
                <a:rPr lang="fr-FR" sz="4000" kern="1200" dirty="0">
                  <a:solidFill>
                    <a:prstClr val="black"/>
                  </a:solidFill>
                  <a:latin typeface="Calibri"/>
                </a:rPr>
                <a:t> PH-COPD patients</a:t>
              </a:r>
            </a:p>
            <a:p>
              <a:pPr defTabSz="1828800" hangingPunct="1">
                <a:defRPr/>
              </a:pPr>
              <a:r>
                <a:rPr lang="fr-FR" sz="4000" kern="1200" dirty="0" err="1">
                  <a:solidFill>
                    <a:prstClr val="black"/>
                  </a:solidFill>
                  <a:latin typeface="Calibri"/>
                </a:rPr>
                <a:t>Efficacy</a:t>
              </a:r>
              <a:r>
                <a:rPr lang="fr-FR" sz="4000" kern="1200" dirty="0">
                  <a:solidFill>
                    <a:prstClr val="black"/>
                  </a:solidFill>
                  <a:latin typeface="Calibri"/>
                </a:rPr>
                <a:t> and </a:t>
              </a:r>
              <a:r>
                <a:rPr lang="fr-FR" sz="4000" kern="1200" dirty="0" err="1">
                  <a:solidFill>
                    <a:prstClr val="black"/>
                  </a:solidFill>
                  <a:latin typeface="Calibri"/>
                </a:rPr>
                <a:t>Safety</a:t>
              </a:r>
              <a:endParaRPr lang="fr-FR" sz="4000" kern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96233EAA-811E-D6F4-1383-C5868565AC2C}"/>
              </a:ext>
            </a:extLst>
          </p:cNvPr>
          <p:cNvSpPr txBox="1"/>
          <p:nvPr/>
        </p:nvSpPr>
        <p:spPr>
          <a:xfrm>
            <a:off x="956264" y="5984855"/>
            <a:ext cx="1110182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fr-FR" sz="4000" b="1" u="sng" kern="1200" dirty="0">
                <a:solidFill>
                  <a:prstClr val="black"/>
                </a:solidFill>
                <a:latin typeface="Calibri"/>
              </a:rPr>
              <a:t>Inclusion </a:t>
            </a:r>
            <a:r>
              <a:rPr lang="fr-FR" sz="4000" b="1" u="sng" kern="1200" dirty="0" err="1">
                <a:solidFill>
                  <a:prstClr val="black"/>
                </a:solidFill>
                <a:latin typeface="Calibri"/>
              </a:rPr>
              <a:t>criteria</a:t>
            </a:r>
            <a:r>
              <a:rPr lang="fr-FR" sz="4000" kern="1200" dirty="0">
                <a:solidFill>
                  <a:prstClr val="black"/>
                </a:solidFill>
                <a:latin typeface="Calibri"/>
              </a:rPr>
              <a:t>:   - 18-80 y</a:t>
            </a:r>
          </a:p>
          <a:p>
            <a:pPr algn="l" defTabSz="1828800" hangingPunct="1">
              <a:defRPr/>
            </a:pPr>
            <a:r>
              <a:rPr lang="fr-FR" sz="4000" kern="1200" dirty="0">
                <a:solidFill>
                  <a:prstClr val="black"/>
                </a:solidFill>
                <a:latin typeface="Calibri"/>
              </a:rPr>
              <a:t>		   - FEV1 30-80%</a:t>
            </a:r>
          </a:p>
          <a:p>
            <a:pPr algn="l" defTabSz="1828800" hangingPunct="1">
              <a:defRPr/>
            </a:pPr>
            <a:r>
              <a:rPr lang="fr-FR" sz="4000" kern="1200" dirty="0">
                <a:solidFill>
                  <a:prstClr val="black"/>
                </a:solidFill>
                <a:latin typeface="Calibri"/>
              </a:rPr>
              <a:t>		   - PVR &gt; 5WU </a:t>
            </a:r>
          </a:p>
          <a:p>
            <a:pPr algn="l" defTabSz="1828800" hangingPunct="1">
              <a:defRPr/>
            </a:pPr>
            <a:r>
              <a:rPr lang="fr-FR" sz="4000" kern="1200" dirty="0">
                <a:solidFill>
                  <a:prstClr val="black"/>
                </a:solidFill>
                <a:latin typeface="Calibri"/>
              </a:rPr>
              <a:t>		   - </a:t>
            </a:r>
            <a:r>
              <a:rPr lang="fr-FR" sz="4000" kern="1200" dirty="0" err="1">
                <a:solidFill>
                  <a:prstClr val="black"/>
                </a:solidFill>
                <a:latin typeface="Calibri"/>
              </a:rPr>
              <a:t>naive</a:t>
            </a:r>
            <a:r>
              <a:rPr lang="fr-FR" sz="40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000" kern="1200" dirty="0" err="1">
                <a:solidFill>
                  <a:prstClr val="black"/>
                </a:solidFill>
                <a:latin typeface="Calibri"/>
              </a:rPr>
              <a:t>from</a:t>
            </a:r>
            <a:r>
              <a:rPr lang="fr-FR" sz="4000" kern="1200" dirty="0">
                <a:solidFill>
                  <a:prstClr val="black"/>
                </a:solidFill>
                <a:latin typeface="Calibri"/>
              </a:rPr>
              <a:t> PAH-</a:t>
            </a:r>
            <a:r>
              <a:rPr lang="fr-FR" sz="4000" kern="1200" dirty="0" err="1">
                <a:solidFill>
                  <a:prstClr val="black"/>
                </a:solidFill>
                <a:latin typeface="Calibri"/>
              </a:rPr>
              <a:t>approved</a:t>
            </a:r>
            <a:r>
              <a:rPr lang="fr-FR" sz="40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000" kern="1200" dirty="0" err="1">
                <a:solidFill>
                  <a:prstClr val="black"/>
                </a:solidFill>
                <a:latin typeface="Calibri"/>
              </a:rPr>
              <a:t>drugs</a:t>
            </a:r>
            <a:endParaRPr lang="fr-FR" sz="4000" kern="1200" dirty="0">
              <a:solidFill>
                <a:prstClr val="black"/>
              </a:solidFill>
              <a:latin typeface="Calibri"/>
            </a:endParaRPr>
          </a:p>
          <a:p>
            <a:pPr algn="l" defTabSz="1828800" hangingPunct="1">
              <a:defRPr/>
            </a:pPr>
            <a:endParaRPr lang="fr-FR" sz="40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BA6000-3004-2559-3F9E-500C9AB973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3830" y="5557825"/>
            <a:ext cx="9660076" cy="80689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68C288F-11AE-BE8B-35D0-FC8E8ED4D0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3408" y="10003162"/>
            <a:ext cx="9660076" cy="267518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0762756-2B52-67F6-00E7-855D7A3742C8}"/>
              </a:ext>
            </a:extLst>
          </p:cNvPr>
          <p:cNvSpPr/>
          <p:nvPr/>
        </p:nvSpPr>
        <p:spPr>
          <a:xfrm>
            <a:off x="750095" y="5887763"/>
            <a:ext cx="11499134" cy="3069710"/>
          </a:xfrm>
          <a:prstGeom prst="roundRect">
            <a:avLst/>
          </a:prstGeom>
          <a:solidFill>
            <a:srgbClr val="FF0000">
              <a:alpha val="5098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fr-FR" sz="4000" kern="1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787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CEF68A-C226-D096-1488-74B7E0D13F8B}"/>
              </a:ext>
            </a:extLst>
          </p:cNvPr>
          <p:cNvSpPr/>
          <p:nvPr/>
        </p:nvSpPr>
        <p:spPr>
          <a:xfrm>
            <a:off x="0" y="0"/>
            <a:ext cx="24384000" cy="1371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0A00F-CA5B-293A-6FA7-68D9B0DB0F3E}"/>
              </a:ext>
            </a:extLst>
          </p:cNvPr>
          <p:cNvSpPr/>
          <p:nvPr/>
        </p:nvSpPr>
        <p:spPr>
          <a:xfrm>
            <a:off x="25374" y="4779817"/>
            <a:ext cx="24367084" cy="4447309"/>
          </a:xfrm>
          <a:prstGeom prst="rect">
            <a:avLst/>
          </a:prstGeom>
          <a:solidFill>
            <a:srgbClr val="183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2A37C7-8DC8-0AB9-83FE-C46CFFC929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1828"/>
            <a:ext cx="24367084" cy="24879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828754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</a:rPr>
              <a:t>﻿ Chronic thromboembolic pulmonary disease</a:t>
            </a:r>
          </a:p>
        </p:txBody>
      </p:sp>
    </p:spTree>
    <p:extLst>
      <p:ext uri="{BB962C8B-B14F-4D97-AF65-F5344CB8AC3E}">
        <p14:creationId xmlns:p14="http://schemas.microsoft.com/office/powerpoint/2010/main" val="15397599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797" y="429608"/>
            <a:ext cx="1670005" cy="16052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96AA17-5D04-3479-0D98-4D6557594B94}"/>
              </a:ext>
            </a:extLst>
          </p:cNvPr>
          <p:cNvSpPr txBox="1"/>
          <p:nvPr/>
        </p:nvSpPr>
        <p:spPr>
          <a:xfrm>
            <a:off x="1739744" y="6858000"/>
            <a:ext cx="20904512" cy="523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15" hangingPunct="1">
              <a:spcAft>
                <a:spcPts val="2133"/>
              </a:spcAft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215" hangingPunct="1">
              <a:spcAft>
                <a:spcPts val="2133"/>
              </a:spcAft>
            </a:pPr>
            <a:r>
              <a:rPr lang="en-US" sz="4800" kern="12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causes of pulmonary artery obstructions include: </a:t>
            </a:r>
          </a:p>
          <a:p>
            <a:pPr algn="l" defTabSz="1219215" hangingPunct="1">
              <a:spcAft>
                <a:spcPts val="2133"/>
              </a:spcAft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sarcomas (high or intermediate grade or angiosarcoma), other malignant </a:t>
            </a:r>
            <a:r>
              <a:rPr lang="en-US" sz="3733" kern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(e.g. renal carcinoma, uterine carcinoma, germ-cell </a:t>
            </a:r>
            <a:r>
              <a:rPr lang="en-US" sz="3733" kern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testis), non-malignant </a:t>
            </a:r>
            <a:r>
              <a:rPr lang="en-US" sz="3733" kern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(e.g. uterine leiomyoma), arteritis without connective tissue disease, congenital pulmonary arterial stenoses, and </a:t>
            </a:r>
            <a:r>
              <a:rPr lang="en-US" sz="3733" kern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hydatidosis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215" hangingPunct="1">
              <a:spcAft>
                <a:spcPts val="2133"/>
              </a:spcAft>
            </a:pP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215" hangingPunct="1"/>
            <a:endParaRPr lang="fr-FR" sz="2933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6D3DD6-C2ED-98ED-A731-8B12324B4544}"/>
              </a:ext>
            </a:extLst>
          </p:cNvPr>
          <p:cNvSpPr txBox="1"/>
          <p:nvPr/>
        </p:nvSpPr>
        <p:spPr bwMode="auto">
          <a:xfrm>
            <a:off x="5723476" y="4800176"/>
            <a:ext cx="14457699" cy="20013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 algn="l" defTabSz="1625580" hangingPunct="1">
              <a:defRPr/>
            </a:pPr>
            <a:endParaRPr lang="en-US" sz="1333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4.1 Chronic thromboembolic PH</a:t>
            </a: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4.2 Other pulmonary artery obstructions </a:t>
            </a:r>
            <a:r>
              <a:rPr lang="en-US" sz="3733" kern="1200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3733" kern="1200" baseline="30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fr-FR" sz="3733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DBABED-9A57-5DD6-0744-5F17A926126F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5723473" y="3702640"/>
            <a:ext cx="14457699" cy="11382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1625580" hangingPunct="1">
              <a:spcAft>
                <a:spcPts val="1600"/>
              </a:spcAft>
              <a:defRPr/>
            </a:pPr>
            <a:r>
              <a:rPr lang="en-GB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4. </a:t>
            </a:r>
            <a:r>
              <a:rPr lang="en-US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PH associated with pulmonary artery obstructions</a:t>
            </a: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20638B09-A864-59F3-E912-CDA645EF1ECC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Group 4 Pulmonary Hypertension</a:t>
            </a:r>
          </a:p>
        </p:txBody>
      </p:sp>
    </p:spTree>
    <p:extLst>
      <p:ext uri="{BB962C8B-B14F-4D97-AF65-F5344CB8AC3E}">
        <p14:creationId xmlns:p14="http://schemas.microsoft.com/office/powerpoint/2010/main" val="40603409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104544-8718-4A70-B219-D5F196399A43}"/>
              </a:ext>
            </a:extLst>
          </p:cNvPr>
          <p:cNvSpPr/>
          <p:nvPr/>
        </p:nvSpPr>
        <p:spPr>
          <a:xfrm>
            <a:off x="0" y="2034686"/>
            <a:ext cx="24384000" cy="1168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1219200" y="-74874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CTEPD imaging modalities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08A7F2-DBCE-90FD-761C-F7D36F1FB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84" y="2173898"/>
            <a:ext cx="16652394" cy="11452854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43C2731-7A33-6FC6-4E7B-3CB07918CDB0}"/>
              </a:ext>
            </a:extLst>
          </p:cNvPr>
          <p:cNvSpPr/>
          <p:nvPr/>
        </p:nvSpPr>
        <p:spPr>
          <a:xfrm>
            <a:off x="4057284" y="2851486"/>
            <a:ext cx="16269432" cy="2072206"/>
          </a:xfrm>
          <a:prstGeom prst="roundRect">
            <a:avLst/>
          </a:prstGeom>
          <a:solidFill>
            <a:srgbClr val="FF0000">
              <a:alpha val="5098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36D8F77-0DB9-3CE6-C143-4C4DA54DEAD0}"/>
              </a:ext>
            </a:extLst>
          </p:cNvPr>
          <p:cNvSpPr/>
          <p:nvPr/>
        </p:nvSpPr>
        <p:spPr>
          <a:xfrm>
            <a:off x="4057284" y="7033251"/>
            <a:ext cx="16269432" cy="1759057"/>
          </a:xfrm>
          <a:prstGeom prst="roundRect">
            <a:avLst/>
          </a:prstGeom>
          <a:solidFill>
            <a:srgbClr val="FF0000">
              <a:alpha val="5098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9011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8D600A-2910-8F88-442C-26D4E3C2E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17" y="2492839"/>
            <a:ext cx="12556262" cy="11115582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D69D353-05E1-94D5-CB62-150EDDEFB96A}"/>
              </a:ext>
            </a:extLst>
          </p:cNvPr>
          <p:cNvSpPr txBox="1">
            <a:spLocks/>
          </p:cNvSpPr>
          <p:nvPr/>
        </p:nvSpPr>
        <p:spPr>
          <a:xfrm>
            <a:off x="1801612" y="12761265"/>
            <a:ext cx="22536000" cy="5747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Humbert M, </a:t>
            </a:r>
            <a:r>
              <a:rPr lang="en-GB" i="1" dirty="0">
                <a:solidFill>
                  <a:schemeClr val="bg2">
                    <a:lumMod val="25000"/>
                  </a:schemeClr>
                </a:solidFill>
              </a:rPr>
              <a:t>et al. </a:t>
            </a:r>
            <a:r>
              <a:rPr lang="en-GB" i="1" dirty="0" err="1">
                <a:solidFill>
                  <a:schemeClr val="bg2">
                    <a:lumMod val="25000"/>
                  </a:schemeClr>
                </a:solidFill>
              </a:rPr>
              <a:t>Eur</a:t>
            </a:r>
            <a:r>
              <a:rPr lang="en-GB" i="1" dirty="0">
                <a:solidFill>
                  <a:schemeClr val="bg2">
                    <a:lumMod val="25000"/>
                  </a:schemeClr>
                </a:solidFill>
              </a:rPr>
              <a:t> Respir J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2022; </a:t>
            </a:r>
            <a:r>
              <a:rPr lang="en-GB" i="1" dirty="0">
                <a:solidFill>
                  <a:schemeClr val="bg2">
                    <a:lumMod val="25000"/>
                  </a:schemeClr>
                </a:solidFill>
              </a:rPr>
              <a:t>in press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: 2200879;</a:t>
            </a:r>
            <a:br>
              <a:rPr lang="en-GB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Humbert M, </a:t>
            </a:r>
            <a:r>
              <a:rPr lang="en-GB" i="1" dirty="0">
                <a:solidFill>
                  <a:schemeClr val="bg2">
                    <a:lumMod val="25000"/>
                  </a:schemeClr>
                </a:solidFill>
              </a:rPr>
              <a:t>et al. </a:t>
            </a:r>
            <a:r>
              <a:rPr lang="en-GB" i="1" dirty="0" err="1">
                <a:solidFill>
                  <a:schemeClr val="bg2">
                    <a:lumMod val="25000"/>
                  </a:schemeClr>
                </a:solidFill>
              </a:rPr>
              <a:t>Eur</a:t>
            </a:r>
            <a:r>
              <a:rPr lang="en-GB" i="1" dirty="0">
                <a:solidFill>
                  <a:schemeClr val="bg2">
                    <a:lumMod val="25000"/>
                  </a:schemeClr>
                </a:solidFill>
              </a:rPr>
              <a:t> Heart J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2022; 43: 3618-3731.</a:t>
            </a:r>
          </a:p>
          <a:p>
            <a:pPr marL="0" indent="0" algn="r">
              <a:buNone/>
            </a:pPr>
            <a:endParaRPr lang="en-GB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14007834" y="3158375"/>
            <a:ext cx="9312000" cy="2061718"/>
          </a:xfrm>
          <a:prstGeom prst="rect">
            <a:avLst/>
          </a:prstGeom>
          <a:solidFill>
            <a:srgbClr val="F3EFF7"/>
          </a:solidFill>
          <a:ln w="57150">
            <a:solidFill>
              <a:srgbClr val="C17EB5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GB" altLang="fr-FR" sz="4266" b="1" dirty="0">
                <a:solidFill>
                  <a:srgbClr val="000050"/>
                </a:solidFill>
                <a:latin typeface="+mj-lt"/>
                <a:cs typeface="Calibri" panose="020F0502020204030204" pitchFamily="34" charset="0"/>
              </a:rPr>
              <a:t>Proximal fibrotic lesions: </a:t>
            </a:r>
          </a:p>
          <a:p>
            <a:pPr algn="ctr">
              <a:defRPr/>
            </a:pPr>
            <a:r>
              <a:rPr lang="en-GB" altLang="fr-FR" sz="4266" dirty="0">
                <a:solidFill>
                  <a:srgbClr val="000050"/>
                </a:solidFill>
                <a:latin typeface="+mj-lt"/>
                <a:cs typeface="Calibri" panose="020F0502020204030204" pitchFamily="34" charset="0"/>
              </a:rPr>
              <a:t>Main, lobar, segmental</a:t>
            </a:r>
            <a:br>
              <a:rPr lang="en-GB" altLang="fr-FR" sz="4266" dirty="0">
                <a:solidFill>
                  <a:srgbClr val="000050"/>
                </a:solidFill>
                <a:latin typeface="+mj-lt"/>
                <a:cs typeface="Calibri" panose="020F0502020204030204" pitchFamily="34" charset="0"/>
              </a:rPr>
            </a:br>
            <a:r>
              <a:rPr lang="en-GB" altLang="fr-FR" sz="4266" dirty="0">
                <a:solidFill>
                  <a:srgbClr val="000050"/>
                </a:solidFill>
                <a:latin typeface="+mj-lt"/>
                <a:cs typeface="Calibri" panose="020F0502020204030204" pitchFamily="34" charset="0"/>
              </a:rPr>
              <a:t>pulmonary arteries</a:t>
            </a:r>
          </a:p>
        </p:txBody>
      </p:sp>
      <p:sp>
        <p:nvSpPr>
          <p:cNvPr id="8" name="ZoneTexte 9"/>
          <p:cNvSpPr txBox="1">
            <a:spLocks noChangeArrowheads="1"/>
          </p:cNvSpPr>
          <p:nvPr/>
        </p:nvSpPr>
        <p:spPr bwMode="auto">
          <a:xfrm>
            <a:off x="14007834" y="6290189"/>
            <a:ext cx="9312000" cy="20617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93BCD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GB" altLang="fr-FR" sz="4266" b="1" dirty="0">
                <a:solidFill>
                  <a:srgbClr val="000050"/>
                </a:solidFill>
                <a:latin typeface="+mj-lt"/>
                <a:cs typeface="Calibri" panose="020F0502020204030204" pitchFamily="34" charset="0"/>
              </a:rPr>
              <a:t>Distal fibrotic lesions: </a:t>
            </a:r>
          </a:p>
          <a:p>
            <a:pPr algn="ctr">
              <a:defRPr/>
            </a:pPr>
            <a:r>
              <a:rPr lang="en-GB" altLang="fr-FR" sz="4266" dirty="0">
                <a:solidFill>
                  <a:srgbClr val="000050"/>
                </a:solidFill>
                <a:latin typeface="+mj-lt"/>
                <a:cs typeface="Calibri" panose="020F0502020204030204" pitchFamily="34" charset="0"/>
              </a:rPr>
              <a:t>Sub-segmental and more distal</a:t>
            </a:r>
            <a:br>
              <a:rPr lang="en-GB" altLang="fr-FR" sz="4266" dirty="0">
                <a:solidFill>
                  <a:srgbClr val="000050"/>
                </a:solidFill>
                <a:latin typeface="+mj-lt"/>
                <a:cs typeface="Calibri" panose="020F0502020204030204" pitchFamily="34" charset="0"/>
              </a:rPr>
            </a:br>
            <a:r>
              <a:rPr lang="en-GB" altLang="fr-FR" sz="4266" dirty="0">
                <a:solidFill>
                  <a:srgbClr val="000050"/>
                </a:solidFill>
                <a:latin typeface="+mj-lt"/>
                <a:cs typeface="Calibri" panose="020F0502020204030204" pitchFamily="34" charset="0"/>
              </a:rPr>
              <a:t>PA up to 3 mm diameter</a:t>
            </a:r>
          </a:p>
        </p:txBody>
      </p:sp>
      <p:sp>
        <p:nvSpPr>
          <p:cNvPr id="10" name="ZoneTexte 12"/>
          <p:cNvSpPr txBox="1">
            <a:spLocks noChangeArrowheads="1"/>
          </p:cNvSpPr>
          <p:nvPr/>
        </p:nvSpPr>
        <p:spPr bwMode="auto">
          <a:xfrm>
            <a:off x="14007836" y="9280436"/>
            <a:ext cx="9312000" cy="2718180"/>
          </a:xfrm>
          <a:prstGeom prst="rect">
            <a:avLst/>
          </a:prstGeom>
          <a:solidFill>
            <a:srgbClr val="C7E5D4"/>
          </a:solidFill>
          <a:ln w="57150">
            <a:solidFill>
              <a:srgbClr val="63BA89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GB" altLang="fr-FR" sz="4266" b="1" dirty="0">
                <a:solidFill>
                  <a:srgbClr val="000050"/>
                </a:solidFill>
                <a:latin typeface="+mj-lt"/>
                <a:cs typeface="Calibri" panose="020F0502020204030204" pitchFamily="34" charset="0"/>
              </a:rPr>
              <a:t>Small vessels disease              (similar to those found in IPAH): </a:t>
            </a:r>
            <a:r>
              <a:rPr lang="en-GB" altLang="fr-FR" sz="4266" dirty="0">
                <a:solidFill>
                  <a:srgbClr val="000050"/>
                </a:solidFill>
                <a:latin typeface="+mj-lt"/>
                <a:cs typeface="Calibri" panose="020F0502020204030204" pitchFamily="34" charset="0"/>
              </a:rPr>
              <a:t>Thickening of small PA wall</a:t>
            </a:r>
            <a:br>
              <a:rPr lang="en-GB" altLang="fr-FR" sz="4266" dirty="0">
                <a:solidFill>
                  <a:srgbClr val="000050"/>
                </a:solidFill>
                <a:latin typeface="+mj-lt"/>
                <a:cs typeface="Calibri" panose="020F0502020204030204" pitchFamily="34" charset="0"/>
              </a:rPr>
            </a:br>
            <a:r>
              <a:rPr lang="en-GB" altLang="fr-FR" sz="4266" dirty="0">
                <a:solidFill>
                  <a:srgbClr val="000050"/>
                </a:solidFill>
                <a:latin typeface="+mj-lt"/>
                <a:cs typeface="Calibri" panose="020F0502020204030204" pitchFamily="34" charset="0"/>
              </a:rPr>
              <a:t>(0.1 to 0.5 mm diameter)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284550" y="61998"/>
            <a:ext cx="21945600" cy="2286000"/>
          </a:xfrm>
        </p:spPr>
        <p:txBody>
          <a:bodyPr>
            <a:normAutofit/>
          </a:bodyPr>
          <a:lstStyle/>
          <a:p>
            <a:r>
              <a:rPr lang="en-GB" sz="6400" dirty="0"/>
              <a:t>Treatment targets in CTEPH</a:t>
            </a:r>
          </a:p>
        </p:txBody>
      </p:sp>
    </p:spTree>
    <p:extLst>
      <p:ext uri="{BB962C8B-B14F-4D97-AF65-F5344CB8AC3E}">
        <p14:creationId xmlns:p14="http://schemas.microsoft.com/office/powerpoint/2010/main" val="40129643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0CA34-A9C5-E2CF-1076-1B84BA64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508" y="615183"/>
            <a:ext cx="18489600" cy="992308"/>
          </a:xfrm>
        </p:spPr>
        <p:txBody>
          <a:bodyPr>
            <a:normAutofit fontScale="90000"/>
          </a:bodyPr>
          <a:lstStyle/>
          <a:p>
            <a:r>
              <a:rPr lang="fr-FR" sz="6000" dirty="0">
                <a:solidFill>
                  <a:schemeClr val="accent1">
                    <a:lumMod val="50000"/>
                  </a:schemeClr>
                </a:solidFill>
              </a:rPr>
              <a:t>Principes de l’angioplastie pulmonaire</a:t>
            </a:r>
            <a:endParaRPr lang="fr-FR" dirty="0"/>
          </a:p>
        </p:txBody>
      </p:sp>
      <p:sp>
        <p:nvSpPr>
          <p:cNvPr id="4" name="正方形/長方形 13">
            <a:extLst>
              <a:ext uri="{FF2B5EF4-FFF2-40B4-BE49-F238E27FC236}">
                <a16:creationId xmlns:a16="http://schemas.microsoft.com/office/drawing/2014/main" id="{028D19CB-D574-DC1B-C46C-6A8627907A0D}"/>
              </a:ext>
            </a:extLst>
          </p:cNvPr>
          <p:cNvSpPr/>
          <p:nvPr/>
        </p:nvSpPr>
        <p:spPr>
          <a:xfrm>
            <a:off x="2259268" y="2979541"/>
            <a:ext cx="5087508" cy="754049"/>
          </a:xfrm>
          <a:prstGeom prst="rect">
            <a:avLst/>
          </a:prstGeom>
        </p:spPr>
        <p:txBody>
          <a:bodyPr wrap="square" lIns="137022" tIns="68578" rIns="137022" bIns="68578">
            <a:spAutoFit/>
          </a:bodyPr>
          <a:lstStyle/>
          <a:p>
            <a:pPr marL="261662" indent="-261662" defTabSz="537610">
              <a:spcBef>
                <a:spcPts val="900"/>
              </a:spcBef>
            </a:pPr>
            <a:r>
              <a:rPr lang="en-US" altLang="ja-JP" sz="4000" b="1" dirty="0" err="1">
                <a:latin typeface="Calibri"/>
                <a:cs typeface="Arial" panose="020B0604020202020204" pitchFamily="34" charset="0"/>
              </a:rPr>
              <a:t>Angiographie</a:t>
            </a:r>
            <a:r>
              <a:rPr lang="en-US" altLang="ja-JP" sz="4000" b="1" dirty="0">
                <a:latin typeface="Calibri"/>
                <a:cs typeface="Arial" panose="020B0604020202020204" pitchFamily="34" charset="0"/>
              </a:rPr>
              <a:t> </a:t>
            </a:r>
            <a:r>
              <a:rPr lang="en-US" altLang="ja-JP" sz="4000" b="1" dirty="0" err="1">
                <a:latin typeface="Calibri"/>
                <a:cs typeface="Arial" panose="020B0604020202020204" pitchFamily="34" charset="0"/>
              </a:rPr>
              <a:t>sélective</a:t>
            </a:r>
            <a:endParaRPr lang="ja-JP" altLang="en-US" sz="4000" b="1" dirty="0"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正方形/長方形 14">
            <a:extLst>
              <a:ext uri="{FF2B5EF4-FFF2-40B4-BE49-F238E27FC236}">
                <a16:creationId xmlns:a16="http://schemas.microsoft.com/office/drawing/2014/main" id="{C11A7F0F-D0D7-78FB-7B39-57365A280180}"/>
              </a:ext>
            </a:extLst>
          </p:cNvPr>
          <p:cNvSpPr/>
          <p:nvPr/>
        </p:nvSpPr>
        <p:spPr>
          <a:xfrm>
            <a:off x="9540220" y="3022740"/>
            <a:ext cx="5127360" cy="754049"/>
          </a:xfrm>
          <a:prstGeom prst="rect">
            <a:avLst/>
          </a:prstGeom>
        </p:spPr>
        <p:txBody>
          <a:bodyPr wrap="square" lIns="137022" tIns="68578" rIns="137022" bIns="68578">
            <a:spAutoFit/>
          </a:bodyPr>
          <a:lstStyle/>
          <a:p>
            <a:pPr marL="261662" indent="-261662" defTabSz="537610">
              <a:spcBef>
                <a:spcPts val="900"/>
              </a:spcBef>
            </a:pPr>
            <a:r>
              <a:rPr lang="en-US" altLang="ja-JP" sz="4000" b="1" dirty="0">
                <a:latin typeface="Calibri"/>
                <a:cs typeface="Arial" panose="020B0604020202020204" pitchFamily="34" charset="0"/>
              </a:rPr>
              <a:t>Dilatation au </a:t>
            </a:r>
            <a:r>
              <a:rPr lang="en-US" altLang="ja-JP" sz="4000" b="1" dirty="0" err="1">
                <a:latin typeface="Calibri"/>
                <a:cs typeface="Arial" panose="020B0604020202020204" pitchFamily="34" charset="0"/>
              </a:rPr>
              <a:t>ballon</a:t>
            </a:r>
            <a:endParaRPr lang="ja-JP" altLang="en-US" sz="4000" b="1" dirty="0"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正方形/長方形 15">
            <a:extLst>
              <a:ext uri="{FF2B5EF4-FFF2-40B4-BE49-F238E27FC236}">
                <a16:creationId xmlns:a16="http://schemas.microsoft.com/office/drawing/2014/main" id="{E0669080-73AF-DA5C-D649-5E44D53258C0}"/>
              </a:ext>
            </a:extLst>
          </p:cNvPr>
          <p:cNvSpPr/>
          <p:nvPr/>
        </p:nvSpPr>
        <p:spPr>
          <a:xfrm>
            <a:off x="15771955" y="3022740"/>
            <a:ext cx="6478446" cy="754049"/>
          </a:xfrm>
          <a:prstGeom prst="rect">
            <a:avLst/>
          </a:prstGeom>
        </p:spPr>
        <p:txBody>
          <a:bodyPr wrap="square" lIns="137022" tIns="68578" rIns="137022" bIns="68578">
            <a:spAutoFit/>
          </a:bodyPr>
          <a:lstStyle/>
          <a:p>
            <a:pPr marL="261662" indent="-261662" defTabSz="537610">
              <a:spcBef>
                <a:spcPts val="900"/>
              </a:spcBef>
            </a:pPr>
            <a:r>
              <a:rPr lang="en-US" altLang="ja-JP" sz="4000" b="1" dirty="0" err="1">
                <a:latin typeface="Calibri"/>
                <a:cs typeface="Arial" panose="020B0604020202020204" pitchFamily="34" charset="0"/>
              </a:rPr>
              <a:t>Résultat</a:t>
            </a:r>
            <a:r>
              <a:rPr lang="en-US" altLang="ja-JP" sz="4000" b="1" dirty="0">
                <a:latin typeface="Calibri"/>
                <a:cs typeface="Arial" panose="020B0604020202020204" pitchFamily="34" charset="0"/>
              </a:rPr>
              <a:t> après dilatation</a:t>
            </a:r>
            <a:endParaRPr lang="ja-JP" altLang="en-US" sz="4000" b="1" dirty="0"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20140729pre">
            <a:extLst>
              <a:ext uri="{FF2B5EF4-FFF2-40B4-BE49-F238E27FC236}">
                <a16:creationId xmlns:a16="http://schemas.microsoft.com/office/drawing/2014/main" id="{2F26B06A-F193-B93E-DBB4-BE8A019C8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9968" y="4060306"/>
            <a:ext cx="6727684" cy="8970244"/>
          </a:xfrm>
          <a:prstGeom prst="rect">
            <a:avLst/>
          </a:prstGeom>
        </p:spPr>
      </p:pic>
      <p:pic>
        <p:nvPicPr>
          <p:cNvPr id="8" name="20140729balloon2">
            <a:extLst>
              <a:ext uri="{FF2B5EF4-FFF2-40B4-BE49-F238E27FC236}">
                <a16:creationId xmlns:a16="http://schemas.microsoft.com/office/drawing/2014/main" id="{83F42A92-92EC-8CB0-2614-8F61517F3C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5018" y="4060307"/>
            <a:ext cx="6780384" cy="9040510"/>
          </a:xfrm>
          <a:prstGeom prst="rect">
            <a:avLst/>
          </a:prstGeom>
        </p:spPr>
      </p:pic>
      <p:pic>
        <p:nvPicPr>
          <p:cNvPr id="9" name="20140729post">
            <a:extLst>
              <a:ext uri="{FF2B5EF4-FFF2-40B4-BE49-F238E27FC236}">
                <a16:creationId xmlns:a16="http://schemas.microsoft.com/office/drawing/2014/main" id="{03D939B4-8DEC-A86E-28E0-6BB4E09779F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57655" y="4060307"/>
            <a:ext cx="6757846" cy="901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7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A7F1D3D-55D2-4B7A-588E-F27CB0A09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1960" y="2461847"/>
            <a:ext cx="21280080" cy="10808677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E068BAC8-D8B7-41B2-A2F7-B55526FBA981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CTEPH treatment algorithm</a:t>
            </a:r>
          </a:p>
        </p:txBody>
      </p:sp>
    </p:spTree>
    <p:extLst>
      <p:ext uri="{BB962C8B-B14F-4D97-AF65-F5344CB8AC3E}">
        <p14:creationId xmlns:p14="http://schemas.microsoft.com/office/powerpoint/2010/main" val="339235024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7382236-4861-FAF5-3FF2-D2A2332216EB}"/>
              </a:ext>
            </a:extLst>
          </p:cNvPr>
          <p:cNvSpPr/>
          <p:nvPr/>
        </p:nvSpPr>
        <p:spPr>
          <a:xfrm>
            <a:off x="0" y="2309906"/>
            <a:ext cx="24384000" cy="11382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F5667C-5089-C1F7-854D-D2389CD38CAA}"/>
              </a:ext>
            </a:extLst>
          </p:cNvPr>
          <p:cNvSpPr txBox="1">
            <a:spLocks/>
          </p:cNvSpPr>
          <p:nvPr/>
        </p:nvSpPr>
        <p:spPr bwMode="gray">
          <a:xfrm>
            <a:off x="1284818" y="23906"/>
            <a:ext cx="22468799" cy="2286000"/>
          </a:xfrm>
          <a:prstGeom prst="rect">
            <a:avLst/>
          </a:prstGeom>
        </p:spPr>
        <p:txBody>
          <a:bodyPr vert="horz" lIns="182694" tIns="91438" rIns="182694" bIns="91438" rtlCol="0" anchor="ctr">
            <a:normAutofit/>
          </a:bodyPr>
          <a:lstStyle/>
          <a:p>
            <a:pPr algn="l" defTabSz="2438340">
              <a:spcBef>
                <a:spcPct val="0"/>
              </a:spcBef>
              <a:defRPr/>
            </a:pPr>
            <a:r>
              <a:rPr lang="en-GB" sz="6400" b="1" dirty="0">
                <a:solidFill>
                  <a:srgbClr val="183962"/>
                </a:solidFill>
                <a:latin typeface="Arial" pitchFamily="34" charset="0"/>
                <a:cs typeface="Arial" pitchFamily="34" charset="0"/>
              </a:rPr>
              <a:t>Multimodal treatment of CTEPH : objective Recovery !</a:t>
            </a:r>
          </a:p>
        </p:txBody>
      </p:sp>
      <p:pic>
        <p:nvPicPr>
          <p:cNvPr id="28" name="Image 27" descr="Une image contenant texte, diagramme, Tracé, capture d’écran&#10;&#10;Description générée automatiquement">
            <a:extLst>
              <a:ext uri="{FF2B5EF4-FFF2-40B4-BE49-F238E27FC236}">
                <a16:creationId xmlns:a16="http://schemas.microsoft.com/office/drawing/2014/main" id="{C2EE4323-9FE2-AA1B-F29A-17E22B657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363" y="2309907"/>
            <a:ext cx="24053637" cy="1113593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4DE8FAC-4DEE-35BD-E71B-99A91BFFA824}"/>
              </a:ext>
            </a:extLst>
          </p:cNvPr>
          <p:cNvSpPr/>
          <p:nvPr/>
        </p:nvSpPr>
        <p:spPr>
          <a:xfrm>
            <a:off x="17840960" y="2641600"/>
            <a:ext cx="5648960" cy="664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4DDEEDB-1AED-39C7-7CEF-8C47F69BD9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71457" y="4885290"/>
            <a:ext cx="3167910" cy="2703651"/>
          </a:xfrm>
          <a:prstGeom prst="rect">
            <a:avLst/>
          </a:prstGeom>
        </p:spPr>
      </p:pic>
      <p:pic>
        <p:nvPicPr>
          <p:cNvPr id="29" name="Image 28" descr="Une image contenant texte, diagramme, Tracé, capture d’écran&#10;&#10;Description générée automatiquement">
            <a:extLst>
              <a:ext uri="{FF2B5EF4-FFF2-40B4-BE49-F238E27FC236}">
                <a16:creationId xmlns:a16="http://schemas.microsoft.com/office/drawing/2014/main" id="{8C5DA18E-DBCE-DDFD-AC46-FDE0A9162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85727" y="4224945"/>
            <a:ext cx="3167910" cy="402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1429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Objectives: recovery !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74ACF3-D567-2E3E-E8FA-340191D17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11" y="2539371"/>
            <a:ext cx="17988354" cy="36385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BC2DD3D-EBAD-3B72-CAC9-1D9111ADF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3535" y="6565817"/>
            <a:ext cx="18496885" cy="65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92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02FF0AF-67B9-648C-01BE-6BF937B47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16" y="89248"/>
            <a:ext cx="21945600" cy="2286000"/>
          </a:xfrm>
        </p:spPr>
        <p:txBody>
          <a:bodyPr/>
          <a:lstStyle/>
          <a:p>
            <a:r>
              <a:rPr lang="en-US" dirty="0"/>
              <a:t>PVR threshold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46D103-9A3E-026C-28C4-DF9989F05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99" y="2458376"/>
            <a:ext cx="17055234" cy="11043262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DE9A5C-7F66-64B1-8B43-4E96C6313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909" y="13154891"/>
            <a:ext cx="3377573" cy="3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8185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CEF68A-C226-D096-1488-74B7E0D13F8B}"/>
              </a:ext>
            </a:extLst>
          </p:cNvPr>
          <p:cNvSpPr/>
          <p:nvPr/>
        </p:nvSpPr>
        <p:spPr>
          <a:xfrm>
            <a:off x="0" y="0"/>
            <a:ext cx="24384000" cy="1371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0A00F-CA5B-293A-6FA7-68D9B0DB0F3E}"/>
              </a:ext>
            </a:extLst>
          </p:cNvPr>
          <p:cNvSpPr/>
          <p:nvPr/>
        </p:nvSpPr>
        <p:spPr>
          <a:xfrm>
            <a:off x="25374" y="4779817"/>
            <a:ext cx="24367084" cy="4447309"/>
          </a:xfrm>
          <a:prstGeom prst="rect">
            <a:avLst/>
          </a:prstGeom>
          <a:solidFill>
            <a:srgbClr val="183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2A37C7-8DC8-0AB9-83FE-C46CFFC929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1828"/>
            <a:ext cx="24367084" cy="24879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828754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</a:rPr>
              <a:t>﻿ Conclusions</a:t>
            </a:r>
          </a:p>
        </p:txBody>
      </p:sp>
    </p:spTree>
    <p:extLst>
      <p:ext uri="{BB962C8B-B14F-4D97-AF65-F5344CB8AC3E}">
        <p14:creationId xmlns:p14="http://schemas.microsoft.com/office/powerpoint/2010/main" val="410883682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D002A024-B3B9-471E-2BF8-CCAA0D7D2C45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Conclusions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53F856-5CB3-C2EE-C3AB-AA58D3005897}"/>
              </a:ext>
            </a:extLst>
          </p:cNvPr>
          <p:cNvSpPr txBox="1"/>
          <p:nvPr/>
        </p:nvSpPr>
        <p:spPr>
          <a:xfrm>
            <a:off x="539261" y="2743200"/>
            <a:ext cx="248060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New classification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based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 the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same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architecture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lvl="1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31625D-6F07-0238-607F-54865E183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6" y="4008558"/>
            <a:ext cx="17454800" cy="9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425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D002A024-B3B9-471E-2BF8-CCAA0D7D2C45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Conclusions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53F856-5CB3-C2EE-C3AB-AA58D3005897}"/>
              </a:ext>
            </a:extLst>
          </p:cNvPr>
          <p:cNvSpPr txBox="1"/>
          <p:nvPr/>
        </p:nvSpPr>
        <p:spPr>
          <a:xfrm>
            <a:off x="539261" y="2743200"/>
            <a:ext cx="2480603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New classification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based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 the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same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architecture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change in the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hemodynamic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definition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mPAP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mmHg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PVR 2 WU, PAWP 15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mmHg</a:t>
            </a: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lvl="1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lvl="1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AC62EF4-E872-834D-1591-2CC8AE44F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932834"/>
              </p:ext>
            </p:extLst>
          </p:nvPr>
        </p:nvGraphicFramePr>
        <p:xfrm>
          <a:off x="4544901" y="5521569"/>
          <a:ext cx="13954114" cy="77633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386994">
                  <a:extLst>
                    <a:ext uri="{9D8B030D-6E8A-4147-A177-3AD203B41FA5}">
                      <a16:colId xmlns:a16="http://schemas.microsoft.com/office/drawing/2014/main" val="3808907001"/>
                    </a:ext>
                  </a:extLst>
                </a:gridCol>
                <a:gridCol w="7567120">
                  <a:extLst>
                    <a:ext uri="{9D8B030D-6E8A-4147-A177-3AD203B41FA5}">
                      <a16:colId xmlns:a16="http://schemas.microsoft.com/office/drawing/2014/main" val="161293187"/>
                    </a:ext>
                  </a:extLst>
                </a:gridCol>
              </a:tblGrid>
              <a:tr h="505282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Definition </a:t>
                      </a:r>
                    </a:p>
                  </a:txBody>
                  <a:tcPr marL="72000" marR="7200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Haemodynamic characteristics </a:t>
                      </a:r>
                    </a:p>
                  </a:txBody>
                  <a:tcPr marL="72000" marR="7200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849333"/>
                  </a:ext>
                </a:extLst>
              </a:tr>
              <a:tr h="1514994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PH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 &gt;20 mmHg</a:t>
                      </a:r>
                      <a:r>
                        <a:rPr lang="en-GB" sz="4000" b="0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770584"/>
                  </a:ext>
                </a:extLst>
              </a:tr>
              <a:tr h="1600059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Pre-capillary PH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0" i="0" u="none" strike="noStrike" kern="1200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 &gt;20 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PAWP ≤15 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PVR &gt;2 WU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314151"/>
                  </a:ext>
                </a:extLst>
              </a:tr>
              <a:tr h="1600059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Isolated post-capillary PH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0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 &gt;20 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PAWP &gt;15 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PVR ≤2 WU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147304"/>
                  </a:ext>
                </a:extLst>
              </a:tr>
              <a:tr h="1600059"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Combined post- and pre-capillary PH 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0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mPAP &gt;20 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PAWP &gt;15 mmHg</a:t>
                      </a:r>
                    </a:p>
                    <a:p>
                      <a:pPr marL="0" marR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4000" b="1" i="0" u="none" strike="noStrike" kern="1200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PVR &gt;2 WU 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59218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D002A024-B3B9-471E-2BF8-CCAA0D7D2C45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Conclusions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53F856-5CB3-C2EE-C3AB-AA58D3005897}"/>
              </a:ext>
            </a:extLst>
          </p:cNvPr>
          <p:cNvSpPr txBox="1"/>
          <p:nvPr/>
        </p:nvSpPr>
        <p:spPr>
          <a:xfrm>
            <a:off x="539261" y="2743200"/>
            <a:ext cx="24806031" cy="1160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New classification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based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 the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same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architecture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change in the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hemodynamic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definition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mPAP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mmHg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PVR 2 WU, PAWP 15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mmHg</a:t>
            </a: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lvl="1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Importance of Risk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assesment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guide the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treatment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: ERS/ESC 3-strata and 4-strata</a:t>
            </a:r>
          </a:p>
          <a:p>
            <a:pPr lvl="1" indent="0" algn="l"/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Inclusion of Sotatercept in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treatment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algorithm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for PAH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Group 2 :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need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clinical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trials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PH-ILD :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inhaled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treprostinil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represent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therapeutic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option </a:t>
            </a:r>
          </a:p>
          <a:p>
            <a:pPr lvl="1" indent="0" algn="l"/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PH-COPD: 2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clinicals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trials (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inhaled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MK-5475-013 and tadalafil)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CTEPH : The objective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now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normalize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hemodynamics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to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reach</a:t>
            </a:r>
            <a:r>
              <a:rPr lang="fr-FR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normal </a:t>
            </a:r>
            <a:r>
              <a:rPr lang="fr-FR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survival</a:t>
            </a: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lvl="1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67798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156482A6-DB8C-A04E-9994-F048A9EEC0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616837"/>
            <a:ext cx="24367084" cy="2487978"/>
          </a:xfrm>
          <a:ln>
            <a:noFill/>
          </a:ln>
        </p:spPr>
        <p:txBody>
          <a:bodyPr>
            <a:noAutofit/>
          </a:bodyPr>
          <a:lstStyle/>
          <a:p>
            <a:r>
              <a:rPr lang="en-GB" dirty="0"/>
              <a:t>﻿</a:t>
            </a:r>
            <a:r>
              <a:rPr lang="en-GB" dirty="0" err="1"/>
              <a:t>Actualités</a:t>
            </a:r>
            <a:r>
              <a:rPr lang="en-GB" dirty="0"/>
              <a:t> dans </a:t>
            </a:r>
            <a:r>
              <a:rPr lang="en-GB" dirty="0" err="1"/>
              <a:t>l’Hypertension</a:t>
            </a:r>
            <a:r>
              <a:rPr lang="en-GB" dirty="0"/>
              <a:t> </a:t>
            </a:r>
            <a:r>
              <a:rPr lang="en-GB" dirty="0" err="1"/>
              <a:t>Pulmonaire</a:t>
            </a:r>
            <a:br>
              <a:rPr lang="en-GB" dirty="0"/>
            </a:br>
            <a:br>
              <a:rPr lang="en-GB" sz="2000" dirty="0"/>
            </a:br>
            <a:r>
              <a:rPr lang="en-GB" b="0" i="1" dirty="0"/>
              <a:t>Retour du 7</a:t>
            </a:r>
            <a:r>
              <a:rPr lang="en-GB" b="0" i="1" baseline="30000" dirty="0"/>
              <a:t>th</a:t>
            </a:r>
            <a:r>
              <a:rPr lang="en-GB" b="0" i="1" dirty="0"/>
              <a:t> WSPH</a:t>
            </a:r>
            <a:endParaRPr lang="en-GB" dirty="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3D2560AF-60B1-7141-BB8C-ACB17443F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725243"/>
            <a:ext cx="24367086" cy="345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9990" tIns="299990" rIns="299990" bIns="76198">
            <a:spAutoFit/>
          </a:bodyPr>
          <a:lstStyle/>
          <a:p>
            <a:pPr marL="19050" defTabSz="914378" hangingPunct="1">
              <a:spcBef>
                <a:spcPct val="20000"/>
              </a:spcBef>
              <a:buClr>
                <a:srgbClr val="000000"/>
              </a:buClr>
              <a:buSzPct val="50000"/>
              <a:defRPr/>
            </a:pPr>
            <a:r>
              <a:rPr lang="fr-FR" sz="3734" b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Arial" pitchFamily="34" charset="0"/>
              </a:rPr>
              <a:t>Pr David MONTANI</a:t>
            </a:r>
          </a:p>
          <a:p>
            <a:pPr marL="19050" defTabSz="914378" hangingPunct="1">
              <a:spcBef>
                <a:spcPct val="20000"/>
              </a:spcBef>
              <a:buClr>
                <a:srgbClr val="000000"/>
              </a:buClr>
              <a:buSzPct val="50000"/>
              <a:defRPr/>
            </a:pPr>
            <a:endParaRPr lang="fr-FR" sz="3734" b="1" kern="1200" dirty="0">
              <a:solidFill>
                <a:srgbClr val="183962"/>
              </a:solidFill>
              <a:latin typeface="Arial"/>
              <a:ea typeface="ヒラギノ角ゴ Pro W3" pitchFamily="2" charset="-128"/>
              <a:cs typeface="Arial" pitchFamily="34" charset="0"/>
            </a:endParaRPr>
          </a:p>
          <a:p>
            <a:pPr marL="19050" defTabSz="914378" hangingPunct="1">
              <a:spcBef>
                <a:spcPct val="20000"/>
              </a:spcBef>
              <a:defRPr/>
            </a:pP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Centre Coordonnateur du CRMR </a:t>
            </a:r>
            <a:r>
              <a:rPr lang="fr-FR" sz="2800" i="1" kern="1200" dirty="0" err="1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PulmoTension</a:t>
            </a: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,</a:t>
            </a:r>
            <a:b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</a:b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Service de Pneumologie et Soins Intensifs Respiratoires</a:t>
            </a:r>
            <a:b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</a:b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Hôpital Bicêtre (APHP) – Université Paris-Saclay – INSERM UMR_S999</a:t>
            </a:r>
            <a:b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</a:b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Le Kremlin-Bicêtre </a:t>
            </a: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Arial" pitchFamily="34" charset="0"/>
              </a:rPr>
              <a:t>– </a:t>
            </a:r>
            <a:r>
              <a:rPr lang="fr-FR" sz="2800" i="1" kern="1200" dirty="0">
                <a:solidFill>
                  <a:srgbClr val="183962"/>
                </a:solidFill>
                <a:latin typeface="Arial"/>
                <a:ea typeface="ヒラギノ角ゴ Pro W3" pitchFamily="2" charset="-128"/>
                <a:cs typeface="Times New Roman" pitchFamily="18" charset="0"/>
              </a:rPr>
              <a:t>France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28447AF-9ED4-59F7-5BBD-4676102D2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451" y="11821629"/>
            <a:ext cx="2542054" cy="18641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7921B8B-E087-AF47-72E2-8D2FAE4ED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931" y="12058297"/>
            <a:ext cx="2052054" cy="1390838"/>
          </a:xfrm>
          <a:prstGeom prst="rect">
            <a:avLst/>
          </a:prstGeom>
        </p:spPr>
      </p:pic>
      <p:pic>
        <p:nvPicPr>
          <p:cNvPr id="15" name="Picture 2" descr="Résultat de recherche d'images pour &quot;respifil&quot;">
            <a:extLst>
              <a:ext uri="{FF2B5EF4-FFF2-40B4-BE49-F238E27FC236}">
                <a16:creationId xmlns:a16="http://schemas.microsoft.com/office/drawing/2014/main" id="{5E633851-225B-1AF0-623B-F39B9947D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707" y="12072919"/>
            <a:ext cx="4256326" cy="13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ésultat de recherche d'images pour &quot;inserm logo&quot;">
            <a:extLst>
              <a:ext uri="{FF2B5EF4-FFF2-40B4-BE49-F238E27FC236}">
                <a16:creationId xmlns:a16="http://schemas.microsoft.com/office/drawing/2014/main" id="{EBDCF3E9-BC92-AA13-CA1C-10B32C626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6317" b="6824"/>
          <a:stretch/>
        </p:blipFill>
        <p:spPr bwMode="auto">
          <a:xfrm>
            <a:off x="4489521" y="11907702"/>
            <a:ext cx="3871274" cy="16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A5ABF93-B946-D6DD-C4CA-7543DA64B3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97281" y="11844841"/>
            <a:ext cx="4039370" cy="181775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C9294E-1647-A3FA-3F2A-F52BB3B28E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969" y="11968929"/>
            <a:ext cx="3008650" cy="15695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7D9C9B0-76C7-493B-0577-E7638D487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" y="11813907"/>
            <a:ext cx="4445886" cy="187961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9984490-617F-9132-D1B8-43E969B1CB0C}"/>
              </a:ext>
            </a:extLst>
          </p:cNvPr>
          <p:cNvSpPr txBox="1"/>
          <p:nvPr/>
        </p:nvSpPr>
        <p:spPr>
          <a:xfrm>
            <a:off x="10531489" y="538378"/>
            <a:ext cx="3531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AD3049"/>
                </a:solidFill>
                <a:latin typeface="Arial" pitchFamily="34" charset="0"/>
                <a:cs typeface="Arial" pitchFamily="34" charset="0"/>
              </a:rPr>
              <a:t>SPIF</a:t>
            </a:r>
          </a:p>
          <a:p>
            <a:r>
              <a:rPr lang="fr-FR" sz="4800" b="1" i="1" dirty="0">
                <a:solidFill>
                  <a:srgbClr val="AD3049"/>
                </a:solidFill>
                <a:latin typeface="Arial" pitchFamily="34" charset="0"/>
                <a:cs typeface="Arial" pitchFamily="34" charset="0"/>
              </a:rPr>
              <a:t>Paris 2024</a:t>
            </a:r>
            <a:endParaRPr lang="fr-FR" sz="4800" b="1" dirty="0">
              <a:solidFill>
                <a:srgbClr val="AD304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6110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CEF68A-C226-D096-1488-74B7E0D13F8B}"/>
              </a:ext>
            </a:extLst>
          </p:cNvPr>
          <p:cNvSpPr/>
          <p:nvPr/>
        </p:nvSpPr>
        <p:spPr>
          <a:xfrm>
            <a:off x="0" y="0"/>
            <a:ext cx="24384000" cy="1371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0A00F-CA5B-293A-6FA7-68D9B0DB0F3E}"/>
              </a:ext>
            </a:extLst>
          </p:cNvPr>
          <p:cNvSpPr/>
          <p:nvPr/>
        </p:nvSpPr>
        <p:spPr>
          <a:xfrm>
            <a:off x="25374" y="4779817"/>
            <a:ext cx="24367084" cy="4447309"/>
          </a:xfrm>
          <a:prstGeom prst="rect">
            <a:avLst/>
          </a:prstGeom>
          <a:solidFill>
            <a:srgbClr val="183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2A37C7-8DC8-0AB9-83FE-C46CFFC929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1828"/>
            <a:ext cx="24367084" cy="24879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828754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</a:rPr>
              <a:t>﻿ Back-up Slides</a:t>
            </a:r>
          </a:p>
        </p:txBody>
      </p:sp>
    </p:spTree>
    <p:extLst>
      <p:ext uri="{BB962C8B-B14F-4D97-AF65-F5344CB8AC3E}">
        <p14:creationId xmlns:p14="http://schemas.microsoft.com/office/powerpoint/2010/main" val="145143405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Acute decompensated PH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3D6874-2BE3-7F58-FAB8-7DF90FE43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75248"/>
            <a:ext cx="23601218" cy="110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1277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1912532-9331-0579-989D-43EA6D204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20" y="2501552"/>
            <a:ext cx="15907679" cy="11125200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94559C48-0C26-D6D6-DF42-2391E643DAED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Indications for referral and listing </a:t>
            </a:r>
            <a:r>
              <a:rPr lang="en-US" sz="5400" dirty="0" err="1">
                <a:solidFill>
                  <a:srgbClr val="183962"/>
                </a:solidFill>
              </a:rPr>
              <a:t>forLTx</a:t>
            </a:r>
            <a:endParaRPr lang="fr-FR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4533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D64C7-27EF-EDA3-7F0E-2996B9BAB7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6EFF573-42A5-F986-3D64-EDAB6E8CFE9E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Manage surgery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2A8C43-14C0-FE3E-23E5-39E0DC02C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5016"/>
            <a:ext cx="12392201" cy="72282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ACB928-CDC8-33E6-60C7-287A1B143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33121" y="3553691"/>
            <a:ext cx="12250879" cy="72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7781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0ECA84F-1A58-81FC-643D-FA5EA8CE13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0093" y="2639290"/>
            <a:ext cx="19139512" cy="10785765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F332E32C-B3CB-57DC-0C43-803149D3D8C5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Pregnancy</a:t>
            </a:r>
            <a:endParaRPr lang="fr-FR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29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2CC723E-4ADC-A115-AA88-214C7B9BC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8675"/>
            <a:ext cx="24213592" cy="10230244"/>
          </a:xfrm>
          <a:prstGeom prst="rect">
            <a:avLst/>
          </a:prstGeo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55B6594-CB52-7D67-1C88-DFB51AEC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9248"/>
            <a:ext cx="21945600" cy="2286000"/>
          </a:xfrm>
        </p:spPr>
        <p:txBody>
          <a:bodyPr anchor="ctr">
            <a:normAutofit/>
          </a:bodyPr>
          <a:lstStyle/>
          <a:p>
            <a:r>
              <a:rPr lang="fr-FR" dirty="0"/>
              <a:t>PAWP </a:t>
            </a:r>
            <a:r>
              <a:rPr lang="fr-FR" dirty="0" err="1"/>
              <a:t>threshold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924903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283817E-D3AF-9E01-E363-CF449C365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54" y="2571749"/>
            <a:ext cx="12922827" cy="10769023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56070E15-3CBB-87D7-5B72-BCEE7FE48E9A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Palliative care</a:t>
            </a:r>
            <a:endParaRPr lang="fr-FR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1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3C8F042-E4F4-7CFB-03E8-FD4EB7230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16" y="89248"/>
            <a:ext cx="21945600" cy="2286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4BB6D6-217B-1B46-6B83-94CACDE0F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587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84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A5CA82-3892-3014-BEA3-CAC66D049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7" y="2553167"/>
            <a:ext cx="24204563" cy="11073585"/>
          </a:xfrm>
          <a:prstGeom prst="rect">
            <a:avLst/>
          </a:prstGeom>
          <a:noFill/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C455D81C-ED34-63A0-7DE2-67CF7FFE5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9248"/>
            <a:ext cx="21945600" cy="2286000"/>
          </a:xfrm>
        </p:spPr>
        <p:txBody>
          <a:bodyPr/>
          <a:lstStyle/>
          <a:p>
            <a:r>
              <a:rPr lang="en-US" dirty="0"/>
              <a:t>Exercise PH</a:t>
            </a:r>
          </a:p>
        </p:txBody>
      </p:sp>
    </p:spTree>
    <p:extLst>
      <p:ext uri="{BB962C8B-B14F-4D97-AF65-F5344CB8AC3E}">
        <p14:creationId xmlns:p14="http://schemas.microsoft.com/office/powerpoint/2010/main" val="3075450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CEF68A-C226-D096-1488-74B7E0D13F8B}"/>
              </a:ext>
            </a:extLst>
          </p:cNvPr>
          <p:cNvSpPr/>
          <p:nvPr/>
        </p:nvSpPr>
        <p:spPr>
          <a:xfrm>
            <a:off x="0" y="0"/>
            <a:ext cx="24384000" cy="1371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0A00F-CA5B-293A-6FA7-68D9B0DB0F3E}"/>
              </a:ext>
            </a:extLst>
          </p:cNvPr>
          <p:cNvSpPr/>
          <p:nvPr/>
        </p:nvSpPr>
        <p:spPr>
          <a:xfrm>
            <a:off x="25374" y="4779817"/>
            <a:ext cx="24367084" cy="4447309"/>
          </a:xfrm>
          <a:prstGeom prst="rect">
            <a:avLst/>
          </a:prstGeom>
          <a:solidFill>
            <a:srgbClr val="183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2A37C7-8DC8-0AB9-83FE-C46CFFC929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1828"/>
            <a:ext cx="24367084" cy="24879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828754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</a:rPr>
              <a:t>﻿Classification of PH</a:t>
            </a:r>
          </a:p>
        </p:txBody>
      </p:sp>
    </p:spTree>
    <p:extLst>
      <p:ext uri="{BB962C8B-B14F-4D97-AF65-F5344CB8AC3E}">
        <p14:creationId xmlns:p14="http://schemas.microsoft.com/office/powerpoint/2010/main" val="1378399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28D1862-C62F-988F-1DA7-C00C53AA9095}"/>
              </a:ext>
            </a:extLst>
          </p:cNvPr>
          <p:cNvSpPr/>
          <p:nvPr/>
        </p:nvSpPr>
        <p:spPr>
          <a:xfrm>
            <a:off x="0" y="1436913"/>
            <a:ext cx="24384000" cy="12279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412093B-3ECE-3AE8-9BA1-FACF806D1E3D}"/>
              </a:ext>
            </a:extLst>
          </p:cNvPr>
          <p:cNvGrpSpPr/>
          <p:nvPr/>
        </p:nvGrpSpPr>
        <p:grpSpPr>
          <a:xfrm>
            <a:off x="5701512" y="1594042"/>
            <a:ext cx="14959552" cy="11855388"/>
            <a:chOff x="582305" y="727749"/>
            <a:chExt cx="7479776" cy="592769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9DC402D-C0C8-DF79-4336-3D27B6B70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4287" y="727749"/>
              <a:ext cx="7387794" cy="5927694"/>
            </a:xfrm>
            <a:prstGeom prst="rect">
              <a:avLst/>
            </a:prstGeom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8C941D5-997C-8D10-99AC-7AA7FA8D705B}"/>
                </a:ext>
              </a:extLst>
            </p:cNvPr>
            <p:cNvSpPr/>
            <p:nvPr/>
          </p:nvSpPr>
          <p:spPr>
            <a:xfrm>
              <a:off x="582305" y="1456156"/>
              <a:ext cx="351502" cy="3267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r>
                <a:rPr lang="fr-FR" sz="3600" b="1" kern="1200" dirty="0">
                  <a:solidFill>
                    <a:srgbClr val="FFFFFF"/>
                  </a:solidFill>
                  <a:latin typeface="Arial"/>
                </a:rPr>
                <a:t>1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307DA06A-6D39-3BFA-193E-A93348EE5F10}"/>
                </a:ext>
              </a:extLst>
            </p:cNvPr>
            <p:cNvSpPr/>
            <p:nvPr/>
          </p:nvSpPr>
          <p:spPr>
            <a:xfrm>
              <a:off x="2231098" y="1456156"/>
              <a:ext cx="351502" cy="3267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r>
                <a:rPr lang="fr-FR" sz="3600" b="1" kern="1200" dirty="0">
                  <a:solidFill>
                    <a:srgbClr val="FFFFFF"/>
                  </a:solidFill>
                  <a:latin typeface="Arial"/>
                </a:rPr>
                <a:t>2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1E3C9826-BF76-14CC-E63B-B5C667C0D93F}"/>
                </a:ext>
              </a:extLst>
            </p:cNvPr>
            <p:cNvSpPr/>
            <p:nvPr/>
          </p:nvSpPr>
          <p:spPr>
            <a:xfrm>
              <a:off x="3662608" y="1456156"/>
              <a:ext cx="351502" cy="3267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r>
                <a:rPr lang="fr-FR" sz="3600" b="1" kern="1200" dirty="0">
                  <a:solidFill>
                    <a:srgbClr val="FFFFFF"/>
                  </a:solidFill>
                  <a:latin typeface="Arial"/>
                </a:rPr>
                <a:t>3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84E3B399-DD61-C91D-281A-4A1B109A9FB3}"/>
                </a:ext>
              </a:extLst>
            </p:cNvPr>
            <p:cNvSpPr/>
            <p:nvPr/>
          </p:nvSpPr>
          <p:spPr>
            <a:xfrm>
              <a:off x="5101548" y="1456156"/>
              <a:ext cx="351502" cy="3267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r>
                <a:rPr lang="fr-FR" sz="3600" b="1" kern="1200" dirty="0">
                  <a:solidFill>
                    <a:srgbClr val="FFFFFF"/>
                  </a:solidFill>
                  <a:latin typeface="Arial"/>
                </a:rPr>
                <a:t>4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D5D9239-C8C4-CE56-BBA1-43995D863C43}"/>
                </a:ext>
              </a:extLst>
            </p:cNvPr>
            <p:cNvSpPr/>
            <p:nvPr/>
          </p:nvSpPr>
          <p:spPr>
            <a:xfrm>
              <a:off x="6608692" y="1479716"/>
              <a:ext cx="351502" cy="3267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r>
                <a:rPr lang="fr-FR" sz="3600" b="1" kern="1200" dirty="0">
                  <a:solidFill>
                    <a:srgbClr val="FFFFFF"/>
                  </a:solidFill>
                  <a:latin typeface="Arial"/>
                </a:rPr>
                <a:t>5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CD13FE3-055A-6539-6389-AAE215CC4BE1}"/>
              </a:ext>
            </a:extLst>
          </p:cNvPr>
          <p:cNvGrpSpPr/>
          <p:nvPr/>
        </p:nvGrpSpPr>
        <p:grpSpPr>
          <a:xfrm>
            <a:off x="1109912" y="1594042"/>
            <a:ext cx="4358016" cy="1111721"/>
            <a:chOff x="8812263" y="747470"/>
            <a:chExt cx="3275145" cy="71669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8F20A2E-28F4-5CED-626D-574EA7CF7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12263" y="747470"/>
              <a:ext cx="3275145" cy="716692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F5F40AA-9A93-5BC4-BAB6-A017FA46AD3B}"/>
                </a:ext>
              </a:extLst>
            </p:cNvPr>
            <p:cNvSpPr txBox="1"/>
            <p:nvPr/>
          </p:nvSpPr>
          <p:spPr>
            <a:xfrm>
              <a:off x="9969251" y="1105816"/>
              <a:ext cx="741126" cy="337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fr-FR" sz="2800" b="1" kern="1200" dirty="0">
                  <a:solidFill>
                    <a:srgbClr val="D7123E"/>
                  </a:solidFill>
                  <a:latin typeface="Arial" pitchFamily="34" charset="0"/>
                  <a:cs typeface="Arial" pitchFamily="34" charset="0"/>
                </a:rPr>
                <a:t>2022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000FE32-4BCB-9ACF-3D8E-E9C2C421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305985"/>
            <a:ext cx="21600000" cy="8617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83962"/>
                </a:solidFill>
                <a:latin typeface="+mn-lt"/>
              </a:rPr>
              <a:t>Clinical classification of pulmonary hypertension</a:t>
            </a:r>
            <a:endParaRPr lang="en-GB" dirty="0">
              <a:solidFill>
                <a:srgbClr val="18396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5886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B738AC-A827-1A86-842B-3EB743894866}"/>
              </a:ext>
            </a:extLst>
          </p:cNvPr>
          <p:cNvSpPr/>
          <p:nvPr/>
        </p:nvSpPr>
        <p:spPr>
          <a:xfrm>
            <a:off x="0" y="1849581"/>
            <a:ext cx="24384000" cy="11866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3FDF51-CCDC-C5D4-BAF3-CDDCD710C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8" y="2945547"/>
            <a:ext cx="11597952" cy="101803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E7FFE1-C65C-72A9-F3D0-E9ED8A925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8224" y="2967170"/>
            <a:ext cx="10890416" cy="107488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C76EF56-9D81-BE4A-25A5-A198D17BAB32}"/>
              </a:ext>
            </a:extLst>
          </p:cNvPr>
          <p:cNvSpPr txBox="1"/>
          <p:nvPr/>
        </p:nvSpPr>
        <p:spPr>
          <a:xfrm>
            <a:off x="4673601" y="2021623"/>
            <a:ext cx="4516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6th WSPH (2018)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B4CAE6-7093-BAC0-3DAD-AA01CAC46C7D}"/>
              </a:ext>
            </a:extLst>
          </p:cNvPr>
          <p:cNvSpPr txBox="1"/>
          <p:nvPr/>
        </p:nvSpPr>
        <p:spPr>
          <a:xfrm>
            <a:off x="14827435" y="2021623"/>
            <a:ext cx="6419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2022 ESC/ERS guidelines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9F7696-E040-9B9E-CAD8-1D9E3A9D6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76150"/>
            <a:ext cx="21600000" cy="8617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83962"/>
                </a:solidFill>
                <a:latin typeface="+mn-lt"/>
              </a:rPr>
              <a:t>Updated clinical classification of Pulmonary hypertension</a:t>
            </a:r>
          </a:p>
        </p:txBody>
      </p:sp>
    </p:spTree>
    <p:extLst>
      <p:ext uri="{BB962C8B-B14F-4D97-AF65-F5344CB8AC3E}">
        <p14:creationId xmlns:p14="http://schemas.microsoft.com/office/powerpoint/2010/main" val="208769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ED73F83-ACA0-B3FE-876E-CE3B0CA98027}"/>
              </a:ext>
            </a:extLst>
          </p:cNvPr>
          <p:cNvSpPr txBox="1">
            <a:spLocks/>
          </p:cNvSpPr>
          <p:nvPr/>
        </p:nvSpPr>
        <p:spPr bwMode="gray">
          <a:xfrm>
            <a:off x="960969" y="23906"/>
            <a:ext cx="20339174" cy="2286000"/>
          </a:xfrm>
          <a:prstGeom prst="rect">
            <a:avLst/>
          </a:prstGeom>
        </p:spPr>
        <p:txBody>
          <a:bodyPr vert="horz" lIns="182694" tIns="91438" rIns="182694" bIns="91438" rtlCol="0" anchor="ctr">
            <a:normAutofit/>
          </a:bodyPr>
          <a:lstStyle/>
          <a:p>
            <a:pPr algn="l" defTabSz="2438340" hangingPunct="1">
              <a:spcBef>
                <a:spcPct val="0"/>
              </a:spcBef>
              <a:defRPr/>
            </a:pPr>
            <a:r>
              <a:rPr lang="en-GB" sz="6000" b="1" kern="1200" dirty="0">
                <a:solidFill>
                  <a:srgbClr val="183962"/>
                </a:solidFill>
                <a:latin typeface="Arial" pitchFamily="34" charset="0"/>
                <a:cs typeface="Arial" pitchFamily="34" charset="0"/>
              </a:rPr>
              <a:t>Conflict of interest disclosure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002F953F-AE5A-0514-49A5-A46D8FE72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772749"/>
              </p:ext>
            </p:extLst>
          </p:nvPr>
        </p:nvGraphicFramePr>
        <p:xfrm>
          <a:off x="2266122" y="3697356"/>
          <a:ext cx="18506660" cy="870667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886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9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7184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BD1D3D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2800" b="1" i="0" kern="1200" noProof="0" dirty="0">
                          <a:solidFill>
                            <a:srgbClr val="394E5C"/>
                          </a:solidFill>
                          <a:latin typeface="Roboto Medium" panose="02000000000000000000"/>
                          <a:cs typeface="+mn-cs"/>
                        </a:rPr>
                        <a:t>Affiliation / Financial interest</a:t>
                      </a:r>
                    </a:p>
                  </a:txBody>
                  <a:tcPr marL="51439" marR="51439" marT="25716" marB="25716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BD1D3D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2800" b="1" i="0" kern="1200" noProof="0" dirty="0">
                          <a:solidFill>
                            <a:srgbClr val="394E5C"/>
                          </a:solidFill>
                          <a:latin typeface="Roboto Medium" panose="02000000000000000000"/>
                          <a:ea typeface="+mn-ea"/>
                          <a:cs typeface="+mn-cs"/>
                        </a:rPr>
                        <a:t>Commercial company</a:t>
                      </a:r>
                    </a:p>
                  </a:txBody>
                  <a:tcPr marL="51439" marR="51439" marT="25716" marB="2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9502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BD1D3D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2800" b="1" i="0" kern="1200" noProof="0" dirty="0">
                          <a:solidFill>
                            <a:srgbClr val="394E5C"/>
                          </a:solidFill>
                          <a:latin typeface="Roboto Medium" panose="02000000000000000000"/>
                          <a:cs typeface="+mn-cs"/>
                        </a:rPr>
                        <a:t>Grants/research support:</a:t>
                      </a:r>
                    </a:p>
                    <a:p>
                      <a:pPr marL="457200" indent="-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BD1D3D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endParaRPr lang="en-GB" sz="2800" b="1" i="0" kern="1200" noProof="0" dirty="0">
                        <a:solidFill>
                          <a:srgbClr val="394E5C"/>
                        </a:solidFill>
                        <a:latin typeface="Roboto Medium" panose="02000000000000000000"/>
                        <a:cs typeface="+mn-cs"/>
                      </a:endParaRPr>
                    </a:p>
                  </a:txBody>
                  <a:tcPr marL="51439" marR="51439" marT="25716" marB="25716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noProof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Medium" panose="02000000000000000000"/>
                          <a:cs typeface="Arial" panose="020B0604020202020204" pitchFamily="34" charset="0"/>
                        </a:rPr>
                        <a:t>Acceleron</a:t>
                      </a:r>
                      <a:r>
                        <a:rPr lang="en-GB" sz="28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Medium" panose="02000000000000000000"/>
                          <a:cs typeface="Arial" panose="020B0604020202020204" pitchFamily="34" charset="0"/>
                        </a:rPr>
                        <a:t>, Bayer, GSK, Janssen, MSD, Pfizer</a:t>
                      </a:r>
                    </a:p>
                  </a:txBody>
                  <a:tcPr marL="51439" marR="51439" marT="25716" marB="25716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9502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BD1D3D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2800" b="1" i="0" kern="1200" noProof="0" dirty="0">
                          <a:solidFill>
                            <a:srgbClr val="394E5C"/>
                          </a:solidFill>
                          <a:latin typeface="Roboto Medium" panose="02000000000000000000"/>
                          <a:cs typeface="+mn-cs"/>
                        </a:rPr>
                        <a:t>Honoraria or consultation fees: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BD1D3D"/>
                        </a:buClr>
                        <a:buFont typeface="Arial" panose="020B0604020202020204" pitchFamily="34" charset="0"/>
                        <a:buNone/>
                        <a:defRPr/>
                      </a:pPr>
                      <a:endParaRPr lang="en-GB" sz="2800" b="1" i="0" kern="1200" noProof="0" dirty="0">
                        <a:solidFill>
                          <a:srgbClr val="394E5C"/>
                        </a:solidFill>
                        <a:latin typeface="Roboto Medium" panose="02000000000000000000"/>
                        <a:cs typeface="+mn-cs"/>
                      </a:endParaRPr>
                    </a:p>
                  </a:txBody>
                  <a:tcPr marL="51439" marR="51439" marT="25716" marB="2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noProof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Medium" panose="02000000000000000000"/>
                          <a:cs typeface="Arial" panose="020B0604020202020204" pitchFamily="34" charset="0"/>
                        </a:rPr>
                        <a:t>Acceleron</a:t>
                      </a:r>
                      <a:r>
                        <a:rPr lang="en-GB" sz="28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Medium" panose="02000000000000000000"/>
                          <a:cs typeface="Arial" panose="020B0604020202020204" pitchFamily="34" charset="0"/>
                        </a:rPr>
                        <a:t>, Bayer, </a:t>
                      </a:r>
                      <a:r>
                        <a:rPr lang="en-GB" sz="2800" b="0" noProof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Medium" panose="02000000000000000000"/>
                          <a:cs typeface="Arial" panose="020B0604020202020204" pitchFamily="34" charset="0"/>
                        </a:rPr>
                        <a:t>Boerhinger</a:t>
                      </a:r>
                      <a:r>
                        <a:rPr lang="en-GB" sz="28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Medium" panose="0200000000000000000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2800" b="0" noProof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Medium" panose="02000000000000000000"/>
                          <a:cs typeface="Arial" panose="020B0604020202020204" pitchFamily="34" charset="0"/>
                        </a:rPr>
                        <a:t>Chiesi</a:t>
                      </a:r>
                      <a:r>
                        <a:rPr lang="en-GB" sz="28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Medium" panose="02000000000000000000"/>
                          <a:cs typeface="Arial" panose="020B0604020202020204" pitchFamily="34" charset="0"/>
                        </a:rPr>
                        <a:t>, CSL Behring, GSK, Janssen, MSD, Pfizer </a:t>
                      </a:r>
                    </a:p>
                  </a:txBody>
                  <a:tcPr marL="51439" marR="51439" marT="25716" marB="2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7579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BD1D3D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2800" b="1" i="0" kern="1200" noProof="0" dirty="0">
                          <a:solidFill>
                            <a:srgbClr val="394E5C"/>
                          </a:solidFill>
                          <a:latin typeface="Roboto Medium" panose="02000000000000000000"/>
                          <a:cs typeface="+mn-cs"/>
                        </a:rPr>
                        <a:t>Participation in a company sponsored bureau:</a:t>
                      </a:r>
                    </a:p>
                  </a:txBody>
                  <a:tcPr marL="51439" marR="51439" marT="25716" marB="25716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Medium" panose="0200000000000000000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51439" marR="51439" marT="25716" marB="25716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0422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BD1D3D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2800" b="1" i="0" kern="1200" noProof="0" dirty="0">
                          <a:solidFill>
                            <a:srgbClr val="394E5C"/>
                          </a:solidFill>
                          <a:latin typeface="Roboto Medium" panose="02000000000000000000"/>
                          <a:cs typeface="+mn-cs"/>
                        </a:rPr>
                        <a:t>Stock shareholder:</a:t>
                      </a:r>
                    </a:p>
                  </a:txBody>
                  <a:tcPr marL="51439" marR="51439" marT="25716" marB="25716"/>
                </a:tc>
                <a:tc>
                  <a:txBody>
                    <a:bodyPr/>
                    <a:lstStyle/>
                    <a:p>
                      <a:r>
                        <a:rPr lang="en-GB" sz="28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Medium" panose="0200000000000000000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51439" marR="51439" marT="25716" marB="25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217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BD1D3D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2800" b="1" i="0" kern="1200" noProof="0" dirty="0">
                          <a:solidFill>
                            <a:srgbClr val="394E5C"/>
                          </a:solidFill>
                          <a:latin typeface="Roboto Medium" panose="02000000000000000000"/>
                          <a:cs typeface="+mn-cs"/>
                        </a:rPr>
                        <a:t>Spouse / partner:</a:t>
                      </a:r>
                    </a:p>
                  </a:txBody>
                  <a:tcPr marL="51439" marR="51439" marT="25716" marB="25716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Medium" panose="0200000000000000000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51439" marR="51439" marT="25716" marB="25716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0312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BD1D3D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2800" b="1" i="0" kern="1200" noProof="0" dirty="0">
                          <a:solidFill>
                            <a:srgbClr val="394E5C"/>
                          </a:solidFill>
                          <a:latin typeface="Roboto Medium" panose="02000000000000000000"/>
                          <a:cs typeface="+mn-cs"/>
                        </a:rPr>
                        <a:t>Other support / potential conflict of interest:</a:t>
                      </a:r>
                    </a:p>
                  </a:txBody>
                  <a:tcPr marL="51439" marR="51439" marT="25716" marB="25716"/>
                </a:tc>
                <a:tc>
                  <a:txBody>
                    <a:bodyPr/>
                    <a:lstStyle/>
                    <a:p>
                      <a:r>
                        <a:rPr lang="en-GB" sz="28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Roboto Medium" panose="0200000000000000000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51439" marR="51439" marT="25716" marB="2571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927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9649FA-62BC-D2D1-2B8A-ECC8885B6783}"/>
              </a:ext>
            </a:extLst>
          </p:cNvPr>
          <p:cNvSpPr/>
          <p:nvPr/>
        </p:nvSpPr>
        <p:spPr>
          <a:xfrm>
            <a:off x="0" y="1849581"/>
            <a:ext cx="24384000" cy="11866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7F9669B-A936-BDB1-0C29-E32D87D01563}"/>
              </a:ext>
            </a:extLst>
          </p:cNvPr>
          <p:cNvSpPr/>
          <p:nvPr/>
        </p:nvSpPr>
        <p:spPr>
          <a:xfrm>
            <a:off x="1630744" y="11275488"/>
            <a:ext cx="21122512" cy="175081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DDB1C0-9DB9-CCCB-1A90-81F57A3097CA}"/>
              </a:ext>
            </a:extLst>
          </p:cNvPr>
          <p:cNvSpPr txBox="1"/>
          <p:nvPr/>
        </p:nvSpPr>
        <p:spPr>
          <a:xfrm>
            <a:off x="1041089" y="3995776"/>
            <a:ext cx="21563880" cy="6658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10" indent="-762010" algn="l" defTabSz="1219215" hangingPunct="1">
              <a:buFont typeface="Arial" panose="020B0604020202020204" pitchFamily="34" charset="0"/>
              <a:buChar char="•"/>
            </a:pP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The general purpose of the clinical classification of PH is to categorize clinical conditions associated with PH according to similar pathophysiological mechanisms, clinical presentation, hemodynamic characteristics, and therapeutic management. </a:t>
            </a:r>
          </a:p>
          <a:p>
            <a:pPr marL="762010" indent="-762010" algn="l" defTabSz="1219215" hangingPunct="1">
              <a:buFont typeface="Arial" panose="020B0604020202020204" pitchFamily="34" charset="0"/>
              <a:buChar char="•"/>
            </a:pPr>
            <a:endParaRPr lang="en-US" sz="4267" kern="1200" dirty="0">
              <a:solidFill>
                <a:prstClr val="black"/>
              </a:solidFill>
              <a:latin typeface="Calibri"/>
            </a:endParaRPr>
          </a:p>
          <a:p>
            <a:pPr marL="762010" indent="-762010" algn="l" defTabSz="1219215" hangingPunct="1">
              <a:buFont typeface="Arial" panose="020B0604020202020204" pitchFamily="34" charset="0"/>
              <a:buChar char="•"/>
            </a:pP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The 6th World Symposium on PH in 2018 and the 2022 ESC/ERS guidelines offer a comprehensive simplified version of the classification for both children and adults, divided into five subgroups. </a:t>
            </a:r>
          </a:p>
          <a:p>
            <a:pPr marL="762010" indent="-762010" algn="l" defTabSz="1219215" hangingPunct="1">
              <a:buFont typeface="Arial" panose="020B0604020202020204" pitchFamily="34" charset="0"/>
              <a:buChar char="•"/>
            </a:pPr>
            <a:endParaRPr lang="en-US" sz="4267" kern="1200" dirty="0">
              <a:solidFill>
                <a:prstClr val="black"/>
              </a:solidFill>
              <a:latin typeface="Calibri"/>
            </a:endParaRPr>
          </a:p>
          <a:p>
            <a:pPr marL="762010" indent="-762010" algn="l" defTabSz="1219215" hangingPunct="1">
              <a:buFont typeface="Arial" panose="020B0604020202020204" pitchFamily="34" charset="0"/>
              <a:buChar char="•"/>
            </a:pP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To date, there is an absence of sufficient robust data to propose a classification based on pathophysiology or mechanisms that could guide management. </a:t>
            </a:r>
            <a:endParaRPr lang="fr-FR" sz="4267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D56793-B618-3C96-1197-D67F4D9CB06A}"/>
              </a:ext>
            </a:extLst>
          </p:cNvPr>
          <p:cNvSpPr txBox="1"/>
          <p:nvPr/>
        </p:nvSpPr>
        <p:spPr>
          <a:xfrm>
            <a:off x="4750507" y="2604976"/>
            <a:ext cx="14882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Should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we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keep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the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same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structure for the classification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4D0003-5745-2DD2-E3B7-7B4DEDBA1725}"/>
              </a:ext>
            </a:extLst>
          </p:cNvPr>
          <p:cNvSpPr txBox="1"/>
          <p:nvPr/>
        </p:nvSpPr>
        <p:spPr>
          <a:xfrm>
            <a:off x="1780132" y="11331921"/>
            <a:ext cx="22036008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9215" hangingPunct="1"/>
            <a:r>
              <a:rPr lang="en-US" sz="4267" kern="1200" dirty="0">
                <a:solidFill>
                  <a:prstClr val="black"/>
                </a:solidFill>
                <a:latin typeface="Calibri"/>
              </a:rPr>
              <a:t>We suggest retaining the core structure of the clinical classification of PH; however, some clarifications and adjustments might be needed. </a:t>
            </a:r>
            <a:endParaRPr lang="fr-FR" sz="4267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F76D96-0137-F38E-3272-C9218C31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76150"/>
            <a:ext cx="21600000" cy="8617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83962"/>
                </a:solidFill>
                <a:latin typeface="+mn-lt"/>
              </a:rPr>
              <a:t>Updated clinical classification of Pulmonary hypertension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4EDE84-4F1A-130C-E57F-299F6CDE6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169" y="2058762"/>
            <a:ext cx="1670005" cy="160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8C9738C-4FDC-68AE-30F6-0B2186C77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28" y="5626036"/>
            <a:ext cx="11923072" cy="60211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F26C8C6-8561-B8FD-172A-B7D051884812}"/>
              </a:ext>
            </a:extLst>
          </p:cNvPr>
          <p:cNvSpPr txBox="1"/>
          <p:nvPr/>
        </p:nvSpPr>
        <p:spPr>
          <a:xfrm>
            <a:off x="3067137" y="4263917"/>
            <a:ext cx="4516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6th WSPH (2018)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639D57-EA83-FE63-7174-FDCB62DB5515}"/>
              </a:ext>
            </a:extLst>
          </p:cNvPr>
          <p:cNvSpPr txBox="1"/>
          <p:nvPr/>
        </p:nvSpPr>
        <p:spPr>
          <a:xfrm>
            <a:off x="15172875" y="4263917"/>
            <a:ext cx="6419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2022 ESC/ERS guidelines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C75455-2D70-507D-2FF5-18DC80971D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77743" y="5626035"/>
            <a:ext cx="11235043" cy="618892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AB5BD85-C990-3E53-0E8D-A574D9BC5E61}"/>
              </a:ext>
            </a:extLst>
          </p:cNvPr>
          <p:cNvSpPr/>
          <p:nvPr/>
        </p:nvSpPr>
        <p:spPr>
          <a:xfrm>
            <a:off x="736288" y="10511877"/>
            <a:ext cx="10195872" cy="386080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B056C97-3C31-8827-9746-D26DE3E59A2D}"/>
              </a:ext>
            </a:extLst>
          </p:cNvPr>
          <p:cNvSpPr/>
          <p:nvPr/>
        </p:nvSpPr>
        <p:spPr>
          <a:xfrm>
            <a:off x="13197327" y="6935559"/>
            <a:ext cx="10715459" cy="113669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386039-0AC2-CAA5-74B0-8D8B29B99463}"/>
              </a:ext>
            </a:extLst>
          </p:cNvPr>
          <p:cNvSpPr txBox="1"/>
          <p:nvPr/>
        </p:nvSpPr>
        <p:spPr>
          <a:xfrm>
            <a:off x="8527917" y="2662759"/>
            <a:ext cx="7680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Acute/Long-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term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Responders</a:t>
            </a:r>
            <a:endParaRPr lang="fr-FR" sz="4800" b="1" kern="1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55793D-DA0A-DEC6-8DC3-21CD6762EAB3}"/>
              </a:ext>
            </a:extLst>
          </p:cNvPr>
          <p:cNvSpPr txBox="1"/>
          <p:nvPr/>
        </p:nvSpPr>
        <p:spPr>
          <a:xfrm>
            <a:off x="14452405" y="12964679"/>
            <a:ext cx="9784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Simonneau,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2019; Humbert,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2023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F0F57E3-ACC2-FBD0-89C7-F227674E7B1B}"/>
              </a:ext>
            </a:extLst>
          </p:cNvPr>
          <p:cNvSpPr/>
          <p:nvPr/>
        </p:nvSpPr>
        <p:spPr>
          <a:xfrm>
            <a:off x="8400119" y="2554536"/>
            <a:ext cx="7808620" cy="113669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88BA414-2A68-336D-7903-30317B9AC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54" y="721624"/>
            <a:ext cx="21600000" cy="8617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83962"/>
                </a:solidFill>
                <a:latin typeface="+mn-lt"/>
              </a:rPr>
              <a:t>Updated clinical classification : Group 1 PAH</a:t>
            </a:r>
          </a:p>
        </p:txBody>
      </p:sp>
    </p:spTree>
    <p:extLst>
      <p:ext uri="{BB962C8B-B14F-4D97-AF65-F5344CB8AC3E}">
        <p14:creationId xmlns:p14="http://schemas.microsoft.com/office/powerpoint/2010/main" val="1674469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D44F4-3E97-CA75-6C2B-654AF896E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54" y="721624"/>
            <a:ext cx="21600000" cy="8617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83962"/>
                </a:solidFill>
                <a:latin typeface="+mn-lt"/>
              </a:rPr>
              <a:t>Updated clinical classification : Group 1 PH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85482A6-7871-43D8-135D-7E6C56D6AF3C}"/>
              </a:ext>
            </a:extLst>
          </p:cNvPr>
          <p:cNvSpPr txBox="1"/>
          <p:nvPr/>
        </p:nvSpPr>
        <p:spPr>
          <a:xfrm>
            <a:off x="1236171" y="3074925"/>
            <a:ext cx="22475884" cy="99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15" hangingPunct="1"/>
            <a:r>
              <a:rPr lang="fr-FR" sz="4267" kern="1200" dirty="0">
                <a:solidFill>
                  <a:prstClr val="black"/>
                </a:solidFill>
                <a:latin typeface="Calibri"/>
              </a:rPr>
              <a:t>Inclusion of acute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vasodilatory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or long-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term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CCB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response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in the classification has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some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limitations.</a:t>
            </a:r>
          </a:p>
          <a:p>
            <a:pPr marL="762010" indent="-762010" algn="l" defTabSz="1219215" hangingPunct="1">
              <a:buFont typeface="Arial" panose="020B0604020202020204" pitchFamily="34" charset="0"/>
              <a:buChar char="•"/>
            </a:pPr>
            <a:endParaRPr lang="fr-FR" sz="4267" kern="1200" dirty="0">
              <a:solidFill>
                <a:prstClr val="black"/>
              </a:solidFill>
              <a:latin typeface="Calibri"/>
            </a:endParaRPr>
          </a:p>
          <a:p>
            <a:pPr marL="762010" indent="-762010" algn="l" defTabSz="1219215" hangingPunct="1">
              <a:buFont typeface="Arial" panose="020B0604020202020204" pitchFamily="34" charset="0"/>
              <a:buChar char="•"/>
            </a:pPr>
            <a:endParaRPr lang="fr-FR" sz="4267" kern="1200" dirty="0">
              <a:solidFill>
                <a:prstClr val="black"/>
              </a:solidFill>
              <a:latin typeface="Calibri"/>
            </a:endParaRPr>
          </a:p>
          <a:p>
            <a:pPr marL="762010" indent="-762010" algn="l" defTabSz="1219215" hangingPunct="1">
              <a:buFont typeface="Arial" panose="020B0604020202020204" pitchFamily="34" charset="0"/>
              <a:buChar char="•"/>
            </a:pPr>
            <a:r>
              <a:rPr lang="fr-FR" sz="4267" b="1" kern="1200" dirty="0">
                <a:solidFill>
                  <a:prstClr val="black"/>
                </a:solidFill>
                <a:latin typeface="Calibri"/>
              </a:rPr>
              <a:t>Acute </a:t>
            </a:r>
            <a:r>
              <a:rPr lang="fr-FR" sz="4267" b="1" kern="1200" dirty="0" err="1">
                <a:solidFill>
                  <a:prstClr val="black"/>
                </a:solidFill>
                <a:latin typeface="Calibri"/>
              </a:rPr>
              <a:t>responders</a:t>
            </a:r>
            <a:r>
              <a:rPr lang="fr-FR" sz="4267" b="1" kern="1200" dirty="0">
                <a:solidFill>
                  <a:prstClr val="black"/>
                </a:solidFill>
                <a:latin typeface="Calibri"/>
              </a:rPr>
              <a:t> at </a:t>
            </a:r>
            <a:r>
              <a:rPr lang="fr-FR" sz="4267" b="1" kern="1200" dirty="0" err="1">
                <a:solidFill>
                  <a:prstClr val="black"/>
                </a:solidFill>
                <a:latin typeface="Calibri"/>
              </a:rPr>
              <a:t>vasodilatory</a:t>
            </a:r>
            <a:r>
              <a:rPr lang="fr-FR" sz="4267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b="1" kern="1200" dirty="0" err="1">
                <a:solidFill>
                  <a:prstClr val="black"/>
                </a:solidFill>
                <a:latin typeface="Calibri"/>
              </a:rPr>
              <a:t>testing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l" defTabSz="1219215" hangingPunct="1"/>
            <a:r>
              <a:rPr lang="en-US" sz="4267" kern="1200" dirty="0">
                <a:solidFill>
                  <a:prstClr val="black"/>
                </a:solidFill>
                <a:latin typeface="Calibri"/>
              </a:rPr>
              <a:t>       A positive acute response to vasoreactivity testing predicts a potential long-term response    </a:t>
            </a:r>
          </a:p>
          <a:p>
            <a:pPr algn="l" defTabSz="1219215" hangingPunct="1"/>
            <a:r>
              <a:rPr lang="en-US" sz="4267" kern="1200" dirty="0">
                <a:solidFill>
                  <a:prstClr val="black"/>
                </a:solidFill>
                <a:latin typeface="Calibri"/>
              </a:rPr>
              <a:t>         to calcium channel blockers  = helpful to define management</a:t>
            </a:r>
            <a:endParaRPr lang="fr-FR" sz="4267" kern="1200" dirty="0">
              <a:solidFill>
                <a:prstClr val="black"/>
              </a:solidFill>
              <a:latin typeface="Calibri"/>
            </a:endParaRPr>
          </a:p>
          <a:p>
            <a:pPr algn="l" defTabSz="1219215" hangingPunct="1"/>
            <a:r>
              <a:rPr lang="en-US" sz="4267" kern="1200" dirty="0">
                <a:solidFill>
                  <a:prstClr val="black"/>
                </a:solidFill>
                <a:latin typeface="Calibri"/>
              </a:rPr>
              <a:t>       Not all patients with an acute response demonstrate sustained clinical and hemodynamic </a:t>
            </a:r>
          </a:p>
          <a:p>
            <a:pPr algn="l" defTabSz="1219215" hangingPunct="1"/>
            <a:r>
              <a:rPr lang="en-US" sz="4267" kern="1200" dirty="0">
                <a:solidFill>
                  <a:prstClr val="black"/>
                </a:solidFill>
                <a:latin typeface="Calibri"/>
              </a:rPr>
              <a:t>         improvement on CCBs alone </a:t>
            </a:r>
          </a:p>
          <a:p>
            <a:pPr algn="l" defTabSz="1219215" hangingPunct="1"/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     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Define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a management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rather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than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a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specific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phenotype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762010" indent="-762010" algn="l" defTabSz="1219215" hangingPunct="1">
              <a:buFontTx/>
              <a:buChar char="-"/>
            </a:pPr>
            <a:endParaRPr lang="fr-FR" sz="4267" kern="1200" dirty="0">
              <a:solidFill>
                <a:prstClr val="black"/>
              </a:solidFill>
              <a:latin typeface="Calibri"/>
            </a:endParaRPr>
          </a:p>
          <a:p>
            <a:pPr marL="762010" indent="-762010" algn="l" defTabSz="1219215" hangingPunct="1">
              <a:buFont typeface="Wingdings" panose="05000000000000000000" pitchFamily="2" charset="2"/>
              <a:buChar char="§"/>
            </a:pPr>
            <a:r>
              <a:rPr lang="fr-FR" sz="4267" b="1" kern="1200" dirty="0">
                <a:solidFill>
                  <a:prstClr val="black"/>
                </a:solidFill>
                <a:latin typeface="Calibri"/>
              </a:rPr>
              <a:t>Long-</a:t>
            </a:r>
            <a:r>
              <a:rPr lang="fr-FR" sz="4267" b="1" kern="1200" dirty="0" err="1">
                <a:solidFill>
                  <a:prstClr val="black"/>
                </a:solidFill>
                <a:latin typeface="Calibri"/>
              </a:rPr>
              <a:t>term</a:t>
            </a:r>
            <a:r>
              <a:rPr lang="fr-FR" sz="4267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b="1" kern="1200" dirty="0" err="1">
                <a:solidFill>
                  <a:prstClr val="black"/>
                </a:solidFill>
                <a:latin typeface="Calibri"/>
              </a:rPr>
              <a:t>responders</a:t>
            </a:r>
            <a:r>
              <a:rPr lang="fr-FR" sz="4267" b="1" kern="1200" dirty="0">
                <a:solidFill>
                  <a:prstClr val="black"/>
                </a:solidFill>
                <a:latin typeface="Calibri"/>
              </a:rPr>
              <a:t> to calcium </a:t>
            </a:r>
            <a:r>
              <a:rPr lang="fr-FR" sz="4267" b="1" kern="1200" dirty="0" err="1">
                <a:solidFill>
                  <a:prstClr val="black"/>
                </a:solidFill>
                <a:latin typeface="Calibri"/>
              </a:rPr>
              <a:t>channel</a:t>
            </a:r>
            <a:r>
              <a:rPr lang="fr-FR" sz="4267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b="1" kern="1200" dirty="0" err="1">
                <a:solidFill>
                  <a:prstClr val="black"/>
                </a:solidFill>
                <a:latin typeface="Calibri"/>
              </a:rPr>
              <a:t>blockers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algn="l" defTabSz="1219215" hangingPunct="1"/>
            <a:r>
              <a:rPr lang="en-US" sz="4267" kern="1200" dirty="0">
                <a:solidFill>
                  <a:prstClr val="black"/>
                </a:solidFill>
                <a:latin typeface="Calibri"/>
              </a:rPr>
              <a:t>       Specific entity with a significantly better prognosis, unique management, and different</a:t>
            </a:r>
          </a:p>
          <a:p>
            <a:pPr algn="l" defTabSz="1219215" hangingPunct="1"/>
            <a:r>
              <a:rPr lang="en-US" sz="4267" kern="1200" dirty="0">
                <a:solidFill>
                  <a:prstClr val="black"/>
                </a:solidFill>
                <a:latin typeface="Calibri"/>
              </a:rPr>
              <a:t>         pathophysiology</a:t>
            </a:r>
          </a:p>
          <a:p>
            <a:pPr algn="l" defTabSz="1219215" hangingPunct="1"/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      C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</a:rPr>
              <a:t>lassification</a:t>
            </a: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 may change over time </a:t>
            </a:r>
          </a:p>
          <a:p>
            <a:pPr algn="l" defTabSz="1219215" hangingPunct="1"/>
            <a:r>
              <a:rPr lang="en-US" sz="4267" kern="1200" dirty="0">
                <a:solidFill>
                  <a:prstClr val="black"/>
                </a:solidFill>
                <a:latin typeface="Calibri"/>
              </a:rPr>
              <a:t>       Patients could only be included in this subgroup after long-term follow-up</a:t>
            </a:r>
            <a:endParaRPr lang="fr-FR" sz="4267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FBADB84-638F-1FDD-B07F-D5BABBFDA703}"/>
              </a:ext>
            </a:extLst>
          </p:cNvPr>
          <p:cNvSpPr/>
          <p:nvPr/>
        </p:nvSpPr>
        <p:spPr>
          <a:xfrm>
            <a:off x="1181459" y="5739185"/>
            <a:ext cx="723253" cy="723253"/>
          </a:xfrm>
          <a:prstGeom prst="ellipse">
            <a:avLst/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rgbClr val="9BBB59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12192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E2D1AB6-A5F6-7D83-EE57-51A955345E0A}"/>
              </a:ext>
            </a:extLst>
          </p:cNvPr>
          <p:cNvSpPr txBox="1"/>
          <p:nvPr/>
        </p:nvSpPr>
        <p:spPr>
          <a:xfrm>
            <a:off x="1216372" y="5549202"/>
            <a:ext cx="593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+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0B9F24F-4351-C227-54F3-E68F515A7A50}"/>
              </a:ext>
            </a:extLst>
          </p:cNvPr>
          <p:cNvSpPr/>
          <p:nvPr/>
        </p:nvSpPr>
        <p:spPr>
          <a:xfrm>
            <a:off x="1181459" y="6986801"/>
            <a:ext cx="723253" cy="723253"/>
          </a:xfrm>
          <a:prstGeom prst="ellipse">
            <a:avLst/>
          </a:prstGeom>
          <a:solidFill>
            <a:srgbClr val="C0504D">
              <a:lumMod val="40000"/>
              <a:lumOff val="60000"/>
            </a:srgbClr>
          </a:solidFill>
          <a:ln w="127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12192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6D625EE-FE55-3363-1365-98937B8FC4F9}"/>
              </a:ext>
            </a:extLst>
          </p:cNvPr>
          <p:cNvSpPr txBox="1"/>
          <p:nvPr/>
        </p:nvSpPr>
        <p:spPr>
          <a:xfrm>
            <a:off x="1322165" y="6776218"/>
            <a:ext cx="4363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-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498C755-5259-1697-88E9-EBC9C80E6760}"/>
              </a:ext>
            </a:extLst>
          </p:cNvPr>
          <p:cNvSpPr/>
          <p:nvPr/>
        </p:nvSpPr>
        <p:spPr>
          <a:xfrm>
            <a:off x="1177299" y="8227548"/>
            <a:ext cx="723253" cy="723253"/>
          </a:xfrm>
          <a:prstGeom prst="ellipse">
            <a:avLst/>
          </a:prstGeom>
          <a:solidFill>
            <a:srgbClr val="C0504D">
              <a:lumMod val="40000"/>
              <a:lumOff val="60000"/>
            </a:srgbClr>
          </a:solidFill>
          <a:ln w="127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12192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44E95F9-BA74-B9AD-8921-7B031C14BC46}"/>
              </a:ext>
            </a:extLst>
          </p:cNvPr>
          <p:cNvSpPr txBox="1"/>
          <p:nvPr/>
        </p:nvSpPr>
        <p:spPr>
          <a:xfrm>
            <a:off x="1318005" y="8016965"/>
            <a:ext cx="4363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-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5F980B1-B75E-C42B-399E-525308BC5E6A}"/>
              </a:ext>
            </a:extLst>
          </p:cNvPr>
          <p:cNvSpPr/>
          <p:nvPr/>
        </p:nvSpPr>
        <p:spPr>
          <a:xfrm>
            <a:off x="1240331" y="10260062"/>
            <a:ext cx="723253" cy="723253"/>
          </a:xfrm>
          <a:prstGeom prst="ellipse">
            <a:avLst/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rgbClr val="9BBB59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12192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A87587C-368D-B5B6-3357-870BCA897C6B}"/>
              </a:ext>
            </a:extLst>
          </p:cNvPr>
          <p:cNvSpPr txBox="1"/>
          <p:nvPr/>
        </p:nvSpPr>
        <p:spPr>
          <a:xfrm>
            <a:off x="1275244" y="10070080"/>
            <a:ext cx="593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+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CBB25E7-1F4C-9F1F-FC0D-9F6A0ED03DC1}"/>
              </a:ext>
            </a:extLst>
          </p:cNvPr>
          <p:cNvSpPr/>
          <p:nvPr/>
        </p:nvSpPr>
        <p:spPr>
          <a:xfrm>
            <a:off x="1240331" y="11466350"/>
            <a:ext cx="723253" cy="723253"/>
          </a:xfrm>
          <a:prstGeom prst="ellipse">
            <a:avLst/>
          </a:prstGeom>
          <a:solidFill>
            <a:srgbClr val="C0504D">
              <a:lumMod val="40000"/>
              <a:lumOff val="60000"/>
            </a:srgbClr>
          </a:solidFill>
          <a:ln w="127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12192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AA2C6B8-49B8-BED4-AA00-72B296780B7D}"/>
              </a:ext>
            </a:extLst>
          </p:cNvPr>
          <p:cNvSpPr txBox="1"/>
          <p:nvPr/>
        </p:nvSpPr>
        <p:spPr>
          <a:xfrm>
            <a:off x="1381037" y="11255768"/>
            <a:ext cx="4363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-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0A6D987-810D-F3C2-0921-65BA632DF639}"/>
              </a:ext>
            </a:extLst>
          </p:cNvPr>
          <p:cNvSpPr/>
          <p:nvPr/>
        </p:nvSpPr>
        <p:spPr>
          <a:xfrm>
            <a:off x="1236171" y="12293817"/>
            <a:ext cx="723253" cy="723253"/>
          </a:xfrm>
          <a:prstGeom prst="ellipse">
            <a:avLst/>
          </a:prstGeom>
          <a:solidFill>
            <a:srgbClr val="C0504D">
              <a:lumMod val="40000"/>
              <a:lumOff val="60000"/>
            </a:srgbClr>
          </a:solidFill>
          <a:ln w="127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12192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D281FE6-B0F6-97C2-73BD-F0C28C9D25BC}"/>
              </a:ext>
            </a:extLst>
          </p:cNvPr>
          <p:cNvSpPr txBox="1"/>
          <p:nvPr/>
        </p:nvSpPr>
        <p:spPr>
          <a:xfrm>
            <a:off x="1376877" y="12083234"/>
            <a:ext cx="4363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64905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B8006AF-F119-9413-AE81-A09CD5B99F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20" y="5320233"/>
            <a:ext cx="10352976" cy="73964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C856AE-007F-60D6-443C-25B02EB00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1788" y="5130579"/>
            <a:ext cx="10796925" cy="76367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FD3B8D-5E2C-AC76-D929-26867639D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3BB84C6-B906-6CA8-9911-B97AAC4CB57D}"/>
              </a:ext>
            </a:extLst>
          </p:cNvPr>
          <p:cNvSpPr txBox="1"/>
          <p:nvPr/>
        </p:nvSpPr>
        <p:spPr>
          <a:xfrm>
            <a:off x="2505768" y="4308385"/>
            <a:ext cx="697133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kern="1200" dirty="0">
                <a:solidFill>
                  <a:prstClr val="black"/>
                </a:solidFill>
                <a:latin typeface="Calibri"/>
              </a:rPr>
              <a:t>All </a:t>
            </a:r>
            <a:r>
              <a:rPr lang="fr-FR" sz="4800" kern="1200" dirty="0" err="1">
                <a:solidFill>
                  <a:prstClr val="black"/>
                </a:solidFill>
                <a:latin typeface="Calibri"/>
              </a:rPr>
              <a:t>vasoresponders</a:t>
            </a:r>
            <a:r>
              <a:rPr lang="fr-FR" sz="4800" kern="1200" dirty="0">
                <a:solidFill>
                  <a:prstClr val="black"/>
                </a:solidFill>
                <a:latin typeface="Calibri"/>
              </a:rPr>
              <a:t> (n=162)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7536811-1B31-FD13-8981-C0AB02FF83A7}"/>
              </a:ext>
            </a:extLst>
          </p:cNvPr>
          <p:cNvSpPr txBox="1"/>
          <p:nvPr/>
        </p:nvSpPr>
        <p:spPr>
          <a:xfrm>
            <a:off x="16385403" y="4308384"/>
            <a:ext cx="6792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3733" b="1" kern="1200" dirty="0">
                <a:solidFill>
                  <a:srgbClr val="1F497D"/>
                </a:solidFill>
                <a:latin typeface="Calibri"/>
              </a:rPr>
              <a:t>Long-</a:t>
            </a:r>
            <a:r>
              <a:rPr lang="fr-FR" sz="3733" b="1" kern="1200" dirty="0" err="1">
                <a:solidFill>
                  <a:srgbClr val="1F497D"/>
                </a:solidFill>
                <a:latin typeface="Calibri"/>
              </a:rPr>
              <a:t>term</a:t>
            </a:r>
            <a:r>
              <a:rPr lang="fr-FR" sz="3733" b="1" kern="1200" dirty="0">
                <a:solidFill>
                  <a:srgbClr val="1F497D"/>
                </a:solidFill>
                <a:latin typeface="Calibri"/>
              </a:rPr>
              <a:t> </a:t>
            </a:r>
            <a:r>
              <a:rPr lang="fr-FR" sz="3733" b="1" kern="1200" dirty="0" err="1">
                <a:solidFill>
                  <a:srgbClr val="1F497D"/>
                </a:solidFill>
                <a:latin typeface="Calibri"/>
              </a:rPr>
              <a:t>response</a:t>
            </a:r>
            <a:r>
              <a:rPr lang="fr-FR" sz="3733" b="1" kern="1200" dirty="0">
                <a:solidFill>
                  <a:srgbClr val="1F497D"/>
                </a:solidFill>
                <a:latin typeface="Calibri"/>
              </a:rPr>
              <a:t> to CCB n=88)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F3A06D5-F084-01B1-DFA6-B0651588DCC2}"/>
              </a:ext>
            </a:extLst>
          </p:cNvPr>
          <p:cNvSpPr txBox="1"/>
          <p:nvPr/>
        </p:nvSpPr>
        <p:spPr>
          <a:xfrm>
            <a:off x="16744308" y="7298291"/>
            <a:ext cx="606768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3733" b="1" kern="1200" dirty="0">
                <a:solidFill>
                  <a:srgbClr val="C00000"/>
                </a:solidFill>
                <a:latin typeface="Calibri"/>
              </a:rPr>
              <a:t>no long-</a:t>
            </a:r>
            <a:r>
              <a:rPr lang="fr-FR" sz="3733" b="1" kern="1200" dirty="0" err="1">
                <a:solidFill>
                  <a:srgbClr val="C00000"/>
                </a:solidFill>
                <a:latin typeface="Calibri"/>
              </a:rPr>
              <a:t>term</a:t>
            </a:r>
            <a:r>
              <a:rPr lang="fr-FR" sz="3733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3733" b="1" kern="1200" dirty="0" err="1">
                <a:solidFill>
                  <a:srgbClr val="C00000"/>
                </a:solidFill>
                <a:latin typeface="Calibri"/>
              </a:rPr>
              <a:t>response</a:t>
            </a:r>
            <a:r>
              <a:rPr lang="fr-FR" sz="3733" b="1" kern="1200" dirty="0">
                <a:solidFill>
                  <a:srgbClr val="C00000"/>
                </a:solidFill>
                <a:latin typeface="Calibri"/>
              </a:rPr>
              <a:t> (n=74)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82193F0-E6EF-ED3D-34DE-4B2C3C0CFE67}"/>
              </a:ext>
            </a:extLst>
          </p:cNvPr>
          <p:cNvGrpSpPr/>
          <p:nvPr/>
        </p:nvGrpSpPr>
        <p:grpSpPr>
          <a:xfrm>
            <a:off x="2912168" y="2083396"/>
            <a:ext cx="19049893" cy="1554941"/>
            <a:chOff x="1092063" y="665038"/>
            <a:chExt cx="7143710" cy="58310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685D3E4-23D1-31E3-99B3-DE23F18E0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2105" y="665038"/>
              <a:ext cx="4136025" cy="26646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A3E130F-EB1C-5972-E30C-FECD11C9A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1963" y="726656"/>
              <a:ext cx="3006742" cy="19615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D92F222-0542-0D79-87F1-93E3B221B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2063" y="1009211"/>
              <a:ext cx="4136025" cy="227133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35E39A1-F285-972C-50DB-543E59EE7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8340" y="1026835"/>
              <a:ext cx="3737433" cy="221306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B63B656-5AED-8551-D9FF-E31A0AABD036}"/>
              </a:ext>
            </a:extLst>
          </p:cNvPr>
          <p:cNvSpPr txBox="1"/>
          <p:nvPr/>
        </p:nvSpPr>
        <p:spPr>
          <a:xfrm>
            <a:off x="19330692" y="12929335"/>
            <a:ext cx="4797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Gerhardt , 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Circulation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2024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C6B588-3097-9221-CED6-86C5B9082DA8}"/>
              </a:ext>
            </a:extLst>
          </p:cNvPr>
          <p:cNvSpPr txBox="1"/>
          <p:nvPr/>
        </p:nvSpPr>
        <p:spPr>
          <a:xfrm>
            <a:off x="594048" y="317742"/>
            <a:ext cx="1436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1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Arterial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4095637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5589058-C2E6-03DF-D0EE-C81A0FCB2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9" y="1849120"/>
            <a:ext cx="10566400" cy="105156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1ACC344-0E9E-0F6D-5FE3-5EA491399FAC}"/>
              </a:ext>
            </a:extLst>
          </p:cNvPr>
          <p:cNvSpPr/>
          <p:nvPr/>
        </p:nvSpPr>
        <p:spPr>
          <a:xfrm>
            <a:off x="968308" y="10538850"/>
            <a:ext cx="9993992" cy="1785229"/>
          </a:xfrm>
          <a:prstGeom prst="roundRect">
            <a:avLst/>
          </a:prstGeom>
          <a:solidFill>
            <a:srgbClr val="FF0000">
              <a:alpha val="5098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926D77-B0A0-A0E0-44F3-CCB5385F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D01AB98-36AF-4765-37E2-2106B2025C8E}"/>
              </a:ext>
            </a:extLst>
          </p:cNvPr>
          <p:cNvSpPr txBox="1"/>
          <p:nvPr/>
        </p:nvSpPr>
        <p:spPr>
          <a:xfrm>
            <a:off x="15922592" y="12929335"/>
            <a:ext cx="4630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Montani,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Heart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2010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68611EF-0B24-DD18-FBD2-BEC5EBBB1FFE}"/>
              </a:ext>
            </a:extLst>
          </p:cNvPr>
          <p:cNvSpPr txBox="1"/>
          <p:nvPr/>
        </p:nvSpPr>
        <p:spPr>
          <a:xfrm>
            <a:off x="3367207" y="12916964"/>
            <a:ext cx="4704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Gerhardt , 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Circulation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2024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73D31A-4957-8747-FBC8-F01F33531263}"/>
              </a:ext>
            </a:extLst>
          </p:cNvPr>
          <p:cNvSpPr txBox="1"/>
          <p:nvPr/>
        </p:nvSpPr>
        <p:spPr>
          <a:xfrm>
            <a:off x="594048" y="317742"/>
            <a:ext cx="1436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1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Arterial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1D19A0E-A6D9-A56E-9027-1F06DE17F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816" y="3149264"/>
            <a:ext cx="12194885" cy="9479797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42E2EA2-4E95-DBE7-A0BF-4A24BCA7EE6B}"/>
              </a:ext>
            </a:extLst>
          </p:cNvPr>
          <p:cNvSpPr/>
          <p:nvPr/>
        </p:nvSpPr>
        <p:spPr>
          <a:xfrm>
            <a:off x="12263262" y="4717905"/>
            <a:ext cx="9159573" cy="1242520"/>
          </a:xfrm>
          <a:prstGeom prst="roundRect">
            <a:avLst/>
          </a:prstGeom>
          <a:solidFill>
            <a:srgbClr val="FF0000">
              <a:alpha val="5098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485A7-0C5D-556B-274A-218DF1F465BA}"/>
              </a:ext>
            </a:extLst>
          </p:cNvPr>
          <p:cNvSpPr/>
          <p:nvPr/>
        </p:nvSpPr>
        <p:spPr>
          <a:xfrm>
            <a:off x="18866604" y="8100448"/>
            <a:ext cx="3988232" cy="929899"/>
          </a:xfrm>
          <a:prstGeom prst="rect">
            <a:avLst/>
          </a:prstGeom>
          <a:noFill/>
          <a:ln w="28575">
            <a:solidFill>
              <a:srgbClr val="098F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854B7E-D1F3-EB28-2764-0CDA6F9F7120}"/>
              </a:ext>
            </a:extLst>
          </p:cNvPr>
          <p:cNvSpPr txBox="1"/>
          <p:nvPr/>
        </p:nvSpPr>
        <p:spPr>
          <a:xfrm>
            <a:off x="17254729" y="3149265"/>
            <a:ext cx="4236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kern="1200" dirty="0">
                <a:solidFill>
                  <a:srgbClr val="C00000"/>
                </a:solidFill>
                <a:latin typeface="Calibri"/>
              </a:rPr>
              <a:t>n=1326 patients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6AB816D-E15C-C3BB-2011-ABDAE7D3CF24}"/>
              </a:ext>
            </a:extLst>
          </p:cNvPr>
          <p:cNvSpPr txBox="1"/>
          <p:nvPr/>
        </p:nvSpPr>
        <p:spPr>
          <a:xfrm>
            <a:off x="21781848" y="4557897"/>
            <a:ext cx="1782859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15" hangingPunct="1"/>
            <a:r>
              <a:rPr lang="fr-FR" sz="4267" kern="1200" dirty="0">
                <a:solidFill>
                  <a:srgbClr val="098FC0"/>
                </a:solidFill>
                <a:latin typeface="Calibri"/>
              </a:rPr>
              <a:t>12/127</a:t>
            </a:r>
          </a:p>
          <a:p>
            <a:pPr defTabSz="1219215" hangingPunct="1"/>
            <a:r>
              <a:rPr lang="fr-FR" sz="4267" kern="1200" dirty="0">
                <a:solidFill>
                  <a:srgbClr val="098FC0"/>
                </a:solidFill>
                <a:latin typeface="Calibri"/>
              </a:rPr>
              <a:t>(9.4%)</a:t>
            </a:r>
          </a:p>
        </p:txBody>
      </p:sp>
    </p:spTree>
    <p:extLst>
      <p:ext uri="{BB962C8B-B14F-4D97-AF65-F5344CB8AC3E}">
        <p14:creationId xmlns:p14="http://schemas.microsoft.com/office/powerpoint/2010/main" val="284164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D2EAE81-B57C-C33B-68D7-69BE974E75FF}"/>
              </a:ext>
            </a:extLst>
          </p:cNvPr>
          <p:cNvSpPr txBox="1"/>
          <p:nvPr/>
        </p:nvSpPr>
        <p:spPr>
          <a:xfrm>
            <a:off x="2002903" y="2378787"/>
            <a:ext cx="14408047" cy="8324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>
              <a:lnSpc>
                <a:spcPct val="107000"/>
              </a:lnSpc>
              <a:spcAft>
                <a:spcPts val="2133"/>
              </a:spcAft>
            </a:pPr>
            <a:r>
              <a:rPr lang="en-US" sz="3733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1 Pulmonary arterial hypertension (PAH)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15" lvl="1" indent="0" algn="l" defTabSz="1219215" hangingPunct="1">
              <a:lnSpc>
                <a:spcPct val="107000"/>
              </a:lnSpc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1.1  Idiopathic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19215" lvl="1" indent="0" algn="l" defTabSz="1219215" hangingPunct="1">
              <a:lnSpc>
                <a:spcPct val="107000"/>
              </a:lnSpc>
            </a:pPr>
            <a:r>
              <a:rPr lang="fr-FR" sz="3733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1.1.1 </a:t>
            </a:r>
            <a:r>
              <a:rPr lang="en-US" sz="3733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Long-term responders to calcium channel blockers</a:t>
            </a:r>
            <a:endParaRPr lang="fr-FR" sz="3733" b="1" kern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algn="l" defTabSz="1219215" hangingPunct="1">
              <a:lnSpc>
                <a:spcPct val="107000"/>
              </a:lnSpc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1.2 Heritable </a:t>
            </a:r>
            <a:r>
              <a:rPr lang="en-US" sz="3733" b="1" kern="12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fr-FR" sz="3733" b="1" kern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algn="l" defTabSz="1219215" hangingPunct="1">
              <a:lnSpc>
                <a:spcPct val="107000"/>
              </a:lnSpc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 Associated with drugs and toxins </a:t>
            </a:r>
            <a:r>
              <a:rPr lang="en-US" sz="3733" b="1" kern="12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fr-FR" sz="3733" b="1" kern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algn="l" defTabSz="1219215" hangingPunct="1">
              <a:lnSpc>
                <a:spcPct val="107000"/>
              </a:lnSpc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 Associated with:</a:t>
            </a:r>
          </a:p>
          <a:p>
            <a:pPr marL="1198895" indent="1198895" algn="l" defTabSz="1219215" hangingPunct="1">
              <a:lnSpc>
                <a:spcPct val="107000"/>
              </a:lnSpc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1.4.1 Connective tissue disease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indent="1198895" algn="l" defTabSz="1219215" hangingPunct="1">
              <a:lnSpc>
                <a:spcPct val="107000"/>
              </a:lnSpc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1.4.2 HIV infection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indent="1198895" algn="l" defTabSz="1219215" hangingPunct="1">
              <a:lnSpc>
                <a:spcPct val="107000"/>
              </a:lnSpc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1.4.3 Portal hypertension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indent="1198895" algn="l" defTabSz="1219215" hangingPunct="1">
              <a:lnSpc>
                <a:spcPct val="107000"/>
              </a:lnSpc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1.4.4 Congenital heart disease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indent="1198895" algn="l" defTabSz="1219215" hangingPunct="1">
              <a:lnSpc>
                <a:spcPct val="107000"/>
              </a:lnSpc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1.4.5 Schistosomiasis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algn="l" defTabSz="1219215" hangingPunct="1">
              <a:lnSpc>
                <a:spcPct val="107000"/>
              </a:lnSpc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1.5 PAH with features of venous/capillary (PVOD/PCH) involvement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algn="l" defTabSz="1219215" hangingPunct="1">
              <a:lnSpc>
                <a:spcPct val="107000"/>
              </a:lnSpc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1.6 Persistent PH of the newborn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92C354-5587-DB64-3D41-FB6024F2AE39}"/>
              </a:ext>
            </a:extLst>
          </p:cNvPr>
          <p:cNvSpPr txBox="1"/>
          <p:nvPr/>
        </p:nvSpPr>
        <p:spPr>
          <a:xfrm>
            <a:off x="2002901" y="11579596"/>
            <a:ext cx="20975920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9215" hangingPunct="1"/>
            <a:r>
              <a:rPr lang="en-US" sz="3733" i="1" kern="1200" baseline="30000" dirty="0">
                <a:solidFill>
                  <a:srgbClr val="C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a</a:t>
            </a:r>
            <a:r>
              <a:rPr lang="en-US" sz="3733" i="1" kern="1200" dirty="0">
                <a:solidFill>
                  <a:srgbClr val="C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 Rare patients with heritable PAH or PAH associated with drugs and toxins might be long-term responders to calcium channel blockers</a:t>
            </a:r>
            <a:endParaRPr lang="fr-FR" sz="3733" kern="1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BD2450C-32D5-FCB6-F2E1-673A0D31CB2A}"/>
              </a:ext>
            </a:extLst>
          </p:cNvPr>
          <p:cNvSpPr/>
          <p:nvPr/>
        </p:nvSpPr>
        <p:spPr>
          <a:xfrm>
            <a:off x="5718778" y="4441641"/>
            <a:ext cx="541867" cy="566365"/>
          </a:xfrm>
          <a:prstGeom prst="ellipse">
            <a:avLst/>
          </a:prstGeom>
          <a:solidFill>
            <a:srgbClr val="FF0000">
              <a:alpha val="5098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1AEE55F-3F00-C9EA-2DAF-57F17AFAE3E2}"/>
              </a:ext>
            </a:extLst>
          </p:cNvPr>
          <p:cNvSpPr/>
          <p:nvPr/>
        </p:nvSpPr>
        <p:spPr>
          <a:xfrm>
            <a:off x="10087503" y="5008006"/>
            <a:ext cx="541867" cy="623147"/>
          </a:xfrm>
          <a:prstGeom prst="ellipse">
            <a:avLst/>
          </a:prstGeom>
          <a:solidFill>
            <a:srgbClr val="FF0000">
              <a:alpha val="5098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30CBF6E-2177-5560-ECE1-616BFB9FED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338" y="3451070"/>
            <a:ext cx="5239997" cy="25475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7E1BF66-0E3B-49A5-B5A2-2735D51DD48A}"/>
              </a:ext>
            </a:extLst>
          </p:cNvPr>
          <p:cNvSpPr txBox="1"/>
          <p:nvPr/>
        </p:nvSpPr>
        <p:spPr>
          <a:xfrm>
            <a:off x="594048" y="317742"/>
            <a:ext cx="1436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1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Arterial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211552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BCC93EE-43FD-396F-6C79-FB1CEA22B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B05F564-B8A9-0A0A-DFEF-B235C82FFF6A}"/>
              </a:ext>
            </a:extLst>
          </p:cNvPr>
          <p:cNvSpPr txBox="1"/>
          <p:nvPr/>
        </p:nvSpPr>
        <p:spPr>
          <a:xfrm>
            <a:off x="821358" y="3959780"/>
            <a:ext cx="22297813" cy="9285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10" indent="-762010" algn="l" defTabSz="1219215" hangingPunct="1">
              <a:buFont typeface="Arial" panose="020B0604020202020204" pitchFamily="34" charset="0"/>
              <a:buChar char="•"/>
            </a:pP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The classification has evolved from three classes (definite, likely, possible) to </a:t>
            </a:r>
            <a:r>
              <a:rPr lang="en-US" sz="4267" b="1" kern="1200" dirty="0">
                <a:solidFill>
                  <a:srgbClr val="C00000"/>
                </a:solidFill>
                <a:latin typeface="Calibri"/>
              </a:rPr>
              <a:t>two classes (definite and possible) </a:t>
            </a: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since the 6th WSPH (2018). </a:t>
            </a:r>
          </a:p>
          <a:p>
            <a:pPr marL="762010" indent="-762010" algn="l" defTabSz="1219215" hangingPunct="1">
              <a:buFont typeface="Arial" panose="020B0604020202020204" pitchFamily="34" charset="0"/>
              <a:buChar char="•"/>
            </a:pPr>
            <a:endParaRPr lang="en-US" sz="4267" kern="1200" dirty="0">
              <a:solidFill>
                <a:prstClr val="black"/>
              </a:solidFill>
              <a:latin typeface="Calibri"/>
            </a:endParaRPr>
          </a:p>
          <a:p>
            <a:pPr marL="762010" indent="-762010" algn="l" defTabSz="1219215" hangingPunct="1">
              <a:buFont typeface="Arial" panose="020B0604020202020204" pitchFamily="34" charset="0"/>
              <a:buChar char="•"/>
            </a:pPr>
            <a:r>
              <a:rPr lang="en-GB" sz="4267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However,</a:t>
            </a: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 these criteria do not take into account the diversity of evidence and criteria that have been explored to assess a causal link between a drug and PAH:</a:t>
            </a:r>
          </a:p>
          <a:p>
            <a:pPr algn="l" defTabSz="1219215" hangingPunct="1"/>
            <a:endParaRPr lang="en-US" sz="4267" kern="1200" dirty="0">
              <a:solidFill>
                <a:prstClr val="black"/>
              </a:solidFill>
              <a:latin typeface="Calibri"/>
            </a:endParaRPr>
          </a:p>
          <a:p>
            <a:pPr marL="2133627" lvl="1" indent="-914411" algn="l" defTabSz="1219215" hangingPunct="1">
              <a:buFontTx/>
              <a:buAutoNum type="arabicParenR"/>
            </a:pP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the duration of exposure before PAH diagnosis varies from a few weeks to several years depending on the drug, </a:t>
            </a:r>
          </a:p>
          <a:p>
            <a:pPr marL="2133627" lvl="1" indent="-914411" algn="l" defTabSz="1219215" hangingPunct="1">
              <a:buFontTx/>
              <a:buAutoNum type="arabicParenR"/>
            </a:pP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regression of the disease after drug withdrawal observed for some but not all drugs, </a:t>
            </a:r>
          </a:p>
          <a:p>
            <a:pPr marL="2133627" lvl="1" indent="-914411" algn="l" defTabSz="1219215" hangingPunct="1">
              <a:buFontTx/>
              <a:buAutoNum type="arabicParenR"/>
            </a:pP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PAH has been reproduced for only a few drugs in pre-clinical models</a:t>
            </a:r>
          </a:p>
          <a:p>
            <a:pPr marL="2133627" lvl="1" indent="-914411" algn="l" defTabSz="1219215" hangingPunct="1">
              <a:buFontTx/>
              <a:buAutoNum type="arabicParenR"/>
            </a:pP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pharmaco-epidemiological and pharmacovigilance studies have generated various estimates of associations between drugs and PAH</a:t>
            </a:r>
          </a:p>
          <a:p>
            <a:pPr marL="762010" indent="-762010" algn="l" defTabSz="1219215" hangingPunct="1">
              <a:buFont typeface="Arial" panose="020B0604020202020204" pitchFamily="34" charset="0"/>
              <a:buChar char="•"/>
            </a:pPr>
            <a:endParaRPr lang="en-US" sz="4267" kern="1200" dirty="0">
              <a:solidFill>
                <a:prstClr val="black"/>
              </a:solidFill>
              <a:latin typeface="Calibri"/>
            </a:endParaRPr>
          </a:p>
          <a:p>
            <a:pPr algn="l" defTabSz="1219215" hangingPunct="1"/>
            <a:endParaRPr lang="en-GB" sz="4267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350C69-EAA0-794F-B34A-CEF19BFCB519}"/>
              </a:ext>
            </a:extLst>
          </p:cNvPr>
          <p:cNvSpPr txBox="1"/>
          <p:nvPr/>
        </p:nvSpPr>
        <p:spPr>
          <a:xfrm>
            <a:off x="594048" y="317742"/>
            <a:ext cx="1436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1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Arterial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169FF3-900F-2344-B533-D738A9C3A08B}"/>
              </a:ext>
            </a:extLst>
          </p:cNvPr>
          <p:cNvSpPr txBox="1"/>
          <p:nvPr/>
        </p:nvSpPr>
        <p:spPr>
          <a:xfrm>
            <a:off x="4865165" y="1695460"/>
            <a:ext cx="15740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Drugs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and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Toxins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associated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Pulmonary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arterial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3828567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B05F564-B8A9-0A0A-DFEF-B235C82FFF6A}"/>
              </a:ext>
            </a:extLst>
          </p:cNvPr>
          <p:cNvSpPr txBox="1"/>
          <p:nvPr/>
        </p:nvSpPr>
        <p:spPr>
          <a:xfrm>
            <a:off x="1043094" y="3726565"/>
            <a:ext cx="22297813" cy="9285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15" hangingPunct="1"/>
            <a:r>
              <a:rPr lang="en-GB" sz="4267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We proposed an updated classification of drug-associated PAH  </a:t>
            </a:r>
            <a:r>
              <a:rPr lang="en-GB" sz="4267" b="1" u="sng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based on previous definitions</a:t>
            </a:r>
            <a:r>
              <a:rPr lang="en-GB" sz="4267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algn="l" defTabSz="1219215" hangingPunct="1"/>
            <a:endParaRPr lang="en-US" sz="4267" kern="1200" dirty="0">
              <a:solidFill>
                <a:prstClr val="black"/>
              </a:solidFill>
              <a:latin typeface="Calibri"/>
            </a:endParaRPr>
          </a:p>
          <a:p>
            <a:pPr algn="l" defTabSz="1219215" hangingPunct="1"/>
            <a:r>
              <a:rPr lang="en-US" sz="4267" b="1" kern="1200" dirty="0">
                <a:solidFill>
                  <a:prstClr val="black"/>
                </a:solidFill>
                <a:latin typeface="Calibri"/>
              </a:rPr>
              <a:t>“Definite association” </a:t>
            </a: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includes drugs with data based on outbreaks, epidemiological or pharmacovigilance studies, or large multicenter series.</a:t>
            </a:r>
          </a:p>
          <a:p>
            <a:pPr marL="762010" indent="-762010" algn="l" defTabSz="1219215" hangingPunct="1">
              <a:buFontTx/>
              <a:buChar char="-"/>
            </a:pPr>
            <a:endParaRPr lang="en-US" sz="4267" kern="1200" dirty="0">
              <a:solidFill>
                <a:prstClr val="black"/>
              </a:solidFill>
              <a:latin typeface="Calibri"/>
            </a:endParaRPr>
          </a:p>
          <a:p>
            <a:pPr algn="l" defTabSz="1219215" hangingPunct="1"/>
            <a:r>
              <a:rPr lang="en-US" sz="4267" b="1" kern="1200" dirty="0">
                <a:solidFill>
                  <a:prstClr val="black"/>
                </a:solidFill>
                <a:latin typeface="Calibri"/>
              </a:rPr>
              <a:t>“Possible association” </a:t>
            </a:r>
            <a:r>
              <a:rPr lang="en-US" sz="4267" kern="1200" dirty="0">
                <a:solidFill>
                  <a:prstClr val="black"/>
                </a:solidFill>
                <a:latin typeface="Calibri"/>
              </a:rPr>
              <a:t>is suggested by multiple case series or cases with drugs having similar mechanisms of action. </a:t>
            </a:r>
          </a:p>
          <a:p>
            <a:pPr marL="762010" indent="-762010" algn="l" defTabSz="1219215" hangingPunct="1">
              <a:buFontTx/>
              <a:buChar char="-"/>
            </a:pPr>
            <a:endParaRPr lang="en-US" sz="4267" kern="1200" dirty="0">
              <a:solidFill>
                <a:prstClr val="black"/>
              </a:solidFill>
              <a:latin typeface="Calibri"/>
            </a:endParaRPr>
          </a:p>
          <a:p>
            <a:pPr algn="l" defTabSz="1219215" hangingPunct="1"/>
            <a:r>
              <a:rPr lang="en-US" sz="4267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Additionally, we have considered that other factors should be taken into account, particularly for drugs with a possible association with PAH. </a:t>
            </a:r>
          </a:p>
          <a:p>
            <a:pPr marL="1981225" lvl="1" indent="-762010" algn="l" defTabSz="1219215" hangingPunct="1">
              <a:buFontTx/>
              <a:buChar char="-"/>
            </a:pPr>
            <a:r>
              <a:rPr lang="en-US" sz="4267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reversibility of PH after withdrawal of the drugs</a:t>
            </a:r>
          </a:p>
          <a:p>
            <a:pPr marL="1981225" lvl="1" indent="-762010" algn="l" defTabSz="1219215" hangingPunct="1">
              <a:buFontTx/>
              <a:buChar char="-"/>
            </a:pPr>
            <a:r>
              <a:rPr lang="en-US" sz="4267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existence of preclinical experimental data</a:t>
            </a:r>
          </a:p>
          <a:p>
            <a:pPr marL="1981225" lvl="1" indent="-762010" algn="l" defTabSz="1219215" hangingPunct="1">
              <a:buFontTx/>
              <a:buChar char="-"/>
            </a:pPr>
            <a:r>
              <a:rPr lang="en-US" sz="4267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histopathological findings typical of PAH </a:t>
            </a:r>
          </a:p>
          <a:p>
            <a:pPr marL="1981225" lvl="1" indent="-762010" algn="l" defTabSz="1219215" hangingPunct="1">
              <a:buFontTx/>
              <a:buChar char="-"/>
            </a:pPr>
            <a:r>
              <a:rPr lang="en-US" sz="4267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 mechanisms with drugs that have a definite association with PAH</a:t>
            </a:r>
            <a:endParaRPr lang="en-GB" sz="4267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E0BCA9-F747-11FD-9180-8BF0C5EFD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4AA1787-DDE9-D680-BE78-DA66F6D14CB1}"/>
              </a:ext>
            </a:extLst>
          </p:cNvPr>
          <p:cNvSpPr txBox="1"/>
          <p:nvPr/>
        </p:nvSpPr>
        <p:spPr>
          <a:xfrm>
            <a:off x="4865165" y="1695460"/>
            <a:ext cx="15740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Drugs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and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Toxins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associated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Pulmonary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arterial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hypertension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D36488-E48C-B2FC-B12B-8640E4711606}"/>
              </a:ext>
            </a:extLst>
          </p:cNvPr>
          <p:cNvSpPr txBox="1"/>
          <p:nvPr/>
        </p:nvSpPr>
        <p:spPr>
          <a:xfrm>
            <a:off x="594048" y="317742"/>
            <a:ext cx="1436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1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Arterial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1010657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BCC93EE-43FD-396F-6C79-FB1CEA22B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D09C002-1901-CBDE-423E-4760078D406A}"/>
              </a:ext>
            </a:extLst>
          </p:cNvPr>
          <p:cNvGraphicFramePr>
            <a:graphicFrameLocks noGrp="1"/>
          </p:cNvGraphicFramePr>
          <p:nvPr/>
        </p:nvGraphicFramePr>
        <p:xfrm>
          <a:off x="954006" y="4050227"/>
          <a:ext cx="22475989" cy="8083163"/>
        </p:xfrm>
        <a:graphic>
          <a:graphicData uri="http://schemas.openxmlformats.org/drawingml/2006/table">
            <a:tbl>
              <a:tblPr firstRow="1" firstCol="1" bandRow="1"/>
              <a:tblGrid>
                <a:gridCol w="3799755">
                  <a:extLst>
                    <a:ext uri="{9D8B030D-6E8A-4147-A177-3AD203B41FA5}">
                      <a16:colId xmlns:a16="http://schemas.microsoft.com/office/drawing/2014/main" val="3095953484"/>
                    </a:ext>
                  </a:extLst>
                </a:gridCol>
                <a:gridCol w="2602768">
                  <a:extLst>
                    <a:ext uri="{9D8B030D-6E8A-4147-A177-3AD203B41FA5}">
                      <a16:colId xmlns:a16="http://schemas.microsoft.com/office/drawing/2014/main" val="2219550342"/>
                    </a:ext>
                  </a:extLst>
                </a:gridCol>
                <a:gridCol w="3153184">
                  <a:extLst>
                    <a:ext uri="{9D8B030D-6E8A-4147-A177-3AD203B41FA5}">
                      <a16:colId xmlns:a16="http://schemas.microsoft.com/office/drawing/2014/main" val="1984900634"/>
                    </a:ext>
                  </a:extLst>
                </a:gridCol>
                <a:gridCol w="2381757">
                  <a:extLst>
                    <a:ext uri="{9D8B030D-6E8A-4147-A177-3AD203B41FA5}">
                      <a16:colId xmlns:a16="http://schemas.microsoft.com/office/drawing/2014/main" val="619378774"/>
                    </a:ext>
                  </a:extLst>
                </a:gridCol>
                <a:gridCol w="2350589">
                  <a:extLst>
                    <a:ext uri="{9D8B030D-6E8A-4147-A177-3AD203B41FA5}">
                      <a16:colId xmlns:a16="http://schemas.microsoft.com/office/drawing/2014/main" val="4095174786"/>
                    </a:ext>
                  </a:extLst>
                </a:gridCol>
                <a:gridCol w="2301848">
                  <a:extLst>
                    <a:ext uri="{9D8B030D-6E8A-4147-A177-3AD203B41FA5}">
                      <a16:colId xmlns:a16="http://schemas.microsoft.com/office/drawing/2014/main" val="2828764855"/>
                    </a:ext>
                  </a:extLst>
                </a:gridCol>
                <a:gridCol w="3541328">
                  <a:extLst>
                    <a:ext uri="{9D8B030D-6E8A-4147-A177-3AD203B41FA5}">
                      <a16:colId xmlns:a16="http://schemas.microsoft.com/office/drawing/2014/main" val="2662484057"/>
                    </a:ext>
                  </a:extLst>
                </a:gridCol>
                <a:gridCol w="2344760">
                  <a:extLst>
                    <a:ext uri="{9D8B030D-6E8A-4147-A177-3AD203B41FA5}">
                      <a16:colId xmlns:a16="http://schemas.microsoft.com/office/drawing/2014/main" val="2078381027"/>
                    </a:ext>
                  </a:extLst>
                </a:gridCol>
              </a:tblGrid>
              <a:tr h="2293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Drugs</a:t>
                      </a:r>
                      <a:endParaRPr lang="fr-FR" sz="2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700" b="1" kern="0" dirty="0">
                          <a:solidFill>
                            <a:srgbClr val="C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Case-reports or case series</a:t>
                      </a:r>
                      <a:endParaRPr lang="fr-FR" sz="2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7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Epidemiological or pharmacovigilance studies </a:t>
                      </a:r>
                      <a:endParaRPr lang="fr-FR" sz="2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Reversibility</a:t>
                      </a:r>
                      <a:r>
                        <a:rPr lang="fr-FR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after</a:t>
                      </a:r>
                      <a:r>
                        <a:rPr lang="fr-FR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drug</a:t>
                      </a:r>
                      <a:r>
                        <a:rPr lang="fr-FR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withdrawal</a:t>
                      </a:r>
                      <a:endParaRPr lang="fr-FR" sz="2700" kern="100" dirty="0">
                        <a:effectLst/>
                        <a:highlight>
                          <a:srgbClr val="F0FEFA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E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</a:t>
                      </a: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clinical</a:t>
                      </a:r>
                      <a:r>
                        <a:rPr lang="fr-FR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</a:t>
                      </a:r>
                      <a:r>
                        <a:rPr lang="fr-FR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data</a:t>
                      </a:r>
                      <a:endParaRPr lang="fr-FR" sz="2700" kern="100" dirty="0">
                        <a:effectLst/>
                        <a:highlight>
                          <a:srgbClr val="F0FEFA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E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7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Pathological findings typical of PAH </a:t>
                      </a: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E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7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Categorization</a:t>
                      </a:r>
                      <a:endParaRPr lang="fr-FR" sz="2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7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References</a:t>
                      </a:r>
                      <a:endParaRPr lang="fr-FR" sz="2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318402"/>
                  </a:ext>
                </a:extLst>
              </a:tr>
              <a:tr h="670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100" dirty="0" err="1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Aminorex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[1–8]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483635"/>
                  </a:ext>
                </a:extLst>
              </a:tr>
              <a:tr h="670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Benfluorex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2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[9–12]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259968"/>
                  </a:ext>
                </a:extLst>
              </a:tr>
              <a:tr h="670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Dasatinib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b="1" ker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[13–21]</a:t>
                      </a:r>
                      <a:r>
                        <a:rPr lang="it-IT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512048"/>
                  </a:ext>
                </a:extLst>
              </a:tr>
              <a:tr h="10944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Dexfenfluramine / Fenfluramine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b="1" ker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1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[7, 8, 22]</a:t>
                      </a:r>
                      <a:endParaRPr lang="fr-FR" sz="2900" kern="100">
                        <a:effectLst/>
                        <a:highlight>
                          <a:srgbClr val="FFFFFF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217427"/>
                  </a:ext>
                </a:extLst>
              </a:tr>
              <a:tr h="670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Methamphetamines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b="1" ker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[23–29]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34457"/>
                  </a:ext>
                </a:extLst>
              </a:tr>
              <a:tr h="670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Toxic rapeseed oil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b="1" ker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[30–36]</a:t>
                      </a: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877132"/>
                  </a:ext>
                </a:extLst>
              </a:tr>
              <a:tr h="670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kern="1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Mitomycin C </a:t>
                      </a:r>
                      <a:r>
                        <a:rPr lang="en-US" sz="2900" b="1" kern="100" baseline="300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b="1" ker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b="1" ker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fr-FR" sz="2900" kern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[37–43]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706223"/>
                  </a:ext>
                </a:extLst>
              </a:tr>
              <a:tr h="670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kern="1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Carfilzomib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b="1" ker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Definite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[44–53]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248" marR="1052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014366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D339715-537D-F180-4C4B-BD671672626D}"/>
              </a:ext>
            </a:extLst>
          </p:cNvPr>
          <p:cNvSpPr txBox="1"/>
          <p:nvPr/>
        </p:nvSpPr>
        <p:spPr>
          <a:xfrm>
            <a:off x="8620815" y="2476780"/>
            <a:ext cx="8064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Drugs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with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definite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association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7CA849-2C75-AB7B-2630-0825885B5F0A}"/>
              </a:ext>
            </a:extLst>
          </p:cNvPr>
          <p:cNvSpPr txBox="1"/>
          <p:nvPr/>
        </p:nvSpPr>
        <p:spPr>
          <a:xfrm>
            <a:off x="594048" y="317742"/>
            <a:ext cx="1436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1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Arterial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1138420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BCC93EE-43FD-396F-6C79-FB1CEA22B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2F97EA-1A88-698E-A5FD-F0760DCEA290}"/>
              </a:ext>
            </a:extLst>
          </p:cNvPr>
          <p:cNvSpPr txBox="1"/>
          <p:nvPr/>
        </p:nvSpPr>
        <p:spPr>
          <a:xfrm>
            <a:off x="5424764" y="1746665"/>
            <a:ext cx="13021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Carfilzomib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(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proteasome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inhibitor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)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associated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PAH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37841F-7927-4839-D982-175223896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8" y="2929368"/>
            <a:ext cx="13707733" cy="102369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05E0EE-E39D-F6C1-0C98-862F85A6C951}"/>
              </a:ext>
            </a:extLst>
          </p:cNvPr>
          <p:cNvSpPr txBox="1"/>
          <p:nvPr/>
        </p:nvSpPr>
        <p:spPr>
          <a:xfrm>
            <a:off x="14852128" y="12964679"/>
            <a:ext cx="9384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Grynblat,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 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2024; </a:t>
            </a:r>
            <a:r>
              <a:rPr lang="fr-FR" sz="3200" kern="1200" dirty="0" err="1">
                <a:solidFill>
                  <a:srgbClr val="0089BF"/>
                </a:solidFill>
                <a:latin typeface="Calibri"/>
              </a:rPr>
              <a:t>Budhram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2024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1152CA8-6C78-1465-A24D-D146861CD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815" y="3325002"/>
            <a:ext cx="8766920" cy="93013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A6B41B0-E03E-DF99-1855-AB5AFF0E8296}"/>
              </a:ext>
            </a:extLst>
          </p:cNvPr>
          <p:cNvSpPr txBox="1"/>
          <p:nvPr/>
        </p:nvSpPr>
        <p:spPr>
          <a:xfrm>
            <a:off x="594048" y="317742"/>
            <a:ext cx="1436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1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Arterial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7816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AD09D11-4093-6CDF-7590-3580C6E6E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0" y="2631606"/>
            <a:ext cx="12922344" cy="74071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348653E-2F96-7569-0561-998FDFBA8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082" y="2631607"/>
            <a:ext cx="10784248" cy="104093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DE4F99B-B860-DFBD-1EEA-6130B2209C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585" y="740982"/>
            <a:ext cx="2595338" cy="7517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1C87F2-8EFF-B27D-CF19-CA41F5690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7389" y="606968"/>
            <a:ext cx="2574954" cy="101978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DA400A2-112B-453F-82B4-9E8C9E5B3194}"/>
              </a:ext>
            </a:extLst>
          </p:cNvPr>
          <p:cNvSpPr txBox="1"/>
          <p:nvPr/>
        </p:nvSpPr>
        <p:spPr>
          <a:xfrm>
            <a:off x="9494787" y="740982"/>
            <a:ext cx="5394425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334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Guidelines 2022</a:t>
            </a:r>
          </a:p>
        </p:txBody>
      </p:sp>
    </p:spTree>
    <p:extLst>
      <p:ext uri="{BB962C8B-B14F-4D97-AF65-F5344CB8AC3E}">
        <p14:creationId xmlns:p14="http://schemas.microsoft.com/office/powerpoint/2010/main" val="3162630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BCC93EE-43FD-396F-6C79-FB1CEA22B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E03B6FE-F246-19C1-406A-65EEEB56F4C2}"/>
              </a:ext>
            </a:extLst>
          </p:cNvPr>
          <p:cNvGraphicFramePr>
            <a:graphicFrameLocks noGrp="1"/>
          </p:cNvGraphicFramePr>
          <p:nvPr/>
        </p:nvGraphicFramePr>
        <p:xfrm>
          <a:off x="661264" y="2084511"/>
          <a:ext cx="23153771" cy="11303957"/>
        </p:xfrm>
        <a:graphic>
          <a:graphicData uri="http://schemas.openxmlformats.org/drawingml/2006/table">
            <a:tbl>
              <a:tblPr firstRow="1" firstCol="1" bandRow="1"/>
              <a:tblGrid>
                <a:gridCol w="3651592">
                  <a:extLst>
                    <a:ext uri="{9D8B030D-6E8A-4147-A177-3AD203B41FA5}">
                      <a16:colId xmlns:a16="http://schemas.microsoft.com/office/drawing/2014/main" val="1652820241"/>
                    </a:ext>
                  </a:extLst>
                </a:gridCol>
                <a:gridCol w="2295912">
                  <a:extLst>
                    <a:ext uri="{9D8B030D-6E8A-4147-A177-3AD203B41FA5}">
                      <a16:colId xmlns:a16="http://schemas.microsoft.com/office/drawing/2014/main" val="1484270172"/>
                    </a:ext>
                  </a:extLst>
                </a:gridCol>
                <a:gridCol w="2896859">
                  <a:extLst>
                    <a:ext uri="{9D8B030D-6E8A-4147-A177-3AD203B41FA5}">
                      <a16:colId xmlns:a16="http://schemas.microsoft.com/office/drawing/2014/main" val="2269124233"/>
                    </a:ext>
                  </a:extLst>
                </a:gridCol>
                <a:gridCol w="1948264">
                  <a:extLst>
                    <a:ext uri="{9D8B030D-6E8A-4147-A177-3AD203B41FA5}">
                      <a16:colId xmlns:a16="http://schemas.microsoft.com/office/drawing/2014/main" val="1993207692"/>
                    </a:ext>
                  </a:extLst>
                </a:gridCol>
                <a:gridCol w="2450389">
                  <a:extLst>
                    <a:ext uri="{9D8B030D-6E8A-4147-A177-3AD203B41FA5}">
                      <a16:colId xmlns:a16="http://schemas.microsoft.com/office/drawing/2014/main" val="771166099"/>
                    </a:ext>
                  </a:extLst>
                </a:gridCol>
                <a:gridCol w="1986648">
                  <a:extLst>
                    <a:ext uri="{9D8B030D-6E8A-4147-A177-3AD203B41FA5}">
                      <a16:colId xmlns:a16="http://schemas.microsoft.com/office/drawing/2014/main" val="1363474178"/>
                    </a:ext>
                  </a:extLst>
                </a:gridCol>
                <a:gridCol w="2622925">
                  <a:extLst>
                    <a:ext uri="{9D8B030D-6E8A-4147-A177-3AD203B41FA5}">
                      <a16:colId xmlns:a16="http://schemas.microsoft.com/office/drawing/2014/main" val="1914200203"/>
                    </a:ext>
                  </a:extLst>
                </a:gridCol>
                <a:gridCol w="2435499">
                  <a:extLst>
                    <a:ext uri="{9D8B030D-6E8A-4147-A177-3AD203B41FA5}">
                      <a16:colId xmlns:a16="http://schemas.microsoft.com/office/drawing/2014/main" val="866917637"/>
                    </a:ext>
                  </a:extLst>
                </a:gridCol>
                <a:gridCol w="2865683">
                  <a:extLst>
                    <a:ext uri="{9D8B030D-6E8A-4147-A177-3AD203B41FA5}">
                      <a16:colId xmlns:a16="http://schemas.microsoft.com/office/drawing/2014/main" val="4220203105"/>
                    </a:ext>
                  </a:extLst>
                </a:gridCol>
              </a:tblGrid>
              <a:tr h="23754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Drugs</a:t>
                      </a:r>
                      <a:endParaRPr lang="fr-FR" sz="2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700" b="1" kern="0" dirty="0">
                          <a:solidFill>
                            <a:srgbClr val="C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Case-reports </a:t>
                      </a:r>
                      <a:endParaRPr lang="fr-FR" sz="2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700" b="1" kern="0" dirty="0">
                          <a:solidFill>
                            <a:srgbClr val="C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 case series</a:t>
                      </a:r>
                      <a:endParaRPr lang="fr-FR" sz="2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7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Epidemiological or pharmacovigilance studies </a:t>
                      </a:r>
                      <a:endParaRPr lang="fr-FR" sz="2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Reversibility</a:t>
                      </a:r>
                      <a:r>
                        <a:rPr lang="fr-FR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after</a:t>
                      </a:r>
                      <a:r>
                        <a:rPr lang="fr-FR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drug</a:t>
                      </a:r>
                      <a:r>
                        <a:rPr lang="fr-FR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withdrawal</a:t>
                      </a:r>
                      <a:endParaRPr lang="fr-FR" sz="2700" kern="100" dirty="0">
                        <a:effectLst/>
                        <a:highlight>
                          <a:srgbClr val="F0FEFA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E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</a:t>
                      </a: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clinical</a:t>
                      </a:r>
                      <a:r>
                        <a:rPr lang="fr-FR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7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</a:t>
                      </a:r>
                      <a:r>
                        <a:rPr lang="fr-FR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data</a:t>
                      </a:r>
                      <a:endParaRPr lang="fr-FR" sz="2700" kern="100" dirty="0">
                        <a:effectLst/>
                        <a:highlight>
                          <a:srgbClr val="F0FEFA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E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7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0FEFA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Pathological findings typical of PAH </a:t>
                      </a: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E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700" b="1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common mechanisms with drugs /definite association with PAH</a:t>
                      </a: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E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7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Categorization</a:t>
                      </a:r>
                      <a:endParaRPr lang="fr-FR" sz="2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7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References</a:t>
                      </a:r>
                      <a:endParaRPr lang="fr-FR" sz="2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682235"/>
                  </a:ext>
                </a:extLst>
              </a:tr>
              <a:tr h="5334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Alkylating agents </a:t>
                      </a:r>
                      <a:r>
                        <a:rPr lang="en-US" sz="2900" kern="100" baseline="300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[56–58]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93981"/>
                  </a:ext>
                </a:extLst>
              </a:tr>
              <a:tr h="534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Amphetamines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2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[30, 59, 60]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24733"/>
                  </a:ext>
                </a:extLst>
              </a:tr>
              <a:tr h="534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Bosutinib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2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[15, 17, 61–65]</a:t>
                      </a: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8294642"/>
                  </a:ext>
                </a:extLst>
              </a:tr>
              <a:tr h="534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Cocaine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2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[22, 66–69]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706370"/>
                  </a:ext>
                </a:extLst>
              </a:tr>
              <a:tr h="5334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Diazoxide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[55, 70–77]</a:t>
                      </a: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445259"/>
                  </a:ext>
                </a:extLst>
              </a:tr>
              <a:tr h="577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DAAs against HCV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fr-FR" sz="29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[78, 79]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296857"/>
                  </a:ext>
                </a:extLst>
              </a:tr>
              <a:tr h="5397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Indigo </a:t>
                      </a:r>
                      <a:r>
                        <a:rPr lang="en-US" sz="2900" kern="100" dirty="0" err="1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naturalis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[80–86]</a:t>
                      </a: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2767544"/>
                  </a:ext>
                </a:extLst>
              </a:tr>
              <a:tr h="586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Interferon </a:t>
                      </a:r>
                      <a:r>
                        <a:rPr lang="el-GR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fr-FR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β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[87–96]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702861"/>
                  </a:ext>
                </a:extLst>
              </a:tr>
              <a:tr h="534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Leflunomide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2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[97–101]</a:t>
                      </a: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112561"/>
                  </a:ext>
                </a:extLst>
              </a:tr>
              <a:tr h="534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L-tryptophan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[102–104]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30699"/>
                  </a:ext>
                </a:extLst>
              </a:tr>
              <a:tr h="534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Phenylpropanolamine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100"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[23]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580160"/>
                  </a:ext>
                </a:extLst>
              </a:tr>
              <a:tr h="534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Ponatinib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100"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[62, 105, 106]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296211"/>
                  </a:ext>
                </a:extLst>
              </a:tr>
              <a:tr h="559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Solvents </a:t>
                      </a:r>
                      <a:r>
                        <a:rPr lang="en-US" sz="2900" kern="100" baseline="300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9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[107–110]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103151"/>
                  </a:ext>
                </a:extLst>
              </a:tr>
              <a:tr h="534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St. John’s wort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100" dirty="0"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[23]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985523"/>
                  </a:ext>
                </a:extLst>
              </a:tr>
              <a:tr h="534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b="1" kern="1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Bevacizumab 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900" kern="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[111–113]</a:t>
                      </a:r>
                      <a:r>
                        <a:rPr lang="en-GB" sz="29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666558"/>
                  </a:ext>
                </a:extLst>
              </a:tr>
              <a:tr h="534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Bortezomib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fr-FR" sz="2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b="1" kern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900" kern="100" dirty="0"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[46, 114]</a:t>
                      </a:r>
                      <a:endParaRPr lang="fr-FR" sz="2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60" marR="75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413027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195FC767-2045-AC0D-C432-6AECCF087ED4}"/>
              </a:ext>
            </a:extLst>
          </p:cNvPr>
          <p:cNvSpPr txBox="1"/>
          <p:nvPr/>
        </p:nvSpPr>
        <p:spPr>
          <a:xfrm>
            <a:off x="8331516" y="1079591"/>
            <a:ext cx="8179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Drugs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with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possible association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A93FB4-1E46-EB0F-140D-0CDF10E467AA}"/>
              </a:ext>
            </a:extLst>
          </p:cNvPr>
          <p:cNvSpPr txBox="1"/>
          <p:nvPr/>
        </p:nvSpPr>
        <p:spPr>
          <a:xfrm>
            <a:off x="661264" y="-83024"/>
            <a:ext cx="1436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1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Arterial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799198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BCC93EE-43FD-396F-6C79-FB1CEA22B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F7C4BE-8F02-FDB1-5627-2A677719BC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895" y="2625650"/>
            <a:ext cx="19920205" cy="102808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3F70F0C-80EB-9781-85F4-36508E84E883}"/>
              </a:ext>
            </a:extLst>
          </p:cNvPr>
          <p:cNvSpPr txBox="1"/>
          <p:nvPr/>
        </p:nvSpPr>
        <p:spPr>
          <a:xfrm>
            <a:off x="5163579" y="1743849"/>
            <a:ext cx="13636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Updated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4800" b="1" kern="1200" dirty="0" err="1">
                <a:solidFill>
                  <a:srgbClr val="C00000"/>
                </a:solidFill>
                <a:latin typeface="Calibri"/>
              </a:rPr>
              <a:t>list</a:t>
            </a:r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 of </a:t>
            </a:r>
            <a:r>
              <a:rPr lang="en-US" sz="4800" b="1" kern="1200" dirty="0">
                <a:solidFill>
                  <a:srgbClr val="C00000"/>
                </a:solidFill>
                <a:latin typeface="Calibri"/>
              </a:rPr>
              <a:t>Drugs and toxins associated with PAH</a:t>
            </a:r>
            <a:endParaRPr lang="fr-FR" sz="4800" b="1" kern="1200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65C4EB1-5EC7-FFC4-88D7-44130DDCBA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2179" y="12911764"/>
            <a:ext cx="12797072" cy="6894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F1790A1-83FB-26E6-82B6-2CE979C2F6DA}"/>
              </a:ext>
            </a:extLst>
          </p:cNvPr>
          <p:cNvSpPr txBox="1"/>
          <p:nvPr/>
        </p:nvSpPr>
        <p:spPr>
          <a:xfrm>
            <a:off x="594048" y="317742"/>
            <a:ext cx="1436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1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Arterial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E7F61D-2A0F-3500-624B-2744D4C47F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28597" r="9300" b="61823"/>
          <a:stretch/>
        </p:blipFill>
        <p:spPr>
          <a:xfrm>
            <a:off x="11737384" y="4132883"/>
            <a:ext cx="6488624" cy="98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67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43C1B7-8ED2-A60A-2078-55A6A597C403}"/>
              </a:ext>
            </a:extLst>
          </p:cNvPr>
          <p:cNvSpPr txBox="1"/>
          <p:nvPr/>
        </p:nvSpPr>
        <p:spPr>
          <a:xfrm>
            <a:off x="3067140" y="3116209"/>
            <a:ext cx="4516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6th WSPH (2018)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C0F201-5102-266E-664D-A945FA17A2D0}"/>
              </a:ext>
            </a:extLst>
          </p:cNvPr>
          <p:cNvSpPr txBox="1"/>
          <p:nvPr/>
        </p:nvSpPr>
        <p:spPr>
          <a:xfrm>
            <a:off x="14603912" y="2905993"/>
            <a:ext cx="6419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2022 ESC/ERS guidelines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590B465-C7CB-D693-2D6C-838E5DB8E68F}"/>
              </a:ext>
            </a:extLst>
          </p:cNvPr>
          <p:cNvGrpSpPr/>
          <p:nvPr/>
        </p:nvGrpSpPr>
        <p:grpSpPr>
          <a:xfrm>
            <a:off x="177141" y="5122041"/>
            <a:ext cx="11183696" cy="3392643"/>
            <a:chOff x="66428" y="1980245"/>
            <a:chExt cx="3800399" cy="115054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ADA860E-26F2-5CF1-7237-4ADF2368C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428" y="1980245"/>
              <a:ext cx="3800399" cy="953146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AB5930E-F9AA-C2D8-D024-957A6FFEF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3662" y="2933391"/>
              <a:ext cx="2021511" cy="197396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2EACA74-3577-D5AA-EA74-A4AE714C6AB9}"/>
              </a:ext>
            </a:extLst>
          </p:cNvPr>
          <p:cNvGrpSpPr/>
          <p:nvPr/>
        </p:nvGrpSpPr>
        <p:grpSpPr>
          <a:xfrm>
            <a:off x="11919829" y="4439199"/>
            <a:ext cx="12307163" cy="5668701"/>
            <a:chOff x="4461264" y="1925679"/>
            <a:chExt cx="4393369" cy="167991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8A07BC3-1199-73E1-B760-4866790F2059}"/>
                </a:ext>
              </a:extLst>
            </p:cNvPr>
            <p:cNvSpPr/>
            <p:nvPr/>
          </p:nvSpPr>
          <p:spPr>
            <a:xfrm>
              <a:off x="4461264" y="1925679"/>
              <a:ext cx="4393369" cy="1679912"/>
            </a:xfrm>
            <a:prstGeom prst="roundRect">
              <a:avLst/>
            </a:prstGeom>
            <a:solidFill>
              <a:srgbClr val="EAEBF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215" hangingPunct="1"/>
              <a:endParaRPr lang="fr-FR" sz="4800" kern="1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7224356-01FC-FCDA-4F2C-6169F5D46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2000" y="2011775"/>
              <a:ext cx="4282633" cy="1163112"/>
            </a:xfrm>
            <a:prstGeom prst="rect">
              <a:avLst/>
            </a:prstGeom>
          </p:spPr>
        </p:pic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A966ACD-D5EC-A70C-FE3D-264F19E8F6DB}"/>
                </a:ext>
              </a:extLst>
            </p:cNvPr>
            <p:cNvSpPr/>
            <p:nvPr/>
          </p:nvSpPr>
          <p:spPr>
            <a:xfrm>
              <a:off x="5447050" y="1980245"/>
              <a:ext cx="761772" cy="248403"/>
            </a:xfrm>
            <a:prstGeom prst="roundRect">
              <a:avLst/>
            </a:prstGeom>
            <a:solidFill>
              <a:srgbClr val="FF0000">
                <a:alpha val="10196"/>
              </a:srgbClr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215" hangingPunct="1"/>
              <a:endParaRPr lang="fr-FR" sz="48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A27221E-B808-4608-914E-3AED9A080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9757" y="3174887"/>
              <a:ext cx="1415969" cy="229188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0CAE86AF-B2CE-D652-1796-865802D21E1A}"/>
              </a:ext>
            </a:extLst>
          </p:cNvPr>
          <p:cNvSpPr txBox="1"/>
          <p:nvPr/>
        </p:nvSpPr>
        <p:spPr>
          <a:xfrm>
            <a:off x="14452405" y="12964679"/>
            <a:ext cx="9784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Simonneau,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2019; Humbert,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2023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BED6E5A-F5E0-6FA1-C46C-D6828EFA7FD1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2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1901330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6ABC9B9-90D6-A4FC-2D05-C72E7E1A7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5CEB3F-789C-FCB0-5611-FCE94C496403}"/>
              </a:ext>
            </a:extLst>
          </p:cNvPr>
          <p:cNvSpPr txBox="1"/>
          <p:nvPr/>
        </p:nvSpPr>
        <p:spPr>
          <a:xfrm>
            <a:off x="17737312" y="7115646"/>
            <a:ext cx="5768427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 hangingPunct="1"/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Different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incidence,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pathophysiology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potential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specific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management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583982-1443-9C52-86D5-9073D28C83E6}"/>
              </a:ext>
            </a:extLst>
          </p:cNvPr>
          <p:cNvSpPr/>
          <p:nvPr/>
        </p:nvSpPr>
        <p:spPr>
          <a:xfrm>
            <a:off x="17535269" y="6858001"/>
            <a:ext cx="6172512" cy="3130227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267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67B0918-EC19-3D20-DE30-EFDF0154B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269" y="2876856"/>
            <a:ext cx="5307680" cy="25699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0B25C1C-D1CB-B12C-86C9-5FADC25A2425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2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E72A64-17E4-97EF-955A-B674DEF8E97E}"/>
              </a:ext>
            </a:extLst>
          </p:cNvPr>
          <p:cNvSpPr txBox="1"/>
          <p:nvPr/>
        </p:nvSpPr>
        <p:spPr bwMode="auto">
          <a:xfrm>
            <a:off x="824075" y="4432107"/>
            <a:ext cx="15746080" cy="82475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 algn="l" defTabSz="1625580" hangingPunct="1">
              <a:defRPr/>
            </a:pPr>
            <a:endParaRPr lang="en-US" sz="2133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2.1 Heart failure:</a:t>
            </a: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2.1.1 with preserved ejection fraction</a:t>
            </a: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2.1.2 with reduced or mildly reduced ejection fraction</a:t>
            </a: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2.1.3 with specific cardiomyopathies (hypertrophic and amyloid)</a:t>
            </a:r>
          </a:p>
          <a:p>
            <a:pPr algn="l" defTabSz="1625580" hangingPunct="1">
              <a:defRPr/>
            </a:pPr>
            <a:endParaRPr lang="en-US" sz="3733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2.2 Valvular heart disease</a:t>
            </a:r>
          </a:p>
          <a:p>
            <a:pPr algn="l" defTabSz="1625580" hangingPunct="1">
              <a:defRPr/>
            </a:pPr>
            <a:r>
              <a:rPr lang="en-US" sz="3733" b="1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733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2.2.1 aortic valve disease</a:t>
            </a: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2.2.2 mitral valve disease</a:t>
            </a: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2.2.3 mixed valvular disease</a:t>
            </a:r>
          </a:p>
          <a:p>
            <a:pPr algn="l" defTabSz="1625580" hangingPunct="1">
              <a:defRPr/>
            </a:pPr>
            <a:endParaRPr lang="en-US" sz="3733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2.3 Congenital/acquired cardiovascular conditions leading to post-capillary PH</a:t>
            </a:r>
          </a:p>
          <a:p>
            <a:pPr algn="l" defTabSz="1625580" hangingPunct="1">
              <a:defRPr/>
            </a:pPr>
            <a:endParaRPr lang="en-US" sz="3200" kern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endParaRPr lang="fr-FR" sz="32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A3D7353-1943-B5F0-8B98-0E7E6EC0BAF0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824076" y="3179392"/>
            <a:ext cx="15746077" cy="12527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1625580" hangingPunct="1">
              <a:spcAft>
                <a:spcPts val="1600"/>
              </a:spcAft>
              <a:defRPr/>
            </a:pPr>
            <a:r>
              <a:rPr lang="en-GB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2. </a:t>
            </a:r>
            <a:r>
              <a:rPr lang="en-US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PH </a:t>
            </a:r>
            <a:r>
              <a:rPr lang="en-US" altLang="en-US" sz="4800" b="1" kern="1200" dirty="0">
                <a:solidFill>
                  <a:srgbClr val="C00000"/>
                </a:solidFill>
                <a:latin typeface="Calibri"/>
                <a:cs typeface="Arial" charset="0"/>
              </a:rPr>
              <a:t>associated</a:t>
            </a:r>
            <a:r>
              <a:rPr lang="en-US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 with left heart disease</a:t>
            </a:r>
          </a:p>
        </p:txBody>
      </p:sp>
    </p:spTree>
    <p:extLst>
      <p:ext uri="{BB962C8B-B14F-4D97-AF65-F5344CB8AC3E}">
        <p14:creationId xmlns:p14="http://schemas.microsoft.com/office/powerpoint/2010/main" val="40848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1F7D932-FFE4-2BF9-9A1C-231672341013}"/>
              </a:ext>
            </a:extLst>
          </p:cNvPr>
          <p:cNvSpPr/>
          <p:nvPr/>
        </p:nvSpPr>
        <p:spPr>
          <a:xfrm>
            <a:off x="10465411" y="8693488"/>
            <a:ext cx="11714651" cy="1060368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43C1B7-8ED2-A60A-2078-55A6A597C403}"/>
              </a:ext>
            </a:extLst>
          </p:cNvPr>
          <p:cNvSpPr txBox="1"/>
          <p:nvPr/>
        </p:nvSpPr>
        <p:spPr>
          <a:xfrm>
            <a:off x="3067140" y="2451497"/>
            <a:ext cx="4516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6th WSPH (2018)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C0F201-5102-266E-664D-A945FA17A2D0}"/>
              </a:ext>
            </a:extLst>
          </p:cNvPr>
          <p:cNvSpPr txBox="1"/>
          <p:nvPr/>
        </p:nvSpPr>
        <p:spPr>
          <a:xfrm>
            <a:off x="15172877" y="2451497"/>
            <a:ext cx="6419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2022 ESC/ERS guidelines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ADA860E-26F2-5CF1-7237-4ADF2368CD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4056515"/>
            <a:ext cx="13043693" cy="31110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224356-01FC-FCDA-4F2C-6169F5D462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72026" y="3786770"/>
            <a:ext cx="11714653" cy="365052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A966ACD-D5EC-A70C-FE3D-264F19E8F6DB}"/>
              </a:ext>
            </a:extLst>
          </p:cNvPr>
          <p:cNvSpPr/>
          <p:nvPr/>
        </p:nvSpPr>
        <p:spPr>
          <a:xfrm>
            <a:off x="15030637" y="3743281"/>
            <a:ext cx="2031392" cy="662408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C01157-CFD1-F316-0DAE-9B7D68D7E342}"/>
              </a:ext>
            </a:extLst>
          </p:cNvPr>
          <p:cNvSpPr txBox="1"/>
          <p:nvPr/>
        </p:nvSpPr>
        <p:spPr>
          <a:xfrm>
            <a:off x="14452405" y="12964679"/>
            <a:ext cx="9784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Simonneau,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2019; Humbert,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2023</a:t>
            </a:r>
          </a:p>
        </p:txBody>
      </p:sp>
      <p:pic>
        <p:nvPicPr>
          <p:cNvPr id="9" name="Image 8" descr="Une image contenant habits, texte, personne, Équipement médical&#10;&#10;Description générée automatiquement">
            <a:extLst>
              <a:ext uri="{FF2B5EF4-FFF2-40B4-BE49-F238E27FC236}">
                <a16:creationId xmlns:a16="http://schemas.microsoft.com/office/drawing/2014/main" id="{F0899232-6198-3902-C5D1-264E51087F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64" y="7682643"/>
            <a:ext cx="5202637" cy="56513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E805A4B-06E6-B5FD-573C-B97E3A59AE0F}"/>
              </a:ext>
            </a:extLst>
          </p:cNvPr>
          <p:cNvSpPr txBox="1"/>
          <p:nvPr/>
        </p:nvSpPr>
        <p:spPr>
          <a:xfrm>
            <a:off x="9608066" y="8737881"/>
            <a:ext cx="13364669" cy="399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 hangingPunct="1"/>
            <a:r>
              <a:rPr lang="fr-FR" sz="4800" kern="12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fr-FR" sz="4800" kern="1200" dirty="0" err="1">
                <a:solidFill>
                  <a:prstClr val="black"/>
                </a:solidFill>
                <a:latin typeface="Calibri"/>
              </a:rPr>
              <a:t>only</a:t>
            </a:r>
            <a:r>
              <a:rPr lang="fr-FR" sz="4800" kern="1200" dirty="0">
                <a:solidFill>
                  <a:prstClr val="black"/>
                </a:solidFill>
                <a:latin typeface="Calibri"/>
              </a:rPr>
              <a:t> PH group not </a:t>
            </a:r>
            <a:r>
              <a:rPr lang="fr-FR" sz="4800" kern="1200" dirty="0" err="1">
                <a:solidFill>
                  <a:prstClr val="black"/>
                </a:solidFill>
                <a:latin typeface="Calibri"/>
              </a:rPr>
              <a:t>defined</a:t>
            </a:r>
            <a:r>
              <a:rPr lang="fr-FR" sz="4800" kern="1200" dirty="0">
                <a:solidFill>
                  <a:prstClr val="black"/>
                </a:solidFill>
                <a:latin typeface="Calibri"/>
              </a:rPr>
              <a:t> by </a:t>
            </a:r>
            <a:r>
              <a:rPr lang="fr-FR" sz="4800" kern="1200" dirty="0" err="1">
                <a:solidFill>
                  <a:prstClr val="black"/>
                </a:solidFill>
                <a:latin typeface="Calibri"/>
              </a:rPr>
              <a:t>diseases</a:t>
            </a:r>
            <a:endParaRPr lang="fr-FR" sz="4800" kern="1200" dirty="0">
              <a:solidFill>
                <a:prstClr val="black"/>
              </a:solidFill>
              <a:latin typeface="Calibri"/>
            </a:endParaRPr>
          </a:p>
          <a:p>
            <a:pPr defTabSz="1219215" hangingPunct="1"/>
            <a:endParaRPr lang="fr-FR" sz="2933" kern="1200" dirty="0">
              <a:solidFill>
                <a:prstClr val="black"/>
              </a:solidFill>
              <a:latin typeface="Calibri"/>
            </a:endParaRPr>
          </a:p>
          <a:p>
            <a:pPr defTabSz="1219215" hangingPunct="1"/>
            <a:r>
              <a:rPr lang="fr-FR" sz="4267" kern="1200" dirty="0">
                <a:solidFill>
                  <a:prstClr val="black"/>
                </a:solidFill>
                <a:latin typeface="Calibri"/>
              </a:rPr>
              <a:t>For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example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, restrictive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lung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diseases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included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diseases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very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different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mechanisms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: </a:t>
            </a:r>
          </a:p>
          <a:p>
            <a:pPr defTabSz="1219215" hangingPunct="1"/>
            <a:r>
              <a:rPr lang="fr-FR" sz="4267" kern="1200" dirty="0">
                <a:solidFill>
                  <a:prstClr val="black"/>
                </a:solidFill>
                <a:latin typeface="Calibri"/>
              </a:rPr>
              <a:t>ILD /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Pneumonectomy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/ </a:t>
            </a:r>
            <a:r>
              <a:rPr lang="en-US" sz="4267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Musculoskeletal disorders</a:t>
            </a:r>
            <a:endParaRPr lang="fr-FR" sz="4267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215" hangingPunct="1"/>
            <a:endParaRPr lang="fr-FR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F88CC1C-D27A-F692-0336-DF6CD6C31616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3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101017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75FD88F-2599-2103-12BA-F08D4297B0DF}"/>
              </a:ext>
            </a:extLst>
          </p:cNvPr>
          <p:cNvSpPr txBox="1"/>
          <p:nvPr/>
        </p:nvSpPr>
        <p:spPr bwMode="auto">
          <a:xfrm>
            <a:off x="981163" y="3819892"/>
            <a:ext cx="14621483" cy="89952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3.1 Chronic obstructive pulmonary disease and/or emphysema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3.2 Interstitial lung disease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3.3 Combined pulmonary fibrosis and emphysema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3.4 Other parenchymal lung diseases </a:t>
            </a:r>
            <a:r>
              <a:rPr lang="en-US" sz="3733" b="1" kern="120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3.5 Non-parenchymal restrictive diseases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3733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3.5.1 Hypoventilation syndromes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3.5.2 Pneumonectomy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3.5.3 Musculoskeletal disorders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3.6 Hypoxia without lung disease (e.g. high altitude)</a:t>
            </a:r>
          </a:p>
          <a:p>
            <a:pPr algn="l" defTabSz="1625580" hangingPunct="1">
              <a:lnSpc>
                <a:spcPct val="150000"/>
              </a:lnSpc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3.7 Developmental parenchymal disorders</a:t>
            </a:r>
            <a:endParaRPr lang="en-US" sz="3200" kern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fr-FR" sz="32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58B932C-B3B7-A83A-4616-A8BDF9C0B2CA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981164" y="2409096"/>
            <a:ext cx="14621480" cy="14107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1625580" hangingPunct="1">
              <a:spcAft>
                <a:spcPts val="1600"/>
              </a:spcAft>
              <a:defRPr/>
            </a:pPr>
            <a:r>
              <a:rPr lang="en-GB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3. </a:t>
            </a:r>
            <a:r>
              <a:rPr lang="en-US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PH</a:t>
            </a:r>
            <a:r>
              <a:rPr lang="en-US" altLang="en-US" sz="4800" b="1" kern="1200" dirty="0">
                <a:solidFill>
                  <a:srgbClr val="C00000"/>
                </a:solidFill>
                <a:latin typeface="Calibri"/>
                <a:cs typeface="Arial" charset="0"/>
              </a:rPr>
              <a:t> associated </a:t>
            </a:r>
            <a:r>
              <a:rPr lang="en-US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with lung diseases and/or hypoxia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F5469F4-6151-4A5F-2494-B570725C5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626" y="2193951"/>
            <a:ext cx="4925549" cy="23848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11B51CB-7887-577B-0E1A-8FD08ADD932C}"/>
              </a:ext>
            </a:extLst>
          </p:cNvPr>
          <p:cNvSpPr txBox="1"/>
          <p:nvPr/>
        </p:nvSpPr>
        <p:spPr>
          <a:xfrm>
            <a:off x="16965934" y="6775966"/>
            <a:ext cx="665422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 hangingPunct="1"/>
            <a:r>
              <a:rPr lang="fr-FR" sz="4267" kern="1200" baseline="30000" dirty="0">
                <a:solidFill>
                  <a:prstClr val="black"/>
                </a:solidFill>
                <a:latin typeface="Calibri"/>
              </a:rPr>
              <a:t>b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parenchymal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lung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diseases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not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included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in Group 5</a:t>
            </a:r>
            <a:r>
              <a:rPr lang="fr-FR" sz="4267" kern="1200" baseline="300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408C485-8909-F816-CE50-326A67189F3F}"/>
              </a:ext>
            </a:extLst>
          </p:cNvPr>
          <p:cNvSpPr/>
          <p:nvPr/>
        </p:nvSpPr>
        <p:spPr>
          <a:xfrm>
            <a:off x="16965934" y="6659129"/>
            <a:ext cx="6654229" cy="2358872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267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0A43155-9B40-BFB5-1B52-887142A05B2B}"/>
              </a:ext>
            </a:extLst>
          </p:cNvPr>
          <p:cNvSpPr/>
          <p:nvPr/>
        </p:nvSpPr>
        <p:spPr>
          <a:xfrm>
            <a:off x="1125814" y="6426200"/>
            <a:ext cx="9250933" cy="863600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267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EFF8FC3-DD05-1987-A33C-C5AB57CC2DAF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3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43795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96AA17-5D04-3479-0D98-4D6557594B94}"/>
              </a:ext>
            </a:extLst>
          </p:cNvPr>
          <p:cNvSpPr txBox="1"/>
          <p:nvPr/>
        </p:nvSpPr>
        <p:spPr>
          <a:xfrm>
            <a:off x="1553448" y="6306141"/>
            <a:ext cx="20904512" cy="523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15" hangingPunct="1">
              <a:spcAft>
                <a:spcPts val="2133"/>
              </a:spcAft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215" hangingPunct="1">
              <a:spcAft>
                <a:spcPts val="2133"/>
              </a:spcAft>
            </a:pPr>
            <a:r>
              <a:rPr lang="en-US" sz="4800" kern="12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causes of pulmonary artery obstructions include: </a:t>
            </a:r>
          </a:p>
          <a:p>
            <a:pPr algn="l" defTabSz="1219215" hangingPunct="1">
              <a:spcAft>
                <a:spcPts val="2133"/>
              </a:spcAft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sarcomas (high or intermediate grade or angiosarcoma), other malignant </a:t>
            </a:r>
            <a:r>
              <a:rPr lang="en-US" sz="3733" kern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(e.g. renal carcinoma, uterine carcinoma, germ-cell </a:t>
            </a:r>
            <a:r>
              <a:rPr lang="en-US" sz="3733" kern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testis), non-malignant </a:t>
            </a:r>
            <a:r>
              <a:rPr lang="en-US" sz="3733" kern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tumours</a:t>
            </a: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(e.g. uterine leiomyoma), arteritis without connective tissue disease, congenital pulmonary arterial stenoses, and </a:t>
            </a:r>
            <a:r>
              <a:rPr lang="en-US" sz="3733" kern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hydatidosis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215" hangingPunct="1">
              <a:spcAft>
                <a:spcPts val="2133"/>
              </a:spcAft>
            </a:pP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215" hangingPunct="1"/>
            <a:endParaRPr lang="fr-FR" sz="2933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EC9C1ED-5FD2-5D2A-1773-FAA18B40389E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4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6D3DD6-C2ED-98ED-A731-8B12324B4544}"/>
              </a:ext>
            </a:extLst>
          </p:cNvPr>
          <p:cNvSpPr txBox="1"/>
          <p:nvPr/>
        </p:nvSpPr>
        <p:spPr bwMode="auto">
          <a:xfrm>
            <a:off x="5537180" y="4248317"/>
            <a:ext cx="14457699" cy="20013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 algn="l" defTabSz="1625580" hangingPunct="1">
              <a:defRPr/>
            </a:pPr>
            <a:endParaRPr lang="en-US" sz="1333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4.1 Chronic thromboembolic PH</a:t>
            </a: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4.2 Other pulmonary artery obstructions </a:t>
            </a:r>
            <a:r>
              <a:rPr lang="en-US" sz="3733" kern="1200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3733" kern="1200" baseline="30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fr-FR" sz="3733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DBABED-9A57-5DD6-0744-5F17A926126F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5537177" y="3150781"/>
            <a:ext cx="14457699" cy="11382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1625580" hangingPunct="1">
              <a:spcAft>
                <a:spcPts val="1600"/>
              </a:spcAft>
              <a:defRPr/>
            </a:pPr>
            <a:r>
              <a:rPr lang="en-GB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4. </a:t>
            </a:r>
            <a:r>
              <a:rPr lang="en-US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PH associated with pulmonary artery obstructions</a:t>
            </a:r>
          </a:p>
        </p:txBody>
      </p:sp>
    </p:spTree>
    <p:extLst>
      <p:ext uri="{BB962C8B-B14F-4D97-AF65-F5344CB8AC3E}">
        <p14:creationId xmlns:p14="http://schemas.microsoft.com/office/powerpoint/2010/main" val="2368295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96AA17-5D04-3479-0D98-4D6557594B94}"/>
              </a:ext>
            </a:extLst>
          </p:cNvPr>
          <p:cNvSpPr txBox="1"/>
          <p:nvPr/>
        </p:nvSpPr>
        <p:spPr>
          <a:xfrm>
            <a:off x="1069184" y="2664063"/>
            <a:ext cx="22692672" cy="22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15" hangingPunct="1">
              <a:spcAft>
                <a:spcPts val="2133"/>
              </a:spcAft>
            </a:pPr>
            <a:r>
              <a:rPr lang="en-US" sz="3733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5 PH with unclear and/or multifactorial mechanisms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algn="l" defTabSz="1219215" hangingPunct="1">
              <a:spcAft>
                <a:spcPts val="2133"/>
              </a:spcAft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5.2 Systemic disorders: </a:t>
            </a:r>
            <a:r>
              <a:rPr lang="en-US" sz="3733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sarcoidosis</a:t>
            </a: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pulmonary Langerhans’s cell histiocytosis, and neurofibromatosis type 1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215" hangingPunct="1"/>
            <a:endParaRPr lang="fr-FR" sz="2933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1FD345-21F0-582A-7498-2D68B4303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0" y="4695721"/>
            <a:ext cx="9291965" cy="84605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420497C-D444-98CA-C735-08713318D319}"/>
              </a:ext>
            </a:extLst>
          </p:cNvPr>
          <p:cNvSpPr txBox="1"/>
          <p:nvPr/>
        </p:nvSpPr>
        <p:spPr>
          <a:xfrm>
            <a:off x="19400234" y="12964679"/>
            <a:ext cx="483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 err="1">
                <a:solidFill>
                  <a:srgbClr val="0089BF"/>
                </a:solidFill>
                <a:latin typeface="Calibri"/>
              </a:rPr>
              <a:t>Savale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, 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Clin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Chest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Med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2024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08DBBD2-14B2-7B12-D93C-83B717F1B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251" y="6201359"/>
            <a:ext cx="12953712" cy="5356227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3A14F5D-03CF-EDB4-6253-C0E7B55B8B0A}"/>
              </a:ext>
            </a:extLst>
          </p:cNvPr>
          <p:cNvSpPr/>
          <p:nvPr/>
        </p:nvSpPr>
        <p:spPr>
          <a:xfrm>
            <a:off x="6958516" y="3665865"/>
            <a:ext cx="2368365" cy="56069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1440864-304C-20ED-5A07-9109C13D0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992" y="1290440"/>
            <a:ext cx="3955141" cy="19150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7805794-3BF9-0797-28C3-E42AC4A2BE91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5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3578755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96AA17-5D04-3479-0D98-4D6557594B94}"/>
              </a:ext>
            </a:extLst>
          </p:cNvPr>
          <p:cNvSpPr txBox="1"/>
          <p:nvPr/>
        </p:nvSpPr>
        <p:spPr>
          <a:xfrm>
            <a:off x="1069184" y="2603103"/>
            <a:ext cx="22692672" cy="22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15" hangingPunct="1">
              <a:spcAft>
                <a:spcPts val="2133"/>
              </a:spcAft>
            </a:pPr>
            <a:r>
              <a:rPr lang="en-US" sz="3733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5 PH with unclear and/or multifactorial mechanisms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algn="l" defTabSz="1219215" hangingPunct="1">
              <a:spcAft>
                <a:spcPts val="2133"/>
              </a:spcAft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5.2 Systemic disorders: sarcoidosis, </a:t>
            </a:r>
            <a:r>
              <a:rPr lang="en-US" sz="3733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pulmonary Langerhans cell histiocytosis</a:t>
            </a: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neurofibromatosis type 1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215" hangingPunct="1"/>
            <a:endParaRPr lang="fr-FR" sz="2933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20497C-D444-98CA-C735-08713318D319}"/>
              </a:ext>
            </a:extLst>
          </p:cNvPr>
          <p:cNvSpPr txBox="1"/>
          <p:nvPr/>
        </p:nvSpPr>
        <p:spPr>
          <a:xfrm>
            <a:off x="18107829" y="12307336"/>
            <a:ext cx="61291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Le </a:t>
            </a:r>
            <a:r>
              <a:rPr lang="fr-FR" sz="3200" kern="1200" dirty="0" err="1">
                <a:solidFill>
                  <a:srgbClr val="0089BF"/>
                </a:solidFill>
                <a:latin typeface="Calibri"/>
              </a:rPr>
              <a:t>Pavec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J,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Chest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2012</a:t>
            </a:r>
          </a:p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Bois MC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, </a:t>
            </a:r>
            <a:r>
              <a:rPr lang="en-US" sz="3200" i="1" kern="1200" dirty="0">
                <a:solidFill>
                  <a:srgbClr val="0089BF"/>
                </a:solidFill>
                <a:latin typeface="Calibri"/>
              </a:rPr>
              <a:t>Arch </a:t>
            </a:r>
            <a:r>
              <a:rPr lang="en-US" sz="3200" i="1" kern="1200" dirty="0" err="1">
                <a:solidFill>
                  <a:srgbClr val="0089BF"/>
                </a:solidFill>
                <a:latin typeface="Calibri"/>
              </a:rPr>
              <a:t>Pathol</a:t>
            </a:r>
            <a:r>
              <a:rPr lang="en-US" sz="3200" i="1" kern="1200" dirty="0">
                <a:solidFill>
                  <a:srgbClr val="0089BF"/>
                </a:solidFill>
                <a:latin typeface="Calibri"/>
              </a:rPr>
              <a:t> Lab Med</a:t>
            </a:r>
            <a:r>
              <a:rPr lang="en-US" sz="3200" kern="1200" dirty="0">
                <a:solidFill>
                  <a:srgbClr val="0089BF"/>
                </a:solidFill>
                <a:latin typeface="Calibri"/>
              </a:rPr>
              <a:t> 2018</a:t>
            </a:r>
            <a:endParaRPr lang="fr-FR" sz="3200" kern="1200" dirty="0">
              <a:solidFill>
                <a:srgbClr val="0089BF"/>
              </a:solidFill>
              <a:latin typeface="Calibri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92021E4-DB4E-6530-D8C1-D95E3A41C518}"/>
              </a:ext>
            </a:extLst>
          </p:cNvPr>
          <p:cNvSpPr/>
          <p:nvPr/>
        </p:nvSpPr>
        <p:spPr>
          <a:xfrm>
            <a:off x="9110816" y="3624473"/>
            <a:ext cx="8209280" cy="56069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E84D41-8356-7556-5A2D-AA9FFC758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21" y="4862952"/>
            <a:ext cx="7914059" cy="8088267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0C911E6-5224-A325-CBA9-1E378FC488E0}"/>
              </a:ext>
            </a:extLst>
          </p:cNvPr>
          <p:cNvSpPr/>
          <p:nvPr/>
        </p:nvSpPr>
        <p:spPr>
          <a:xfrm>
            <a:off x="1644623" y="8233099"/>
            <a:ext cx="7466195" cy="1427131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A4775C4-089C-A6AD-DDB8-10C3315565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7329" y="5791793"/>
            <a:ext cx="6914568" cy="50549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B962439-DF88-AEAB-51C1-048D0DABDD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0759" y="5888935"/>
            <a:ext cx="6537688" cy="50549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FB16566-6865-5311-BF0E-B5F71539D8CF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5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9197A9-3972-3609-1774-5642BFE8C2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992" y="1290440"/>
            <a:ext cx="3955141" cy="19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525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96AA17-5D04-3479-0D98-4D6557594B94}"/>
              </a:ext>
            </a:extLst>
          </p:cNvPr>
          <p:cNvSpPr txBox="1"/>
          <p:nvPr/>
        </p:nvSpPr>
        <p:spPr>
          <a:xfrm>
            <a:off x="1069184" y="2603103"/>
            <a:ext cx="22692672" cy="22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15" hangingPunct="1">
              <a:spcAft>
                <a:spcPts val="2133"/>
              </a:spcAft>
            </a:pPr>
            <a:r>
              <a:rPr lang="en-US" sz="3733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5 PH with unclear and/or multifactorial mechanisms</a:t>
            </a:r>
            <a:endParaRPr lang="fr-FR" sz="3733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8895" algn="l" defTabSz="1219215" hangingPunct="1">
              <a:spcAft>
                <a:spcPts val="2133"/>
              </a:spcAft>
            </a:pPr>
            <a:r>
              <a:rPr lang="en-US" sz="3733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5.2 Systemic disorders: sarcoidosis, pulmonary Langerhans cell histiocytosis, and </a:t>
            </a:r>
            <a:r>
              <a:rPr lang="en-US" sz="3733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neurofibromatosis type 1</a:t>
            </a:r>
            <a:endParaRPr lang="fr-FR" sz="3733" b="1" kern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215" hangingPunct="1"/>
            <a:endParaRPr lang="fr-FR" sz="2933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20497C-D444-98CA-C735-08713318D319}"/>
              </a:ext>
            </a:extLst>
          </p:cNvPr>
          <p:cNvSpPr txBox="1"/>
          <p:nvPr/>
        </p:nvSpPr>
        <p:spPr>
          <a:xfrm>
            <a:off x="16970272" y="12964679"/>
            <a:ext cx="7266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Jutant EM, 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Am J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Crit Care Med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2023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9D8B72-EE94-1E8A-F2C6-9F82348A35E3}"/>
              </a:ext>
            </a:extLst>
          </p:cNvPr>
          <p:cNvSpPr/>
          <p:nvPr/>
        </p:nvSpPr>
        <p:spPr>
          <a:xfrm>
            <a:off x="18044160" y="3576095"/>
            <a:ext cx="5242560" cy="560696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25943E-44BB-4D2F-993C-E0F4652B9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4" y="9752336"/>
            <a:ext cx="5178507" cy="36259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15ACC2-EBC3-BB14-1F0B-65C5F70EAE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608" y="4282256"/>
            <a:ext cx="5806752" cy="525440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B7C48D-9E31-025C-ADF0-EDBB6CF8B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23" y="6116663"/>
            <a:ext cx="8351557" cy="56058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EB0869-E874-40BB-2412-9232F06AC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481" y="6116663"/>
            <a:ext cx="8303139" cy="560583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A547657-10A9-91EB-F1A2-EE71E40FD022}"/>
              </a:ext>
            </a:extLst>
          </p:cNvPr>
          <p:cNvSpPr txBox="1"/>
          <p:nvPr/>
        </p:nvSpPr>
        <p:spPr>
          <a:xfrm>
            <a:off x="11324295" y="4739499"/>
            <a:ext cx="6851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u="sng" kern="1200" dirty="0">
                <a:solidFill>
                  <a:srgbClr val="4F81BD"/>
                </a:solidFill>
                <a:latin typeface="AdvOT1ef757c0"/>
              </a:rPr>
              <a:t>49 PH-NF1 cases (F:M 3.9)</a:t>
            </a:r>
            <a:r>
              <a:rPr lang="fr-FR" sz="4800" u="sng" kern="1200" dirty="0">
                <a:solidFill>
                  <a:srgbClr val="4F81BD"/>
                </a:solidFill>
                <a:latin typeface="Calibri"/>
              </a:rPr>
              <a:t> </a:t>
            </a:r>
            <a:br>
              <a:rPr lang="fr-FR" sz="4800" u="sng" kern="1200" dirty="0">
                <a:solidFill>
                  <a:srgbClr val="4F81BD"/>
                </a:solidFill>
                <a:latin typeface="Calibri"/>
              </a:rPr>
            </a:br>
            <a:endParaRPr lang="fr-FR" sz="4800" u="sng" kern="12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080FB8-A69C-212F-3251-56E4A29736AB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5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29F024-FC98-3F00-A840-C660DB00F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992" y="1290440"/>
            <a:ext cx="3955141" cy="19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8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79CCB9C-ECF8-A96F-6A0E-99F5D32F0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787" y="3136499"/>
            <a:ext cx="13005523" cy="245391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61470BD-5A6F-2561-125E-64E6D47F5311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754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5600" dirty="0">
                <a:solidFill>
                  <a:schemeClr val="tx1"/>
                </a:solidFill>
              </a:rPr>
              <a:t>7</a:t>
            </a:r>
            <a:r>
              <a:rPr lang="en-GB" sz="5600" baseline="30000" dirty="0">
                <a:solidFill>
                  <a:schemeClr val="tx1"/>
                </a:solidFill>
              </a:rPr>
              <a:t>th</a:t>
            </a:r>
            <a:r>
              <a:rPr lang="en-GB" sz="5600" dirty="0">
                <a:solidFill>
                  <a:schemeClr val="tx1"/>
                </a:solidFill>
              </a:rPr>
              <a:t> WSPH – Barcelona 2024</a:t>
            </a:r>
          </a:p>
        </p:txBody>
      </p:sp>
      <p:pic>
        <p:nvPicPr>
          <p:cNvPr id="1026" name="Picture 2" descr="Visiter Barcelone ville - N°1 Guide de Barcelone (Espagne)">
            <a:extLst>
              <a:ext uri="{FF2B5EF4-FFF2-40B4-BE49-F238E27FC236}">
                <a16:creationId xmlns:a16="http://schemas.microsoft.com/office/drawing/2014/main" id="{81A44B74-32B8-6F60-5813-EE8501A63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313" y="210240"/>
            <a:ext cx="3066024" cy="20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C5A0C52-6DFE-BA3E-E745-0FB5F4DE50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41" y="5711403"/>
            <a:ext cx="14062764" cy="650830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0BE23C7-FDBF-71EB-F9B6-11F5EA574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356" y="5534813"/>
            <a:ext cx="8916644" cy="79544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896BA4-2D46-55E6-7120-69316A632F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2007" y="2882383"/>
            <a:ext cx="7208811" cy="1066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984C59-2A10-BE64-45D9-6B041BE019DD}"/>
              </a:ext>
            </a:extLst>
          </p:cNvPr>
          <p:cNvSpPr txBox="1"/>
          <p:nvPr/>
        </p:nvSpPr>
        <p:spPr>
          <a:xfrm>
            <a:off x="15673646" y="4687524"/>
            <a:ext cx="7491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 Articles = </a:t>
            </a:r>
            <a:r>
              <a:rPr lang="fr-FR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Proceedings</a:t>
            </a:r>
            <a:r>
              <a:rPr lang="fr-F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FR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fr-F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taskfoce</a:t>
            </a:r>
            <a:endParaRPr lang="fr-FR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817FAB9-7D4D-8B09-4598-043711D1ED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715" y="2642227"/>
            <a:ext cx="1228773" cy="172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65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BF39AC7-5F96-CC09-AE71-92BDB17D9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6568977-745C-2ECA-D8EE-83D2BA35A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168" y="5512227"/>
            <a:ext cx="10175552" cy="26915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A3A69F-6838-F2DA-DDA1-11AB13918A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5657996"/>
            <a:ext cx="12079984" cy="33031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A0E96E4-9C84-0B1D-707B-990F12E0B043}"/>
              </a:ext>
            </a:extLst>
          </p:cNvPr>
          <p:cNvSpPr txBox="1"/>
          <p:nvPr/>
        </p:nvSpPr>
        <p:spPr>
          <a:xfrm>
            <a:off x="3592865" y="3077409"/>
            <a:ext cx="4516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6th WSPH (2018)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ADC0444-3834-BAC4-B3D5-CDF99AF085AA}"/>
              </a:ext>
            </a:extLst>
          </p:cNvPr>
          <p:cNvSpPr txBox="1"/>
          <p:nvPr/>
        </p:nvSpPr>
        <p:spPr>
          <a:xfrm>
            <a:off x="14644555" y="3038095"/>
            <a:ext cx="6419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2022 ESC/ERS guidelines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A527C3B-6718-10D0-ABDE-0D7881DB017C}"/>
              </a:ext>
            </a:extLst>
          </p:cNvPr>
          <p:cNvSpPr/>
          <p:nvPr/>
        </p:nvSpPr>
        <p:spPr>
          <a:xfrm>
            <a:off x="1319503" y="7530850"/>
            <a:ext cx="7316499" cy="672925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0C8AFBC-6DE7-4496-AF9F-AFF20DDD5A1A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5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3537572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8281CE3-31B3-701C-2261-FBC2CE9E4330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5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F39AC7-5F96-CC09-AE71-92BDB17D9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22AE378-25F6-101A-643D-18B742840172}"/>
              </a:ext>
            </a:extLst>
          </p:cNvPr>
          <p:cNvSpPr txBox="1"/>
          <p:nvPr/>
        </p:nvSpPr>
        <p:spPr bwMode="auto">
          <a:xfrm>
            <a:off x="844984" y="5449640"/>
            <a:ext cx="12480000" cy="420380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 algn="l" defTabSz="1625580" hangingPunct="1">
              <a:defRPr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5.1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Haematological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disorders </a:t>
            </a:r>
            <a:r>
              <a:rPr lang="en-US" sz="3200" kern="1200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</a:p>
          <a:p>
            <a:pPr algn="l" defTabSz="1625580" hangingPunct="1">
              <a:defRPr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5.2 Systemic disorders: sarcoidosis, pulmonary Langerhans cell histiocytosis, and neurofibromatosis type 1</a:t>
            </a:r>
          </a:p>
          <a:p>
            <a:pPr algn="l" defTabSz="1625580" hangingPunct="1">
              <a:defRPr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5.3 Metabolic disorders </a:t>
            </a:r>
            <a:r>
              <a:rPr lang="en-US" sz="3200" kern="1200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algn="l" defTabSz="1625580" hangingPunct="1">
              <a:defRPr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5.4 Chronic renal failure with or without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haemodialysis</a:t>
            </a:r>
            <a:endParaRPr lang="en-US" sz="3200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5.5 Pulmonary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tumour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thrombotic microangiopathy</a:t>
            </a:r>
          </a:p>
          <a:p>
            <a:pPr algn="l" defTabSz="1625580" hangingPunct="1">
              <a:defRPr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5.6 Fibrosing mediastinitis</a:t>
            </a:r>
          </a:p>
          <a:p>
            <a:pPr algn="l" defTabSz="1625580" hangingPunct="1">
              <a:defRPr/>
            </a:pPr>
            <a:r>
              <a:rPr lang="en-US" sz="32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5.7 Complex congenital heart disease</a:t>
            </a:r>
          </a:p>
          <a:p>
            <a:pPr algn="l" defTabSz="1625580" hangingPunct="1">
              <a:defRPr/>
            </a:pPr>
            <a:r>
              <a:rPr lang="fr-FR" sz="3200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B1F7763-B851-631A-7887-8DC5C628D708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844984" y="4496212"/>
            <a:ext cx="12480000" cy="9534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1625580" hangingPunct="1">
              <a:spcAft>
                <a:spcPts val="1600"/>
              </a:spcAft>
              <a:defRPr/>
            </a:pPr>
            <a:r>
              <a:rPr lang="en-GB" altLang="en-US" sz="4267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5. </a:t>
            </a:r>
            <a:r>
              <a:rPr lang="en-US" altLang="en-US" sz="4267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PH with unclear and/or multifactorial mechanisms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FAFB0E1-7F86-BA97-7B72-6016E826F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123" y="5947522"/>
            <a:ext cx="10538352" cy="489082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974CADD-11FA-4EC6-BB3F-E62044A93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903" y="2792232"/>
            <a:ext cx="5398787" cy="260888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87E28C5-803E-0977-50B0-B7525A5A8649}"/>
              </a:ext>
            </a:extLst>
          </p:cNvPr>
          <p:cNvSpPr txBox="1"/>
          <p:nvPr/>
        </p:nvSpPr>
        <p:spPr>
          <a:xfrm>
            <a:off x="13974177" y="10960487"/>
            <a:ext cx="9960243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 hangingPunct="1"/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Complex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pulmonary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atresia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segmental PAH</a:t>
            </a:r>
          </a:p>
        </p:txBody>
      </p:sp>
    </p:spTree>
    <p:extLst>
      <p:ext uri="{BB962C8B-B14F-4D97-AF65-F5344CB8AC3E}">
        <p14:creationId xmlns:p14="http://schemas.microsoft.com/office/powerpoint/2010/main" val="436627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CEF68A-C226-D096-1488-74B7E0D13F8B}"/>
              </a:ext>
            </a:extLst>
          </p:cNvPr>
          <p:cNvSpPr/>
          <p:nvPr/>
        </p:nvSpPr>
        <p:spPr>
          <a:xfrm>
            <a:off x="0" y="0"/>
            <a:ext cx="24384000" cy="1371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0A00F-CA5B-293A-6FA7-68D9B0DB0F3E}"/>
              </a:ext>
            </a:extLst>
          </p:cNvPr>
          <p:cNvSpPr/>
          <p:nvPr/>
        </p:nvSpPr>
        <p:spPr>
          <a:xfrm>
            <a:off x="25374" y="4779817"/>
            <a:ext cx="24367084" cy="4447309"/>
          </a:xfrm>
          <a:prstGeom prst="rect">
            <a:avLst/>
          </a:prstGeom>
          <a:solidFill>
            <a:srgbClr val="183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2A37C7-8DC8-0AB9-83FE-C46CFFC929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1828"/>
            <a:ext cx="24367084" cy="24879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828754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</a:rPr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1774826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9EA94B-21C8-3462-CDBA-A01FE55FF63F}"/>
              </a:ext>
            </a:extLst>
          </p:cNvPr>
          <p:cNvSpPr/>
          <p:nvPr/>
        </p:nvSpPr>
        <p:spPr>
          <a:xfrm>
            <a:off x="0" y="1902458"/>
            <a:ext cx="24384000" cy="11813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D3AD21-2C9E-B079-205D-54CDD8195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8026" y="2049164"/>
            <a:ext cx="13071763" cy="11520129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F90553A-0781-E5F1-91EF-9B8327603019}"/>
              </a:ext>
            </a:extLst>
          </p:cNvPr>
          <p:cNvSpPr txBox="1">
            <a:spLocks/>
          </p:cNvSpPr>
          <p:nvPr/>
        </p:nvSpPr>
        <p:spPr>
          <a:xfrm>
            <a:off x="1219200" y="-277165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GB" sz="5400" dirty="0">
                <a:solidFill>
                  <a:srgbClr val="183962"/>
                </a:solidFill>
              </a:rPr>
              <a:t>Diagnosis of PH</a:t>
            </a:r>
          </a:p>
        </p:txBody>
      </p:sp>
    </p:spTree>
    <p:extLst>
      <p:ext uri="{BB962C8B-B14F-4D97-AF65-F5344CB8AC3E}">
        <p14:creationId xmlns:p14="http://schemas.microsoft.com/office/powerpoint/2010/main" val="3172324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4A3EE4-0471-264B-97C3-9C03FBFA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Echographic</a:t>
            </a:r>
            <a:r>
              <a:rPr lang="en-GB" dirty="0"/>
              <a:t> probability of PH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F885F49-FE58-854A-B464-13D89D85EE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5" y="2691270"/>
            <a:ext cx="14573252" cy="10079440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9BC0DB9-3DDE-E2A2-C4EA-AFB6101A825B}"/>
              </a:ext>
            </a:extLst>
          </p:cNvPr>
          <p:cNvSpPr txBox="1">
            <a:spLocks/>
          </p:cNvSpPr>
          <p:nvPr/>
        </p:nvSpPr>
        <p:spPr>
          <a:xfrm>
            <a:off x="10530489" y="13154617"/>
            <a:ext cx="13928518" cy="5539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828800">
              <a:buNone/>
            </a:pPr>
            <a:r>
              <a:rPr lang="en-GB" sz="2100" dirty="0">
                <a:solidFill>
                  <a:srgbClr val="F2F2F2">
                    <a:lumMod val="25000"/>
                  </a:srgbClr>
                </a:solidFill>
              </a:rPr>
              <a:t>Humbert M </a:t>
            </a:r>
            <a:r>
              <a:rPr lang="en-GB" sz="2100" i="1" dirty="0">
                <a:solidFill>
                  <a:srgbClr val="F2F2F2">
                    <a:lumMod val="25000"/>
                  </a:srgbClr>
                </a:solidFill>
              </a:rPr>
              <a:t>et al. Eur Respir J</a:t>
            </a:r>
            <a:r>
              <a:rPr lang="fr-FR" sz="2100" dirty="0">
                <a:solidFill>
                  <a:srgbClr val="F2F2F2">
                    <a:lumMod val="25000"/>
                  </a:srgbClr>
                </a:solidFill>
              </a:rPr>
              <a:t> 2022; </a:t>
            </a:r>
            <a:r>
              <a:rPr lang="fr-FR" sz="2100" i="1" dirty="0">
                <a:solidFill>
                  <a:srgbClr val="F2F2F2">
                    <a:lumMod val="25000"/>
                  </a:srgbClr>
                </a:solidFill>
              </a:rPr>
              <a:t>in </a:t>
            </a:r>
            <a:r>
              <a:rPr lang="en-GB" sz="2100" i="1" dirty="0">
                <a:solidFill>
                  <a:srgbClr val="F2F2F2">
                    <a:lumMod val="25000"/>
                  </a:srgbClr>
                </a:solidFill>
              </a:rPr>
              <a:t>press</a:t>
            </a:r>
            <a:r>
              <a:rPr lang="fr-FR" sz="2100" dirty="0">
                <a:solidFill>
                  <a:srgbClr val="F2F2F2">
                    <a:lumMod val="25000"/>
                  </a:srgbClr>
                </a:solidFill>
              </a:rPr>
              <a:t>: 2200879; </a:t>
            </a:r>
            <a:r>
              <a:rPr lang="en-GB" sz="2100" dirty="0">
                <a:solidFill>
                  <a:srgbClr val="F2F2F2">
                    <a:lumMod val="25000"/>
                  </a:srgbClr>
                </a:solidFill>
              </a:rPr>
              <a:t>Humbert M, </a:t>
            </a:r>
            <a:r>
              <a:rPr lang="en-GB" sz="2100" i="1" dirty="0">
                <a:solidFill>
                  <a:srgbClr val="F2F2F2">
                    <a:lumMod val="25000"/>
                  </a:srgbClr>
                </a:solidFill>
              </a:rPr>
              <a:t>et al. Eur Heart J </a:t>
            </a:r>
            <a:r>
              <a:rPr lang="en-GB" sz="2100" dirty="0">
                <a:solidFill>
                  <a:srgbClr val="F2F2F2">
                    <a:lumMod val="25000"/>
                  </a:srgbClr>
                </a:solidFill>
              </a:rPr>
              <a:t>2022; 43: 3618-3731.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7D2C37-DCEE-DCD1-8D7E-F1265403C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180" y="1474202"/>
            <a:ext cx="1946504" cy="5638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BF04ED-F6D8-1D02-CE5B-6A4A79D7A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0662" y="1343107"/>
            <a:ext cx="1931216" cy="7648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E5ACDF9-F635-956E-7D5C-6F50447ECC9F}"/>
              </a:ext>
            </a:extLst>
          </p:cNvPr>
          <p:cNvSpPr txBox="1"/>
          <p:nvPr/>
        </p:nvSpPr>
        <p:spPr>
          <a:xfrm>
            <a:off x="20110661" y="283938"/>
            <a:ext cx="4089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GB" sz="40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Guidelines 2022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363081F-FA21-2FD9-4B2F-8BB56DFD46C9}"/>
              </a:ext>
            </a:extLst>
          </p:cNvPr>
          <p:cNvGrpSpPr/>
          <p:nvPr/>
        </p:nvGrpSpPr>
        <p:grpSpPr>
          <a:xfrm>
            <a:off x="15921377" y="2788506"/>
            <a:ext cx="7665498" cy="2030964"/>
            <a:chOff x="8026459" y="3718026"/>
            <a:chExt cx="3832749" cy="1015482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716E9D2F-7EC1-4A6A-6B22-C83979C7F9B4}"/>
                </a:ext>
              </a:extLst>
            </p:cNvPr>
            <p:cNvSpPr/>
            <p:nvPr/>
          </p:nvSpPr>
          <p:spPr>
            <a:xfrm>
              <a:off x="8026459" y="3718026"/>
              <a:ext cx="3832749" cy="1015482"/>
            </a:xfrm>
            <a:prstGeom prst="roundRect">
              <a:avLst/>
            </a:prstGeom>
            <a:solidFill>
              <a:srgbClr val="FF0000">
                <a:alpha val="1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E8573A6-0577-324D-8797-220EF6B242C9}"/>
                </a:ext>
              </a:extLst>
            </p:cNvPr>
            <p:cNvSpPr txBox="1"/>
            <p:nvPr/>
          </p:nvSpPr>
          <p:spPr>
            <a:xfrm>
              <a:off x="8026459" y="3820518"/>
              <a:ext cx="3766978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7400" defTabSz="720000" hangingPunct="1">
                <a:spcBef>
                  <a:spcPct val="20000"/>
                </a:spcBef>
                <a:buClr>
                  <a:srgbClr val="C00000"/>
                </a:buClr>
              </a:pPr>
              <a:r>
                <a:rPr lang="en-GB" sz="4800" b="1" kern="1200" dirty="0">
                  <a:solidFill>
                    <a:srgbClr val="C00000"/>
                  </a:solidFill>
                  <a:latin typeface="Arial"/>
                </a:rPr>
                <a:t>TRV ++</a:t>
              </a:r>
              <a:br>
                <a:rPr lang="en-GB" sz="4800" b="1" kern="1200" dirty="0">
                  <a:solidFill>
                    <a:srgbClr val="183962"/>
                  </a:solidFill>
                  <a:latin typeface="Arial"/>
                </a:rPr>
              </a:br>
              <a:r>
                <a:rPr lang="en-GB" sz="4000" kern="1200" dirty="0">
                  <a:solidFill>
                    <a:srgbClr val="183962"/>
                  </a:solidFill>
                  <a:latin typeface="Arial"/>
                </a:rPr>
                <a:t>(≤ 2.8 m/s, 2.9 – 3.4, &gt; 3.4 m/s)</a:t>
              </a:r>
              <a:endParaRPr lang="en-GB" sz="4800" kern="1200" dirty="0">
                <a:solidFill>
                  <a:srgbClr val="183962"/>
                </a:solidFill>
                <a:latin typeface="Arial"/>
              </a:endParaRPr>
            </a:p>
          </p:txBody>
        </p:sp>
      </p:grpSp>
      <p:sp>
        <p:nvSpPr>
          <p:cNvPr id="14" name="Rectangle à coins arrondis 4">
            <a:extLst>
              <a:ext uri="{FF2B5EF4-FFF2-40B4-BE49-F238E27FC236}">
                <a16:creationId xmlns:a16="http://schemas.microsoft.com/office/drawing/2014/main" id="{80E37290-20E1-0EE5-8E68-ACD8D5571452}"/>
              </a:ext>
            </a:extLst>
          </p:cNvPr>
          <p:cNvSpPr/>
          <p:nvPr/>
        </p:nvSpPr>
        <p:spPr>
          <a:xfrm>
            <a:off x="504567" y="2796479"/>
            <a:ext cx="14249248" cy="2316698"/>
          </a:xfrm>
          <a:prstGeom prst="roundRect">
            <a:avLst/>
          </a:prstGeom>
          <a:solidFill>
            <a:srgbClr val="FF0000">
              <a:alpha val="5098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GB" sz="3600" kern="12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348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13369FB-F2D1-F705-F4D2-020F259AEA03}"/>
              </a:ext>
            </a:extLst>
          </p:cNvPr>
          <p:cNvSpPr/>
          <p:nvPr/>
        </p:nvSpPr>
        <p:spPr>
          <a:xfrm>
            <a:off x="15939133" y="5230104"/>
            <a:ext cx="7665498" cy="203096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B4A3EE4-0471-264B-97C3-9C03FBFA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Echographic</a:t>
            </a:r>
            <a:r>
              <a:rPr lang="en-GB" dirty="0"/>
              <a:t> probability of PH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F885F49-FE58-854A-B464-13D89D85EE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26" y="2691270"/>
            <a:ext cx="14573252" cy="10079440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9BC0DB9-3DDE-E2A2-C4EA-AFB6101A825B}"/>
              </a:ext>
            </a:extLst>
          </p:cNvPr>
          <p:cNvSpPr txBox="1">
            <a:spLocks/>
          </p:cNvSpPr>
          <p:nvPr/>
        </p:nvSpPr>
        <p:spPr>
          <a:xfrm>
            <a:off x="10530489" y="13154617"/>
            <a:ext cx="13928518" cy="5539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828800">
              <a:buNone/>
            </a:pPr>
            <a:r>
              <a:rPr lang="en-GB" sz="2100" dirty="0">
                <a:solidFill>
                  <a:srgbClr val="F2F2F2">
                    <a:lumMod val="25000"/>
                  </a:srgbClr>
                </a:solidFill>
              </a:rPr>
              <a:t>Humbert M </a:t>
            </a:r>
            <a:r>
              <a:rPr lang="en-GB" sz="2100" i="1" dirty="0">
                <a:solidFill>
                  <a:srgbClr val="F2F2F2">
                    <a:lumMod val="25000"/>
                  </a:srgbClr>
                </a:solidFill>
              </a:rPr>
              <a:t>et al. Eur Respir J</a:t>
            </a:r>
            <a:r>
              <a:rPr lang="fr-FR" sz="2100" dirty="0">
                <a:solidFill>
                  <a:srgbClr val="F2F2F2">
                    <a:lumMod val="25000"/>
                  </a:srgbClr>
                </a:solidFill>
              </a:rPr>
              <a:t> 2022; </a:t>
            </a:r>
            <a:r>
              <a:rPr lang="fr-FR" sz="2100" i="1" dirty="0">
                <a:solidFill>
                  <a:srgbClr val="F2F2F2">
                    <a:lumMod val="25000"/>
                  </a:srgbClr>
                </a:solidFill>
              </a:rPr>
              <a:t>in </a:t>
            </a:r>
            <a:r>
              <a:rPr lang="en-GB" sz="2100" i="1" dirty="0">
                <a:solidFill>
                  <a:srgbClr val="F2F2F2">
                    <a:lumMod val="25000"/>
                  </a:srgbClr>
                </a:solidFill>
              </a:rPr>
              <a:t>press</a:t>
            </a:r>
            <a:r>
              <a:rPr lang="fr-FR" sz="2100" dirty="0">
                <a:solidFill>
                  <a:srgbClr val="F2F2F2">
                    <a:lumMod val="25000"/>
                  </a:srgbClr>
                </a:solidFill>
              </a:rPr>
              <a:t>: 2200879; </a:t>
            </a:r>
            <a:r>
              <a:rPr lang="en-GB" sz="2100" dirty="0">
                <a:solidFill>
                  <a:srgbClr val="F2F2F2">
                    <a:lumMod val="25000"/>
                  </a:srgbClr>
                </a:solidFill>
              </a:rPr>
              <a:t>Humbert M, </a:t>
            </a:r>
            <a:r>
              <a:rPr lang="en-GB" sz="2100" i="1" dirty="0">
                <a:solidFill>
                  <a:srgbClr val="F2F2F2">
                    <a:lumMod val="25000"/>
                  </a:srgbClr>
                </a:solidFill>
              </a:rPr>
              <a:t>et al. Eur Heart J </a:t>
            </a:r>
            <a:r>
              <a:rPr lang="en-GB" sz="2100" dirty="0">
                <a:solidFill>
                  <a:srgbClr val="F2F2F2">
                    <a:lumMod val="25000"/>
                  </a:srgbClr>
                </a:solidFill>
              </a:rPr>
              <a:t>2022; 43: 3618-3731.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7D2C37-DCEE-DCD1-8D7E-F1265403C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180" y="1474202"/>
            <a:ext cx="1946504" cy="5638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BF04ED-F6D8-1D02-CE5B-6A4A79D7A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0662" y="1343107"/>
            <a:ext cx="1931216" cy="7648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E5ACDF9-F635-956E-7D5C-6F50447ECC9F}"/>
              </a:ext>
            </a:extLst>
          </p:cNvPr>
          <p:cNvSpPr txBox="1"/>
          <p:nvPr/>
        </p:nvSpPr>
        <p:spPr>
          <a:xfrm>
            <a:off x="20110661" y="283938"/>
            <a:ext cx="4089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en-GB" sz="40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Guidelines 2022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363081F-FA21-2FD9-4B2F-8BB56DFD46C9}"/>
              </a:ext>
            </a:extLst>
          </p:cNvPr>
          <p:cNvGrpSpPr/>
          <p:nvPr/>
        </p:nvGrpSpPr>
        <p:grpSpPr>
          <a:xfrm>
            <a:off x="15921377" y="2788506"/>
            <a:ext cx="7665498" cy="2030964"/>
            <a:chOff x="8026459" y="3718026"/>
            <a:chExt cx="3832749" cy="1015482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716E9D2F-7EC1-4A6A-6B22-C83979C7F9B4}"/>
                </a:ext>
              </a:extLst>
            </p:cNvPr>
            <p:cNvSpPr/>
            <p:nvPr/>
          </p:nvSpPr>
          <p:spPr>
            <a:xfrm>
              <a:off x="8026459" y="3718026"/>
              <a:ext cx="3832749" cy="1015482"/>
            </a:xfrm>
            <a:prstGeom prst="roundRect">
              <a:avLst/>
            </a:prstGeom>
            <a:solidFill>
              <a:srgbClr val="FF0000">
                <a:alpha val="1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E8573A6-0577-324D-8797-220EF6B242C9}"/>
                </a:ext>
              </a:extLst>
            </p:cNvPr>
            <p:cNvSpPr txBox="1"/>
            <p:nvPr/>
          </p:nvSpPr>
          <p:spPr>
            <a:xfrm>
              <a:off x="8026459" y="3820518"/>
              <a:ext cx="3766978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7400" defTabSz="720000" hangingPunct="1">
                <a:spcBef>
                  <a:spcPct val="20000"/>
                </a:spcBef>
                <a:buClr>
                  <a:srgbClr val="C00000"/>
                </a:buClr>
              </a:pPr>
              <a:r>
                <a:rPr lang="en-GB" sz="4800" b="1" kern="1200" dirty="0">
                  <a:solidFill>
                    <a:srgbClr val="C00000"/>
                  </a:solidFill>
                  <a:latin typeface="Arial"/>
                </a:rPr>
                <a:t>TRV ++</a:t>
              </a:r>
              <a:br>
                <a:rPr lang="en-GB" sz="4800" b="1" kern="1200" dirty="0">
                  <a:solidFill>
                    <a:srgbClr val="183962"/>
                  </a:solidFill>
                  <a:latin typeface="Arial"/>
                </a:rPr>
              </a:br>
              <a:r>
                <a:rPr lang="en-GB" sz="4000" kern="1200" dirty="0">
                  <a:solidFill>
                    <a:srgbClr val="183962"/>
                  </a:solidFill>
                  <a:latin typeface="Arial"/>
                </a:rPr>
                <a:t>(≤ 2.8 m/s, 2.9 – 3.4, &gt; 3.4 m/s)</a:t>
              </a:r>
              <a:endParaRPr lang="en-GB" sz="4800" kern="1200" dirty="0">
                <a:solidFill>
                  <a:srgbClr val="183962"/>
                </a:solidFill>
                <a:latin typeface="Arial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2D0084A4-E9D1-C1D1-491A-D5C076C0BF7F}"/>
              </a:ext>
            </a:extLst>
          </p:cNvPr>
          <p:cNvSpPr txBox="1"/>
          <p:nvPr/>
        </p:nvSpPr>
        <p:spPr>
          <a:xfrm>
            <a:off x="16230295" y="5876254"/>
            <a:ext cx="691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400" defTabSz="720000" hangingPunct="1">
              <a:spcBef>
                <a:spcPct val="20000"/>
              </a:spcBef>
              <a:buClr>
                <a:srgbClr val="C00000"/>
              </a:buClr>
            </a:pPr>
            <a:r>
              <a:rPr lang="en-GB" sz="3600" b="1" kern="1200" dirty="0">
                <a:solidFill>
                  <a:srgbClr val="183962"/>
                </a:solidFill>
                <a:latin typeface="Arial"/>
              </a:rPr>
              <a:t>Presence of other PH signs</a:t>
            </a:r>
            <a:endParaRPr lang="en-GB" sz="3600" kern="1200" dirty="0">
              <a:solidFill>
                <a:srgbClr val="183962"/>
              </a:solidFill>
              <a:latin typeface="Arial"/>
            </a:endParaRPr>
          </a:p>
        </p:txBody>
      </p:sp>
      <p:sp>
        <p:nvSpPr>
          <p:cNvPr id="14" name="Rectangle à coins arrondis 4">
            <a:extLst>
              <a:ext uri="{FF2B5EF4-FFF2-40B4-BE49-F238E27FC236}">
                <a16:creationId xmlns:a16="http://schemas.microsoft.com/office/drawing/2014/main" id="{75E34929-0D7B-179F-7EAD-A3F92AD258E5}"/>
              </a:ext>
            </a:extLst>
          </p:cNvPr>
          <p:cNvSpPr/>
          <p:nvPr/>
        </p:nvSpPr>
        <p:spPr>
          <a:xfrm>
            <a:off x="483788" y="5113178"/>
            <a:ext cx="14249248" cy="1978088"/>
          </a:xfrm>
          <a:prstGeom prst="roundRect">
            <a:avLst/>
          </a:prstGeom>
          <a:solidFill>
            <a:srgbClr val="FF0000">
              <a:alpha val="5098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GB" sz="3600" kern="12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1248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0C4B5A8-FA61-355B-C1A1-999ACD6DC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782" y="2670488"/>
            <a:ext cx="9102436" cy="10955806"/>
          </a:xfrm>
          <a:prstGeom prst="rect">
            <a:avLst/>
          </a:prstGeom>
        </p:spPr>
      </p:pic>
      <p:pic>
        <p:nvPicPr>
          <p:cNvPr id="9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A52CB85-16E2-31D5-3B07-E3E33DFB6B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26" y="2691270"/>
            <a:ext cx="14573252" cy="10079440"/>
          </a:xfrm>
          <a:prstGeom prst="rect">
            <a:avLst/>
          </a:prstGeom>
        </p:spPr>
      </p:pic>
      <p:sp>
        <p:nvSpPr>
          <p:cNvPr id="10" name="Rectangle à coins arrondis 4">
            <a:extLst>
              <a:ext uri="{FF2B5EF4-FFF2-40B4-BE49-F238E27FC236}">
                <a16:creationId xmlns:a16="http://schemas.microsoft.com/office/drawing/2014/main" id="{1728C1B7-58DF-C4C5-B795-BF7FACA6441B}"/>
              </a:ext>
            </a:extLst>
          </p:cNvPr>
          <p:cNvSpPr/>
          <p:nvPr/>
        </p:nvSpPr>
        <p:spPr>
          <a:xfrm>
            <a:off x="483788" y="5113178"/>
            <a:ext cx="14249248" cy="1978088"/>
          </a:xfrm>
          <a:prstGeom prst="roundRect">
            <a:avLst/>
          </a:prstGeom>
          <a:solidFill>
            <a:srgbClr val="FF0000">
              <a:alpha val="5098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GB" sz="36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41B7F1DF-C988-2DB5-B2F9-0408889CFBDE}"/>
              </a:ext>
            </a:extLst>
          </p:cNvPr>
          <p:cNvSpPr txBox="1">
            <a:spLocks/>
          </p:cNvSpPr>
          <p:nvPr/>
        </p:nvSpPr>
        <p:spPr>
          <a:xfrm>
            <a:off x="1191616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GB" sz="5400">
                <a:solidFill>
                  <a:srgbClr val="183962"/>
                </a:solidFill>
              </a:rPr>
              <a:t>Echographic probability of PH</a:t>
            </a:r>
            <a:endParaRPr lang="en-GB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07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0C4B5A8-FA61-355B-C1A1-999ACD6DC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782" y="2670488"/>
            <a:ext cx="9102436" cy="1095580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AF0A81-F711-3CA5-A61A-0CF43CAB5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3199" y="5743574"/>
            <a:ext cx="12698242" cy="400309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F74600-863A-853F-787A-103760E1C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454" y="5743574"/>
            <a:ext cx="2466249" cy="400309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3979B8E-37B4-AC7B-7AE6-9AE27F1346C5}"/>
              </a:ext>
            </a:extLst>
          </p:cNvPr>
          <p:cNvSpPr txBox="1">
            <a:spLocks/>
          </p:cNvSpPr>
          <p:nvPr/>
        </p:nvSpPr>
        <p:spPr>
          <a:xfrm>
            <a:off x="1191616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GB" sz="5400" dirty="0" err="1">
                <a:solidFill>
                  <a:srgbClr val="183962"/>
                </a:solidFill>
              </a:rPr>
              <a:t>Echographic</a:t>
            </a:r>
            <a:r>
              <a:rPr lang="en-GB" sz="5400" dirty="0">
                <a:solidFill>
                  <a:srgbClr val="183962"/>
                </a:solidFill>
              </a:rPr>
              <a:t> probability of PH</a:t>
            </a:r>
          </a:p>
        </p:txBody>
      </p:sp>
    </p:spTree>
    <p:extLst>
      <p:ext uri="{BB962C8B-B14F-4D97-AF65-F5344CB8AC3E}">
        <p14:creationId xmlns:p14="http://schemas.microsoft.com/office/powerpoint/2010/main" val="22567957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9EA94B-21C8-3462-CDBA-A01FE55FF63F}"/>
              </a:ext>
            </a:extLst>
          </p:cNvPr>
          <p:cNvSpPr/>
          <p:nvPr/>
        </p:nvSpPr>
        <p:spPr>
          <a:xfrm>
            <a:off x="0" y="1902458"/>
            <a:ext cx="24384000" cy="11813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D3AD21-2C9E-B079-205D-54CDD8195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9164" y="2008835"/>
            <a:ext cx="13071763" cy="115201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019966-E7EC-2898-DE37-494386331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66272" y="4966854"/>
            <a:ext cx="6303819" cy="62954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954CE64-3357-C8FE-9482-FB3CAFEE2C62}"/>
              </a:ext>
            </a:extLst>
          </p:cNvPr>
          <p:cNvSpPr txBox="1">
            <a:spLocks/>
          </p:cNvSpPr>
          <p:nvPr/>
        </p:nvSpPr>
        <p:spPr>
          <a:xfrm>
            <a:off x="1219200" y="-277165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GB" sz="5400" dirty="0">
                <a:solidFill>
                  <a:srgbClr val="183962"/>
                </a:solidFill>
              </a:rPr>
              <a:t>Diagnosis of PH</a:t>
            </a:r>
          </a:p>
        </p:txBody>
      </p:sp>
    </p:spTree>
    <p:extLst>
      <p:ext uri="{BB962C8B-B14F-4D97-AF65-F5344CB8AC3E}">
        <p14:creationId xmlns:p14="http://schemas.microsoft.com/office/powerpoint/2010/main" val="5091353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9EA94B-21C8-3462-CDBA-A01FE55FF63F}"/>
              </a:ext>
            </a:extLst>
          </p:cNvPr>
          <p:cNvSpPr/>
          <p:nvPr/>
        </p:nvSpPr>
        <p:spPr>
          <a:xfrm>
            <a:off x="0" y="1902458"/>
            <a:ext cx="24384000" cy="11813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D3AD21-2C9E-B079-205D-54CDD8195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9164" y="2008835"/>
            <a:ext cx="13071763" cy="115201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649B2C8-2EB6-911D-9826-42196942E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83" y="3411681"/>
            <a:ext cx="4083194" cy="935492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12E457F-DCA8-B268-0FFD-B0E0F7C1D460}"/>
              </a:ext>
            </a:extLst>
          </p:cNvPr>
          <p:cNvSpPr txBox="1">
            <a:spLocks/>
          </p:cNvSpPr>
          <p:nvPr/>
        </p:nvSpPr>
        <p:spPr>
          <a:xfrm>
            <a:off x="1219200" y="-277165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GB" sz="5400" dirty="0">
                <a:solidFill>
                  <a:srgbClr val="183962"/>
                </a:solidFill>
              </a:rPr>
              <a:t>Diagnosis of PH</a:t>
            </a:r>
          </a:p>
        </p:txBody>
      </p:sp>
    </p:spTree>
    <p:extLst>
      <p:ext uri="{BB962C8B-B14F-4D97-AF65-F5344CB8AC3E}">
        <p14:creationId xmlns:p14="http://schemas.microsoft.com/office/powerpoint/2010/main" val="95934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ED6076B-8FEB-8022-2F83-180F1DBFB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94" y="1"/>
            <a:ext cx="24446033" cy="1305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228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533D84D-2BD7-48CE-AB63-CA583B3F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imaging techniques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401D3F-36A4-02A6-0263-166915073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64" y="2971800"/>
            <a:ext cx="23728453" cy="916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08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533D84D-2BD7-48CE-AB63-CA583B3F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imaging techniques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401D3F-36A4-02A6-0263-166915073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7098" y="2995480"/>
            <a:ext cx="15163740" cy="976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1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8FF1C52-3476-00A5-89AF-83900C578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33583" y="3882637"/>
            <a:ext cx="10823945" cy="8612372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3D98511A-077F-E7D7-C2E6-12F84D33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9248"/>
            <a:ext cx="21945600" cy="2286000"/>
          </a:xfrm>
        </p:spPr>
        <p:txBody>
          <a:bodyPr/>
          <a:lstStyle/>
          <a:p>
            <a:r>
              <a:rPr lang="en-US" dirty="0"/>
              <a:t>Emerging imaging techniques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DC947C9-B74D-DA9E-3DE1-DA9365E62CCA}"/>
              </a:ext>
            </a:extLst>
          </p:cNvPr>
          <p:cNvSpPr txBox="1"/>
          <p:nvPr/>
        </p:nvSpPr>
        <p:spPr>
          <a:xfrm>
            <a:off x="1411432" y="2689140"/>
            <a:ext cx="9367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800" b="1" dirty="0" err="1">
                <a:solidFill>
                  <a:srgbClr val="131313"/>
                </a:solidFill>
                <a:effectLst/>
                <a:latin typeface="Georgia" panose="02040502050405020303" pitchFamily="18" charset="0"/>
              </a:rPr>
              <a:t>hyperpolarised</a:t>
            </a:r>
            <a:r>
              <a:rPr lang="en-US" sz="2800" b="1" dirty="0">
                <a:solidFill>
                  <a:srgbClr val="131313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800" b="1" baseline="30000" dirty="0">
                <a:solidFill>
                  <a:srgbClr val="131313"/>
                </a:solidFill>
                <a:effectLst/>
                <a:latin typeface="inherit"/>
              </a:rPr>
              <a:t>129</a:t>
            </a:r>
            <a:r>
              <a:rPr lang="en-US" sz="2800" b="1" dirty="0">
                <a:solidFill>
                  <a:srgbClr val="131313"/>
                </a:solidFill>
                <a:effectLst/>
                <a:latin typeface="Georgia" panose="02040502050405020303" pitchFamily="18" charset="0"/>
              </a:rPr>
              <a:t>Xe magnetic spectroscopy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DF1F0ED-0E46-C295-8F3B-88C3EBDF91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A87406B-5B05-5269-35DA-5D776EBDC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16" y="3580312"/>
            <a:ext cx="9426720" cy="991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791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CEF68A-C226-D096-1488-74B7E0D13F8B}"/>
              </a:ext>
            </a:extLst>
          </p:cNvPr>
          <p:cNvSpPr/>
          <p:nvPr/>
        </p:nvSpPr>
        <p:spPr>
          <a:xfrm>
            <a:off x="0" y="0"/>
            <a:ext cx="24384000" cy="1371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0A00F-CA5B-293A-6FA7-68D9B0DB0F3E}"/>
              </a:ext>
            </a:extLst>
          </p:cNvPr>
          <p:cNvSpPr/>
          <p:nvPr/>
        </p:nvSpPr>
        <p:spPr>
          <a:xfrm>
            <a:off x="25374" y="4779817"/>
            <a:ext cx="24367084" cy="4447309"/>
          </a:xfrm>
          <a:prstGeom prst="rect">
            <a:avLst/>
          </a:prstGeom>
          <a:solidFill>
            <a:srgbClr val="183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2A37C7-8DC8-0AB9-83FE-C46CFFC929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1828"/>
            <a:ext cx="24367084" cy="24879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828754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</a:rPr>
              <a:t>﻿Pathophysiology and Genetics</a:t>
            </a:r>
          </a:p>
        </p:txBody>
      </p:sp>
    </p:spTree>
    <p:extLst>
      <p:ext uri="{BB962C8B-B14F-4D97-AF65-F5344CB8AC3E}">
        <p14:creationId xmlns:p14="http://schemas.microsoft.com/office/powerpoint/2010/main" val="3702158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F84DF77-F2BC-5B41-6676-9173DAC83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174" y="3302144"/>
            <a:ext cx="12498153" cy="95660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899DE1-EA6C-0868-3C2D-1E083E969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26490" y="3927762"/>
            <a:ext cx="8437419" cy="7630941"/>
          </a:xfrm>
          <a:prstGeom prst="rect">
            <a:avLst/>
          </a:prstGeom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10DDCE56-D6E7-DB0C-6C91-CA3BE92C9CD5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600" dirty="0">
                <a:solidFill>
                  <a:schemeClr val="tx1"/>
                </a:solidFill>
              </a:rPr>
              <a:t>Pathophysiology</a:t>
            </a:r>
            <a:endParaRPr lang="fr-FR" sz="5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54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60C7E3B-AF7D-508D-6A72-6837609DB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7981"/>
            <a:ext cx="12344400" cy="649128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F25A3AB-03F5-F0A7-39A3-8813E7AA1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4287980"/>
            <a:ext cx="12344400" cy="6491287"/>
          </a:xfrm>
          <a:prstGeom prst="rect">
            <a:avLst/>
          </a:prstGeom>
        </p:spPr>
      </p:pic>
      <p:sp>
        <p:nvSpPr>
          <p:cNvPr id="2" name="Titre 2">
            <a:extLst>
              <a:ext uri="{FF2B5EF4-FFF2-40B4-BE49-F238E27FC236}">
                <a16:creationId xmlns:a16="http://schemas.microsoft.com/office/drawing/2014/main" id="{35FB15BC-BC67-E708-2DD7-972A03BEB44A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600" dirty="0">
                <a:solidFill>
                  <a:schemeClr val="tx1"/>
                </a:solidFill>
              </a:rPr>
              <a:t>Pathophysiology</a:t>
            </a:r>
            <a:endParaRPr lang="fr-FR" sz="5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964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2C2B33-3413-0B77-1B5E-DFDCA8A40C5F}"/>
              </a:ext>
            </a:extLst>
          </p:cNvPr>
          <p:cNvSpPr/>
          <p:nvPr/>
        </p:nvSpPr>
        <p:spPr>
          <a:xfrm>
            <a:off x="0" y="1898346"/>
            <a:ext cx="24219877" cy="11769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9C6515-DF70-D6F1-FE19-B5A77EDBDE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21720" y="2110064"/>
            <a:ext cx="12462280" cy="11346534"/>
          </a:xfrm>
          <a:prstGeom prst="rect">
            <a:avLst/>
          </a:prstGeom>
        </p:spPr>
      </p:pic>
      <p:sp>
        <p:nvSpPr>
          <p:cNvPr id="2" name="Titre 2">
            <a:extLst>
              <a:ext uri="{FF2B5EF4-FFF2-40B4-BE49-F238E27FC236}">
                <a16:creationId xmlns:a16="http://schemas.microsoft.com/office/drawing/2014/main" id="{16BDA62A-54FF-B76B-05A0-80905FB819EC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600" dirty="0">
                <a:solidFill>
                  <a:schemeClr val="tx1"/>
                </a:solidFill>
              </a:rPr>
              <a:t>Pathophysiology</a:t>
            </a:r>
            <a:endParaRPr lang="fr-FR" sz="5600" dirty="0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96978C7-446D-781A-FB94-366FB98C4D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73"/>
          <a:stretch/>
        </p:blipFill>
        <p:spPr>
          <a:xfrm>
            <a:off x="644237" y="4612706"/>
            <a:ext cx="11277484" cy="417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C82A281-FB07-A721-8275-627251A68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78" y="2505075"/>
            <a:ext cx="16043643" cy="112109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020EE7-767E-0DAB-49FB-800826128319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6000" dirty="0">
                <a:solidFill>
                  <a:srgbClr val="183962"/>
                </a:solidFill>
              </a:rPr>
              <a:t>﻿Pathophysiology of the right ventricle and its pulmonary vascular interaction </a:t>
            </a:r>
          </a:p>
        </p:txBody>
      </p:sp>
    </p:spTree>
    <p:extLst>
      <p:ext uri="{BB962C8B-B14F-4D97-AF65-F5344CB8AC3E}">
        <p14:creationId xmlns:p14="http://schemas.microsoft.com/office/powerpoint/2010/main" val="555909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BFF965-CB2B-5586-9E3F-1AF7B8FA1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4648" y="2804853"/>
            <a:ext cx="20340169" cy="1027106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2A44E7D-30D5-8DB6-508C-21E43A809113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6000" dirty="0">
                <a:solidFill>
                  <a:srgbClr val="183962"/>
                </a:solidFill>
              </a:rPr>
              <a:t>Burden of rare variants in PAH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57365CA-2879-5F70-898D-286E294F276E}"/>
              </a:ext>
            </a:extLst>
          </p:cNvPr>
          <p:cNvSpPr/>
          <p:nvPr/>
        </p:nvSpPr>
        <p:spPr>
          <a:xfrm>
            <a:off x="4348480" y="3982720"/>
            <a:ext cx="1625600" cy="9093200"/>
          </a:xfrm>
          <a:prstGeom prst="roundRect">
            <a:avLst/>
          </a:prstGeom>
          <a:solidFill>
            <a:srgbClr val="FF0000">
              <a:alpha val="5098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730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577AE1-016B-43CF-BD0E-85F282483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63"/>
          <a:stretch/>
        </p:blipFill>
        <p:spPr>
          <a:xfrm>
            <a:off x="623455" y="2375248"/>
            <a:ext cx="7543800" cy="11229975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66B64D65-C37E-12E6-82B4-7DAB3F40FBB5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600" dirty="0">
                <a:solidFill>
                  <a:schemeClr val="tx1"/>
                </a:solidFill>
              </a:rPr>
              <a:t>Utility of genetic testing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9F260D-83A0-EE84-DCBA-32F93A2C9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57"/>
          <a:stretch/>
        </p:blipFill>
        <p:spPr>
          <a:xfrm>
            <a:off x="8551720" y="4336473"/>
            <a:ext cx="7346373" cy="38173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59B5EA-9064-7D12-1CE7-015AA7FCD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63" b="82536"/>
          <a:stretch/>
        </p:blipFill>
        <p:spPr>
          <a:xfrm>
            <a:off x="8354293" y="2375248"/>
            <a:ext cx="7543800" cy="19612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9DBEB1-6231-1ECA-2B0B-5F4EFF772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63" b="82536"/>
          <a:stretch/>
        </p:blipFill>
        <p:spPr>
          <a:xfrm>
            <a:off x="15908482" y="2375248"/>
            <a:ext cx="7543800" cy="1961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F22DF1-5B84-330E-6638-D774347C2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80" b="3302"/>
          <a:stretch/>
        </p:blipFill>
        <p:spPr>
          <a:xfrm>
            <a:off x="8551720" y="8391011"/>
            <a:ext cx="7356762" cy="50548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6D46B0-63D1-14D4-59D8-1189DD132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r="65547"/>
          <a:stretch/>
        </p:blipFill>
        <p:spPr>
          <a:xfrm>
            <a:off x="16216747" y="4239492"/>
            <a:ext cx="7220368" cy="78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4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CEF68A-C226-D096-1488-74B7E0D13F8B}"/>
              </a:ext>
            </a:extLst>
          </p:cNvPr>
          <p:cNvSpPr/>
          <p:nvPr/>
        </p:nvSpPr>
        <p:spPr>
          <a:xfrm>
            <a:off x="0" y="0"/>
            <a:ext cx="24384000" cy="1371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0A00F-CA5B-293A-6FA7-68D9B0DB0F3E}"/>
              </a:ext>
            </a:extLst>
          </p:cNvPr>
          <p:cNvSpPr/>
          <p:nvPr/>
        </p:nvSpPr>
        <p:spPr>
          <a:xfrm>
            <a:off x="25374" y="4779817"/>
            <a:ext cx="24367084" cy="4447309"/>
          </a:xfrm>
          <a:prstGeom prst="rect">
            <a:avLst/>
          </a:prstGeom>
          <a:solidFill>
            <a:srgbClr val="183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2A37C7-8DC8-0AB9-83FE-C46CFFC929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1828"/>
            <a:ext cx="24367084" cy="24879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828754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</a:rPr>
              <a:t>﻿Patient Perspectives</a:t>
            </a:r>
          </a:p>
        </p:txBody>
      </p:sp>
    </p:spTree>
    <p:extLst>
      <p:ext uri="{BB962C8B-B14F-4D97-AF65-F5344CB8AC3E}">
        <p14:creationId xmlns:p14="http://schemas.microsoft.com/office/powerpoint/2010/main" val="11578083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E1BABC9-CB71-1097-0852-713AA0FE5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945062"/>
            <a:ext cx="21945600" cy="6857998"/>
          </a:xfrm>
          <a:prstGeom prst="rect">
            <a:avLst/>
          </a:prstGeom>
          <a:noFill/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326AB0B3-EB1E-43A5-7E82-AE500AFE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9248"/>
            <a:ext cx="21945600" cy="2286000"/>
          </a:xfrm>
        </p:spPr>
        <p:txBody>
          <a:bodyPr/>
          <a:lstStyle/>
          <a:p>
            <a:r>
              <a:rPr lang="en-US" dirty="0"/>
              <a:t>Recommendations for genetic testing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5A95421-491F-BD42-99C5-1372192E0202}"/>
              </a:ext>
            </a:extLst>
          </p:cNvPr>
          <p:cNvSpPr/>
          <p:nvPr/>
        </p:nvSpPr>
        <p:spPr>
          <a:xfrm>
            <a:off x="1392382" y="7211290"/>
            <a:ext cx="9195262" cy="2244437"/>
          </a:xfrm>
          <a:prstGeom prst="roundRect">
            <a:avLst/>
          </a:prstGeom>
          <a:solidFill>
            <a:srgbClr val="FF0000">
              <a:alpha val="5098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3834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E6D43EAE-95A1-2E04-0AEB-1E30C9BAB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75" y="3200403"/>
            <a:ext cx="21298650" cy="9051926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A421089-5DDA-CDED-E821-F0C916EE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9248"/>
            <a:ext cx="21945600" cy="2286000"/>
          </a:xfrm>
        </p:spPr>
        <p:txBody>
          <a:bodyPr/>
          <a:lstStyle/>
          <a:p>
            <a:r>
              <a:rPr lang="en-US" dirty="0"/>
              <a:t>Utility of genetic testing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4D3781F-B4C4-8F02-1C7D-741DC0CE1E3B}"/>
              </a:ext>
            </a:extLst>
          </p:cNvPr>
          <p:cNvSpPr/>
          <p:nvPr/>
        </p:nvSpPr>
        <p:spPr>
          <a:xfrm>
            <a:off x="1953491" y="7107380"/>
            <a:ext cx="20553218" cy="3179620"/>
          </a:xfrm>
          <a:prstGeom prst="roundRect">
            <a:avLst/>
          </a:prstGeom>
          <a:solidFill>
            <a:srgbClr val="FF0000">
              <a:alpha val="5098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93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 60">
            <a:extLst>
              <a:ext uri="{FF2B5EF4-FFF2-40B4-BE49-F238E27FC236}">
                <a16:creationId xmlns:a16="http://schemas.microsoft.com/office/drawing/2014/main" id="{5F910B38-269E-F1C1-0904-FA4405AEF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834" y="2876222"/>
            <a:ext cx="20754344" cy="10750530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E9F774D-9D89-C55B-F2EB-ECB07BF187E0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600" dirty="0">
                <a:solidFill>
                  <a:schemeClr val="tx1"/>
                </a:solidFill>
              </a:rPr>
              <a:t>Utility of genetic testing</a:t>
            </a:r>
          </a:p>
        </p:txBody>
      </p:sp>
    </p:spTree>
    <p:extLst>
      <p:ext uri="{BB962C8B-B14F-4D97-AF65-F5344CB8AC3E}">
        <p14:creationId xmlns:p14="http://schemas.microsoft.com/office/powerpoint/2010/main" val="621209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C1BD99C-D2E2-B7F0-A83C-C3EC644C6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666" y="3602355"/>
            <a:ext cx="13662574" cy="8984209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4A05F14-3F96-FF86-2D87-0EEFE5885BA8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600" dirty="0">
                <a:solidFill>
                  <a:schemeClr val="tx1"/>
                </a:solidFill>
              </a:rPr>
              <a:t>Precision Medicine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9C8755-7DE6-DA09-68F0-8022D8D42A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9556" y="3602355"/>
            <a:ext cx="10564778" cy="89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123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CEF68A-C226-D096-1488-74B7E0D13F8B}"/>
              </a:ext>
            </a:extLst>
          </p:cNvPr>
          <p:cNvSpPr/>
          <p:nvPr/>
        </p:nvSpPr>
        <p:spPr>
          <a:xfrm>
            <a:off x="0" y="0"/>
            <a:ext cx="24384000" cy="1371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0A00F-CA5B-293A-6FA7-68D9B0DB0F3E}"/>
              </a:ext>
            </a:extLst>
          </p:cNvPr>
          <p:cNvSpPr/>
          <p:nvPr/>
        </p:nvSpPr>
        <p:spPr>
          <a:xfrm>
            <a:off x="25374" y="4779817"/>
            <a:ext cx="24367084" cy="4447309"/>
          </a:xfrm>
          <a:prstGeom prst="rect">
            <a:avLst/>
          </a:prstGeom>
          <a:solidFill>
            <a:srgbClr val="183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2A37C7-8DC8-0AB9-83FE-C46CFFC929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1828"/>
            <a:ext cx="24367084" cy="24879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828754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</a:rPr>
              <a:t>﻿ Risk stratification in PAH</a:t>
            </a:r>
          </a:p>
        </p:txBody>
      </p:sp>
    </p:spTree>
    <p:extLst>
      <p:ext uri="{BB962C8B-B14F-4D97-AF65-F5344CB8AC3E}">
        <p14:creationId xmlns:p14="http://schemas.microsoft.com/office/powerpoint/2010/main" val="21978292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789E327-26E7-B5AB-3BFE-43AFB6AD7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26" y="2373457"/>
            <a:ext cx="18017303" cy="11051597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414DAFD4-7134-56BA-62D3-1BF44D40586A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Evolution of the disease : Risk stratification</a:t>
            </a:r>
            <a:endParaRPr lang="fr-FR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122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Evolution of the disease : Risk stratification at baseline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29FAB8-44CF-05F3-E230-9E99E953C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893" y="2375248"/>
            <a:ext cx="12686434" cy="110887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05F616-0E87-F92D-85AB-D9174EB21FEF}"/>
              </a:ext>
            </a:extLst>
          </p:cNvPr>
          <p:cNvSpPr/>
          <p:nvPr/>
        </p:nvSpPr>
        <p:spPr>
          <a:xfrm>
            <a:off x="13411200" y="6666345"/>
            <a:ext cx="9753600" cy="631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B49541-C46C-19D4-84F1-D3240209B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15302" y="2527648"/>
            <a:ext cx="9447371" cy="43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320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7340FA9-5D98-D864-A610-0296954A3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51" y="2453986"/>
            <a:ext cx="21064783" cy="111165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ED228-070F-A821-4E16-1B6C5AFB3795}"/>
              </a:ext>
            </a:extLst>
          </p:cNvPr>
          <p:cNvSpPr/>
          <p:nvPr/>
        </p:nvSpPr>
        <p:spPr>
          <a:xfrm>
            <a:off x="1422400" y="12354560"/>
            <a:ext cx="4653280" cy="136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EB56BE3A-D1B0-0631-9496-FF06B9FF6B8F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Evolution of the disease : Risk stratification</a:t>
            </a:r>
            <a:endParaRPr lang="fr-FR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342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Evolution of the disease : Risk stratification during follow-up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6A66E0-EC6A-9A8F-B14C-6A8E34231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54" y="5217968"/>
            <a:ext cx="17419408" cy="44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93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C026463-3232-E1A2-CF22-61B491F07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7" y="2366097"/>
            <a:ext cx="13725525" cy="11020425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3A793609-D814-4942-A15B-6C3437AEC320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Treatment goals </a:t>
            </a:r>
            <a:endParaRPr lang="fr-FR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41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55C3E5B-3583-3EE4-2225-6C50C50B5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6854" y="2375248"/>
            <a:ext cx="18550292" cy="1073194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7FBCBD3-0FC3-1446-CAD0-D01A05D24862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754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GB" sz="5600" dirty="0">
                <a:solidFill>
                  <a:schemeClr val="tx1"/>
                </a:solidFill>
              </a:rPr>
              <a:t>7</a:t>
            </a:r>
            <a:r>
              <a:rPr lang="en-GB" sz="5600" baseline="30000" dirty="0">
                <a:solidFill>
                  <a:schemeClr val="tx1"/>
                </a:solidFill>
              </a:rPr>
              <a:t>th</a:t>
            </a:r>
            <a:r>
              <a:rPr lang="en-GB" sz="5600" dirty="0">
                <a:solidFill>
                  <a:schemeClr val="tx1"/>
                </a:solidFill>
              </a:rPr>
              <a:t> WSPH – Barcelona 2024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E142A9-BE0C-6505-0042-FB9A0FA0F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6" y="4145263"/>
            <a:ext cx="13146523" cy="94814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BC30D4-6FDB-E719-901B-663342BFA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345" y="4409198"/>
            <a:ext cx="9840624" cy="89030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15BB1F-BD96-B2C7-F8E2-ACADD0C92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0709" y="3448308"/>
            <a:ext cx="18550292" cy="112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687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CEF68A-C226-D096-1488-74B7E0D13F8B}"/>
              </a:ext>
            </a:extLst>
          </p:cNvPr>
          <p:cNvSpPr/>
          <p:nvPr/>
        </p:nvSpPr>
        <p:spPr>
          <a:xfrm>
            <a:off x="0" y="0"/>
            <a:ext cx="24384000" cy="1371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0A00F-CA5B-293A-6FA7-68D9B0DB0F3E}"/>
              </a:ext>
            </a:extLst>
          </p:cNvPr>
          <p:cNvSpPr/>
          <p:nvPr/>
        </p:nvSpPr>
        <p:spPr>
          <a:xfrm>
            <a:off x="25374" y="4779817"/>
            <a:ext cx="24367084" cy="4447309"/>
          </a:xfrm>
          <a:prstGeom prst="rect">
            <a:avLst/>
          </a:prstGeom>
          <a:solidFill>
            <a:srgbClr val="183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2A37C7-8DC8-0AB9-83FE-C46CFFC929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1828"/>
            <a:ext cx="24367084" cy="24879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828754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</a:rPr>
              <a:t>﻿ Treatment algorithm in PAH</a:t>
            </a:r>
          </a:p>
        </p:txBody>
      </p:sp>
    </p:spTree>
    <p:extLst>
      <p:ext uri="{BB962C8B-B14F-4D97-AF65-F5344CB8AC3E}">
        <p14:creationId xmlns:p14="http://schemas.microsoft.com/office/powerpoint/2010/main" val="42803597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B819E42-62C9-7F61-191E-7DF329E4D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120" y="3660629"/>
            <a:ext cx="23768571" cy="7187479"/>
          </a:xfrm>
          <a:prstGeom prst="rect">
            <a:avLst/>
          </a:prstGeom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8715D606-D1DE-C974-9603-5B2A87747B29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Supportive measures</a:t>
            </a:r>
            <a:endParaRPr lang="fr-FR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710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F7B11A5-3959-83DE-2A69-F33219BB7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40576"/>
            <a:ext cx="21820909" cy="10934434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5945B005-0585-C1B9-1372-359DB3749F1E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Innovative therapy: Targeting Activin/BMP  pathway</a:t>
            </a:r>
            <a:endParaRPr lang="fr-FR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717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roup 588">
            <a:extLst>
              <a:ext uri="{FF2B5EF4-FFF2-40B4-BE49-F238E27FC236}">
                <a16:creationId xmlns:a16="http://schemas.microsoft.com/office/drawing/2014/main" id="{BF7B369B-DC0F-4748-B338-70C979E45E8D}"/>
              </a:ext>
            </a:extLst>
          </p:cNvPr>
          <p:cNvGrpSpPr/>
          <p:nvPr/>
        </p:nvGrpSpPr>
        <p:grpSpPr>
          <a:xfrm>
            <a:off x="5101565" y="10004153"/>
            <a:ext cx="581214" cy="500374"/>
            <a:chOff x="2504633" y="4498758"/>
            <a:chExt cx="540336" cy="465181"/>
          </a:xfrm>
        </p:grpSpPr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E5FE34FF-B7A6-4EBC-BC39-D1FD5DFA1D93}"/>
                </a:ext>
              </a:extLst>
            </p:cNvPr>
            <p:cNvSpPr>
              <a:spLocks/>
            </p:cNvSpPr>
            <p:nvPr/>
          </p:nvSpPr>
          <p:spPr bwMode="auto">
            <a:xfrm rot="1279283">
              <a:off x="2504633" y="4498758"/>
              <a:ext cx="540336" cy="465181"/>
            </a:xfrm>
            <a:custGeom>
              <a:avLst/>
              <a:gdLst>
                <a:gd name="connsiteX0" fmla="*/ 0 w 540336"/>
                <a:gd name="connsiteY0" fmla="*/ 0 h 465181"/>
                <a:gd name="connsiteX1" fmla="*/ 76192 w 540336"/>
                <a:gd name="connsiteY1" fmla="*/ 28409 h 465181"/>
                <a:gd name="connsiteX2" fmla="*/ 229828 w 540336"/>
                <a:gd name="connsiteY2" fmla="*/ 101152 h 465181"/>
                <a:gd name="connsiteX3" fmla="*/ 540336 w 540336"/>
                <a:gd name="connsiteY3" fmla="*/ 273457 h 465181"/>
                <a:gd name="connsiteX4" fmla="*/ 255704 w 540336"/>
                <a:gd name="connsiteY4" fmla="*/ 432757 h 465181"/>
                <a:gd name="connsiteX5" fmla="*/ 181567 w 540336"/>
                <a:gd name="connsiteY5" fmla="*/ 465181 h 46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336" h="465181">
                  <a:moveTo>
                    <a:pt x="0" y="0"/>
                  </a:moveTo>
                  <a:lnTo>
                    <a:pt x="76192" y="28409"/>
                  </a:lnTo>
                  <a:cubicBezTo>
                    <a:pt x="130369" y="51573"/>
                    <a:pt x="186163" y="80020"/>
                    <a:pt x="229828" y="101152"/>
                  </a:cubicBezTo>
                  <a:cubicBezTo>
                    <a:pt x="317159" y="143415"/>
                    <a:pt x="540336" y="237695"/>
                    <a:pt x="540336" y="273457"/>
                  </a:cubicBezTo>
                  <a:cubicBezTo>
                    <a:pt x="540336" y="312469"/>
                    <a:pt x="349503" y="390494"/>
                    <a:pt x="255704" y="432757"/>
                  </a:cubicBezTo>
                  <a:lnTo>
                    <a:pt x="181567" y="465181"/>
                  </a:ln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B765F728-18DB-4910-A94E-D8837EB8BF1A}"/>
                </a:ext>
              </a:extLst>
            </p:cNvPr>
            <p:cNvSpPr>
              <a:spLocks/>
            </p:cNvSpPr>
            <p:nvPr/>
          </p:nvSpPr>
          <p:spPr bwMode="auto">
            <a:xfrm rot="1279283">
              <a:off x="2505953" y="4499522"/>
              <a:ext cx="538955" cy="464225"/>
            </a:xfrm>
            <a:custGeom>
              <a:avLst/>
              <a:gdLst>
                <a:gd name="connsiteX0" fmla="*/ 0 w 538955"/>
                <a:gd name="connsiteY0" fmla="*/ 0 h 464225"/>
                <a:gd name="connsiteX1" fmla="*/ 74811 w 538955"/>
                <a:gd name="connsiteY1" fmla="*/ 27894 h 464225"/>
                <a:gd name="connsiteX2" fmla="*/ 228447 w 538955"/>
                <a:gd name="connsiteY2" fmla="*/ 100637 h 464225"/>
                <a:gd name="connsiteX3" fmla="*/ 538955 w 538955"/>
                <a:gd name="connsiteY3" fmla="*/ 272942 h 464225"/>
                <a:gd name="connsiteX4" fmla="*/ 254323 w 538955"/>
                <a:gd name="connsiteY4" fmla="*/ 432242 h 464225"/>
                <a:gd name="connsiteX5" fmla="*/ 181193 w 538955"/>
                <a:gd name="connsiteY5" fmla="*/ 464225 h 46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8955" h="464225">
                  <a:moveTo>
                    <a:pt x="0" y="0"/>
                  </a:moveTo>
                  <a:lnTo>
                    <a:pt x="74811" y="27894"/>
                  </a:lnTo>
                  <a:cubicBezTo>
                    <a:pt x="128988" y="51058"/>
                    <a:pt x="184782" y="79505"/>
                    <a:pt x="228447" y="100637"/>
                  </a:cubicBezTo>
                  <a:cubicBezTo>
                    <a:pt x="315778" y="142900"/>
                    <a:pt x="538955" y="237180"/>
                    <a:pt x="538955" y="272942"/>
                  </a:cubicBezTo>
                  <a:cubicBezTo>
                    <a:pt x="538955" y="311954"/>
                    <a:pt x="348122" y="389979"/>
                    <a:pt x="254323" y="432242"/>
                  </a:cubicBezTo>
                  <a:lnTo>
                    <a:pt x="181193" y="464225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6B36CE4-31A9-425C-993C-03D2F4C64436}"/>
              </a:ext>
            </a:extLst>
          </p:cNvPr>
          <p:cNvSpPr/>
          <p:nvPr/>
        </p:nvSpPr>
        <p:spPr bwMode="auto">
          <a:xfrm>
            <a:off x="5194302" y="3278365"/>
            <a:ext cx="18491200" cy="2705102"/>
          </a:xfrm>
          <a:custGeom>
            <a:avLst/>
            <a:gdLst>
              <a:gd name="connsiteX0" fmla="*/ 9245600 w 9245600"/>
              <a:gd name="connsiteY0" fmla="*/ 0 h 1352550"/>
              <a:gd name="connsiteX1" fmla="*/ 9245600 w 9245600"/>
              <a:gd name="connsiteY1" fmla="*/ 1339850 h 1352550"/>
              <a:gd name="connsiteX2" fmla="*/ 7410450 w 9245600"/>
              <a:gd name="connsiteY2" fmla="*/ 1352550 h 1352550"/>
              <a:gd name="connsiteX3" fmla="*/ 5365750 w 9245600"/>
              <a:gd name="connsiteY3" fmla="*/ 1308100 h 1352550"/>
              <a:gd name="connsiteX4" fmla="*/ 4146550 w 9245600"/>
              <a:gd name="connsiteY4" fmla="*/ 1212850 h 1352550"/>
              <a:gd name="connsiteX5" fmla="*/ 2501900 w 9245600"/>
              <a:gd name="connsiteY5" fmla="*/ 927100 h 1352550"/>
              <a:gd name="connsiteX6" fmla="*/ 1428750 w 9245600"/>
              <a:gd name="connsiteY6" fmla="*/ 609600 h 1352550"/>
              <a:gd name="connsiteX7" fmla="*/ 158750 w 9245600"/>
              <a:gd name="connsiteY7" fmla="*/ 146050 h 1352550"/>
              <a:gd name="connsiteX8" fmla="*/ 0 w 9245600"/>
              <a:gd name="connsiteY8" fmla="*/ 6350 h 1352550"/>
              <a:gd name="connsiteX9" fmla="*/ 9245600 w 9245600"/>
              <a:gd name="connsiteY9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45600" h="1352550">
                <a:moveTo>
                  <a:pt x="9245600" y="0"/>
                </a:moveTo>
                <a:lnTo>
                  <a:pt x="9245600" y="1339850"/>
                </a:lnTo>
                <a:lnTo>
                  <a:pt x="7410450" y="1352550"/>
                </a:lnTo>
                <a:lnTo>
                  <a:pt x="5365750" y="1308100"/>
                </a:lnTo>
                <a:lnTo>
                  <a:pt x="4146550" y="1212850"/>
                </a:lnTo>
                <a:lnTo>
                  <a:pt x="2501900" y="927100"/>
                </a:lnTo>
                <a:lnTo>
                  <a:pt x="1428750" y="609600"/>
                </a:lnTo>
                <a:lnTo>
                  <a:pt x="158750" y="146050"/>
                </a:lnTo>
                <a:lnTo>
                  <a:pt x="0" y="6350"/>
                </a:lnTo>
                <a:lnTo>
                  <a:pt x="924560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6400" kern="1200" err="1">
              <a:solidFill>
                <a:srgbClr val="FFFFFF"/>
              </a:solidFill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7A2AB5-E0A0-4CCC-B4C4-B24E481DF323}"/>
              </a:ext>
            </a:extLst>
          </p:cNvPr>
          <p:cNvGrpSpPr/>
          <p:nvPr/>
        </p:nvGrpSpPr>
        <p:grpSpPr>
          <a:xfrm>
            <a:off x="419089" y="5663285"/>
            <a:ext cx="4422906" cy="4431310"/>
            <a:chOff x="4246448" y="2171701"/>
            <a:chExt cx="3366256" cy="3349598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95B6EA12-A544-497E-8C0F-1E691DB89B4E}"/>
                </a:ext>
              </a:extLst>
            </p:cNvPr>
            <p:cNvSpPr/>
            <p:nvPr/>
          </p:nvSpPr>
          <p:spPr bwMode="auto">
            <a:xfrm>
              <a:off x="4246448" y="2171701"/>
              <a:ext cx="3366256" cy="3349598"/>
            </a:xfrm>
            <a:prstGeom prst="flowChartConnector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</a:bodyPr>
            <a:lstStyle/>
            <a:p>
              <a:pPr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FFFFFF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EFF751DC-8E11-4B5D-8008-B1A55349103D}"/>
                </a:ext>
              </a:extLst>
            </p:cNvPr>
            <p:cNvSpPr/>
            <p:nvPr/>
          </p:nvSpPr>
          <p:spPr bwMode="auto">
            <a:xfrm>
              <a:off x="4798799" y="2725747"/>
              <a:ext cx="2248878" cy="2235200"/>
            </a:xfrm>
            <a:prstGeom prst="flowChartConnector">
              <a:avLst/>
            </a:prstGeom>
            <a:solidFill>
              <a:srgbClr val="EED1E0"/>
            </a:solidFill>
            <a:ln w="28575" cap="flat" cmpd="sng" algn="ctr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</a:bodyPr>
            <a:lstStyle/>
            <a:p>
              <a:pPr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FFFFFF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E6FCBE6E-C518-4079-905A-FF349EB61286}"/>
                </a:ext>
              </a:extLst>
            </p:cNvPr>
            <p:cNvSpPr/>
            <p:nvPr/>
          </p:nvSpPr>
          <p:spPr bwMode="auto">
            <a:xfrm>
              <a:off x="5274733" y="3169915"/>
              <a:ext cx="1299634" cy="1313185"/>
            </a:xfrm>
            <a:prstGeom prst="flowChartConnector">
              <a:avLst/>
            </a:prstGeom>
            <a:noFill/>
            <a:ln w="57150" cap="flat" cmpd="sng" algn="ctr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</a:bodyPr>
            <a:lstStyle/>
            <a:p>
              <a:pPr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FFFFFF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A62FECE9-F280-4B44-A8A9-886D16130511}"/>
                </a:ext>
              </a:extLst>
            </p:cNvPr>
            <p:cNvSpPr/>
            <p:nvPr/>
          </p:nvSpPr>
          <p:spPr bwMode="auto">
            <a:xfrm>
              <a:off x="5291665" y="3211377"/>
              <a:ext cx="1257300" cy="1252072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</a:bodyPr>
            <a:lstStyle/>
            <a:p>
              <a:pPr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FFFFFF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E02CCB2-C034-4DB3-8434-88C7330D9B5D}"/>
                </a:ext>
              </a:extLst>
            </p:cNvPr>
            <p:cNvGrpSpPr/>
            <p:nvPr/>
          </p:nvGrpSpPr>
          <p:grpSpPr>
            <a:xfrm rot="11753699">
              <a:off x="6297633" y="2436232"/>
              <a:ext cx="614395" cy="302314"/>
              <a:chOff x="7815272" y="2280892"/>
              <a:chExt cx="817760" cy="302314"/>
            </a:xfrm>
          </p:grpSpPr>
          <p:sp>
            <p:nvSpPr>
              <p:cNvPr id="249" name="Freeform 283">
                <a:extLst>
                  <a:ext uri="{FF2B5EF4-FFF2-40B4-BE49-F238E27FC236}">
                    <a16:creationId xmlns:a16="http://schemas.microsoft.com/office/drawing/2014/main" id="{167F1448-0D83-499D-A899-2A5BB2B23ED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72157">
                <a:off x="7815272" y="2280892"/>
                <a:ext cx="817760" cy="302314"/>
              </a:xfrm>
              <a:custGeom>
                <a:avLst/>
                <a:gdLst>
                  <a:gd name="T0" fmla="*/ 26 w 52"/>
                  <a:gd name="T1" fmla="*/ 4 h 51"/>
                  <a:gd name="T2" fmla="*/ 18 w 52"/>
                  <a:gd name="T3" fmla="*/ 10 h 51"/>
                  <a:gd name="T4" fmla="*/ 10 w 52"/>
                  <a:gd name="T5" fmla="*/ 12 h 51"/>
                  <a:gd name="T6" fmla="*/ 3 w 52"/>
                  <a:gd name="T7" fmla="*/ 25 h 51"/>
                  <a:gd name="T8" fmla="*/ 16 w 52"/>
                  <a:gd name="T9" fmla="*/ 37 h 51"/>
                  <a:gd name="T10" fmla="*/ 34 w 52"/>
                  <a:gd name="T11" fmla="*/ 45 h 51"/>
                  <a:gd name="T12" fmla="*/ 46 w 52"/>
                  <a:gd name="T13" fmla="*/ 36 h 51"/>
                  <a:gd name="T14" fmla="*/ 46 w 52"/>
                  <a:gd name="T15" fmla="*/ 17 h 51"/>
                  <a:gd name="T16" fmla="*/ 34 w 52"/>
                  <a:gd name="T17" fmla="*/ 5 h 51"/>
                  <a:gd name="T18" fmla="*/ 26 w 52"/>
                  <a:gd name="T19" fmla="*/ 4 h 51"/>
                  <a:gd name="connsiteX0" fmla="*/ 4531 w 11136"/>
                  <a:gd name="connsiteY0" fmla="*/ 500 h 9017"/>
                  <a:gd name="connsiteX1" fmla="*/ 2993 w 11136"/>
                  <a:gd name="connsiteY1" fmla="*/ 1677 h 9017"/>
                  <a:gd name="connsiteX2" fmla="*/ 1454 w 11136"/>
                  <a:gd name="connsiteY2" fmla="*/ 2069 h 9017"/>
                  <a:gd name="connsiteX3" fmla="*/ 108 w 11136"/>
                  <a:gd name="connsiteY3" fmla="*/ 4618 h 9017"/>
                  <a:gd name="connsiteX4" fmla="*/ 2608 w 11136"/>
                  <a:gd name="connsiteY4" fmla="*/ 6971 h 9017"/>
                  <a:gd name="connsiteX5" fmla="*/ 6069 w 11136"/>
                  <a:gd name="connsiteY5" fmla="*/ 8540 h 9017"/>
                  <a:gd name="connsiteX6" fmla="*/ 8377 w 11136"/>
                  <a:gd name="connsiteY6" fmla="*/ 6775 h 9017"/>
                  <a:gd name="connsiteX7" fmla="*/ 10903 w 11136"/>
                  <a:gd name="connsiteY7" fmla="*/ 2255 h 9017"/>
                  <a:gd name="connsiteX8" fmla="*/ 6069 w 11136"/>
                  <a:gd name="connsiteY8" fmla="*/ 696 h 9017"/>
                  <a:gd name="connsiteX9" fmla="*/ 4531 w 11136"/>
                  <a:gd name="connsiteY9" fmla="*/ 500 h 9017"/>
                  <a:gd name="connsiteX0" fmla="*/ 4069 w 10292"/>
                  <a:gd name="connsiteY0" fmla="*/ 555 h 10000"/>
                  <a:gd name="connsiteX1" fmla="*/ 2688 w 10292"/>
                  <a:gd name="connsiteY1" fmla="*/ 1860 h 10000"/>
                  <a:gd name="connsiteX2" fmla="*/ 1306 w 10292"/>
                  <a:gd name="connsiteY2" fmla="*/ 2295 h 10000"/>
                  <a:gd name="connsiteX3" fmla="*/ 97 w 10292"/>
                  <a:gd name="connsiteY3" fmla="*/ 5121 h 10000"/>
                  <a:gd name="connsiteX4" fmla="*/ 2342 w 10292"/>
                  <a:gd name="connsiteY4" fmla="*/ 7731 h 10000"/>
                  <a:gd name="connsiteX5" fmla="*/ 5450 w 10292"/>
                  <a:gd name="connsiteY5" fmla="*/ 9471 h 10000"/>
                  <a:gd name="connsiteX6" fmla="*/ 9790 w 10292"/>
                  <a:gd name="connsiteY6" fmla="*/ 7375 h 10000"/>
                  <a:gd name="connsiteX7" fmla="*/ 9791 w 10292"/>
                  <a:gd name="connsiteY7" fmla="*/ 2501 h 10000"/>
                  <a:gd name="connsiteX8" fmla="*/ 5450 w 10292"/>
                  <a:gd name="connsiteY8" fmla="*/ 772 h 10000"/>
                  <a:gd name="connsiteX9" fmla="*/ 4069 w 10292"/>
                  <a:gd name="connsiteY9" fmla="*/ 555 h 10000"/>
                  <a:gd name="connsiteX0" fmla="*/ 4069 w 10292"/>
                  <a:gd name="connsiteY0" fmla="*/ 555 h 9288"/>
                  <a:gd name="connsiteX1" fmla="*/ 2688 w 10292"/>
                  <a:gd name="connsiteY1" fmla="*/ 1860 h 9288"/>
                  <a:gd name="connsiteX2" fmla="*/ 1306 w 10292"/>
                  <a:gd name="connsiteY2" fmla="*/ 2295 h 9288"/>
                  <a:gd name="connsiteX3" fmla="*/ 97 w 10292"/>
                  <a:gd name="connsiteY3" fmla="*/ 5121 h 9288"/>
                  <a:gd name="connsiteX4" fmla="*/ 2342 w 10292"/>
                  <a:gd name="connsiteY4" fmla="*/ 7731 h 9288"/>
                  <a:gd name="connsiteX5" fmla="*/ 7309 w 10292"/>
                  <a:gd name="connsiteY5" fmla="*/ 8822 h 9288"/>
                  <a:gd name="connsiteX6" fmla="*/ 9790 w 10292"/>
                  <a:gd name="connsiteY6" fmla="*/ 7375 h 9288"/>
                  <a:gd name="connsiteX7" fmla="*/ 9791 w 10292"/>
                  <a:gd name="connsiteY7" fmla="*/ 2501 h 9288"/>
                  <a:gd name="connsiteX8" fmla="*/ 5450 w 10292"/>
                  <a:gd name="connsiteY8" fmla="*/ 772 h 9288"/>
                  <a:gd name="connsiteX9" fmla="*/ 4069 w 10292"/>
                  <a:gd name="connsiteY9" fmla="*/ 555 h 9288"/>
                  <a:gd name="connsiteX0" fmla="*/ 3974 w 10019"/>
                  <a:gd name="connsiteY0" fmla="*/ 598 h 9866"/>
                  <a:gd name="connsiteX1" fmla="*/ 2632 w 10019"/>
                  <a:gd name="connsiteY1" fmla="*/ 2003 h 9866"/>
                  <a:gd name="connsiteX2" fmla="*/ 1289 w 10019"/>
                  <a:gd name="connsiteY2" fmla="*/ 2471 h 9866"/>
                  <a:gd name="connsiteX3" fmla="*/ 114 w 10019"/>
                  <a:gd name="connsiteY3" fmla="*/ 5514 h 9866"/>
                  <a:gd name="connsiteX4" fmla="*/ 4716 w 10019"/>
                  <a:gd name="connsiteY4" fmla="*/ 7226 h 9866"/>
                  <a:gd name="connsiteX5" fmla="*/ 7122 w 10019"/>
                  <a:gd name="connsiteY5" fmla="*/ 9498 h 9866"/>
                  <a:gd name="connsiteX6" fmla="*/ 9532 w 10019"/>
                  <a:gd name="connsiteY6" fmla="*/ 7940 h 9866"/>
                  <a:gd name="connsiteX7" fmla="*/ 9533 w 10019"/>
                  <a:gd name="connsiteY7" fmla="*/ 2693 h 9866"/>
                  <a:gd name="connsiteX8" fmla="*/ 5315 w 10019"/>
                  <a:gd name="connsiteY8" fmla="*/ 831 h 9866"/>
                  <a:gd name="connsiteX9" fmla="*/ 3974 w 10019"/>
                  <a:gd name="connsiteY9" fmla="*/ 598 h 9866"/>
                  <a:gd name="connsiteX0" fmla="*/ 3432 w 9467"/>
                  <a:gd name="connsiteY0" fmla="*/ 606 h 12399"/>
                  <a:gd name="connsiteX1" fmla="*/ 2093 w 9467"/>
                  <a:gd name="connsiteY1" fmla="*/ 2030 h 12399"/>
                  <a:gd name="connsiteX2" fmla="*/ 753 w 9467"/>
                  <a:gd name="connsiteY2" fmla="*/ 2505 h 12399"/>
                  <a:gd name="connsiteX3" fmla="*/ 157 w 9467"/>
                  <a:gd name="connsiteY3" fmla="*/ 12318 h 12399"/>
                  <a:gd name="connsiteX4" fmla="*/ 4173 w 9467"/>
                  <a:gd name="connsiteY4" fmla="*/ 7324 h 12399"/>
                  <a:gd name="connsiteX5" fmla="*/ 6574 w 9467"/>
                  <a:gd name="connsiteY5" fmla="*/ 9627 h 12399"/>
                  <a:gd name="connsiteX6" fmla="*/ 8980 w 9467"/>
                  <a:gd name="connsiteY6" fmla="*/ 8048 h 12399"/>
                  <a:gd name="connsiteX7" fmla="*/ 8981 w 9467"/>
                  <a:gd name="connsiteY7" fmla="*/ 2730 h 12399"/>
                  <a:gd name="connsiteX8" fmla="*/ 4771 w 9467"/>
                  <a:gd name="connsiteY8" fmla="*/ 842 h 12399"/>
                  <a:gd name="connsiteX9" fmla="*/ 3432 w 9467"/>
                  <a:gd name="connsiteY9" fmla="*/ 606 h 12399"/>
                  <a:gd name="connsiteX0" fmla="*/ 5344 w 11719"/>
                  <a:gd name="connsiteY0" fmla="*/ 488 h 9962"/>
                  <a:gd name="connsiteX1" fmla="*/ 3930 w 11719"/>
                  <a:gd name="connsiteY1" fmla="*/ 1636 h 9962"/>
                  <a:gd name="connsiteX2" fmla="*/ 0 w 11719"/>
                  <a:gd name="connsiteY2" fmla="*/ 3447 h 9962"/>
                  <a:gd name="connsiteX3" fmla="*/ 1885 w 11719"/>
                  <a:gd name="connsiteY3" fmla="*/ 9934 h 9962"/>
                  <a:gd name="connsiteX4" fmla="*/ 6127 w 11719"/>
                  <a:gd name="connsiteY4" fmla="*/ 5906 h 9962"/>
                  <a:gd name="connsiteX5" fmla="*/ 8663 w 11719"/>
                  <a:gd name="connsiteY5" fmla="*/ 7763 h 9962"/>
                  <a:gd name="connsiteX6" fmla="*/ 11205 w 11719"/>
                  <a:gd name="connsiteY6" fmla="*/ 6490 h 9962"/>
                  <a:gd name="connsiteX7" fmla="*/ 11206 w 11719"/>
                  <a:gd name="connsiteY7" fmla="*/ 2201 h 9962"/>
                  <a:gd name="connsiteX8" fmla="*/ 6759 w 11719"/>
                  <a:gd name="connsiteY8" fmla="*/ 678 h 9962"/>
                  <a:gd name="connsiteX9" fmla="*/ 5344 w 11719"/>
                  <a:gd name="connsiteY9" fmla="*/ 488 h 9962"/>
                  <a:gd name="connsiteX0" fmla="*/ 4560 w 10000"/>
                  <a:gd name="connsiteY0" fmla="*/ 490 h 10000"/>
                  <a:gd name="connsiteX1" fmla="*/ 3354 w 10000"/>
                  <a:gd name="connsiteY1" fmla="*/ 1642 h 10000"/>
                  <a:gd name="connsiteX2" fmla="*/ 0 w 10000"/>
                  <a:gd name="connsiteY2" fmla="*/ 3460 h 10000"/>
                  <a:gd name="connsiteX3" fmla="*/ 1608 w 10000"/>
                  <a:gd name="connsiteY3" fmla="*/ 9972 h 10000"/>
                  <a:gd name="connsiteX4" fmla="*/ 5228 w 10000"/>
                  <a:gd name="connsiteY4" fmla="*/ 5929 h 10000"/>
                  <a:gd name="connsiteX5" fmla="*/ 7392 w 10000"/>
                  <a:gd name="connsiteY5" fmla="*/ 7793 h 10000"/>
                  <a:gd name="connsiteX6" fmla="*/ 9561 w 10000"/>
                  <a:gd name="connsiteY6" fmla="*/ 6515 h 10000"/>
                  <a:gd name="connsiteX7" fmla="*/ 9562 w 10000"/>
                  <a:gd name="connsiteY7" fmla="*/ 2209 h 10000"/>
                  <a:gd name="connsiteX8" fmla="*/ 5768 w 10000"/>
                  <a:gd name="connsiteY8" fmla="*/ 681 h 10000"/>
                  <a:gd name="connsiteX9" fmla="*/ 4560 w 10000"/>
                  <a:gd name="connsiteY9" fmla="*/ 490 h 10000"/>
                  <a:gd name="connsiteX0" fmla="*/ 4982 w 10422"/>
                  <a:gd name="connsiteY0" fmla="*/ 490 h 9973"/>
                  <a:gd name="connsiteX1" fmla="*/ 3776 w 10422"/>
                  <a:gd name="connsiteY1" fmla="*/ 1642 h 9973"/>
                  <a:gd name="connsiteX2" fmla="*/ 0 w 10422"/>
                  <a:gd name="connsiteY2" fmla="*/ 5385 h 9973"/>
                  <a:gd name="connsiteX3" fmla="*/ 2030 w 10422"/>
                  <a:gd name="connsiteY3" fmla="*/ 9972 h 9973"/>
                  <a:gd name="connsiteX4" fmla="*/ 5650 w 10422"/>
                  <a:gd name="connsiteY4" fmla="*/ 5929 h 9973"/>
                  <a:gd name="connsiteX5" fmla="*/ 7814 w 10422"/>
                  <a:gd name="connsiteY5" fmla="*/ 7793 h 9973"/>
                  <a:gd name="connsiteX6" fmla="*/ 9983 w 10422"/>
                  <a:gd name="connsiteY6" fmla="*/ 6515 h 9973"/>
                  <a:gd name="connsiteX7" fmla="*/ 9984 w 10422"/>
                  <a:gd name="connsiteY7" fmla="*/ 2209 h 9973"/>
                  <a:gd name="connsiteX8" fmla="*/ 6190 w 10422"/>
                  <a:gd name="connsiteY8" fmla="*/ 681 h 9973"/>
                  <a:gd name="connsiteX9" fmla="*/ 4982 w 10422"/>
                  <a:gd name="connsiteY9" fmla="*/ 490 h 9973"/>
                  <a:gd name="connsiteX0" fmla="*/ 4780 w 10000"/>
                  <a:gd name="connsiteY0" fmla="*/ 491 h 10000"/>
                  <a:gd name="connsiteX1" fmla="*/ 1159 w 10000"/>
                  <a:gd name="connsiteY1" fmla="*/ 1276 h 10000"/>
                  <a:gd name="connsiteX2" fmla="*/ 0 w 10000"/>
                  <a:gd name="connsiteY2" fmla="*/ 5400 h 10000"/>
                  <a:gd name="connsiteX3" fmla="*/ 1948 w 10000"/>
                  <a:gd name="connsiteY3" fmla="*/ 9999 h 10000"/>
                  <a:gd name="connsiteX4" fmla="*/ 5421 w 10000"/>
                  <a:gd name="connsiteY4" fmla="*/ 5945 h 10000"/>
                  <a:gd name="connsiteX5" fmla="*/ 7498 w 10000"/>
                  <a:gd name="connsiteY5" fmla="*/ 7814 h 10000"/>
                  <a:gd name="connsiteX6" fmla="*/ 9579 w 10000"/>
                  <a:gd name="connsiteY6" fmla="*/ 6533 h 10000"/>
                  <a:gd name="connsiteX7" fmla="*/ 9580 w 10000"/>
                  <a:gd name="connsiteY7" fmla="*/ 2215 h 10000"/>
                  <a:gd name="connsiteX8" fmla="*/ 5939 w 10000"/>
                  <a:gd name="connsiteY8" fmla="*/ 683 h 10000"/>
                  <a:gd name="connsiteX9" fmla="*/ 4780 w 10000"/>
                  <a:gd name="connsiteY9" fmla="*/ 491 h 10000"/>
                  <a:gd name="connsiteX0" fmla="*/ 4032 w 10000"/>
                  <a:gd name="connsiteY0" fmla="*/ 240 h 10817"/>
                  <a:gd name="connsiteX1" fmla="*/ 1159 w 10000"/>
                  <a:gd name="connsiteY1" fmla="*/ 2093 h 10817"/>
                  <a:gd name="connsiteX2" fmla="*/ 0 w 10000"/>
                  <a:gd name="connsiteY2" fmla="*/ 6217 h 10817"/>
                  <a:gd name="connsiteX3" fmla="*/ 1948 w 10000"/>
                  <a:gd name="connsiteY3" fmla="*/ 10816 h 10817"/>
                  <a:gd name="connsiteX4" fmla="*/ 5421 w 10000"/>
                  <a:gd name="connsiteY4" fmla="*/ 6762 h 10817"/>
                  <a:gd name="connsiteX5" fmla="*/ 7498 w 10000"/>
                  <a:gd name="connsiteY5" fmla="*/ 8631 h 10817"/>
                  <a:gd name="connsiteX6" fmla="*/ 9579 w 10000"/>
                  <a:gd name="connsiteY6" fmla="*/ 7350 h 10817"/>
                  <a:gd name="connsiteX7" fmla="*/ 9580 w 10000"/>
                  <a:gd name="connsiteY7" fmla="*/ 3032 h 10817"/>
                  <a:gd name="connsiteX8" fmla="*/ 5939 w 10000"/>
                  <a:gd name="connsiteY8" fmla="*/ 1500 h 10817"/>
                  <a:gd name="connsiteX9" fmla="*/ 4032 w 10000"/>
                  <a:gd name="connsiteY9" fmla="*/ 240 h 10817"/>
                  <a:gd name="connsiteX0" fmla="*/ 4032 w 10000"/>
                  <a:gd name="connsiteY0" fmla="*/ 507 h 11084"/>
                  <a:gd name="connsiteX1" fmla="*/ 1159 w 10000"/>
                  <a:gd name="connsiteY1" fmla="*/ 2360 h 11084"/>
                  <a:gd name="connsiteX2" fmla="*/ 0 w 10000"/>
                  <a:gd name="connsiteY2" fmla="*/ 6484 h 11084"/>
                  <a:gd name="connsiteX3" fmla="*/ 1948 w 10000"/>
                  <a:gd name="connsiteY3" fmla="*/ 11083 h 11084"/>
                  <a:gd name="connsiteX4" fmla="*/ 5421 w 10000"/>
                  <a:gd name="connsiteY4" fmla="*/ 7029 h 11084"/>
                  <a:gd name="connsiteX5" fmla="*/ 7498 w 10000"/>
                  <a:gd name="connsiteY5" fmla="*/ 8898 h 11084"/>
                  <a:gd name="connsiteX6" fmla="*/ 9579 w 10000"/>
                  <a:gd name="connsiteY6" fmla="*/ 7617 h 11084"/>
                  <a:gd name="connsiteX7" fmla="*/ 9580 w 10000"/>
                  <a:gd name="connsiteY7" fmla="*/ 3299 h 11084"/>
                  <a:gd name="connsiteX8" fmla="*/ 8340 w 10000"/>
                  <a:gd name="connsiteY8" fmla="*/ 658 h 11084"/>
                  <a:gd name="connsiteX9" fmla="*/ 4032 w 10000"/>
                  <a:gd name="connsiteY9" fmla="*/ 507 h 11084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67"/>
                  <a:gd name="connsiteX1" fmla="*/ 1159 w 10000"/>
                  <a:gd name="connsiteY1" fmla="*/ 2309 h 11067"/>
                  <a:gd name="connsiteX2" fmla="*/ 0 w 10000"/>
                  <a:gd name="connsiteY2" fmla="*/ 6433 h 11067"/>
                  <a:gd name="connsiteX3" fmla="*/ 1948 w 10000"/>
                  <a:gd name="connsiteY3" fmla="*/ 11032 h 11067"/>
                  <a:gd name="connsiteX4" fmla="*/ 4641 w 10000"/>
                  <a:gd name="connsiteY4" fmla="*/ 8580 h 11067"/>
                  <a:gd name="connsiteX5" fmla="*/ 7498 w 10000"/>
                  <a:gd name="connsiteY5" fmla="*/ 8847 h 11067"/>
                  <a:gd name="connsiteX6" fmla="*/ 9579 w 10000"/>
                  <a:gd name="connsiteY6" fmla="*/ 7566 h 11067"/>
                  <a:gd name="connsiteX7" fmla="*/ 9580 w 10000"/>
                  <a:gd name="connsiteY7" fmla="*/ 3248 h 11067"/>
                  <a:gd name="connsiteX8" fmla="*/ 8340 w 10000"/>
                  <a:gd name="connsiteY8" fmla="*/ 607 h 11067"/>
                  <a:gd name="connsiteX9" fmla="*/ 4032 w 10000"/>
                  <a:gd name="connsiteY9" fmla="*/ 456 h 11067"/>
                  <a:gd name="connsiteX0" fmla="*/ 4032 w 10000"/>
                  <a:gd name="connsiteY0" fmla="*/ 456 h 11053"/>
                  <a:gd name="connsiteX1" fmla="*/ 1159 w 10000"/>
                  <a:gd name="connsiteY1" fmla="*/ 2309 h 11053"/>
                  <a:gd name="connsiteX2" fmla="*/ 0 w 10000"/>
                  <a:gd name="connsiteY2" fmla="*/ 6433 h 11053"/>
                  <a:gd name="connsiteX3" fmla="*/ 1948 w 10000"/>
                  <a:gd name="connsiteY3" fmla="*/ 11032 h 11053"/>
                  <a:gd name="connsiteX4" fmla="*/ 4641 w 10000"/>
                  <a:gd name="connsiteY4" fmla="*/ 8580 h 11053"/>
                  <a:gd name="connsiteX5" fmla="*/ 7498 w 10000"/>
                  <a:gd name="connsiteY5" fmla="*/ 8847 h 11053"/>
                  <a:gd name="connsiteX6" fmla="*/ 9579 w 10000"/>
                  <a:gd name="connsiteY6" fmla="*/ 7566 h 11053"/>
                  <a:gd name="connsiteX7" fmla="*/ 9580 w 10000"/>
                  <a:gd name="connsiteY7" fmla="*/ 3248 h 11053"/>
                  <a:gd name="connsiteX8" fmla="*/ 8340 w 10000"/>
                  <a:gd name="connsiteY8" fmla="*/ 607 h 11053"/>
                  <a:gd name="connsiteX9" fmla="*/ 4032 w 10000"/>
                  <a:gd name="connsiteY9" fmla="*/ 456 h 11053"/>
                  <a:gd name="connsiteX0" fmla="*/ 4032 w 10000"/>
                  <a:gd name="connsiteY0" fmla="*/ 456 h 11130"/>
                  <a:gd name="connsiteX1" fmla="*/ 1159 w 10000"/>
                  <a:gd name="connsiteY1" fmla="*/ 2309 h 11130"/>
                  <a:gd name="connsiteX2" fmla="*/ 0 w 10000"/>
                  <a:gd name="connsiteY2" fmla="*/ 6433 h 11130"/>
                  <a:gd name="connsiteX3" fmla="*/ 1948 w 10000"/>
                  <a:gd name="connsiteY3" fmla="*/ 11032 h 11130"/>
                  <a:gd name="connsiteX4" fmla="*/ 4641 w 10000"/>
                  <a:gd name="connsiteY4" fmla="*/ 8580 h 11130"/>
                  <a:gd name="connsiteX5" fmla="*/ 7498 w 10000"/>
                  <a:gd name="connsiteY5" fmla="*/ 8847 h 11130"/>
                  <a:gd name="connsiteX6" fmla="*/ 9579 w 10000"/>
                  <a:gd name="connsiteY6" fmla="*/ 7566 h 11130"/>
                  <a:gd name="connsiteX7" fmla="*/ 9580 w 10000"/>
                  <a:gd name="connsiteY7" fmla="*/ 3248 h 11130"/>
                  <a:gd name="connsiteX8" fmla="*/ 8340 w 10000"/>
                  <a:gd name="connsiteY8" fmla="*/ 607 h 11130"/>
                  <a:gd name="connsiteX9" fmla="*/ 4032 w 10000"/>
                  <a:gd name="connsiteY9" fmla="*/ 456 h 11130"/>
                  <a:gd name="connsiteX0" fmla="*/ 4662 w 10630"/>
                  <a:gd name="connsiteY0" fmla="*/ 456 h 11130"/>
                  <a:gd name="connsiteX1" fmla="*/ 1789 w 10630"/>
                  <a:gd name="connsiteY1" fmla="*/ 2309 h 11130"/>
                  <a:gd name="connsiteX2" fmla="*/ 630 w 10630"/>
                  <a:gd name="connsiteY2" fmla="*/ 6433 h 11130"/>
                  <a:gd name="connsiteX3" fmla="*/ 2578 w 10630"/>
                  <a:gd name="connsiteY3" fmla="*/ 11032 h 11130"/>
                  <a:gd name="connsiteX4" fmla="*/ 5271 w 10630"/>
                  <a:gd name="connsiteY4" fmla="*/ 8580 h 11130"/>
                  <a:gd name="connsiteX5" fmla="*/ 8128 w 10630"/>
                  <a:gd name="connsiteY5" fmla="*/ 8847 h 11130"/>
                  <a:gd name="connsiteX6" fmla="*/ 10209 w 10630"/>
                  <a:gd name="connsiteY6" fmla="*/ 7566 h 11130"/>
                  <a:gd name="connsiteX7" fmla="*/ 10210 w 10630"/>
                  <a:gd name="connsiteY7" fmla="*/ 3248 h 11130"/>
                  <a:gd name="connsiteX8" fmla="*/ 8970 w 10630"/>
                  <a:gd name="connsiteY8" fmla="*/ 607 h 11130"/>
                  <a:gd name="connsiteX9" fmla="*/ 4662 w 10630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2836"/>
                  <a:gd name="connsiteX1" fmla="*/ 2266 w 11107"/>
                  <a:gd name="connsiteY1" fmla="*/ 2309 h 12836"/>
                  <a:gd name="connsiteX2" fmla="*/ 546 w 11107"/>
                  <a:gd name="connsiteY2" fmla="*/ 6228 h 12836"/>
                  <a:gd name="connsiteX3" fmla="*/ 3055 w 11107"/>
                  <a:gd name="connsiteY3" fmla="*/ 11032 h 12836"/>
                  <a:gd name="connsiteX4" fmla="*/ 5748 w 11107"/>
                  <a:gd name="connsiteY4" fmla="*/ 8580 h 12836"/>
                  <a:gd name="connsiteX5" fmla="*/ 8605 w 11107"/>
                  <a:gd name="connsiteY5" fmla="*/ 8847 h 12836"/>
                  <a:gd name="connsiteX6" fmla="*/ 10686 w 11107"/>
                  <a:gd name="connsiteY6" fmla="*/ 7566 h 12836"/>
                  <a:gd name="connsiteX7" fmla="*/ 10687 w 11107"/>
                  <a:gd name="connsiteY7" fmla="*/ 3248 h 12836"/>
                  <a:gd name="connsiteX8" fmla="*/ 9447 w 11107"/>
                  <a:gd name="connsiteY8" fmla="*/ 607 h 12836"/>
                  <a:gd name="connsiteX9" fmla="*/ 5139 w 11107"/>
                  <a:gd name="connsiteY9" fmla="*/ 456 h 12836"/>
                  <a:gd name="connsiteX0" fmla="*/ 5139 w 11107"/>
                  <a:gd name="connsiteY0" fmla="*/ 456 h 13188"/>
                  <a:gd name="connsiteX1" fmla="*/ 2266 w 11107"/>
                  <a:gd name="connsiteY1" fmla="*/ 2309 h 13188"/>
                  <a:gd name="connsiteX2" fmla="*/ 546 w 11107"/>
                  <a:gd name="connsiteY2" fmla="*/ 6228 h 13188"/>
                  <a:gd name="connsiteX3" fmla="*/ 3055 w 11107"/>
                  <a:gd name="connsiteY3" fmla="*/ 11032 h 13188"/>
                  <a:gd name="connsiteX4" fmla="*/ 5748 w 11107"/>
                  <a:gd name="connsiteY4" fmla="*/ 8580 h 13188"/>
                  <a:gd name="connsiteX5" fmla="*/ 8886 w 11107"/>
                  <a:gd name="connsiteY5" fmla="*/ 9792 h 13188"/>
                  <a:gd name="connsiteX6" fmla="*/ 10686 w 11107"/>
                  <a:gd name="connsiteY6" fmla="*/ 7566 h 13188"/>
                  <a:gd name="connsiteX7" fmla="*/ 10687 w 11107"/>
                  <a:gd name="connsiteY7" fmla="*/ 3248 h 13188"/>
                  <a:gd name="connsiteX8" fmla="*/ 9447 w 11107"/>
                  <a:gd name="connsiteY8" fmla="*/ 607 h 13188"/>
                  <a:gd name="connsiteX9" fmla="*/ 5139 w 11107"/>
                  <a:gd name="connsiteY9" fmla="*/ 456 h 13188"/>
                  <a:gd name="connsiteX0" fmla="*/ 5139 w 11107"/>
                  <a:gd name="connsiteY0" fmla="*/ 922 h 13654"/>
                  <a:gd name="connsiteX1" fmla="*/ 2266 w 11107"/>
                  <a:gd name="connsiteY1" fmla="*/ 2775 h 13654"/>
                  <a:gd name="connsiteX2" fmla="*/ 546 w 11107"/>
                  <a:gd name="connsiteY2" fmla="*/ 6694 h 13654"/>
                  <a:gd name="connsiteX3" fmla="*/ 3055 w 11107"/>
                  <a:gd name="connsiteY3" fmla="*/ 11498 h 13654"/>
                  <a:gd name="connsiteX4" fmla="*/ 5748 w 11107"/>
                  <a:gd name="connsiteY4" fmla="*/ 9046 h 13654"/>
                  <a:gd name="connsiteX5" fmla="*/ 8886 w 11107"/>
                  <a:gd name="connsiteY5" fmla="*/ 10258 h 13654"/>
                  <a:gd name="connsiteX6" fmla="*/ 10686 w 11107"/>
                  <a:gd name="connsiteY6" fmla="*/ 8032 h 13654"/>
                  <a:gd name="connsiteX7" fmla="*/ 10687 w 11107"/>
                  <a:gd name="connsiteY7" fmla="*/ 3714 h 13654"/>
                  <a:gd name="connsiteX8" fmla="*/ 9447 w 11107"/>
                  <a:gd name="connsiteY8" fmla="*/ 1073 h 13654"/>
                  <a:gd name="connsiteX9" fmla="*/ 5139 w 11107"/>
                  <a:gd name="connsiteY9" fmla="*/ 922 h 13654"/>
                  <a:gd name="connsiteX0" fmla="*/ 5139 w 11107"/>
                  <a:gd name="connsiteY0" fmla="*/ 1423 h 14155"/>
                  <a:gd name="connsiteX1" fmla="*/ 2266 w 11107"/>
                  <a:gd name="connsiteY1" fmla="*/ 3276 h 14155"/>
                  <a:gd name="connsiteX2" fmla="*/ 546 w 11107"/>
                  <a:gd name="connsiteY2" fmla="*/ 7195 h 14155"/>
                  <a:gd name="connsiteX3" fmla="*/ 3055 w 11107"/>
                  <a:gd name="connsiteY3" fmla="*/ 11999 h 14155"/>
                  <a:gd name="connsiteX4" fmla="*/ 5748 w 11107"/>
                  <a:gd name="connsiteY4" fmla="*/ 9547 h 14155"/>
                  <a:gd name="connsiteX5" fmla="*/ 8886 w 11107"/>
                  <a:gd name="connsiteY5" fmla="*/ 10759 h 14155"/>
                  <a:gd name="connsiteX6" fmla="*/ 10686 w 11107"/>
                  <a:gd name="connsiteY6" fmla="*/ 8533 h 14155"/>
                  <a:gd name="connsiteX7" fmla="*/ 10687 w 11107"/>
                  <a:gd name="connsiteY7" fmla="*/ 4215 h 14155"/>
                  <a:gd name="connsiteX8" fmla="*/ 9728 w 11107"/>
                  <a:gd name="connsiteY8" fmla="*/ 835 h 14155"/>
                  <a:gd name="connsiteX9" fmla="*/ 5139 w 11107"/>
                  <a:gd name="connsiteY9" fmla="*/ 1423 h 14155"/>
                  <a:gd name="connsiteX0" fmla="*/ 5139 w 12384"/>
                  <a:gd name="connsiteY0" fmla="*/ 1423 h 14155"/>
                  <a:gd name="connsiteX1" fmla="*/ 2266 w 12384"/>
                  <a:gd name="connsiteY1" fmla="*/ 3276 h 14155"/>
                  <a:gd name="connsiteX2" fmla="*/ 546 w 12384"/>
                  <a:gd name="connsiteY2" fmla="*/ 7195 h 14155"/>
                  <a:gd name="connsiteX3" fmla="*/ 3055 w 12384"/>
                  <a:gd name="connsiteY3" fmla="*/ 11999 h 14155"/>
                  <a:gd name="connsiteX4" fmla="*/ 5748 w 12384"/>
                  <a:gd name="connsiteY4" fmla="*/ 9547 h 14155"/>
                  <a:gd name="connsiteX5" fmla="*/ 8886 w 12384"/>
                  <a:gd name="connsiteY5" fmla="*/ 10759 h 14155"/>
                  <a:gd name="connsiteX6" fmla="*/ 10686 w 12384"/>
                  <a:gd name="connsiteY6" fmla="*/ 8533 h 14155"/>
                  <a:gd name="connsiteX7" fmla="*/ 12184 w 12384"/>
                  <a:gd name="connsiteY7" fmla="*/ 3927 h 14155"/>
                  <a:gd name="connsiteX8" fmla="*/ 9728 w 12384"/>
                  <a:gd name="connsiteY8" fmla="*/ 835 h 14155"/>
                  <a:gd name="connsiteX9" fmla="*/ 5139 w 12384"/>
                  <a:gd name="connsiteY9" fmla="*/ 1423 h 14155"/>
                  <a:gd name="connsiteX0" fmla="*/ 5139 w 12562"/>
                  <a:gd name="connsiteY0" fmla="*/ 1423 h 14155"/>
                  <a:gd name="connsiteX1" fmla="*/ 2266 w 12562"/>
                  <a:gd name="connsiteY1" fmla="*/ 3276 h 14155"/>
                  <a:gd name="connsiteX2" fmla="*/ 546 w 12562"/>
                  <a:gd name="connsiteY2" fmla="*/ 7195 h 14155"/>
                  <a:gd name="connsiteX3" fmla="*/ 3055 w 12562"/>
                  <a:gd name="connsiteY3" fmla="*/ 11999 h 14155"/>
                  <a:gd name="connsiteX4" fmla="*/ 5748 w 12562"/>
                  <a:gd name="connsiteY4" fmla="*/ 9547 h 14155"/>
                  <a:gd name="connsiteX5" fmla="*/ 8886 w 12562"/>
                  <a:gd name="connsiteY5" fmla="*/ 10759 h 14155"/>
                  <a:gd name="connsiteX6" fmla="*/ 12027 w 12562"/>
                  <a:gd name="connsiteY6" fmla="*/ 8163 h 14155"/>
                  <a:gd name="connsiteX7" fmla="*/ 12184 w 12562"/>
                  <a:gd name="connsiteY7" fmla="*/ 3927 h 14155"/>
                  <a:gd name="connsiteX8" fmla="*/ 9728 w 12562"/>
                  <a:gd name="connsiteY8" fmla="*/ 835 h 14155"/>
                  <a:gd name="connsiteX9" fmla="*/ 5139 w 12562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53"/>
                  <a:gd name="connsiteY0" fmla="*/ 1423 h 14155"/>
                  <a:gd name="connsiteX1" fmla="*/ 2266 w 14753"/>
                  <a:gd name="connsiteY1" fmla="*/ 3276 h 14155"/>
                  <a:gd name="connsiteX2" fmla="*/ 546 w 14753"/>
                  <a:gd name="connsiteY2" fmla="*/ 7195 h 14155"/>
                  <a:gd name="connsiteX3" fmla="*/ 3055 w 14753"/>
                  <a:gd name="connsiteY3" fmla="*/ 11999 h 14155"/>
                  <a:gd name="connsiteX4" fmla="*/ 5748 w 14753"/>
                  <a:gd name="connsiteY4" fmla="*/ 9547 h 14155"/>
                  <a:gd name="connsiteX5" fmla="*/ 8886 w 14753"/>
                  <a:gd name="connsiteY5" fmla="*/ 10759 h 14155"/>
                  <a:gd name="connsiteX6" fmla="*/ 11965 w 14753"/>
                  <a:gd name="connsiteY6" fmla="*/ 8779 h 14155"/>
                  <a:gd name="connsiteX7" fmla="*/ 12184 w 14753"/>
                  <a:gd name="connsiteY7" fmla="*/ 3927 h 14155"/>
                  <a:gd name="connsiteX8" fmla="*/ 9728 w 14753"/>
                  <a:gd name="connsiteY8" fmla="*/ 835 h 14155"/>
                  <a:gd name="connsiteX9" fmla="*/ 5139 w 14753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661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69"/>
                  <a:gd name="connsiteX1" fmla="*/ 2697 w 16991"/>
                  <a:gd name="connsiteY1" fmla="*/ 3276 h 14169"/>
                  <a:gd name="connsiteX2" fmla="*/ 1039 w 16991"/>
                  <a:gd name="connsiteY2" fmla="*/ 6661 h 14169"/>
                  <a:gd name="connsiteX3" fmla="*/ 2831 w 16991"/>
                  <a:gd name="connsiteY3" fmla="*/ 11547 h 14169"/>
                  <a:gd name="connsiteX4" fmla="*/ 6179 w 16991"/>
                  <a:gd name="connsiteY4" fmla="*/ 9547 h 14169"/>
                  <a:gd name="connsiteX5" fmla="*/ 9317 w 16991"/>
                  <a:gd name="connsiteY5" fmla="*/ 10759 h 14169"/>
                  <a:gd name="connsiteX6" fmla="*/ 12396 w 16991"/>
                  <a:gd name="connsiteY6" fmla="*/ 8779 h 14169"/>
                  <a:gd name="connsiteX7" fmla="*/ 12615 w 16991"/>
                  <a:gd name="connsiteY7" fmla="*/ 3927 h 14169"/>
                  <a:gd name="connsiteX8" fmla="*/ 10159 w 16991"/>
                  <a:gd name="connsiteY8" fmla="*/ 835 h 14169"/>
                  <a:gd name="connsiteX9" fmla="*/ 5570 w 16991"/>
                  <a:gd name="connsiteY9" fmla="*/ 1423 h 14169"/>
                  <a:gd name="connsiteX0" fmla="*/ 5570 w 16991"/>
                  <a:gd name="connsiteY0" fmla="*/ 1423 h 14319"/>
                  <a:gd name="connsiteX1" fmla="*/ 2697 w 16991"/>
                  <a:gd name="connsiteY1" fmla="*/ 3276 h 14319"/>
                  <a:gd name="connsiteX2" fmla="*/ 1039 w 16991"/>
                  <a:gd name="connsiteY2" fmla="*/ 6661 h 14319"/>
                  <a:gd name="connsiteX3" fmla="*/ 2831 w 16991"/>
                  <a:gd name="connsiteY3" fmla="*/ 11547 h 14319"/>
                  <a:gd name="connsiteX4" fmla="*/ 6241 w 16991"/>
                  <a:gd name="connsiteY4" fmla="*/ 10204 h 14319"/>
                  <a:gd name="connsiteX5" fmla="*/ 9317 w 16991"/>
                  <a:gd name="connsiteY5" fmla="*/ 10759 h 14319"/>
                  <a:gd name="connsiteX6" fmla="*/ 12396 w 16991"/>
                  <a:gd name="connsiteY6" fmla="*/ 8779 h 14319"/>
                  <a:gd name="connsiteX7" fmla="*/ 12615 w 16991"/>
                  <a:gd name="connsiteY7" fmla="*/ 3927 h 14319"/>
                  <a:gd name="connsiteX8" fmla="*/ 10159 w 16991"/>
                  <a:gd name="connsiteY8" fmla="*/ 835 h 14319"/>
                  <a:gd name="connsiteX9" fmla="*/ 5570 w 16991"/>
                  <a:gd name="connsiteY9" fmla="*/ 1423 h 14319"/>
                  <a:gd name="connsiteX0" fmla="*/ 5570 w 16991"/>
                  <a:gd name="connsiteY0" fmla="*/ 1423 h 14440"/>
                  <a:gd name="connsiteX1" fmla="*/ 2697 w 16991"/>
                  <a:gd name="connsiteY1" fmla="*/ 3276 h 14440"/>
                  <a:gd name="connsiteX2" fmla="*/ 1039 w 16991"/>
                  <a:gd name="connsiteY2" fmla="*/ 6661 h 14440"/>
                  <a:gd name="connsiteX3" fmla="*/ 2831 w 16991"/>
                  <a:gd name="connsiteY3" fmla="*/ 11547 h 14440"/>
                  <a:gd name="connsiteX4" fmla="*/ 6241 w 16991"/>
                  <a:gd name="connsiteY4" fmla="*/ 10204 h 14440"/>
                  <a:gd name="connsiteX5" fmla="*/ 9317 w 16991"/>
                  <a:gd name="connsiteY5" fmla="*/ 10759 h 14440"/>
                  <a:gd name="connsiteX6" fmla="*/ 12396 w 16991"/>
                  <a:gd name="connsiteY6" fmla="*/ 8779 h 14440"/>
                  <a:gd name="connsiteX7" fmla="*/ 12615 w 16991"/>
                  <a:gd name="connsiteY7" fmla="*/ 3927 h 14440"/>
                  <a:gd name="connsiteX8" fmla="*/ 10159 w 16991"/>
                  <a:gd name="connsiteY8" fmla="*/ 835 h 14440"/>
                  <a:gd name="connsiteX9" fmla="*/ 5570 w 16991"/>
                  <a:gd name="connsiteY9" fmla="*/ 1423 h 14440"/>
                  <a:gd name="connsiteX0" fmla="*/ 5570 w 16991"/>
                  <a:gd name="connsiteY0" fmla="*/ 1423 h 14549"/>
                  <a:gd name="connsiteX1" fmla="*/ 2697 w 16991"/>
                  <a:gd name="connsiteY1" fmla="*/ 3276 h 14549"/>
                  <a:gd name="connsiteX2" fmla="*/ 1039 w 16991"/>
                  <a:gd name="connsiteY2" fmla="*/ 6661 h 14549"/>
                  <a:gd name="connsiteX3" fmla="*/ 2831 w 16991"/>
                  <a:gd name="connsiteY3" fmla="*/ 11547 h 14549"/>
                  <a:gd name="connsiteX4" fmla="*/ 6241 w 16991"/>
                  <a:gd name="connsiteY4" fmla="*/ 10204 h 14549"/>
                  <a:gd name="connsiteX5" fmla="*/ 9317 w 16991"/>
                  <a:gd name="connsiteY5" fmla="*/ 10759 h 14549"/>
                  <a:gd name="connsiteX6" fmla="*/ 12396 w 16991"/>
                  <a:gd name="connsiteY6" fmla="*/ 8779 h 14549"/>
                  <a:gd name="connsiteX7" fmla="*/ 12615 w 16991"/>
                  <a:gd name="connsiteY7" fmla="*/ 3927 h 14549"/>
                  <a:gd name="connsiteX8" fmla="*/ 10159 w 16991"/>
                  <a:gd name="connsiteY8" fmla="*/ 835 h 14549"/>
                  <a:gd name="connsiteX9" fmla="*/ 5570 w 16991"/>
                  <a:gd name="connsiteY9" fmla="*/ 1423 h 1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91" h="14549">
                    <a:moveTo>
                      <a:pt x="5570" y="1423"/>
                    </a:moveTo>
                    <a:cubicBezTo>
                      <a:pt x="5570" y="1423"/>
                      <a:pt x="3130" y="3084"/>
                      <a:pt x="2697" y="3276"/>
                    </a:cubicBezTo>
                    <a:cubicBezTo>
                      <a:pt x="2116" y="3276"/>
                      <a:pt x="-1842" y="6053"/>
                      <a:pt x="1039" y="6661"/>
                    </a:cubicBezTo>
                    <a:cubicBezTo>
                      <a:pt x="7088" y="4584"/>
                      <a:pt x="1964" y="10957"/>
                      <a:pt x="2831" y="11547"/>
                    </a:cubicBezTo>
                    <a:cubicBezTo>
                      <a:pt x="3698" y="12137"/>
                      <a:pt x="5378" y="9267"/>
                      <a:pt x="6241" y="10204"/>
                    </a:cubicBezTo>
                    <a:cubicBezTo>
                      <a:pt x="7104" y="11141"/>
                      <a:pt x="8518" y="19143"/>
                      <a:pt x="9317" y="10759"/>
                    </a:cubicBezTo>
                    <a:cubicBezTo>
                      <a:pt x="9836" y="7618"/>
                      <a:pt x="10455" y="8698"/>
                      <a:pt x="12396" y="8779"/>
                    </a:cubicBezTo>
                    <a:cubicBezTo>
                      <a:pt x="22146" y="14045"/>
                      <a:pt x="13484" y="5276"/>
                      <a:pt x="12615" y="3927"/>
                    </a:cubicBezTo>
                    <a:cubicBezTo>
                      <a:pt x="11601" y="2772"/>
                      <a:pt x="11853" y="1347"/>
                      <a:pt x="10159" y="835"/>
                    </a:cubicBezTo>
                    <a:cubicBezTo>
                      <a:pt x="8883" y="-1003"/>
                      <a:pt x="5715" y="652"/>
                      <a:pt x="5570" y="1423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50" name="Oval 284">
                <a:extLst>
                  <a:ext uri="{FF2B5EF4-FFF2-40B4-BE49-F238E27FC236}">
                    <a16:creationId xmlns:a16="http://schemas.microsoft.com/office/drawing/2014/main" id="{19B94535-BCFF-4AE5-8811-610B8C25E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772157">
                <a:off x="8188752" y="2258212"/>
                <a:ext cx="63039" cy="160334"/>
              </a:xfrm>
              <a:prstGeom prst="ellipse">
                <a:avLst/>
              </a:prstGeom>
              <a:solidFill>
                <a:srgbClr val="E2A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CC51E01-4FAC-492F-A6BE-CD1CF007F435}"/>
                </a:ext>
              </a:extLst>
            </p:cNvPr>
            <p:cNvGrpSpPr/>
            <p:nvPr/>
          </p:nvGrpSpPr>
          <p:grpSpPr>
            <a:xfrm rot="17704255">
              <a:off x="4688034" y="2543455"/>
              <a:ext cx="614395" cy="302314"/>
              <a:chOff x="7815272" y="2280892"/>
              <a:chExt cx="817760" cy="302314"/>
            </a:xfrm>
          </p:grpSpPr>
          <p:sp>
            <p:nvSpPr>
              <p:cNvPr id="247" name="Freeform 283">
                <a:extLst>
                  <a:ext uri="{FF2B5EF4-FFF2-40B4-BE49-F238E27FC236}">
                    <a16:creationId xmlns:a16="http://schemas.microsoft.com/office/drawing/2014/main" id="{AE8FCFBE-DC97-4D36-9B9E-BE2F039D1FC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72157">
                <a:off x="7815272" y="2280892"/>
                <a:ext cx="817760" cy="302314"/>
              </a:xfrm>
              <a:custGeom>
                <a:avLst/>
                <a:gdLst>
                  <a:gd name="T0" fmla="*/ 26 w 52"/>
                  <a:gd name="T1" fmla="*/ 4 h 51"/>
                  <a:gd name="T2" fmla="*/ 18 w 52"/>
                  <a:gd name="T3" fmla="*/ 10 h 51"/>
                  <a:gd name="T4" fmla="*/ 10 w 52"/>
                  <a:gd name="T5" fmla="*/ 12 h 51"/>
                  <a:gd name="T6" fmla="*/ 3 w 52"/>
                  <a:gd name="T7" fmla="*/ 25 h 51"/>
                  <a:gd name="T8" fmla="*/ 16 w 52"/>
                  <a:gd name="T9" fmla="*/ 37 h 51"/>
                  <a:gd name="T10" fmla="*/ 34 w 52"/>
                  <a:gd name="T11" fmla="*/ 45 h 51"/>
                  <a:gd name="T12" fmla="*/ 46 w 52"/>
                  <a:gd name="T13" fmla="*/ 36 h 51"/>
                  <a:gd name="T14" fmla="*/ 46 w 52"/>
                  <a:gd name="T15" fmla="*/ 17 h 51"/>
                  <a:gd name="T16" fmla="*/ 34 w 52"/>
                  <a:gd name="T17" fmla="*/ 5 h 51"/>
                  <a:gd name="T18" fmla="*/ 26 w 52"/>
                  <a:gd name="T19" fmla="*/ 4 h 51"/>
                  <a:gd name="connsiteX0" fmla="*/ 4531 w 11136"/>
                  <a:gd name="connsiteY0" fmla="*/ 500 h 9017"/>
                  <a:gd name="connsiteX1" fmla="*/ 2993 w 11136"/>
                  <a:gd name="connsiteY1" fmla="*/ 1677 h 9017"/>
                  <a:gd name="connsiteX2" fmla="*/ 1454 w 11136"/>
                  <a:gd name="connsiteY2" fmla="*/ 2069 h 9017"/>
                  <a:gd name="connsiteX3" fmla="*/ 108 w 11136"/>
                  <a:gd name="connsiteY3" fmla="*/ 4618 h 9017"/>
                  <a:gd name="connsiteX4" fmla="*/ 2608 w 11136"/>
                  <a:gd name="connsiteY4" fmla="*/ 6971 h 9017"/>
                  <a:gd name="connsiteX5" fmla="*/ 6069 w 11136"/>
                  <a:gd name="connsiteY5" fmla="*/ 8540 h 9017"/>
                  <a:gd name="connsiteX6" fmla="*/ 8377 w 11136"/>
                  <a:gd name="connsiteY6" fmla="*/ 6775 h 9017"/>
                  <a:gd name="connsiteX7" fmla="*/ 10903 w 11136"/>
                  <a:gd name="connsiteY7" fmla="*/ 2255 h 9017"/>
                  <a:gd name="connsiteX8" fmla="*/ 6069 w 11136"/>
                  <a:gd name="connsiteY8" fmla="*/ 696 h 9017"/>
                  <a:gd name="connsiteX9" fmla="*/ 4531 w 11136"/>
                  <a:gd name="connsiteY9" fmla="*/ 500 h 9017"/>
                  <a:gd name="connsiteX0" fmla="*/ 4069 w 10292"/>
                  <a:gd name="connsiteY0" fmla="*/ 555 h 10000"/>
                  <a:gd name="connsiteX1" fmla="*/ 2688 w 10292"/>
                  <a:gd name="connsiteY1" fmla="*/ 1860 h 10000"/>
                  <a:gd name="connsiteX2" fmla="*/ 1306 w 10292"/>
                  <a:gd name="connsiteY2" fmla="*/ 2295 h 10000"/>
                  <a:gd name="connsiteX3" fmla="*/ 97 w 10292"/>
                  <a:gd name="connsiteY3" fmla="*/ 5121 h 10000"/>
                  <a:gd name="connsiteX4" fmla="*/ 2342 w 10292"/>
                  <a:gd name="connsiteY4" fmla="*/ 7731 h 10000"/>
                  <a:gd name="connsiteX5" fmla="*/ 5450 w 10292"/>
                  <a:gd name="connsiteY5" fmla="*/ 9471 h 10000"/>
                  <a:gd name="connsiteX6" fmla="*/ 9790 w 10292"/>
                  <a:gd name="connsiteY6" fmla="*/ 7375 h 10000"/>
                  <a:gd name="connsiteX7" fmla="*/ 9791 w 10292"/>
                  <a:gd name="connsiteY7" fmla="*/ 2501 h 10000"/>
                  <a:gd name="connsiteX8" fmla="*/ 5450 w 10292"/>
                  <a:gd name="connsiteY8" fmla="*/ 772 h 10000"/>
                  <a:gd name="connsiteX9" fmla="*/ 4069 w 10292"/>
                  <a:gd name="connsiteY9" fmla="*/ 555 h 10000"/>
                  <a:gd name="connsiteX0" fmla="*/ 4069 w 10292"/>
                  <a:gd name="connsiteY0" fmla="*/ 555 h 9288"/>
                  <a:gd name="connsiteX1" fmla="*/ 2688 w 10292"/>
                  <a:gd name="connsiteY1" fmla="*/ 1860 h 9288"/>
                  <a:gd name="connsiteX2" fmla="*/ 1306 w 10292"/>
                  <a:gd name="connsiteY2" fmla="*/ 2295 h 9288"/>
                  <a:gd name="connsiteX3" fmla="*/ 97 w 10292"/>
                  <a:gd name="connsiteY3" fmla="*/ 5121 h 9288"/>
                  <a:gd name="connsiteX4" fmla="*/ 2342 w 10292"/>
                  <a:gd name="connsiteY4" fmla="*/ 7731 h 9288"/>
                  <a:gd name="connsiteX5" fmla="*/ 7309 w 10292"/>
                  <a:gd name="connsiteY5" fmla="*/ 8822 h 9288"/>
                  <a:gd name="connsiteX6" fmla="*/ 9790 w 10292"/>
                  <a:gd name="connsiteY6" fmla="*/ 7375 h 9288"/>
                  <a:gd name="connsiteX7" fmla="*/ 9791 w 10292"/>
                  <a:gd name="connsiteY7" fmla="*/ 2501 h 9288"/>
                  <a:gd name="connsiteX8" fmla="*/ 5450 w 10292"/>
                  <a:gd name="connsiteY8" fmla="*/ 772 h 9288"/>
                  <a:gd name="connsiteX9" fmla="*/ 4069 w 10292"/>
                  <a:gd name="connsiteY9" fmla="*/ 555 h 9288"/>
                  <a:gd name="connsiteX0" fmla="*/ 3974 w 10019"/>
                  <a:gd name="connsiteY0" fmla="*/ 598 h 9866"/>
                  <a:gd name="connsiteX1" fmla="*/ 2632 w 10019"/>
                  <a:gd name="connsiteY1" fmla="*/ 2003 h 9866"/>
                  <a:gd name="connsiteX2" fmla="*/ 1289 w 10019"/>
                  <a:gd name="connsiteY2" fmla="*/ 2471 h 9866"/>
                  <a:gd name="connsiteX3" fmla="*/ 114 w 10019"/>
                  <a:gd name="connsiteY3" fmla="*/ 5514 h 9866"/>
                  <a:gd name="connsiteX4" fmla="*/ 4716 w 10019"/>
                  <a:gd name="connsiteY4" fmla="*/ 7226 h 9866"/>
                  <a:gd name="connsiteX5" fmla="*/ 7122 w 10019"/>
                  <a:gd name="connsiteY5" fmla="*/ 9498 h 9866"/>
                  <a:gd name="connsiteX6" fmla="*/ 9532 w 10019"/>
                  <a:gd name="connsiteY6" fmla="*/ 7940 h 9866"/>
                  <a:gd name="connsiteX7" fmla="*/ 9533 w 10019"/>
                  <a:gd name="connsiteY7" fmla="*/ 2693 h 9866"/>
                  <a:gd name="connsiteX8" fmla="*/ 5315 w 10019"/>
                  <a:gd name="connsiteY8" fmla="*/ 831 h 9866"/>
                  <a:gd name="connsiteX9" fmla="*/ 3974 w 10019"/>
                  <a:gd name="connsiteY9" fmla="*/ 598 h 9866"/>
                  <a:gd name="connsiteX0" fmla="*/ 3432 w 9467"/>
                  <a:gd name="connsiteY0" fmla="*/ 606 h 12399"/>
                  <a:gd name="connsiteX1" fmla="*/ 2093 w 9467"/>
                  <a:gd name="connsiteY1" fmla="*/ 2030 h 12399"/>
                  <a:gd name="connsiteX2" fmla="*/ 753 w 9467"/>
                  <a:gd name="connsiteY2" fmla="*/ 2505 h 12399"/>
                  <a:gd name="connsiteX3" fmla="*/ 157 w 9467"/>
                  <a:gd name="connsiteY3" fmla="*/ 12318 h 12399"/>
                  <a:gd name="connsiteX4" fmla="*/ 4173 w 9467"/>
                  <a:gd name="connsiteY4" fmla="*/ 7324 h 12399"/>
                  <a:gd name="connsiteX5" fmla="*/ 6574 w 9467"/>
                  <a:gd name="connsiteY5" fmla="*/ 9627 h 12399"/>
                  <a:gd name="connsiteX6" fmla="*/ 8980 w 9467"/>
                  <a:gd name="connsiteY6" fmla="*/ 8048 h 12399"/>
                  <a:gd name="connsiteX7" fmla="*/ 8981 w 9467"/>
                  <a:gd name="connsiteY7" fmla="*/ 2730 h 12399"/>
                  <a:gd name="connsiteX8" fmla="*/ 4771 w 9467"/>
                  <a:gd name="connsiteY8" fmla="*/ 842 h 12399"/>
                  <a:gd name="connsiteX9" fmla="*/ 3432 w 9467"/>
                  <a:gd name="connsiteY9" fmla="*/ 606 h 12399"/>
                  <a:gd name="connsiteX0" fmla="*/ 5344 w 11719"/>
                  <a:gd name="connsiteY0" fmla="*/ 488 h 9962"/>
                  <a:gd name="connsiteX1" fmla="*/ 3930 w 11719"/>
                  <a:gd name="connsiteY1" fmla="*/ 1636 h 9962"/>
                  <a:gd name="connsiteX2" fmla="*/ 0 w 11719"/>
                  <a:gd name="connsiteY2" fmla="*/ 3447 h 9962"/>
                  <a:gd name="connsiteX3" fmla="*/ 1885 w 11719"/>
                  <a:gd name="connsiteY3" fmla="*/ 9934 h 9962"/>
                  <a:gd name="connsiteX4" fmla="*/ 6127 w 11719"/>
                  <a:gd name="connsiteY4" fmla="*/ 5906 h 9962"/>
                  <a:gd name="connsiteX5" fmla="*/ 8663 w 11719"/>
                  <a:gd name="connsiteY5" fmla="*/ 7763 h 9962"/>
                  <a:gd name="connsiteX6" fmla="*/ 11205 w 11719"/>
                  <a:gd name="connsiteY6" fmla="*/ 6490 h 9962"/>
                  <a:gd name="connsiteX7" fmla="*/ 11206 w 11719"/>
                  <a:gd name="connsiteY7" fmla="*/ 2201 h 9962"/>
                  <a:gd name="connsiteX8" fmla="*/ 6759 w 11719"/>
                  <a:gd name="connsiteY8" fmla="*/ 678 h 9962"/>
                  <a:gd name="connsiteX9" fmla="*/ 5344 w 11719"/>
                  <a:gd name="connsiteY9" fmla="*/ 488 h 9962"/>
                  <a:gd name="connsiteX0" fmla="*/ 4560 w 10000"/>
                  <a:gd name="connsiteY0" fmla="*/ 490 h 10000"/>
                  <a:gd name="connsiteX1" fmla="*/ 3354 w 10000"/>
                  <a:gd name="connsiteY1" fmla="*/ 1642 h 10000"/>
                  <a:gd name="connsiteX2" fmla="*/ 0 w 10000"/>
                  <a:gd name="connsiteY2" fmla="*/ 3460 h 10000"/>
                  <a:gd name="connsiteX3" fmla="*/ 1608 w 10000"/>
                  <a:gd name="connsiteY3" fmla="*/ 9972 h 10000"/>
                  <a:gd name="connsiteX4" fmla="*/ 5228 w 10000"/>
                  <a:gd name="connsiteY4" fmla="*/ 5929 h 10000"/>
                  <a:gd name="connsiteX5" fmla="*/ 7392 w 10000"/>
                  <a:gd name="connsiteY5" fmla="*/ 7793 h 10000"/>
                  <a:gd name="connsiteX6" fmla="*/ 9561 w 10000"/>
                  <a:gd name="connsiteY6" fmla="*/ 6515 h 10000"/>
                  <a:gd name="connsiteX7" fmla="*/ 9562 w 10000"/>
                  <a:gd name="connsiteY7" fmla="*/ 2209 h 10000"/>
                  <a:gd name="connsiteX8" fmla="*/ 5768 w 10000"/>
                  <a:gd name="connsiteY8" fmla="*/ 681 h 10000"/>
                  <a:gd name="connsiteX9" fmla="*/ 4560 w 10000"/>
                  <a:gd name="connsiteY9" fmla="*/ 490 h 10000"/>
                  <a:gd name="connsiteX0" fmla="*/ 4982 w 10422"/>
                  <a:gd name="connsiteY0" fmla="*/ 490 h 9973"/>
                  <a:gd name="connsiteX1" fmla="*/ 3776 w 10422"/>
                  <a:gd name="connsiteY1" fmla="*/ 1642 h 9973"/>
                  <a:gd name="connsiteX2" fmla="*/ 0 w 10422"/>
                  <a:gd name="connsiteY2" fmla="*/ 5385 h 9973"/>
                  <a:gd name="connsiteX3" fmla="*/ 2030 w 10422"/>
                  <a:gd name="connsiteY3" fmla="*/ 9972 h 9973"/>
                  <a:gd name="connsiteX4" fmla="*/ 5650 w 10422"/>
                  <a:gd name="connsiteY4" fmla="*/ 5929 h 9973"/>
                  <a:gd name="connsiteX5" fmla="*/ 7814 w 10422"/>
                  <a:gd name="connsiteY5" fmla="*/ 7793 h 9973"/>
                  <a:gd name="connsiteX6" fmla="*/ 9983 w 10422"/>
                  <a:gd name="connsiteY6" fmla="*/ 6515 h 9973"/>
                  <a:gd name="connsiteX7" fmla="*/ 9984 w 10422"/>
                  <a:gd name="connsiteY7" fmla="*/ 2209 h 9973"/>
                  <a:gd name="connsiteX8" fmla="*/ 6190 w 10422"/>
                  <a:gd name="connsiteY8" fmla="*/ 681 h 9973"/>
                  <a:gd name="connsiteX9" fmla="*/ 4982 w 10422"/>
                  <a:gd name="connsiteY9" fmla="*/ 490 h 9973"/>
                  <a:gd name="connsiteX0" fmla="*/ 4780 w 10000"/>
                  <a:gd name="connsiteY0" fmla="*/ 491 h 10000"/>
                  <a:gd name="connsiteX1" fmla="*/ 1159 w 10000"/>
                  <a:gd name="connsiteY1" fmla="*/ 1276 h 10000"/>
                  <a:gd name="connsiteX2" fmla="*/ 0 w 10000"/>
                  <a:gd name="connsiteY2" fmla="*/ 5400 h 10000"/>
                  <a:gd name="connsiteX3" fmla="*/ 1948 w 10000"/>
                  <a:gd name="connsiteY3" fmla="*/ 9999 h 10000"/>
                  <a:gd name="connsiteX4" fmla="*/ 5421 w 10000"/>
                  <a:gd name="connsiteY4" fmla="*/ 5945 h 10000"/>
                  <a:gd name="connsiteX5" fmla="*/ 7498 w 10000"/>
                  <a:gd name="connsiteY5" fmla="*/ 7814 h 10000"/>
                  <a:gd name="connsiteX6" fmla="*/ 9579 w 10000"/>
                  <a:gd name="connsiteY6" fmla="*/ 6533 h 10000"/>
                  <a:gd name="connsiteX7" fmla="*/ 9580 w 10000"/>
                  <a:gd name="connsiteY7" fmla="*/ 2215 h 10000"/>
                  <a:gd name="connsiteX8" fmla="*/ 5939 w 10000"/>
                  <a:gd name="connsiteY8" fmla="*/ 683 h 10000"/>
                  <a:gd name="connsiteX9" fmla="*/ 4780 w 10000"/>
                  <a:gd name="connsiteY9" fmla="*/ 491 h 10000"/>
                  <a:gd name="connsiteX0" fmla="*/ 4032 w 10000"/>
                  <a:gd name="connsiteY0" fmla="*/ 240 h 10817"/>
                  <a:gd name="connsiteX1" fmla="*/ 1159 w 10000"/>
                  <a:gd name="connsiteY1" fmla="*/ 2093 h 10817"/>
                  <a:gd name="connsiteX2" fmla="*/ 0 w 10000"/>
                  <a:gd name="connsiteY2" fmla="*/ 6217 h 10817"/>
                  <a:gd name="connsiteX3" fmla="*/ 1948 w 10000"/>
                  <a:gd name="connsiteY3" fmla="*/ 10816 h 10817"/>
                  <a:gd name="connsiteX4" fmla="*/ 5421 w 10000"/>
                  <a:gd name="connsiteY4" fmla="*/ 6762 h 10817"/>
                  <a:gd name="connsiteX5" fmla="*/ 7498 w 10000"/>
                  <a:gd name="connsiteY5" fmla="*/ 8631 h 10817"/>
                  <a:gd name="connsiteX6" fmla="*/ 9579 w 10000"/>
                  <a:gd name="connsiteY6" fmla="*/ 7350 h 10817"/>
                  <a:gd name="connsiteX7" fmla="*/ 9580 w 10000"/>
                  <a:gd name="connsiteY7" fmla="*/ 3032 h 10817"/>
                  <a:gd name="connsiteX8" fmla="*/ 5939 w 10000"/>
                  <a:gd name="connsiteY8" fmla="*/ 1500 h 10817"/>
                  <a:gd name="connsiteX9" fmla="*/ 4032 w 10000"/>
                  <a:gd name="connsiteY9" fmla="*/ 240 h 10817"/>
                  <a:gd name="connsiteX0" fmla="*/ 4032 w 10000"/>
                  <a:gd name="connsiteY0" fmla="*/ 507 h 11084"/>
                  <a:gd name="connsiteX1" fmla="*/ 1159 w 10000"/>
                  <a:gd name="connsiteY1" fmla="*/ 2360 h 11084"/>
                  <a:gd name="connsiteX2" fmla="*/ 0 w 10000"/>
                  <a:gd name="connsiteY2" fmla="*/ 6484 h 11084"/>
                  <a:gd name="connsiteX3" fmla="*/ 1948 w 10000"/>
                  <a:gd name="connsiteY3" fmla="*/ 11083 h 11084"/>
                  <a:gd name="connsiteX4" fmla="*/ 5421 w 10000"/>
                  <a:gd name="connsiteY4" fmla="*/ 7029 h 11084"/>
                  <a:gd name="connsiteX5" fmla="*/ 7498 w 10000"/>
                  <a:gd name="connsiteY5" fmla="*/ 8898 h 11084"/>
                  <a:gd name="connsiteX6" fmla="*/ 9579 w 10000"/>
                  <a:gd name="connsiteY6" fmla="*/ 7617 h 11084"/>
                  <a:gd name="connsiteX7" fmla="*/ 9580 w 10000"/>
                  <a:gd name="connsiteY7" fmla="*/ 3299 h 11084"/>
                  <a:gd name="connsiteX8" fmla="*/ 8340 w 10000"/>
                  <a:gd name="connsiteY8" fmla="*/ 658 h 11084"/>
                  <a:gd name="connsiteX9" fmla="*/ 4032 w 10000"/>
                  <a:gd name="connsiteY9" fmla="*/ 507 h 11084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67"/>
                  <a:gd name="connsiteX1" fmla="*/ 1159 w 10000"/>
                  <a:gd name="connsiteY1" fmla="*/ 2309 h 11067"/>
                  <a:gd name="connsiteX2" fmla="*/ 0 w 10000"/>
                  <a:gd name="connsiteY2" fmla="*/ 6433 h 11067"/>
                  <a:gd name="connsiteX3" fmla="*/ 1948 w 10000"/>
                  <a:gd name="connsiteY3" fmla="*/ 11032 h 11067"/>
                  <a:gd name="connsiteX4" fmla="*/ 4641 w 10000"/>
                  <a:gd name="connsiteY4" fmla="*/ 8580 h 11067"/>
                  <a:gd name="connsiteX5" fmla="*/ 7498 w 10000"/>
                  <a:gd name="connsiteY5" fmla="*/ 8847 h 11067"/>
                  <a:gd name="connsiteX6" fmla="*/ 9579 w 10000"/>
                  <a:gd name="connsiteY6" fmla="*/ 7566 h 11067"/>
                  <a:gd name="connsiteX7" fmla="*/ 9580 w 10000"/>
                  <a:gd name="connsiteY7" fmla="*/ 3248 h 11067"/>
                  <a:gd name="connsiteX8" fmla="*/ 8340 w 10000"/>
                  <a:gd name="connsiteY8" fmla="*/ 607 h 11067"/>
                  <a:gd name="connsiteX9" fmla="*/ 4032 w 10000"/>
                  <a:gd name="connsiteY9" fmla="*/ 456 h 11067"/>
                  <a:gd name="connsiteX0" fmla="*/ 4032 w 10000"/>
                  <a:gd name="connsiteY0" fmla="*/ 456 h 11053"/>
                  <a:gd name="connsiteX1" fmla="*/ 1159 w 10000"/>
                  <a:gd name="connsiteY1" fmla="*/ 2309 h 11053"/>
                  <a:gd name="connsiteX2" fmla="*/ 0 w 10000"/>
                  <a:gd name="connsiteY2" fmla="*/ 6433 h 11053"/>
                  <a:gd name="connsiteX3" fmla="*/ 1948 w 10000"/>
                  <a:gd name="connsiteY3" fmla="*/ 11032 h 11053"/>
                  <a:gd name="connsiteX4" fmla="*/ 4641 w 10000"/>
                  <a:gd name="connsiteY4" fmla="*/ 8580 h 11053"/>
                  <a:gd name="connsiteX5" fmla="*/ 7498 w 10000"/>
                  <a:gd name="connsiteY5" fmla="*/ 8847 h 11053"/>
                  <a:gd name="connsiteX6" fmla="*/ 9579 w 10000"/>
                  <a:gd name="connsiteY6" fmla="*/ 7566 h 11053"/>
                  <a:gd name="connsiteX7" fmla="*/ 9580 w 10000"/>
                  <a:gd name="connsiteY7" fmla="*/ 3248 h 11053"/>
                  <a:gd name="connsiteX8" fmla="*/ 8340 w 10000"/>
                  <a:gd name="connsiteY8" fmla="*/ 607 h 11053"/>
                  <a:gd name="connsiteX9" fmla="*/ 4032 w 10000"/>
                  <a:gd name="connsiteY9" fmla="*/ 456 h 11053"/>
                  <a:gd name="connsiteX0" fmla="*/ 4032 w 10000"/>
                  <a:gd name="connsiteY0" fmla="*/ 456 h 11130"/>
                  <a:gd name="connsiteX1" fmla="*/ 1159 w 10000"/>
                  <a:gd name="connsiteY1" fmla="*/ 2309 h 11130"/>
                  <a:gd name="connsiteX2" fmla="*/ 0 w 10000"/>
                  <a:gd name="connsiteY2" fmla="*/ 6433 h 11130"/>
                  <a:gd name="connsiteX3" fmla="*/ 1948 w 10000"/>
                  <a:gd name="connsiteY3" fmla="*/ 11032 h 11130"/>
                  <a:gd name="connsiteX4" fmla="*/ 4641 w 10000"/>
                  <a:gd name="connsiteY4" fmla="*/ 8580 h 11130"/>
                  <a:gd name="connsiteX5" fmla="*/ 7498 w 10000"/>
                  <a:gd name="connsiteY5" fmla="*/ 8847 h 11130"/>
                  <a:gd name="connsiteX6" fmla="*/ 9579 w 10000"/>
                  <a:gd name="connsiteY6" fmla="*/ 7566 h 11130"/>
                  <a:gd name="connsiteX7" fmla="*/ 9580 w 10000"/>
                  <a:gd name="connsiteY7" fmla="*/ 3248 h 11130"/>
                  <a:gd name="connsiteX8" fmla="*/ 8340 w 10000"/>
                  <a:gd name="connsiteY8" fmla="*/ 607 h 11130"/>
                  <a:gd name="connsiteX9" fmla="*/ 4032 w 10000"/>
                  <a:gd name="connsiteY9" fmla="*/ 456 h 11130"/>
                  <a:gd name="connsiteX0" fmla="*/ 4662 w 10630"/>
                  <a:gd name="connsiteY0" fmla="*/ 456 h 11130"/>
                  <a:gd name="connsiteX1" fmla="*/ 1789 w 10630"/>
                  <a:gd name="connsiteY1" fmla="*/ 2309 h 11130"/>
                  <a:gd name="connsiteX2" fmla="*/ 630 w 10630"/>
                  <a:gd name="connsiteY2" fmla="*/ 6433 h 11130"/>
                  <a:gd name="connsiteX3" fmla="*/ 2578 w 10630"/>
                  <a:gd name="connsiteY3" fmla="*/ 11032 h 11130"/>
                  <a:gd name="connsiteX4" fmla="*/ 5271 w 10630"/>
                  <a:gd name="connsiteY4" fmla="*/ 8580 h 11130"/>
                  <a:gd name="connsiteX5" fmla="*/ 8128 w 10630"/>
                  <a:gd name="connsiteY5" fmla="*/ 8847 h 11130"/>
                  <a:gd name="connsiteX6" fmla="*/ 10209 w 10630"/>
                  <a:gd name="connsiteY6" fmla="*/ 7566 h 11130"/>
                  <a:gd name="connsiteX7" fmla="*/ 10210 w 10630"/>
                  <a:gd name="connsiteY7" fmla="*/ 3248 h 11130"/>
                  <a:gd name="connsiteX8" fmla="*/ 8970 w 10630"/>
                  <a:gd name="connsiteY8" fmla="*/ 607 h 11130"/>
                  <a:gd name="connsiteX9" fmla="*/ 4662 w 10630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2836"/>
                  <a:gd name="connsiteX1" fmla="*/ 2266 w 11107"/>
                  <a:gd name="connsiteY1" fmla="*/ 2309 h 12836"/>
                  <a:gd name="connsiteX2" fmla="*/ 546 w 11107"/>
                  <a:gd name="connsiteY2" fmla="*/ 6228 h 12836"/>
                  <a:gd name="connsiteX3" fmla="*/ 3055 w 11107"/>
                  <a:gd name="connsiteY3" fmla="*/ 11032 h 12836"/>
                  <a:gd name="connsiteX4" fmla="*/ 5748 w 11107"/>
                  <a:gd name="connsiteY4" fmla="*/ 8580 h 12836"/>
                  <a:gd name="connsiteX5" fmla="*/ 8605 w 11107"/>
                  <a:gd name="connsiteY5" fmla="*/ 8847 h 12836"/>
                  <a:gd name="connsiteX6" fmla="*/ 10686 w 11107"/>
                  <a:gd name="connsiteY6" fmla="*/ 7566 h 12836"/>
                  <a:gd name="connsiteX7" fmla="*/ 10687 w 11107"/>
                  <a:gd name="connsiteY7" fmla="*/ 3248 h 12836"/>
                  <a:gd name="connsiteX8" fmla="*/ 9447 w 11107"/>
                  <a:gd name="connsiteY8" fmla="*/ 607 h 12836"/>
                  <a:gd name="connsiteX9" fmla="*/ 5139 w 11107"/>
                  <a:gd name="connsiteY9" fmla="*/ 456 h 12836"/>
                  <a:gd name="connsiteX0" fmla="*/ 5139 w 11107"/>
                  <a:gd name="connsiteY0" fmla="*/ 456 h 13188"/>
                  <a:gd name="connsiteX1" fmla="*/ 2266 w 11107"/>
                  <a:gd name="connsiteY1" fmla="*/ 2309 h 13188"/>
                  <a:gd name="connsiteX2" fmla="*/ 546 w 11107"/>
                  <a:gd name="connsiteY2" fmla="*/ 6228 h 13188"/>
                  <a:gd name="connsiteX3" fmla="*/ 3055 w 11107"/>
                  <a:gd name="connsiteY3" fmla="*/ 11032 h 13188"/>
                  <a:gd name="connsiteX4" fmla="*/ 5748 w 11107"/>
                  <a:gd name="connsiteY4" fmla="*/ 8580 h 13188"/>
                  <a:gd name="connsiteX5" fmla="*/ 8886 w 11107"/>
                  <a:gd name="connsiteY5" fmla="*/ 9792 h 13188"/>
                  <a:gd name="connsiteX6" fmla="*/ 10686 w 11107"/>
                  <a:gd name="connsiteY6" fmla="*/ 7566 h 13188"/>
                  <a:gd name="connsiteX7" fmla="*/ 10687 w 11107"/>
                  <a:gd name="connsiteY7" fmla="*/ 3248 h 13188"/>
                  <a:gd name="connsiteX8" fmla="*/ 9447 w 11107"/>
                  <a:gd name="connsiteY8" fmla="*/ 607 h 13188"/>
                  <a:gd name="connsiteX9" fmla="*/ 5139 w 11107"/>
                  <a:gd name="connsiteY9" fmla="*/ 456 h 13188"/>
                  <a:gd name="connsiteX0" fmla="*/ 5139 w 11107"/>
                  <a:gd name="connsiteY0" fmla="*/ 922 h 13654"/>
                  <a:gd name="connsiteX1" fmla="*/ 2266 w 11107"/>
                  <a:gd name="connsiteY1" fmla="*/ 2775 h 13654"/>
                  <a:gd name="connsiteX2" fmla="*/ 546 w 11107"/>
                  <a:gd name="connsiteY2" fmla="*/ 6694 h 13654"/>
                  <a:gd name="connsiteX3" fmla="*/ 3055 w 11107"/>
                  <a:gd name="connsiteY3" fmla="*/ 11498 h 13654"/>
                  <a:gd name="connsiteX4" fmla="*/ 5748 w 11107"/>
                  <a:gd name="connsiteY4" fmla="*/ 9046 h 13654"/>
                  <a:gd name="connsiteX5" fmla="*/ 8886 w 11107"/>
                  <a:gd name="connsiteY5" fmla="*/ 10258 h 13654"/>
                  <a:gd name="connsiteX6" fmla="*/ 10686 w 11107"/>
                  <a:gd name="connsiteY6" fmla="*/ 8032 h 13654"/>
                  <a:gd name="connsiteX7" fmla="*/ 10687 w 11107"/>
                  <a:gd name="connsiteY7" fmla="*/ 3714 h 13654"/>
                  <a:gd name="connsiteX8" fmla="*/ 9447 w 11107"/>
                  <a:gd name="connsiteY8" fmla="*/ 1073 h 13654"/>
                  <a:gd name="connsiteX9" fmla="*/ 5139 w 11107"/>
                  <a:gd name="connsiteY9" fmla="*/ 922 h 13654"/>
                  <a:gd name="connsiteX0" fmla="*/ 5139 w 11107"/>
                  <a:gd name="connsiteY0" fmla="*/ 1423 h 14155"/>
                  <a:gd name="connsiteX1" fmla="*/ 2266 w 11107"/>
                  <a:gd name="connsiteY1" fmla="*/ 3276 h 14155"/>
                  <a:gd name="connsiteX2" fmla="*/ 546 w 11107"/>
                  <a:gd name="connsiteY2" fmla="*/ 7195 h 14155"/>
                  <a:gd name="connsiteX3" fmla="*/ 3055 w 11107"/>
                  <a:gd name="connsiteY3" fmla="*/ 11999 h 14155"/>
                  <a:gd name="connsiteX4" fmla="*/ 5748 w 11107"/>
                  <a:gd name="connsiteY4" fmla="*/ 9547 h 14155"/>
                  <a:gd name="connsiteX5" fmla="*/ 8886 w 11107"/>
                  <a:gd name="connsiteY5" fmla="*/ 10759 h 14155"/>
                  <a:gd name="connsiteX6" fmla="*/ 10686 w 11107"/>
                  <a:gd name="connsiteY6" fmla="*/ 8533 h 14155"/>
                  <a:gd name="connsiteX7" fmla="*/ 10687 w 11107"/>
                  <a:gd name="connsiteY7" fmla="*/ 4215 h 14155"/>
                  <a:gd name="connsiteX8" fmla="*/ 9728 w 11107"/>
                  <a:gd name="connsiteY8" fmla="*/ 835 h 14155"/>
                  <a:gd name="connsiteX9" fmla="*/ 5139 w 11107"/>
                  <a:gd name="connsiteY9" fmla="*/ 1423 h 14155"/>
                  <a:gd name="connsiteX0" fmla="*/ 5139 w 12384"/>
                  <a:gd name="connsiteY0" fmla="*/ 1423 h 14155"/>
                  <a:gd name="connsiteX1" fmla="*/ 2266 w 12384"/>
                  <a:gd name="connsiteY1" fmla="*/ 3276 h 14155"/>
                  <a:gd name="connsiteX2" fmla="*/ 546 w 12384"/>
                  <a:gd name="connsiteY2" fmla="*/ 7195 h 14155"/>
                  <a:gd name="connsiteX3" fmla="*/ 3055 w 12384"/>
                  <a:gd name="connsiteY3" fmla="*/ 11999 h 14155"/>
                  <a:gd name="connsiteX4" fmla="*/ 5748 w 12384"/>
                  <a:gd name="connsiteY4" fmla="*/ 9547 h 14155"/>
                  <a:gd name="connsiteX5" fmla="*/ 8886 w 12384"/>
                  <a:gd name="connsiteY5" fmla="*/ 10759 h 14155"/>
                  <a:gd name="connsiteX6" fmla="*/ 10686 w 12384"/>
                  <a:gd name="connsiteY6" fmla="*/ 8533 h 14155"/>
                  <a:gd name="connsiteX7" fmla="*/ 12184 w 12384"/>
                  <a:gd name="connsiteY7" fmla="*/ 3927 h 14155"/>
                  <a:gd name="connsiteX8" fmla="*/ 9728 w 12384"/>
                  <a:gd name="connsiteY8" fmla="*/ 835 h 14155"/>
                  <a:gd name="connsiteX9" fmla="*/ 5139 w 12384"/>
                  <a:gd name="connsiteY9" fmla="*/ 1423 h 14155"/>
                  <a:gd name="connsiteX0" fmla="*/ 5139 w 12562"/>
                  <a:gd name="connsiteY0" fmla="*/ 1423 h 14155"/>
                  <a:gd name="connsiteX1" fmla="*/ 2266 w 12562"/>
                  <a:gd name="connsiteY1" fmla="*/ 3276 h 14155"/>
                  <a:gd name="connsiteX2" fmla="*/ 546 w 12562"/>
                  <a:gd name="connsiteY2" fmla="*/ 7195 h 14155"/>
                  <a:gd name="connsiteX3" fmla="*/ 3055 w 12562"/>
                  <a:gd name="connsiteY3" fmla="*/ 11999 h 14155"/>
                  <a:gd name="connsiteX4" fmla="*/ 5748 w 12562"/>
                  <a:gd name="connsiteY4" fmla="*/ 9547 h 14155"/>
                  <a:gd name="connsiteX5" fmla="*/ 8886 w 12562"/>
                  <a:gd name="connsiteY5" fmla="*/ 10759 h 14155"/>
                  <a:gd name="connsiteX6" fmla="*/ 12027 w 12562"/>
                  <a:gd name="connsiteY6" fmla="*/ 8163 h 14155"/>
                  <a:gd name="connsiteX7" fmla="*/ 12184 w 12562"/>
                  <a:gd name="connsiteY7" fmla="*/ 3927 h 14155"/>
                  <a:gd name="connsiteX8" fmla="*/ 9728 w 12562"/>
                  <a:gd name="connsiteY8" fmla="*/ 835 h 14155"/>
                  <a:gd name="connsiteX9" fmla="*/ 5139 w 12562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53"/>
                  <a:gd name="connsiteY0" fmla="*/ 1423 h 14155"/>
                  <a:gd name="connsiteX1" fmla="*/ 2266 w 14753"/>
                  <a:gd name="connsiteY1" fmla="*/ 3276 h 14155"/>
                  <a:gd name="connsiteX2" fmla="*/ 546 w 14753"/>
                  <a:gd name="connsiteY2" fmla="*/ 7195 h 14155"/>
                  <a:gd name="connsiteX3" fmla="*/ 3055 w 14753"/>
                  <a:gd name="connsiteY3" fmla="*/ 11999 h 14155"/>
                  <a:gd name="connsiteX4" fmla="*/ 5748 w 14753"/>
                  <a:gd name="connsiteY4" fmla="*/ 9547 h 14155"/>
                  <a:gd name="connsiteX5" fmla="*/ 8886 w 14753"/>
                  <a:gd name="connsiteY5" fmla="*/ 10759 h 14155"/>
                  <a:gd name="connsiteX6" fmla="*/ 11965 w 14753"/>
                  <a:gd name="connsiteY6" fmla="*/ 8779 h 14155"/>
                  <a:gd name="connsiteX7" fmla="*/ 12184 w 14753"/>
                  <a:gd name="connsiteY7" fmla="*/ 3927 h 14155"/>
                  <a:gd name="connsiteX8" fmla="*/ 9728 w 14753"/>
                  <a:gd name="connsiteY8" fmla="*/ 835 h 14155"/>
                  <a:gd name="connsiteX9" fmla="*/ 5139 w 14753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661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69"/>
                  <a:gd name="connsiteX1" fmla="*/ 2697 w 16991"/>
                  <a:gd name="connsiteY1" fmla="*/ 3276 h 14169"/>
                  <a:gd name="connsiteX2" fmla="*/ 1039 w 16991"/>
                  <a:gd name="connsiteY2" fmla="*/ 6661 h 14169"/>
                  <a:gd name="connsiteX3" fmla="*/ 2831 w 16991"/>
                  <a:gd name="connsiteY3" fmla="*/ 11547 h 14169"/>
                  <a:gd name="connsiteX4" fmla="*/ 6179 w 16991"/>
                  <a:gd name="connsiteY4" fmla="*/ 9547 h 14169"/>
                  <a:gd name="connsiteX5" fmla="*/ 9317 w 16991"/>
                  <a:gd name="connsiteY5" fmla="*/ 10759 h 14169"/>
                  <a:gd name="connsiteX6" fmla="*/ 12396 w 16991"/>
                  <a:gd name="connsiteY6" fmla="*/ 8779 h 14169"/>
                  <a:gd name="connsiteX7" fmla="*/ 12615 w 16991"/>
                  <a:gd name="connsiteY7" fmla="*/ 3927 h 14169"/>
                  <a:gd name="connsiteX8" fmla="*/ 10159 w 16991"/>
                  <a:gd name="connsiteY8" fmla="*/ 835 h 14169"/>
                  <a:gd name="connsiteX9" fmla="*/ 5570 w 16991"/>
                  <a:gd name="connsiteY9" fmla="*/ 1423 h 14169"/>
                  <a:gd name="connsiteX0" fmla="*/ 5570 w 16991"/>
                  <a:gd name="connsiteY0" fmla="*/ 1423 h 14319"/>
                  <a:gd name="connsiteX1" fmla="*/ 2697 w 16991"/>
                  <a:gd name="connsiteY1" fmla="*/ 3276 h 14319"/>
                  <a:gd name="connsiteX2" fmla="*/ 1039 w 16991"/>
                  <a:gd name="connsiteY2" fmla="*/ 6661 h 14319"/>
                  <a:gd name="connsiteX3" fmla="*/ 2831 w 16991"/>
                  <a:gd name="connsiteY3" fmla="*/ 11547 h 14319"/>
                  <a:gd name="connsiteX4" fmla="*/ 6241 w 16991"/>
                  <a:gd name="connsiteY4" fmla="*/ 10204 h 14319"/>
                  <a:gd name="connsiteX5" fmla="*/ 9317 w 16991"/>
                  <a:gd name="connsiteY5" fmla="*/ 10759 h 14319"/>
                  <a:gd name="connsiteX6" fmla="*/ 12396 w 16991"/>
                  <a:gd name="connsiteY6" fmla="*/ 8779 h 14319"/>
                  <a:gd name="connsiteX7" fmla="*/ 12615 w 16991"/>
                  <a:gd name="connsiteY7" fmla="*/ 3927 h 14319"/>
                  <a:gd name="connsiteX8" fmla="*/ 10159 w 16991"/>
                  <a:gd name="connsiteY8" fmla="*/ 835 h 14319"/>
                  <a:gd name="connsiteX9" fmla="*/ 5570 w 16991"/>
                  <a:gd name="connsiteY9" fmla="*/ 1423 h 14319"/>
                  <a:gd name="connsiteX0" fmla="*/ 5570 w 16991"/>
                  <a:gd name="connsiteY0" fmla="*/ 1423 h 14440"/>
                  <a:gd name="connsiteX1" fmla="*/ 2697 w 16991"/>
                  <a:gd name="connsiteY1" fmla="*/ 3276 h 14440"/>
                  <a:gd name="connsiteX2" fmla="*/ 1039 w 16991"/>
                  <a:gd name="connsiteY2" fmla="*/ 6661 h 14440"/>
                  <a:gd name="connsiteX3" fmla="*/ 2831 w 16991"/>
                  <a:gd name="connsiteY3" fmla="*/ 11547 h 14440"/>
                  <a:gd name="connsiteX4" fmla="*/ 6241 w 16991"/>
                  <a:gd name="connsiteY4" fmla="*/ 10204 h 14440"/>
                  <a:gd name="connsiteX5" fmla="*/ 9317 w 16991"/>
                  <a:gd name="connsiteY5" fmla="*/ 10759 h 14440"/>
                  <a:gd name="connsiteX6" fmla="*/ 12396 w 16991"/>
                  <a:gd name="connsiteY6" fmla="*/ 8779 h 14440"/>
                  <a:gd name="connsiteX7" fmla="*/ 12615 w 16991"/>
                  <a:gd name="connsiteY7" fmla="*/ 3927 h 14440"/>
                  <a:gd name="connsiteX8" fmla="*/ 10159 w 16991"/>
                  <a:gd name="connsiteY8" fmla="*/ 835 h 14440"/>
                  <a:gd name="connsiteX9" fmla="*/ 5570 w 16991"/>
                  <a:gd name="connsiteY9" fmla="*/ 1423 h 14440"/>
                  <a:gd name="connsiteX0" fmla="*/ 5570 w 16991"/>
                  <a:gd name="connsiteY0" fmla="*/ 1423 h 14549"/>
                  <a:gd name="connsiteX1" fmla="*/ 2697 w 16991"/>
                  <a:gd name="connsiteY1" fmla="*/ 3276 h 14549"/>
                  <a:gd name="connsiteX2" fmla="*/ 1039 w 16991"/>
                  <a:gd name="connsiteY2" fmla="*/ 6661 h 14549"/>
                  <a:gd name="connsiteX3" fmla="*/ 2831 w 16991"/>
                  <a:gd name="connsiteY3" fmla="*/ 11547 h 14549"/>
                  <a:gd name="connsiteX4" fmla="*/ 6241 w 16991"/>
                  <a:gd name="connsiteY4" fmla="*/ 10204 h 14549"/>
                  <a:gd name="connsiteX5" fmla="*/ 9317 w 16991"/>
                  <a:gd name="connsiteY5" fmla="*/ 10759 h 14549"/>
                  <a:gd name="connsiteX6" fmla="*/ 12396 w 16991"/>
                  <a:gd name="connsiteY6" fmla="*/ 8779 h 14549"/>
                  <a:gd name="connsiteX7" fmla="*/ 12615 w 16991"/>
                  <a:gd name="connsiteY7" fmla="*/ 3927 h 14549"/>
                  <a:gd name="connsiteX8" fmla="*/ 10159 w 16991"/>
                  <a:gd name="connsiteY8" fmla="*/ 835 h 14549"/>
                  <a:gd name="connsiteX9" fmla="*/ 5570 w 16991"/>
                  <a:gd name="connsiteY9" fmla="*/ 1423 h 1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91" h="14549">
                    <a:moveTo>
                      <a:pt x="5570" y="1423"/>
                    </a:moveTo>
                    <a:cubicBezTo>
                      <a:pt x="5570" y="1423"/>
                      <a:pt x="3130" y="3084"/>
                      <a:pt x="2697" y="3276"/>
                    </a:cubicBezTo>
                    <a:cubicBezTo>
                      <a:pt x="2116" y="3276"/>
                      <a:pt x="-1842" y="6053"/>
                      <a:pt x="1039" y="6661"/>
                    </a:cubicBezTo>
                    <a:cubicBezTo>
                      <a:pt x="7088" y="4584"/>
                      <a:pt x="1964" y="10957"/>
                      <a:pt x="2831" y="11547"/>
                    </a:cubicBezTo>
                    <a:cubicBezTo>
                      <a:pt x="3698" y="12137"/>
                      <a:pt x="5378" y="9267"/>
                      <a:pt x="6241" y="10204"/>
                    </a:cubicBezTo>
                    <a:cubicBezTo>
                      <a:pt x="7104" y="11141"/>
                      <a:pt x="8518" y="19143"/>
                      <a:pt x="9317" y="10759"/>
                    </a:cubicBezTo>
                    <a:cubicBezTo>
                      <a:pt x="9836" y="7618"/>
                      <a:pt x="10455" y="8698"/>
                      <a:pt x="12396" y="8779"/>
                    </a:cubicBezTo>
                    <a:cubicBezTo>
                      <a:pt x="22146" y="14045"/>
                      <a:pt x="13484" y="5276"/>
                      <a:pt x="12615" y="3927"/>
                    </a:cubicBezTo>
                    <a:cubicBezTo>
                      <a:pt x="11601" y="2772"/>
                      <a:pt x="11853" y="1347"/>
                      <a:pt x="10159" y="835"/>
                    </a:cubicBezTo>
                    <a:cubicBezTo>
                      <a:pt x="8883" y="-1003"/>
                      <a:pt x="5715" y="652"/>
                      <a:pt x="5570" y="1423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48" name="Oval 284">
                <a:extLst>
                  <a:ext uri="{FF2B5EF4-FFF2-40B4-BE49-F238E27FC236}">
                    <a16:creationId xmlns:a16="http://schemas.microsoft.com/office/drawing/2014/main" id="{A4315854-EE93-48AE-B335-C08A8DCCB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772157">
                <a:off x="8188752" y="2258212"/>
                <a:ext cx="63039" cy="160334"/>
              </a:xfrm>
              <a:prstGeom prst="ellipse">
                <a:avLst/>
              </a:prstGeom>
              <a:solidFill>
                <a:srgbClr val="E2A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DCA4F4-C80D-4FAE-BF71-D6360D3A9435}"/>
                </a:ext>
              </a:extLst>
            </p:cNvPr>
            <p:cNvGrpSpPr/>
            <p:nvPr/>
          </p:nvGrpSpPr>
          <p:grpSpPr>
            <a:xfrm rot="14261828">
              <a:off x="6803664" y="3016711"/>
              <a:ext cx="614395" cy="302314"/>
              <a:chOff x="7815272" y="2280892"/>
              <a:chExt cx="817760" cy="302314"/>
            </a:xfrm>
          </p:grpSpPr>
          <p:sp>
            <p:nvSpPr>
              <p:cNvPr id="245" name="Freeform 283">
                <a:extLst>
                  <a:ext uri="{FF2B5EF4-FFF2-40B4-BE49-F238E27FC236}">
                    <a16:creationId xmlns:a16="http://schemas.microsoft.com/office/drawing/2014/main" id="{A41BB8C2-8122-4F5F-A372-BE9B49E8AC5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72157">
                <a:off x="7815272" y="2280892"/>
                <a:ext cx="817760" cy="302314"/>
              </a:xfrm>
              <a:custGeom>
                <a:avLst/>
                <a:gdLst>
                  <a:gd name="T0" fmla="*/ 26 w 52"/>
                  <a:gd name="T1" fmla="*/ 4 h 51"/>
                  <a:gd name="T2" fmla="*/ 18 w 52"/>
                  <a:gd name="T3" fmla="*/ 10 h 51"/>
                  <a:gd name="T4" fmla="*/ 10 w 52"/>
                  <a:gd name="T5" fmla="*/ 12 h 51"/>
                  <a:gd name="T6" fmla="*/ 3 w 52"/>
                  <a:gd name="T7" fmla="*/ 25 h 51"/>
                  <a:gd name="T8" fmla="*/ 16 w 52"/>
                  <a:gd name="T9" fmla="*/ 37 h 51"/>
                  <a:gd name="T10" fmla="*/ 34 w 52"/>
                  <a:gd name="T11" fmla="*/ 45 h 51"/>
                  <a:gd name="T12" fmla="*/ 46 w 52"/>
                  <a:gd name="T13" fmla="*/ 36 h 51"/>
                  <a:gd name="T14" fmla="*/ 46 w 52"/>
                  <a:gd name="T15" fmla="*/ 17 h 51"/>
                  <a:gd name="T16" fmla="*/ 34 w 52"/>
                  <a:gd name="T17" fmla="*/ 5 h 51"/>
                  <a:gd name="T18" fmla="*/ 26 w 52"/>
                  <a:gd name="T19" fmla="*/ 4 h 51"/>
                  <a:gd name="connsiteX0" fmla="*/ 4531 w 11136"/>
                  <a:gd name="connsiteY0" fmla="*/ 500 h 9017"/>
                  <a:gd name="connsiteX1" fmla="*/ 2993 w 11136"/>
                  <a:gd name="connsiteY1" fmla="*/ 1677 h 9017"/>
                  <a:gd name="connsiteX2" fmla="*/ 1454 w 11136"/>
                  <a:gd name="connsiteY2" fmla="*/ 2069 h 9017"/>
                  <a:gd name="connsiteX3" fmla="*/ 108 w 11136"/>
                  <a:gd name="connsiteY3" fmla="*/ 4618 h 9017"/>
                  <a:gd name="connsiteX4" fmla="*/ 2608 w 11136"/>
                  <a:gd name="connsiteY4" fmla="*/ 6971 h 9017"/>
                  <a:gd name="connsiteX5" fmla="*/ 6069 w 11136"/>
                  <a:gd name="connsiteY5" fmla="*/ 8540 h 9017"/>
                  <a:gd name="connsiteX6" fmla="*/ 8377 w 11136"/>
                  <a:gd name="connsiteY6" fmla="*/ 6775 h 9017"/>
                  <a:gd name="connsiteX7" fmla="*/ 10903 w 11136"/>
                  <a:gd name="connsiteY7" fmla="*/ 2255 h 9017"/>
                  <a:gd name="connsiteX8" fmla="*/ 6069 w 11136"/>
                  <a:gd name="connsiteY8" fmla="*/ 696 h 9017"/>
                  <a:gd name="connsiteX9" fmla="*/ 4531 w 11136"/>
                  <a:gd name="connsiteY9" fmla="*/ 500 h 9017"/>
                  <a:gd name="connsiteX0" fmla="*/ 4069 w 10292"/>
                  <a:gd name="connsiteY0" fmla="*/ 555 h 10000"/>
                  <a:gd name="connsiteX1" fmla="*/ 2688 w 10292"/>
                  <a:gd name="connsiteY1" fmla="*/ 1860 h 10000"/>
                  <a:gd name="connsiteX2" fmla="*/ 1306 w 10292"/>
                  <a:gd name="connsiteY2" fmla="*/ 2295 h 10000"/>
                  <a:gd name="connsiteX3" fmla="*/ 97 w 10292"/>
                  <a:gd name="connsiteY3" fmla="*/ 5121 h 10000"/>
                  <a:gd name="connsiteX4" fmla="*/ 2342 w 10292"/>
                  <a:gd name="connsiteY4" fmla="*/ 7731 h 10000"/>
                  <a:gd name="connsiteX5" fmla="*/ 5450 w 10292"/>
                  <a:gd name="connsiteY5" fmla="*/ 9471 h 10000"/>
                  <a:gd name="connsiteX6" fmla="*/ 9790 w 10292"/>
                  <a:gd name="connsiteY6" fmla="*/ 7375 h 10000"/>
                  <a:gd name="connsiteX7" fmla="*/ 9791 w 10292"/>
                  <a:gd name="connsiteY7" fmla="*/ 2501 h 10000"/>
                  <a:gd name="connsiteX8" fmla="*/ 5450 w 10292"/>
                  <a:gd name="connsiteY8" fmla="*/ 772 h 10000"/>
                  <a:gd name="connsiteX9" fmla="*/ 4069 w 10292"/>
                  <a:gd name="connsiteY9" fmla="*/ 555 h 10000"/>
                  <a:gd name="connsiteX0" fmla="*/ 4069 w 10292"/>
                  <a:gd name="connsiteY0" fmla="*/ 555 h 9288"/>
                  <a:gd name="connsiteX1" fmla="*/ 2688 w 10292"/>
                  <a:gd name="connsiteY1" fmla="*/ 1860 h 9288"/>
                  <a:gd name="connsiteX2" fmla="*/ 1306 w 10292"/>
                  <a:gd name="connsiteY2" fmla="*/ 2295 h 9288"/>
                  <a:gd name="connsiteX3" fmla="*/ 97 w 10292"/>
                  <a:gd name="connsiteY3" fmla="*/ 5121 h 9288"/>
                  <a:gd name="connsiteX4" fmla="*/ 2342 w 10292"/>
                  <a:gd name="connsiteY4" fmla="*/ 7731 h 9288"/>
                  <a:gd name="connsiteX5" fmla="*/ 7309 w 10292"/>
                  <a:gd name="connsiteY5" fmla="*/ 8822 h 9288"/>
                  <a:gd name="connsiteX6" fmla="*/ 9790 w 10292"/>
                  <a:gd name="connsiteY6" fmla="*/ 7375 h 9288"/>
                  <a:gd name="connsiteX7" fmla="*/ 9791 w 10292"/>
                  <a:gd name="connsiteY7" fmla="*/ 2501 h 9288"/>
                  <a:gd name="connsiteX8" fmla="*/ 5450 w 10292"/>
                  <a:gd name="connsiteY8" fmla="*/ 772 h 9288"/>
                  <a:gd name="connsiteX9" fmla="*/ 4069 w 10292"/>
                  <a:gd name="connsiteY9" fmla="*/ 555 h 9288"/>
                  <a:gd name="connsiteX0" fmla="*/ 3974 w 10019"/>
                  <a:gd name="connsiteY0" fmla="*/ 598 h 9866"/>
                  <a:gd name="connsiteX1" fmla="*/ 2632 w 10019"/>
                  <a:gd name="connsiteY1" fmla="*/ 2003 h 9866"/>
                  <a:gd name="connsiteX2" fmla="*/ 1289 w 10019"/>
                  <a:gd name="connsiteY2" fmla="*/ 2471 h 9866"/>
                  <a:gd name="connsiteX3" fmla="*/ 114 w 10019"/>
                  <a:gd name="connsiteY3" fmla="*/ 5514 h 9866"/>
                  <a:gd name="connsiteX4" fmla="*/ 4716 w 10019"/>
                  <a:gd name="connsiteY4" fmla="*/ 7226 h 9866"/>
                  <a:gd name="connsiteX5" fmla="*/ 7122 w 10019"/>
                  <a:gd name="connsiteY5" fmla="*/ 9498 h 9866"/>
                  <a:gd name="connsiteX6" fmla="*/ 9532 w 10019"/>
                  <a:gd name="connsiteY6" fmla="*/ 7940 h 9866"/>
                  <a:gd name="connsiteX7" fmla="*/ 9533 w 10019"/>
                  <a:gd name="connsiteY7" fmla="*/ 2693 h 9866"/>
                  <a:gd name="connsiteX8" fmla="*/ 5315 w 10019"/>
                  <a:gd name="connsiteY8" fmla="*/ 831 h 9866"/>
                  <a:gd name="connsiteX9" fmla="*/ 3974 w 10019"/>
                  <a:gd name="connsiteY9" fmla="*/ 598 h 9866"/>
                  <a:gd name="connsiteX0" fmla="*/ 3432 w 9467"/>
                  <a:gd name="connsiteY0" fmla="*/ 606 h 12399"/>
                  <a:gd name="connsiteX1" fmla="*/ 2093 w 9467"/>
                  <a:gd name="connsiteY1" fmla="*/ 2030 h 12399"/>
                  <a:gd name="connsiteX2" fmla="*/ 753 w 9467"/>
                  <a:gd name="connsiteY2" fmla="*/ 2505 h 12399"/>
                  <a:gd name="connsiteX3" fmla="*/ 157 w 9467"/>
                  <a:gd name="connsiteY3" fmla="*/ 12318 h 12399"/>
                  <a:gd name="connsiteX4" fmla="*/ 4173 w 9467"/>
                  <a:gd name="connsiteY4" fmla="*/ 7324 h 12399"/>
                  <a:gd name="connsiteX5" fmla="*/ 6574 w 9467"/>
                  <a:gd name="connsiteY5" fmla="*/ 9627 h 12399"/>
                  <a:gd name="connsiteX6" fmla="*/ 8980 w 9467"/>
                  <a:gd name="connsiteY6" fmla="*/ 8048 h 12399"/>
                  <a:gd name="connsiteX7" fmla="*/ 8981 w 9467"/>
                  <a:gd name="connsiteY7" fmla="*/ 2730 h 12399"/>
                  <a:gd name="connsiteX8" fmla="*/ 4771 w 9467"/>
                  <a:gd name="connsiteY8" fmla="*/ 842 h 12399"/>
                  <a:gd name="connsiteX9" fmla="*/ 3432 w 9467"/>
                  <a:gd name="connsiteY9" fmla="*/ 606 h 12399"/>
                  <a:gd name="connsiteX0" fmla="*/ 5344 w 11719"/>
                  <a:gd name="connsiteY0" fmla="*/ 488 h 9962"/>
                  <a:gd name="connsiteX1" fmla="*/ 3930 w 11719"/>
                  <a:gd name="connsiteY1" fmla="*/ 1636 h 9962"/>
                  <a:gd name="connsiteX2" fmla="*/ 0 w 11719"/>
                  <a:gd name="connsiteY2" fmla="*/ 3447 h 9962"/>
                  <a:gd name="connsiteX3" fmla="*/ 1885 w 11719"/>
                  <a:gd name="connsiteY3" fmla="*/ 9934 h 9962"/>
                  <a:gd name="connsiteX4" fmla="*/ 6127 w 11719"/>
                  <a:gd name="connsiteY4" fmla="*/ 5906 h 9962"/>
                  <a:gd name="connsiteX5" fmla="*/ 8663 w 11719"/>
                  <a:gd name="connsiteY5" fmla="*/ 7763 h 9962"/>
                  <a:gd name="connsiteX6" fmla="*/ 11205 w 11719"/>
                  <a:gd name="connsiteY6" fmla="*/ 6490 h 9962"/>
                  <a:gd name="connsiteX7" fmla="*/ 11206 w 11719"/>
                  <a:gd name="connsiteY7" fmla="*/ 2201 h 9962"/>
                  <a:gd name="connsiteX8" fmla="*/ 6759 w 11719"/>
                  <a:gd name="connsiteY8" fmla="*/ 678 h 9962"/>
                  <a:gd name="connsiteX9" fmla="*/ 5344 w 11719"/>
                  <a:gd name="connsiteY9" fmla="*/ 488 h 9962"/>
                  <a:gd name="connsiteX0" fmla="*/ 4560 w 10000"/>
                  <a:gd name="connsiteY0" fmla="*/ 490 h 10000"/>
                  <a:gd name="connsiteX1" fmla="*/ 3354 w 10000"/>
                  <a:gd name="connsiteY1" fmla="*/ 1642 h 10000"/>
                  <a:gd name="connsiteX2" fmla="*/ 0 w 10000"/>
                  <a:gd name="connsiteY2" fmla="*/ 3460 h 10000"/>
                  <a:gd name="connsiteX3" fmla="*/ 1608 w 10000"/>
                  <a:gd name="connsiteY3" fmla="*/ 9972 h 10000"/>
                  <a:gd name="connsiteX4" fmla="*/ 5228 w 10000"/>
                  <a:gd name="connsiteY4" fmla="*/ 5929 h 10000"/>
                  <a:gd name="connsiteX5" fmla="*/ 7392 w 10000"/>
                  <a:gd name="connsiteY5" fmla="*/ 7793 h 10000"/>
                  <a:gd name="connsiteX6" fmla="*/ 9561 w 10000"/>
                  <a:gd name="connsiteY6" fmla="*/ 6515 h 10000"/>
                  <a:gd name="connsiteX7" fmla="*/ 9562 w 10000"/>
                  <a:gd name="connsiteY7" fmla="*/ 2209 h 10000"/>
                  <a:gd name="connsiteX8" fmla="*/ 5768 w 10000"/>
                  <a:gd name="connsiteY8" fmla="*/ 681 h 10000"/>
                  <a:gd name="connsiteX9" fmla="*/ 4560 w 10000"/>
                  <a:gd name="connsiteY9" fmla="*/ 490 h 10000"/>
                  <a:gd name="connsiteX0" fmla="*/ 4982 w 10422"/>
                  <a:gd name="connsiteY0" fmla="*/ 490 h 9973"/>
                  <a:gd name="connsiteX1" fmla="*/ 3776 w 10422"/>
                  <a:gd name="connsiteY1" fmla="*/ 1642 h 9973"/>
                  <a:gd name="connsiteX2" fmla="*/ 0 w 10422"/>
                  <a:gd name="connsiteY2" fmla="*/ 5385 h 9973"/>
                  <a:gd name="connsiteX3" fmla="*/ 2030 w 10422"/>
                  <a:gd name="connsiteY3" fmla="*/ 9972 h 9973"/>
                  <a:gd name="connsiteX4" fmla="*/ 5650 w 10422"/>
                  <a:gd name="connsiteY4" fmla="*/ 5929 h 9973"/>
                  <a:gd name="connsiteX5" fmla="*/ 7814 w 10422"/>
                  <a:gd name="connsiteY5" fmla="*/ 7793 h 9973"/>
                  <a:gd name="connsiteX6" fmla="*/ 9983 w 10422"/>
                  <a:gd name="connsiteY6" fmla="*/ 6515 h 9973"/>
                  <a:gd name="connsiteX7" fmla="*/ 9984 w 10422"/>
                  <a:gd name="connsiteY7" fmla="*/ 2209 h 9973"/>
                  <a:gd name="connsiteX8" fmla="*/ 6190 w 10422"/>
                  <a:gd name="connsiteY8" fmla="*/ 681 h 9973"/>
                  <a:gd name="connsiteX9" fmla="*/ 4982 w 10422"/>
                  <a:gd name="connsiteY9" fmla="*/ 490 h 9973"/>
                  <a:gd name="connsiteX0" fmla="*/ 4780 w 10000"/>
                  <a:gd name="connsiteY0" fmla="*/ 491 h 10000"/>
                  <a:gd name="connsiteX1" fmla="*/ 1159 w 10000"/>
                  <a:gd name="connsiteY1" fmla="*/ 1276 h 10000"/>
                  <a:gd name="connsiteX2" fmla="*/ 0 w 10000"/>
                  <a:gd name="connsiteY2" fmla="*/ 5400 h 10000"/>
                  <a:gd name="connsiteX3" fmla="*/ 1948 w 10000"/>
                  <a:gd name="connsiteY3" fmla="*/ 9999 h 10000"/>
                  <a:gd name="connsiteX4" fmla="*/ 5421 w 10000"/>
                  <a:gd name="connsiteY4" fmla="*/ 5945 h 10000"/>
                  <a:gd name="connsiteX5" fmla="*/ 7498 w 10000"/>
                  <a:gd name="connsiteY5" fmla="*/ 7814 h 10000"/>
                  <a:gd name="connsiteX6" fmla="*/ 9579 w 10000"/>
                  <a:gd name="connsiteY6" fmla="*/ 6533 h 10000"/>
                  <a:gd name="connsiteX7" fmla="*/ 9580 w 10000"/>
                  <a:gd name="connsiteY7" fmla="*/ 2215 h 10000"/>
                  <a:gd name="connsiteX8" fmla="*/ 5939 w 10000"/>
                  <a:gd name="connsiteY8" fmla="*/ 683 h 10000"/>
                  <a:gd name="connsiteX9" fmla="*/ 4780 w 10000"/>
                  <a:gd name="connsiteY9" fmla="*/ 491 h 10000"/>
                  <a:gd name="connsiteX0" fmla="*/ 4032 w 10000"/>
                  <a:gd name="connsiteY0" fmla="*/ 240 h 10817"/>
                  <a:gd name="connsiteX1" fmla="*/ 1159 w 10000"/>
                  <a:gd name="connsiteY1" fmla="*/ 2093 h 10817"/>
                  <a:gd name="connsiteX2" fmla="*/ 0 w 10000"/>
                  <a:gd name="connsiteY2" fmla="*/ 6217 h 10817"/>
                  <a:gd name="connsiteX3" fmla="*/ 1948 w 10000"/>
                  <a:gd name="connsiteY3" fmla="*/ 10816 h 10817"/>
                  <a:gd name="connsiteX4" fmla="*/ 5421 w 10000"/>
                  <a:gd name="connsiteY4" fmla="*/ 6762 h 10817"/>
                  <a:gd name="connsiteX5" fmla="*/ 7498 w 10000"/>
                  <a:gd name="connsiteY5" fmla="*/ 8631 h 10817"/>
                  <a:gd name="connsiteX6" fmla="*/ 9579 w 10000"/>
                  <a:gd name="connsiteY6" fmla="*/ 7350 h 10817"/>
                  <a:gd name="connsiteX7" fmla="*/ 9580 w 10000"/>
                  <a:gd name="connsiteY7" fmla="*/ 3032 h 10817"/>
                  <a:gd name="connsiteX8" fmla="*/ 5939 w 10000"/>
                  <a:gd name="connsiteY8" fmla="*/ 1500 h 10817"/>
                  <a:gd name="connsiteX9" fmla="*/ 4032 w 10000"/>
                  <a:gd name="connsiteY9" fmla="*/ 240 h 10817"/>
                  <a:gd name="connsiteX0" fmla="*/ 4032 w 10000"/>
                  <a:gd name="connsiteY0" fmla="*/ 507 h 11084"/>
                  <a:gd name="connsiteX1" fmla="*/ 1159 w 10000"/>
                  <a:gd name="connsiteY1" fmla="*/ 2360 h 11084"/>
                  <a:gd name="connsiteX2" fmla="*/ 0 w 10000"/>
                  <a:gd name="connsiteY2" fmla="*/ 6484 h 11084"/>
                  <a:gd name="connsiteX3" fmla="*/ 1948 w 10000"/>
                  <a:gd name="connsiteY3" fmla="*/ 11083 h 11084"/>
                  <a:gd name="connsiteX4" fmla="*/ 5421 w 10000"/>
                  <a:gd name="connsiteY4" fmla="*/ 7029 h 11084"/>
                  <a:gd name="connsiteX5" fmla="*/ 7498 w 10000"/>
                  <a:gd name="connsiteY5" fmla="*/ 8898 h 11084"/>
                  <a:gd name="connsiteX6" fmla="*/ 9579 w 10000"/>
                  <a:gd name="connsiteY6" fmla="*/ 7617 h 11084"/>
                  <a:gd name="connsiteX7" fmla="*/ 9580 w 10000"/>
                  <a:gd name="connsiteY7" fmla="*/ 3299 h 11084"/>
                  <a:gd name="connsiteX8" fmla="*/ 8340 w 10000"/>
                  <a:gd name="connsiteY8" fmla="*/ 658 h 11084"/>
                  <a:gd name="connsiteX9" fmla="*/ 4032 w 10000"/>
                  <a:gd name="connsiteY9" fmla="*/ 507 h 11084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67"/>
                  <a:gd name="connsiteX1" fmla="*/ 1159 w 10000"/>
                  <a:gd name="connsiteY1" fmla="*/ 2309 h 11067"/>
                  <a:gd name="connsiteX2" fmla="*/ 0 w 10000"/>
                  <a:gd name="connsiteY2" fmla="*/ 6433 h 11067"/>
                  <a:gd name="connsiteX3" fmla="*/ 1948 w 10000"/>
                  <a:gd name="connsiteY3" fmla="*/ 11032 h 11067"/>
                  <a:gd name="connsiteX4" fmla="*/ 4641 w 10000"/>
                  <a:gd name="connsiteY4" fmla="*/ 8580 h 11067"/>
                  <a:gd name="connsiteX5" fmla="*/ 7498 w 10000"/>
                  <a:gd name="connsiteY5" fmla="*/ 8847 h 11067"/>
                  <a:gd name="connsiteX6" fmla="*/ 9579 w 10000"/>
                  <a:gd name="connsiteY6" fmla="*/ 7566 h 11067"/>
                  <a:gd name="connsiteX7" fmla="*/ 9580 w 10000"/>
                  <a:gd name="connsiteY7" fmla="*/ 3248 h 11067"/>
                  <a:gd name="connsiteX8" fmla="*/ 8340 w 10000"/>
                  <a:gd name="connsiteY8" fmla="*/ 607 h 11067"/>
                  <a:gd name="connsiteX9" fmla="*/ 4032 w 10000"/>
                  <a:gd name="connsiteY9" fmla="*/ 456 h 11067"/>
                  <a:gd name="connsiteX0" fmla="*/ 4032 w 10000"/>
                  <a:gd name="connsiteY0" fmla="*/ 456 h 11053"/>
                  <a:gd name="connsiteX1" fmla="*/ 1159 w 10000"/>
                  <a:gd name="connsiteY1" fmla="*/ 2309 h 11053"/>
                  <a:gd name="connsiteX2" fmla="*/ 0 w 10000"/>
                  <a:gd name="connsiteY2" fmla="*/ 6433 h 11053"/>
                  <a:gd name="connsiteX3" fmla="*/ 1948 w 10000"/>
                  <a:gd name="connsiteY3" fmla="*/ 11032 h 11053"/>
                  <a:gd name="connsiteX4" fmla="*/ 4641 w 10000"/>
                  <a:gd name="connsiteY4" fmla="*/ 8580 h 11053"/>
                  <a:gd name="connsiteX5" fmla="*/ 7498 w 10000"/>
                  <a:gd name="connsiteY5" fmla="*/ 8847 h 11053"/>
                  <a:gd name="connsiteX6" fmla="*/ 9579 w 10000"/>
                  <a:gd name="connsiteY6" fmla="*/ 7566 h 11053"/>
                  <a:gd name="connsiteX7" fmla="*/ 9580 w 10000"/>
                  <a:gd name="connsiteY7" fmla="*/ 3248 h 11053"/>
                  <a:gd name="connsiteX8" fmla="*/ 8340 w 10000"/>
                  <a:gd name="connsiteY8" fmla="*/ 607 h 11053"/>
                  <a:gd name="connsiteX9" fmla="*/ 4032 w 10000"/>
                  <a:gd name="connsiteY9" fmla="*/ 456 h 11053"/>
                  <a:gd name="connsiteX0" fmla="*/ 4032 w 10000"/>
                  <a:gd name="connsiteY0" fmla="*/ 456 h 11130"/>
                  <a:gd name="connsiteX1" fmla="*/ 1159 w 10000"/>
                  <a:gd name="connsiteY1" fmla="*/ 2309 h 11130"/>
                  <a:gd name="connsiteX2" fmla="*/ 0 w 10000"/>
                  <a:gd name="connsiteY2" fmla="*/ 6433 h 11130"/>
                  <a:gd name="connsiteX3" fmla="*/ 1948 w 10000"/>
                  <a:gd name="connsiteY3" fmla="*/ 11032 h 11130"/>
                  <a:gd name="connsiteX4" fmla="*/ 4641 w 10000"/>
                  <a:gd name="connsiteY4" fmla="*/ 8580 h 11130"/>
                  <a:gd name="connsiteX5" fmla="*/ 7498 w 10000"/>
                  <a:gd name="connsiteY5" fmla="*/ 8847 h 11130"/>
                  <a:gd name="connsiteX6" fmla="*/ 9579 w 10000"/>
                  <a:gd name="connsiteY6" fmla="*/ 7566 h 11130"/>
                  <a:gd name="connsiteX7" fmla="*/ 9580 w 10000"/>
                  <a:gd name="connsiteY7" fmla="*/ 3248 h 11130"/>
                  <a:gd name="connsiteX8" fmla="*/ 8340 w 10000"/>
                  <a:gd name="connsiteY8" fmla="*/ 607 h 11130"/>
                  <a:gd name="connsiteX9" fmla="*/ 4032 w 10000"/>
                  <a:gd name="connsiteY9" fmla="*/ 456 h 11130"/>
                  <a:gd name="connsiteX0" fmla="*/ 4662 w 10630"/>
                  <a:gd name="connsiteY0" fmla="*/ 456 h 11130"/>
                  <a:gd name="connsiteX1" fmla="*/ 1789 w 10630"/>
                  <a:gd name="connsiteY1" fmla="*/ 2309 h 11130"/>
                  <a:gd name="connsiteX2" fmla="*/ 630 w 10630"/>
                  <a:gd name="connsiteY2" fmla="*/ 6433 h 11130"/>
                  <a:gd name="connsiteX3" fmla="*/ 2578 w 10630"/>
                  <a:gd name="connsiteY3" fmla="*/ 11032 h 11130"/>
                  <a:gd name="connsiteX4" fmla="*/ 5271 w 10630"/>
                  <a:gd name="connsiteY4" fmla="*/ 8580 h 11130"/>
                  <a:gd name="connsiteX5" fmla="*/ 8128 w 10630"/>
                  <a:gd name="connsiteY5" fmla="*/ 8847 h 11130"/>
                  <a:gd name="connsiteX6" fmla="*/ 10209 w 10630"/>
                  <a:gd name="connsiteY6" fmla="*/ 7566 h 11130"/>
                  <a:gd name="connsiteX7" fmla="*/ 10210 w 10630"/>
                  <a:gd name="connsiteY7" fmla="*/ 3248 h 11130"/>
                  <a:gd name="connsiteX8" fmla="*/ 8970 w 10630"/>
                  <a:gd name="connsiteY8" fmla="*/ 607 h 11130"/>
                  <a:gd name="connsiteX9" fmla="*/ 4662 w 10630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2836"/>
                  <a:gd name="connsiteX1" fmla="*/ 2266 w 11107"/>
                  <a:gd name="connsiteY1" fmla="*/ 2309 h 12836"/>
                  <a:gd name="connsiteX2" fmla="*/ 546 w 11107"/>
                  <a:gd name="connsiteY2" fmla="*/ 6228 h 12836"/>
                  <a:gd name="connsiteX3" fmla="*/ 3055 w 11107"/>
                  <a:gd name="connsiteY3" fmla="*/ 11032 h 12836"/>
                  <a:gd name="connsiteX4" fmla="*/ 5748 w 11107"/>
                  <a:gd name="connsiteY4" fmla="*/ 8580 h 12836"/>
                  <a:gd name="connsiteX5" fmla="*/ 8605 w 11107"/>
                  <a:gd name="connsiteY5" fmla="*/ 8847 h 12836"/>
                  <a:gd name="connsiteX6" fmla="*/ 10686 w 11107"/>
                  <a:gd name="connsiteY6" fmla="*/ 7566 h 12836"/>
                  <a:gd name="connsiteX7" fmla="*/ 10687 w 11107"/>
                  <a:gd name="connsiteY7" fmla="*/ 3248 h 12836"/>
                  <a:gd name="connsiteX8" fmla="*/ 9447 w 11107"/>
                  <a:gd name="connsiteY8" fmla="*/ 607 h 12836"/>
                  <a:gd name="connsiteX9" fmla="*/ 5139 w 11107"/>
                  <a:gd name="connsiteY9" fmla="*/ 456 h 12836"/>
                  <a:gd name="connsiteX0" fmla="*/ 5139 w 11107"/>
                  <a:gd name="connsiteY0" fmla="*/ 456 h 13188"/>
                  <a:gd name="connsiteX1" fmla="*/ 2266 w 11107"/>
                  <a:gd name="connsiteY1" fmla="*/ 2309 h 13188"/>
                  <a:gd name="connsiteX2" fmla="*/ 546 w 11107"/>
                  <a:gd name="connsiteY2" fmla="*/ 6228 h 13188"/>
                  <a:gd name="connsiteX3" fmla="*/ 3055 w 11107"/>
                  <a:gd name="connsiteY3" fmla="*/ 11032 h 13188"/>
                  <a:gd name="connsiteX4" fmla="*/ 5748 w 11107"/>
                  <a:gd name="connsiteY4" fmla="*/ 8580 h 13188"/>
                  <a:gd name="connsiteX5" fmla="*/ 8886 w 11107"/>
                  <a:gd name="connsiteY5" fmla="*/ 9792 h 13188"/>
                  <a:gd name="connsiteX6" fmla="*/ 10686 w 11107"/>
                  <a:gd name="connsiteY6" fmla="*/ 7566 h 13188"/>
                  <a:gd name="connsiteX7" fmla="*/ 10687 w 11107"/>
                  <a:gd name="connsiteY7" fmla="*/ 3248 h 13188"/>
                  <a:gd name="connsiteX8" fmla="*/ 9447 w 11107"/>
                  <a:gd name="connsiteY8" fmla="*/ 607 h 13188"/>
                  <a:gd name="connsiteX9" fmla="*/ 5139 w 11107"/>
                  <a:gd name="connsiteY9" fmla="*/ 456 h 13188"/>
                  <a:gd name="connsiteX0" fmla="*/ 5139 w 11107"/>
                  <a:gd name="connsiteY0" fmla="*/ 922 h 13654"/>
                  <a:gd name="connsiteX1" fmla="*/ 2266 w 11107"/>
                  <a:gd name="connsiteY1" fmla="*/ 2775 h 13654"/>
                  <a:gd name="connsiteX2" fmla="*/ 546 w 11107"/>
                  <a:gd name="connsiteY2" fmla="*/ 6694 h 13654"/>
                  <a:gd name="connsiteX3" fmla="*/ 3055 w 11107"/>
                  <a:gd name="connsiteY3" fmla="*/ 11498 h 13654"/>
                  <a:gd name="connsiteX4" fmla="*/ 5748 w 11107"/>
                  <a:gd name="connsiteY4" fmla="*/ 9046 h 13654"/>
                  <a:gd name="connsiteX5" fmla="*/ 8886 w 11107"/>
                  <a:gd name="connsiteY5" fmla="*/ 10258 h 13654"/>
                  <a:gd name="connsiteX6" fmla="*/ 10686 w 11107"/>
                  <a:gd name="connsiteY6" fmla="*/ 8032 h 13654"/>
                  <a:gd name="connsiteX7" fmla="*/ 10687 w 11107"/>
                  <a:gd name="connsiteY7" fmla="*/ 3714 h 13654"/>
                  <a:gd name="connsiteX8" fmla="*/ 9447 w 11107"/>
                  <a:gd name="connsiteY8" fmla="*/ 1073 h 13654"/>
                  <a:gd name="connsiteX9" fmla="*/ 5139 w 11107"/>
                  <a:gd name="connsiteY9" fmla="*/ 922 h 13654"/>
                  <a:gd name="connsiteX0" fmla="*/ 5139 w 11107"/>
                  <a:gd name="connsiteY0" fmla="*/ 1423 h 14155"/>
                  <a:gd name="connsiteX1" fmla="*/ 2266 w 11107"/>
                  <a:gd name="connsiteY1" fmla="*/ 3276 h 14155"/>
                  <a:gd name="connsiteX2" fmla="*/ 546 w 11107"/>
                  <a:gd name="connsiteY2" fmla="*/ 7195 h 14155"/>
                  <a:gd name="connsiteX3" fmla="*/ 3055 w 11107"/>
                  <a:gd name="connsiteY3" fmla="*/ 11999 h 14155"/>
                  <a:gd name="connsiteX4" fmla="*/ 5748 w 11107"/>
                  <a:gd name="connsiteY4" fmla="*/ 9547 h 14155"/>
                  <a:gd name="connsiteX5" fmla="*/ 8886 w 11107"/>
                  <a:gd name="connsiteY5" fmla="*/ 10759 h 14155"/>
                  <a:gd name="connsiteX6" fmla="*/ 10686 w 11107"/>
                  <a:gd name="connsiteY6" fmla="*/ 8533 h 14155"/>
                  <a:gd name="connsiteX7" fmla="*/ 10687 w 11107"/>
                  <a:gd name="connsiteY7" fmla="*/ 4215 h 14155"/>
                  <a:gd name="connsiteX8" fmla="*/ 9728 w 11107"/>
                  <a:gd name="connsiteY8" fmla="*/ 835 h 14155"/>
                  <a:gd name="connsiteX9" fmla="*/ 5139 w 11107"/>
                  <a:gd name="connsiteY9" fmla="*/ 1423 h 14155"/>
                  <a:gd name="connsiteX0" fmla="*/ 5139 w 12384"/>
                  <a:gd name="connsiteY0" fmla="*/ 1423 h 14155"/>
                  <a:gd name="connsiteX1" fmla="*/ 2266 w 12384"/>
                  <a:gd name="connsiteY1" fmla="*/ 3276 h 14155"/>
                  <a:gd name="connsiteX2" fmla="*/ 546 w 12384"/>
                  <a:gd name="connsiteY2" fmla="*/ 7195 h 14155"/>
                  <a:gd name="connsiteX3" fmla="*/ 3055 w 12384"/>
                  <a:gd name="connsiteY3" fmla="*/ 11999 h 14155"/>
                  <a:gd name="connsiteX4" fmla="*/ 5748 w 12384"/>
                  <a:gd name="connsiteY4" fmla="*/ 9547 h 14155"/>
                  <a:gd name="connsiteX5" fmla="*/ 8886 w 12384"/>
                  <a:gd name="connsiteY5" fmla="*/ 10759 h 14155"/>
                  <a:gd name="connsiteX6" fmla="*/ 10686 w 12384"/>
                  <a:gd name="connsiteY6" fmla="*/ 8533 h 14155"/>
                  <a:gd name="connsiteX7" fmla="*/ 12184 w 12384"/>
                  <a:gd name="connsiteY7" fmla="*/ 3927 h 14155"/>
                  <a:gd name="connsiteX8" fmla="*/ 9728 w 12384"/>
                  <a:gd name="connsiteY8" fmla="*/ 835 h 14155"/>
                  <a:gd name="connsiteX9" fmla="*/ 5139 w 12384"/>
                  <a:gd name="connsiteY9" fmla="*/ 1423 h 14155"/>
                  <a:gd name="connsiteX0" fmla="*/ 5139 w 12562"/>
                  <a:gd name="connsiteY0" fmla="*/ 1423 h 14155"/>
                  <a:gd name="connsiteX1" fmla="*/ 2266 w 12562"/>
                  <a:gd name="connsiteY1" fmla="*/ 3276 h 14155"/>
                  <a:gd name="connsiteX2" fmla="*/ 546 w 12562"/>
                  <a:gd name="connsiteY2" fmla="*/ 7195 h 14155"/>
                  <a:gd name="connsiteX3" fmla="*/ 3055 w 12562"/>
                  <a:gd name="connsiteY3" fmla="*/ 11999 h 14155"/>
                  <a:gd name="connsiteX4" fmla="*/ 5748 w 12562"/>
                  <a:gd name="connsiteY4" fmla="*/ 9547 h 14155"/>
                  <a:gd name="connsiteX5" fmla="*/ 8886 w 12562"/>
                  <a:gd name="connsiteY5" fmla="*/ 10759 h 14155"/>
                  <a:gd name="connsiteX6" fmla="*/ 12027 w 12562"/>
                  <a:gd name="connsiteY6" fmla="*/ 8163 h 14155"/>
                  <a:gd name="connsiteX7" fmla="*/ 12184 w 12562"/>
                  <a:gd name="connsiteY7" fmla="*/ 3927 h 14155"/>
                  <a:gd name="connsiteX8" fmla="*/ 9728 w 12562"/>
                  <a:gd name="connsiteY8" fmla="*/ 835 h 14155"/>
                  <a:gd name="connsiteX9" fmla="*/ 5139 w 12562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53"/>
                  <a:gd name="connsiteY0" fmla="*/ 1423 h 14155"/>
                  <a:gd name="connsiteX1" fmla="*/ 2266 w 14753"/>
                  <a:gd name="connsiteY1" fmla="*/ 3276 h 14155"/>
                  <a:gd name="connsiteX2" fmla="*/ 546 w 14753"/>
                  <a:gd name="connsiteY2" fmla="*/ 7195 h 14155"/>
                  <a:gd name="connsiteX3" fmla="*/ 3055 w 14753"/>
                  <a:gd name="connsiteY3" fmla="*/ 11999 h 14155"/>
                  <a:gd name="connsiteX4" fmla="*/ 5748 w 14753"/>
                  <a:gd name="connsiteY4" fmla="*/ 9547 h 14155"/>
                  <a:gd name="connsiteX5" fmla="*/ 8886 w 14753"/>
                  <a:gd name="connsiteY5" fmla="*/ 10759 h 14155"/>
                  <a:gd name="connsiteX6" fmla="*/ 11965 w 14753"/>
                  <a:gd name="connsiteY6" fmla="*/ 8779 h 14155"/>
                  <a:gd name="connsiteX7" fmla="*/ 12184 w 14753"/>
                  <a:gd name="connsiteY7" fmla="*/ 3927 h 14155"/>
                  <a:gd name="connsiteX8" fmla="*/ 9728 w 14753"/>
                  <a:gd name="connsiteY8" fmla="*/ 835 h 14155"/>
                  <a:gd name="connsiteX9" fmla="*/ 5139 w 14753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661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69"/>
                  <a:gd name="connsiteX1" fmla="*/ 2697 w 16991"/>
                  <a:gd name="connsiteY1" fmla="*/ 3276 h 14169"/>
                  <a:gd name="connsiteX2" fmla="*/ 1039 w 16991"/>
                  <a:gd name="connsiteY2" fmla="*/ 6661 h 14169"/>
                  <a:gd name="connsiteX3" fmla="*/ 2831 w 16991"/>
                  <a:gd name="connsiteY3" fmla="*/ 11547 h 14169"/>
                  <a:gd name="connsiteX4" fmla="*/ 6179 w 16991"/>
                  <a:gd name="connsiteY4" fmla="*/ 9547 h 14169"/>
                  <a:gd name="connsiteX5" fmla="*/ 9317 w 16991"/>
                  <a:gd name="connsiteY5" fmla="*/ 10759 h 14169"/>
                  <a:gd name="connsiteX6" fmla="*/ 12396 w 16991"/>
                  <a:gd name="connsiteY6" fmla="*/ 8779 h 14169"/>
                  <a:gd name="connsiteX7" fmla="*/ 12615 w 16991"/>
                  <a:gd name="connsiteY7" fmla="*/ 3927 h 14169"/>
                  <a:gd name="connsiteX8" fmla="*/ 10159 w 16991"/>
                  <a:gd name="connsiteY8" fmla="*/ 835 h 14169"/>
                  <a:gd name="connsiteX9" fmla="*/ 5570 w 16991"/>
                  <a:gd name="connsiteY9" fmla="*/ 1423 h 14169"/>
                  <a:gd name="connsiteX0" fmla="*/ 5570 w 16991"/>
                  <a:gd name="connsiteY0" fmla="*/ 1423 h 14319"/>
                  <a:gd name="connsiteX1" fmla="*/ 2697 w 16991"/>
                  <a:gd name="connsiteY1" fmla="*/ 3276 h 14319"/>
                  <a:gd name="connsiteX2" fmla="*/ 1039 w 16991"/>
                  <a:gd name="connsiteY2" fmla="*/ 6661 h 14319"/>
                  <a:gd name="connsiteX3" fmla="*/ 2831 w 16991"/>
                  <a:gd name="connsiteY3" fmla="*/ 11547 h 14319"/>
                  <a:gd name="connsiteX4" fmla="*/ 6241 w 16991"/>
                  <a:gd name="connsiteY4" fmla="*/ 10204 h 14319"/>
                  <a:gd name="connsiteX5" fmla="*/ 9317 w 16991"/>
                  <a:gd name="connsiteY5" fmla="*/ 10759 h 14319"/>
                  <a:gd name="connsiteX6" fmla="*/ 12396 w 16991"/>
                  <a:gd name="connsiteY6" fmla="*/ 8779 h 14319"/>
                  <a:gd name="connsiteX7" fmla="*/ 12615 w 16991"/>
                  <a:gd name="connsiteY7" fmla="*/ 3927 h 14319"/>
                  <a:gd name="connsiteX8" fmla="*/ 10159 w 16991"/>
                  <a:gd name="connsiteY8" fmla="*/ 835 h 14319"/>
                  <a:gd name="connsiteX9" fmla="*/ 5570 w 16991"/>
                  <a:gd name="connsiteY9" fmla="*/ 1423 h 14319"/>
                  <a:gd name="connsiteX0" fmla="*/ 5570 w 16991"/>
                  <a:gd name="connsiteY0" fmla="*/ 1423 h 14440"/>
                  <a:gd name="connsiteX1" fmla="*/ 2697 w 16991"/>
                  <a:gd name="connsiteY1" fmla="*/ 3276 h 14440"/>
                  <a:gd name="connsiteX2" fmla="*/ 1039 w 16991"/>
                  <a:gd name="connsiteY2" fmla="*/ 6661 h 14440"/>
                  <a:gd name="connsiteX3" fmla="*/ 2831 w 16991"/>
                  <a:gd name="connsiteY3" fmla="*/ 11547 h 14440"/>
                  <a:gd name="connsiteX4" fmla="*/ 6241 w 16991"/>
                  <a:gd name="connsiteY4" fmla="*/ 10204 h 14440"/>
                  <a:gd name="connsiteX5" fmla="*/ 9317 w 16991"/>
                  <a:gd name="connsiteY5" fmla="*/ 10759 h 14440"/>
                  <a:gd name="connsiteX6" fmla="*/ 12396 w 16991"/>
                  <a:gd name="connsiteY6" fmla="*/ 8779 h 14440"/>
                  <a:gd name="connsiteX7" fmla="*/ 12615 w 16991"/>
                  <a:gd name="connsiteY7" fmla="*/ 3927 h 14440"/>
                  <a:gd name="connsiteX8" fmla="*/ 10159 w 16991"/>
                  <a:gd name="connsiteY8" fmla="*/ 835 h 14440"/>
                  <a:gd name="connsiteX9" fmla="*/ 5570 w 16991"/>
                  <a:gd name="connsiteY9" fmla="*/ 1423 h 14440"/>
                  <a:gd name="connsiteX0" fmla="*/ 5570 w 16991"/>
                  <a:gd name="connsiteY0" fmla="*/ 1423 h 14549"/>
                  <a:gd name="connsiteX1" fmla="*/ 2697 w 16991"/>
                  <a:gd name="connsiteY1" fmla="*/ 3276 h 14549"/>
                  <a:gd name="connsiteX2" fmla="*/ 1039 w 16991"/>
                  <a:gd name="connsiteY2" fmla="*/ 6661 h 14549"/>
                  <a:gd name="connsiteX3" fmla="*/ 2831 w 16991"/>
                  <a:gd name="connsiteY3" fmla="*/ 11547 h 14549"/>
                  <a:gd name="connsiteX4" fmla="*/ 6241 w 16991"/>
                  <a:gd name="connsiteY4" fmla="*/ 10204 h 14549"/>
                  <a:gd name="connsiteX5" fmla="*/ 9317 w 16991"/>
                  <a:gd name="connsiteY5" fmla="*/ 10759 h 14549"/>
                  <a:gd name="connsiteX6" fmla="*/ 12396 w 16991"/>
                  <a:gd name="connsiteY6" fmla="*/ 8779 h 14549"/>
                  <a:gd name="connsiteX7" fmla="*/ 12615 w 16991"/>
                  <a:gd name="connsiteY7" fmla="*/ 3927 h 14549"/>
                  <a:gd name="connsiteX8" fmla="*/ 10159 w 16991"/>
                  <a:gd name="connsiteY8" fmla="*/ 835 h 14549"/>
                  <a:gd name="connsiteX9" fmla="*/ 5570 w 16991"/>
                  <a:gd name="connsiteY9" fmla="*/ 1423 h 1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91" h="14549">
                    <a:moveTo>
                      <a:pt x="5570" y="1423"/>
                    </a:moveTo>
                    <a:cubicBezTo>
                      <a:pt x="5570" y="1423"/>
                      <a:pt x="3130" y="3084"/>
                      <a:pt x="2697" y="3276"/>
                    </a:cubicBezTo>
                    <a:cubicBezTo>
                      <a:pt x="2116" y="3276"/>
                      <a:pt x="-1842" y="6053"/>
                      <a:pt x="1039" y="6661"/>
                    </a:cubicBezTo>
                    <a:cubicBezTo>
                      <a:pt x="7088" y="4584"/>
                      <a:pt x="1964" y="10957"/>
                      <a:pt x="2831" y="11547"/>
                    </a:cubicBezTo>
                    <a:cubicBezTo>
                      <a:pt x="3698" y="12137"/>
                      <a:pt x="5378" y="9267"/>
                      <a:pt x="6241" y="10204"/>
                    </a:cubicBezTo>
                    <a:cubicBezTo>
                      <a:pt x="7104" y="11141"/>
                      <a:pt x="8518" y="19143"/>
                      <a:pt x="9317" y="10759"/>
                    </a:cubicBezTo>
                    <a:cubicBezTo>
                      <a:pt x="9836" y="7618"/>
                      <a:pt x="10455" y="8698"/>
                      <a:pt x="12396" y="8779"/>
                    </a:cubicBezTo>
                    <a:cubicBezTo>
                      <a:pt x="22146" y="14045"/>
                      <a:pt x="13484" y="5276"/>
                      <a:pt x="12615" y="3927"/>
                    </a:cubicBezTo>
                    <a:cubicBezTo>
                      <a:pt x="11601" y="2772"/>
                      <a:pt x="11853" y="1347"/>
                      <a:pt x="10159" y="835"/>
                    </a:cubicBezTo>
                    <a:cubicBezTo>
                      <a:pt x="8883" y="-1003"/>
                      <a:pt x="5715" y="652"/>
                      <a:pt x="5570" y="1423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46" name="Oval 284">
                <a:extLst>
                  <a:ext uri="{FF2B5EF4-FFF2-40B4-BE49-F238E27FC236}">
                    <a16:creationId xmlns:a16="http://schemas.microsoft.com/office/drawing/2014/main" id="{9761B115-560E-4AC4-B7D9-76BDB9194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772157">
                <a:off x="8188752" y="2258212"/>
                <a:ext cx="63039" cy="160334"/>
              </a:xfrm>
              <a:prstGeom prst="ellipse">
                <a:avLst/>
              </a:prstGeom>
              <a:solidFill>
                <a:srgbClr val="E2A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45D599D-1D0B-4C21-A1D6-B94155E82078}"/>
                </a:ext>
              </a:extLst>
            </p:cNvPr>
            <p:cNvGrpSpPr/>
            <p:nvPr/>
          </p:nvGrpSpPr>
          <p:grpSpPr>
            <a:xfrm rot="14788524">
              <a:off x="7001062" y="3970293"/>
              <a:ext cx="614395" cy="302314"/>
              <a:chOff x="7815272" y="2280892"/>
              <a:chExt cx="817760" cy="302314"/>
            </a:xfrm>
          </p:grpSpPr>
          <p:sp>
            <p:nvSpPr>
              <p:cNvPr id="243" name="Freeform 283">
                <a:extLst>
                  <a:ext uri="{FF2B5EF4-FFF2-40B4-BE49-F238E27FC236}">
                    <a16:creationId xmlns:a16="http://schemas.microsoft.com/office/drawing/2014/main" id="{B35D5A16-11CE-465A-8D8C-76DF44F7239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72157">
                <a:off x="7815272" y="2280892"/>
                <a:ext cx="817760" cy="302314"/>
              </a:xfrm>
              <a:custGeom>
                <a:avLst/>
                <a:gdLst>
                  <a:gd name="T0" fmla="*/ 26 w 52"/>
                  <a:gd name="T1" fmla="*/ 4 h 51"/>
                  <a:gd name="T2" fmla="*/ 18 w 52"/>
                  <a:gd name="T3" fmla="*/ 10 h 51"/>
                  <a:gd name="T4" fmla="*/ 10 w 52"/>
                  <a:gd name="T5" fmla="*/ 12 h 51"/>
                  <a:gd name="T6" fmla="*/ 3 w 52"/>
                  <a:gd name="T7" fmla="*/ 25 h 51"/>
                  <a:gd name="T8" fmla="*/ 16 w 52"/>
                  <a:gd name="T9" fmla="*/ 37 h 51"/>
                  <a:gd name="T10" fmla="*/ 34 w 52"/>
                  <a:gd name="T11" fmla="*/ 45 h 51"/>
                  <a:gd name="T12" fmla="*/ 46 w 52"/>
                  <a:gd name="T13" fmla="*/ 36 h 51"/>
                  <a:gd name="T14" fmla="*/ 46 w 52"/>
                  <a:gd name="T15" fmla="*/ 17 h 51"/>
                  <a:gd name="T16" fmla="*/ 34 w 52"/>
                  <a:gd name="T17" fmla="*/ 5 h 51"/>
                  <a:gd name="T18" fmla="*/ 26 w 52"/>
                  <a:gd name="T19" fmla="*/ 4 h 51"/>
                  <a:gd name="connsiteX0" fmla="*/ 4531 w 11136"/>
                  <a:gd name="connsiteY0" fmla="*/ 500 h 9017"/>
                  <a:gd name="connsiteX1" fmla="*/ 2993 w 11136"/>
                  <a:gd name="connsiteY1" fmla="*/ 1677 h 9017"/>
                  <a:gd name="connsiteX2" fmla="*/ 1454 w 11136"/>
                  <a:gd name="connsiteY2" fmla="*/ 2069 h 9017"/>
                  <a:gd name="connsiteX3" fmla="*/ 108 w 11136"/>
                  <a:gd name="connsiteY3" fmla="*/ 4618 h 9017"/>
                  <a:gd name="connsiteX4" fmla="*/ 2608 w 11136"/>
                  <a:gd name="connsiteY4" fmla="*/ 6971 h 9017"/>
                  <a:gd name="connsiteX5" fmla="*/ 6069 w 11136"/>
                  <a:gd name="connsiteY5" fmla="*/ 8540 h 9017"/>
                  <a:gd name="connsiteX6" fmla="*/ 8377 w 11136"/>
                  <a:gd name="connsiteY6" fmla="*/ 6775 h 9017"/>
                  <a:gd name="connsiteX7" fmla="*/ 10903 w 11136"/>
                  <a:gd name="connsiteY7" fmla="*/ 2255 h 9017"/>
                  <a:gd name="connsiteX8" fmla="*/ 6069 w 11136"/>
                  <a:gd name="connsiteY8" fmla="*/ 696 h 9017"/>
                  <a:gd name="connsiteX9" fmla="*/ 4531 w 11136"/>
                  <a:gd name="connsiteY9" fmla="*/ 500 h 9017"/>
                  <a:gd name="connsiteX0" fmla="*/ 4069 w 10292"/>
                  <a:gd name="connsiteY0" fmla="*/ 555 h 10000"/>
                  <a:gd name="connsiteX1" fmla="*/ 2688 w 10292"/>
                  <a:gd name="connsiteY1" fmla="*/ 1860 h 10000"/>
                  <a:gd name="connsiteX2" fmla="*/ 1306 w 10292"/>
                  <a:gd name="connsiteY2" fmla="*/ 2295 h 10000"/>
                  <a:gd name="connsiteX3" fmla="*/ 97 w 10292"/>
                  <a:gd name="connsiteY3" fmla="*/ 5121 h 10000"/>
                  <a:gd name="connsiteX4" fmla="*/ 2342 w 10292"/>
                  <a:gd name="connsiteY4" fmla="*/ 7731 h 10000"/>
                  <a:gd name="connsiteX5" fmla="*/ 5450 w 10292"/>
                  <a:gd name="connsiteY5" fmla="*/ 9471 h 10000"/>
                  <a:gd name="connsiteX6" fmla="*/ 9790 w 10292"/>
                  <a:gd name="connsiteY6" fmla="*/ 7375 h 10000"/>
                  <a:gd name="connsiteX7" fmla="*/ 9791 w 10292"/>
                  <a:gd name="connsiteY7" fmla="*/ 2501 h 10000"/>
                  <a:gd name="connsiteX8" fmla="*/ 5450 w 10292"/>
                  <a:gd name="connsiteY8" fmla="*/ 772 h 10000"/>
                  <a:gd name="connsiteX9" fmla="*/ 4069 w 10292"/>
                  <a:gd name="connsiteY9" fmla="*/ 555 h 10000"/>
                  <a:gd name="connsiteX0" fmla="*/ 4069 w 10292"/>
                  <a:gd name="connsiteY0" fmla="*/ 555 h 9288"/>
                  <a:gd name="connsiteX1" fmla="*/ 2688 w 10292"/>
                  <a:gd name="connsiteY1" fmla="*/ 1860 h 9288"/>
                  <a:gd name="connsiteX2" fmla="*/ 1306 w 10292"/>
                  <a:gd name="connsiteY2" fmla="*/ 2295 h 9288"/>
                  <a:gd name="connsiteX3" fmla="*/ 97 w 10292"/>
                  <a:gd name="connsiteY3" fmla="*/ 5121 h 9288"/>
                  <a:gd name="connsiteX4" fmla="*/ 2342 w 10292"/>
                  <a:gd name="connsiteY4" fmla="*/ 7731 h 9288"/>
                  <a:gd name="connsiteX5" fmla="*/ 7309 w 10292"/>
                  <a:gd name="connsiteY5" fmla="*/ 8822 h 9288"/>
                  <a:gd name="connsiteX6" fmla="*/ 9790 w 10292"/>
                  <a:gd name="connsiteY6" fmla="*/ 7375 h 9288"/>
                  <a:gd name="connsiteX7" fmla="*/ 9791 w 10292"/>
                  <a:gd name="connsiteY7" fmla="*/ 2501 h 9288"/>
                  <a:gd name="connsiteX8" fmla="*/ 5450 w 10292"/>
                  <a:gd name="connsiteY8" fmla="*/ 772 h 9288"/>
                  <a:gd name="connsiteX9" fmla="*/ 4069 w 10292"/>
                  <a:gd name="connsiteY9" fmla="*/ 555 h 9288"/>
                  <a:gd name="connsiteX0" fmla="*/ 3974 w 10019"/>
                  <a:gd name="connsiteY0" fmla="*/ 598 h 9866"/>
                  <a:gd name="connsiteX1" fmla="*/ 2632 w 10019"/>
                  <a:gd name="connsiteY1" fmla="*/ 2003 h 9866"/>
                  <a:gd name="connsiteX2" fmla="*/ 1289 w 10019"/>
                  <a:gd name="connsiteY2" fmla="*/ 2471 h 9866"/>
                  <a:gd name="connsiteX3" fmla="*/ 114 w 10019"/>
                  <a:gd name="connsiteY3" fmla="*/ 5514 h 9866"/>
                  <a:gd name="connsiteX4" fmla="*/ 4716 w 10019"/>
                  <a:gd name="connsiteY4" fmla="*/ 7226 h 9866"/>
                  <a:gd name="connsiteX5" fmla="*/ 7122 w 10019"/>
                  <a:gd name="connsiteY5" fmla="*/ 9498 h 9866"/>
                  <a:gd name="connsiteX6" fmla="*/ 9532 w 10019"/>
                  <a:gd name="connsiteY6" fmla="*/ 7940 h 9866"/>
                  <a:gd name="connsiteX7" fmla="*/ 9533 w 10019"/>
                  <a:gd name="connsiteY7" fmla="*/ 2693 h 9866"/>
                  <a:gd name="connsiteX8" fmla="*/ 5315 w 10019"/>
                  <a:gd name="connsiteY8" fmla="*/ 831 h 9866"/>
                  <a:gd name="connsiteX9" fmla="*/ 3974 w 10019"/>
                  <a:gd name="connsiteY9" fmla="*/ 598 h 9866"/>
                  <a:gd name="connsiteX0" fmla="*/ 3432 w 9467"/>
                  <a:gd name="connsiteY0" fmla="*/ 606 h 12399"/>
                  <a:gd name="connsiteX1" fmla="*/ 2093 w 9467"/>
                  <a:gd name="connsiteY1" fmla="*/ 2030 h 12399"/>
                  <a:gd name="connsiteX2" fmla="*/ 753 w 9467"/>
                  <a:gd name="connsiteY2" fmla="*/ 2505 h 12399"/>
                  <a:gd name="connsiteX3" fmla="*/ 157 w 9467"/>
                  <a:gd name="connsiteY3" fmla="*/ 12318 h 12399"/>
                  <a:gd name="connsiteX4" fmla="*/ 4173 w 9467"/>
                  <a:gd name="connsiteY4" fmla="*/ 7324 h 12399"/>
                  <a:gd name="connsiteX5" fmla="*/ 6574 w 9467"/>
                  <a:gd name="connsiteY5" fmla="*/ 9627 h 12399"/>
                  <a:gd name="connsiteX6" fmla="*/ 8980 w 9467"/>
                  <a:gd name="connsiteY6" fmla="*/ 8048 h 12399"/>
                  <a:gd name="connsiteX7" fmla="*/ 8981 w 9467"/>
                  <a:gd name="connsiteY7" fmla="*/ 2730 h 12399"/>
                  <a:gd name="connsiteX8" fmla="*/ 4771 w 9467"/>
                  <a:gd name="connsiteY8" fmla="*/ 842 h 12399"/>
                  <a:gd name="connsiteX9" fmla="*/ 3432 w 9467"/>
                  <a:gd name="connsiteY9" fmla="*/ 606 h 12399"/>
                  <a:gd name="connsiteX0" fmla="*/ 5344 w 11719"/>
                  <a:gd name="connsiteY0" fmla="*/ 488 h 9962"/>
                  <a:gd name="connsiteX1" fmla="*/ 3930 w 11719"/>
                  <a:gd name="connsiteY1" fmla="*/ 1636 h 9962"/>
                  <a:gd name="connsiteX2" fmla="*/ 0 w 11719"/>
                  <a:gd name="connsiteY2" fmla="*/ 3447 h 9962"/>
                  <a:gd name="connsiteX3" fmla="*/ 1885 w 11719"/>
                  <a:gd name="connsiteY3" fmla="*/ 9934 h 9962"/>
                  <a:gd name="connsiteX4" fmla="*/ 6127 w 11719"/>
                  <a:gd name="connsiteY4" fmla="*/ 5906 h 9962"/>
                  <a:gd name="connsiteX5" fmla="*/ 8663 w 11719"/>
                  <a:gd name="connsiteY5" fmla="*/ 7763 h 9962"/>
                  <a:gd name="connsiteX6" fmla="*/ 11205 w 11719"/>
                  <a:gd name="connsiteY6" fmla="*/ 6490 h 9962"/>
                  <a:gd name="connsiteX7" fmla="*/ 11206 w 11719"/>
                  <a:gd name="connsiteY7" fmla="*/ 2201 h 9962"/>
                  <a:gd name="connsiteX8" fmla="*/ 6759 w 11719"/>
                  <a:gd name="connsiteY8" fmla="*/ 678 h 9962"/>
                  <a:gd name="connsiteX9" fmla="*/ 5344 w 11719"/>
                  <a:gd name="connsiteY9" fmla="*/ 488 h 9962"/>
                  <a:gd name="connsiteX0" fmla="*/ 4560 w 10000"/>
                  <a:gd name="connsiteY0" fmla="*/ 490 h 10000"/>
                  <a:gd name="connsiteX1" fmla="*/ 3354 w 10000"/>
                  <a:gd name="connsiteY1" fmla="*/ 1642 h 10000"/>
                  <a:gd name="connsiteX2" fmla="*/ 0 w 10000"/>
                  <a:gd name="connsiteY2" fmla="*/ 3460 h 10000"/>
                  <a:gd name="connsiteX3" fmla="*/ 1608 w 10000"/>
                  <a:gd name="connsiteY3" fmla="*/ 9972 h 10000"/>
                  <a:gd name="connsiteX4" fmla="*/ 5228 w 10000"/>
                  <a:gd name="connsiteY4" fmla="*/ 5929 h 10000"/>
                  <a:gd name="connsiteX5" fmla="*/ 7392 w 10000"/>
                  <a:gd name="connsiteY5" fmla="*/ 7793 h 10000"/>
                  <a:gd name="connsiteX6" fmla="*/ 9561 w 10000"/>
                  <a:gd name="connsiteY6" fmla="*/ 6515 h 10000"/>
                  <a:gd name="connsiteX7" fmla="*/ 9562 w 10000"/>
                  <a:gd name="connsiteY7" fmla="*/ 2209 h 10000"/>
                  <a:gd name="connsiteX8" fmla="*/ 5768 w 10000"/>
                  <a:gd name="connsiteY8" fmla="*/ 681 h 10000"/>
                  <a:gd name="connsiteX9" fmla="*/ 4560 w 10000"/>
                  <a:gd name="connsiteY9" fmla="*/ 490 h 10000"/>
                  <a:gd name="connsiteX0" fmla="*/ 4982 w 10422"/>
                  <a:gd name="connsiteY0" fmla="*/ 490 h 9973"/>
                  <a:gd name="connsiteX1" fmla="*/ 3776 w 10422"/>
                  <a:gd name="connsiteY1" fmla="*/ 1642 h 9973"/>
                  <a:gd name="connsiteX2" fmla="*/ 0 w 10422"/>
                  <a:gd name="connsiteY2" fmla="*/ 5385 h 9973"/>
                  <a:gd name="connsiteX3" fmla="*/ 2030 w 10422"/>
                  <a:gd name="connsiteY3" fmla="*/ 9972 h 9973"/>
                  <a:gd name="connsiteX4" fmla="*/ 5650 w 10422"/>
                  <a:gd name="connsiteY4" fmla="*/ 5929 h 9973"/>
                  <a:gd name="connsiteX5" fmla="*/ 7814 w 10422"/>
                  <a:gd name="connsiteY5" fmla="*/ 7793 h 9973"/>
                  <a:gd name="connsiteX6" fmla="*/ 9983 w 10422"/>
                  <a:gd name="connsiteY6" fmla="*/ 6515 h 9973"/>
                  <a:gd name="connsiteX7" fmla="*/ 9984 w 10422"/>
                  <a:gd name="connsiteY7" fmla="*/ 2209 h 9973"/>
                  <a:gd name="connsiteX8" fmla="*/ 6190 w 10422"/>
                  <a:gd name="connsiteY8" fmla="*/ 681 h 9973"/>
                  <a:gd name="connsiteX9" fmla="*/ 4982 w 10422"/>
                  <a:gd name="connsiteY9" fmla="*/ 490 h 9973"/>
                  <a:gd name="connsiteX0" fmla="*/ 4780 w 10000"/>
                  <a:gd name="connsiteY0" fmla="*/ 491 h 10000"/>
                  <a:gd name="connsiteX1" fmla="*/ 1159 w 10000"/>
                  <a:gd name="connsiteY1" fmla="*/ 1276 h 10000"/>
                  <a:gd name="connsiteX2" fmla="*/ 0 w 10000"/>
                  <a:gd name="connsiteY2" fmla="*/ 5400 h 10000"/>
                  <a:gd name="connsiteX3" fmla="*/ 1948 w 10000"/>
                  <a:gd name="connsiteY3" fmla="*/ 9999 h 10000"/>
                  <a:gd name="connsiteX4" fmla="*/ 5421 w 10000"/>
                  <a:gd name="connsiteY4" fmla="*/ 5945 h 10000"/>
                  <a:gd name="connsiteX5" fmla="*/ 7498 w 10000"/>
                  <a:gd name="connsiteY5" fmla="*/ 7814 h 10000"/>
                  <a:gd name="connsiteX6" fmla="*/ 9579 w 10000"/>
                  <a:gd name="connsiteY6" fmla="*/ 6533 h 10000"/>
                  <a:gd name="connsiteX7" fmla="*/ 9580 w 10000"/>
                  <a:gd name="connsiteY7" fmla="*/ 2215 h 10000"/>
                  <a:gd name="connsiteX8" fmla="*/ 5939 w 10000"/>
                  <a:gd name="connsiteY8" fmla="*/ 683 h 10000"/>
                  <a:gd name="connsiteX9" fmla="*/ 4780 w 10000"/>
                  <a:gd name="connsiteY9" fmla="*/ 491 h 10000"/>
                  <a:gd name="connsiteX0" fmla="*/ 4032 w 10000"/>
                  <a:gd name="connsiteY0" fmla="*/ 240 h 10817"/>
                  <a:gd name="connsiteX1" fmla="*/ 1159 w 10000"/>
                  <a:gd name="connsiteY1" fmla="*/ 2093 h 10817"/>
                  <a:gd name="connsiteX2" fmla="*/ 0 w 10000"/>
                  <a:gd name="connsiteY2" fmla="*/ 6217 h 10817"/>
                  <a:gd name="connsiteX3" fmla="*/ 1948 w 10000"/>
                  <a:gd name="connsiteY3" fmla="*/ 10816 h 10817"/>
                  <a:gd name="connsiteX4" fmla="*/ 5421 w 10000"/>
                  <a:gd name="connsiteY4" fmla="*/ 6762 h 10817"/>
                  <a:gd name="connsiteX5" fmla="*/ 7498 w 10000"/>
                  <a:gd name="connsiteY5" fmla="*/ 8631 h 10817"/>
                  <a:gd name="connsiteX6" fmla="*/ 9579 w 10000"/>
                  <a:gd name="connsiteY6" fmla="*/ 7350 h 10817"/>
                  <a:gd name="connsiteX7" fmla="*/ 9580 w 10000"/>
                  <a:gd name="connsiteY7" fmla="*/ 3032 h 10817"/>
                  <a:gd name="connsiteX8" fmla="*/ 5939 w 10000"/>
                  <a:gd name="connsiteY8" fmla="*/ 1500 h 10817"/>
                  <a:gd name="connsiteX9" fmla="*/ 4032 w 10000"/>
                  <a:gd name="connsiteY9" fmla="*/ 240 h 10817"/>
                  <a:gd name="connsiteX0" fmla="*/ 4032 w 10000"/>
                  <a:gd name="connsiteY0" fmla="*/ 507 h 11084"/>
                  <a:gd name="connsiteX1" fmla="*/ 1159 w 10000"/>
                  <a:gd name="connsiteY1" fmla="*/ 2360 h 11084"/>
                  <a:gd name="connsiteX2" fmla="*/ 0 w 10000"/>
                  <a:gd name="connsiteY2" fmla="*/ 6484 h 11084"/>
                  <a:gd name="connsiteX3" fmla="*/ 1948 w 10000"/>
                  <a:gd name="connsiteY3" fmla="*/ 11083 h 11084"/>
                  <a:gd name="connsiteX4" fmla="*/ 5421 w 10000"/>
                  <a:gd name="connsiteY4" fmla="*/ 7029 h 11084"/>
                  <a:gd name="connsiteX5" fmla="*/ 7498 w 10000"/>
                  <a:gd name="connsiteY5" fmla="*/ 8898 h 11084"/>
                  <a:gd name="connsiteX6" fmla="*/ 9579 w 10000"/>
                  <a:gd name="connsiteY6" fmla="*/ 7617 h 11084"/>
                  <a:gd name="connsiteX7" fmla="*/ 9580 w 10000"/>
                  <a:gd name="connsiteY7" fmla="*/ 3299 h 11084"/>
                  <a:gd name="connsiteX8" fmla="*/ 8340 w 10000"/>
                  <a:gd name="connsiteY8" fmla="*/ 658 h 11084"/>
                  <a:gd name="connsiteX9" fmla="*/ 4032 w 10000"/>
                  <a:gd name="connsiteY9" fmla="*/ 507 h 11084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67"/>
                  <a:gd name="connsiteX1" fmla="*/ 1159 w 10000"/>
                  <a:gd name="connsiteY1" fmla="*/ 2309 h 11067"/>
                  <a:gd name="connsiteX2" fmla="*/ 0 w 10000"/>
                  <a:gd name="connsiteY2" fmla="*/ 6433 h 11067"/>
                  <a:gd name="connsiteX3" fmla="*/ 1948 w 10000"/>
                  <a:gd name="connsiteY3" fmla="*/ 11032 h 11067"/>
                  <a:gd name="connsiteX4" fmla="*/ 4641 w 10000"/>
                  <a:gd name="connsiteY4" fmla="*/ 8580 h 11067"/>
                  <a:gd name="connsiteX5" fmla="*/ 7498 w 10000"/>
                  <a:gd name="connsiteY5" fmla="*/ 8847 h 11067"/>
                  <a:gd name="connsiteX6" fmla="*/ 9579 w 10000"/>
                  <a:gd name="connsiteY6" fmla="*/ 7566 h 11067"/>
                  <a:gd name="connsiteX7" fmla="*/ 9580 w 10000"/>
                  <a:gd name="connsiteY7" fmla="*/ 3248 h 11067"/>
                  <a:gd name="connsiteX8" fmla="*/ 8340 w 10000"/>
                  <a:gd name="connsiteY8" fmla="*/ 607 h 11067"/>
                  <a:gd name="connsiteX9" fmla="*/ 4032 w 10000"/>
                  <a:gd name="connsiteY9" fmla="*/ 456 h 11067"/>
                  <a:gd name="connsiteX0" fmla="*/ 4032 w 10000"/>
                  <a:gd name="connsiteY0" fmla="*/ 456 h 11053"/>
                  <a:gd name="connsiteX1" fmla="*/ 1159 w 10000"/>
                  <a:gd name="connsiteY1" fmla="*/ 2309 h 11053"/>
                  <a:gd name="connsiteX2" fmla="*/ 0 w 10000"/>
                  <a:gd name="connsiteY2" fmla="*/ 6433 h 11053"/>
                  <a:gd name="connsiteX3" fmla="*/ 1948 w 10000"/>
                  <a:gd name="connsiteY3" fmla="*/ 11032 h 11053"/>
                  <a:gd name="connsiteX4" fmla="*/ 4641 w 10000"/>
                  <a:gd name="connsiteY4" fmla="*/ 8580 h 11053"/>
                  <a:gd name="connsiteX5" fmla="*/ 7498 w 10000"/>
                  <a:gd name="connsiteY5" fmla="*/ 8847 h 11053"/>
                  <a:gd name="connsiteX6" fmla="*/ 9579 w 10000"/>
                  <a:gd name="connsiteY6" fmla="*/ 7566 h 11053"/>
                  <a:gd name="connsiteX7" fmla="*/ 9580 w 10000"/>
                  <a:gd name="connsiteY7" fmla="*/ 3248 h 11053"/>
                  <a:gd name="connsiteX8" fmla="*/ 8340 w 10000"/>
                  <a:gd name="connsiteY8" fmla="*/ 607 h 11053"/>
                  <a:gd name="connsiteX9" fmla="*/ 4032 w 10000"/>
                  <a:gd name="connsiteY9" fmla="*/ 456 h 11053"/>
                  <a:gd name="connsiteX0" fmla="*/ 4032 w 10000"/>
                  <a:gd name="connsiteY0" fmla="*/ 456 h 11130"/>
                  <a:gd name="connsiteX1" fmla="*/ 1159 w 10000"/>
                  <a:gd name="connsiteY1" fmla="*/ 2309 h 11130"/>
                  <a:gd name="connsiteX2" fmla="*/ 0 w 10000"/>
                  <a:gd name="connsiteY2" fmla="*/ 6433 h 11130"/>
                  <a:gd name="connsiteX3" fmla="*/ 1948 w 10000"/>
                  <a:gd name="connsiteY3" fmla="*/ 11032 h 11130"/>
                  <a:gd name="connsiteX4" fmla="*/ 4641 w 10000"/>
                  <a:gd name="connsiteY4" fmla="*/ 8580 h 11130"/>
                  <a:gd name="connsiteX5" fmla="*/ 7498 w 10000"/>
                  <a:gd name="connsiteY5" fmla="*/ 8847 h 11130"/>
                  <a:gd name="connsiteX6" fmla="*/ 9579 w 10000"/>
                  <a:gd name="connsiteY6" fmla="*/ 7566 h 11130"/>
                  <a:gd name="connsiteX7" fmla="*/ 9580 w 10000"/>
                  <a:gd name="connsiteY7" fmla="*/ 3248 h 11130"/>
                  <a:gd name="connsiteX8" fmla="*/ 8340 w 10000"/>
                  <a:gd name="connsiteY8" fmla="*/ 607 h 11130"/>
                  <a:gd name="connsiteX9" fmla="*/ 4032 w 10000"/>
                  <a:gd name="connsiteY9" fmla="*/ 456 h 11130"/>
                  <a:gd name="connsiteX0" fmla="*/ 4662 w 10630"/>
                  <a:gd name="connsiteY0" fmla="*/ 456 h 11130"/>
                  <a:gd name="connsiteX1" fmla="*/ 1789 w 10630"/>
                  <a:gd name="connsiteY1" fmla="*/ 2309 h 11130"/>
                  <a:gd name="connsiteX2" fmla="*/ 630 w 10630"/>
                  <a:gd name="connsiteY2" fmla="*/ 6433 h 11130"/>
                  <a:gd name="connsiteX3" fmla="*/ 2578 w 10630"/>
                  <a:gd name="connsiteY3" fmla="*/ 11032 h 11130"/>
                  <a:gd name="connsiteX4" fmla="*/ 5271 w 10630"/>
                  <a:gd name="connsiteY4" fmla="*/ 8580 h 11130"/>
                  <a:gd name="connsiteX5" fmla="*/ 8128 w 10630"/>
                  <a:gd name="connsiteY5" fmla="*/ 8847 h 11130"/>
                  <a:gd name="connsiteX6" fmla="*/ 10209 w 10630"/>
                  <a:gd name="connsiteY6" fmla="*/ 7566 h 11130"/>
                  <a:gd name="connsiteX7" fmla="*/ 10210 w 10630"/>
                  <a:gd name="connsiteY7" fmla="*/ 3248 h 11130"/>
                  <a:gd name="connsiteX8" fmla="*/ 8970 w 10630"/>
                  <a:gd name="connsiteY8" fmla="*/ 607 h 11130"/>
                  <a:gd name="connsiteX9" fmla="*/ 4662 w 10630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2836"/>
                  <a:gd name="connsiteX1" fmla="*/ 2266 w 11107"/>
                  <a:gd name="connsiteY1" fmla="*/ 2309 h 12836"/>
                  <a:gd name="connsiteX2" fmla="*/ 546 w 11107"/>
                  <a:gd name="connsiteY2" fmla="*/ 6228 h 12836"/>
                  <a:gd name="connsiteX3" fmla="*/ 3055 w 11107"/>
                  <a:gd name="connsiteY3" fmla="*/ 11032 h 12836"/>
                  <a:gd name="connsiteX4" fmla="*/ 5748 w 11107"/>
                  <a:gd name="connsiteY4" fmla="*/ 8580 h 12836"/>
                  <a:gd name="connsiteX5" fmla="*/ 8605 w 11107"/>
                  <a:gd name="connsiteY5" fmla="*/ 8847 h 12836"/>
                  <a:gd name="connsiteX6" fmla="*/ 10686 w 11107"/>
                  <a:gd name="connsiteY6" fmla="*/ 7566 h 12836"/>
                  <a:gd name="connsiteX7" fmla="*/ 10687 w 11107"/>
                  <a:gd name="connsiteY7" fmla="*/ 3248 h 12836"/>
                  <a:gd name="connsiteX8" fmla="*/ 9447 w 11107"/>
                  <a:gd name="connsiteY8" fmla="*/ 607 h 12836"/>
                  <a:gd name="connsiteX9" fmla="*/ 5139 w 11107"/>
                  <a:gd name="connsiteY9" fmla="*/ 456 h 12836"/>
                  <a:gd name="connsiteX0" fmla="*/ 5139 w 11107"/>
                  <a:gd name="connsiteY0" fmla="*/ 456 h 13188"/>
                  <a:gd name="connsiteX1" fmla="*/ 2266 w 11107"/>
                  <a:gd name="connsiteY1" fmla="*/ 2309 h 13188"/>
                  <a:gd name="connsiteX2" fmla="*/ 546 w 11107"/>
                  <a:gd name="connsiteY2" fmla="*/ 6228 h 13188"/>
                  <a:gd name="connsiteX3" fmla="*/ 3055 w 11107"/>
                  <a:gd name="connsiteY3" fmla="*/ 11032 h 13188"/>
                  <a:gd name="connsiteX4" fmla="*/ 5748 w 11107"/>
                  <a:gd name="connsiteY4" fmla="*/ 8580 h 13188"/>
                  <a:gd name="connsiteX5" fmla="*/ 8886 w 11107"/>
                  <a:gd name="connsiteY5" fmla="*/ 9792 h 13188"/>
                  <a:gd name="connsiteX6" fmla="*/ 10686 w 11107"/>
                  <a:gd name="connsiteY6" fmla="*/ 7566 h 13188"/>
                  <a:gd name="connsiteX7" fmla="*/ 10687 w 11107"/>
                  <a:gd name="connsiteY7" fmla="*/ 3248 h 13188"/>
                  <a:gd name="connsiteX8" fmla="*/ 9447 w 11107"/>
                  <a:gd name="connsiteY8" fmla="*/ 607 h 13188"/>
                  <a:gd name="connsiteX9" fmla="*/ 5139 w 11107"/>
                  <a:gd name="connsiteY9" fmla="*/ 456 h 13188"/>
                  <a:gd name="connsiteX0" fmla="*/ 5139 w 11107"/>
                  <a:gd name="connsiteY0" fmla="*/ 922 h 13654"/>
                  <a:gd name="connsiteX1" fmla="*/ 2266 w 11107"/>
                  <a:gd name="connsiteY1" fmla="*/ 2775 h 13654"/>
                  <a:gd name="connsiteX2" fmla="*/ 546 w 11107"/>
                  <a:gd name="connsiteY2" fmla="*/ 6694 h 13654"/>
                  <a:gd name="connsiteX3" fmla="*/ 3055 w 11107"/>
                  <a:gd name="connsiteY3" fmla="*/ 11498 h 13654"/>
                  <a:gd name="connsiteX4" fmla="*/ 5748 w 11107"/>
                  <a:gd name="connsiteY4" fmla="*/ 9046 h 13654"/>
                  <a:gd name="connsiteX5" fmla="*/ 8886 w 11107"/>
                  <a:gd name="connsiteY5" fmla="*/ 10258 h 13654"/>
                  <a:gd name="connsiteX6" fmla="*/ 10686 w 11107"/>
                  <a:gd name="connsiteY6" fmla="*/ 8032 h 13654"/>
                  <a:gd name="connsiteX7" fmla="*/ 10687 w 11107"/>
                  <a:gd name="connsiteY7" fmla="*/ 3714 h 13654"/>
                  <a:gd name="connsiteX8" fmla="*/ 9447 w 11107"/>
                  <a:gd name="connsiteY8" fmla="*/ 1073 h 13654"/>
                  <a:gd name="connsiteX9" fmla="*/ 5139 w 11107"/>
                  <a:gd name="connsiteY9" fmla="*/ 922 h 13654"/>
                  <a:gd name="connsiteX0" fmla="*/ 5139 w 11107"/>
                  <a:gd name="connsiteY0" fmla="*/ 1423 h 14155"/>
                  <a:gd name="connsiteX1" fmla="*/ 2266 w 11107"/>
                  <a:gd name="connsiteY1" fmla="*/ 3276 h 14155"/>
                  <a:gd name="connsiteX2" fmla="*/ 546 w 11107"/>
                  <a:gd name="connsiteY2" fmla="*/ 7195 h 14155"/>
                  <a:gd name="connsiteX3" fmla="*/ 3055 w 11107"/>
                  <a:gd name="connsiteY3" fmla="*/ 11999 h 14155"/>
                  <a:gd name="connsiteX4" fmla="*/ 5748 w 11107"/>
                  <a:gd name="connsiteY4" fmla="*/ 9547 h 14155"/>
                  <a:gd name="connsiteX5" fmla="*/ 8886 w 11107"/>
                  <a:gd name="connsiteY5" fmla="*/ 10759 h 14155"/>
                  <a:gd name="connsiteX6" fmla="*/ 10686 w 11107"/>
                  <a:gd name="connsiteY6" fmla="*/ 8533 h 14155"/>
                  <a:gd name="connsiteX7" fmla="*/ 10687 w 11107"/>
                  <a:gd name="connsiteY7" fmla="*/ 4215 h 14155"/>
                  <a:gd name="connsiteX8" fmla="*/ 9728 w 11107"/>
                  <a:gd name="connsiteY8" fmla="*/ 835 h 14155"/>
                  <a:gd name="connsiteX9" fmla="*/ 5139 w 11107"/>
                  <a:gd name="connsiteY9" fmla="*/ 1423 h 14155"/>
                  <a:gd name="connsiteX0" fmla="*/ 5139 w 12384"/>
                  <a:gd name="connsiteY0" fmla="*/ 1423 h 14155"/>
                  <a:gd name="connsiteX1" fmla="*/ 2266 w 12384"/>
                  <a:gd name="connsiteY1" fmla="*/ 3276 h 14155"/>
                  <a:gd name="connsiteX2" fmla="*/ 546 w 12384"/>
                  <a:gd name="connsiteY2" fmla="*/ 7195 h 14155"/>
                  <a:gd name="connsiteX3" fmla="*/ 3055 w 12384"/>
                  <a:gd name="connsiteY3" fmla="*/ 11999 h 14155"/>
                  <a:gd name="connsiteX4" fmla="*/ 5748 w 12384"/>
                  <a:gd name="connsiteY4" fmla="*/ 9547 h 14155"/>
                  <a:gd name="connsiteX5" fmla="*/ 8886 w 12384"/>
                  <a:gd name="connsiteY5" fmla="*/ 10759 h 14155"/>
                  <a:gd name="connsiteX6" fmla="*/ 10686 w 12384"/>
                  <a:gd name="connsiteY6" fmla="*/ 8533 h 14155"/>
                  <a:gd name="connsiteX7" fmla="*/ 12184 w 12384"/>
                  <a:gd name="connsiteY7" fmla="*/ 3927 h 14155"/>
                  <a:gd name="connsiteX8" fmla="*/ 9728 w 12384"/>
                  <a:gd name="connsiteY8" fmla="*/ 835 h 14155"/>
                  <a:gd name="connsiteX9" fmla="*/ 5139 w 12384"/>
                  <a:gd name="connsiteY9" fmla="*/ 1423 h 14155"/>
                  <a:gd name="connsiteX0" fmla="*/ 5139 w 12562"/>
                  <a:gd name="connsiteY0" fmla="*/ 1423 h 14155"/>
                  <a:gd name="connsiteX1" fmla="*/ 2266 w 12562"/>
                  <a:gd name="connsiteY1" fmla="*/ 3276 h 14155"/>
                  <a:gd name="connsiteX2" fmla="*/ 546 w 12562"/>
                  <a:gd name="connsiteY2" fmla="*/ 7195 h 14155"/>
                  <a:gd name="connsiteX3" fmla="*/ 3055 w 12562"/>
                  <a:gd name="connsiteY3" fmla="*/ 11999 h 14155"/>
                  <a:gd name="connsiteX4" fmla="*/ 5748 w 12562"/>
                  <a:gd name="connsiteY4" fmla="*/ 9547 h 14155"/>
                  <a:gd name="connsiteX5" fmla="*/ 8886 w 12562"/>
                  <a:gd name="connsiteY5" fmla="*/ 10759 h 14155"/>
                  <a:gd name="connsiteX6" fmla="*/ 12027 w 12562"/>
                  <a:gd name="connsiteY6" fmla="*/ 8163 h 14155"/>
                  <a:gd name="connsiteX7" fmla="*/ 12184 w 12562"/>
                  <a:gd name="connsiteY7" fmla="*/ 3927 h 14155"/>
                  <a:gd name="connsiteX8" fmla="*/ 9728 w 12562"/>
                  <a:gd name="connsiteY8" fmla="*/ 835 h 14155"/>
                  <a:gd name="connsiteX9" fmla="*/ 5139 w 12562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53"/>
                  <a:gd name="connsiteY0" fmla="*/ 1423 h 14155"/>
                  <a:gd name="connsiteX1" fmla="*/ 2266 w 14753"/>
                  <a:gd name="connsiteY1" fmla="*/ 3276 h 14155"/>
                  <a:gd name="connsiteX2" fmla="*/ 546 w 14753"/>
                  <a:gd name="connsiteY2" fmla="*/ 7195 h 14155"/>
                  <a:gd name="connsiteX3" fmla="*/ 3055 w 14753"/>
                  <a:gd name="connsiteY3" fmla="*/ 11999 h 14155"/>
                  <a:gd name="connsiteX4" fmla="*/ 5748 w 14753"/>
                  <a:gd name="connsiteY4" fmla="*/ 9547 h 14155"/>
                  <a:gd name="connsiteX5" fmla="*/ 8886 w 14753"/>
                  <a:gd name="connsiteY5" fmla="*/ 10759 h 14155"/>
                  <a:gd name="connsiteX6" fmla="*/ 11965 w 14753"/>
                  <a:gd name="connsiteY6" fmla="*/ 8779 h 14155"/>
                  <a:gd name="connsiteX7" fmla="*/ 12184 w 14753"/>
                  <a:gd name="connsiteY7" fmla="*/ 3927 h 14155"/>
                  <a:gd name="connsiteX8" fmla="*/ 9728 w 14753"/>
                  <a:gd name="connsiteY8" fmla="*/ 835 h 14155"/>
                  <a:gd name="connsiteX9" fmla="*/ 5139 w 14753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661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69"/>
                  <a:gd name="connsiteX1" fmla="*/ 2697 w 16991"/>
                  <a:gd name="connsiteY1" fmla="*/ 3276 h 14169"/>
                  <a:gd name="connsiteX2" fmla="*/ 1039 w 16991"/>
                  <a:gd name="connsiteY2" fmla="*/ 6661 h 14169"/>
                  <a:gd name="connsiteX3" fmla="*/ 2831 w 16991"/>
                  <a:gd name="connsiteY3" fmla="*/ 11547 h 14169"/>
                  <a:gd name="connsiteX4" fmla="*/ 6179 w 16991"/>
                  <a:gd name="connsiteY4" fmla="*/ 9547 h 14169"/>
                  <a:gd name="connsiteX5" fmla="*/ 9317 w 16991"/>
                  <a:gd name="connsiteY5" fmla="*/ 10759 h 14169"/>
                  <a:gd name="connsiteX6" fmla="*/ 12396 w 16991"/>
                  <a:gd name="connsiteY6" fmla="*/ 8779 h 14169"/>
                  <a:gd name="connsiteX7" fmla="*/ 12615 w 16991"/>
                  <a:gd name="connsiteY7" fmla="*/ 3927 h 14169"/>
                  <a:gd name="connsiteX8" fmla="*/ 10159 w 16991"/>
                  <a:gd name="connsiteY8" fmla="*/ 835 h 14169"/>
                  <a:gd name="connsiteX9" fmla="*/ 5570 w 16991"/>
                  <a:gd name="connsiteY9" fmla="*/ 1423 h 14169"/>
                  <a:gd name="connsiteX0" fmla="*/ 5570 w 16991"/>
                  <a:gd name="connsiteY0" fmla="*/ 1423 h 14319"/>
                  <a:gd name="connsiteX1" fmla="*/ 2697 w 16991"/>
                  <a:gd name="connsiteY1" fmla="*/ 3276 h 14319"/>
                  <a:gd name="connsiteX2" fmla="*/ 1039 w 16991"/>
                  <a:gd name="connsiteY2" fmla="*/ 6661 h 14319"/>
                  <a:gd name="connsiteX3" fmla="*/ 2831 w 16991"/>
                  <a:gd name="connsiteY3" fmla="*/ 11547 h 14319"/>
                  <a:gd name="connsiteX4" fmla="*/ 6241 w 16991"/>
                  <a:gd name="connsiteY4" fmla="*/ 10204 h 14319"/>
                  <a:gd name="connsiteX5" fmla="*/ 9317 w 16991"/>
                  <a:gd name="connsiteY5" fmla="*/ 10759 h 14319"/>
                  <a:gd name="connsiteX6" fmla="*/ 12396 w 16991"/>
                  <a:gd name="connsiteY6" fmla="*/ 8779 h 14319"/>
                  <a:gd name="connsiteX7" fmla="*/ 12615 w 16991"/>
                  <a:gd name="connsiteY7" fmla="*/ 3927 h 14319"/>
                  <a:gd name="connsiteX8" fmla="*/ 10159 w 16991"/>
                  <a:gd name="connsiteY8" fmla="*/ 835 h 14319"/>
                  <a:gd name="connsiteX9" fmla="*/ 5570 w 16991"/>
                  <a:gd name="connsiteY9" fmla="*/ 1423 h 14319"/>
                  <a:gd name="connsiteX0" fmla="*/ 5570 w 16991"/>
                  <a:gd name="connsiteY0" fmla="*/ 1423 h 14440"/>
                  <a:gd name="connsiteX1" fmla="*/ 2697 w 16991"/>
                  <a:gd name="connsiteY1" fmla="*/ 3276 h 14440"/>
                  <a:gd name="connsiteX2" fmla="*/ 1039 w 16991"/>
                  <a:gd name="connsiteY2" fmla="*/ 6661 h 14440"/>
                  <a:gd name="connsiteX3" fmla="*/ 2831 w 16991"/>
                  <a:gd name="connsiteY3" fmla="*/ 11547 h 14440"/>
                  <a:gd name="connsiteX4" fmla="*/ 6241 w 16991"/>
                  <a:gd name="connsiteY4" fmla="*/ 10204 h 14440"/>
                  <a:gd name="connsiteX5" fmla="*/ 9317 w 16991"/>
                  <a:gd name="connsiteY5" fmla="*/ 10759 h 14440"/>
                  <a:gd name="connsiteX6" fmla="*/ 12396 w 16991"/>
                  <a:gd name="connsiteY6" fmla="*/ 8779 h 14440"/>
                  <a:gd name="connsiteX7" fmla="*/ 12615 w 16991"/>
                  <a:gd name="connsiteY7" fmla="*/ 3927 h 14440"/>
                  <a:gd name="connsiteX8" fmla="*/ 10159 w 16991"/>
                  <a:gd name="connsiteY8" fmla="*/ 835 h 14440"/>
                  <a:gd name="connsiteX9" fmla="*/ 5570 w 16991"/>
                  <a:gd name="connsiteY9" fmla="*/ 1423 h 14440"/>
                  <a:gd name="connsiteX0" fmla="*/ 5570 w 16991"/>
                  <a:gd name="connsiteY0" fmla="*/ 1423 h 14549"/>
                  <a:gd name="connsiteX1" fmla="*/ 2697 w 16991"/>
                  <a:gd name="connsiteY1" fmla="*/ 3276 h 14549"/>
                  <a:gd name="connsiteX2" fmla="*/ 1039 w 16991"/>
                  <a:gd name="connsiteY2" fmla="*/ 6661 h 14549"/>
                  <a:gd name="connsiteX3" fmla="*/ 2831 w 16991"/>
                  <a:gd name="connsiteY3" fmla="*/ 11547 h 14549"/>
                  <a:gd name="connsiteX4" fmla="*/ 6241 w 16991"/>
                  <a:gd name="connsiteY4" fmla="*/ 10204 h 14549"/>
                  <a:gd name="connsiteX5" fmla="*/ 9317 w 16991"/>
                  <a:gd name="connsiteY5" fmla="*/ 10759 h 14549"/>
                  <a:gd name="connsiteX6" fmla="*/ 12396 w 16991"/>
                  <a:gd name="connsiteY6" fmla="*/ 8779 h 14549"/>
                  <a:gd name="connsiteX7" fmla="*/ 12615 w 16991"/>
                  <a:gd name="connsiteY7" fmla="*/ 3927 h 14549"/>
                  <a:gd name="connsiteX8" fmla="*/ 10159 w 16991"/>
                  <a:gd name="connsiteY8" fmla="*/ 835 h 14549"/>
                  <a:gd name="connsiteX9" fmla="*/ 5570 w 16991"/>
                  <a:gd name="connsiteY9" fmla="*/ 1423 h 1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91" h="14549">
                    <a:moveTo>
                      <a:pt x="5570" y="1423"/>
                    </a:moveTo>
                    <a:cubicBezTo>
                      <a:pt x="5570" y="1423"/>
                      <a:pt x="3130" y="3084"/>
                      <a:pt x="2697" y="3276"/>
                    </a:cubicBezTo>
                    <a:cubicBezTo>
                      <a:pt x="2116" y="3276"/>
                      <a:pt x="-1842" y="6053"/>
                      <a:pt x="1039" y="6661"/>
                    </a:cubicBezTo>
                    <a:cubicBezTo>
                      <a:pt x="7088" y="4584"/>
                      <a:pt x="1964" y="10957"/>
                      <a:pt x="2831" y="11547"/>
                    </a:cubicBezTo>
                    <a:cubicBezTo>
                      <a:pt x="3698" y="12137"/>
                      <a:pt x="5378" y="9267"/>
                      <a:pt x="6241" y="10204"/>
                    </a:cubicBezTo>
                    <a:cubicBezTo>
                      <a:pt x="7104" y="11141"/>
                      <a:pt x="8518" y="19143"/>
                      <a:pt x="9317" y="10759"/>
                    </a:cubicBezTo>
                    <a:cubicBezTo>
                      <a:pt x="9836" y="7618"/>
                      <a:pt x="10455" y="8698"/>
                      <a:pt x="12396" y="8779"/>
                    </a:cubicBezTo>
                    <a:cubicBezTo>
                      <a:pt x="22146" y="14045"/>
                      <a:pt x="13484" y="5276"/>
                      <a:pt x="12615" y="3927"/>
                    </a:cubicBezTo>
                    <a:cubicBezTo>
                      <a:pt x="11601" y="2772"/>
                      <a:pt x="11853" y="1347"/>
                      <a:pt x="10159" y="835"/>
                    </a:cubicBezTo>
                    <a:cubicBezTo>
                      <a:pt x="8883" y="-1003"/>
                      <a:pt x="5715" y="652"/>
                      <a:pt x="5570" y="1423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44" name="Oval 284">
                <a:extLst>
                  <a:ext uri="{FF2B5EF4-FFF2-40B4-BE49-F238E27FC236}">
                    <a16:creationId xmlns:a16="http://schemas.microsoft.com/office/drawing/2014/main" id="{233FD69E-4892-4AB7-9FA6-86895D0E5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772157">
                <a:off x="8188752" y="2258212"/>
                <a:ext cx="63039" cy="160334"/>
              </a:xfrm>
              <a:prstGeom prst="ellipse">
                <a:avLst/>
              </a:prstGeom>
              <a:solidFill>
                <a:srgbClr val="E2A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162368-90A8-4E32-BF2A-5F3C44BCF5EC}"/>
                </a:ext>
              </a:extLst>
            </p:cNvPr>
            <p:cNvGrpSpPr/>
            <p:nvPr/>
          </p:nvGrpSpPr>
          <p:grpSpPr>
            <a:xfrm rot="19825330">
              <a:off x="6072645" y="4999228"/>
              <a:ext cx="614395" cy="302314"/>
              <a:chOff x="7815272" y="2280892"/>
              <a:chExt cx="817760" cy="302314"/>
            </a:xfrm>
          </p:grpSpPr>
          <p:sp>
            <p:nvSpPr>
              <p:cNvPr id="241" name="Freeform 283">
                <a:extLst>
                  <a:ext uri="{FF2B5EF4-FFF2-40B4-BE49-F238E27FC236}">
                    <a16:creationId xmlns:a16="http://schemas.microsoft.com/office/drawing/2014/main" id="{19AB5CCB-FEEB-4263-AB07-A2754F57C67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72157">
                <a:off x="7815272" y="2280892"/>
                <a:ext cx="817760" cy="302314"/>
              </a:xfrm>
              <a:custGeom>
                <a:avLst/>
                <a:gdLst>
                  <a:gd name="T0" fmla="*/ 26 w 52"/>
                  <a:gd name="T1" fmla="*/ 4 h 51"/>
                  <a:gd name="T2" fmla="*/ 18 w 52"/>
                  <a:gd name="T3" fmla="*/ 10 h 51"/>
                  <a:gd name="T4" fmla="*/ 10 w 52"/>
                  <a:gd name="T5" fmla="*/ 12 h 51"/>
                  <a:gd name="T6" fmla="*/ 3 w 52"/>
                  <a:gd name="T7" fmla="*/ 25 h 51"/>
                  <a:gd name="T8" fmla="*/ 16 w 52"/>
                  <a:gd name="T9" fmla="*/ 37 h 51"/>
                  <a:gd name="T10" fmla="*/ 34 w 52"/>
                  <a:gd name="T11" fmla="*/ 45 h 51"/>
                  <a:gd name="T12" fmla="*/ 46 w 52"/>
                  <a:gd name="T13" fmla="*/ 36 h 51"/>
                  <a:gd name="T14" fmla="*/ 46 w 52"/>
                  <a:gd name="T15" fmla="*/ 17 h 51"/>
                  <a:gd name="T16" fmla="*/ 34 w 52"/>
                  <a:gd name="T17" fmla="*/ 5 h 51"/>
                  <a:gd name="T18" fmla="*/ 26 w 52"/>
                  <a:gd name="T19" fmla="*/ 4 h 51"/>
                  <a:gd name="connsiteX0" fmla="*/ 4531 w 11136"/>
                  <a:gd name="connsiteY0" fmla="*/ 500 h 9017"/>
                  <a:gd name="connsiteX1" fmla="*/ 2993 w 11136"/>
                  <a:gd name="connsiteY1" fmla="*/ 1677 h 9017"/>
                  <a:gd name="connsiteX2" fmla="*/ 1454 w 11136"/>
                  <a:gd name="connsiteY2" fmla="*/ 2069 h 9017"/>
                  <a:gd name="connsiteX3" fmla="*/ 108 w 11136"/>
                  <a:gd name="connsiteY3" fmla="*/ 4618 h 9017"/>
                  <a:gd name="connsiteX4" fmla="*/ 2608 w 11136"/>
                  <a:gd name="connsiteY4" fmla="*/ 6971 h 9017"/>
                  <a:gd name="connsiteX5" fmla="*/ 6069 w 11136"/>
                  <a:gd name="connsiteY5" fmla="*/ 8540 h 9017"/>
                  <a:gd name="connsiteX6" fmla="*/ 8377 w 11136"/>
                  <a:gd name="connsiteY6" fmla="*/ 6775 h 9017"/>
                  <a:gd name="connsiteX7" fmla="*/ 10903 w 11136"/>
                  <a:gd name="connsiteY7" fmla="*/ 2255 h 9017"/>
                  <a:gd name="connsiteX8" fmla="*/ 6069 w 11136"/>
                  <a:gd name="connsiteY8" fmla="*/ 696 h 9017"/>
                  <a:gd name="connsiteX9" fmla="*/ 4531 w 11136"/>
                  <a:gd name="connsiteY9" fmla="*/ 500 h 9017"/>
                  <a:gd name="connsiteX0" fmla="*/ 4069 w 10292"/>
                  <a:gd name="connsiteY0" fmla="*/ 555 h 10000"/>
                  <a:gd name="connsiteX1" fmla="*/ 2688 w 10292"/>
                  <a:gd name="connsiteY1" fmla="*/ 1860 h 10000"/>
                  <a:gd name="connsiteX2" fmla="*/ 1306 w 10292"/>
                  <a:gd name="connsiteY2" fmla="*/ 2295 h 10000"/>
                  <a:gd name="connsiteX3" fmla="*/ 97 w 10292"/>
                  <a:gd name="connsiteY3" fmla="*/ 5121 h 10000"/>
                  <a:gd name="connsiteX4" fmla="*/ 2342 w 10292"/>
                  <a:gd name="connsiteY4" fmla="*/ 7731 h 10000"/>
                  <a:gd name="connsiteX5" fmla="*/ 5450 w 10292"/>
                  <a:gd name="connsiteY5" fmla="*/ 9471 h 10000"/>
                  <a:gd name="connsiteX6" fmla="*/ 9790 w 10292"/>
                  <a:gd name="connsiteY6" fmla="*/ 7375 h 10000"/>
                  <a:gd name="connsiteX7" fmla="*/ 9791 w 10292"/>
                  <a:gd name="connsiteY7" fmla="*/ 2501 h 10000"/>
                  <a:gd name="connsiteX8" fmla="*/ 5450 w 10292"/>
                  <a:gd name="connsiteY8" fmla="*/ 772 h 10000"/>
                  <a:gd name="connsiteX9" fmla="*/ 4069 w 10292"/>
                  <a:gd name="connsiteY9" fmla="*/ 555 h 10000"/>
                  <a:gd name="connsiteX0" fmla="*/ 4069 w 10292"/>
                  <a:gd name="connsiteY0" fmla="*/ 555 h 9288"/>
                  <a:gd name="connsiteX1" fmla="*/ 2688 w 10292"/>
                  <a:gd name="connsiteY1" fmla="*/ 1860 h 9288"/>
                  <a:gd name="connsiteX2" fmla="*/ 1306 w 10292"/>
                  <a:gd name="connsiteY2" fmla="*/ 2295 h 9288"/>
                  <a:gd name="connsiteX3" fmla="*/ 97 w 10292"/>
                  <a:gd name="connsiteY3" fmla="*/ 5121 h 9288"/>
                  <a:gd name="connsiteX4" fmla="*/ 2342 w 10292"/>
                  <a:gd name="connsiteY4" fmla="*/ 7731 h 9288"/>
                  <a:gd name="connsiteX5" fmla="*/ 7309 w 10292"/>
                  <a:gd name="connsiteY5" fmla="*/ 8822 h 9288"/>
                  <a:gd name="connsiteX6" fmla="*/ 9790 w 10292"/>
                  <a:gd name="connsiteY6" fmla="*/ 7375 h 9288"/>
                  <a:gd name="connsiteX7" fmla="*/ 9791 w 10292"/>
                  <a:gd name="connsiteY7" fmla="*/ 2501 h 9288"/>
                  <a:gd name="connsiteX8" fmla="*/ 5450 w 10292"/>
                  <a:gd name="connsiteY8" fmla="*/ 772 h 9288"/>
                  <a:gd name="connsiteX9" fmla="*/ 4069 w 10292"/>
                  <a:gd name="connsiteY9" fmla="*/ 555 h 9288"/>
                  <a:gd name="connsiteX0" fmla="*/ 3974 w 10019"/>
                  <a:gd name="connsiteY0" fmla="*/ 598 h 9866"/>
                  <a:gd name="connsiteX1" fmla="*/ 2632 w 10019"/>
                  <a:gd name="connsiteY1" fmla="*/ 2003 h 9866"/>
                  <a:gd name="connsiteX2" fmla="*/ 1289 w 10019"/>
                  <a:gd name="connsiteY2" fmla="*/ 2471 h 9866"/>
                  <a:gd name="connsiteX3" fmla="*/ 114 w 10019"/>
                  <a:gd name="connsiteY3" fmla="*/ 5514 h 9866"/>
                  <a:gd name="connsiteX4" fmla="*/ 4716 w 10019"/>
                  <a:gd name="connsiteY4" fmla="*/ 7226 h 9866"/>
                  <a:gd name="connsiteX5" fmla="*/ 7122 w 10019"/>
                  <a:gd name="connsiteY5" fmla="*/ 9498 h 9866"/>
                  <a:gd name="connsiteX6" fmla="*/ 9532 w 10019"/>
                  <a:gd name="connsiteY6" fmla="*/ 7940 h 9866"/>
                  <a:gd name="connsiteX7" fmla="*/ 9533 w 10019"/>
                  <a:gd name="connsiteY7" fmla="*/ 2693 h 9866"/>
                  <a:gd name="connsiteX8" fmla="*/ 5315 w 10019"/>
                  <a:gd name="connsiteY8" fmla="*/ 831 h 9866"/>
                  <a:gd name="connsiteX9" fmla="*/ 3974 w 10019"/>
                  <a:gd name="connsiteY9" fmla="*/ 598 h 9866"/>
                  <a:gd name="connsiteX0" fmla="*/ 3432 w 9467"/>
                  <a:gd name="connsiteY0" fmla="*/ 606 h 12399"/>
                  <a:gd name="connsiteX1" fmla="*/ 2093 w 9467"/>
                  <a:gd name="connsiteY1" fmla="*/ 2030 h 12399"/>
                  <a:gd name="connsiteX2" fmla="*/ 753 w 9467"/>
                  <a:gd name="connsiteY2" fmla="*/ 2505 h 12399"/>
                  <a:gd name="connsiteX3" fmla="*/ 157 w 9467"/>
                  <a:gd name="connsiteY3" fmla="*/ 12318 h 12399"/>
                  <a:gd name="connsiteX4" fmla="*/ 4173 w 9467"/>
                  <a:gd name="connsiteY4" fmla="*/ 7324 h 12399"/>
                  <a:gd name="connsiteX5" fmla="*/ 6574 w 9467"/>
                  <a:gd name="connsiteY5" fmla="*/ 9627 h 12399"/>
                  <a:gd name="connsiteX6" fmla="*/ 8980 w 9467"/>
                  <a:gd name="connsiteY6" fmla="*/ 8048 h 12399"/>
                  <a:gd name="connsiteX7" fmla="*/ 8981 w 9467"/>
                  <a:gd name="connsiteY7" fmla="*/ 2730 h 12399"/>
                  <a:gd name="connsiteX8" fmla="*/ 4771 w 9467"/>
                  <a:gd name="connsiteY8" fmla="*/ 842 h 12399"/>
                  <a:gd name="connsiteX9" fmla="*/ 3432 w 9467"/>
                  <a:gd name="connsiteY9" fmla="*/ 606 h 12399"/>
                  <a:gd name="connsiteX0" fmla="*/ 5344 w 11719"/>
                  <a:gd name="connsiteY0" fmla="*/ 488 h 9962"/>
                  <a:gd name="connsiteX1" fmla="*/ 3930 w 11719"/>
                  <a:gd name="connsiteY1" fmla="*/ 1636 h 9962"/>
                  <a:gd name="connsiteX2" fmla="*/ 0 w 11719"/>
                  <a:gd name="connsiteY2" fmla="*/ 3447 h 9962"/>
                  <a:gd name="connsiteX3" fmla="*/ 1885 w 11719"/>
                  <a:gd name="connsiteY3" fmla="*/ 9934 h 9962"/>
                  <a:gd name="connsiteX4" fmla="*/ 6127 w 11719"/>
                  <a:gd name="connsiteY4" fmla="*/ 5906 h 9962"/>
                  <a:gd name="connsiteX5" fmla="*/ 8663 w 11719"/>
                  <a:gd name="connsiteY5" fmla="*/ 7763 h 9962"/>
                  <a:gd name="connsiteX6" fmla="*/ 11205 w 11719"/>
                  <a:gd name="connsiteY6" fmla="*/ 6490 h 9962"/>
                  <a:gd name="connsiteX7" fmla="*/ 11206 w 11719"/>
                  <a:gd name="connsiteY7" fmla="*/ 2201 h 9962"/>
                  <a:gd name="connsiteX8" fmla="*/ 6759 w 11719"/>
                  <a:gd name="connsiteY8" fmla="*/ 678 h 9962"/>
                  <a:gd name="connsiteX9" fmla="*/ 5344 w 11719"/>
                  <a:gd name="connsiteY9" fmla="*/ 488 h 9962"/>
                  <a:gd name="connsiteX0" fmla="*/ 4560 w 10000"/>
                  <a:gd name="connsiteY0" fmla="*/ 490 h 10000"/>
                  <a:gd name="connsiteX1" fmla="*/ 3354 w 10000"/>
                  <a:gd name="connsiteY1" fmla="*/ 1642 h 10000"/>
                  <a:gd name="connsiteX2" fmla="*/ 0 w 10000"/>
                  <a:gd name="connsiteY2" fmla="*/ 3460 h 10000"/>
                  <a:gd name="connsiteX3" fmla="*/ 1608 w 10000"/>
                  <a:gd name="connsiteY3" fmla="*/ 9972 h 10000"/>
                  <a:gd name="connsiteX4" fmla="*/ 5228 w 10000"/>
                  <a:gd name="connsiteY4" fmla="*/ 5929 h 10000"/>
                  <a:gd name="connsiteX5" fmla="*/ 7392 w 10000"/>
                  <a:gd name="connsiteY5" fmla="*/ 7793 h 10000"/>
                  <a:gd name="connsiteX6" fmla="*/ 9561 w 10000"/>
                  <a:gd name="connsiteY6" fmla="*/ 6515 h 10000"/>
                  <a:gd name="connsiteX7" fmla="*/ 9562 w 10000"/>
                  <a:gd name="connsiteY7" fmla="*/ 2209 h 10000"/>
                  <a:gd name="connsiteX8" fmla="*/ 5768 w 10000"/>
                  <a:gd name="connsiteY8" fmla="*/ 681 h 10000"/>
                  <a:gd name="connsiteX9" fmla="*/ 4560 w 10000"/>
                  <a:gd name="connsiteY9" fmla="*/ 490 h 10000"/>
                  <a:gd name="connsiteX0" fmla="*/ 4982 w 10422"/>
                  <a:gd name="connsiteY0" fmla="*/ 490 h 9973"/>
                  <a:gd name="connsiteX1" fmla="*/ 3776 w 10422"/>
                  <a:gd name="connsiteY1" fmla="*/ 1642 h 9973"/>
                  <a:gd name="connsiteX2" fmla="*/ 0 w 10422"/>
                  <a:gd name="connsiteY2" fmla="*/ 5385 h 9973"/>
                  <a:gd name="connsiteX3" fmla="*/ 2030 w 10422"/>
                  <a:gd name="connsiteY3" fmla="*/ 9972 h 9973"/>
                  <a:gd name="connsiteX4" fmla="*/ 5650 w 10422"/>
                  <a:gd name="connsiteY4" fmla="*/ 5929 h 9973"/>
                  <a:gd name="connsiteX5" fmla="*/ 7814 w 10422"/>
                  <a:gd name="connsiteY5" fmla="*/ 7793 h 9973"/>
                  <a:gd name="connsiteX6" fmla="*/ 9983 w 10422"/>
                  <a:gd name="connsiteY6" fmla="*/ 6515 h 9973"/>
                  <a:gd name="connsiteX7" fmla="*/ 9984 w 10422"/>
                  <a:gd name="connsiteY7" fmla="*/ 2209 h 9973"/>
                  <a:gd name="connsiteX8" fmla="*/ 6190 w 10422"/>
                  <a:gd name="connsiteY8" fmla="*/ 681 h 9973"/>
                  <a:gd name="connsiteX9" fmla="*/ 4982 w 10422"/>
                  <a:gd name="connsiteY9" fmla="*/ 490 h 9973"/>
                  <a:gd name="connsiteX0" fmla="*/ 4780 w 10000"/>
                  <a:gd name="connsiteY0" fmla="*/ 491 h 10000"/>
                  <a:gd name="connsiteX1" fmla="*/ 1159 w 10000"/>
                  <a:gd name="connsiteY1" fmla="*/ 1276 h 10000"/>
                  <a:gd name="connsiteX2" fmla="*/ 0 w 10000"/>
                  <a:gd name="connsiteY2" fmla="*/ 5400 h 10000"/>
                  <a:gd name="connsiteX3" fmla="*/ 1948 w 10000"/>
                  <a:gd name="connsiteY3" fmla="*/ 9999 h 10000"/>
                  <a:gd name="connsiteX4" fmla="*/ 5421 w 10000"/>
                  <a:gd name="connsiteY4" fmla="*/ 5945 h 10000"/>
                  <a:gd name="connsiteX5" fmla="*/ 7498 w 10000"/>
                  <a:gd name="connsiteY5" fmla="*/ 7814 h 10000"/>
                  <a:gd name="connsiteX6" fmla="*/ 9579 w 10000"/>
                  <a:gd name="connsiteY6" fmla="*/ 6533 h 10000"/>
                  <a:gd name="connsiteX7" fmla="*/ 9580 w 10000"/>
                  <a:gd name="connsiteY7" fmla="*/ 2215 h 10000"/>
                  <a:gd name="connsiteX8" fmla="*/ 5939 w 10000"/>
                  <a:gd name="connsiteY8" fmla="*/ 683 h 10000"/>
                  <a:gd name="connsiteX9" fmla="*/ 4780 w 10000"/>
                  <a:gd name="connsiteY9" fmla="*/ 491 h 10000"/>
                  <a:gd name="connsiteX0" fmla="*/ 4032 w 10000"/>
                  <a:gd name="connsiteY0" fmla="*/ 240 h 10817"/>
                  <a:gd name="connsiteX1" fmla="*/ 1159 w 10000"/>
                  <a:gd name="connsiteY1" fmla="*/ 2093 h 10817"/>
                  <a:gd name="connsiteX2" fmla="*/ 0 w 10000"/>
                  <a:gd name="connsiteY2" fmla="*/ 6217 h 10817"/>
                  <a:gd name="connsiteX3" fmla="*/ 1948 w 10000"/>
                  <a:gd name="connsiteY3" fmla="*/ 10816 h 10817"/>
                  <a:gd name="connsiteX4" fmla="*/ 5421 w 10000"/>
                  <a:gd name="connsiteY4" fmla="*/ 6762 h 10817"/>
                  <a:gd name="connsiteX5" fmla="*/ 7498 w 10000"/>
                  <a:gd name="connsiteY5" fmla="*/ 8631 h 10817"/>
                  <a:gd name="connsiteX6" fmla="*/ 9579 w 10000"/>
                  <a:gd name="connsiteY6" fmla="*/ 7350 h 10817"/>
                  <a:gd name="connsiteX7" fmla="*/ 9580 w 10000"/>
                  <a:gd name="connsiteY7" fmla="*/ 3032 h 10817"/>
                  <a:gd name="connsiteX8" fmla="*/ 5939 w 10000"/>
                  <a:gd name="connsiteY8" fmla="*/ 1500 h 10817"/>
                  <a:gd name="connsiteX9" fmla="*/ 4032 w 10000"/>
                  <a:gd name="connsiteY9" fmla="*/ 240 h 10817"/>
                  <a:gd name="connsiteX0" fmla="*/ 4032 w 10000"/>
                  <a:gd name="connsiteY0" fmla="*/ 507 h 11084"/>
                  <a:gd name="connsiteX1" fmla="*/ 1159 w 10000"/>
                  <a:gd name="connsiteY1" fmla="*/ 2360 h 11084"/>
                  <a:gd name="connsiteX2" fmla="*/ 0 w 10000"/>
                  <a:gd name="connsiteY2" fmla="*/ 6484 h 11084"/>
                  <a:gd name="connsiteX3" fmla="*/ 1948 w 10000"/>
                  <a:gd name="connsiteY3" fmla="*/ 11083 h 11084"/>
                  <a:gd name="connsiteX4" fmla="*/ 5421 w 10000"/>
                  <a:gd name="connsiteY4" fmla="*/ 7029 h 11084"/>
                  <a:gd name="connsiteX5" fmla="*/ 7498 w 10000"/>
                  <a:gd name="connsiteY5" fmla="*/ 8898 h 11084"/>
                  <a:gd name="connsiteX6" fmla="*/ 9579 w 10000"/>
                  <a:gd name="connsiteY6" fmla="*/ 7617 h 11084"/>
                  <a:gd name="connsiteX7" fmla="*/ 9580 w 10000"/>
                  <a:gd name="connsiteY7" fmla="*/ 3299 h 11084"/>
                  <a:gd name="connsiteX8" fmla="*/ 8340 w 10000"/>
                  <a:gd name="connsiteY8" fmla="*/ 658 h 11084"/>
                  <a:gd name="connsiteX9" fmla="*/ 4032 w 10000"/>
                  <a:gd name="connsiteY9" fmla="*/ 507 h 11084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67"/>
                  <a:gd name="connsiteX1" fmla="*/ 1159 w 10000"/>
                  <a:gd name="connsiteY1" fmla="*/ 2309 h 11067"/>
                  <a:gd name="connsiteX2" fmla="*/ 0 w 10000"/>
                  <a:gd name="connsiteY2" fmla="*/ 6433 h 11067"/>
                  <a:gd name="connsiteX3" fmla="*/ 1948 w 10000"/>
                  <a:gd name="connsiteY3" fmla="*/ 11032 h 11067"/>
                  <a:gd name="connsiteX4" fmla="*/ 4641 w 10000"/>
                  <a:gd name="connsiteY4" fmla="*/ 8580 h 11067"/>
                  <a:gd name="connsiteX5" fmla="*/ 7498 w 10000"/>
                  <a:gd name="connsiteY5" fmla="*/ 8847 h 11067"/>
                  <a:gd name="connsiteX6" fmla="*/ 9579 w 10000"/>
                  <a:gd name="connsiteY6" fmla="*/ 7566 h 11067"/>
                  <a:gd name="connsiteX7" fmla="*/ 9580 w 10000"/>
                  <a:gd name="connsiteY7" fmla="*/ 3248 h 11067"/>
                  <a:gd name="connsiteX8" fmla="*/ 8340 w 10000"/>
                  <a:gd name="connsiteY8" fmla="*/ 607 h 11067"/>
                  <a:gd name="connsiteX9" fmla="*/ 4032 w 10000"/>
                  <a:gd name="connsiteY9" fmla="*/ 456 h 11067"/>
                  <a:gd name="connsiteX0" fmla="*/ 4032 w 10000"/>
                  <a:gd name="connsiteY0" fmla="*/ 456 h 11053"/>
                  <a:gd name="connsiteX1" fmla="*/ 1159 w 10000"/>
                  <a:gd name="connsiteY1" fmla="*/ 2309 h 11053"/>
                  <a:gd name="connsiteX2" fmla="*/ 0 w 10000"/>
                  <a:gd name="connsiteY2" fmla="*/ 6433 h 11053"/>
                  <a:gd name="connsiteX3" fmla="*/ 1948 w 10000"/>
                  <a:gd name="connsiteY3" fmla="*/ 11032 h 11053"/>
                  <a:gd name="connsiteX4" fmla="*/ 4641 w 10000"/>
                  <a:gd name="connsiteY4" fmla="*/ 8580 h 11053"/>
                  <a:gd name="connsiteX5" fmla="*/ 7498 w 10000"/>
                  <a:gd name="connsiteY5" fmla="*/ 8847 h 11053"/>
                  <a:gd name="connsiteX6" fmla="*/ 9579 w 10000"/>
                  <a:gd name="connsiteY6" fmla="*/ 7566 h 11053"/>
                  <a:gd name="connsiteX7" fmla="*/ 9580 w 10000"/>
                  <a:gd name="connsiteY7" fmla="*/ 3248 h 11053"/>
                  <a:gd name="connsiteX8" fmla="*/ 8340 w 10000"/>
                  <a:gd name="connsiteY8" fmla="*/ 607 h 11053"/>
                  <a:gd name="connsiteX9" fmla="*/ 4032 w 10000"/>
                  <a:gd name="connsiteY9" fmla="*/ 456 h 11053"/>
                  <a:gd name="connsiteX0" fmla="*/ 4032 w 10000"/>
                  <a:gd name="connsiteY0" fmla="*/ 456 h 11130"/>
                  <a:gd name="connsiteX1" fmla="*/ 1159 w 10000"/>
                  <a:gd name="connsiteY1" fmla="*/ 2309 h 11130"/>
                  <a:gd name="connsiteX2" fmla="*/ 0 w 10000"/>
                  <a:gd name="connsiteY2" fmla="*/ 6433 h 11130"/>
                  <a:gd name="connsiteX3" fmla="*/ 1948 w 10000"/>
                  <a:gd name="connsiteY3" fmla="*/ 11032 h 11130"/>
                  <a:gd name="connsiteX4" fmla="*/ 4641 w 10000"/>
                  <a:gd name="connsiteY4" fmla="*/ 8580 h 11130"/>
                  <a:gd name="connsiteX5" fmla="*/ 7498 w 10000"/>
                  <a:gd name="connsiteY5" fmla="*/ 8847 h 11130"/>
                  <a:gd name="connsiteX6" fmla="*/ 9579 w 10000"/>
                  <a:gd name="connsiteY6" fmla="*/ 7566 h 11130"/>
                  <a:gd name="connsiteX7" fmla="*/ 9580 w 10000"/>
                  <a:gd name="connsiteY7" fmla="*/ 3248 h 11130"/>
                  <a:gd name="connsiteX8" fmla="*/ 8340 w 10000"/>
                  <a:gd name="connsiteY8" fmla="*/ 607 h 11130"/>
                  <a:gd name="connsiteX9" fmla="*/ 4032 w 10000"/>
                  <a:gd name="connsiteY9" fmla="*/ 456 h 11130"/>
                  <a:gd name="connsiteX0" fmla="*/ 4662 w 10630"/>
                  <a:gd name="connsiteY0" fmla="*/ 456 h 11130"/>
                  <a:gd name="connsiteX1" fmla="*/ 1789 w 10630"/>
                  <a:gd name="connsiteY1" fmla="*/ 2309 h 11130"/>
                  <a:gd name="connsiteX2" fmla="*/ 630 w 10630"/>
                  <a:gd name="connsiteY2" fmla="*/ 6433 h 11130"/>
                  <a:gd name="connsiteX3" fmla="*/ 2578 w 10630"/>
                  <a:gd name="connsiteY3" fmla="*/ 11032 h 11130"/>
                  <a:gd name="connsiteX4" fmla="*/ 5271 w 10630"/>
                  <a:gd name="connsiteY4" fmla="*/ 8580 h 11130"/>
                  <a:gd name="connsiteX5" fmla="*/ 8128 w 10630"/>
                  <a:gd name="connsiteY5" fmla="*/ 8847 h 11130"/>
                  <a:gd name="connsiteX6" fmla="*/ 10209 w 10630"/>
                  <a:gd name="connsiteY6" fmla="*/ 7566 h 11130"/>
                  <a:gd name="connsiteX7" fmla="*/ 10210 w 10630"/>
                  <a:gd name="connsiteY7" fmla="*/ 3248 h 11130"/>
                  <a:gd name="connsiteX8" fmla="*/ 8970 w 10630"/>
                  <a:gd name="connsiteY8" fmla="*/ 607 h 11130"/>
                  <a:gd name="connsiteX9" fmla="*/ 4662 w 10630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2836"/>
                  <a:gd name="connsiteX1" fmla="*/ 2266 w 11107"/>
                  <a:gd name="connsiteY1" fmla="*/ 2309 h 12836"/>
                  <a:gd name="connsiteX2" fmla="*/ 546 w 11107"/>
                  <a:gd name="connsiteY2" fmla="*/ 6228 h 12836"/>
                  <a:gd name="connsiteX3" fmla="*/ 3055 w 11107"/>
                  <a:gd name="connsiteY3" fmla="*/ 11032 h 12836"/>
                  <a:gd name="connsiteX4" fmla="*/ 5748 w 11107"/>
                  <a:gd name="connsiteY4" fmla="*/ 8580 h 12836"/>
                  <a:gd name="connsiteX5" fmla="*/ 8605 w 11107"/>
                  <a:gd name="connsiteY5" fmla="*/ 8847 h 12836"/>
                  <a:gd name="connsiteX6" fmla="*/ 10686 w 11107"/>
                  <a:gd name="connsiteY6" fmla="*/ 7566 h 12836"/>
                  <a:gd name="connsiteX7" fmla="*/ 10687 w 11107"/>
                  <a:gd name="connsiteY7" fmla="*/ 3248 h 12836"/>
                  <a:gd name="connsiteX8" fmla="*/ 9447 w 11107"/>
                  <a:gd name="connsiteY8" fmla="*/ 607 h 12836"/>
                  <a:gd name="connsiteX9" fmla="*/ 5139 w 11107"/>
                  <a:gd name="connsiteY9" fmla="*/ 456 h 12836"/>
                  <a:gd name="connsiteX0" fmla="*/ 5139 w 11107"/>
                  <a:gd name="connsiteY0" fmla="*/ 456 h 13188"/>
                  <a:gd name="connsiteX1" fmla="*/ 2266 w 11107"/>
                  <a:gd name="connsiteY1" fmla="*/ 2309 h 13188"/>
                  <a:gd name="connsiteX2" fmla="*/ 546 w 11107"/>
                  <a:gd name="connsiteY2" fmla="*/ 6228 h 13188"/>
                  <a:gd name="connsiteX3" fmla="*/ 3055 w 11107"/>
                  <a:gd name="connsiteY3" fmla="*/ 11032 h 13188"/>
                  <a:gd name="connsiteX4" fmla="*/ 5748 w 11107"/>
                  <a:gd name="connsiteY4" fmla="*/ 8580 h 13188"/>
                  <a:gd name="connsiteX5" fmla="*/ 8886 w 11107"/>
                  <a:gd name="connsiteY5" fmla="*/ 9792 h 13188"/>
                  <a:gd name="connsiteX6" fmla="*/ 10686 w 11107"/>
                  <a:gd name="connsiteY6" fmla="*/ 7566 h 13188"/>
                  <a:gd name="connsiteX7" fmla="*/ 10687 w 11107"/>
                  <a:gd name="connsiteY7" fmla="*/ 3248 h 13188"/>
                  <a:gd name="connsiteX8" fmla="*/ 9447 w 11107"/>
                  <a:gd name="connsiteY8" fmla="*/ 607 h 13188"/>
                  <a:gd name="connsiteX9" fmla="*/ 5139 w 11107"/>
                  <a:gd name="connsiteY9" fmla="*/ 456 h 13188"/>
                  <a:gd name="connsiteX0" fmla="*/ 5139 w 11107"/>
                  <a:gd name="connsiteY0" fmla="*/ 922 h 13654"/>
                  <a:gd name="connsiteX1" fmla="*/ 2266 w 11107"/>
                  <a:gd name="connsiteY1" fmla="*/ 2775 h 13654"/>
                  <a:gd name="connsiteX2" fmla="*/ 546 w 11107"/>
                  <a:gd name="connsiteY2" fmla="*/ 6694 h 13654"/>
                  <a:gd name="connsiteX3" fmla="*/ 3055 w 11107"/>
                  <a:gd name="connsiteY3" fmla="*/ 11498 h 13654"/>
                  <a:gd name="connsiteX4" fmla="*/ 5748 w 11107"/>
                  <a:gd name="connsiteY4" fmla="*/ 9046 h 13654"/>
                  <a:gd name="connsiteX5" fmla="*/ 8886 w 11107"/>
                  <a:gd name="connsiteY5" fmla="*/ 10258 h 13654"/>
                  <a:gd name="connsiteX6" fmla="*/ 10686 w 11107"/>
                  <a:gd name="connsiteY6" fmla="*/ 8032 h 13654"/>
                  <a:gd name="connsiteX7" fmla="*/ 10687 w 11107"/>
                  <a:gd name="connsiteY7" fmla="*/ 3714 h 13654"/>
                  <a:gd name="connsiteX8" fmla="*/ 9447 w 11107"/>
                  <a:gd name="connsiteY8" fmla="*/ 1073 h 13654"/>
                  <a:gd name="connsiteX9" fmla="*/ 5139 w 11107"/>
                  <a:gd name="connsiteY9" fmla="*/ 922 h 13654"/>
                  <a:gd name="connsiteX0" fmla="*/ 5139 w 11107"/>
                  <a:gd name="connsiteY0" fmla="*/ 1423 h 14155"/>
                  <a:gd name="connsiteX1" fmla="*/ 2266 w 11107"/>
                  <a:gd name="connsiteY1" fmla="*/ 3276 h 14155"/>
                  <a:gd name="connsiteX2" fmla="*/ 546 w 11107"/>
                  <a:gd name="connsiteY2" fmla="*/ 7195 h 14155"/>
                  <a:gd name="connsiteX3" fmla="*/ 3055 w 11107"/>
                  <a:gd name="connsiteY3" fmla="*/ 11999 h 14155"/>
                  <a:gd name="connsiteX4" fmla="*/ 5748 w 11107"/>
                  <a:gd name="connsiteY4" fmla="*/ 9547 h 14155"/>
                  <a:gd name="connsiteX5" fmla="*/ 8886 w 11107"/>
                  <a:gd name="connsiteY5" fmla="*/ 10759 h 14155"/>
                  <a:gd name="connsiteX6" fmla="*/ 10686 w 11107"/>
                  <a:gd name="connsiteY6" fmla="*/ 8533 h 14155"/>
                  <a:gd name="connsiteX7" fmla="*/ 10687 w 11107"/>
                  <a:gd name="connsiteY7" fmla="*/ 4215 h 14155"/>
                  <a:gd name="connsiteX8" fmla="*/ 9728 w 11107"/>
                  <a:gd name="connsiteY8" fmla="*/ 835 h 14155"/>
                  <a:gd name="connsiteX9" fmla="*/ 5139 w 11107"/>
                  <a:gd name="connsiteY9" fmla="*/ 1423 h 14155"/>
                  <a:gd name="connsiteX0" fmla="*/ 5139 w 12384"/>
                  <a:gd name="connsiteY0" fmla="*/ 1423 h 14155"/>
                  <a:gd name="connsiteX1" fmla="*/ 2266 w 12384"/>
                  <a:gd name="connsiteY1" fmla="*/ 3276 h 14155"/>
                  <a:gd name="connsiteX2" fmla="*/ 546 w 12384"/>
                  <a:gd name="connsiteY2" fmla="*/ 7195 h 14155"/>
                  <a:gd name="connsiteX3" fmla="*/ 3055 w 12384"/>
                  <a:gd name="connsiteY3" fmla="*/ 11999 h 14155"/>
                  <a:gd name="connsiteX4" fmla="*/ 5748 w 12384"/>
                  <a:gd name="connsiteY4" fmla="*/ 9547 h 14155"/>
                  <a:gd name="connsiteX5" fmla="*/ 8886 w 12384"/>
                  <a:gd name="connsiteY5" fmla="*/ 10759 h 14155"/>
                  <a:gd name="connsiteX6" fmla="*/ 10686 w 12384"/>
                  <a:gd name="connsiteY6" fmla="*/ 8533 h 14155"/>
                  <a:gd name="connsiteX7" fmla="*/ 12184 w 12384"/>
                  <a:gd name="connsiteY7" fmla="*/ 3927 h 14155"/>
                  <a:gd name="connsiteX8" fmla="*/ 9728 w 12384"/>
                  <a:gd name="connsiteY8" fmla="*/ 835 h 14155"/>
                  <a:gd name="connsiteX9" fmla="*/ 5139 w 12384"/>
                  <a:gd name="connsiteY9" fmla="*/ 1423 h 14155"/>
                  <a:gd name="connsiteX0" fmla="*/ 5139 w 12562"/>
                  <a:gd name="connsiteY0" fmla="*/ 1423 h 14155"/>
                  <a:gd name="connsiteX1" fmla="*/ 2266 w 12562"/>
                  <a:gd name="connsiteY1" fmla="*/ 3276 h 14155"/>
                  <a:gd name="connsiteX2" fmla="*/ 546 w 12562"/>
                  <a:gd name="connsiteY2" fmla="*/ 7195 h 14155"/>
                  <a:gd name="connsiteX3" fmla="*/ 3055 w 12562"/>
                  <a:gd name="connsiteY3" fmla="*/ 11999 h 14155"/>
                  <a:gd name="connsiteX4" fmla="*/ 5748 w 12562"/>
                  <a:gd name="connsiteY4" fmla="*/ 9547 h 14155"/>
                  <a:gd name="connsiteX5" fmla="*/ 8886 w 12562"/>
                  <a:gd name="connsiteY5" fmla="*/ 10759 h 14155"/>
                  <a:gd name="connsiteX6" fmla="*/ 12027 w 12562"/>
                  <a:gd name="connsiteY6" fmla="*/ 8163 h 14155"/>
                  <a:gd name="connsiteX7" fmla="*/ 12184 w 12562"/>
                  <a:gd name="connsiteY7" fmla="*/ 3927 h 14155"/>
                  <a:gd name="connsiteX8" fmla="*/ 9728 w 12562"/>
                  <a:gd name="connsiteY8" fmla="*/ 835 h 14155"/>
                  <a:gd name="connsiteX9" fmla="*/ 5139 w 12562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53"/>
                  <a:gd name="connsiteY0" fmla="*/ 1423 h 14155"/>
                  <a:gd name="connsiteX1" fmla="*/ 2266 w 14753"/>
                  <a:gd name="connsiteY1" fmla="*/ 3276 h 14155"/>
                  <a:gd name="connsiteX2" fmla="*/ 546 w 14753"/>
                  <a:gd name="connsiteY2" fmla="*/ 7195 h 14155"/>
                  <a:gd name="connsiteX3" fmla="*/ 3055 w 14753"/>
                  <a:gd name="connsiteY3" fmla="*/ 11999 h 14155"/>
                  <a:gd name="connsiteX4" fmla="*/ 5748 w 14753"/>
                  <a:gd name="connsiteY4" fmla="*/ 9547 h 14155"/>
                  <a:gd name="connsiteX5" fmla="*/ 8886 w 14753"/>
                  <a:gd name="connsiteY5" fmla="*/ 10759 h 14155"/>
                  <a:gd name="connsiteX6" fmla="*/ 11965 w 14753"/>
                  <a:gd name="connsiteY6" fmla="*/ 8779 h 14155"/>
                  <a:gd name="connsiteX7" fmla="*/ 12184 w 14753"/>
                  <a:gd name="connsiteY7" fmla="*/ 3927 h 14155"/>
                  <a:gd name="connsiteX8" fmla="*/ 9728 w 14753"/>
                  <a:gd name="connsiteY8" fmla="*/ 835 h 14155"/>
                  <a:gd name="connsiteX9" fmla="*/ 5139 w 14753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661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69"/>
                  <a:gd name="connsiteX1" fmla="*/ 2697 w 16991"/>
                  <a:gd name="connsiteY1" fmla="*/ 3276 h 14169"/>
                  <a:gd name="connsiteX2" fmla="*/ 1039 w 16991"/>
                  <a:gd name="connsiteY2" fmla="*/ 6661 h 14169"/>
                  <a:gd name="connsiteX3" fmla="*/ 2831 w 16991"/>
                  <a:gd name="connsiteY3" fmla="*/ 11547 h 14169"/>
                  <a:gd name="connsiteX4" fmla="*/ 6179 w 16991"/>
                  <a:gd name="connsiteY4" fmla="*/ 9547 h 14169"/>
                  <a:gd name="connsiteX5" fmla="*/ 9317 w 16991"/>
                  <a:gd name="connsiteY5" fmla="*/ 10759 h 14169"/>
                  <a:gd name="connsiteX6" fmla="*/ 12396 w 16991"/>
                  <a:gd name="connsiteY6" fmla="*/ 8779 h 14169"/>
                  <a:gd name="connsiteX7" fmla="*/ 12615 w 16991"/>
                  <a:gd name="connsiteY7" fmla="*/ 3927 h 14169"/>
                  <a:gd name="connsiteX8" fmla="*/ 10159 w 16991"/>
                  <a:gd name="connsiteY8" fmla="*/ 835 h 14169"/>
                  <a:gd name="connsiteX9" fmla="*/ 5570 w 16991"/>
                  <a:gd name="connsiteY9" fmla="*/ 1423 h 14169"/>
                  <a:gd name="connsiteX0" fmla="*/ 5570 w 16991"/>
                  <a:gd name="connsiteY0" fmla="*/ 1423 h 14319"/>
                  <a:gd name="connsiteX1" fmla="*/ 2697 w 16991"/>
                  <a:gd name="connsiteY1" fmla="*/ 3276 h 14319"/>
                  <a:gd name="connsiteX2" fmla="*/ 1039 w 16991"/>
                  <a:gd name="connsiteY2" fmla="*/ 6661 h 14319"/>
                  <a:gd name="connsiteX3" fmla="*/ 2831 w 16991"/>
                  <a:gd name="connsiteY3" fmla="*/ 11547 h 14319"/>
                  <a:gd name="connsiteX4" fmla="*/ 6241 w 16991"/>
                  <a:gd name="connsiteY4" fmla="*/ 10204 h 14319"/>
                  <a:gd name="connsiteX5" fmla="*/ 9317 w 16991"/>
                  <a:gd name="connsiteY5" fmla="*/ 10759 h 14319"/>
                  <a:gd name="connsiteX6" fmla="*/ 12396 w 16991"/>
                  <a:gd name="connsiteY6" fmla="*/ 8779 h 14319"/>
                  <a:gd name="connsiteX7" fmla="*/ 12615 w 16991"/>
                  <a:gd name="connsiteY7" fmla="*/ 3927 h 14319"/>
                  <a:gd name="connsiteX8" fmla="*/ 10159 w 16991"/>
                  <a:gd name="connsiteY8" fmla="*/ 835 h 14319"/>
                  <a:gd name="connsiteX9" fmla="*/ 5570 w 16991"/>
                  <a:gd name="connsiteY9" fmla="*/ 1423 h 14319"/>
                  <a:gd name="connsiteX0" fmla="*/ 5570 w 16991"/>
                  <a:gd name="connsiteY0" fmla="*/ 1423 h 14440"/>
                  <a:gd name="connsiteX1" fmla="*/ 2697 w 16991"/>
                  <a:gd name="connsiteY1" fmla="*/ 3276 h 14440"/>
                  <a:gd name="connsiteX2" fmla="*/ 1039 w 16991"/>
                  <a:gd name="connsiteY2" fmla="*/ 6661 h 14440"/>
                  <a:gd name="connsiteX3" fmla="*/ 2831 w 16991"/>
                  <a:gd name="connsiteY3" fmla="*/ 11547 h 14440"/>
                  <a:gd name="connsiteX4" fmla="*/ 6241 w 16991"/>
                  <a:gd name="connsiteY4" fmla="*/ 10204 h 14440"/>
                  <a:gd name="connsiteX5" fmla="*/ 9317 w 16991"/>
                  <a:gd name="connsiteY5" fmla="*/ 10759 h 14440"/>
                  <a:gd name="connsiteX6" fmla="*/ 12396 w 16991"/>
                  <a:gd name="connsiteY6" fmla="*/ 8779 h 14440"/>
                  <a:gd name="connsiteX7" fmla="*/ 12615 w 16991"/>
                  <a:gd name="connsiteY7" fmla="*/ 3927 h 14440"/>
                  <a:gd name="connsiteX8" fmla="*/ 10159 w 16991"/>
                  <a:gd name="connsiteY8" fmla="*/ 835 h 14440"/>
                  <a:gd name="connsiteX9" fmla="*/ 5570 w 16991"/>
                  <a:gd name="connsiteY9" fmla="*/ 1423 h 14440"/>
                  <a:gd name="connsiteX0" fmla="*/ 5570 w 16991"/>
                  <a:gd name="connsiteY0" fmla="*/ 1423 h 14549"/>
                  <a:gd name="connsiteX1" fmla="*/ 2697 w 16991"/>
                  <a:gd name="connsiteY1" fmla="*/ 3276 h 14549"/>
                  <a:gd name="connsiteX2" fmla="*/ 1039 w 16991"/>
                  <a:gd name="connsiteY2" fmla="*/ 6661 h 14549"/>
                  <a:gd name="connsiteX3" fmla="*/ 2831 w 16991"/>
                  <a:gd name="connsiteY3" fmla="*/ 11547 h 14549"/>
                  <a:gd name="connsiteX4" fmla="*/ 6241 w 16991"/>
                  <a:gd name="connsiteY4" fmla="*/ 10204 h 14549"/>
                  <a:gd name="connsiteX5" fmla="*/ 9317 w 16991"/>
                  <a:gd name="connsiteY5" fmla="*/ 10759 h 14549"/>
                  <a:gd name="connsiteX6" fmla="*/ 12396 w 16991"/>
                  <a:gd name="connsiteY6" fmla="*/ 8779 h 14549"/>
                  <a:gd name="connsiteX7" fmla="*/ 12615 w 16991"/>
                  <a:gd name="connsiteY7" fmla="*/ 3927 h 14549"/>
                  <a:gd name="connsiteX8" fmla="*/ 10159 w 16991"/>
                  <a:gd name="connsiteY8" fmla="*/ 835 h 14549"/>
                  <a:gd name="connsiteX9" fmla="*/ 5570 w 16991"/>
                  <a:gd name="connsiteY9" fmla="*/ 1423 h 1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91" h="14549">
                    <a:moveTo>
                      <a:pt x="5570" y="1423"/>
                    </a:moveTo>
                    <a:cubicBezTo>
                      <a:pt x="5570" y="1423"/>
                      <a:pt x="3130" y="3084"/>
                      <a:pt x="2697" y="3276"/>
                    </a:cubicBezTo>
                    <a:cubicBezTo>
                      <a:pt x="2116" y="3276"/>
                      <a:pt x="-1842" y="6053"/>
                      <a:pt x="1039" y="6661"/>
                    </a:cubicBezTo>
                    <a:cubicBezTo>
                      <a:pt x="7088" y="4584"/>
                      <a:pt x="1964" y="10957"/>
                      <a:pt x="2831" y="11547"/>
                    </a:cubicBezTo>
                    <a:cubicBezTo>
                      <a:pt x="3698" y="12137"/>
                      <a:pt x="5378" y="9267"/>
                      <a:pt x="6241" y="10204"/>
                    </a:cubicBezTo>
                    <a:cubicBezTo>
                      <a:pt x="7104" y="11141"/>
                      <a:pt x="8518" y="19143"/>
                      <a:pt x="9317" y="10759"/>
                    </a:cubicBezTo>
                    <a:cubicBezTo>
                      <a:pt x="9836" y="7618"/>
                      <a:pt x="10455" y="8698"/>
                      <a:pt x="12396" y="8779"/>
                    </a:cubicBezTo>
                    <a:cubicBezTo>
                      <a:pt x="22146" y="14045"/>
                      <a:pt x="13484" y="5276"/>
                      <a:pt x="12615" y="3927"/>
                    </a:cubicBezTo>
                    <a:cubicBezTo>
                      <a:pt x="11601" y="2772"/>
                      <a:pt x="11853" y="1347"/>
                      <a:pt x="10159" y="835"/>
                    </a:cubicBezTo>
                    <a:cubicBezTo>
                      <a:pt x="8883" y="-1003"/>
                      <a:pt x="5715" y="652"/>
                      <a:pt x="5570" y="1423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42" name="Oval 284">
                <a:extLst>
                  <a:ext uri="{FF2B5EF4-FFF2-40B4-BE49-F238E27FC236}">
                    <a16:creationId xmlns:a16="http://schemas.microsoft.com/office/drawing/2014/main" id="{B12BD0FA-C399-4A14-AB86-3861CAEED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772157">
                <a:off x="8188752" y="2258212"/>
                <a:ext cx="63039" cy="160334"/>
              </a:xfrm>
              <a:prstGeom prst="ellipse">
                <a:avLst/>
              </a:prstGeom>
              <a:solidFill>
                <a:srgbClr val="E2A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5C0FEEF-522D-46A7-B1DD-728F2CBFCACA}"/>
                </a:ext>
              </a:extLst>
            </p:cNvPr>
            <p:cNvGrpSpPr/>
            <p:nvPr/>
          </p:nvGrpSpPr>
          <p:grpSpPr>
            <a:xfrm rot="11576623">
              <a:off x="5318260" y="5018127"/>
              <a:ext cx="614395" cy="302314"/>
              <a:chOff x="7815272" y="2280892"/>
              <a:chExt cx="817760" cy="302314"/>
            </a:xfrm>
          </p:grpSpPr>
          <p:sp>
            <p:nvSpPr>
              <p:cNvPr id="239" name="Freeform 283">
                <a:extLst>
                  <a:ext uri="{FF2B5EF4-FFF2-40B4-BE49-F238E27FC236}">
                    <a16:creationId xmlns:a16="http://schemas.microsoft.com/office/drawing/2014/main" id="{A1FCF122-4496-4CDE-B37E-93D8E5F5CAD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72157">
                <a:off x="7815272" y="2280892"/>
                <a:ext cx="817760" cy="302314"/>
              </a:xfrm>
              <a:custGeom>
                <a:avLst/>
                <a:gdLst>
                  <a:gd name="T0" fmla="*/ 26 w 52"/>
                  <a:gd name="T1" fmla="*/ 4 h 51"/>
                  <a:gd name="T2" fmla="*/ 18 w 52"/>
                  <a:gd name="T3" fmla="*/ 10 h 51"/>
                  <a:gd name="T4" fmla="*/ 10 w 52"/>
                  <a:gd name="T5" fmla="*/ 12 h 51"/>
                  <a:gd name="T6" fmla="*/ 3 w 52"/>
                  <a:gd name="T7" fmla="*/ 25 h 51"/>
                  <a:gd name="T8" fmla="*/ 16 w 52"/>
                  <a:gd name="T9" fmla="*/ 37 h 51"/>
                  <a:gd name="T10" fmla="*/ 34 w 52"/>
                  <a:gd name="T11" fmla="*/ 45 h 51"/>
                  <a:gd name="T12" fmla="*/ 46 w 52"/>
                  <a:gd name="T13" fmla="*/ 36 h 51"/>
                  <a:gd name="T14" fmla="*/ 46 w 52"/>
                  <a:gd name="T15" fmla="*/ 17 h 51"/>
                  <a:gd name="T16" fmla="*/ 34 w 52"/>
                  <a:gd name="T17" fmla="*/ 5 h 51"/>
                  <a:gd name="T18" fmla="*/ 26 w 52"/>
                  <a:gd name="T19" fmla="*/ 4 h 51"/>
                  <a:gd name="connsiteX0" fmla="*/ 4531 w 11136"/>
                  <a:gd name="connsiteY0" fmla="*/ 500 h 9017"/>
                  <a:gd name="connsiteX1" fmla="*/ 2993 w 11136"/>
                  <a:gd name="connsiteY1" fmla="*/ 1677 h 9017"/>
                  <a:gd name="connsiteX2" fmla="*/ 1454 w 11136"/>
                  <a:gd name="connsiteY2" fmla="*/ 2069 h 9017"/>
                  <a:gd name="connsiteX3" fmla="*/ 108 w 11136"/>
                  <a:gd name="connsiteY3" fmla="*/ 4618 h 9017"/>
                  <a:gd name="connsiteX4" fmla="*/ 2608 w 11136"/>
                  <a:gd name="connsiteY4" fmla="*/ 6971 h 9017"/>
                  <a:gd name="connsiteX5" fmla="*/ 6069 w 11136"/>
                  <a:gd name="connsiteY5" fmla="*/ 8540 h 9017"/>
                  <a:gd name="connsiteX6" fmla="*/ 8377 w 11136"/>
                  <a:gd name="connsiteY6" fmla="*/ 6775 h 9017"/>
                  <a:gd name="connsiteX7" fmla="*/ 10903 w 11136"/>
                  <a:gd name="connsiteY7" fmla="*/ 2255 h 9017"/>
                  <a:gd name="connsiteX8" fmla="*/ 6069 w 11136"/>
                  <a:gd name="connsiteY8" fmla="*/ 696 h 9017"/>
                  <a:gd name="connsiteX9" fmla="*/ 4531 w 11136"/>
                  <a:gd name="connsiteY9" fmla="*/ 500 h 9017"/>
                  <a:gd name="connsiteX0" fmla="*/ 4069 w 10292"/>
                  <a:gd name="connsiteY0" fmla="*/ 555 h 10000"/>
                  <a:gd name="connsiteX1" fmla="*/ 2688 w 10292"/>
                  <a:gd name="connsiteY1" fmla="*/ 1860 h 10000"/>
                  <a:gd name="connsiteX2" fmla="*/ 1306 w 10292"/>
                  <a:gd name="connsiteY2" fmla="*/ 2295 h 10000"/>
                  <a:gd name="connsiteX3" fmla="*/ 97 w 10292"/>
                  <a:gd name="connsiteY3" fmla="*/ 5121 h 10000"/>
                  <a:gd name="connsiteX4" fmla="*/ 2342 w 10292"/>
                  <a:gd name="connsiteY4" fmla="*/ 7731 h 10000"/>
                  <a:gd name="connsiteX5" fmla="*/ 5450 w 10292"/>
                  <a:gd name="connsiteY5" fmla="*/ 9471 h 10000"/>
                  <a:gd name="connsiteX6" fmla="*/ 9790 w 10292"/>
                  <a:gd name="connsiteY6" fmla="*/ 7375 h 10000"/>
                  <a:gd name="connsiteX7" fmla="*/ 9791 w 10292"/>
                  <a:gd name="connsiteY7" fmla="*/ 2501 h 10000"/>
                  <a:gd name="connsiteX8" fmla="*/ 5450 w 10292"/>
                  <a:gd name="connsiteY8" fmla="*/ 772 h 10000"/>
                  <a:gd name="connsiteX9" fmla="*/ 4069 w 10292"/>
                  <a:gd name="connsiteY9" fmla="*/ 555 h 10000"/>
                  <a:gd name="connsiteX0" fmla="*/ 4069 w 10292"/>
                  <a:gd name="connsiteY0" fmla="*/ 555 h 9288"/>
                  <a:gd name="connsiteX1" fmla="*/ 2688 w 10292"/>
                  <a:gd name="connsiteY1" fmla="*/ 1860 h 9288"/>
                  <a:gd name="connsiteX2" fmla="*/ 1306 w 10292"/>
                  <a:gd name="connsiteY2" fmla="*/ 2295 h 9288"/>
                  <a:gd name="connsiteX3" fmla="*/ 97 w 10292"/>
                  <a:gd name="connsiteY3" fmla="*/ 5121 h 9288"/>
                  <a:gd name="connsiteX4" fmla="*/ 2342 w 10292"/>
                  <a:gd name="connsiteY4" fmla="*/ 7731 h 9288"/>
                  <a:gd name="connsiteX5" fmla="*/ 7309 w 10292"/>
                  <a:gd name="connsiteY5" fmla="*/ 8822 h 9288"/>
                  <a:gd name="connsiteX6" fmla="*/ 9790 w 10292"/>
                  <a:gd name="connsiteY6" fmla="*/ 7375 h 9288"/>
                  <a:gd name="connsiteX7" fmla="*/ 9791 w 10292"/>
                  <a:gd name="connsiteY7" fmla="*/ 2501 h 9288"/>
                  <a:gd name="connsiteX8" fmla="*/ 5450 w 10292"/>
                  <a:gd name="connsiteY8" fmla="*/ 772 h 9288"/>
                  <a:gd name="connsiteX9" fmla="*/ 4069 w 10292"/>
                  <a:gd name="connsiteY9" fmla="*/ 555 h 9288"/>
                  <a:gd name="connsiteX0" fmla="*/ 3974 w 10019"/>
                  <a:gd name="connsiteY0" fmla="*/ 598 h 9866"/>
                  <a:gd name="connsiteX1" fmla="*/ 2632 w 10019"/>
                  <a:gd name="connsiteY1" fmla="*/ 2003 h 9866"/>
                  <a:gd name="connsiteX2" fmla="*/ 1289 w 10019"/>
                  <a:gd name="connsiteY2" fmla="*/ 2471 h 9866"/>
                  <a:gd name="connsiteX3" fmla="*/ 114 w 10019"/>
                  <a:gd name="connsiteY3" fmla="*/ 5514 h 9866"/>
                  <a:gd name="connsiteX4" fmla="*/ 4716 w 10019"/>
                  <a:gd name="connsiteY4" fmla="*/ 7226 h 9866"/>
                  <a:gd name="connsiteX5" fmla="*/ 7122 w 10019"/>
                  <a:gd name="connsiteY5" fmla="*/ 9498 h 9866"/>
                  <a:gd name="connsiteX6" fmla="*/ 9532 w 10019"/>
                  <a:gd name="connsiteY6" fmla="*/ 7940 h 9866"/>
                  <a:gd name="connsiteX7" fmla="*/ 9533 w 10019"/>
                  <a:gd name="connsiteY7" fmla="*/ 2693 h 9866"/>
                  <a:gd name="connsiteX8" fmla="*/ 5315 w 10019"/>
                  <a:gd name="connsiteY8" fmla="*/ 831 h 9866"/>
                  <a:gd name="connsiteX9" fmla="*/ 3974 w 10019"/>
                  <a:gd name="connsiteY9" fmla="*/ 598 h 9866"/>
                  <a:gd name="connsiteX0" fmla="*/ 3432 w 9467"/>
                  <a:gd name="connsiteY0" fmla="*/ 606 h 12399"/>
                  <a:gd name="connsiteX1" fmla="*/ 2093 w 9467"/>
                  <a:gd name="connsiteY1" fmla="*/ 2030 h 12399"/>
                  <a:gd name="connsiteX2" fmla="*/ 753 w 9467"/>
                  <a:gd name="connsiteY2" fmla="*/ 2505 h 12399"/>
                  <a:gd name="connsiteX3" fmla="*/ 157 w 9467"/>
                  <a:gd name="connsiteY3" fmla="*/ 12318 h 12399"/>
                  <a:gd name="connsiteX4" fmla="*/ 4173 w 9467"/>
                  <a:gd name="connsiteY4" fmla="*/ 7324 h 12399"/>
                  <a:gd name="connsiteX5" fmla="*/ 6574 w 9467"/>
                  <a:gd name="connsiteY5" fmla="*/ 9627 h 12399"/>
                  <a:gd name="connsiteX6" fmla="*/ 8980 w 9467"/>
                  <a:gd name="connsiteY6" fmla="*/ 8048 h 12399"/>
                  <a:gd name="connsiteX7" fmla="*/ 8981 w 9467"/>
                  <a:gd name="connsiteY7" fmla="*/ 2730 h 12399"/>
                  <a:gd name="connsiteX8" fmla="*/ 4771 w 9467"/>
                  <a:gd name="connsiteY8" fmla="*/ 842 h 12399"/>
                  <a:gd name="connsiteX9" fmla="*/ 3432 w 9467"/>
                  <a:gd name="connsiteY9" fmla="*/ 606 h 12399"/>
                  <a:gd name="connsiteX0" fmla="*/ 5344 w 11719"/>
                  <a:gd name="connsiteY0" fmla="*/ 488 h 9962"/>
                  <a:gd name="connsiteX1" fmla="*/ 3930 w 11719"/>
                  <a:gd name="connsiteY1" fmla="*/ 1636 h 9962"/>
                  <a:gd name="connsiteX2" fmla="*/ 0 w 11719"/>
                  <a:gd name="connsiteY2" fmla="*/ 3447 h 9962"/>
                  <a:gd name="connsiteX3" fmla="*/ 1885 w 11719"/>
                  <a:gd name="connsiteY3" fmla="*/ 9934 h 9962"/>
                  <a:gd name="connsiteX4" fmla="*/ 6127 w 11719"/>
                  <a:gd name="connsiteY4" fmla="*/ 5906 h 9962"/>
                  <a:gd name="connsiteX5" fmla="*/ 8663 w 11719"/>
                  <a:gd name="connsiteY5" fmla="*/ 7763 h 9962"/>
                  <a:gd name="connsiteX6" fmla="*/ 11205 w 11719"/>
                  <a:gd name="connsiteY6" fmla="*/ 6490 h 9962"/>
                  <a:gd name="connsiteX7" fmla="*/ 11206 w 11719"/>
                  <a:gd name="connsiteY7" fmla="*/ 2201 h 9962"/>
                  <a:gd name="connsiteX8" fmla="*/ 6759 w 11719"/>
                  <a:gd name="connsiteY8" fmla="*/ 678 h 9962"/>
                  <a:gd name="connsiteX9" fmla="*/ 5344 w 11719"/>
                  <a:gd name="connsiteY9" fmla="*/ 488 h 9962"/>
                  <a:gd name="connsiteX0" fmla="*/ 4560 w 10000"/>
                  <a:gd name="connsiteY0" fmla="*/ 490 h 10000"/>
                  <a:gd name="connsiteX1" fmla="*/ 3354 w 10000"/>
                  <a:gd name="connsiteY1" fmla="*/ 1642 h 10000"/>
                  <a:gd name="connsiteX2" fmla="*/ 0 w 10000"/>
                  <a:gd name="connsiteY2" fmla="*/ 3460 h 10000"/>
                  <a:gd name="connsiteX3" fmla="*/ 1608 w 10000"/>
                  <a:gd name="connsiteY3" fmla="*/ 9972 h 10000"/>
                  <a:gd name="connsiteX4" fmla="*/ 5228 w 10000"/>
                  <a:gd name="connsiteY4" fmla="*/ 5929 h 10000"/>
                  <a:gd name="connsiteX5" fmla="*/ 7392 w 10000"/>
                  <a:gd name="connsiteY5" fmla="*/ 7793 h 10000"/>
                  <a:gd name="connsiteX6" fmla="*/ 9561 w 10000"/>
                  <a:gd name="connsiteY6" fmla="*/ 6515 h 10000"/>
                  <a:gd name="connsiteX7" fmla="*/ 9562 w 10000"/>
                  <a:gd name="connsiteY7" fmla="*/ 2209 h 10000"/>
                  <a:gd name="connsiteX8" fmla="*/ 5768 w 10000"/>
                  <a:gd name="connsiteY8" fmla="*/ 681 h 10000"/>
                  <a:gd name="connsiteX9" fmla="*/ 4560 w 10000"/>
                  <a:gd name="connsiteY9" fmla="*/ 490 h 10000"/>
                  <a:gd name="connsiteX0" fmla="*/ 4982 w 10422"/>
                  <a:gd name="connsiteY0" fmla="*/ 490 h 9973"/>
                  <a:gd name="connsiteX1" fmla="*/ 3776 w 10422"/>
                  <a:gd name="connsiteY1" fmla="*/ 1642 h 9973"/>
                  <a:gd name="connsiteX2" fmla="*/ 0 w 10422"/>
                  <a:gd name="connsiteY2" fmla="*/ 5385 h 9973"/>
                  <a:gd name="connsiteX3" fmla="*/ 2030 w 10422"/>
                  <a:gd name="connsiteY3" fmla="*/ 9972 h 9973"/>
                  <a:gd name="connsiteX4" fmla="*/ 5650 w 10422"/>
                  <a:gd name="connsiteY4" fmla="*/ 5929 h 9973"/>
                  <a:gd name="connsiteX5" fmla="*/ 7814 w 10422"/>
                  <a:gd name="connsiteY5" fmla="*/ 7793 h 9973"/>
                  <a:gd name="connsiteX6" fmla="*/ 9983 w 10422"/>
                  <a:gd name="connsiteY6" fmla="*/ 6515 h 9973"/>
                  <a:gd name="connsiteX7" fmla="*/ 9984 w 10422"/>
                  <a:gd name="connsiteY7" fmla="*/ 2209 h 9973"/>
                  <a:gd name="connsiteX8" fmla="*/ 6190 w 10422"/>
                  <a:gd name="connsiteY8" fmla="*/ 681 h 9973"/>
                  <a:gd name="connsiteX9" fmla="*/ 4982 w 10422"/>
                  <a:gd name="connsiteY9" fmla="*/ 490 h 9973"/>
                  <a:gd name="connsiteX0" fmla="*/ 4780 w 10000"/>
                  <a:gd name="connsiteY0" fmla="*/ 491 h 10000"/>
                  <a:gd name="connsiteX1" fmla="*/ 1159 w 10000"/>
                  <a:gd name="connsiteY1" fmla="*/ 1276 h 10000"/>
                  <a:gd name="connsiteX2" fmla="*/ 0 w 10000"/>
                  <a:gd name="connsiteY2" fmla="*/ 5400 h 10000"/>
                  <a:gd name="connsiteX3" fmla="*/ 1948 w 10000"/>
                  <a:gd name="connsiteY3" fmla="*/ 9999 h 10000"/>
                  <a:gd name="connsiteX4" fmla="*/ 5421 w 10000"/>
                  <a:gd name="connsiteY4" fmla="*/ 5945 h 10000"/>
                  <a:gd name="connsiteX5" fmla="*/ 7498 w 10000"/>
                  <a:gd name="connsiteY5" fmla="*/ 7814 h 10000"/>
                  <a:gd name="connsiteX6" fmla="*/ 9579 w 10000"/>
                  <a:gd name="connsiteY6" fmla="*/ 6533 h 10000"/>
                  <a:gd name="connsiteX7" fmla="*/ 9580 w 10000"/>
                  <a:gd name="connsiteY7" fmla="*/ 2215 h 10000"/>
                  <a:gd name="connsiteX8" fmla="*/ 5939 w 10000"/>
                  <a:gd name="connsiteY8" fmla="*/ 683 h 10000"/>
                  <a:gd name="connsiteX9" fmla="*/ 4780 w 10000"/>
                  <a:gd name="connsiteY9" fmla="*/ 491 h 10000"/>
                  <a:gd name="connsiteX0" fmla="*/ 4032 w 10000"/>
                  <a:gd name="connsiteY0" fmla="*/ 240 h 10817"/>
                  <a:gd name="connsiteX1" fmla="*/ 1159 w 10000"/>
                  <a:gd name="connsiteY1" fmla="*/ 2093 h 10817"/>
                  <a:gd name="connsiteX2" fmla="*/ 0 w 10000"/>
                  <a:gd name="connsiteY2" fmla="*/ 6217 h 10817"/>
                  <a:gd name="connsiteX3" fmla="*/ 1948 w 10000"/>
                  <a:gd name="connsiteY3" fmla="*/ 10816 h 10817"/>
                  <a:gd name="connsiteX4" fmla="*/ 5421 w 10000"/>
                  <a:gd name="connsiteY4" fmla="*/ 6762 h 10817"/>
                  <a:gd name="connsiteX5" fmla="*/ 7498 w 10000"/>
                  <a:gd name="connsiteY5" fmla="*/ 8631 h 10817"/>
                  <a:gd name="connsiteX6" fmla="*/ 9579 w 10000"/>
                  <a:gd name="connsiteY6" fmla="*/ 7350 h 10817"/>
                  <a:gd name="connsiteX7" fmla="*/ 9580 w 10000"/>
                  <a:gd name="connsiteY7" fmla="*/ 3032 h 10817"/>
                  <a:gd name="connsiteX8" fmla="*/ 5939 w 10000"/>
                  <a:gd name="connsiteY8" fmla="*/ 1500 h 10817"/>
                  <a:gd name="connsiteX9" fmla="*/ 4032 w 10000"/>
                  <a:gd name="connsiteY9" fmla="*/ 240 h 10817"/>
                  <a:gd name="connsiteX0" fmla="*/ 4032 w 10000"/>
                  <a:gd name="connsiteY0" fmla="*/ 507 h 11084"/>
                  <a:gd name="connsiteX1" fmla="*/ 1159 w 10000"/>
                  <a:gd name="connsiteY1" fmla="*/ 2360 h 11084"/>
                  <a:gd name="connsiteX2" fmla="*/ 0 w 10000"/>
                  <a:gd name="connsiteY2" fmla="*/ 6484 h 11084"/>
                  <a:gd name="connsiteX3" fmla="*/ 1948 w 10000"/>
                  <a:gd name="connsiteY3" fmla="*/ 11083 h 11084"/>
                  <a:gd name="connsiteX4" fmla="*/ 5421 w 10000"/>
                  <a:gd name="connsiteY4" fmla="*/ 7029 h 11084"/>
                  <a:gd name="connsiteX5" fmla="*/ 7498 w 10000"/>
                  <a:gd name="connsiteY5" fmla="*/ 8898 h 11084"/>
                  <a:gd name="connsiteX6" fmla="*/ 9579 w 10000"/>
                  <a:gd name="connsiteY6" fmla="*/ 7617 h 11084"/>
                  <a:gd name="connsiteX7" fmla="*/ 9580 w 10000"/>
                  <a:gd name="connsiteY7" fmla="*/ 3299 h 11084"/>
                  <a:gd name="connsiteX8" fmla="*/ 8340 w 10000"/>
                  <a:gd name="connsiteY8" fmla="*/ 658 h 11084"/>
                  <a:gd name="connsiteX9" fmla="*/ 4032 w 10000"/>
                  <a:gd name="connsiteY9" fmla="*/ 507 h 11084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67"/>
                  <a:gd name="connsiteX1" fmla="*/ 1159 w 10000"/>
                  <a:gd name="connsiteY1" fmla="*/ 2309 h 11067"/>
                  <a:gd name="connsiteX2" fmla="*/ 0 w 10000"/>
                  <a:gd name="connsiteY2" fmla="*/ 6433 h 11067"/>
                  <a:gd name="connsiteX3" fmla="*/ 1948 w 10000"/>
                  <a:gd name="connsiteY3" fmla="*/ 11032 h 11067"/>
                  <a:gd name="connsiteX4" fmla="*/ 4641 w 10000"/>
                  <a:gd name="connsiteY4" fmla="*/ 8580 h 11067"/>
                  <a:gd name="connsiteX5" fmla="*/ 7498 w 10000"/>
                  <a:gd name="connsiteY5" fmla="*/ 8847 h 11067"/>
                  <a:gd name="connsiteX6" fmla="*/ 9579 w 10000"/>
                  <a:gd name="connsiteY6" fmla="*/ 7566 h 11067"/>
                  <a:gd name="connsiteX7" fmla="*/ 9580 w 10000"/>
                  <a:gd name="connsiteY7" fmla="*/ 3248 h 11067"/>
                  <a:gd name="connsiteX8" fmla="*/ 8340 w 10000"/>
                  <a:gd name="connsiteY8" fmla="*/ 607 h 11067"/>
                  <a:gd name="connsiteX9" fmla="*/ 4032 w 10000"/>
                  <a:gd name="connsiteY9" fmla="*/ 456 h 11067"/>
                  <a:gd name="connsiteX0" fmla="*/ 4032 w 10000"/>
                  <a:gd name="connsiteY0" fmla="*/ 456 h 11053"/>
                  <a:gd name="connsiteX1" fmla="*/ 1159 w 10000"/>
                  <a:gd name="connsiteY1" fmla="*/ 2309 h 11053"/>
                  <a:gd name="connsiteX2" fmla="*/ 0 w 10000"/>
                  <a:gd name="connsiteY2" fmla="*/ 6433 h 11053"/>
                  <a:gd name="connsiteX3" fmla="*/ 1948 w 10000"/>
                  <a:gd name="connsiteY3" fmla="*/ 11032 h 11053"/>
                  <a:gd name="connsiteX4" fmla="*/ 4641 w 10000"/>
                  <a:gd name="connsiteY4" fmla="*/ 8580 h 11053"/>
                  <a:gd name="connsiteX5" fmla="*/ 7498 w 10000"/>
                  <a:gd name="connsiteY5" fmla="*/ 8847 h 11053"/>
                  <a:gd name="connsiteX6" fmla="*/ 9579 w 10000"/>
                  <a:gd name="connsiteY6" fmla="*/ 7566 h 11053"/>
                  <a:gd name="connsiteX7" fmla="*/ 9580 w 10000"/>
                  <a:gd name="connsiteY7" fmla="*/ 3248 h 11053"/>
                  <a:gd name="connsiteX8" fmla="*/ 8340 w 10000"/>
                  <a:gd name="connsiteY8" fmla="*/ 607 h 11053"/>
                  <a:gd name="connsiteX9" fmla="*/ 4032 w 10000"/>
                  <a:gd name="connsiteY9" fmla="*/ 456 h 11053"/>
                  <a:gd name="connsiteX0" fmla="*/ 4032 w 10000"/>
                  <a:gd name="connsiteY0" fmla="*/ 456 h 11130"/>
                  <a:gd name="connsiteX1" fmla="*/ 1159 w 10000"/>
                  <a:gd name="connsiteY1" fmla="*/ 2309 h 11130"/>
                  <a:gd name="connsiteX2" fmla="*/ 0 w 10000"/>
                  <a:gd name="connsiteY2" fmla="*/ 6433 h 11130"/>
                  <a:gd name="connsiteX3" fmla="*/ 1948 w 10000"/>
                  <a:gd name="connsiteY3" fmla="*/ 11032 h 11130"/>
                  <a:gd name="connsiteX4" fmla="*/ 4641 w 10000"/>
                  <a:gd name="connsiteY4" fmla="*/ 8580 h 11130"/>
                  <a:gd name="connsiteX5" fmla="*/ 7498 w 10000"/>
                  <a:gd name="connsiteY5" fmla="*/ 8847 h 11130"/>
                  <a:gd name="connsiteX6" fmla="*/ 9579 w 10000"/>
                  <a:gd name="connsiteY6" fmla="*/ 7566 h 11130"/>
                  <a:gd name="connsiteX7" fmla="*/ 9580 w 10000"/>
                  <a:gd name="connsiteY7" fmla="*/ 3248 h 11130"/>
                  <a:gd name="connsiteX8" fmla="*/ 8340 w 10000"/>
                  <a:gd name="connsiteY8" fmla="*/ 607 h 11130"/>
                  <a:gd name="connsiteX9" fmla="*/ 4032 w 10000"/>
                  <a:gd name="connsiteY9" fmla="*/ 456 h 11130"/>
                  <a:gd name="connsiteX0" fmla="*/ 4662 w 10630"/>
                  <a:gd name="connsiteY0" fmla="*/ 456 h 11130"/>
                  <a:gd name="connsiteX1" fmla="*/ 1789 w 10630"/>
                  <a:gd name="connsiteY1" fmla="*/ 2309 h 11130"/>
                  <a:gd name="connsiteX2" fmla="*/ 630 w 10630"/>
                  <a:gd name="connsiteY2" fmla="*/ 6433 h 11130"/>
                  <a:gd name="connsiteX3" fmla="*/ 2578 w 10630"/>
                  <a:gd name="connsiteY3" fmla="*/ 11032 h 11130"/>
                  <a:gd name="connsiteX4" fmla="*/ 5271 w 10630"/>
                  <a:gd name="connsiteY4" fmla="*/ 8580 h 11130"/>
                  <a:gd name="connsiteX5" fmla="*/ 8128 w 10630"/>
                  <a:gd name="connsiteY5" fmla="*/ 8847 h 11130"/>
                  <a:gd name="connsiteX6" fmla="*/ 10209 w 10630"/>
                  <a:gd name="connsiteY6" fmla="*/ 7566 h 11130"/>
                  <a:gd name="connsiteX7" fmla="*/ 10210 w 10630"/>
                  <a:gd name="connsiteY7" fmla="*/ 3248 h 11130"/>
                  <a:gd name="connsiteX8" fmla="*/ 8970 w 10630"/>
                  <a:gd name="connsiteY8" fmla="*/ 607 h 11130"/>
                  <a:gd name="connsiteX9" fmla="*/ 4662 w 10630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2836"/>
                  <a:gd name="connsiteX1" fmla="*/ 2266 w 11107"/>
                  <a:gd name="connsiteY1" fmla="*/ 2309 h 12836"/>
                  <a:gd name="connsiteX2" fmla="*/ 546 w 11107"/>
                  <a:gd name="connsiteY2" fmla="*/ 6228 h 12836"/>
                  <a:gd name="connsiteX3" fmla="*/ 3055 w 11107"/>
                  <a:gd name="connsiteY3" fmla="*/ 11032 h 12836"/>
                  <a:gd name="connsiteX4" fmla="*/ 5748 w 11107"/>
                  <a:gd name="connsiteY4" fmla="*/ 8580 h 12836"/>
                  <a:gd name="connsiteX5" fmla="*/ 8605 w 11107"/>
                  <a:gd name="connsiteY5" fmla="*/ 8847 h 12836"/>
                  <a:gd name="connsiteX6" fmla="*/ 10686 w 11107"/>
                  <a:gd name="connsiteY6" fmla="*/ 7566 h 12836"/>
                  <a:gd name="connsiteX7" fmla="*/ 10687 w 11107"/>
                  <a:gd name="connsiteY7" fmla="*/ 3248 h 12836"/>
                  <a:gd name="connsiteX8" fmla="*/ 9447 w 11107"/>
                  <a:gd name="connsiteY8" fmla="*/ 607 h 12836"/>
                  <a:gd name="connsiteX9" fmla="*/ 5139 w 11107"/>
                  <a:gd name="connsiteY9" fmla="*/ 456 h 12836"/>
                  <a:gd name="connsiteX0" fmla="*/ 5139 w 11107"/>
                  <a:gd name="connsiteY0" fmla="*/ 456 h 13188"/>
                  <a:gd name="connsiteX1" fmla="*/ 2266 w 11107"/>
                  <a:gd name="connsiteY1" fmla="*/ 2309 h 13188"/>
                  <a:gd name="connsiteX2" fmla="*/ 546 w 11107"/>
                  <a:gd name="connsiteY2" fmla="*/ 6228 h 13188"/>
                  <a:gd name="connsiteX3" fmla="*/ 3055 w 11107"/>
                  <a:gd name="connsiteY3" fmla="*/ 11032 h 13188"/>
                  <a:gd name="connsiteX4" fmla="*/ 5748 w 11107"/>
                  <a:gd name="connsiteY4" fmla="*/ 8580 h 13188"/>
                  <a:gd name="connsiteX5" fmla="*/ 8886 w 11107"/>
                  <a:gd name="connsiteY5" fmla="*/ 9792 h 13188"/>
                  <a:gd name="connsiteX6" fmla="*/ 10686 w 11107"/>
                  <a:gd name="connsiteY6" fmla="*/ 7566 h 13188"/>
                  <a:gd name="connsiteX7" fmla="*/ 10687 w 11107"/>
                  <a:gd name="connsiteY7" fmla="*/ 3248 h 13188"/>
                  <a:gd name="connsiteX8" fmla="*/ 9447 w 11107"/>
                  <a:gd name="connsiteY8" fmla="*/ 607 h 13188"/>
                  <a:gd name="connsiteX9" fmla="*/ 5139 w 11107"/>
                  <a:gd name="connsiteY9" fmla="*/ 456 h 13188"/>
                  <a:gd name="connsiteX0" fmla="*/ 5139 w 11107"/>
                  <a:gd name="connsiteY0" fmla="*/ 922 h 13654"/>
                  <a:gd name="connsiteX1" fmla="*/ 2266 w 11107"/>
                  <a:gd name="connsiteY1" fmla="*/ 2775 h 13654"/>
                  <a:gd name="connsiteX2" fmla="*/ 546 w 11107"/>
                  <a:gd name="connsiteY2" fmla="*/ 6694 h 13654"/>
                  <a:gd name="connsiteX3" fmla="*/ 3055 w 11107"/>
                  <a:gd name="connsiteY3" fmla="*/ 11498 h 13654"/>
                  <a:gd name="connsiteX4" fmla="*/ 5748 w 11107"/>
                  <a:gd name="connsiteY4" fmla="*/ 9046 h 13654"/>
                  <a:gd name="connsiteX5" fmla="*/ 8886 w 11107"/>
                  <a:gd name="connsiteY5" fmla="*/ 10258 h 13654"/>
                  <a:gd name="connsiteX6" fmla="*/ 10686 w 11107"/>
                  <a:gd name="connsiteY6" fmla="*/ 8032 h 13654"/>
                  <a:gd name="connsiteX7" fmla="*/ 10687 w 11107"/>
                  <a:gd name="connsiteY7" fmla="*/ 3714 h 13654"/>
                  <a:gd name="connsiteX8" fmla="*/ 9447 w 11107"/>
                  <a:gd name="connsiteY8" fmla="*/ 1073 h 13654"/>
                  <a:gd name="connsiteX9" fmla="*/ 5139 w 11107"/>
                  <a:gd name="connsiteY9" fmla="*/ 922 h 13654"/>
                  <a:gd name="connsiteX0" fmla="*/ 5139 w 11107"/>
                  <a:gd name="connsiteY0" fmla="*/ 1423 h 14155"/>
                  <a:gd name="connsiteX1" fmla="*/ 2266 w 11107"/>
                  <a:gd name="connsiteY1" fmla="*/ 3276 h 14155"/>
                  <a:gd name="connsiteX2" fmla="*/ 546 w 11107"/>
                  <a:gd name="connsiteY2" fmla="*/ 7195 h 14155"/>
                  <a:gd name="connsiteX3" fmla="*/ 3055 w 11107"/>
                  <a:gd name="connsiteY3" fmla="*/ 11999 h 14155"/>
                  <a:gd name="connsiteX4" fmla="*/ 5748 w 11107"/>
                  <a:gd name="connsiteY4" fmla="*/ 9547 h 14155"/>
                  <a:gd name="connsiteX5" fmla="*/ 8886 w 11107"/>
                  <a:gd name="connsiteY5" fmla="*/ 10759 h 14155"/>
                  <a:gd name="connsiteX6" fmla="*/ 10686 w 11107"/>
                  <a:gd name="connsiteY6" fmla="*/ 8533 h 14155"/>
                  <a:gd name="connsiteX7" fmla="*/ 10687 w 11107"/>
                  <a:gd name="connsiteY7" fmla="*/ 4215 h 14155"/>
                  <a:gd name="connsiteX8" fmla="*/ 9728 w 11107"/>
                  <a:gd name="connsiteY8" fmla="*/ 835 h 14155"/>
                  <a:gd name="connsiteX9" fmla="*/ 5139 w 11107"/>
                  <a:gd name="connsiteY9" fmla="*/ 1423 h 14155"/>
                  <a:gd name="connsiteX0" fmla="*/ 5139 w 12384"/>
                  <a:gd name="connsiteY0" fmla="*/ 1423 h 14155"/>
                  <a:gd name="connsiteX1" fmla="*/ 2266 w 12384"/>
                  <a:gd name="connsiteY1" fmla="*/ 3276 h 14155"/>
                  <a:gd name="connsiteX2" fmla="*/ 546 w 12384"/>
                  <a:gd name="connsiteY2" fmla="*/ 7195 h 14155"/>
                  <a:gd name="connsiteX3" fmla="*/ 3055 w 12384"/>
                  <a:gd name="connsiteY3" fmla="*/ 11999 h 14155"/>
                  <a:gd name="connsiteX4" fmla="*/ 5748 w 12384"/>
                  <a:gd name="connsiteY4" fmla="*/ 9547 h 14155"/>
                  <a:gd name="connsiteX5" fmla="*/ 8886 w 12384"/>
                  <a:gd name="connsiteY5" fmla="*/ 10759 h 14155"/>
                  <a:gd name="connsiteX6" fmla="*/ 10686 w 12384"/>
                  <a:gd name="connsiteY6" fmla="*/ 8533 h 14155"/>
                  <a:gd name="connsiteX7" fmla="*/ 12184 w 12384"/>
                  <a:gd name="connsiteY7" fmla="*/ 3927 h 14155"/>
                  <a:gd name="connsiteX8" fmla="*/ 9728 w 12384"/>
                  <a:gd name="connsiteY8" fmla="*/ 835 h 14155"/>
                  <a:gd name="connsiteX9" fmla="*/ 5139 w 12384"/>
                  <a:gd name="connsiteY9" fmla="*/ 1423 h 14155"/>
                  <a:gd name="connsiteX0" fmla="*/ 5139 w 12562"/>
                  <a:gd name="connsiteY0" fmla="*/ 1423 h 14155"/>
                  <a:gd name="connsiteX1" fmla="*/ 2266 w 12562"/>
                  <a:gd name="connsiteY1" fmla="*/ 3276 h 14155"/>
                  <a:gd name="connsiteX2" fmla="*/ 546 w 12562"/>
                  <a:gd name="connsiteY2" fmla="*/ 7195 h 14155"/>
                  <a:gd name="connsiteX3" fmla="*/ 3055 w 12562"/>
                  <a:gd name="connsiteY3" fmla="*/ 11999 h 14155"/>
                  <a:gd name="connsiteX4" fmla="*/ 5748 w 12562"/>
                  <a:gd name="connsiteY4" fmla="*/ 9547 h 14155"/>
                  <a:gd name="connsiteX5" fmla="*/ 8886 w 12562"/>
                  <a:gd name="connsiteY5" fmla="*/ 10759 h 14155"/>
                  <a:gd name="connsiteX6" fmla="*/ 12027 w 12562"/>
                  <a:gd name="connsiteY6" fmla="*/ 8163 h 14155"/>
                  <a:gd name="connsiteX7" fmla="*/ 12184 w 12562"/>
                  <a:gd name="connsiteY7" fmla="*/ 3927 h 14155"/>
                  <a:gd name="connsiteX8" fmla="*/ 9728 w 12562"/>
                  <a:gd name="connsiteY8" fmla="*/ 835 h 14155"/>
                  <a:gd name="connsiteX9" fmla="*/ 5139 w 12562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53"/>
                  <a:gd name="connsiteY0" fmla="*/ 1423 h 14155"/>
                  <a:gd name="connsiteX1" fmla="*/ 2266 w 14753"/>
                  <a:gd name="connsiteY1" fmla="*/ 3276 h 14155"/>
                  <a:gd name="connsiteX2" fmla="*/ 546 w 14753"/>
                  <a:gd name="connsiteY2" fmla="*/ 7195 h 14155"/>
                  <a:gd name="connsiteX3" fmla="*/ 3055 w 14753"/>
                  <a:gd name="connsiteY3" fmla="*/ 11999 h 14155"/>
                  <a:gd name="connsiteX4" fmla="*/ 5748 w 14753"/>
                  <a:gd name="connsiteY4" fmla="*/ 9547 h 14155"/>
                  <a:gd name="connsiteX5" fmla="*/ 8886 w 14753"/>
                  <a:gd name="connsiteY5" fmla="*/ 10759 h 14155"/>
                  <a:gd name="connsiteX6" fmla="*/ 11965 w 14753"/>
                  <a:gd name="connsiteY6" fmla="*/ 8779 h 14155"/>
                  <a:gd name="connsiteX7" fmla="*/ 12184 w 14753"/>
                  <a:gd name="connsiteY7" fmla="*/ 3927 h 14155"/>
                  <a:gd name="connsiteX8" fmla="*/ 9728 w 14753"/>
                  <a:gd name="connsiteY8" fmla="*/ 835 h 14155"/>
                  <a:gd name="connsiteX9" fmla="*/ 5139 w 14753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661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69"/>
                  <a:gd name="connsiteX1" fmla="*/ 2697 w 16991"/>
                  <a:gd name="connsiteY1" fmla="*/ 3276 h 14169"/>
                  <a:gd name="connsiteX2" fmla="*/ 1039 w 16991"/>
                  <a:gd name="connsiteY2" fmla="*/ 6661 h 14169"/>
                  <a:gd name="connsiteX3" fmla="*/ 2831 w 16991"/>
                  <a:gd name="connsiteY3" fmla="*/ 11547 h 14169"/>
                  <a:gd name="connsiteX4" fmla="*/ 6179 w 16991"/>
                  <a:gd name="connsiteY4" fmla="*/ 9547 h 14169"/>
                  <a:gd name="connsiteX5" fmla="*/ 9317 w 16991"/>
                  <a:gd name="connsiteY5" fmla="*/ 10759 h 14169"/>
                  <a:gd name="connsiteX6" fmla="*/ 12396 w 16991"/>
                  <a:gd name="connsiteY6" fmla="*/ 8779 h 14169"/>
                  <a:gd name="connsiteX7" fmla="*/ 12615 w 16991"/>
                  <a:gd name="connsiteY7" fmla="*/ 3927 h 14169"/>
                  <a:gd name="connsiteX8" fmla="*/ 10159 w 16991"/>
                  <a:gd name="connsiteY8" fmla="*/ 835 h 14169"/>
                  <a:gd name="connsiteX9" fmla="*/ 5570 w 16991"/>
                  <a:gd name="connsiteY9" fmla="*/ 1423 h 14169"/>
                  <a:gd name="connsiteX0" fmla="*/ 5570 w 16991"/>
                  <a:gd name="connsiteY0" fmla="*/ 1423 h 14319"/>
                  <a:gd name="connsiteX1" fmla="*/ 2697 w 16991"/>
                  <a:gd name="connsiteY1" fmla="*/ 3276 h 14319"/>
                  <a:gd name="connsiteX2" fmla="*/ 1039 w 16991"/>
                  <a:gd name="connsiteY2" fmla="*/ 6661 h 14319"/>
                  <a:gd name="connsiteX3" fmla="*/ 2831 w 16991"/>
                  <a:gd name="connsiteY3" fmla="*/ 11547 h 14319"/>
                  <a:gd name="connsiteX4" fmla="*/ 6241 w 16991"/>
                  <a:gd name="connsiteY4" fmla="*/ 10204 h 14319"/>
                  <a:gd name="connsiteX5" fmla="*/ 9317 w 16991"/>
                  <a:gd name="connsiteY5" fmla="*/ 10759 h 14319"/>
                  <a:gd name="connsiteX6" fmla="*/ 12396 w 16991"/>
                  <a:gd name="connsiteY6" fmla="*/ 8779 h 14319"/>
                  <a:gd name="connsiteX7" fmla="*/ 12615 w 16991"/>
                  <a:gd name="connsiteY7" fmla="*/ 3927 h 14319"/>
                  <a:gd name="connsiteX8" fmla="*/ 10159 w 16991"/>
                  <a:gd name="connsiteY8" fmla="*/ 835 h 14319"/>
                  <a:gd name="connsiteX9" fmla="*/ 5570 w 16991"/>
                  <a:gd name="connsiteY9" fmla="*/ 1423 h 14319"/>
                  <a:gd name="connsiteX0" fmla="*/ 5570 w 16991"/>
                  <a:gd name="connsiteY0" fmla="*/ 1423 h 14440"/>
                  <a:gd name="connsiteX1" fmla="*/ 2697 w 16991"/>
                  <a:gd name="connsiteY1" fmla="*/ 3276 h 14440"/>
                  <a:gd name="connsiteX2" fmla="*/ 1039 w 16991"/>
                  <a:gd name="connsiteY2" fmla="*/ 6661 h 14440"/>
                  <a:gd name="connsiteX3" fmla="*/ 2831 w 16991"/>
                  <a:gd name="connsiteY3" fmla="*/ 11547 h 14440"/>
                  <a:gd name="connsiteX4" fmla="*/ 6241 w 16991"/>
                  <a:gd name="connsiteY4" fmla="*/ 10204 h 14440"/>
                  <a:gd name="connsiteX5" fmla="*/ 9317 w 16991"/>
                  <a:gd name="connsiteY5" fmla="*/ 10759 h 14440"/>
                  <a:gd name="connsiteX6" fmla="*/ 12396 w 16991"/>
                  <a:gd name="connsiteY6" fmla="*/ 8779 h 14440"/>
                  <a:gd name="connsiteX7" fmla="*/ 12615 w 16991"/>
                  <a:gd name="connsiteY7" fmla="*/ 3927 h 14440"/>
                  <a:gd name="connsiteX8" fmla="*/ 10159 w 16991"/>
                  <a:gd name="connsiteY8" fmla="*/ 835 h 14440"/>
                  <a:gd name="connsiteX9" fmla="*/ 5570 w 16991"/>
                  <a:gd name="connsiteY9" fmla="*/ 1423 h 14440"/>
                  <a:gd name="connsiteX0" fmla="*/ 5570 w 16991"/>
                  <a:gd name="connsiteY0" fmla="*/ 1423 h 14549"/>
                  <a:gd name="connsiteX1" fmla="*/ 2697 w 16991"/>
                  <a:gd name="connsiteY1" fmla="*/ 3276 h 14549"/>
                  <a:gd name="connsiteX2" fmla="*/ 1039 w 16991"/>
                  <a:gd name="connsiteY2" fmla="*/ 6661 h 14549"/>
                  <a:gd name="connsiteX3" fmla="*/ 2831 w 16991"/>
                  <a:gd name="connsiteY3" fmla="*/ 11547 h 14549"/>
                  <a:gd name="connsiteX4" fmla="*/ 6241 w 16991"/>
                  <a:gd name="connsiteY4" fmla="*/ 10204 h 14549"/>
                  <a:gd name="connsiteX5" fmla="*/ 9317 w 16991"/>
                  <a:gd name="connsiteY5" fmla="*/ 10759 h 14549"/>
                  <a:gd name="connsiteX6" fmla="*/ 12396 w 16991"/>
                  <a:gd name="connsiteY6" fmla="*/ 8779 h 14549"/>
                  <a:gd name="connsiteX7" fmla="*/ 12615 w 16991"/>
                  <a:gd name="connsiteY7" fmla="*/ 3927 h 14549"/>
                  <a:gd name="connsiteX8" fmla="*/ 10159 w 16991"/>
                  <a:gd name="connsiteY8" fmla="*/ 835 h 14549"/>
                  <a:gd name="connsiteX9" fmla="*/ 5570 w 16991"/>
                  <a:gd name="connsiteY9" fmla="*/ 1423 h 1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91" h="14549">
                    <a:moveTo>
                      <a:pt x="5570" y="1423"/>
                    </a:moveTo>
                    <a:cubicBezTo>
                      <a:pt x="5570" y="1423"/>
                      <a:pt x="3130" y="3084"/>
                      <a:pt x="2697" y="3276"/>
                    </a:cubicBezTo>
                    <a:cubicBezTo>
                      <a:pt x="2116" y="3276"/>
                      <a:pt x="-1842" y="6053"/>
                      <a:pt x="1039" y="6661"/>
                    </a:cubicBezTo>
                    <a:cubicBezTo>
                      <a:pt x="7088" y="4584"/>
                      <a:pt x="1964" y="10957"/>
                      <a:pt x="2831" y="11547"/>
                    </a:cubicBezTo>
                    <a:cubicBezTo>
                      <a:pt x="3698" y="12137"/>
                      <a:pt x="5378" y="9267"/>
                      <a:pt x="6241" y="10204"/>
                    </a:cubicBezTo>
                    <a:cubicBezTo>
                      <a:pt x="7104" y="11141"/>
                      <a:pt x="8518" y="19143"/>
                      <a:pt x="9317" y="10759"/>
                    </a:cubicBezTo>
                    <a:cubicBezTo>
                      <a:pt x="9836" y="7618"/>
                      <a:pt x="10455" y="8698"/>
                      <a:pt x="12396" y="8779"/>
                    </a:cubicBezTo>
                    <a:cubicBezTo>
                      <a:pt x="22146" y="14045"/>
                      <a:pt x="13484" y="5276"/>
                      <a:pt x="12615" y="3927"/>
                    </a:cubicBezTo>
                    <a:cubicBezTo>
                      <a:pt x="11601" y="2772"/>
                      <a:pt x="11853" y="1347"/>
                      <a:pt x="10159" y="835"/>
                    </a:cubicBezTo>
                    <a:cubicBezTo>
                      <a:pt x="8883" y="-1003"/>
                      <a:pt x="5715" y="652"/>
                      <a:pt x="5570" y="1423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40" name="Oval 284">
                <a:extLst>
                  <a:ext uri="{FF2B5EF4-FFF2-40B4-BE49-F238E27FC236}">
                    <a16:creationId xmlns:a16="http://schemas.microsoft.com/office/drawing/2014/main" id="{3EFBCA04-D356-4CD2-8E1C-AB193E567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772157">
                <a:off x="8188752" y="2258212"/>
                <a:ext cx="63039" cy="160334"/>
              </a:xfrm>
              <a:prstGeom prst="ellipse">
                <a:avLst/>
              </a:prstGeom>
              <a:solidFill>
                <a:srgbClr val="E2A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780D46-8431-4DF5-ACCB-E82A718F7B78}"/>
                </a:ext>
              </a:extLst>
            </p:cNvPr>
            <p:cNvGrpSpPr/>
            <p:nvPr/>
          </p:nvGrpSpPr>
          <p:grpSpPr>
            <a:xfrm rot="13697921">
              <a:off x="4583285" y="4587450"/>
              <a:ext cx="614395" cy="302314"/>
              <a:chOff x="7815272" y="2280892"/>
              <a:chExt cx="817760" cy="302314"/>
            </a:xfrm>
          </p:grpSpPr>
          <p:sp>
            <p:nvSpPr>
              <p:cNvPr id="237" name="Freeform 283">
                <a:extLst>
                  <a:ext uri="{FF2B5EF4-FFF2-40B4-BE49-F238E27FC236}">
                    <a16:creationId xmlns:a16="http://schemas.microsoft.com/office/drawing/2014/main" id="{5610E0B6-DB91-4D64-8509-FBB22FD5C97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72157">
                <a:off x="7815272" y="2280892"/>
                <a:ext cx="817760" cy="302314"/>
              </a:xfrm>
              <a:custGeom>
                <a:avLst/>
                <a:gdLst>
                  <a:gd name="T0" fmla="*/ 26 w 52"/>
                  <a:gd name="T1" fmla="*/ 4 h 51"/>
                  <a:gd name="T2" fmla="*/ 18 w 52"/>
                  <a:gd name="T3" fmla="*/ 10 h 51"/>
                  <a:gd name="T4" fmla="*/ 10 w 52"/>
                  <a:gd name="T5" fmla="*/ 12 h 51"/>
                  <a:gd name="T6" fmla="*/ 3 w 52"/>
                  <a:gd name="T7" fmla="*/ 25 h 51"/>
                  <a:gd name="T8" fmla="*/ 16 w 52"/>
                  <a:gd name="T9" fmla="*/ 37 h 51"/>
                  <a:gd name="T10" fmla="*/ 34 w 52"/>
                  <a:gd name="T11" fmla="*/ 45 h 51"/>
                  <a:gd name="T12" fmla="*/ 46 w 52"/>
                  <a:gd name="T13" fmla="*/ 36 h 51"/>
                  <a:gd name="T14" fmla="*/ 46 w 52"/>
                  <a:gd name="T15" fmla="*/ 17 h 51"/>
                  <a:gd name="T16" fmla="*/ 34 w 52"/>
                  <a:gd name="T17" fmla="*/ 5 h 51"/>
                  <a:gd name="T18" fmla="*/ 26 w 52"/>
                  <a:gd name="T19" fmla="*/ 4 h 51"/>
                  <a:gd name="connsiteX0" fmla="*/ 4531 w 11136"/>
                  <a:gd name="connsiteY0" fmla="*/ 500 h 9017"/>
                  <a:gd name="connsiteX1" fmla="*/ 2993 w 11136"/>
                  <a:gd name="connsiteY1" fmla="*/ 1677 h 9017"/>
                  <a:gd name="connsiteX2" fmla="*/ 1454 w 11136"/>
                  <a:gd name="connsiteY2" fmla="*/ 2069 h 9017"/>
                  <a:gd name="connsiteX3" fmla="*/ 108 w 11136"/>
                  <a:gd name="connsiteY3" fmla="*/ 4618 h 9017"/>
                  <a:gd name="connsiteX4" fmla="*/ 2608 w 11136"/>
                  <a:gd name="connsiteY4" fmla="*/ 6971 h 9017"/>
                  <a:gd name="connsiteX5" fmla="*/ 6069 w 11136"/>
                  <a:gd name="connsiteY5" fmla="*/ 8540 h 9017"/>
                  <a:gd name="connsiteX6" fmla="*/ 8377 w 11136"/>
                  <a:gd name="connsiteY6" fmla="*/ 6775 h 9017"/>
                  <a:gd name="connsiteX7" fmla="*/ 10903 w 11136"/>
                  <a:gd name="connsiteY7" fmla="*/ 2255 h 9017"/>
                  <a:gd name="connsiteX8" fmla="*/ 6069 w 11136"/>
                  <a:gd name="connsiteY8" fmla="*/ 696 h 9017"/>
                  <a:gd name="connsiteX9" fmla="*/ 4531 w 11136"/>
                  <a:gd name="connsiteY9" fmla="*/ 500 h 9017"/>
                  <a:gd name="connsiteX0" fmla="*/ 4069 w 10292"/>
                  <a:gd name="connsiteY0" fmla="*/ 555 h 10000"/>
                  <a:gd name="connsiteX1" fmla="*/ 2688 w 10292"/>
                  <a:gd name="connsiteY1" fmla="*/ 1860 h 10000"/>
                  <a:gd name="connsiteX2" fmla="*/ 1306 w 10292"/>
                  <a:gd name="connsiteY2" fmla="*/ 2295 h 10000"/>
                  <a:gd name="connsiteX3" fmla="*/ 97 w 10292"/>
                  <a:gd name="connsiteY3" fmla="*/ 5121 h 10000"/>
                  <a:gd name="connsiteX4" fmla="*/ 2342 w 10292"/>
                  <a:gd name="connsiteY4" fmla="*/ 7731 h 10000"/>
                  <a:gd name="connsiteX5" fmla="*/ 5450 w 10292"/>
                  <a:gd name="connsiteY5" fmla="*/ 9471 h 10000"/>
                  <a:gd name="connsiteX6" fmla="*/ 9790 w 10292"/>
                  <a:gd name="connsiteY6" fmla="*/ 7375 h 10000"/>
                  <a:gd name="connsiteX7" fmla="*/ 9791 w 10292"/>
                  <a:gd name="connsiteY7" fmla="*/ 2501 h 10000"/>
                  <a:gd name="connsiteX8" fmla="*/ 5450 w 10292"/>
                  <a:gd name="connsiteY8" fmla="*/ 772 h 10000"/>
                  <a:gd name="connsiteX9" fmla="*/ 4069 w 10292"/>
                  <a:gd name="connsiteY9" fmla="*/ 555 h 10000"/>
                  <a:gd name="connsiteX0" fmla="*/ 4069 w 10292"/>
                  <a:gd name="connsiteY0" fmla="*/ 555 h 9288"/>
                  <a:gd name="connsiteX1" fmla="*/ 2688 w 10292"/>
                  <a:gd name="connsiteY1" fmla="*/ 1860 h 9288"/>
                  <a:gd name="connsiteX2" fmla="*/ 1306 w 10292"/>
                  <a:gd name="connsiteY2" fmla="*/ 2295 h 9288"/>
                  <a:gd name="connsiteX3" fmla="*/ 97 w 10292"/>
                  <a:gd name="connsiteY3" fmla="*/ 5121 h 9288"/>
                  <a:gd name="connsiteX4" fmla="*/ 2342 w 10292"/>
                  <a:gd name="connsiteY4" fmla="*/ 7731 h 9288"/>
                  <a:gd name="connsiteX5" fmla="*/ 7309 w 10292"/>
                  <a:gd name="connsiteY5" fmla="*/ 8822 h 9288"/>
                  <a:gd name="connsiteX6" fmla="*/ 9790 w 10292"/>
                  <a:gd name="connsiteY6" fmla="*/ 7375 h 9288"/>
                  <a:gd name="connsiteX7" fmla="*/ 9791 w 10292"/>
                  <a:gd name="connsiteY7" fmla="*/ 2501 h 9288"/>
                  <a:gd name="connsiteX8" fmla="*/ 5450 w 10292"/>
                  <a:gd name="connsiteY8" fmla="*/ 772 h 9288"/>
                  <a:gd name="connsiteX9" fmla="*/ 4069 w 10292"/>
                  <a:gd name="connsiteY9" fmla="*/ 555 h 9288"/>
                  <a:gd name="connsiteX0" fmla="*/ 3974 w 10019"/>
                  <a:gd name="connsiteY0" fmla="*/ 598 h 9866"/>
                  <a:gd name="connsiteX1" fmla="*/ 2632 w 10019"/>
                  <a:gd name="connsiteY1" fmla="*/ 2003 h 9866"/>
                  <a:gd name="connsiteX2" fmla="*/ 1289 w 10019"/>
                  <a:gd name="connsiteY2" fmla="*/ 2471 h 9866"/>
                  <a:gd name="connsiteX3" fmla="*/ 114 w 10019"/>
                  <a:gd name="connsiteY3" fmla="*/ 5514 h 9866"/>
                  <a:gd name="connsiteX4" fmla="*/ 4716 w 10019"/>
                  <a:gd name="connsiteY4" fmla="*/ 7226 h 9866"/>
                  <a:gd name="connsiteX5" fmla="*/ 7122 w 10019"/>
                  <a:gd name="connsiteY5" fmla="*/ 9498 h 9866"/>
                  <a:gd name="connsiteX6" fmla="*/ 9532 w 10019"/>
                  <a:gd name="connsiteY6" fmla="*/ 7940 h 9866"/>
                  <a:gd name="connsiteX7" fmla="*/ 9533 w 10019"/>
                  <a:gd name="connsiteY7" fmla="*/ 2693 h 9866"/>
                  <a:gd name="connsiteX8" fmla="*/ 5315 w 10019"/>
                  <a:gd name="connsiteY8" fmla="*/ 831 h 9866"/>
                  <a:gd name="connsiteX9" fmla="*/ 3974 w 10019"/>
                  <a:gd name="connsiteY9" fmla="*/ 598 h 9866"/>
                  <a:gd name="connsiteX0" fmla="*/ 3432 w 9467"/>
                  <a:gd name="connsiteY0" fmla="*/ 606 h 12399"/>
                  <a:gd name="connsiteX1" fmla="*/ 2093 w 9467"/>
                  <a:gd name="connsiteY1" fmla="*/ 2030 h 12399"/>
                  <a:gd name="connsiteX2" fmla="*/ 753 w 9467"/>
                  <a:gd name="connsiteY2" fmla="*/ 2505 h 12399"/>
                  <a:gd name="connsiteX3" fmla="*/ 157 w 9467"/>
                  <a:gd name="connsiteY3" fmla="*/ 12318 h 12399"/>
                  <a:gd name="connsiteX4" fmla="*/ 4173 w 9467"/>
                  <a:gd name="connsiteY4" fmla="*/ 7324 h 12399"/>
                  <a:gd name="connsiteX5" fmla="*/ 6574 w 9467"/>
                  <a:gd name="connsiteY5" fmla="*/ 9627 h 12399"/>
                  <a:gd name="connsiteX6" fmla="*/ 8980 w 9467"/>
                  <a:gd name="connsiteY6" fmla="*/ 8048 h 12399"/>
                  <a:gd name="connsiteX7" fmla="*/ 8981 w 9467"/>
                  <a:gd name="connsiteY7" fmla="*/ 2730 h 12399"/>
                  <a:gd name="connsiteX8" fmla="*/ 4771 w 9467"/>
                  <a:gd name="connsiteY8" fmla="*/ 842 h 12399"/>
                  <a:gd name="connsiteX9" fmla="*/ 3432 w 9467"/>
                  <a:gd name="connsiteY9" fmla="*/ 606 h 12399"/>
                  <a:gd name="connsiteX0" fmla="*/ 5344 w 11719"/>
                  <a:gd name="connsiteY0" fmla="*/ 488 h 9962"/>
                  <a:gd name="connsiteX1" fmla="*/ 3930 w 11719"/>
                  <a:gd name="connsiteY1" fmla="*/ 1636 h 9962"/>
                  <a:gd name="connsiteX2" fmla="*/ 0 w 11719"/>
                  <a:gd name="connsiteY2" fmla="*/ 3447 h 9962"/>
                  <a:gd name="connsiteX3" fmla="*/ 1885 w 11719"/>
                  <a:gd name="connsiteY3" fmla="*/ 9934 h 9962"/>
                  <a:gd name="connsiteX4" fmla="*/ 6127 w 11719"/>
                  <a:gd name="connsiteY4" fmla="*/ 5906 h 9962"/>
                  <a:gd name="connsiteX5" fmla="*/ 8663 w 11719"/>
                  <a:gd name="connsiteY5" fmla="*/ 7763 h 9962"/>
                  <a:gd name="connsiteX6" fmla="*/ 11205 w 11719"/>
                  <a:gd name="connsiteY6" fmla="*/ 6490 h 9962"/>
                  <a:gd name="connsiteX7" fmla="*/ 11206 w 11719"/>
                  <a:gd name="connsiteY7" fmla="*/ 2201 h 9962"/>
                  <a:gd name="connsiteX8" fmla="*/ 6759 w 11719"/>
                  <a:gd name="connsiteY8" fmla="*/ 678 h 9962"/>
                  <a:gd name="connsiteX9" fmla="*/ 5344 w 11719"/>
                  <a:gd name="connsiteY9" fmla="*/ 488 h 9962"/>
                  <a:gd name="connsiteX0" fmla="*/ 4560 w 10000"/>
                  <a:gd name="connsiteY0" fmla="*/ 490 h 10000"/>
                  <a:gd name="connsiteX1" fmla="*/ 3354 w 10000"/>
                  <a:gd name="connsiteY1" fmla="*/ 1642 h 10000"/>
                  <a:gd name="connsiteX2" fmla="*/ 0 w 10000"/>
                  <a:gd name="connsiteY2" fmla="*/ 3460 h 10000"/>
                  <a:gd name="connsiteX3" fmla="*/ 1608 w 10000"/>
                  <a:gd name="connsiteY3" fmla="*/ 9972 h 10000"/>
                  <a:gd name="connsiteX4" fmla="*/ 5228 w 10000"/>
                  <a:gd name="connsiteY4" fmla="*/ 5929 h 10000"/>
                  <a:gd name="connsiteX5" fmla="*/ 7392 w 10000"/>
                  <a:gd name="connsiteY5" fmla="*/ 7793 h 10000"/>
                  <a:gd name="connsiteX6" fmla="*/ 9561 w 10000"/>
                  <a:gd name="connsiteY6" fmla="*/ 6515 h 10000"/>
                  <a:gd name="connsiteX7" fmla="*/ 9562 w 10000"/>
                  <a:gd name="connsiteY7" fmla="*/ 2209 h 10000"/>
                  <a:gd name="connsiteX8" fmla="*/ 5768 w 10000"/>
                  <a:gd name="connsiteY8" fmla="*/ 681 h 10000"/>
                  <a:gd name="connsiteX9" fmla="*/ 4560 w 10000"/>
                  <a:gd name="connsiteY9" fmla="*/ 490 h 10000"/>
                  <a:gd name="connsiteX0" fmla="*/ 4982 w 10422"/>
                  <a:gd name="connsiteY0" fmla="*/ 490 h 9973"/>
                  <a:gd name="connsiteX1" fmla="*/ 3776 w 10422"/>
                  <a:gd name="connsiteY1" fmla="*/ 1642 h 9973"/>
                  <a:gd name="connsiteX2" fmla="*/ 0 w 10422"/>
                  <a:gd name="connsiteY2" fmla="*/ 5385 h 9973"/>
                  <a:gd name="connsiteX3" fmla="*/ 2030 w 10422"/>
                  <a:gd name="connsiteY3" fmla="*/ 9972 h 9973"/>
                  <a:gd name="connsiteX4" fmla="*/ 5650 w 10422"/>
                  <a:gd name="connsiteY4" fmla="*/ 5929 h 9973"/>
                  <a:gd name="connsiteX5" fmla="*/ 7814 w 10422"/>
                  <a:gd name="connsiteY5" fmla="*/ 7793 h 9973"/>
                  <a:gd name="connsiteX6" fmla="*/ 9983 w 10422"/>
                  <a:gd name="connsiteY6" fmla="*/ 6515 h 9973"/>
                  <a:gd name="connsiteX7" fmla="*/ 9984 w 10422"/>
                  <a:gd name="connsiteY7" fmla="*/ 2209 h 9973"/>
                  <a:gd name="connsiteX8" fmla="*/ 6190 w 10422"/>
                  <a:gd name="connsiteY8" fmla="*/ 681 h 9973"/>
                  <a:gd name="connsiteX9" fmla="*/ 4982 w 10422"/>
                  <a:gd name="connsiteY9" fmla="*/ 490 h 9973"/>
                  <a:gd name="connsiteX0" fmla="*/ 4780 w 10000"/>
                  <a:gd name="connsiteY0" fmla="*/ 491 h 10000"/>
                  <a:gd name="connsiteX1" fmla="*/ 1159 w 10000"/>
                  <a:gd name="connsiteY1" fmla="*/ 1276 h 10000"/>
                  <a:gd name="connsiteX2" fmla="*/ 0 w 10000"/>
                  <a:gd name="connsiteY2" fmla="*/ 5400 h 10000"/>
                  <a:gd name="connsiteX3" fmla="*/ 1948 w 10000"/>
                  <a:gd name="connsiteY3" fmla="*/ 9999 h 10000"/>
                  <a:gd name="connsiteX4" fmla="*/ 5421 w 10000"/>
                  <a:gd name="connsiteY4" fmla="*/ 5945 h 10000"/>
                  <a:gd name="connsiteX5" fmla="*/ 7498 w 10000"/>
                  <a:gd name="connsiteY5" fmla="*/ 7814 h 10000"/>
                  <a:gd name="connsiteX6" fmla="*/ 9579 w 10000"/>
                  <a:gd name="connsiteY6" fmla="*/ 6533 h 10000"/>
                  <a:gd name="connsiteX7" fmla="*/ 9580 w 10000"/>
                  <a:gd name="connsiteY7" fmla="*/ 2215 h 10000"/>
                  <a:gd name="connsiteX8" fmla="*/ 5939 w 10000"/>
                  <a:gd name="connsiteY8" fmla="*/ 683 h 10000"/>
                  <a:gd name="connsiteX9" fmla="*/ 4780 w 10000"/>
                  <a:gd name="connsiteY9" fmla="*/ 491 h 10000"/>
                  <a:gd name="connsiteX0" fmla="*/ 4032 w 10000"/>
                  <a:gd name="connsiteY0" fmla="*/ 240 h 10817"/>
                  <a:gd name="connsiteX1" fmla="*/ 1159 w 10000"/>
                  <a:gd name="connsiteY1" fmla="*/ 2093 h 10817"/>
                  <a:gd name="connsiteX2" fmla="*/ 0 w 10000"/>
                  <a:gd name="connsiteY2" fmla="*/ 6217 h 10817"/>
                  <a:gd name="connsiteX3" fmla="*/ 1948 w 10000"/>
                  <a:gd name="connsiteY3" fmla="*/ 10816 h 10817"/>
                  <a:gd name="connsiteX4" fmla="*/ 5421 w 10000"/>
                  <a:gd name="connsiteY4" fmla="*/ 6762 h 10817"/>
                  <a:gd name="connsiteX5" fmla="*/ 7498 w 10000"/>
                  <a:gd name="connsiteY5" fmla="*/ 8631 h 10817"/>
                  <a:gd name="connsiteX6" fmla="*/ 9579 w 10000"/>
                  <a:gd name="connsiteY6" fmla="*/ 7350 h 10817"/>
                  <a:gd name="connsiteX7" fmla="*/ 9580 w 10000"/>
                  <a:gd name="connsiteY7" fmla="*/ 3032 h 10817"/>
                  <a:gd name="connsiteX8" fmla="*/ 5939 w 10000"/>
                  <a:gd name="connsiteY8" fmla="*/ 1500 h 10817"/>
                  <a:gd name="connsiteX9" fmla="*/ 4032 w 10000"/>
                  <a:gd name="connsiteY9" fmla="*/ 240 h 10817"/>
                  <a:gd name="connsiteX0" fmla="*/ 4032 w 10000"/>
                  <a:gd name="connsiteY0" fmla="*/ 507 h 11084"/>
                  <a:gd name="connsiteX1" fmla="*/ 1159 w 10000"/>
                  <a:gd name="connsiteY1" fmla="*/ 2360 h 11084"/>
                  <a:gd name="connsiteX2" fmla="*/ 0 w 10000"/>
                  <a:gd name="connsiteY2" fmla="*/ 6484 h 11084"/>
                  <a:gd name="connsiteX3" fmla="*/ 1948 w 10000"/>
                  <a:gd name="connsiteY3" fmla="*/ 11083 h 11084"/>
                  <a:gd name="connsiteX4" fmla="*/ 5421 w 10000"/>
                  <a:gd name="connsiteY4" fmla="*/ 7029 h 11084"/>
                  <a:gd name="connsiteX5" fmla="*/ 7498 w 10000"/>
                  <a:gd name="connsiteY5" fmla="*/ 8898 h 11084"/>
                  <a:gd name="connsiteX6" fmla="*/ 9579 w 10000"/>
                  <a:gd name="connsiteY6" fmla="*/ 7617 h 11084"/>
                  <a:gd name="connsiteX7" fmla="*/ 9580 w 10000"/>
                  <a:gd name="connsiteY7" fmla="*/ 3299 h 11084"/>
                  <a:gd name="connsiteX8" fmla="*/ 8340 w 10000"/>
                  <a:gd name="connsiteY8" fmla="*/ 658 h 11084"/>
                  <a:gd name="connsiteX9" fmla="*/ 4032 w 10000"/>
                  <a:gd name="connsiteY9" fmla="*/ 507 h 11084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67"/>
                  <a:gd name="connsiteX1" fmla="*/ 1159 w 10000"/>
                  <a:gd name="connsiteY1" fmla="*/ 2309 h 11067"/>
                  <a:gd name="connsiteX2" fmla="*/ 0 w 10000"/>
                  <a:gd name="connsiteY2" fmla="*/ 6433 h 11067"/>
                  <a:gd name="connsiteX3" fmla="*/ 1948 w 10000"/>
                  <a:gd name="connsiteY3" fmla="*/ 11032 h 11067"/>
                  <a:gd name="connsiteX4" fmla="*/ 4641 w 10000"/>
                  <a:gd name="connsiteY4" fmla="*/ 8580 h 11067"/>
                  <a:gd name="connsiteX5" fmla="*/ 7498 w 10000"/>
                  <a:gd name="connsiteY5" fmla="*/ 8847 h 11067"/>
                  <a:gd name="connsiteX6" fmla="*/ 9579 w 10000"/>
                  <a:gd name="connsiteY6" fmla="*/ 7566 h 11067"/>
                  <a:gd name="connsiteX7" fmla="*/ 9580 w 10000"/>
                  <a:gd name="connsiteY7" fmla="*/ 3248 h 11067"/>
                  <a:gd name="connsiteX8" fmla="*/ 8340 w 10000"/>
                  <a:gd name="connsiteY8" fmla="*/ 607 h 11067"/>
                  <a:gd name="connsiteX9" fmla="*/ 4032 w 10000"/>
                  <a:gd name="connsiteY9" fmla="*/ 456 h 11067"/>
                  <a:gd name="connsiteX0" fmla="*/ 4032 w 10000"/>
                  <a:gd name="connsiteY0" fmla="*/ 456 h 11053"/>
                  <a:gd name="connsiteX1" fmla="*/ 1159 w 10000"/>
                  <a:gd name="connsiteY1" fmla="*/ 2309 h 11053"/>
                  <a:gd name="connsiteX2" fmla="*/ 0 w 10000"/>
                  <a:gd name="connsiteY2" fmla="*/ 6433 h 11053"/>
                  <a:gd name="connsiteX3" fmla="*/ 1948 w 10000"/>
                  <a:gd name="connsiteY3" fmla="*/ 11032 h 11053"/>
                  <a:gd name="connsiteX4" fmla="*/ 4641 w 10000"/>
                  <a:gd name="connsiteY4" fmla="*/ 8580 h 11053"/>
                  <a:gd name="connsiteX5" fmla="*/ 7498 w 10000"/>
                  <a:gd name="connsiteY5" fmla="*/ 8847 h 11053"/>
                  <a:gd name="connsiteX6" fmla="*/ 9579 w 10000"/>
                  <a:gd name="connsiteY6" fmla="*/ 7566 h 11053"/>
                  <a:gd name="connsiteX7" fmla="*/ 9580 w 10000"/>
                  <a:gd name="connsiteY7" fmla="*/ 3248 h 11053"/>
                  <a:gd name="connsiteX8" fmla="*/ 8340 w 10000"/>
                  <a:gd name="connsiteY8" fmla="*/ 607 h 11053"/>
                  <a:gd name="connsiteX9" fmla="*/ 4032 w 10000"/>
                  <a:gd name="connsiteY9" fmla="*/ 456 h 11053"/>
                  <a:gd name="connsiteX0" fmla="*/ 4032 w 10000"/>
                  <a:gd name="connsiteY0" fmla="*/ 456 h 11130"/>
                  <a:gd name="connsiteX1" fmla="*/ 1159 w 10000"/>
                  <a:gd name="connsiteY1" fmla="*/ 2309 h 11130"/>
                  <a:gd name="connsiteX2" fmla="*/ 0 w 10000"/>
                  <a:gd name="connsiteY2" fmla="*/ 6433 h 11130"/>
                  <a:gd name="connsiteX3" fmla="*/ 1948 w 10000"/>
                  <a:gd name="connsiteY3" fmla="*/ 11032 h 11130"/>
                  <a:gd name="connsiteX4" fmla="*/ 4641 w 10000"/>
                  <a:gd name="connsiteY4" fmla="*/ 8580 h 11130"/>
                  <a:gd name="connsiteX5" fmla="*/ 7498 w 10000"/>
                  <a:gd name="connsiteY5" fmla="*/ 8847 h 11130"/>
                  <a:gd name="connsiteX6" fmla="*/ 9579 w 10000"/>
                  <a:gd name="connsiteY6" fmla="*/ 7566 h 11130"/>
                  <a:gd name="connsiteX7" fmla="*/ 9580 w 10000"/>
                  <a:gd name="connsiteY7" fmla="*/ 3248 h 11130"/>
                  <a:gd name="connsiteX8" fmla="*/ 8340 w 10000"/>
                  <a:gd name="connsiteY8" fmla="*/ 607 h 11130"/>
                  <a:gd name="connsiteX9" fmla="*/ 4032 w 10000"/>
                  <a:gd name="connsiteY9" fmla="*/ 456 h 11130"/>
                  <a:gd name="connsiteX0" fmla="*/ 4662 w 10630"/>
                  <a:gd name="connsiteY0" fmla="*/ 456 h 11130"/>
                  <a:gd name="connsiteX1" fmla="*/ 1789 w 10630"/>
                  <a:gd name="connsiteY1" fmla="*/ 2309 h 11130"/>
                  <a:gd name="connsiteX2" fmla="*/ 630 w 10630"/>
                  <a:gd name="connsiteY2" fmla="*/ 6433 h 11130"/>
                  <a:gd name="connsiteX3" fmla="*/ 2578 w 10630"/>
                  <a:gd name="connsiteY3" fmla="*/ 11032 h 11130"/>
                  <a:gd name="connsiteX4" fmla="*/ 5271 w 10630"/>
                  <a:gd name="connsiteY4" fmla="*/ 8580 h 11130"/>
                  <a:gd name="connsiteX5" fmla="*/ 8128 w 10630"/>
                  <a:gd name="connsiteY5" fmla="*/ 8847 h 11130"/>
                  <a:gd name="connsiteX6" fmla="*/ 10209 w 10630"/>
                  <a:gd name="connsiteY6" fmla="*/ 7566 h 11130"/>
                  <a:gd name="connsiteX7" fmla="*/ 10210 w 10630"/>
                  <a:gd name="connsiteY7" fmla="*/ 3248 h 11130"/>
                  <a:gd name="connsiteX8" fmla="*/ 8970 w 10630"/>
                  <a:gd name="connsiteY8" fmla="*/ 607 h 11130"/>
                  <a:gd name="connsiteX9" fmla="*/ 4662 w 10630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2836"/>
                  <a:gd name="connsiteX1" fmla="*/ 2266 w 11107"/>
                  <a:gd name="connsiteY1" fmla="*/ 2309 h 12836"/>
                  <a:gd name="connsiteX2" fmla="*/ 546 w 11107"/>
                  <a:gd name="connsiteY2" fmla="*/ 6228 h 12836"/>
                  <a:gd name="connsiteX3" fmla="*/ 3055 w 11107"/>
                  <a:gd name="connsiteY3" fmla="*/ 11032 h 12836"/>
                  <a:gd name="connsiteX4" fmla="*/ 5748 w 11107"/>
                  <a:gd name="connsiteY4" fmla="*/ 8580 h 12836"/>
                  <a:gd name="connsiteX5" fmla="*/ 8605 w 11107"/>
                  <a:gd name="connsiteY5" fmla="*/ 8847 h 12836"/>
                  <a:gd name="connsiteX6" fmla="*/ 10686 w 11107"/>
                  <a:gd name="connsiteY6" fmla="*/ 7566 h 12836"/>
                  <a:gd name="connsiteX7" fmla="*/ 10687 w 11107"/>
                  <a:gd name="connsiteY7" fmla="*/ 3248 h 12836"/>
                  <a:gd name="connsiteX8" fmla="*/ 9447 w 11107"/>
                  <a:gd name="connsiteY8" fmla="*/ 607 h 12836"/>
                  <a:gd name="connsiteX9" fmla="*/ 5139 w 11107"/>
                  <a:gd name="connsiteY9" fmla="*/ 456 h 12836"/>
                  <a:gd name="connsiteX0" fmla="*/ 5139 w 11107"/>
                  <a:gd name="connsiteY0" fmla="*/ 456 h 13188"/>
                  <a:gd name="connsiteX1" fmla="*/ 2266 w 11107"/>
                  <a:gd name="connsiteY1" fmla="*/ 2309 h 13188"/>
                  <a:gd name="connsiteX2" fmla="*/ 546 w 11107"/>
                  <a:gd name="connsiteY2" fmla="*/ 6228 h 13188"/>
                  <a:gd name="connsiteX3" fmla="*/ 3055 w 11107"/>
                  <a:gd name="connsiteY3" fmla="*/ 11032 h 13188"/>
                  <a:gd name="connsiteX4" fmla="*/ 5748 w 11107"/>
                  <a:gd name="connsiteY4" fmla="*/ 8580 h 13188"/>
                  <a:gd name="connsiteX5" fmla="*/ 8886 w 11107"/>
                  <a:gd name="connsiteY5" fmla="*/ 9792 h 13188"/>
                  <a:gd name="connsiteX6" fmla="*/ 10686 w 11107"/>
                  <a:gd name="connsiteY6" fmla="*/ 7566 h 13188"/>
                  <a:gd name="connsiteX7" fmla="*/ 10687 w 11107"/>
                  <a:gd name="connsiteY7" fmla="*/ 3248 h 13188"/>
                  <a:gd name="connsiteX8" fmla="*/ 9447 w 11107"/>
                  <a:gd name="connsiteY8" fmla="*/ 607 h 13188"/>
                  <a:gd name="connsiteX9" fmla="*/ 5139 w 11107"/>
                  <a:gd name="connsiteY9" fmla="*/ 456 h 13188"/>
                  <a:gd name="connsiteX0" fmla="*/ 5139 w 11107"/>
                  <a:gd name="connsiteY0" fmla="*/ 922 h 13654"/>
                  <a:gd name="connsiteX1" fmla="*/ 2266 w 11107"/>
                  <a:gd name="connsiteY1" fmla="*/ 2775 h 13654"/>
                  <a:gd name="connsiteX2" fmla="*/ 546 w 11107"/>
                  <a:gd name="connsiteY2" fmla="*/ 6694 h 13654"/>
                  <a:gd name="connsiteX3" fmla="*/ 3055 w 11107"/>
                  <a:gd name="connsiteY3" fmla="*/ 11498 h 13654"/>
                  <a:gd name="connsiteX4" fmla="*/ 5748 w 11107"/>
                  <a:gd name="connsiteY4" fmla="*/ 9046 h 13654"/>
                  <a:gd name="connsiteX5" fmla="*/ 8886 w 11107"/>
                  <a:gd name="connsiteY5" fmla="*/ 10258 h 13654"/>
                  <a:gd name="connsiteX6" fmla="*/ 10686 w 11107"/>
                  <a:gd name="connsiteY6" fmla="*/ 8032 h 13654"/>
                  <a:gd name="connsiteX7" fmla="*/ 10687 w 11107"/>
                  <a:gd name="connsiteY7" fmla="*/ 3714 h 13654"/>
                  <a:gd name="connsiteX8" fmla="*/ 9447 w 11107"/>
                  <a:gd name="connsiteY8" fmla="*/ 1073 h 13654"/>
                  <a:gd name="connsiteX9" fmla="*/ 5139 w 11107"/>
                  <a:gd name="connsiteY9" fmla="*/ 922 h 13654"/>
                  <a:gd name="connsiteX0" fmla="*/ 5139 w 11107"/>
                  <a:gd name="connsiteY0" fmla="*/ 1423 h 14155"/>
                  <a:gd name="connsiteX1" fmla="*/ 2266 w 11107"/>
                  <a:gd name="connsiteY1" fmla="*/ 3276 h 14155"/>
                  <a:gd name="connsiteX2" fmla="*/ 546 w 11107"/>
                  <a:gd name="connsiteY2" fmla="*/ 7195 h 14155"/>
                  <a:gd name="connsiteX3" fmla="*/ 3055 w 11107"/>
                  <a:gd name="connsiteY3" fmla="*/ 11999 h 14155"/>
                  <a:gd name="connsiteX4" fmla="*/ 5748 w 11107"/>
                  <a:gd name="connsiteY4" fmla="*/ 9547 h 14155"/>
                  <a:gd name="connsiteX5" fmla="*/ 8886 w 11107"/>
                  <a:gd name="connsiteY5" fmla="*/ 10759 h 14155"/>
                  <a:gd name="connsiteX6" fmla="*/ 10686 w 11107"/>
                  <a:gd name="connsiteY6" fmla="*/ 8533 h 14155"/>
                  <a:gd name="connsiteX7" fmla="*/ 10687 w 11107"/>
                  <a:gd name="connsiteY7" fmla="*/ 4215 h 14155"/>
                  <a:gd name="connsiteX8" fmla="*/ 9728 w 11107"/>
                  <a:gd name="connsiteY8" fmla="*/ 835 h 14155"/>
                  <a:gd name="connsiteX9" fmla="*/ 5139 w 11107"/>
                  <a:gd name="connsiteY9" fmla="*/ 1423 h 14155"/>
                  <a:gd name="connsiteX0" fmla="*/ 5139 w 12384"/>
                  <a:gd name="connsiteY0" fmla="*/ 1423 h 14155"/>
                  <a:gd name="connsiteX1" fmla="*/ 2266 w 12384"/>
                  <a:gd name="connsiteY1" fmla="*/ 3276 h 14155"/>
                  <a:gd name="connsiteX2" fmla="*/ 546 w 12384"/>
                  <a:gd name="connsiteY2" fmla="*/ 7195 h 14155"/>
                  <a:gd name="connsiteX3" fmla="*/ 3055 w 12384"/>
                  <a:gd name="connsiteY3" fmla="*/ 11999 h 14155"/>
                  <a:gd name="connsiteX4" fmla="*/ 5748 w 12384"/>
                  <a:gd name="connsiteY4" fmla="*/ 9547 h 14155"/>
                  <a:gd name="connsiteX5" fmla="*/ 8886 w 12384"/>
                  <a:gd name="connsiteY5" fmla="*/ 10759 h 14155"/>
                  <a:gd name="connsiteX6" fmla="*/ 10686 w 12384"/>
                  <a:gd name="connsiteY6" fmla="*/ 8533 h 14155"/>
                  <a:gd name="connsiteX7" fmla="*/ 12184 w 12384"/>
                  <a:gd name="connsiteY7" fmla="*/ 3927 h 14155"/>
                  <a:gd name="connsiteX8" fmla="*/ 9728 w 12384"/>
                  <a:gd name="connsiteY8" fmla="*/ 835 h 14155"/>
                  <a:gd name="connsiteX9" fmla="*/ 5139 w 12384"/>
                  <a:gd name="connsiteY9" fmla="*/ 1423 h 14155"/>
                  <a:gd name="connsiteX0" fmla="*/ 5139 w 12562"/>
                  <a:gd name="connsiteY0" fmla="*/ 1423 h 14155"/>
                  <a:gd name="connsiteX1" fmla="*/ 2266 w 12562"/>
                  <a:gd name="connsiteY1" fmla="*/ 3276 h 14155"/>
                  <a:gd name="connsiteX2" fmla="*/ 546 w 12562"/>
                  <a:gd name="connsiteY2" fmla="*/ 7195 h 14155"/>
                  <a:gd name="connsiteX3" fmla="*/ 3055 w 12562"/>
                  <a:gd name="connsiteY3" fmla="*/ 11999 h 14155"/>
                  <a:gd name="connsiteX4" fmla="*/ 5748 w 12562"/>
                  <a:gd name="connsiteY4" fmla="*/ 9547 h 14155"/>
                  <a:gd name="connsiteX5" fmla="*/ 8886 w 12562"/>
                  <a:gd name="connsiteY5" fmla="*/ 10759 h 14155"/>
                  <a:gd name="connsiteX6" fmla="*/ 12027 w 12562"/>
                  <a:gd name="connsiteY6" fmla="*/ 8163 h 14155"/>
                  <a:gd name="connsiteX7" fmla="*/ 12184 w 12562"/>
                  <a:gd name="connsiteY7" fmla="*/ 3927 h 14155"/>
                  <a:gd name="connsiteX8" fmla="*/ 9728 w 12562"/>
                  <a:gd name="connsiteY8" fmla="*/ 835 h 14155"/>
                  <a:gd name="connsiteX9" fmla="*/ 5139 w 12562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53"/>
                  <a:gd name="connsiteY0" fmla="*/ 1423 h 14155"/>
                  <a:gd name="connsiteX1" fmla="*/ 2266 w 14753"/>
                  <a:gd name="connsiteY1" fmla="*/ 3276 h 14155"/>
                  <a:gd name="connsiteX2" fmla="*/ 546 w 14753"/>
                  <a:gd name="connsiteY2" fmla="*/ 7195 h 14155"/>
                  <a:gd name="connsiteX3" fmla="*/ 3055 w 14753"/>
                  <a:gd name="connsiteY3" fmla="*/ 11999 h 14155"/>
                  <a:gd name="connsiteX4" fmla="*/ 5748 w 14753"/>
                  <a:gd name="connsiteY4" fmla="*/ 9547 h 14155"/>
                  <a:gd name="connsiteX5" fmla="*/ 8886 w 14753"/>
                  <a:gd name="connsiteY5" fmla="*/ 10759 h 14155"/>
                  <a:gd name="connsiteX6" fmla="*/ 11965 w 14753"/>
                  <a:gd name="connsiteY6" fmla="*/ 8779 h 14155"/>
                  <a:gd name="connsiteX7" fmla="*/ 12184 w 14753"/>
                  <a:gd name="connsiteY7" fmla="*/ 3927 h 14155"/>
                  <a:gd name="connsiteX8" fmla="*/ 9728 w 14753"/>
                  <a:gd name="connsiteY8" fmla="*/ 835 h 14155"/>
                  <a:gd name="connsiteX9" fmla="*/ 5139 w 14753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661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69"/>
                  <a:gd name="connsiteX1" fmla="*/ 2697 w 16991"/>
                  <a:gd name="connsiteY1" fmla="*/ 3276 h 14169"/>
                  <a:gd name="connsiteX2" fmla="*/ 1039 w 16991"/>
                  <a:gd name="connsiteY2" fmla="*/ 6661 h 14169"/>
                  <a:gd name="connsiteX3" fmla="*/ 2831 w 16991"/>
                  <a:gd name="connsiteY3" fmla="*/ 11547 h 14169"/>
                  <a:gd name="connsiteX4" fmla="*/ 6179 w 16991"/>
                  <a:gd name="connsiteY4" fmla="*/ 9547 h 14169"/>
                  <a:gd name="connsiteX5" fmla="*/ 9317 w 16991"/>
                  <a:gd name="connsiteY5" fmla="*/ 10759 h 14169"/>
                  <a:gd name="connsiteX6" fmla="*/ 12396 w 16991"/>
                  <a:gd name="connsiteY6" fmla="*/ 8779 h 14169"/>
                  <a:gd name="connsiteX7" fmla="*/ 12615 w 16991"/>
                  <a:gd name="connsiteY7" fmla="*/ 3927 h 14169"/>
                  <a:gd name="connsiteX8" fmla="*/ 10159 w 16991"/>
                  <a:gd name="connsiteY8" fmla="*/ 835 h 14169"/>
                  <a:gd name="connsiteX9" fmla="*/ 5570 w 16991"/>
                  <a:gd name="connsiteY9" fmla="*/ 1423 h 14169"/>
                  <a:gd name="connsiteX0" fmla="*/ 5570 w 16991"/>
                  <a:gd name="connsiteY0" fmla="*/ 1423 h 14319"/>
                  <a:gd name="connsiteX1" fmla="*/ 2697 w 16991"/>
                  <a:gd name="connsiteY1" fmla="*/ 3276 h 14319"/>
                  <a:gd name="connsiteX2" fmla="*/ 1039 w 16991"/>
                  <a:gd name="connsiteY2" fmla="*/ 6661 h 14319"/>
                  <a:gd name="connsiteX3" fmla="*/ 2831 w 16991"/>
                  <a:gd name="connsiteY3" fmla="*/ 11547 h 14319"/>
                  <a:gd name="connsiteX4" fmla="*/ 6241 w 16991"/>
                  <a:gd name="connsiteY4" fmla="*/ 10204 h 14319"/>
                  <a:gd name="connsiteX5" fmla="*/ 9317 w 16991"/>
                  <a:gd name="connsiteY5" fmla="*/ 10759 h 14319"/>
                  <a:gd name="connsiteX6" fmla="*/ 12396 w 16991"/>
                  <a:gd name="connsiteY6" fmla="*/ 8779 h 14319"/>
                  <a:gd name="connsiteX7" fmla="*/ 12615 w 16991"/>
                  <a:gd name="connsiteY7" fmla="*/ 3927 h 14319"/>
                  <a:gd name="connsiteX8" fmla="*/ 10159 w 16991"/>
                  <a:gd name="connsiteY8" fmla="*/ 835 h 14319"/>
                  <a:gd name="connsiteX9" fmla="*/ 5570 w 16991"/>
                  <a:gd name="connsiteY9" fmla="*/ 1423 h 14319"/>
                  <a:gd name="connsiteX0" fmla="*/ 5570 w 16991"/>
                  <a:gd name="connsiteY0" fmla="*/ 1423 h 14440"/>
                  <a:gd name="connsiteX1" fmla="*/ 2697 w 16991"/>
                  <a:gd name="connsiteY1" fmla="*/ 3276 h 14440"/>
                  <a:gd name="connsiteX2" fmla="*/ 1039 w 16991"/>
                  <a:gd name="connsiteY2" fmla="*/ 6661 h 14440"/>
                  <a:gd name="connsiteX3" fmla="*/ 2831 w 16991"/>
                  <a:gd name="connsiteY3" fmla="*/ 11547 h 14440"/>
                  <a:gd name="connsiteX4" fmla="*/ 6241 w 16991"/>
                  <a:gd name="connsiteY4" fmla="*/ 10204 h 14440"/>
                  <a:gd name="connsiteX5" fmla="*/ 9317 w 16991"/>
                  <a:gd name="connsiteY5" fmla="*/ 10759 h 14440"/>
                  <a:gd name="connsiteX6" fmla="*/ 12396 w 16991"/>
                  <a:gd name="connsiteY6" fmla="*/ 8779 h 14440"/>
                  <a:gd name="connsiteX7" fmla="*/ 12615 w 16991"/>
                  <a:gd name="connsiteY7" fmla="*/ 3927 h 14440"/>
                  <a:gd name="connsiteX8" fmla="*/ 10159 w 16991"/>
                  <a:gd name="connsiteY8" fmla="*/ 835 h 14440"/>
                  <a:gd name="connsiteX9" fmla="*/ 5570 w 16991"/>
                  <a:gd name="connsiteY9" fmla="*/ 1423 h 14440"/>
                  <a:gd name="connsiteX0" fmla="*/ 5570 w 16991"/>
                  <a:gd name="connsiteY0" fmla="*/ 1423 h 14549"/>
                  <a:gd name="connsiteX1" fmla="*/ 2697 w 16991"/>
                  <a:gd name="connsiteY1" fmla="*/ 3276 h 14549"/>
                  <a:gd name="connsiteX2" fmla="*/ 1039 w 16991"/>
                  <a:gd name="connsiteY2" fmla="*/ 6661 h 14549"/>
                  <a:gd name="connsiteX3" fmla="*/ 2831 w 16991"/>
                  <a:gd name="connsiteY3" fmla="*/ 11547 h 14549"/>
                  <a:gd name="connsiteX4" fmla="*/ 6241 w 16991"/>
                  <a:gd name="connsiteY4" fmla="*/ 10204 h 14549"/>
                  <a:gd name="connsiteX5" fmla="*/ 9317 w 16991"/>
                  <a:gd name="connsiteY5" fmla="*/ 10759 h 14549"/>
                  <a:gd name="connsiteX6" fmla="*/ 12396 w 16991"/>
                  <a:gd name="connsiteY6" fmla="*/ 8779 h 14549"/>
                  <a:gd name="connsiteX7" fmla="*/ 12615 w 16991"/>
                  <a:gd name="connsiteY7" fmla="*/ 3927 h 14549"/>
                  <a:gd name="connsiteX8" fmla="*/ 10159 w 16991"/>
                  <a:gd name="connsiteY8" fmla="*/ 835 h 14549"/>
                  <a:gd name="connsiteX9" fmla="*/ 5570 w 16991"/>
                  <a:gd name="connsiteY9" fmla="*/ 1423 h 1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91" h="14549">
                    <a:moveTo>
                      <a:pt x="5570" y="1423"/>
                    </a:moveTo>
                    <a:cubicBezTo>
                      <a:pt x="5570" y="1423"/>
                      <a:pt x="3130" y="3084"/>
                      <a:pt x="2697" y="3276"/>
                    </a:cubicBezTo>
                    <a:cubicBezTo>
                      <a:pt x="2116" y="3276"/>
                      <a:pt x="-1842" y="6053"/>
                      <a:pt x="1039" y="6661"/>
                    </a:cubicBezTo>
                    <a:cubicBezTo>
                      <a:pt x="7088" y="4584"/>
                      <a:pt x="1964" y="10957"/>
                      <a:pt x="2831" y="11547"/>
                    </a:cubicBezTo>
                    <a:cubicBezTo>
                      <a:pt x="3698" y="12137"/>
                      <a:pt x="5378" y="9267"/>
                      <a:pt x="6241" y="10204"/>
                    </a:cubicBezTo>
                    <a:cubicBezTo>
                      <a:pt x="7104" y="11141"/>
                      <a:pt x="8518" y="19143"/>
                      <a:pt x="9317" y="10759"/>
                    </a:cubicBezTo>
                    <a:cubicBezTo>
                      <a:pt x="9836" y="7618"/>
                      <a:pt x="10455" y="8698"/>
                      <a:pt x="12396" y="8779"/>
                    </a:cubicBezTo>
                    <a:cubicBezTo>
                      <a:pt x="22146" y="14045"/>
                      <a:pt x="13484" y="5276"/>
                      <a:pt x="12615" y="3927"/>
                    </a:cubicBezTo>
                    <a:cubicBezTo>
                      <a:pt x="11601" y="2772"/>
                      <a:pt x="11853" y="1347"/>
                      <a:pt x="10159" y="835"/>
                    </a:cubicBezTo>
                    <a:cubicBezTo>
                      <a:pt x="8883" y="-1003"/>
                      <a:pt x="5715" y="652"/>
                      <a:pt x="5570" y="1423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38" name="Oval 284">
                <a:extLst>
                  <a:ext uri="{FF2B5EF4-FFF2-40B4-BE49-F238E27FC236}">
                    <a16:creationId xmlns:a16="http://schemas.microsoft.com/office/drawing/2014/main" id="{278DD524-FFC4-47C7-9610-C2392DD8A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772157">
                <a:off x="8188752" y="2258212"/>
                <a:ext cx="63039" cy="160334"/>
              </a:xfrm>
              <a:prstGeom prst="ellipse">
                <a:avLst/>
              </a:prstGeom>
              <a:solidFill>
                <a:srgbClr val="E2A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2B79E40-C6DC-40E0-AB8C-4665FDF3BE0F}"/>
                </a:ext>
              </a:extLst>
            </p:cNvPr>
            <p:cNvGrpSpPr/>
            <p:nvPr/>
          </p:nvGrpSpPr>
          <p:grpSpPr>
            <a:xfrm rot="15400128">
              <a:off x="4186978" y="4039108"/>
              <a:ext cx="614395" cy="302314"/>
              <a:chOff x="7815272" y="2280892"/>
              <a:chExt cx="817760" cy="302314"/>
            </a:xfrm>
          </p:grpSpPr>
          <p:sp>
            <p:nvSpPr>
              <p:cNvPr id="235" name="Freeform 283">
                <a:extLst>
                  <a:ext uri="{FF2B5EF4-FFF2-40B4-BE49-F238E27FC236}">
                    <a16:creationId xmlns:a16="http://schemas.microsoft.com/office/drawing/2014/main" id="{0C2B10FC-9D32-4F70-813D-0478917B147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72157">
                <a:off x="7815272" y="2280892"/>
                <a:ext cx="817760" cy="302314"/>
              </a:xfrm>
              <a:custGeom>
                <a:avLst/>
                <a:gdLst>
                  <a:gd name="T0" fmla="*/ 26 w 52"/>
                  <a:gd name="T1" fmla="*/ 4 h 51"/>
                  <a:gd name="T2" fmla="*/ 18 w 52"/>
                  <a:gd name="T3" fmla="*/ 10 h 51"/>
                  <a:gd name="T4" fmla="*/ 10 w 52"/>
                  <a:gd name="T5" fmla="*/ 12 h 51"/>
                  <a:gd name="T6" fmla="*/ 3 w 52"/>
                  <a:gd name="T7" fmla="*/ 25 h 51"/>
                  <a:gd name="T8" fmla="*/ 16 w 52"/>
                  <a:gd name="T9" fmla="*/ 37 h 51"/>
                  <a:gd name="T10" fmla="*/ 34 w 52"/>
                  <a:gd name="T11" fmla="*/ 45 h 51"/>
                  <a:gd name="T12" fmla="*/ 46 w 52"/>
                  <a:gd name="T13" fmla="*/ 36 h 51"/>
                  <a:gd name="T14" fmla="*/ 46 w 52"/>
                  <a:gd name="T15" fmla="*/ 17 h 51"/>
                  <a:gd name="T16" fmla="*/ 34 w 52"/>
                  <a:gd name="T17" fmla="*/ 5 h 51"/>
                  <a:gd name="T18" fmla="*/ 26 w 52"/>
                  <a:gd name="T19" fmla="*/ 4 h 51"/>
                  <a:gd name="connsiteX0" fmla="*/ 4531 w 11136"/>
                  <a:gd name="connsiteY0" fmla="*/ 500 h 9017"/>
                  <a:gd name="connsiteX1" fmla="*/ 2993 w 11136"/>
                  <a:gd name="connsiteY1" fmla="*/ 1677 h 9017"/>
                  <a:gd name="connsiteX2" fmla="*/ 1454 w 11136"/>
                  <a:gd name="connsiteY2" fmla="*/ 2069 h 9017"/>
                  <a:gd name="connsiteX3" fmla="*/ 108 w 11136"/>
                  <a:gd name="connsiteY3" fmla="*/ 4618 h 9017"/>
                  <a:gd name="connsiteX4" fmla="*/ 2608 w 11136"/>
                  <a:gd name="connsiteY4" fmla="*/ 6971 h 9017"/>
                  <a:gd name="connsiteX5" fmla="*/ 6069 w 11136"/>
                  <a:gd name="connsiteY5" fmla="*/ 8540 h 9017"/>
                  <a:gd name="connsiteX6" fmla="*/ 8377 w 11136"/>
                  <a:gd name="connsiteY6" fmla="*/ 6775 h 9017"/>
                  <a:gd name="connsiteX7" fmla="*/ 10903 w 11136"/>
                  <a:gd name="connsiteY7" fmla="*/ 2255 h 9017"/>
                  <a:gd name="connsiteX8" fmla="*/ 6069 w 11136"/>
                  <a:gd name="connsiteY8" fmla="*/ 696 h 9017"/>
                  <a:gd name="connsiteX9" fmla="*/ 4531 w 11136"/>
                  <a:gd name="connsiteY9" fmla="*/ 500 h 9017"/>
                  <a:gd name="connsiteX0" fmla="*/ 4069 w 10292"/>
                  <a:gd name="connsiteY0" fmla="*/ 555 h 10000"/>
                  <a:gd name="connsiteX1" fmla="*/ 2688 w 10292"/>
                  <a:gd name="connsiteY1" fmla="*/ 1860 h 10000"/>
                  <a:gd name="connsiteX2" fmla="*/ 1306 w 10292"/>
                  <a:gd name="connsiteY2" fmla="*/ 2295 h 10000"/>
                  <a:gd name="connsiteX3" fmla="*/ 97 w 10292"/>
                  <a:gd name="connsiteY3" fmla="*/ 5121 h 10000"/>
                  <a:gd name="connsiteX4" fmla="*/ 2342 w 10292"/>
                  <a:gd name="connsiteY4" fmla="*/ 7731 h 10000"/>
                  <a:gd name="connsiteX5" fmla="*/ 5450 w 10292"/>
                  <a:gd name="connsiteY5" fmla="*/ 9471 h 10000"/>
                  <a:gd name="connsiteX6" fmla="*/ 9790 w 10292"/>
                  <a:gd name="connsiteY6" fmla="*/ 7375 h 10000"/>
                  <a:gd name="connsiteX7" fmla="*/ 9791 w 10292"/>
                  <a:gd name="connsiteY7" fmla="*/ 2501 h 10000"/>
                  <a:gd name="connsiteX8" fmla="*/ 5450 w 10292"/>
                  <a:gd name="connsiteY8" fmla="*/ 772 h 10000"/>
                  <a:gd name="connsiteX9" fmla="*/ 4069 w 10292"/>
                  <a:gd name="connsiteY9" fmla="*/ 555 h 10000"/>
                  <a:gd name="connsiteX0" fmla="*/ 4069 w 10292"/>
                  <a:gd name="connsiteY0" fmla="*/ 555 h 9288"/>
                  <a:gd name="connsiteX1" fmla="*/ 2688 w 10292"/>
                  <a:gd name="connsiteY1" fmla="*/ 1860 h 9288"/>
                  <a:gd name="connsiteX2" fmla="*/ 1306 w 10292"/>
                  <a:gd name="connsiteY2" fmla="*/ 2295 h 9288"/>
                  <a:gd name="connsiteX3" fmla="*/ 97 w 10292"/>
                  <a:gd name="connsiteY3" fmla="*/ 5121 h 9288"/>
                  <a:gd name="connsiteX4" fmla="*/ 2342 w 10292"/>
                  <a:gd name="connsiteY4" fmla="*/ 7731 h 9288"/>
                  <a:gd name="connsiteX5" fmla="*/ 7309 w 10292"/>
                  <a:gd name="connsiteY5" fmla="*/ 8822 h 9288"/>
                  <a:gd name="connsiteX6" fmla="*/ 9790 w 10292"/>
                  <a:gd name="connsiteY6" fmla="*/ 7375 h 9288"/>
                  <a:gd name="connsiteX7" fmla="*/ 9791 w 10292"/>
                  <a:gd name="connsiteY7" fmla="*/ 2501 h 9288"/>
                  <a:gd name="connsiteX8" fmla="*/ 5450 w 10292"/>
                  <a:gd name="connsiteY8" fmla="*/ 772 h 9288"/>
                  <a:gd name="connsiteX9" fmla="*/ 4069 w 10292"/>
                  <a:gd name="connsiteY9" fmla="*/ 555 h 9288"/>
                  <a:gd name="connsiteX0" fmla="*/ 3974 w 10019"/>
                  <a:gd name="connsiteY0" fmla="*/ 598 h 9866"/>
                  <a:gd name="connsiteX1" fmla="*/ 2632 w 10019"/>
                  <a:gd name="connsiteY1" fmla="*/ 2003 h 9866"/>
                  <a:gd name="connsiteX2" fmla="*/ 1289 w 10019"/>
                  <a:gd name="connsiteY2" fmla="*/ 2471 h 9866"/>
                  <a:gd name="connsiteX3" fmla="*/ 114 w 10019"/>
                  <a:gd name="connsiteY3" fmla="*/ 5514 h 9866"/>
                  <a:gd name="connsiteX4" fmla="*/ 4716 w 10019"/>
                  <a:gd name="connsiteY4" fmla="*/ 7226 h 9866"/>
                  <a:gd name="connsiteX5" fmla="*/ 7122 w 10019"/>
                  <a:gd name="connsiteY5" fmla="*/ 9498 h 9866"/>
                  <a:gd name="connsiteX6" fmla="*/ 9532 w 10019"/>
                  <a:gd name="connsiteY6" fmla="*/ 7940 h 9866"/>
                  <a:gd name="connsiteX7" fmla="*/ 9533 w 10019"/>
                  <a:gd name="connsiteY7" fmla="*/ 2693 h 9866"/>
                  <a:gd name="connsiteX8" fmla="*/ 5315 w 10019"/>
                  <a:gd name="connsiteY8" fmla="*/ 831 h 9866"/>
                  <a:gd name="connsiteX9" fmla="*/ 3974 w 10019"/>
                  <a:gd name="connsiteY9" fmla="*/ 598 h 9866"/>
                  <a:gd name="connsiteX0" fmla="*/ 3432 w 9467"/>
                  <a:gd name="connsiteY0" fmla="*/ 606 h 12399"/>
                  <a:gd name="connsiteX1" fmla="*/ 2093 w 9467"/>
                  <a:gd name="connsiteY1" fmla="*/ 2030 h 12399"/>
                  <a:gd name="connsiteX2" fmla="*/ 753 w 9467"/>
                  <a:gd name="connsiteY2" fmla="*/ 2505 h 12399"/>
                  <a:gd name="connsiteX3" fmla="*/ 157 w 9467"/>
                  <a:gd name="connsiteY3" fmla="*/ 12318 h 12399"/>
                  <a:gd name="connsiteX4" fmla="*/ 4173 w 9467"/>
                  <a:gd name="connsiteY4" fmla="*/ 7324 h 12399"/>
                  <a:gd name="connsiteX5" fmla="*/ 6574 w 9467"/>
                  <a:gd name="connsiteY5" fmla="*/ 9627 h 12399"/>
                  <a:gd name="connsiteX6" fmla="*/ 8980 w 9467"/>
                  <a:gd name="connsiteY6" fmla="*/ 8048 h 12399"/>
                  <a:gd name="connsiteX7" fmla="*/ 8981 w 9467"/>
                  <a:gd name="connsiteY7" fmla="*/ 2730 h 12399"/>
                  <a:gd name="connsiteX8" fmla="*/ 4771 w 9467"/>
                  <a:gd name="connsiteY8" fmla="*/ 842 h 12399"/>
                  <a:gd name="connsiteX9" fmla="*/ 3432 w 9467"/>
                  <a:gd name="connsiteY9" fmla="*/ 606 h 12399"/>
                  <a:gd name="connsiteX0" fmla="*/ 5344 w 11719"/>
                  <a:gd name="connsiteY0" fmla="*/ 488 h 9962"/>
                  <a:gd name="connsiteX1" fmla="*/ 3930 w 11719"/>
                  <a:gd name="connsiteY1" fmla="*/ 1636 h 9962"/>
                  <a:gd name="connsiteX2" fmla="*/ 0 w 11719"/>
                  <a:gd name="connsiteY2" fmla="*/ 3447 h 9962"/>
                  <a:gd name="connsiteX3" fmla="*/ 1885 w 11719"/>
                  <a:gd name="connsiteY3" fmla="*/ 9934 h 9962"/>
                  <a:gd name="connsiteX4" fmla="*/ 6127 w 11719"/>
                  <a:gd name="connsiteY4" fmla="*/ 5906 h 9962"/>
                  <a:gd name="connsiteX5" fmla="*/ 8663 w 11719"/>
                  <a:gd name="connsiteY5" fmla="*/ 7763 h 9962"/>
                  <a:gd name="connsiteX6" fmla="*/ 11205 w 11719"/>
                  <a:gd name="connsiteY6" fmla="*/ 6490 h 9962"/>
                  <a:gd name="connsiteX7" fmla="*/ 11206 w 11719"/>
                  <a:gd name="connsiteY7" fmla="*/ 2201 h 9962"/>
                  <a:gd name="connsiteX8" fmla="*/ 6759 w 11719"/>
                  <a:gd name="connsiteY8" fmla="*/ 678 h 9962"/>
                  <a:gd name="connsiteX9" fmla="*/ 5344 w 11719"/>
                  <a:gd name="connsiteY9" fmla="*/ 488 h 9962"/>
                  <a:gd name="connsiteX0" fmla="*/ 4560 w 10000"/>
                  <a:gd name="connsiteY0" fmla="*/ 490 h 10000"/>
                  <a:gd name="connsiteX1" fmla="*/ 3354 w 10000"/>
                  <a:gd name="connsiteY1" fmla="*/ 1642 h 10000"/>
                  <a:gd name="connsiteX2" fmla="*/ 0 w 10000"/>
                  <a:gd name="connsiteY2" fmla="*/ 3460 h 10000"/>
                  <a:gd name="connsiteX3" fmla="*/ 1608 w 10000"/>
                  <a:gd name="connsiteY3" fmla="*/ 9972 h 10000"/>
                  <a:gd name="connsiteX4" fmla="*/ 5228 w 10000"/>
                  <a:gd name="connsiteY4" fmla="*/ 5929 h 10000"/>
                  <a:gd name="connsiteX5" fmla="*/ 7392 w 10000"/>
                  <a:gd name="connsiteY5" fmla="*/ 7793 h 10000"/>
                  <a:gd name="connsiteX6" fmla="*/ 9561 w 10000"/>
                  <a:gd name="connsiteY6" fmla="*/ 6515 h 10000"/>
                  <a:gd name="connsiteX7" fmla="*/ 9562 w 10000"/>
                  <a:gd name="connsiteY7" fmla="*/ 2209 h 10000"/>
                  <a:gd name="connsiteX8" fmla="*/ 5768 w 10000"/>
                  <a:gd name="connsiteY8" fmla="*/ 681 h 10000"/>
                  <a:gd name="connsiteX9" fmla="*/ 4560 w 10000"/>
                  <a:gd name="connsiteY9" fmla="*/ 490 h 10000"/>
                  <a:gd name="connsiteX0" fmla="*/ 4982 w 10422"/>
                  <a:gd name="connsiteY0" fmla="*/ 490 h 9973"/>
                  <a:gd name="connsiteX1" fmla="*/ 3776 w 10422"/>
                  <a:gd name="connsiteY1" fmla="*/ 1642 h 9973"/>
                  <a:gd name="connsiteX2" fmla="*/ 0 w 10422"/>
                  <a:gd name="connsiteY2" fmla="*/ 5385 h 9973"/>
                  <a:gd name="connsiteX3" fmla="*/ 2030 w 10422"/>
                  <a:gd name="connsiteY3" fmla="*/ 9972 h 9973"/>
                  <a:gd name="connsiteX4" fmla="*/ 5650 w 10422"/>
                  <a:gd name="connsiteY4" fmla="*/ 5929 h 9973"/>
                  <a:gd name="connsiteX5" fmla="*/ 7814 w 10422"/>
                  <a:gd name="connsiteY5" fmla="*/ 7793 h 9973"/>
                  <a:gd name="connsiteX6" fmla="*/ 9983 w 10422"/>
                  <a:gd name="connsiteY6" fmla="*/ 6515 h 9973"/>
                  <a:gd name="connsiteX7" fmla="*/ 9984 w 10422"/>
                  <a:gd name="connsiteY7" fmla="*/ 2209 h 9973"/>
                  <a:gd name="connsiteX8" fmla="*/ 6190 w 10422"/>
                  <a:gd name="connsiteY8" fmla="*/ 681 h 9973"/>
                  <a:gd name="connsiteX9" fmla="*/ 4982 w 10422"/>
                  <a:gd name="connsiteY9" fmla="*/ 490 h 9973"/>
                  <a:gd name="connsiteX0" fmla="*/ 4780 w 10000"/>
                  <a:gd name="connsiteY0" fmla="*/ 491 h 10000"/>
                  <a:gd name="connsiteX1" fmla="*/ 1159 w 10000"/>
                  <a:gd name="connsiteY1" fmla="*/ 1276 h 10000"/>
                  <a:gd name="connsiteX2" fmla="*/ 0 w 10000"/>
                  <a:gd name="connsiteY2" fmla="*/ 5400 h 10000"/>
                  <a:gd name="connsiteX3" fmla="*/ 1948 w 10000"/>
                  <a:gd name="connsiteY3" fmla="*/ 9999 h 10000"/>
                  <a:gd name="connsiteX4" fmla="*/ 5421 w 10000"/>
                  <a:gd name="connsiteY4" fmla="*/ 5945 h 10000"/>
                  <a:gd name="connsiteX5" fmla="*/ 7498 w 10000"/>
                  <a:gd name="connsiteY5" fmla="*/ 7814 h 10000"/>
                  <a:gd name="connsiteX6" fmla="*/ 9579 w 10000"/>
                  <a:gd name="connsiteY6" fmla="*/ 6533 h 10000"/>
                  <a:gd name="connsiteX7" fmla="*/ 9580 w 10000"/>
                  <a:gd name="connsiteY7" fmla="*/ 2215 h 10000"/>
                  <a:gd name="connsiteX8" fmla="*/ 5939 w 10000"/>
                  <a:gd name="connsiteY8" fmla="*/ 683 h 10000"/>
                  <a:gd name="connsiteX9" fmla="*/ 4780 w 10000"/>
                  <a:gd name="connsiteY9" fmla="*/ 491 h 10000"/>
                  <a:gd name="connsiteX0" fmla="*/ 4032 w 10000"/>
                  <a:gd name="connsiteY0" fmla="*/ 240 h 10817"/>
                  <a:gd name="connsiteX1" fmla="*/ 1159 w 10000"/>
                  <a:gd name="connsiteY1" fmla="*/ 2093 h 10817"/>
                  <a:gd name="connsiteX2" fmla="*/ 0 w 10000"/>
                  <a:gd name="connsiteY2" fmla="*/ 6217 h 10817"/>
                  <a:gd name="connsiteX3" fmla="*/ 1948 w 10000"/>
                  <a:gd name="connsiteY3" fmla="*/ 10816 h 10817"/>
                  <a:gd name="connsiteX4" fmla="*/ 5421 w 10000"/>
                  <a:gd name="connsiteY4" fmla="*/ 6762 h 10817"/>
                  <a:gd name="connsiteX5" fmla="*/ 7498 w 10000"/>
                  <a:gd name="connsiteY5" fmla="*/ 8631 h 10817"/>
                  <a:gd name="connsiteX6" fmla="*/ 9579 w 10000"/>
                  <a:gd name="connsiteY6" fmla="*/ 7350 h 10817"/>
                  <a:gd name="connsiteX7" fmla="*/ 9580 w 10000"/>
                  <a:gd name="connsiteY7" fmla="*/ 3032 h 10817"/>
                  <a:gd name="connsiteX8" fmla="*/ 5939 w 10000"/>
                  <a:gd name="connsiteY8" fmla="*/ 1500 h 10817"/>
                  <a:gd name="connsiteX9" fmla="*/ 4032 w 10000"/>
                  <a:gd name="connsiteY9" fmla="*/ 240 h 10817"/>
                  <a:gd name="connsiteX0" fmla="*/ 4032 w 10000"/>
                  <a:gd name="connsiteY0" fmla="*/ 507 h 11084"/>
                  <a:gd name="connsiteX1" fmla="*/ 1159 w 10000"/>
                  <a:gd name="connsiteY1" fmla="*/ 2360 h 11084"/>
                  <a:gd name="connsiteX2" fmla="*/ 0 w 10000"/>
                  <a:gd name="connsiteY2" fmla="*/ 6484 h 11084"/>
                  <a:gd name="connsiteX3" fmla="*/ 1948 w 10000"/>
                  <a:gd name="connsiteY3" fmla="*/ 11083 h 11084"/>
                  <a:gd name="connsiteX4" fmla="*/ 5421 w 10000"/>
                  <a:gd name="connsiteY4" fmla="*/ 7029 h 11084"/>
                  <a:gd name="connsiteX5" fmla="*/ 7498 w 10000"/>
                  <a:gd name="connsiteY5" fmla="*/ 8898 h 11084"/>
                  <a:gd name="connsiteX6" fmla="*/ 9579 w 10000"/>
                  <a:gd name="connsiteY6" fmla="*/ 7617 h 11084"/>
                  <a:gd name="connsiteX7" fmla="*/ 9580 w 10000"/>
                  <a:gd name="connsiteY7" fmla="*/ 3299 h 11084"/>
                  <a:gd name="connsiteX8" fmla="*/ 8340 w 10000"/>
                  <a:gd name="connsiteY8" fmla="*/ 658 h 11084"/>
                  <a:gd name="connsiteX9" fmla="*/ 4032 w 10000"/>
                  <a:gd name="connsiteY9" fmla="*/ 507 h 11084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33"/>
                  <a:gd name="connsiteX1" fmla="*/ 1159 w 10000"/>
                  <a:gd name="connsiteY1" fmla="*/ 2309 h 11033"/>
                  <a:gd name="connsiteX2" fmla="*/ 0 w 10000"/>
                  <a:gd name="connsiteY2" fmla="*/ 6433 h 11033"/>
                  <a:gd name="connsiteX3" fmla="*/ 1948 w 10000"/>
                  <a:gd name="connsiteY3" fmla="*/ 11032 h 11033"/>
                  <a:gd name="connsiteX4" fmla="*/ 5421 w 10000"/>
                  <a:gd name="connsiteY4" fmla="*/ 6978 h 11033"/>
                  <a:gd name="connsiteX5" fmla="*/ 7498 w 10000"/>
                  <a:gd name="connsiteY5" fmla="*/ 8847 h 11033"/>
                  <a:gd name="connsiteX6" fmla="*/ 9579 w 10000"/>
                  <a:gd name="connsiteY6" fmla="*/ 7566 h 11033"/>
                  <a:gd name="connsiteX7" fmla="*/ 9580 w 10000"/>
                  <a:gd name="connsiteY7" fmla="*/ 3248 h 11033"/>
                  <a:gd name="connsiteX8" fmla="*/ 8340 w 10000"/>
                  <a:gd name="connsiteY8" fmla="*/ 607 h 11033"/>
                  <a:gd name="connsiteX9" fmla="*/ 4032 w 10000"/>
                  <a:gd name="connsiteY9" fmla="*/ 456 h 11033"/>
                  <a:gd name="connsiteX0" fmla="*/ 4032 w 10000"/>
                  <a:gd name="connsiteY0" fmla="*/ 456 h 11067"/>
                  <a:gd name="connsiteX1" fmla="*/ 1159 w 10000"/>
                  <a:gd name="connsiteY1" fmla="*/ 2309 h 11067"/>
                  <a:gd name="connsiteX2" fmla="*/ 0 w 10000"/>
                  <a:gd name="connsiteY2" fmla="*/ 6433 h 11067"/>
                  <a:gd name="connsiteX3" fmla="*/ 1948 w 10000"/>
                  <a:gd name="connsiteY3" fmla="*/ 11032 h 11067"/>
                  <a:gd name="connsiteX4" fmla="*/ 4641 w 10000"/>
                  <a:gd name="connsiteY4" fmla="*/ 8580 h 11067"/>
                  <a:gd name="connsiteX5" fmla="*/ 7498 w 10000"/>
                  <a:gd name="connsiteY5" fmla="*/ 8847 h 11067"/>
                  <a:gd name="connsiteX6" fmla="*/ 9579 w 10000"/>
                  <a:gd name="connsiteY6" fmla="*/ 7566 h 11067"/>
                  <a:gd name="connsiteX7" fmla="*/ 9580 w 10000"/>
                  <a:gd name="connsiteY7" fmla="*/ 3248 h 11067"/>
                  <a:gd name="connsiteX8" fmla="*/ 8340 w 10000"/>
                  <a:gd name="connsiteY8" fmla="*/ 607 h 11067"/>
                  <a:gd name="connsiteX9" fmla="*/ 4032 w 10000"/>
                  <a:gd name="connsiteY9" fmla="*/ 456 h 11067"/>
                  <a:gd name="connsiteX0" fmla="*/ 4032 w 10000"/>
                  <a:gd name="connsiteY0" fmla="*/ 456 h 11053"/>
                  <a:gd name="connsiteX1" fmla="*/ 1159 w 10000"/>
                  <a:gd name="connsiteY1" fmla="*/ 2309 h 11053"/>
                  <a:gd name="connsiteX2" fmla="*/ 0 w 10000"/>
                  <a:gd name="connsiteY2" fmla="*/ 6433 h 11053"/>
                  <a:gd name="connsiteX3" fmla="*/ 1948 w 10000"/>
                  <a:gd name="connsiteY3" fmla="*/ 11032 h 11053"/>
                  <a:gd name="connsiteX4" fmla="*/ 4641 w 10000"/>
                  <a:gd name="connsiteY4" fmla="*/ 8580 h 11053"/>
                  <a:gd name="connsiteX5" fmla="*/ 7498 w 10000"/>
                  <a:gd name="connsiteY5" fmla="*/ 8847 h 11053"/>
                  <a:gd name="connsiteX6" fmla="*/ 9579 w 10000"/>
                  <a:gd name="connsiteY6" fmla="*/ 7566 h 11053"/>
                  <a:gd name="connsiteX7" fmla="*/ 9580 w 10000"/>
                  <a:gd name="connsiteY7" fmla="*/ 3248 h 11053"/>
                  <a:gd name="connsiteX8" fmla="*/ 8340 w 10000"/>
                  <a:gd name="connsiteY8" fmla="*/ 607 h 11053"/>
                  <a:gd name="connsiteX9" fmla="*/ 4032 w 10000"/>
                  <a:gd name="connsiteY9" fmla="*/ 456 h 11053"/>
                  <a:gd name="connsiteX0" fmla="*/ 4032 w 10000"/>
                  <a:gd name="connsiteY0" fmla="*/ 456 h 11130"/>
                  <a:gd name="connsiteX1" fmla="*/ 1159 w 10000"/>
                  <a:gd name="connsiteY1" fmla="*/ 2309 h 11130"/>
                  <a:gd name="connsiteX2" fmla="*/ 0 w 10000"/>
                  <a:gd name="connsiteY2" fmla="*/ 6433 h 11130"/>
                  <a:gd name="connsiteX3" fmla="*/ 1948 w 10000"/>
                  <a:gd name="connsiteY3" fmla="*/ 11032 h 11130"/>
                  <a:gd name="connsiteX4" fmla="*/ 4641 w 10000"/>
                  <a:gd name="connsiteY4" fmla="*/ 8580 h 11130"/>
                  <a:gd name="connsiteX5" fmla="*/ 7498 w 10000"/>
                  <a:gd name="connsiteY5" fmla="*/ 8847 h 11130"/>
                  <a:gd name="connsiteX6" fmla="*/ 9579 w 10000"/>
                  <a:gd name="connsiteY6" fmla="*/ 7566 h 11130"/>
                  <a:gd name="connsiteX7" fmla="*/ 9580 w 10000"/>
                  <a:gd name="connsiteY7" fmla="*/ 3248 h 11130"/>
                  <a:gd name="connsiteX8" fmla="*/ 8340 w 10000"/>
                  <a:gd name="connsiteY8" fmla="*/ 607 h 11130"/>
                  <a:gd name="connsiteX9" fmla="*/ 4032 w 10000"/>
                  <a:gd name="connsiteY9" fmla="*/ 456 h 11130"/>
                  <a:gd name="connsiteX0" fmla="*/ 4662 w 10630"/>
                  <a:gd name="connsiteY0" fmla="*/ 456 h 11130"/>
                  <a:gd name="connsiteX1" fmla="*/ 1789 w 10630"/>
                  <a:gd name="connsiteY1" fmla="*/ 2309 h 11130"/>
                  <a:gd name="connsiteX2" fmla="*/ 630 w 10630"/>
                  <a:gd name="connsiteY2" fmla="*/ 6433 h 11130"/>
                  <a:gd name="connsiteX3" fmla="*/ 2578 w 10630"/>
                  <a:gd name="connsiteY3" fmla="*/ 11032 h 11130"/>
                  <a:gd name="connsiteX4" fmla="*/ 5271 w 10630"/>
                  <a:gd name="connsiteY4" fmla="*/ 8580 h 11130"/>
                  <a:gd name="connsiteX5" fmla="*/ 8128 w 10630"/>
                  <a:gd name="connsiteY5" fmla="*/ 8847 h 11130"/>
                  <a:gd name="connsiteX6" fmla="*/ 10209 w 10630"/>
                  <a:gd name="connsiteY6" fmla="*/ 7566 h 11130"/>
                  <a:gd name="connsiteX7" fmla="*/ 10210 w 10630"/>
                  <a:gd name="connsiteY7" fmla="*/ 3248 h 11130"/>
                  <a:gd name="connsiteX8" fmla="*/ 8970 w 10630"/>
                  <a:gd name="connsiteY8" fmla="*/ 607 h 11130"/>
                  <a:gd name="connsiteX9" fmla="*/ 4662 w 10630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1130"/>
                  <a:gd name="connsiteX1" fmla="*/ 2266 w 11107"/>
                  <a:gd name="connsiteY1" fmla="*/ 2309 h 11130"/>
                  <a:gd name="connsiteX2" fmla="*/ 546 w 11107"/>
                  <a:gd name="connsiteY2" fmla="*/ 6228 h 11130"/>
                  <a:gd name="connsiteX3" fmla="*/ 3055 w 11107"/>
                  <a:gd name="connsiteY3" fmla="*/ 11032 h 11130"/>
                  <a:gd name="connsiteX4" fmla="*/ 5748 w 11107"/>
                  <a:gd name="connsiteY4" fmla="*/ 8580 h 11130"/>
                  <a:gd name="connsiteX5" fmla="*/ 8605 w 11107"/>
                  <a:gd name="connsiteY5" fmla="*/ 8847 h 11130"/>
                  <a:gd name="connsiteX6" fmla="*/ 10686 w 11107"/>
                  <a:gd name="connsiteY6" fmla="*/ 7566 h 11130"/>
                  <a:gd name="connsiteX7" fmla="*/ 10687 w 11107"/>
                  <a:gd name="connsiteY7" fmla="*/ 3248 h 11130"/>
                  <a:gd name="connsiteX8" fmla="*/ 9447 w 11107"/>
                  <a:gd name="connsiteY8" fmla="*/ 607 h 11130"/>
                  <a:gd name="connsiteX9" fmla="*/ 5139 w 11107"/>
                  <a:gd name="connsiteY9" fmla="*/ 456 h 11130"/>
                  <a:gd name="connsiteX0" fmla="*/ 5139 w 11107"/>
                  <a:gd name="connsiteY0" fmla="*/ 456 h 12836"/>
                  <a:gd name="connsiteX1" fmla="*/ 2266 w 11107"/>
                  <a:gd name="connsiteY1" fmla="*/ 2309 h 12836"/>
                  <a:gd name="connsiteX2" fmla="*/ 546 w 11107"/>
                  <a:gd name="connsiteY2" fmla="*/ 6228 h 12836"/>
                  <a:gd name="connsiteX3" fmla="*/ 3055 w 11107"/>
                  <a:gd name="connsiteY3" fmla="*/ 11032 h 12836"/>
                  <a:gd name="connsiteX4" fmla="*/ 5748 w 11107"/>
                  <a:gd name="connsiteY4" fmla="*/ 8580 h 12836"/>
                  <a:gd name="connsiteX5" fmla="*/ 8605 w 11107"/>
                  <a:gd name="connsiteY5" fmla="*/ 8847 h 12836"/>
                  <a:gd name="connsiteX6" fmla="*/ 10686 w 11107"/>
                  <a:gd name="connsiteY6" fmla="*/ 7566 h 12836"/>
                  <a:gd name="connsiteX7" fmla="*/ 10687 w 11107"/>
                  <a:gd name="connsiteY7" fmla="*/ 3248 h 12836"/>
                  <a:gd name="connsiteX8" fmla="*/ 9447 w 11107"/>
                  <a:gd name="connsiteY8" fmla="*/ 607 h 12836"/>
                  <a:gd name="connsiteX9" fmla="*/ 5139 w 11107"/>
                  <a:gd name="connsiteY9" fmla="*/ 456 h 12836"/>
                  <a:gd name="connsiteX0" fmla="*/ 5139 w 11107"/>
                  <a:gd name="connsiteY0" fmla="*/ 456 h 13188"/>
                  <a:gd name="connsiteX1" fmla="*/ 2266 w 11107"/>
                  <a:gd name="connsiteY1" fmla="*/ 2309 h 13188"/>
                  <a:gd name="connsiteX2" fmla="*/ 546 w 11107"/>
                  <a:gd name="connsiteY2" fmla="*/ 6228 h 13188"/>
                  <a:gd name="connsiteX3" fmla="*/ 3055 w 11107"/>
                  <a:gd name="connsiteY3" fmla="*/ 11032 h 13188"/>
                  <a:gd name="connsiteX4" fmla="*/ 5748 w 11107"/>
                  <a:gd name="connsiteY4" fmla="*/ 8580 h 13188"/>
                  <a:gd name="connsiteX5" fmla="*/ 8886 w 11107"/>
                  <a:gd name="connsiteY5" fmla="*/ 9792 h 13188"/>
                  <a:gd name="connsiteX6" fmla="*/ 10686 w 11107"/>
                  <a:gd name="connsiteY6" fmla="*/ 7566 h 13188"/>
                  <a:gd name="connsiteX7" fmla="*/ 10687 w 11107"/>
                  <a:gd name="connsiteY7" fmla="*/ 3248 h 13188"/>
                  <a:gd name="connsiteX8" fmla="*/ 9447 w 11107"/>
                  <a:gd name="connsiteY8" fmla="*/ 607 h 13188"/>
                  <a:gd name="connsiteX9" fmla="*/ 5139 w 11107"/>
                  <a:gd name="connsiteY9" fmla="*/ 456 h 13188"/>
                  <a:gd name="connsiteX0" fmla="*/ 5139 w 11107"/>
                  <a:gd name="connsiteY0" fmla="*/ 922 h 13654"/>
                  <a:gd name="connsiteX1" fmla="*/ 2266 w 11107"/>
                  <a:gd name="connsiteY1" fmla="*/ 2775 h 13654"/>
                  <a:gd name="connsiteX2" fmla="*/ 546 w 11107"/>
                  <a:gd name="connsiteY2" fmla="*/ 6694 h 13654"/>
                  <a:gd name="connsiteX3" fmla="*/ 3055 w 11107"/>
                  <a:gd name="connsiteY3" fmla="*/ 11498 h 13654"/>
                  <a:gd name="connsiteX4" fmla="*/ 5748 w 11107"/>
                  <a:gd name="connsiteY4" fmla="*/ 9046 h 13654"/>
                  <a:gd name="connsiteX5" fmla="*/ 8886 w 11107"/>
                  <a:gd name="connsiteY5" fmla="*/ 10258 h 13654"/>
                  <a:gd name="connsiteX6" fmla="*/ 10686 w 11107"/>
                  <a:gd name="connsiteY6" fmla="*/ 8032 h 13654"/>
                  <a:gd name="connsiteX7" fmla="*/ 10687 w 11107"/>
                  <a:gd name="connsiteY7" fmla="*/ 3714 h 13654"/>
                  <a:gd name="connsiteX8" fmla="*/ 9447 w 11107"/>
                  <a:gd name="connsiteY8" fmla="*/ 1073 h 13654"/>
                  <a:gd name="connsiteX9" fmla="*/ 5139 w 11107"/>
                  <a:gd name="connsiteY9" fmla="*/ 922 h 13654"/>
                  <a:gd name="connsiteX0" fmla="*/ 5139 w 11107"/>
                  <a:gd name="connsiteY0" fmla="*/ 1423 h 14155"/>
                  <a:gd name="connsiteX1" fmla="*/ 2266 w 11107"/>
                  <a:gd name="connsiteY1" fmla="*/ 3276 h 14155"/>
                  <a:gd name="connsiteX2" fmla="*/ 546 w 11107"/>
                  <a:gd name="connsiteY2" fmla="*/ 7195 h 14155"/>
                  <a:gd name="connsiteX3" fmla="*/ 3055 w 11107"/>
                  <a:gd name="connsiteY3" fmla="*/ 11999 h 14155"/>
                  <a:gd name="connsiteX4" fmla="*/ 5748 w 11107"/>
                  <a:gd name="connsiteY4" fmla="*/ 9547 h 14155"/>
                  <a:gd name="connsiteX5" fmla="*/ 8886 w 11107"/>
                  <a:gd name="connsiteY5" fmla="*/ 10759 h 14155"/>
                  <a:gd name="connsiteX6" fmla="*/ 10686 w 11107"/>
                  <a:gd name="connsiteY6" fmla="*/ 8533 h 14155"/>
                  <a:gd name="connsiteX7" fmla="*/ 10687 w 11107"/>
                  <a:gd name="connsiteY7" fmla="*/ 4215 h 14155"/>
                  <a:gd name="connsiteX8" fmla="*/ 9728 w 11107"/>
                  <a:gd name="connsiteY8" fmla="*/ 835 h 14155"/>
                  <a:gd name="connsiteX9" fmla="*/ 5139 w 11107"/>
                  <a:gd name="connsiteY9" fmla="*/ 1423 h 14155"/>
                  <a:gd name="connsiteX0" fmla="*/ 5139 w 12384"/>
                  <a:gd name="connsiteY0" fmla="*/ 1423 h 14155"/>
                  <a:gd name="connsiteX1" fmla="*/ 2266 w 12384"/>
                  <a:gd name="connsiteY1" fmla="*/ 3276 h 14155"/>
                  <a:gd name="connsiteX2" fmla="*/ 546 w 12384"/>
                  <a:gd name="connsiteY2" fmla="*/ 7195 h 14155"/>
                  <a:gd name="connsiteX3" fmla="*/ 3055 w 12384"/>
                  <a:gd name="connsiteY3" fmla="*/ 11999 h 14155"/>
                  <a:gd name="connsiteX4" fmla="*/ 5748 w 12384"/>
                  <a:gd name="connsiteY4" fmla="*/ 9547 h 14155"/>
                  <a:gd name="connsiteX5" fmla="*/ 8886 w 12384"/>
                  <a:gd name="connsiteY5" fmla="*/ 10759 h 14155"/>
                  <a:gd name="connsiteX6" fmla="*/ 10686 w 12384"/>
                  <a:gd name="connsiteY6" fmla="*/ 8533 h 14155"/>
                  <a:gd name="connsiteX7" fmla="*/ 12184 w 12384"/>
                  <a:gd name="connsiteY7" fmla="*/ 3927 h 14155"/>
                  <a:gd name="connsiteX8" fmla="*/ 9728 w 12384"/>
                  <a:gd name="connsiteY8" fmla="*/ 835 h 14155"/>
                  <a:gd name="connsiteX9" fmla="*/ 5139 w 12384"/>
                  <a:gd name="connsiteY9" fmla="*/ 1423 h 14155"/>
                  <a:gd name="connsiteX0" fmla="*/ 5139 w 12562"/>
                  <a:gd name="connsiteY0" fmla="*/ 1423 h 14155"/>
                  <a:gd name="connsiteX1" fmla="*/ 2266 w 12562"/>
                  <a:gd name="connsiteY1" fmla="*/ 3276 h 14155"/>
                  <a:gd name="connsiteX2" fmla="*/ 546 w 12562"/>
                  <a:gd name="connsiteY2" fmla="*/ 7195 h 14155"/>
                  <a:gd name="connsiteX3" fmla="*/ 3055 w 12562"/>
                  <a:gd name="connsiteY3" fmla="*/ 11999 h 14155"/>
                  <a:gd name="connsiteX4" fmla="*/ 5748 w 12562"/>
                  <a:gd name="connsiteY4" fmla="*/ 9547 h 14155"/>
                  <a:gd name="connsiteX5" fmla="*/ 8886 w 12562"/>
                  <a:gd name="connsiteY5" fmla="*/ 10759 h 14155"/>
                  <a:gd name="connsiteX6" fmla="*/ 12027 w 12562"/>
                  <a:gd name="connsiteY6" fmla="*/ 8163 h 14155"/>
                  <a:gd name="connsiteX7" fmla="*/ 12184 w 12562"/>
                  <a:gd name="connsiteY7" fmla="*/ 3927 h 14155"/>
                  <a:gd name="connsiteX8" fmla="*/ 9728 w 12562"/>
                  <a:gd name="connsiteY8" fmla="*/ 835 h 14155"/>
                  <a:gd name="connsiteX9" fmla="*/ 5139 w 12562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96"/>
                  <a:gd name="connsiteY0" fmla="*/ 1423 h 14155"/>
                  <a:gd name="connsiteX1" fmla="*/ 2266 w 14796"/>
                  <a:gd name="connsiteY1" fmla="*/ 3276 h 14155"/>
                  <a:gd name="connsiteX2" fmla="*/ 546 w 14796"/>
                  <a:gd name="connsiteY2" fmla="*/ 7195 h 14155"/>
                  <a:gd name="connsiteX3" fmla="*/ 3055 w 14796"/>
                  <a:gd name="connsiteY3" fmla="*/ 11999 h 14155"/>
                  <a:gd name="connsiteX4" fmla="*/ 5748 w 14796"/>
                  <a:gd name="connsiteY4" fmla="*/ 9547 h 14155"/>
                  <a:gd name="connsiteX5" fmla="*/ 8886 w 14796"/>
                  <a:gd name="connsiteY5" fmla="*/ 10759 h 14155"/>
                  <a:gd name="connsiteX6" fmla="*/ 12027 w 14796"/>
                  <a:gd name="connsiteY6" fmla="*/ 8163 h 14155"/>
                  <a:gd name="connsiteX7" fmla="*/ 12184 w 14796"/>
                  <a:gd name="connsiteY7" fmla="*/ 3927 h 14155"/>
                  <a:gd name="connsiteX8" fmla="*/ 9728 w 14796"/>
                  <a:gd name="connsiteY8" fmla="*/ 835 h 14155"/>
                  <a:gd name="connsiteX9" fmla="*/ 5139 w 14796"/>
                  <a:gd name="connsiteY9" fmla="*/ 1423 h 14155"/>
                  <a:gd name="connsiteX0" fmla="*/ 5139 w 14753"/>
                  <a:gd name="connsiteY0" fmla="*/ 1423 h 14155"/>
                  <a:gd name="connsiteX1" fmla="*/ 2266 w 14753"/>
                  <a:gd name="connsiteY1" fmla="*/ 3276 h 14155"/>
                  <a:gd name="connsiteX2" fmla="*/ 546 w 14753"/>
                  <a:gd name="connsiteY2" fmla="*/ 7195 h 14155"/>
                  <a:gd name="connsiteX3" fmla="*/ 3055 w 14753"/>
                  <a:gd name="connsiteY3" fmla="*/ 11999 h 14155"/>
                  <a:gd name="connsiteX4" fmla="*/ 5748 w 14753"/>
                  <a:gd name="connsiteY4" fmla="*/ 9547 h 14155"/>
                  <a:gd name="connsiteX5" fmla="*/ 8886 w 14753"/>
                  <a:gd name="connsiteY5" fmla="*/ 10759 h 14155"/>
                  <a:gd name="connsiteX6" fmla="*/ 11965 w 14753"/>
                  <a:gd name="connsiteY6" fmla="*/ 8779 h 14155"/>
                  <a:gd name="connsiteX7" fmla="*/ 12184 w 14753"/>
                  <a:gd name="connsiteY7" fmla="*/ 3927 h 14155"/>
                  <a:gd name="connsiteX8" fmla="*/ 9728 w 14753"/>
                  <a:gd name="connsiteY8" fmla="*/ 835 h 14155"/>
                  <a:gd name="connsiteX9" fmla="*/ 5139 w 14753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139 w 16560"/>
                  <a:gd name="connsiteY0" fmla="*/ 1423 h 14155"/>
                  <a:gd name="connsiteX1" fmla="*/ 2266 w 16560"/>
                  <a:gd name="connsiteY1" fmla="*/ 3276 h 14155"/>
                  <a:gd name="connsiteX2" fmla="*/ 546 w 16560"/>
                  <a:gd name="connsiteY2" fmla="*/ 7195 h 14155"/>
                  <a:gd name="connsiteX3" fmla="*/ 3055 w 16560"/>
                  <a:gd name="connsiteY3" fmla="*/ 11999 h 14155"/>
                  <a:gd name="connsiteX4" fmla="*/ 5748 w 16560"/>
                  <a:gd name="connsiteY4" fmla="*/ 9547 h 14155"/>
                  <a:gd name="connsiteX5" fmla="*/ 8886 w 16560"/>
                  <a:gd name="connsiteY5" fmla="*/ 10759 h 14155"/>
                  <a:gd name="connsiteX6" fmla="*/ 11965 w 16560"/>
                  <a:gd name="connsiteY6" fmla="*/ 8779 h 14155"/>
                  <a:gd name="connsiteX7" fmla="*/ 12184 w 16560"/>
                  <a:gd name="connsiteY7" fmla="*/ 3927 h 14155"/>
                  <a:gd name="connsiteX8" fmla="*/ 9728 w 16560"/>
                  <a:gd name="connsiteY8" fmla="*/ 835 h 14155"/>
                  <a:gd name="connsiteX9" fmla="*/ 5139 w 16560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086 w 16507"/>
                  <a:gd name="connsiteY0" fmla="*/ 1423 h 14155"/>
                  <a:gd name="connsiteX1" fmla="*/ 2213 w 16507"/>
                  <a:gd name="connsiteY1" fmla="*/ 3276 h 14155"/>
                  <a:gd name="connsiteX2" fmla="*/ 555 w 16507"/>
                  <a:gd name="connsiteY2" fmla="*/ 6907 h 14155"/>
                  <a:gd name="connsiteX3" fmla="*/ 3002 w 16507"/>
                  <a:gd name="connsiteY3" fmla="*/ 11999 h 14155"/>
                  <a:gd name="connsiteX4" fmla="*/ 5695 w 16507"/>
                  <a:gd name="connsiteY4" fmla="*/ 9547 h 14155"/>
                  <a:gd name="connsiteX5" fmla="*/ 8833 w 16507"/>
                  <a:gd name="connsiteY5" fmla="*/ 10759 h 14155"/>
                  <a:gd name="connsiteX6" fmla="*/ 11912 w 16507"/>
                  <a:gd name="connsiteY6" fmla="*/ 8779 h 14155"/>
                  <a:gd name="connsiteX7" fmla="*/ 12131 w 16507"/>
                  <a:gd name="connsiteY7" fmla="*/ 3927 h 14155"/>
                  <a:gd name="connsiteX8" fmla="*/ 9675 w 16507"/>
                  <a:gd name="connsiteY8" fmla="*/ 835 h 14155"/>
                  <a:gd name="connsiteX9" fmla="*/ 5086 w 16507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907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55"/>
                  <a:gd name="connsiteX1" fmla="*/ 2697 w 16991"/>
                  <a:gd name="connsiteY1" fmla="*/ 3276 h 14155"/>
                  <a:gd name="connsiteX2" fmla="*/ 1039 w 16991"/>
                  <a:gd name="connsiteY2" fmla="*/ 6661 h 14155"/>
                  <a:gd name="connsiteX3" fmla="*/ 3486 w 16991"/>
                  <a:gd name="connsiteY3" fmla="*/ 11999 h 14155"/>
                  <a:gd name="connsiteX4" fmla="*/ 6179 w 16991"/>
                  <a:gd name="connsiteY4" fmla="*/ 9547 h 14155"/>
                  <a:gd name="connsiteX5" fmla="*/ 9317 w 16991"/>
                  <a:gd name="connsiteY5" fmla="*/ 10759 h 14155"/>
                  <a:gd name="connsiteX6" fmla="*/ 12396 w 16991"/>
                  <a:gd name="connsiteY6" fmla="*/ 8779 h 14155"/>
                  <a:gd name="connsiteX7" fmla="*/ 12615 w 16991"/>
                  <a:gd name="connsiteY7" fmla="*/ 3927 h 14155"/>
                  <a:gd name="connsiteX8" fmla="*/ 10159 w 16991"/>
                  <a:gd name="connsiteY8" fmla="*/ 835 h 14155"/>
                  <a:gd name="connsiteX9" fmla="*/ 5570 w 16991"/>
                  <a:gd name="connsiteY9" fmla="*/ 1423 h 14155"/>
                  <a:gd name="connsiteX0" fmla="*/ 5570 w 16991"/>
                  <a:gd name="connsiteY0" fmla="*/ 1423 h 14169"/>
                  <a:gd name="connsiteX1" fmla="*/ 2697 w 16991"/>
                  <a:gd name="connsiteY1" fmla="*/ 3276 h 14169"/>
                  <a:gd name="connsiteX2" fmla="*/ 1039 w 16991"/>
                  <a:gd name="connsiteY2" fmla="*/ 6661 h 14169"/>
                  <a:gd name="connsiteX3" fmla="*/ 2831 w 16991"/>
                  <a:gd name="connsiteY3" fmla="*/ 11547 h 14169"/>
                  <a:gd name="connsiteX4" fmla="*/ 6179 w 16991"/>
                  <a:gd name="connsiteY4" fmla="*/ 9547 h 14169"/>
                  <a:gd name="connsiteX5" fmla="*/ 9317 w 16991"/>
                  <a:gd name="connsiteY5" fmla="*/ 10759 h 14169"/>
                  <a:gd name="connsiteX6" fmla="*/ 12396 w 16991"/>
                  <a:gd name="connsiteY6" fmla="*/ 8779 h 14169"/>
                  <a:gd name="connsiteX7" fmla="*/ 12615 w 16991"/>
                  <a:gd name="connsiteY7" fmla="*/ 3927 h 14169"/>
                  <a:gd name="connsiteX8" fmla="*/ 10159 w 16991"/>
                  <a:gd name="connsiteY8" fmla="*/ 835 h 14169"/>
                  <a:gd name="connsiteX9" fmla="*/ 5570 w 16991"/>
                  <a:gd name="connsiteY9" fmla="*/ 1423 h 14169"/>
                  <a:gd name="connsiteX0" fmla="*/ 5570 w 16991"/>
                  <a:gd name="connsiteY0" fmla="*/ 1423 h 14319"/>
                  <a:gd name="connsiteX1" fmla="*/ 2697 w 16991"/>
                  <a:gd name="connsiteY1" fmla="*/ 3276 h 14319"/>
                  <a:gd name="connsiteX2" fmla="*/ 1039 w 16991"/>
                  <a:gd name="connsiteY2" fmla="*/ 6661 h 14319"/>
                  <a:gd name="connsiteX3" fmla="*/ 2831 w 16991"/>
                  <a:gd name="connsiteY3" fmla="*/ 11547 h 14319"/>
                  <a:gd name="connsiteX4" fmla="*/ 6241 w 16991"/>
                  <a:gd name="connsiteY4" fmla="*/ 10204 h 14319"/>
                  <a:gd name="connsiteX5" fmla="*/ 9317 w 16991"/>
                  <a:gd name="connsiteY5" fmla="*/ 10759 h 14319"/>
                  <a:gd name="connsiteX6" fmla="*/ 12396 w 16991"/>
                  <a:gd name="connsiteY6" fmla="*/ 8779 h 14319"/>
                  <a:gd name="connsiteX7" fmla="*/ 12615 w 16991"/>
                  <a:gd name="connsiteY7" fmla="*/ 3927 h 14319"/>
                  <a:gd name="connsiteX8" fmla="*/ 10159 w 16991"/>
                  <a:gd name="connsiteY8" fmla="*/ 835 h 14319"/>
                  <a:gd name="connsiteX9" fmla="*/ 5570 w 16991"/>
                  <a:gd name="connsiteY9" fmla="*/ 1423 h 14319"/>
                  <a:gd name="connsiteX0" fmla="*/ 5570 w 16991"/>
                  <a:gd name="connsiteY0" fmla="*/ 1423 h 14440"/>
                  <a:gd name="connsiteX1" fmla="*/ 2697 w 16991"/>
                  <a:gd name="connsiteY1" fmla="*/ 3276 h 14440"/>
                  <a:gd name="connsiteX2" fmla="*/ 1039 w 16991"/>
                  <a:gd name="connsiteY2" fmla="*/ 6661 h 14440"/>
                  <a:gd name="connsiteX3" fmla="*/ 2831 w 16991"/>
                  <a:gd name="connsiteY3" fmla="*/ 11547 h 14440"/>
                  <a:gd name="connsiteX4" fmla="*/ 6241 w 16991"/>
                  <a:gd name="connsiteY4" fmla="*/ 10204 h 14440"/>
                  <a:gd name="connsiteX5" fmla="*/ 9317 w 16991"/>
                  <a:gd name="connsiteY5" fmla="*/ 10759 h 14440"/>
                  <a:gd name="connsiteX6" fmla="*/ 12396 w 16991"/>
                  <a:gd name="connsiteY6" fmla="*/ 8779 h 14440"/>
                  <a:gd name="connsiteX7" fmla="*/ 12615 w 16991"/>
                  <a:gd name="connsiteY7" fmla="*/ 3927 h 14440"/>
                  <a:gd name="connsiteX8" fmla="*/ 10159 w 16991"/>
                  <a:gd name="connsiteY8" fmla="*/ 835 h 14440"/>
                  <a:gd name="connsiteX9" fmla="*/ 5570 w 16991"/>
                  <a:gd name="connsiteY9" fmla="*/ 1423 h 14440"/>
                  <a:gd name="connsiteX0" fmla="*/ 5570 w 16991"/>
                  <a:gd name="connsiteY0" fmla="*/ 1423 h 14549"/>
                  <a:gd name="connsiteX1" fmla="*/ 2697 w 16991"/>
                  <a:gd name="connsiteY1" fmla="*/ 3276 h 14549"/>
                  <a:gd name="connsiteX2" fmla="*/ 1039 w 16991"/>
                  <a:gd name="connsiteY2" fmla="*/ 6661 h 14549"/>
                  <a:gd name="connsiteX3" fmla="*/ 2831 w 16991"/>
                  <a:gd name="connsiteY3" fmla="*/ 11547 h 14549"/>
                  <a:gd name="connsiteX4" fmla="*/ 6241 w 16991"/>
                  <a:gd name="connsiteY4" fmla="*/ 10204 h 14549"/>
                  <a:gd name="connsiteX5" fmla="*/ 9317 w 16991"/>
                  <a:gd name="connsiteY5" fmla="*/ 10759 h 14549"/>
                  <a:gd name="connsiteX6" fmla="*/ 12396 w 16991"/>
                  <a:gd name="connsiteY6" fmla="*/ 8779 h 14549"/>
                  <a:gd name="connsiteX7" fmla="*/ 12615 w 16991"/>
                  <a:gd name="connsiteY7" fmla="*/ 3927 h 14549"/>
                  <a:gd name="connsiteX8" fmla="*/ 10159 w 16991"/>
                  <a:gd name="connsiteY8" fmla="*/ 835 h 14549"/>
                  <a:gd name="connsiteX9" fmla="*/ 5570 w 16991"/>
                  <a:gd name="connsiteY9" fmla="*/ 1423 h 1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91" h="14549">
                    <a:moveTo>
                      <a:pt x="5570" y="1423"/>
                    </a:moveTo>
                    <a:cubicBezTo>
                      <a:pt x="5570" y="1423"/>
                      <a:pt x="3130" y="3084"/>
                      <a:pt x="2697" y="3276"/>
                    </a:cubicBezTo>
                    <a:cubicBezTo>
                      <a:pt x="2116" y="3276"/>
                      <a:pt x="-1842" y="6053"/>
                      <a:pt x="1039" y="6661"/>
                    </a:cubicBezTo>
                    <a:cubicBezTo>
                      <a:pt x="7088" y="4584"/>
                      <a:pt x="1964" y="10957"/>
                      <a:pt x="2831" y="11547"/>
                    </a:cubicBezTo>
                    <a:cubicBezTo>
                      <a:pt x="3698" y="12137"/>
                      <a:pt x="5378" y="9267"/>
                      <a:pt x="6241" y="10204"/>
                    </a:cubicBezTo>
                    <a:cubicBezTo>
                      <a:pt x="7104" y="11141"/>
                      <a:pt x="8518" y="19143"/>
                      <a:pt x="9317" y="10759"/>
                    </a:cubicBezTo>
                    <a:cubicBezTo>
                      <a:pt x="9836" y="7618"/>
                      <a:pt x="10455" y="8698"/>
                      <a:pt x="12396" y="8779"/>
                    </a:cubicBezTo>
                    <a:cubicBezTo>
                      <a:pt x="22146" y="14045"/>
                      <a:pt x="13484" y="5276"/>
                      <a:pt x="12615" y="3927"/>
                    </a:cubicBezTo>
                    <a:cubicBezTo>
                      <a:pt x="11601" y="2772"/>
                      <a:pt x="11853" y="1347"/>
                      <a:pt x="10159" y="835"/>
                    </a:cubicBezTo>
                    <a:cubicBezTo>
                      <a:pt x="8883" y="-1003"/>
                      <a:pt x="5715" y="652"/>
                      <a:pt x="5570" y="1423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36" name="Oval 284">
                <a:extLst>
                  <a:ext uri="{FF2B5EF4-FFF2-40B4-BE49-F238E27FC236}">
                    <a16:creationId xmlns:a16="http://schemas.microsoft.com/office/drawing/2014/main" id="{12A32342-07C1-45F9-B4D8-C47B00F3E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772157">
                <a:off x="8188752" y="2258212"/>
                <a:ext cx="63039" cy="160334"/>
              </a:xfrm>
              <a:prstGeom prst="ellipse">
                <a:avLst/>
              </a:prstGeom>
              <a:solidFill>
                <a:srgbClr val="E2AC00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62C1F4-A7E5-4C3C-9C1A-54BCE15298F5}"/>
                </a:ext>
              </a:extLst>
            </p:cNvPr>
            <p:cNvGrpSpPr/>
            <p:nvPr/>
          </p:nvGrpSpPr>
          <p:grpSpPr>
            <a:xfrm>
              <a:off x="4249608" y="3469360"/>
              <a:ext cx="483947" cy="479296"/>
              <a:chOff x="5291138" y="5000625"/>
              <a:chExt cx="165100" cy="163513"/>
            </a:xfrm>
          </p:grpSpPr>
          <p:sp>
            <p:nvSpPr>
              <p:cNvPr id="233" name="Freeform 283">
                <a:extLst>
                  <a:ext uri="{FF2B5EF4-FFF2-40B4-BE49-F238E27FC236}">
                    <a16:creationId xmlns:a16="http://schemas.microsoft.com/office/drawing/2014/main" id="{876B24BC-C972-4403-8872-1AB7156E3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1138" y="5000625"/>
                <a:ext cx="165100" cy="163513"/>
              </a:xfrm>
              <a:custGeom>
                <a:avLst/>
                <a:gdLst>
                  <a:gd name="T0" fmla="*/ 26 w 52"/>
                  <a:gd name="T1" fmla="*/ 4 h 51"/>
                  <a:gd name="T2" fmla="*/ 18 w 52"/>
                  <a:gd name="T3" fmla="*/ 10 h 51"/>
                  <a:gd name="T4" fmla="*/ 10 w 52"/>
                  <a:gd name="T5" fmla="*/ 12 h 51"/>
                  <a:gd name="T6" fmla="*/ 3 w 52"/>
                  <a:gd name="T7" fmla="*/ 25 h 51"/>
                  <a:gd name="T8" fmla="*/ 16 w 52"/>
                  <a:gd name="T9" fmla="*/ 37 h 51"/>
                  <a:gd name="T10" fmla="*/ 34 w 52"/>
                  <a:gd name="T11" fmla="*/ 45 h 51"/>
                  <a:gd name="T12" fmla="*/ 46 w 52"/>
                  <a:gd name="T13" fmla="*/ 36 h 51"/>
                  <a:gd name="T14" fmla="*/ 46 w 52"/>
                  <a:gd name="T15" fmla="*/ 17 h 51"/>
                  <a:gd name="T16" fmla="*/ 34 w 52"/>
                  <a:gd name="T17" fmla="*/ 5 h 51"/>
                  <a:gd name="T18" fmla="*/ 26 w 52"/>
                  <a:gd name="T19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51">
                    <a:moveTo>
                      <a:pt x="26" y="4"/>
                    </a:moveTo>
                    <a:cubicBezTo>
                      <a:pt x="26" y="4"/>
                      <a:pt x="21" y="9"/>
                      <a:pt x="18" y="10"/>
                    </a:cubicBezTo>
                    <a:cubicBezTo>
                      <a:pt x="14" y="10"/>
                      <a:pt x="11" y="8"/>
                      <a:pt x="10" y="12"/>
                    </a:cubicBezTo>
                    <a:cubicBezTo>
                      <a:pt x="10" y="17"/>
                      <a:pt x="0" y="15"/>
                      <a:pt x="3" y="25"/>
                    </a:cubicBezTo>
                    <a:cubicBezTo>
                      <a:pt x="6" y="35"/>
                      <a:pt x="11" y="29"/>
                      <a:pt x="16" y="37"/>
                    </a:cubicBezTo>
                    <a:cubicBezTo>
                      <a:pt x="21" y="45"/>
                      <a:pt x="33" y="51"/>
                      <a:pt x="34" y="45"/>
                    </a:cubicBezTo>
                    <a:cubicBezTo>
                      <a:pt x="35" y="40"/>
                      <a:pt x="44" y="39"/>
                      <a:pt x="46" y="36"/>
                    </a:cubicBezTo>
                    <a:cubicBezTo>
                      <a:pt x="47" y="32"/>
                      <a:pt x="52" y="24"/>
                      <a:pt x="46" y="17"/>
                    </a:cubicBezTo>
                    <a:cubicBezTo>
                      <a:pt x="39" y="11"/>
                      <a:pt x="36" y="10"/>
                      <a:pt x="34" y="5"/>
                    </a:cubicBezTo>
                    <a:cubicBezTo>
                      <a:pt x="31" y="1"/>
                      <a:pt x="27" y="0"/>
                      <a:pt x="26" y="4"/>
                    </a:cubicBezTo>
                    <a:close/>
                  </a:path>
                </a:pathLst>
              </a:custGeom>
              <a:solidFill>
                <a:srgbClr val="ABC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34" name="Oval 284">
                <a:extLst>
                  <a:ext uri="{FF2B5EF4-FFF2-40B4-BE49-F238E27FC236}">
                    <a16:creationId xmlns:a16="http://schemas.microsoft.com/office/drawing/2014/main" id="{050E8F3F-E364-4B3F-B6A0-02D606043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7813" y="5048250"/>
                <a:ext cx="76200" cy="73025"/>
              </a:xfrm>
              <a:prstGeom prst="ellipse">
                <a:avLst/>
              </a:prstGeom>
              <a:solidFill>
                <a:srgbClr val="759C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0A00DBF-43F8-47E0-A9E2-828DFB43F36A}"/>
                </a:ext>
              </a:extLst>
            </p:cNvPr>
            <p:cNvGrpSpPr/>
            <p:nvPr/>
          </p:nvGrpSpPr>
          <p:grpSpPr>
            <a:xfrm rot="7443783">
              <a:off x="5135856" y="2229372"/>
              <a:ext cx="483947" cy="479296"/>
              <a:chOff x="5291138" y="5000625"/>
              <a:chExt cx="165100" cy="163513"/>
            </a:xfrm>
          </p:grpSpPr>
          <p:sp>
            <p:nvSpPr>
              <p:cNvPr id="231" name="Freeform 283">
                <a:extLst>
                  <a:ext uri="{FF2B5EF4-FFF2-40B4-BE49-F238E27FC236}">
                    <a16:creationId xmlns:a16="http://schemas.microsoft.com/office/drawing/2014/main" id="{3C25E53E-4F73-4B31-B8B7-6954EF80A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1138" y="5000625"/>
                <a:ext cx="165100" cy="163513"/>
              </a:xfrm>
              <a:custGeom>
                <a:avLst/>
                <a:gdLst>
                  <a:gd name="T0" fmla="*/ 26 w 52"/>
                  <a:gd name="T1" fmla="*/ 4 h 51"/>
                  <a:gd name="T2" fmla="*/ 18 w 52"/>
                  <a:gd name="T3" fmla="*/ 10 h 51"/>
                  <a:gd name="T4" fmla="*/ 10 w 52"/>
                  <a:gd name="T5" fmla="*/ 12 h 51"/>
                  <a:gd name="T6" fmla="*/ 3 w 52"/>
                  <a:gd name="T7" fmla="*/ 25 h 51"/>
                  <a:gd name="T8" fmla="*/ 16 w 52"/>
                  <a:gd name="T9" fmla="*/ 37 h 51"/>
                  <a:gd name="T10" fmla="*/ 34 w 52"/>
                  <a:gd name="T11" fmla="*/ 45 h 51"/>
                  <a:gd name="T12" fmla="*/ 46 w 52"/>
                  <a:gd name="T13" fmla="*/ 36 h 51"/>
                  <a:gd name="T14" fmla="*/ 46 w 52"/>
                  <a:gd name="T15" fmla="*/ 17 h 51"/>
                  <a:gd name="T16" fmla="*/ 34 w 52"/>
                  <a:gd name="T17" fmla="*/ 5 h 51"/>
                  <a:gd name="T18" fmla="*/ 26 w 52"/>
                  <a:gd name="T19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51">
                    <a:moveTo>
                      <a:pt x="26" y="4"/>
                    </a:moveTo>
                    <a:cubicBezTo>
                      <a:pt x="26" y="4"/>
                      <a:pt x="21" y="9"/>
                      <a:pt x="18" y="10"/>
                    </a:cubicBezTo>
                    <a:cubicBezTo>
                      <a:pt x="14" y="10"/>
                      <a:pt x="11" y="8"/>
                      <a:pt x="10" y="12"/>
                    </a:cubicBezTo>
                    <a:cubicBezTo>
                      <a:pt x="10" y="17"/>
                      <a:pt x="0" y="15"/>
                      <a:pt x="3" y="25"/>
                    </a:cubicBezTo>
                    <a:cubicBezTo>
                      <a:pt x="6" y="35"/>
                      <a:pt x="11" y="29"/>
                      <a:pt x="16" y="37"/>
                    </a:cubicBezTo>
                    <a:cubicBezTo>
                      <a:pt x="21" y="45"/>
                      <a:pt x="33" y="51"/>
                      <a:pt x="34" y="45"/>
                    </a:cubicBezTo>
                    <a:cubicBezTo>
                      <a:pt x="35" y="40"/>
                      <a:pt x="44" y="39"/>
                      <a:pt x="46" y="36"/>
                    </a:cubicBezTo>
                    <a:cubicBezTo>
                      <a:pt x="47" y="32"/>
                      <a:pt x="52" y="24"/>
                      <a:pt x="46" y="17"/>
                    </a:cubicBezTo>
                    <a:cubicBezTo>
                      <a:pt x="39" y="11"/>
                      <a:pt x="36" y="10"/>
                      <a:pt x="34" y="5"/>
                    </a:cubicBezTo>
                    <a:cubicBezTo>
                      <a:pt x="31" y="1"/>
                      <a:pt x="27" y="0"/>
                      <a:pt x="26" y="4"/>
                    </a:cubicBezTo>
                    <a:close/>
                  </a:path>
                </a:pathLst>
              </a:custGeom>
              <a:solidFill>
                <a:srgbClr val="ABC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32" name="Oval 284">
                <a:extLst>
                  <a:ext uri="{FF2B5EF4-FFF2-40B4-BE49-F238E27FC236}">
                    <a16:creationId xmlns:a16="http://schemas.microsoft.com/office/drawing/2014/main" id="{E83134FC-9C41-4E35-A6CE-2F7C8050D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7813" y="5048250"/>
                <a:ext cx="76200" cy="73025"/>
              </a:xfrm>
              <a:prstGeom prst="ellipse">
                <a:avLst/>
              </a:prstGeom>
              <a:solidFill>
                <a:srgbClr val="759C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C0F2C6D-542B-4307-B609-826602FC59C7}"/>
                </a:ext>
              </a:extLst>
            </p:cNvPr>
            <p:cNvGrpSpPr/>
            <p:nvPr/>
          </p:nvGrpSpPr>
          <p:grpSpPr>
            <a:xfrm rot="7443783">
              <a:off x="6887270" y="4285605"/>
              <a:ext cx="483947" cy="479296"/>
              <a:chOff x="5291138" y="5000625"/>
              <a:chExt cx="165100" cy="163513"/>
            </a:xfrm>
          </p:grpSpPr>
          <p:sp>
            <p:nvSpPr>
              <p:cNvPr id="229" name="Freeform 283">
                <a:extLst>
                  <a:ext uri="{FF2B5EF4-FFF2-40B4-BE49-F238E27FC236}">
                    <a16:creationId xmlns:a16="http://schemas.microsoft.com/office/drawing/2014/main" id="{AFD178DE-16C0-4DBE-89AF-F6EA35D13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1138" y="5000625"/>
                <a:ext cx="165100" cy="163513"/>
              </a:xfrm>
              <a:custGeom>
                <a:avLst/>
                <a:gdLst>
                  <a:gd name="T0" fmla="*/ 26 w 52"/>
                  <a:gd name="T1" fmla="*/ 4 h 51"/>
                  <a:gd name="T2" fmla="*/ 18 w 52"/>
                  <a:gd name="T3" fmla="*/ 10 h 51"/>
                  <a:gd name="T4" fmla="*/ 10 w 52"/>
                  <a:gd name="T5" fmla="*/ 12 h 51"/>
                  <a:gd name="T6" fmla="*/ 3 w 52"/>
                  <a:gd name="T7" fmla="*/ 25 h 51"/>
                  <a:gd name="T8" fmla="*/ 16 w 52"/>
                  <a:gd name="T9" fmla="*/ 37 h 51"/>
                  <a:gd name="T10" fmla="*/ 34 w 52"/>
                  <a:gd name="T11" fmla="*/ 45 h 51"/>
                  <a:gd name="T12" fmla="*/ 46 w 52"/>
                  <a:gd name="T13" fmla="*/ 36 h 51"/>
                  <a:gd name="T14" fmla="*/ 46 w 52"/>
                  <a:gd name="T15" fmla="*/ 17 h 51"/>
                  <a:gd name="T16" fmla="*/ 34 w 52"/>
                  <a:gd name="T17" fmla="*/ 5 h 51"/>
                  <a:gd name="T18" fmla="*/ 26 w 52"/>
                  <a:gd name="T19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51">
                    <a:moveTo>
                      <a:pt x="26" y="4"/>
                    </a:moveTo>
                    <a:cubicBezTo>
                      <a:pt x="26" y="4"/>
                      <a:pt x="21" y="9"/>
                      <a:pt x="18" y="10"/>
                    </a:cubicBezTo>
                    <a:cubicBezTo>
                      <a:pt x="14" y="10"/>
                      <a:pt x="11" y="8"/>
                      <a:pt x="10" y="12"/>
                    </a:cubicBezTo>
                    <a:cubicBezTo>
                      <a:pt x="10" y="17"/>
                      <a:pt x="0" y="15"/>
                      <a:pt x="3" y="25"/>
                    </a:cubicBezTo>
                    <a:cubicBezTo>
                      <a:pt x="6" y="35"/>
                      <a:pt x="11" y="29"/>
                      <a:pt x="16" y="37"/>
                    </a:cubicBezTo>
                    <a:cubicBezTo>
                      <a:pt x="21" y="45"/>
                      <a:pt x="33" y="51"/>
                      <a:pt x="34" y="45"/>
                    </a:cubicBezTo>
                    <a:cubicBezTo>
                      <a:pt x="35" y="40"/>
                      <a:pt x="44" y="39"/>
                      <a:pt x="46" y="36"/>
                    </a:cubicBezTo>
                    <a:cubicBezTo>
                      <a:pt x="47" y="32"/>
                      <a:pt x="52" y="24"/>
                      <a:pt x="46" y="17"/>
                    </a:cubicBezTo>
                    <a:cubicBezTo>
                      <a:pt x="39" y="11"/>
                      <a:pt x="36" y="10"/>
                      <a:pt x="34" y="5"/>
                    </a:cubicBezTo>
                    <a:cubicBezTo>
                      <a:pt x="31" y="1"/>
                      <a:pt x="27" y="0"/>
                      <a:pt x="26" y="4"/>
                    </a:cubicBezTo>
                    <a:close/>
                  </a:path>
                </a:pathLst>
              </a:custGeom>
              <a:solidFill>
                <a:srgbClr val="ABC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30" name="Oval 284">
                <a:extLst>
                  <a:ext uri="{FF2B5EF4-FFF2-40B4-BE49-F238E27FC236}">
                    <a16:creationId xmlns:a16="http://schemas.microsoft.com/office/drawing/2014/main" id="{016CDBF2-59AA-4D8C-910D-BF554F76B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7813" y="5048250"/>
                <a:ext cx="76200" cy="73025"/>
              </a:xfrm>
              <a:prstGeom prst="ellipse">
                <a:avLst/>
              </a:prstGeom>
              <a:solidFill>
                <a:srgbClr val="759C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58EC761-44F6-49B4-A9F7-A01A9A2A38E7}"/>
                </a:ext>
              </a:extLst>
            </p:cNvPr>
            <p:cNvGrpSpPr/>
            <p:nvPr/>
          </p:nvGrpSpPr>
          <p:grpSpPr>
            <a:xfrm rot="1101021">
              <a:off x="5721315" y="2610827"/>
              <a:ext cx="394605" cy="519232"/>
              <a:chOff x="3438781" y="1619441"/>
              <a:chExt cx="525219" cy="519232"/>
            </a:xfrm>
          </p:grpSpPr>
          <p:sp>
            <p:nvSpPr>
              <p:cNvPr id="227" name="Freeform 117">
                <a:extLst>
                  <a:ext uri="{FF2B5EF4-FFF2-40B4-BE49-F238E27FC236}">
                    <a16:creationId xmlns:a16="http://schemas.microsoft.com/office/drawing/2014/main" id="{705BCAD2-64F7-49A7-A67C-584BF94A5B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41775" y="1616447"/>
                <a:ext cx="519232" cy="525219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28" name="Freeform 118">
                <a:extLst>
                  <a:ext uri="{FF2B5EF4-FFF2-40B4-BE49-F238E27FC236}">
                    <a16:creationId xmlns:a16="http://schemas.microsoft.com/office/drawing/2014/main" id="{E792BD7C-32D2-4BF3-85EA-78982C2FD9B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0C3F14-CDC7-49DC-9812-8EBEB355AA26}"/>
                </a:ext>
              </a:extLst>
            </p:cNvPr>
            <p:cNvGrpSpPr/>
            <p:nvPr/>
          </p:nvGrpSpPr>
          <p:grpSpPr>
            <a:xfrm rot="2768054">
              <a:off x="6231918" y="2730216"/>
              <a:ext cx="394605" cy="572518"/>
              <a:chOff x="3438781" y="1619441"/>
              <a:chExt cx="525219" cy="519232"/>
            </a:xfrm>
          </p:grpSpPr>
          <p:sp>
            <p:nvSpPr>
              <p:cNvPr id="225" name="Freeform 117">
                <a:extLst>
                  <a:ext uri="{FF2B5EF4-FFF2-40B4-BE49-F238E27FC236}">
                    <a16:creationId xmlns:a16="http://schemas.microsoft.com/office/drawing/2014/main" id="{8E60892E-1601-49B0-AF2A-1D48F459FBDD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41775" y="1616447"/>
                <a:ext cx="519232" cy="525219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26" name="Freeform 118">
                <a:extLst>
                  <a:ext uri="{FF2B5EF4-FFF2-40B4-BE49-F238E27FC236}">
                    <a16:creationId xmlns:a16="http://schemas.microsoft.com/office/drawing/2014/main" id="{6B6CD7CF-C606-4B76-8AB4-73A3B38B6A3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AEB4071-2C9C-4738-8BB2-05FB9047646B}"/>
                </a:ext>
              </a:extLst>
            </p:cNvPr>
            <p:cNvGrpSpPr/>
            <p:nvPr/>
          </p:nvGrpSpPr>
          <p:grpSpPr>
            <a:xfrm rot="4795592">
              <a:off x="6582874" y="3092750"/>
              <a:ext cx="365427" cy="514485"/>
              <a:chOff x="3438781" y="1619441"/>
              <a:chExt cx="525219" cy="519232"/>
            </a:xfrm>
          </p:grpSpPr>
          <p:sp>
            <p:nvSpPr>
              <p:cNvPr id="223" name="Freeform 117">
                <a:extLst>
                  <a:ext uri="{FF2B5EF4-FFF2-40B4-BE49-F238E27FC236}">
                    <a16:creationId xmlns:a16="http://schemas.microsoft.com/office/drawing/2014/main" id="{BE12A236-5D5A-4709-9C46-7A017AF319D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41775" y="1616447"/>
                <a:ext cx="519232" cy="525219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24" name="Freeform 118">
                <a:extLst>
                  <a:ext uri="{FF2B5EF4-FFF2-40B4-BE49-F238E27FC236}">
                    <a16:creationId xmlns:a16="http://schemas.microsoft.com/office/drawing/2014/main" id="{2E3C0BB3-CB07-4B2A-B943-75949EDBA3AC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6BD9E69-CE99-43D9-888C-16E1B3F9D305}"/>
                </a:ext>
              </a:extLst>
            </p:cNvPr>
            <p:cNvGrpSpPr/>
            <p:nvPr/>
          </p:nvGrpSpPr>
          <p:grpSpPr>
            <a:xfrm rot="3013472">
              <a:off x="6314045" y="2945724"/>
              <a:ext cx="355174" cy="547261"/>
              <a:chOff x="3438781" y="1619441"/>
              <a:chExt cx="525219" cy="519232"/>
            </a:xfrm>
          </p:grpSpPr>
          <p:sp>
            <p:nvSpPr>
              <p:cNvPr id="221" name="Freeform 117">
                <a:extLst>
                  <a:ext uri="{FF2B5EF4-FFF2-40B4-BE49-F238E27FC236}">
                    <a16:creationId xmlns:a16="http://schemas.microsoft.com/office/drawing/2014/main" id="{7261AF04-7FD0-4912-BD65-83EAC91CEC86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41775" y="1616447"/>
                <a:ext cx="519232" cy="525219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22" name="Freeform 118">
                <a:extLst>
                  <a:ext uri="{FF2B5EF4-FFF2-40B4-BE49-F238E27FC236}">
                    <a16:creationId xmlns:a16="http://schemas.microsoft.com/office/drawing/2014/main" id="{599825A1-9C95-468E-9FDD-5A033B10869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C134763-ACE9-491B-81EC-5F85A9A7915B}"/>
                </a:ext>
              </a:extLst>
            </p:cNvPr>
            <p:cNvGrpSpPr/>
            <p:nvPr/>
          </p:nvGrpSpPr>
          <p:grpSpPr>
            <a:xfrm rot="6036496">
              <a:off x="6704621" y="3624273"/>
              <a:ext cx="371831" cy="449659"/>
              <a:chOff x="3454982" y="1623694"/>
              <a:chExt cx="522226" cy="488747"/>
            </a:xfrm>
          </p:grpSpPr>
          <p:sp>
            <p:nvSpPr>
              <p:cNvPr id="219" name="Freeform 117">
                <a:extLst>
                  <a:ext uri="{FF2B5EF4-FFF2-40B4-BE49-F238E27FC236}">
                    <a16:creationId xmlns:a16="http://schemas.microsoft.com/office/drawing/2014/main" id="{69D2AE90-24ED-47BA-A214-BF5E37DE4A7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20" name="Freeform 118">
                <a:extLst>
                  <a:ext uri="{FF2B5EF4-FFF2-40B4-BE49-F238E27FC236}">
                    <a16:creationId xmlns:a16="http://schemas.microsoft.com/office/drawing/2014/main" id="{0CBA2D52-732E-4D42-9491-103889A2225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E2E090-1D0F-4C41-9C61-8487BB253D24}"/>
                </a:ext>
              </a:extLst>
            </p:cNvPr>
            <p:cNvGrpSpPr/>
            <p:nvPr/>
          </p:nvGrpSpPr>
          <p:grpSpPr>
            <a:xfrm rot="5212282">
              <a:off x="6567842" y="3383948"/>
              <a:ext cx="371831" cy="449659"/>
              <a:chOff x="3454982" y="1623694"/>
              <a:chExt cx="522226" cy="488747"/>
            </a:xfrm>
          </p:grpSpPr>
          <p:sp>
            <p:nvSpPr>
              <p:cNvPr id="217" name="Freeform 117">
                <a:extLst>
                  <a:ext uri="{FF2B5EF4-FFF2-40B4-BE49-F238E27FC236}">
                    <a16:creationId xmlns:a16="http://schemas.microsoft.com/office/drawing/2014/main" id="{EE8A3D61-5B3E-4B5B-80CB-586B1DC451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18" name="Freeform 118">
                <a:extLst>
                  <a:ext uri="{FF2B5EF4-FFF2-40B4-BE49-F238E27FC236}">
                    <a16:creationId xmlns:a16="http://schemas.microsoft.com/office/drawing/2014/main" id="{9E27FB44-4534-4FC8-BB2F-45E3F42BBAB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AF8A35A-A012-4593-B29D-182491881DFD}"/>
                </a:ext>
              </a:extLst>
            </p:cNvPr>
            <p:cNvSpPr/>
            <p:nvPr/>
          </p:nvSpPr>
          <p:spPr bwMode="auto">
            <a:xfrm>
              <a:off x="5092065" y="4754880"/>
              <a:ext cx="308610" cy="558165"/>
            </a:xfrm>
            <a:custGeom>
              <a:avLst/>
              <a:gdLst>
                <a:gd name="connsiteX0" fmla="*/ 0 w 308610"/>
                <a:gd name="connsiteY0" fmla="*/ 0 h 558165"/>
                <a:gd name="connsiteX1" fmla="*/ 89535 w 308610"/>
                <a:gd name="connsiteY1" fmla="*/ 66675 h 558165"/>
                <a:gd name="connsiteX2" fmla="*/ 139065 w 308610"/>
                <a:gd name="connsiteY2" fmla="*/ 177165 h 558165"/>
                <a:gd name="connsiteX3" fmla="*/ 186690 w 308610"/>
                <a:gd name="connsiteY3" fmla="*/ 367665 h 558165"/>
                <a:gd name="connsiteX4" fmla="*/ 232410 w 308610"/>
                <a:gd name="connsiteY4" fmla="*/ 491490 h 558165"/>
                <a:gd name="connsiteX5" fmla="*/ 308610 w 308610"/>
                <a:gd name="connsiteY5" fmla="*/ 558165 h 558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610" h="558165">
                  <a:moveTo>
                    <a:pt x="0" y="0"/>
                  </a:moveTo>
                  <a:cubicBezTo>
                    <a:pt x="33179" y="18574"/>
                    <a:pt x="66358" y="37148"/>
                    <a:pt x="89535" y="66675"/>
                  </a:cubicBezTo>
                  <a:cubicBezTo>
                    <a:pt x="112712" y="96202"/>
                    <a:pt x="122873" y="127000"/>
                    <a:pt x="139065" y="177165"/>
                  </a:cubicBezTo>
                  <a:cubicBezTo>
                    <a:pt x="155257" y="227330"/>
                    <a:pt x="171133" y="315278"/>
                    <a:pt x="186690" y="367665"/>
                  </a:cubicBezTo>
                  <a:cubicBezTo>
                    <a:pt x="202247" y="420052"/>
                    <a:pt x="212090" y="459740"/>
                    <a:pt x="232410" y="491490"/>
                  </a:cubicBezTo>
                  <a:cubicBezTo>
                    <a:pt x="252730" y="523240"/>
                    <a:pt x="280670" y="540702"/>
                    <a:pt x="308610" y="558165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17FE8C6-FEF3-4F0D-A12F-CBCF197296A0}"/>
                </a:ext>
              </a:extLst>
            </p:cNvPr>
            <p:cNvSpPr/>
            <p:nvPr/>
          </p:nvSpPr>
          <p:spPr bwMode="auto">
            <a:xfrm>
              <a:off x="5745480" y="5339326"/>
              <a:ext cx="453390" cy="40973"/>
            </a:xfrm>
            <a:custGeom>
              <a:avLst/>
              <a:gdLst>
                <a:gd name="connsiteX0" fmla="*/ 0 w 453390"/>
                <a:gd name="connsiteY0" fmla="*/ 27059 h 40973"/>
                <a:gd name="connsiteX1" fmla="*/ 81915 w 453390"/>
                <a:gd name="connsiteY1" fmla="*/ 15629 h 40973"/>
                <a:gd name="connsiteX2" fmla="*/ 190500 w 453390"/>
                <a:gd name="connsiteY2" fmla="*/ 389 h 40973"/>
                <a:gd name="connsiteX3" fmla="*/ 300990 w 453390"/>
                <a:gd name="connsiteY3" fmla="*/ 32774 h 40973"/>
                <a:gd name="connsiteX4" fmla="*/ 381000 w 453390"/>
                <a:gd name="connsiteY4" fmla="*/ 40394 h 40973"/>
                <a:gd name="connsiteX5" fmla="*/ 453390 w 453390"/>
                <a:gd name="connsiteY5" fmla="*/ 21344 h 4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390" h="40973">
                  <a:moveTo>
                    <a:pt x="0" y="27059"/>
                  </a:moveTo>
                  <a:lnTo>
                    <a:pt x="81915" y="15629"/>
                  </a:lnTo>
                  <a:cubicBezTo>
                    <a:pt x="113665" y="11184"/>
                    <a:pt x="153988" y="-2468"/>
                    <a:pt x="190500" y="389"/>
                  </a:cubicBezTo>
                  <a:cubicBezTo>
                    <a:pt x="227012" y="3246"/>
                    <a:pt x="269240" y="26106"/>
                    <a:pt x="300990" y="32774"/>
                  </a:cubicBezTo>
                  <a:cubicBezTo>
                    <a:pt x="332740" y="39442"/>
                    <a:pt x="355600" y="42299"/>
                    <a:pt x="381000" y="40394"/>
                  </a:cubicBezTo>
                  <a:cubicBezTo>
                    <a:pt x="406400" y="38489"/>
                    <a:pt x="429895" y="29916"/>
                    <a:pt x="453390" y="21344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ADFFEE4-70B7-4788-B996-460B50986B93}"/>
                </a:ext>
              </a:extLst>
            </p:cNvPr>
            <p:cNvSpPr/>
            <p:nvPr/>
          </p:nvSpPr>
          <p:spPr bwMode="auto">
            <a:xfrm>
              <a:off x="5147310" y="4949190"/>
              <a:ext cx="220980" cy="51435"/>
            </a:xfrm>
            <a:custGeom>
              <a:avLst/>
              <a:gdLst>
                <a:gd name="connsiteX0" fmla="*/ 220980 w 220980"/>
                <a:gd name="connsiteY0" fmla="*/ 0 h 51435"/>
                <a:gd name="connsiteX1" fmla="*/ 125730 w 220980"/>
                <a:gd name="connsiteY1" fmla="*/ 13335 h 51435"/>
                <a:gd name="connsiteX2" fmla="*/ 0 w 220980"/>
                <a:gd name="connsiteY2" fmla="*/ 51435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980" h="51435">
                  <a:moveTo>
                    <a:pt x="220980" y="0"/>
                  </a:moveTo>
                  <a:cubicBezTo>
                    <a:pt x="191770" y="2381"/>
                    <a:pt x="162560" y="4763"/>
                    <a:pt x="125730" y="13335"/>
                  </a:cubicBezTo>
                  <a:cubicBezTo>
                    <a:pt x="88900" y="21908"/>
                    <a:pt x="44450" y="36671"/>
                    <a:pt x="0" y="51435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6BD3337-2C2F-4BCC-A9E1-B0454E6EB359}"/>
                </a:ext>
              </a:extLst>
            </p:cNvPr>
            <p:cNvSpPr/>
            <p:nvPr/>
          </p:nvSpPr>
          <p:spPr bwMode="auto">
            <a:xfrm>
              <a:off x="5528310" y="4975860"/>
              <a:ext cx="836295" cy="130105"/>
            </a:xfrm>
            <a:custGeom>
              <a:avLst/>
              <a:gdLst>
                <a:gd name="connsiteX0" fmla="*/ 0 w 836295"/>
                <a:gd name="connsiteY0" fmla="*/ 0 h 130105"/>
                <a:gd name="connsiteX1" fmla="*/ 219075 w 836295"/>
                <a:gd name="connsiteY1" fmla="*/ 53340 h 130105"/>
                <a:gd name="connsiteX2" fmla="*/ 280035 w 836295"/>
                <a:gd name="connsiteY2" fmla="*/ 91440 h 130105"/>
                <a:gd name="connsiteX3" fmla="*/ 373380 w 836295"/>
                <a:gd name="connsiteY3" fmla="*/ 127635 h 130105"/>
                <a:gd name="connsiteX4" fmla="*/ 474345 w 836295"/>
                <a:gd name="connsiteY4" fmla="*/ 123825 h 130105"/>
                <a:gd name="connsiteX5" fmla="*/ 556260 w 836295"/>
                <a:gd name="connsiteY5" fmla="*/ 99060 h 130105"/>
                <a:gd name="connsiteX6" fmla="*/ 758190 w 836295"/>
                <a:gd name="connsiteY6" fmla="*/ 17145 h 130105"/>
                <a:gd name="connsiteX7" fmla="*/ 836295 w 836295"/>
                <a:gd name="connsiteY7" fmla="*/ 7620 h 130105"/>
                <a:gd name="connsiteX8" fmla="*/ 836295 w 836295"/>
                <a:gd name="connsiteY8" fmla="*/ 7620 h 130105"/>
                <a:gd name="connsiteX9" fmla="*/ 836295 w 836295"/>
                <a:gd name="connsiteY9" fmla="*/ 7620 h 130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6295" h="130105">
                  <a:moveTo>
                    <a:pt x="0" y="0"/>
                  </a:moveTo>
                  <a:cubicBezTo>
                    <a:pt x="86201" y="19050"/>
                    <a:pt x="172403" y="38100"/>
                    <a:pt x="219075" y="53340"/>
                  </a:cubicBezTo>
                  <a:cubicBezTo>
                    <a:pt x="265747" y="68580"/>
                    <a:pt x="254317" y="79057"/>
                    <a:pt x="280035" y="91440"/>
                  </a:cubicBezTo>
                  <a:cubicBezTo>
                    <a:pt x="305753" y="103823"/>
                    <a:pt x="340995" y="122237"/>
                    <a:pt x="373380" y="127635"/>
                  </a:cubicBezTo>
                  <a:cubicBezTo>
                    <a:pt x="405765" y="133033"/>
                    <a:pt x="443865" y="128587"/>
                    <a:pt x="474345" y="123825"/>
                  </a:cubicBezTo>
                  <a:cubicBezTo>
                    <a:pt x="504825" y="119063"/>
                    <a:pt x="508953" y="116840"/>
                    <a:pt x="556260" y="99060"/>
                  </a:cubicBezTo>
                  <a:cubicBezTo>
                    <a:pt x="603567" y="81280"/>
                    <a:pt x="711518" y="32385"/>
                    <a:pt x="758190" y="17145"/>
                  </a:cubicBezTo>
                  <a:cubicBezTo>
                    <a:pt x="804862" y="1905"/>
                    <a:pt x="836295" y="7620"/>
                    <a:pt x="836295" y="7620"/>
                  </a:cubicBezTo>
                  <a:lnTo>
                    <a:pt x="836295" y="7620"/>
                  </a:lnTo>
                  <a:lnTo>
                    <a:pt x="836295" y="7620"/>
                  </a:ln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ED7610F-B004-435A-9996-38142BC10130}"/>
                </a:ext>
              </a:extLst>
            </p:cNvPr>
            <p:cNvSpPr/>
            <p:nvPr/>
          </p:nvSpPr>
          <p:spPr bwMode="auto">
            <a:xfrm>
              <a:off x="4831080" y="4918710"/>
              <a:ext cx="575310" cy="320040"/>
            </a:xfrm>
            <a:custGeom>
              <a:avLst/>
              <a:gdLst>
                <a:gd name="connsiteX0" fmla="*/ 0 w 575310"/>
                <a:gd name="connsiteY0" fmla="*/ 0 h 320040"/>
                <a:gd name="connsiteX1" fmla="*/ 76200 w 575310"/>
                <a:gd name="connsiteY1" fmla="*/ 80010 h 320040"/>
                <a:gd name="connsiteX2" fmla="*/ 304800 w 575310"/>
                <a:gd name="connsiteY2" fmla="*/ 203835 h 320040"/>
                <a:gd name="connsiteX3" fmla="*/ 344805 w 575310"/>
                <a:gd name="connsiteY3" fmla="*/ 215265 h 320040"/>
                <a:gd name="connsiteX4" fmla="*/ 388620 w 575310"/>
                <a:gd name="connsiteY4" fmla="*/ 217170 h 320040"/>
                <a:gd name="connsiteX5" fmla="*/ 575310 w 575310"/>
                <a:gd name="connsiteY5" fmla="*/ 32004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5310" h="320040">
                  <a:moveTo>
                    <a:pt x="0" y="0"/>
                  </a:moveTo>
                  <a:cubicBezTo>
                    <a:pt x="12700" y="23019"/>
                    <a:pt x="25400" y="46038"/>
                    <a:pt x="76200" y="80010"/>
                  </a:cubicBezTo>
                  <a:cubicBezTo>
                    <a:pt x="127000" y="113982"/>
                    <a:pt x="260033" y="181293"/>
                    <a:pt x="304800" y="203835"/>
                  </a:cubicBezTo>
                  <a:cubicBezTo>
                    <a:pt x="349567" y="226377"/>
                    <a:pt x="330835" y="213043"/>
                    <a:pt x="344805" y="215265"/>
                  </a:cubicBezTo>
                  <a:cubicBezTo>
                    <a:pt x="358775" y="217487"/>
                    <a:pt x="350203" y="199708"/>
                    <a:pt x="388620" y="217170"/>
                  </a:cubicBezTo>
                  <a:cubicBezTo>
                    <a:pt x="427038" y="234633"/>
                    <a:pt x="501174" y="277336"/>
                    <a:pt x="575310" y="320040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A6B4125-23D1-420A-A680-1EEFEBF6A448}"/>
                </a:ext>
              </a:extLst>
            </p:cNvPr>
            <p:cNvSpPr/>
            <p:nvPr/>
          </p:nvSpPr>
          <p:spPr bwMode="auto">
            <a:xfrm>
              <a:off x="5539740" y="5292090"/>
              <a:ext cx="807720" cy="150798"/>
            </a:xfrm>
            <a:custGeom>
              <a:avLst/>
              <a:gdLst>
                <a:gd name="connsiteX0" fmla="*/ 0 w 807720"/>
                <a:gd name="connsiteY0" fmla="*/ 114300 h 150798"/>
                <a:gd name="connsiteX1" fmla="*/ 224790 w 807720"/>
                <a:gd name="connsiteY1" fmla="*/ 148590 h 150798"/>
                <a:gd name="connsiteX2" fmla="*/ 449580 w 807720"/>
                <a:gd name="connsiteY2" fmla="*/ 146685 h 150798"/>
                <a:gd name="connsiteX3" fmla="*/ 630555 w 807720"/>
                <a:gd name="connsiteY3" fmla="*/ 140970 h 150798"/>
                <a:gd name="connsiteX4" fmla="*/ 771525 w 807720"/>
                <a:gd name="connsiteY4" fmla="*/ 76200 h 150798"/>
                <a:gd name="connsiteX5" fmla="*/ 807720 w 807720"/>
                <a:gd name="connsiteY5" fmla="*/ 0 h 150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7720" h="150798">
                  <a:moveTo>
                    <a:pt x="0" y="114300"/>
                  </a:moveTo>
                  <a:cubicBezTo>
                    <a:pt x="74930" y="128746"/>
                    <a:pt x="149860" y="143193"/>
                    <a:pt x="224790" y="148590"/>
                  </a:cubicBezTo>
                  <a:cubicBezTo>
                    <a:pt x="299720" y="153987"/>
                    <a:pt x="381953" y="147955"/>
                    <a:pt x="449580" y="146685"/>
                  </a:cubicBezTo>
                  <a:cubicBezTo>
                    <a:pt x="517207" y="145415"/>
                    <a:pt x="576898" y="152718"/>
                    <a:pt x="630555" y="140970"/>
                  </a:cubicBezTo>
                  <a:cubicBezTo>
                    <a:pt x="684213" y="129223"/>
                    <a:pt x="741998" y="99695"/>
                    <a:pt x="771525" y="76200"/>
                  </a:cubicBezTo>
                  <a:cubicBezTo>
                    <a:pt x="801052" y="52705"/>
                    <a:pt x="804386" y="26352"/>
                    <a:pt x="807720" y="0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BC00608-4E78-4D27-886B-AD6D96586AB0}"/>
                </a:ext>
              </a:extLst>
            </p:cNvPr>
            <p:cNvSpPr/>
            <p:nvPr/>
          </p:nvSpPr>
          <p:spPr bwMode="auto">
            <a:xfrm>
              <a:off x="6728460" y="4478655"/>
              <a:ext cx="194310" cy="247650"/>
            </a:xfrm>
            <a:custGeom>
              <a:avLst/>
              <a:gdLst>
                <a:gd name="connsiteX0" fmla="*/ 194310 w 194310"/>
                <a:gd name="connsiteY0" fmla="*/ 0 h 247650"/>
                <a:gd name="connsiteX1" fmla="*/ 150495 w 194310"/>
                <a:gd name="connsiteY1" fmla="*/ 99060 h 247650"/>
                <a:gd name="connsiteX2" fmla="*/ 0 w 194310"/>
                <a:gd name="connsiteY2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310" h="247650">
                  <a:moveTo>
                    <a:pt x="194310" y="0"/>
                  </a:moveTo>
                  <a:cubicBezTo>
                    <a:pt x="188595" y="28892"/>
                    <a:pt x="182880" y="57785"/>
                    <a:pt x="150495" y="99060"/>
                  </a:cubicBezTo>
                  <a:cubicBezTo>
                    <a:pt x="118110" y="140335"/>
                    <a:pt x="59055" y="193992"/>
                    <a:pt x="0" y="247650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143626F-E186-49E7-901C-5969BF673116}"/>
                </a:ext>
              </a:extLst>
            </p:cNvPr>
            <p:cNvSpPr/>
            <p:nvPr/>
          </p:nvSpPr>
          <p:spPr bwMode="auto">
            <a:xfrm>
              <a:off x="6560820" y="5052060"/>
              <a:ext cx="329565" cy="201930"/>
            </a:xfrm>
            <a:custGeom>
              <a:avLst/>
              <a:gdLst>
                <a:gd name="connsiteX0" fmla="*/ 329565 w 329565"/>
                <a:gd name="connsiteY0" fmla="*/ 0 h 201930"/>
                <a:gd name="connsiteX1" fmla="*/ 219075 w 329565"/>
                <a:gd name="connsiteY1" fmla="*/ 7620 h 201930"/>
                <a:gd name="connsiteX2" fmla="*/ 144780 w 329565"/>
                <a:gd name="connsiteY2" fmla="*/ 11430 h 201930"/>
                <a:gd name="connsiteX3" fmla="*/ 104775 w 329565"/>
                <a:gd name="connsiteY3" fmla="*/ 26670 h 201930"/>
                <a:gd name="connsiteX4" fmla="*/ 68580 w 329565"/>
                <a:gd name="connsiteY4" fmla="*/ 112395 h 201930"/>
                <a:gd name="connsiteX5" fmla="*/ 36195 w 329565"/>
                <a:gd name="connsiteY5" fmla="*/ 177165 h 201930"/>
                <a:gd name="connsiteX6" fmla="*/ 0 w 329565"/>
                <a:gd name="connsiteY6" fmla="*/ 201930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565" h="201930">
                  <a:moveTo>
                    <a:pt x="329565" y="0"/>
                  </a:moveTo>
                  <a:lnTo>
                    <a:pt x="219075" y="7620"/>
                  </a:lnTo>
                  <a:cubicBezTo>
                    <a:pt x="188277" y="9525"/>
                    <a:pt x="163830" y="8255"/>
                    <a:pt x="144780" y="11430"/>
                  </a:cubicBezTo>
                  <a:cubicBezTo>
                    <a:pt x="125730" y="14605"/>
                    <a:pt x="117475" y="9843"/>
                    <a:pt x="104775" y="26670"/>
                  </a:cubicBezTo>
                  <a:cubicBezTo>
                    <a:pt x="92075" y="43498"/>
                    <a:pt x="80010" y="87312"/>
                    <a:pt x="68580" y="112395"/>
                  </a:cubicBezTo>
                  <a:cubicBezTo>
                    <a:pt x="57150" y="137478"/>
                    <a:pt x="47625" y="162242"/>
                    <a:pt x="36195" y="177165"/>
                  </a:cubicBezTo>
                  <a:cubicBezTo>
                    <a:pt x="24765" y="192088"/>
                    <a:pt x="12382" y="197009"/>
                    <a:pt x="0" y="201930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5582BDD-2AC1-424B-AC99-42B2AF6796A3}"/>
                </a:ext>
              </a:extLst>
            </p:cNvPr>
            <p:cNvSpPr/>
            <p:nvPr/>
          </p:nvSpPr>
          <p:spPr bwMode="auto">
            <a:xfrm>
              <a:off x="6920866" y="4737735"/>
              <a:ext cx="78626" cy="194310"/>
            </a:xfrm>
            <a:custGeom>
              <a:avLst/>
              <a:gdLst>
                <a:gd name="connsiteX0" fmla="*/ 0 w 83221"/>
                <a:gd name="connsiteY0" fmla="*/ 0 h 194310"/>
                <a:gd name="connsiteX1" fmla="*/ 62865 w 83221"/>
                <a:gd name="connsiteY1" fmla="*/ 74295 h 194310"/>
                <a:gd name="connsiteX2" fmla="*/ 81915 w 83221"/>
                <a:gd name="connsiteY2" fmla="*/ 121920 h 194310"/>
                <a:gd name="connsiteX3" fmla="*/ 80010 w 83221"/>
                <a:gd name="connsiteY3" fmla="*/ 194310 h 19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221" h="194310">
                  <a:moveTo>
                    <a:pt x="0" y="0"/>
                  </a:moveTo>
                  <a:cubicBezTo>
                    <a:pt x="24606" y="26987"/>
                    <a:pt x="49213" y="53975"/>
                    <a:pt x="62865" y="74295"/>
                  </a:cubicBezTo>
                  <a:cubicBezTo>
                    <a:pt x="76517" y="94615"/>
                    <a:pt x="79058" y="101918"/>
                    <a:pt x="81915" y="121920"/>
                  </a:cubicBezTo>
                  <a:cubicBezTo>
                    <a:pt x="84773" y="141923"/>
                    <a:pt x="82391" y="168116"/>
                    <a:pt x="80010" y="194310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55D96C4-A29E-4844-A10A-DD60E9F9DAEA}"/>
                </a:ext>
              </a:extLst>
            </p:cNvPr>
            <p:cNvSpPr/>
            <p:nvPr/>
          </p:nvSpPr>
          <p:spPr bwMode="auto">
            <a:xfrm>
              <a:off x="6673215" y="4802505"/>
              <a:ext cx="542925" cy="440055"/>
            </a:xfrm>
            <a:custGeom>
              <a:avLst/>
              <a:gdLst>
                <a:gd name="connsiteX0" fmla="*/ 542925 w 542925"/>
                <a:gd name="connsiteY0" fmla="*/ 0 h 440055"/>
                <a:gd name="connsiteX1" fmla="*/ 472440 w 542925"/>
                <a:gd name="connsiteY1" fmla="*/ 34290 h 440055"/>
                <a:gd name="connsiteX2" fmla="*/ 426720 w 542925"/>
                <a:gd name="connsiteY2" fmla="*/ 81915 h 440055"/>
                <a:gd name="connsiteX3" fmla="*/ 384810 w 542925"/>
                <a:gd name="connsiteY3" fmla="*/ 123825 h 440055"/>
                <a:gd name="connsiteX4" fmla="*/ 342900 w 542925"/>
                <a:gd name="connsiteY4" fmla="*/ 201930 h 440055"/>
                <a:gd name="connsiteX5" fmla="*/ 291465 w 542925"/>
                <a:gd name="connsiteY5" fmla="*/ 259080 h 440055"/>
                <a:gd name="connsiteX6" fmla="*/ 236220 w 542925"/>
                <a:gd name="connsiteY6" fmla="*/ 306705 h 440055"/>
                <a:gd name="connsiteX7" fmla="*/ 207645 w 542925"/>
                <a:gd name="connsiteY7" fmla="*/ 329565 h 440055"/>
                <a:gd name="connsiteX8" fmla="*/ 139065 w 542925"/>
                <a:gd name="connsiteY8" fmla="*/ 354330 h 440055"/>
                <a:gd name="connsiteX9" fmla="*/ 0 w 542925"/>
                <a:gd name="connsiteY9" fmla="*/ 440055 h 440055"/>
                <a:gd name="connsiteX10" fmla="*/ 0 w 542925"/>
                <a:gd name="connsiteY10" fmla="*/ 440055 h 440055"/>
                <a:gd name="connsiteX11" fmla="*/ 0 w 542925"/>
                <a:gd name="connsiteY11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2925" h="440055">
                  <a:moveTo>
                    <a:pt x="542925" y="0"/>
                  </a:moveTo>
                  <a:cubicBezTo>
                    <a:pt x="517366" y="10319"/>
                    <a:pt x="491807" y="20638"/>
                    <a:pt x="472440" y="34290"/>
                  </a:cubicBezTo>
                  <a:cubicBezTo>
                    <a:pt x="453073" y="47942"/>
                    <a:pt x="441325" y="66993"/>
                    <a:pt x="426720" y="81915"/>
                  </a:cubicBezTo>
                  <a:cubicBezTo>
                    <a:pt x="412115" y="96837"/>
                    <a:pt x="398780" y="103823"/>
                    <a:pt x="384810" y="123825"/>
                  </a:cubicBezTo>
                  <a:cubicBezTo>
                    <a:pt x="370840" y="143827"/>
                    <a:pt x="358457" y="179388"/>
                    <a:pt x="342900" y="201930"/>
                  </a:cubicBezTo>
                  <a:cubicBezTo>
                    <a:pt x="327343" y="224472"/>
                    <a:pt x="309245" y="241618"/>
                    <a:pt x="291465" y="259080"/>
                  </a:cubicBezTo>
                  <a:cubicBezTo>
                    <a:pt x="273685" y="276542"/>
                    <a:pt x="250190" y="294958"/>
                    <a:pt x="236220" y="306705"/>
                  </a:cubicBezTo>
                  <a:cubicBezTo>
                    <a:pt x="222250" y="318452"/>
                    <a:pt x="223837" y="321628"/>
                    <a:pt x="207645" y="329565"/>
                  </a:cubicBezTo>
                  <a:cubicBezTo>
                    <a:pt x="191452" y="337503"/>
                    <a:pt x="173672" y="335915"/>
                    <a:pt x="139065" y="354330"/>
                  </a:cubicBezTo>
                  <a:cubicBezTo>
                    <a:pt x="104457" y="372745"/>
                    <a:pt x="0" y="440055"/>
                    <a:pt x="0" y="440055"/>
                  </a:cubicBezTo>
                  <a:lnTo>
                    <a:pt x="0" y="440055"/>
                  </a:lnTo>
                  <a:lnTo>
                    <a:pt x="0" y="440055"/>
                  </a:ln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BB21004-5A8D-4530-B959-238DC4E64B50}"/>
                </a:ext>
              </a:extLst>
            </p:cNvPr>
            <p:cNvSpPr/>
            <p:nvPr/>
          </p:nvSpPr>
          <p:spPr bwMode="auto">
            <a:xfrm rot="176958">
              <a:off x="7061835" y="3482340"/>
              <a:ext cx="85725" cy="224790"/>
            </a:xfrm>
            <a:custGeom>
              <a:avLst/>
              <a:gdLst>
                <a:gd name="connsiteX0" fmla="*/ 0 w 85725"/>
                <a:gd name="connsiteY0" fmla="*/ 0 h 224790"/>
                <a:gd name="connsiteX1" fmla="*/ 19050 w 85725"/>
                <a:gd name="connsiteY1" fmla="*/ 83820 h 224790"/>
                <a:gd name="connsiteX2" fmla="*/ 85725 w 85725"/>
                <a:gd name="connsiteY2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224790">
                  <a:moveTo>
                    <a:pt x="0" y="0"/>
                  </a:moveTo>
                  <a:cubicBezTo>
                    <a:pt x="2381" y="23177"/>
                    <a:pt x="4762" y="46355"/>
                    <a:pt x="19050" y="83820"/>
                  </a:cubicBezTo>
                  <a:cubicBezTo>
                    <a:pt x="33338" y="121285"/>
                    <a:pt x="59531" y="173037"/>
                    <a:pt x="85725" y="224790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2275A1A-91FF-42CD-B785-04F42CCB7DC5}"/>
                </a:ext>
              </a:extLst>
            </p:cNvPr>
            <p:cNvSpPr/>
            <p:nvPr/>
          </p:nvSpPr>
          <p:spPr bwMode="auto">
            <a:xfrm>
              <a:off x="6985635" y="3990975"/>
              <a:ext cx="150770" cy="337185"/>
            </a:xfrm>
            <a:custGeom>
              <a:avLst/>
              <a:gdLst>
                <a:gd name="connsiteX0" fmla="*/ 123825 w 150770"/>
                <a:gd name="connsiteY0" fmla="*/ 0 h 337185"/>
                <a:gd name="connsiteX1" fmla="*/ 150495 w 150770"/>
                <a:gd name="connsiteY1" fmla="*/ 146685 h 337185"/>
                <a:gd name="connsiteX2" fmla="*/ 127635 w 150770"/>
                <a:gd name="connsiteY2" fmla="*/ 249555 h 337185"/>
                <a:gd name="connsiteX3" fmla="*/ 0 w 150770"/>
                <a:gd name="connsiteY3" fmla="*/ 337185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770" h="337185">
                  <a:moveTo>
                    <a:pt x="123825" y="0"/>
                  </a:moveTo>
                  <a:cubicBezTo>
                    <a:pt x="136842" y="52546"/>
                    <a:pt x="149860" y="105093"/>
                    <a:pt x="150495" y="146685"/>
                  </a:cubicBezTo>
                  <a:cubicBezTo>
                    <a:pt x="151130" y="188277"/>
                    <a:pt x="152717" y="217805"/>
                    <a:pt x="127635" y="249555"/>
                  </a:cubicBezTo>
                  <a:cubicBezTo>
                    <a:pt x="102553" y="281305"/>
                    <a:pt x="51276" y="309245"/>
                    <a:pt x="0" y="337185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8399AE2-E250-4A63-A6A4-2894502F3EA6}"/>
                </a:ext>
              </a:extLst>
            </p:cNvPr>
            <p:cNvSpPr/>
            <p:nvPr/>
          </p:nvSpPr>
          <p:spPr bwMode="auto">
            <a:xfrm>
              <a:off x="7300753" y="3625215"/>
              <a:ext cx="208757" cy="403165"/>
            </a:xfrm>
            <a:custGeom>
              <a:avLst/>
              <a:gdLst>
                <a:gd name="connsiteX0" fmla="*/ 208757 w 208757"/>
                <a:gd name="connsiteY0" fmla="*/ 0 h 403165"/>
                <a:gd name="connsiteX1" fmla="*/ 195422 w 208757"/>
                <a:gd name="connsiteY1" fmla="*/ 64770 h 403165"/>
                <a:gd name="connsiteX2" fmla="*/ 143987 w 208757"/>
                <a:gd name="connsiteY2" fmla="*/ 114300 h 403165"/>
                <a:gd name="connsiteX3" fmla="*/ 10637 w 208757"/>
                <a:gd name="connsiteY3" fmla="*/ 190500 h 403165"/>
                <a:gd name="connsiteX4" fmla="*/ 14447 w 208757"/>
                <a:gd name="connsiteY4" fmla="*/ 224790 h 403165"/>
                <a:gd name="connsiteX5" fmla="*/ 63977 w 208757"/>
                <a:gd name="connsiteY5" fmla="*/ 297180 h 403165"/>
                <a:gd name="connsiteX6" fmla="*/ 107792 w 208757"/>
                <a:gd name="connsiteY6" fmla="*/ 390525 h 403165"/>
                <a:gd name="connsiteX7" fmla="*/ 132557 w 208757"/>
                <a:gd name="connsiteY7" fmla="*/ 400050 h 403165"/>
                <a:gd name="connsiteX8" fmla="*/ 164942 w 208757"/>
                <a:gd name="connsiteY8" fmla="*/ 369570 h 403165"/>
                <a:gd name="connsiteX9" fmla="*/ 176372 w 208757"/>
                <a:gd name="connsiteY9" fmla="*/ 300990 h 403165"/>
                <a:gd name="connsiteX10" fmla="*/ 147797 w 208757"/>
                <a:gd name="connsiteY10" fmla="*/ 249555 h 403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757" h="403165">
                  <a:moveTo>
                    <a:pt x="208757" y="0"/>
                  </a:moveTo>
                  <a:cubicBezTo>
                    <a:pt x="207487" y="22860"/>
                    <a:pt x="206217" y="45720"/>
                    <a:pt x="195422" y="64770"/>
                  </a:cubicBezTo>
                  <a:cubicBezTo>
                    <a:pt x="184627" y="83820"/>
                    <a:pt x="174784" y="93345"/>
                    <a:pt x="143987" y="114300"/>
                  </a:cubicBezTo>
                  <a:cubicBezTo>
                    <a:pt x="113189" y="135255"/>
                    <a:pt x="32227" y="172085"/>
                    <a:pt x="10637" y="190500"/>
                  </a:cubicBezTo>
                  <a:cubicBezTo>
                    <a:pt x="-10953" y="208915"/>
                    <a:pt x="5557" y="207010"/>
                    <a:pt x="14447" y="224790"/>
                  </a:cubicBezTo>
                  <a:cubicBezTo>
                    <a:pt x="23337" y="242570"/>
                    <a:pt x="48420" y="269558"/>
                    <a:pt x="63977" y="297180"/>
                  </a:cubicBezTo>
                  <a:cubicBezTo>
                    <a:pt x="79534" y="324802"/>
                    <a:pt x="96362" y="373380"/>
                    <a:pt x="107792" y="390525"/>
                  </a:cubicBezTo>
                  <a:cubicBezTo>
                    <a:pt x="119222" y="407670"/>
                    <a:pt x="123032" y="403543"/>
                    <a:pt x="132557" y="400050"/>
                  </a:cubicBezTo>
                  <a:cubicBezTo>
                    <a:pt x="142082" y="396557"/>
                    <a:pt x="157640" y="386080"/>
                    <a:pt x="164942" y="369570"/>
                  </a:cubicBezTo>
                  <a:cubicBezTo>
                    <a:pt x="172244" y="353060"/>
                    <a:pt x="179229" y="320993"/>
                    <a:pt x="176372" y="300990"/>
                  </a:cubicBezTo>
                  <a:cubicBezTo>
                    <a:pt x="173514" y="280988"/>
                    <a:pt x="160655" y="265271"/>
                    <a:pt x="147797" y="249555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F8F8A96-2BD5-46BB-8986-ECCB050981DE}"/>
                </a:ext>
              </a:extLst>
            </p:cNvPr>
            <p:cNvSpPr/>
            <p:nvPr/>
          </p:nvSpPr>
          <p:spPr bwMode="auto">
            <a:xfrm>
              <a:off x="6818552" y="2747010"/>
              <a:ext cx="351868" cy="731520"/>
            </a:xfrm>
            <a:custGeom>
              <a:avLst/>
              <a:gdLst>
                <a:gd name="connsiteX0" fmla="*/ 351868 w 351868"/>
                <a:gd name="connsiteY0" fmla="*/ 123825 h 731520"/>
                <a:gd name="connsiteX1" fmla="*/ 285193 w 351868"/>
                <a:gd name="connsiteY1" fmla="*/ 74295 h 731520"/>
                <a:gd name="connsiteX2" fmla="*/ 155653 w 351868"/>
                <a:gd name="connsiteY2" fmla="*/ 20955 h 731520"/>
                <a:gd name="connsiteX3" fmla="*/ 50878 w 351868"/>
                <a:gd name="connsiteY3" fmla="*/ 0 h 731520"/>
                <a:gd name="connsiteX4" fmla="*/ 7063 w 351868"/>
                <a:gd name="connsiteY4" fmla="*/ 20955 h 731520"/>
                <a:gd name="connsiteX5" fmla="*/ 1348 w 351868"/>
                <a:gd name="connsiteY5" fmla="*/ 99060 h 731520"/>
                <a:gd name="connsiteX6" fmla="*/ 20398 w 351868"/>
                <a:gd name="connsiteY6" fmla="*/ 194310 h 731520"/>
                <a:gd name="connsiteX7" fmla="*/ 92788 w 351868"/>
                <a:gd name="connsiteY7" fmla="*/ 377190 h 731520"/>
                <a:gd name="connsiteX8" fmla="*/ 153748 w 351868"/>
                <a:gd name="connsiteY8" fmla="*/ 493395 h 731520"/>
                <a:gd name="connsiteX9" fmla="*/ 216613 w 351868"/>
                <a:gd name="connsiteY9" fmla="*/ 577215 h 731520"/>
                <a:gd name="connsiteX10" fmla="*/ 311863 w 351868"/>
                <a:gd name="connsiteY10" fmla="*/ 73152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1868" h="731520">
                  <a:moveTo>
                    <a:pt x="351868" y="123825"/>
                  </a:moveTo>
                  <a:cubicBezTo>
                    <a:pt x="334882" y="107632"/>
                    <a:pt x="317896" y="91440"/>
                    <a:pt x="285193" y="74295"/>
                  </a:cubicBezTo>
                  <a:cubicBezTo>
                    <a:pt x="252490" y="57150"/>
                    <a:pt x="194706" y="33338"/>
                    <a:pt x="155653" y="20955"/>
                  </a:cubicBezTo>
                  <a:cubicBezTo>
                    <a:pt x="116600" y="8572"/>
                    <a:pt x="75643" y="0"/>
                    <a:pt x="50878" y="0"/>
                  </a:cubicBezTo>
                  <a:cubicBezTo>
                    <a:pt x="26113" y="0"/>
                    <a:pt x="15318" y="4445"/>
                    <a:pt x="7063" y="20955"/>
                  </a:cubicBezTo>
                  <a:cubicBezTo>
                    <a:pt x="-1192" y="37465"/>
                    <a:pt x="-874" y="70168"/>
                    <a:pt x="1348" y="99060"/>
                  </a:cubicBezTo>
                  <a:cubicBezTo>
                    <a:pt x="3570" y="127952"/>
                    <a:pt x="5158" y="147955"/>
                    <a:pt x="20398" y="194310"/>
                  </a:cubicBezTo>
                  <a:cubicBezTo>
                    <a:pt x="35638" y="240665"/>
                    <a:pt x="70563" y="327343"/>
                    <a:pt x="92788" y="377190"/>
                  </a:cubicBezTo>
                  <a:cubicBezTo>
                    <a:pt x="115013" y="427037"/>
                    <a:pt x="133110" y="460058"/>
                    <a:pt x="153748" y="493395"/>
                  </a:cubicBezTo>
                  <a:cubicBezTo>
                    <a:pt x="174385" y="526733"/>
                    <a:pt x="190260" y="537528"/>
                    <a:pt x="216613" y="577215"/>
                  </a:cubicBezTo>
                  <a:cubicBezTo>
                    <a:pt x="242965" y="616903"/>
                    <a:pt x="277414" y="674211"/>
                    <a:pt x="311863" y="731520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2E29458-96F0-4D8D-9890-9B487B4E7D00}"/>
                </a:ext>
              </a:extLst>
            </p:cNvPr>
            <p:cNvSpPr/>
            <p:nvPr/>
          </p:nvSpPr>
          <p:spPr bwMode="auto">
            <a:xfrm>
              <a:off x="7246620" y="2954655"/>
              <a:ext cx="236380" cy="563838"/>
            </a:xfrm>
            <a:custGeom>
              <a:avLst/>
              <a:gdLst>
                <a:gd name="connsiteX0" fmla="*/ 150495 w 236380"/>
                <a:gd name="connsiteY0" fmla="*/ 421005 h 563838"/>
                <a:gd name="connsiteX1" fmla="*/ 158115 w 236380"/>
                <a:gd name="connsiteY1" fmla="*/ 358140 h 563838"/>
                <a:gd name="connsiteX2" fmla="*/ 203835 w 236380"/>
                <a:gd name="connsiteY2" fmla="*/ 373380 h 563838"/>
                <a:gd name="connsiteX3" fmla="*/ 217170 w 236380"/>
                <a:gd name="connsiteY3" fmla="*/ 421005 h 563838"/>
                <a:gd name="connsiteX4" fmla="*/ 236220 w 236380"/>
                <a:gd name="connsiteY4" fmla="*/ 560070 h 563838"/>
                <a:gd name="connsiteX5" fmla="*/ 205740 w 236380"/>
                <a:gd name="connsiteY5" fmla="*/ 520065 h 563838"/>
                <a:gd name="connsiteX6" fmla="*/ 137160 w 236380"/>
                <a:gd name="connsiteY6" fmla="*/ 474345 h 563838"/>
                <a:gd name="connsiteX7" fmla="*/ 83820 w 236380"/>
                <a:gd name="connsiteY7" fmla="*/ 434340 h 563838"/>
                <a:gd name="connsiteX8" fmla="*/ 72390 w 236380"/>
                <a:gd name="connsiteY8" fmla="*/ 382905 h 563838"/>
                <a:gd name="connsiteX9" fmla="*/ 137160 w 236380"/>
                <a:gd name="connsiteY9" fmla="*/ 262890 h 563838"/>
                <a:gd name="connsiteX10" fmla="*/ 137160 w 236380"/>
                <a:gd name="connsiteY10" fmla="*/ 215265 h 563838"/>
                <a:gd name="connsiteX11" fmla="*/ 0 w 236380"/>
                <a:gd name="connsiteY11" fmla="*/ 0 h 56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380" h="563838">
                  <a:moveTo>
                    <a:pt x="150495" y="421005"/>
                  </a:moveTo>
                  <a:cubicBezTo>
                    <a:pt x="149860" y="393541"/>
                    <a:pt x="149225" y="366077"/>
                    <a:pt x="158115" y="358140"/>
                  </a:cubicBezTo>
                  <a:cubicBezTo>
                    <a:pt x="167005" y="350202"/>
                    <a:pt x="193993" y="362903"/>
                    <a:pt x="203835" y="373380"/>
                  </a:cubicBezTo>
                  <a:cubicBezTo>
                    <a:pt x="213677" y="383857"/>
                    <a:pt x="211773" y="389890"/>
                    <a:pt x="217170" y="421005"/>
                  </a:cubicBezTo>
                  <a:cubicBezTo>
                    <a:pt x="222567" y="452120"/>
                    <a:pt x="238125" y="543560"/>
                    <a:pt x="236220" y="560070"/>
                  </a:cubicBezTo>
                  <a:cubicBezTo>
                    <a:pt x="234315" y="576580"/>
                    <a:pt x="222250" y="534353"/>
                    <a:pt x="205740" y="520065"/>
                  </a:cubicBezTo>
                  <a:cubicBezTo>
                    <a:pt x="189230" y="505778"/>
                    <a:pt x="157480" y="488632"/>
                    <a:pt x="137160" y="474345"/>
                  </a:cubicBezTo>
                  <a:cubicBezTo>
                    <a:pt x="116840" y="460058"/>
                    <a:pt x="94615" y="449580"/>
                    <a:pt x="83820" y="434340"/>
                  </a:cubicBezTo>
                  <a:cubicBezTo>
                    <a:pt x="73025" y="419100"/>
                    <a:pt x="63500" y="411480"/>
                    <a:pt x="72390" y="382905"/>
                  </a:cubicBezTo>
                  <a:cubicBezTo>
                    <a:pt x="81280" y="354330"/>
                    <a:pt x="126365" y="290830"/>
                    <a:pt x="137160" y="262890"/>
                  </a:cubicBezTo>
                  <a:cubicBezTo>
                    <a:pt x="147955" y="234950"/>
                    <a:pt x="160020" y="259080"/>
                    <a:pt x="137160" y="215265"/>
                  </a:cubicBezTo>
                  <a:cubicBezTo>
                    <a:pt x="114300" y="171450"/>
                    <a:pt x="57150" y="85725"/>
                    <a:pt x="0" y="0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7ECD23D-7319-4FD3-9054-47F1964EAE20}"/>
                </a:ext>
              </a:extLst>
            </p:cNvPr>
            <p:cNvSpPr/>
            <p:nvPr/>
          </p:nvSpPr>
          <p:spPr bwMode="auto">
            <a:xfrm>
              <a:off x="6627495" y="2775585"/>
              <a:ext cx="154305" cy="253365"/>
            </a:xfrm>
            <a:custGeom>
              <a:avLst/>
              <a:gdLst>
                <a:gd name="connsiteX0" fmla="*/ 0 w 154305"/>
                <a:gd name="connsiteY0" fmla="*/ 0 h 253365"/>
                <a:gd name="connsiteX1" fmla="*/ 49530 w 154305"/>
                <a:gd name="connsiteY1" fmla="*/ 59055 h 253365"/>
                <a:gd name="connsiteX2" fmla="*/ 66675 w 154305"/>
                <a:gd name="connsiteY2" fmla="*/ 121920 h 253365"/>
                <a:gd name="connsiteX3" fmla="*/ 106680 w 154305"/>
                <a:gd name="connsiteY3" fmla="*/ 201930 h 253365"/>
                <a:gd name="connsiteX4" fmla="*/ 154305 w 154305"/>
                <a:gd name="connsiteY4" fmla="*/ 253365 h 253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05" h="253365">
                  <a:moveTo>
                    <a:pt x="0" y="0"/>
                  </a:moveTo>
                  <a:cubicBezTo>
                    <a:pt x="19209" y="19367"/>
                    <a:pt x="38418" y="38735"/>
                    <a:pt x="49530" y="59055"/>
                  </a:cubicBezTo>
                  <a:cubicBezTo>
                    <a:pt x="60643" y="79375"/>
                    <a:pt x="57150" y="98108"/>
                    <a:pt x="66675" y="121920"/>
                  </a:cubicBezTo>
                  <a:cubicBezTo>
                    <a:pt x="76200" y="145733"/>
                    <a:pt x="92075" y="180023"/>
                    <a:pt x="106680" y="201930"/>
                  </a:cubicBezTo>
                  <a:cubicBezTo>
                    <a:pt x="121285" y="223837"/>
                    <a:pt x="137795" y="238601"/>
                    <a:pt x="154305" y="253365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181AF88-DA51-44D8-8B75-B92EAC69C207}"/>
                </a:ext>
              </a:extLst>
            </p:cNvPr>
            <p:cNvSpPr/>
            <p:nvPr/>
          </p:nvSpPr>
          <p:spPr bwMode="auto">
            <a:xfrm>
              <a:off x="6343650" y="2675141"/>
              <a:ext cx="947062" cy="477634"/>
            </a:xfrm>
            <a:custGeom>
              <a:avLst/>
              <a:gdLst>
                <a:gd name="connsiteX0" fmla="*/ 0 w 947062"/>
                <a:gd name="connsiteY0" fmla="*/ 7099 h 477634"/>
                <a:gd name="connsiteX1" fmla="*/ 76200 w 947062"/>
                <a:gd name="connsiteY1" fmla="*/ 1384 h 477634"/>
                <a:gd name="connsiteX2" fmla="*/ 140970 w 947062"/>
                <a:gd name="connsiteY2" fmla="*/ 29959 h 477634"/>
                <a:gd name="connsiteX3" fmla="*/ 201930 w 947062"/>
                <a:gd name="connsiteY3" fmla="*/ 111874 h 477634"/>
                <a:gd name="connsiteX4" fmla="*/ 297180 w 947062"/>
                <a:gd name="connsiteY4" fmla="*/ 174739 h 477634"/>
                <a:gd name="connsiteX5" fmla="*/ 434340 w 947062"/>
                <a:gd name="connsiteY5" fmla="*/ 176644 h 477634"/>
                <a:gd name="connsiteX6" fmla="*/ 567690 w 947062"/>
                <a:gd name="connsiteY6" fmla="*/ 186169 h 477634"/>
                <a:gd name="connsiteX7" fmla="*/ 670560 w 947062"/>
                <a:gd name="connsiteY7" fmla="*/ 224269 h 477634"/>
                <a:gd name="connsiteX8" fmla="*/ 760095 w 947062"/>
                <a:gd name="connsiteY8" fmla="*/ 287134 h 477634"/>
                <a:gd name="connsiteX9" fmla="*/ 870585 w 947062"/>
                <a:gd name="connsiteY9" fmla="*/ 376669 h 477634"/>
                <a:gd name="connsiteX10" fmla="*/ 935355 w 947062"/>
                <a:gd name="connsiteY10" fmla="*/ 445249 h 477634"/>
                <a:gd name="connsiteX11" fmla="*/ 946785 w 947062"/>
                <a:gd name="connsiteY11" fmla="*/ 477634 h 47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7062" h="477634">
                  <a:moveTo>
                    <a:pt x="0" y="7099"/>
                  </a:moveTo>
                  <a:cubicBezTo>
                    <a:pt x="26352" y="2336"/>
                    <a:pt x="52705" y="-2426"/>
                    <a:pt x="76200" y="1384"/>
                  </a:cubicBezTo>
                  <a:cubicBezTo>
                    <a:pt x="99695" y="5194"/>
                    <a:pt x="120015" y="11544"/>
                    <a:pt x="140970" y="29959"/>
                  </a:cubicBezTo>
                  <a:cubicBezTo>
                    <a:pt x="161925" y="48374"/>
                    <a:pt x="175895" y="87744"/>
                    <a:pt x="201930" y="111874"/>
                  </a:cubicBezTo>
                  <a:cubicBezTo>
                    <a:pt x="227965" y="136004"/>
                    <a:pt x="258445" y="163944"/>
                    <a:pt x="297180" y="174739"/>
                  </a:cubicBezTo>
                  <a:cubicBezTo>
                    <a:pt x="335915" y="185534"/>
                    <a:pt x="389255" y="174739"/>
                    <a:pt x="434340" y="176644"/>
                  </a:cubicBezTo>
                  <a:cubicBezTo>
                    <a:pt x="479425" y="178549"/>
                    <a:pt x="528320" y="178232"/>
                    <a:pt x="567690" y="186169"/>
                  </a:cubicBezTo>
                  <a:cubicBezTo>
                    <a:pt x="607060" y="194106"/>
                    <a:pt x="638493" y="207442"/>
                    <a:pt x="670560" y="224269"/>
                  </a:cubicBezTo>
                  <a:cubicBezTo>
                    <a:pt x="702627" y="241096"/>
                    <a:pt x="726758" y="261734"/>
                    <a:pt x="760095" y="287134"/>
                  </a:cubicBezTo>
                  <a:cubicBezTo>
                    <a:pt x="793432" y="312534"/>
                    <a:pt x="841375" y="350317"/>
                    <a:pt x="870585" y="376669"/>
                  </a:cubicBezTo>
                  <a:cubicBezTo>
                    <a:pt x="899795" y="403021"/>
                    <a:pt x="922655" y="428422"/>
                    <a:pt x="935355" y="445249"/>
                  </a:cubicBezTo>
                  <a:cubicBezTo>
                    <a:pt x="948055" y="462077"/>
                    <a:pt x="947420" y="469855"/>
                    <a:pt x="946785" y="477634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322C89A-B411-42C2-91C0-F84D1D92760D}"/>
                </a:ext>
              </a:extLst>
            </p:cNvPr>
            <p:cNvSpPr/>
            <p:nvPr/>
          </p:nvSpPr>
          <p:spPr bwMode="auto">
            <a:xfrm>
              <a:off x="5911215" y="2322991"/>
              <a:ext cx="552450" cy="329076"/>
            </a:xfrm>
            <a:custGeom>
              <a:avLst/>
              <a:gdLst>
                <a:gd name="connsiteX0" fmla="*/ 552450 w 552450"/>
                <a:gd name="connsiteY0" fmla="*/ 71594 h 329076"/>
                <a:gd name="connsiteX1" fmla="*/ 430530 w 552450"/>
                <a:gd name="connsiteY1" fmla="*/ 31589 h 329076"/>
                <a:gd name="connsiteX2" fmla="*/ 379095 w 552450"/>
                <a:gd name="connsiteY2" fmla="*/ 14444 h 329076"/>
                <a:gd name="connsiteX3" fmla="*/ 302895 w 552450"/>
                <a:gd name="connsiteY3" fmla="*/ 8729 h 329076"/>
                <a:gd name="connsiteX4" fmla="*/ 276225 w 552450"/>
                <a:gd name="connsiteY4" fmla="*/ 140174 h 329076"/>
                <a:gd name="connsiteX5" fmla="*/ 264795 w 552450"/>
                <a:gd name="connsiteY5" fmla="*/ 199229 h 329076"/>
                <a:gd name="connsiteX6" fmla="*/ 230505 w 552450"/>
                <a:gd name="connsiteY6" fmla="*/ 244949 h 329076"/>
                <a:gd name="connsiteX7" fmla="*/ 209550 w 552450"/>
                <a:gd name="connsiteY7" fmla="*/ 290669 h 329076"/>
                <a:gd name="connsiteX8" fmla="*/ 165735 w 552450"/>
                <a:gd name="connsiteY8" fmla="*/ 319244 h 329076"/>
                <a:gd name="connsiteX9" fmla="*/ 93345 w 552450"/>
                <a:gd name="connsiteY9" fmla="*/ 328769 h 329076"/>
                <a:gd name="connsiteX10" fmla="*/ 0 w 552450"/>
                <a:gd name="connsiteY10" fmla="*/ 309719 h 32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2450" h="329076">
                  <a:moveTo>
                    <a:pt x="552450" y="71594"/>
                  </a:moveTo>
                  <a:lnTo>
                    <a:pt x="430530" y="31589"/>
                  </a:lnTo>
                  <a:cubicBezTo>
                    <a:pt x="401637" y="22064"/>
                    <a:pt x="400367" y="18254"/>
                    <a:pt x="379095" y="14444"/>
                  </a:cubicBezTo>
                  <a:cubicBezTo>
                    <a:pt x="357823" y="10634"/>
                    <a:pt x="320040" y="-12226"/>
                    <a:pt x="302895" y="8729"/>
                  </a:cubicBezTo>
                  <a:cubicBezTo>
                    <a:pt x="285750" y="29684"/>
                    <a:pt x="282575" y="108424"/>
                    <a:pt x="276225" y="140174"/>
                  </a:cubicBezTo>
                  <a:cubicBezTo>
                    <a:pt x="269875" y="171924"/>
                    <a:pt x="272415" y="181767"/>
                    <a:pt x="264795" y="199229"/>
                  </a:cubicBezTo>
                  <a:cubicBezTo>
                    <a:pt x="257175" y="216691"/>
                    <a:pt x="239713" y="229709"/>
                    <a:pt x="230505" y="244949"/>
                  </a:cubicBezTo>
                  <a:cubicBezTo>
                    <a:pt x="221297" y="260189"/>
                    <a:pt x="220345" y="278287"/>
                    <a:pt x="209550" y="290669"/>
                  </a:cubicBezTo>
                  <a:cubicBezTo>
                    <a:pt x="198755" y="303051"/>
                    <a:pt x="185102" y="312894"/>
                    <a:pt x="165735" y="319244"/>
                  </a:cubicBezTo>
                  <a:cubicBezTo>
                    <a:pt x="146367" y="325594"/>
                    <a:pt x="120967" y="330356"/>
                    <a:pt x="93345" y="328769"/>
                  </a:cubicBezTo>
                  <a:cubicBezTo>
                    <a:pt x="65723" y="327182"/>
                    <a:pt x="32861" y="318450"/>
                    <a:pt x="0" y="309719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F227AA7-30B6-481B-AB1E-234CA71F83B1}"/>
                </a:ext>
              </a:extLst>
            </p:cNvPr>
            <p:cNvSpPr/>
            <p:nvPr/>
          </p:nvSpPr>
          <p:spPr bwMode="auto">
            <a:xfrm>
              <a:off x="5534025" y="2303062"/>
              <a:ext cx="337317" cy="369653"/>
            </a:xfrm>
            <a:custGeom>
              <a:avLst/>
              <a:gdLst>
                <a:gd name="connsiteX0" fmla="*/ 45720 w 337317"/>
                <a:gd name="connsiteY0" fmla="*/ 24848 h 369653"/>
                <a:gd name="connsiteX1" fmla="*/ 180975 w 337317"/>
                <a:gd name="connsiteY1" fmla="*/ 28658 h 369653"/>
                <a:gd name="connsiteX2" fmla="*/ 240030 w 337317"/>
                <a:gd name="connsiteY2" fmla="*/ 22943 h 369653"/>
                <a:gd name="connsiteX3" fmla="*/ 310515 w 337317"/>
                <a:gd name="connsiteY3" fmla="*/ 83 h 369653"/>
                <a:gd name="connsiteX4" fmla="*/ 337185 w 337317"/>
                <a:gd name="connsiteY4" fmla="*/ 17228 h 369653"/>
                <a:gd name="connsiteX5" fmla="*/ 318135 w 337317"/>
                <a:gd name="connsiteY5" fmla="*/ 64853 h 369653"/>
                <a:gd name="connsiteX6" fmla="*/ 262890 w 337317"/>
                <a:gd name="connsiteY6" fmla="*/ 118193 h 369653"/>
                <a:gd name="connsiteX7" fmla="*/ 200025 w 337317"/>
                <a:gd name="connsiteY7" fmla="*/ 171533 h 369653"/>
                <a:gd name="connsiteX8" fmla="*/ 173355 w 337317"/>
                <a:gd name="connsiteY8" fmla="*/ 221063 h 369653"/>
                <a:gd name="connsiteX9" fmla="*/ 104775 w 337317"/>
                <a:gd name="connsiteY9" fmla="*/ 297263 h 369653"/>
                <a:gd name="connsiteX10" fmla="*/ 0 w 337317"/>
                <a:gd name="connsiteY10" fmla="*/ 369653 h 36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7317" h="369653">
                  <a:moveTo>
                    <a:pt x="45720" y="24848"/>
                  </a:moveTo>
                  <a:cubicBezTo>
                    <a:pt x="97155" y="26911"/>
                    <a:pt x="148590" y="28975"/>
                    <a:pt x="180975" y="28658"/>
                  </a:cubicBezTo>
                  <a:cubicBezTo>
                    <a:pt x="213360" y="28341"/>
                    <a:pt x="218440" y="27706"/>
                    <a:pt x="240030" y="22943"/>
                  </a:cubicBezTo>
                  <a:cubicBezTo>
                    <a:pt x="261620" y="18180"/>
                    <a:pt x="294323" y="1035"/>
                    <a:pt x="310515" y="83"/>
                  </a:cubicBezTo>
                  <a:cubicBezTo>
                    <a:pt x="326707" y="-869"/>
                    <a:pt x="335915" y="6433"/>
                    <a:pt x="337185" y="17228"/>
                  </a:cubicBezTo>
                  <a:cubicBezTo>
                    <a:pt x="338455" y="28023"/>
                    <a:pt x="330517" y="48026"/>
                    <a:pt x="318135" y="64853"/>
                  </a:cubicBezTo>
                  <a:cubicBezTo>
                    <a:pt x="305753" y="81680"/>
                    <a:pt x="282575" y="100413"/>
                    <a:pt x="262890" y="118193"/>
                  </a:cubicBezTo>
                  <a:cubicBezTo>
                    <a:pt x="243205" y="135973"/>
                    <a:pt x="214948" y="154388"/>
                    <a:pt x="200025" y="171533"/>
                  </a:cubicBezTo>
                  <a:cubicBezTo>
                    <a:pt x="185103" y="188678"/>
                    <a:pt x="189230" y="200108"/>
                    <a:pt x="173355" y="221063"/>
                  </a:cubicBezTo>
                  <a:cubicBezTo>
                    <a:pt x="157480" y="242018"/>
                    <a:pt x="133667" y="272498"/>
                    <a:pt x="104775" y="297263"/>
                  </a:cubicBezTo>
                  <a:cubicBezTo>
                    <a:pt x="75883" y="322028"/>
                    <a:pt x="37941" y="345840"/>
                    <a:pt x="0" y="369653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2FE2154-53BD-4ABD-B840-975C700EE5B9}"/>
                </a:ext>
              </a:extLst>
            </p:cNvPr>
            <p:cNvSpPr/>
            <p:nvPr/>
          </p:nvSpPr>
          <p:spPr bwMode="auto">
            <a:xfrm>
              <a:off x="6202598" y="2434590"/>
              <a:ext cx="99142" cy="247650"/>
            </a:xfrm>
            <a:custGeom>
              <a:avLst/>
              <a:gdLst>
                <a:gd name="connsiteX0" fmla="*/ 99142 w 99142"/>
                <a:gd name="connsiteY0" fmla="*/ 0 h 247650"/>
                <a:gd name="connsiteX1" fmla="*/ 22942 w 99142"/>
                <a:gd name="connsiteY1" fmla="*/ 102870 h 247650"/>
                <a:gd name="connsiteX2" fmla="*/ 82 w 99142"/>
                <a:gd name="connsiteY2" fmla="*/ 203835 h 247650"/>
                <a:gd name="connsiteX3" fmla="*/ 28657 w 99142"/>
                <a:gd name="connsiteY3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142" h="247650">
                  <a:moveTo>
                    <a:pt x="99142" y="0"/>
                  </a:moveTo>
                  <a:cubicBezTo>
                    <a:pt x="69297" y="34449"/>
                    <a:pt x="39452" y="68898"/>
                    <a:pt x="22942" y="102870"/>
                  </a:cubicBezTo>
                  <a:cubicBezTo>
                    <a:pt x="6432" y="136843"/>
                    <a:pt x="-870" y="179705"/>
                    <a:pt x="82" y="203835"/>
                  </a:cubicBezTo>
                  <a:cubicBezTo>
                    <a:pt x="1034" y="227965"/>
                    <a:pt x="14845" y="237807"/>
                    <a:pt x="28657" y="247650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249C151-60C2-4213-837C-A8D947D5A45C}"/>
                </a:ext>
              </a:extLst>
            </p:cNvPr>
            <p:cNvSpPr/>
            <p:nvPr/>
          </p:nvSpPr>
          <p:spPr bwMode="auto">
            <a:xfrm>
              <a:off x="5663565" y="2222355"/>
              <a:ext cx="1011555" cy="193185"/>
            </a:xfrm>
            <a:custGeom>
              <a:avLst/>
              <a:gdLst>
                <a:gd name="connsiteX0" fmla="*/ 1011555 w 1011555"/>
                <a:gd name="connsiteY0" fmla="*/ 193185 h 193185"/>
                <a:gd name="connsiteX1" fmla="*/ 897255 w 1011555"/>
                <a:gd name="connsiteY1" fmla="*/ 143655 h 193185"/>
                <a:gd name="connsiteX2" fmla="*/ 718185 w 1011555"/>
                <a:gd name="connsiteY2" fmla="*/ 82695 h 193185"/>
                <a:gd name="connsiteX3" fmla="*/ 598170 w 1011555"/>
                <a:gd name="connsiteY3" fmla="*/ 48405 h 193185"/>
                <a:gd name="connsiteX4" fmla="*/ 476250 w 1011555"/>
                <a:gd name="connsiteY4" fmla="*/ 25545 h 193185"/>
                <a:gd name="connsiteX5" fmla="*/ 350520 w 1011555"/>
                <a:gd name="connsiteY5" fmla="*/ 6495 h 193185"/>
                <a:gd name="connsiteX6" fmla="*/ 245745 w 1011555"/>
                <a:gd name="connsiteY6" fmla="*/ 780 h 193185"/>
                <a:gd name="connsiteX7" fmla="*/ 152400 w 1011555"/>
                <a:gd name="connsiteY7" fmla="*/ 21735 h 193185"/>
                <a:gd name="connsiteX8" fmla="*/ 64770 w 1011555"/>
                <a:gd name="connsiteY8" fmla="*/ 61740 h 193185"/>
                <a:gd name="connsiteX9" fmla="*/ 32385 w 1011555"/>
                <a:gd name="connsiteY9" fmla="*/ 143655 h 193185"/>
                <a:gd name="connsiteX10" fmla="*/ 0 w 1011555"/>
                <a:gd name="connsiteY10" fmla="*/ 166515 h 19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1555" h="193185">
                  <a:moveTo>
                    <a:pt x="1011555" y="193185"/>
                  </a:moveTo>
                  <a:cubicBezTo>
                    <a:pt x="978852" y="177627"/>
                    <a:pt x="946150" y="162070"/>
                    <a:pt x="897255" y="143655"/>
                  </a:cubicBezTo>
                  <a:cubicBezTo>
                    <a:pt x="848360" y="125240"/>
                    <a:pt x="768032" y="98570"/>
                    <a:pt x="718185" y="82695"/>
                  </a:cubicBezTo>
                  <a:cubicBezTo>
                    <a:pt x="668338" y="66820"/>
                    <a:pt x="638492" y="57930"/>
                    <a:pt x="598170" y="48405"/>
                  </a:cubicBezTo>
                  <a:cubicBezTo>
                    <a:pt x="557847" y="38880"/>
                    <a:pt x="517525" y="32530"/>
                    <a:pt x="476250" y="25545"/>
                  </a:cubicBezTo>
                  <a:cubicBezTo>
                    <a:pt x="434975" y="18560"/>
                    <a:pt x="388937" y="10622"/>
                    <a:pt x="350520" y="6495"/>
                  </a:cubicBezTo>
                  <a:cubicBezTo>
                    <a:pt x="312102" y="2367"/>
                    <a:pt x="278765" y="-1760"/>
                    <a:pt x="245745" y="780"/>
                  </a:cubicBezTo>
                  <a:cubicBezTo>
                    <a:pt x="212725" y="3320"/>
                    <a:pt x="182562" y="11575"/>
                    <a:pt x="152400" y="21735"/>
                  </a:cubicBezTo>
                  <a:cubicBezTo>
                    <a:pt x="122237" y="31895"/>
                    <a:pt x="84772" y="41420"/>
                    <a:pt x="64770" y="61740"/>
                  </a:cubicBezTo>
                  <a:cubicBezTo>
                    <a:pt x="44768" y="82060"/>
                    <a:pt x="43180" y="126193"/>
                    <a:pt x="32385" y="143655"/>
                  </a:cubicBezTo>
                  <a:cubicBezTo>
                    <a:pt x="21590" y="161117"/>
                    <a:pt x="10795" y="163816"/>
                    <a:pt x="0" y="166515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FC7444F-7BB5-48D1-9468-DA190C653D14}"/>
                </a:ext>
              </a:extLst>
            </p:cNvPr>
            <p:cNvSpPr/>
            <p:nvPr/>
          </p:nvSpPr>
          <p:spPr bwMode="auto">
            <a:xfrm>
              <a:off x="5709285" y="2510790"/>
              <a:ext cx="316230" cy="131445"/>
            </a:xfrm>
            <a:custGeom>
              <a:avLst/>
              <a:gdLst>
                <a:gd name="connsiteX0" fmla="*/ 316230 w 316230"/>
                <a:gd name="connsiteY0" fmla="*/ 89535 h 131445"/>
                <a:gd name="connsiteX1" fmla="*/ 255270 w 316230"/>
                <a:gd name="connsiteY1" fmla="*/ 83820 h 131445"/>
                <a:gd name="connsiteX2" fmla="*/ 203835 w 316230"/>
                <a:gd name="connsiteY2" fmla="*/ 66675 h 131445"/>
                <a:gd name="connsiteX3" fmla="*/ 156210 w 316230"/>
                <a:gd name="connsiteY3" fmla="*/ 38100 h 131445"/>
                <a:gd name="connsiteX4" fmla="*/ 121920 w 316230"/>
                <a:gd name="connsiteY4" fmla="*/ 11430 h 131445"/>
                <a:gd name="connsiteX5" fmla="*/ 95250 w 316230"/>
                <a:gd name="connsiteY5" fmla="*/ 0 h 131445"/>
                <a:gd name="connsiteX6" fmla="*/ 60960 w 316230"/>
                <a:gd name="connsiteY6" fmla="*/ 22860 h 131445"/>
                <a:gd name="connsiteX7" fmla="*/ 24765 w 316230"/>
                <a:gd name="connsiteY7" fmla="*/ 68580 h 131445"/>
                <a:gd name="connsiteX8" fmla="*/ 0 w 316230"/>
                <a:gd name="connsiteY8" fmla="*/ 102870 h 131445"/>
                <a:gd name="connsiteX9" fmla="*/ 5715 w 316230"/>
                <a:gd name="connsiteY9" fmla="*/ 120015 h 131445"/>
                <a:gd name="connsiteX10" fmla="*/ 28575 w 316230"/>
                <a:gd name="connsiteY10" fmla="*/ 131445 h 13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230" h="131445">
                  <a:moveTo>
                    <a:pt x="316230" y="89535"/>
                  </a:moveTo>
                  <a:lnTo>
                    <a:pt x="255270" y="83820"/>
                  </a:lnTo>
                  <a:lnTo>
                    <a:pt x="203835" y="66675"/>
                  </a:lnTo>
                  <a:lnTo>
                    <a:pt x="156210" y="38100"/>
                  </a:lnTo>
                  <a:lnTo>
                    <a:pt x="121920" y="11430"/>
                  </a:lnTo>
                  <a:lnTo>
                    <a:pt x="95250" y="0"/>
                  </a:lnTo>
                  <a:lnTo>
                    <a:pt x="60960" y="22860"/>
                  </a:lnTo>
                  <a:lnTo>
                    <a:pt x="24765" y="68580"/>
                  </a:lnTo>
                  <a:lnTo>
                    <a:pt x="0" y="102870"/>
                  </a:lnTo>
                  <a:lnTo>
                    <a:pt x="5715" y="120015"/>
                  </a:lnTo>
                  <a:lnTo>
                    <a:pt x="28575" y="131445"/>
                  </a:ln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3A5DBC-05DF-451B-8E89-9378966823CA}"/>
                </a:ext>
              </a:extLst>
            </p:cNvPr>
            <p:cNvSpPr/>
            <p:nvPr/>
          </p:nvSpPr>
          <p:spPr bwMode="auto">
            <a:xfrm>
              <a:off x="4981575" y="2748915"/>
              <a:ext cx="226695" cy="321945"/>
            </a:xfrm>
            <a:custGeom>
              <a:avLst/>
              <a:gdLst>
                <a:gd name="connsiteX0" fmla="*/ 226695 w 226695"/>
                <a:gd name="connsiteY0" fmla="*/ 0 h 321945"/>
                <a:gd name="connsiteX1" fmla="*/ 175260 w 226695"/>
                <a:gd name="connsiteY1" fmla="*/ 26670 h 321945"/>
                <a:gd name="connsiteX2" fmla="*/ 139065 w 226695"/>
                <a:gd name="connsiteY2" fmla="*/ 68580 h 321945"/>
                <a:gd name="connsiteX3" fmla="*/ 114300 w 226695"/>
                <a:gd name="connsiteY3" fmla="*/ 135255 h 321945"/>
                <a:gd name="connsiteX4" fmla="*/ 81915 w 226695"/>
                <a:gd name="connsiteY4" fmla="*/ 228600 h 321945"/>
                <a:gd name="connsiteX5" fmla="*/ 45720 w 226695"/>
                <a:gd name="connsiteY5" fmla="*/ 281940 h 321945"/>
                <a:gd name="connsiteX6" fmla="*/ 0 w 226695"/>
                <a:gd name="connsiteY6" fmla="*/ 321945 h 32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695" h="321945">
                  <a:moveTo>
                    <a:pt x="226695" y="0"/>
                  </a:moveTo>
                  <a:cubicBezTo>
                    <a:pt x="208280" y="7620"/>
                    <a:pt x="189865" y="15240"/>
                    <a:pt x="175260" y="26670"/>
                  </a:cubicBezTo>
                  <a:cubicBezTo>
                    <a:pt x="160655" y="38100"/>
                    <a:pt x="149225" y="50483"/>
                    <a:pt x="139065" y="68580"/>
                  </a:cubicBezTo>
                  <a:cubicBezTo>
                    <a:pt x="128905" y="86677"/>
                    <a:pt x="123825" y="108585"/>
                    <a:pt x="114300" y="135255"/>
                  </a:cubicBezTo>
                  <a:cubicBezTo>
                    <a:pt x="104775" y="161925"/>
                    <a:pt x="93345" y="204153"/>
                    <a:pt x="81915" y="228600"/>
                  </a:cubicBezTo>
                  <a:cubicBezTo>
                    <a:pt x="70485" y="253047"/>
                    <a:pt x="59372" y="266383"/>
                    <a:pt x="45720" y="281940"/>
                  </a:cubicBezTo>
                  <a:cubicBezTo>
                    <a:pt x="32068" y="297497"/>
                    <a:pt x="16034" y="309721"/>
                    <a:pt x="0" y="321945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A69B505-65B0-4D04-9E67-013AD000CED6}"/>
                </a:ext>
              </a:extLst>
            </p:cNvPr>
            <p:cNvSpPr/>
            <p:nvPr/>
          </p:nvSpPr>
          <p:spPr bwMode="auto">
            <a:xfrm>
              <a:off x="4608195" y="2766792"/>
              <a:ext cx="600075" cy="284258"/>
            </a:xfrm>
            <a:custGeom>
              <a:avLst/>
              <a:gdLst>
                <a:gd name="connsiteX0" fmla="*/ 0 w 600075"/>
                <a:gd name="connsiteY0" fmla="*/ 212628 h 284258"/>
                <a:gd name="connsiteX1" fmla="*/ 64770 w 600075"/>
                <a:gd name="connsiteY1" fmla="*/ 144048 h 284258"/>
                <a:gd name="connsiteX2" fmla="*/ 152400 w 600075"/>
                <a:gd name="connsiteY2" fmla="*/ 25938 h 284258"/>
                <a:gd name="connsiteX3" fmla="*/ 180975 w 600075"/>
                <a:gd name="connsiteY3" fmla="*/ 1173 h 284258"/>
                <a:gd name="connsiteX4" fmla="*/ 194310 w 600075"/>
                <a:gd name="connsiteY4" fmla="*/ 48798 h 284258"/>
                <a:gd name="connsiteX5" fmla="*/ 188595 w 600075"/>
                <a:gd name="connsiteY5" fmla="*/ 163098 h 284258"/>
                <a:gd name="connsiteX6" fmla="*/ 182880 w 600075"/>
                <a:gd name="connsiteY6" fmla="*/ 241203 h 284258"/>
                <a:gd name="connsiteX7" fmla="*/ 194310 w 600075"/>
                <a:gd name="connsiteY7" fmla="*/ 283113 h 284258"/>
                <a:gd name="connsiteX8" fmla="*/ 230505 w 600075"/>
                <a:gd name="connsiteY8" fmla="*/ 267873 h 284258"/>
                <a:gd name="connsiteX9" fmla="*/ 293370 w 600075"/>
                <a:gd name="connsiteY9" fmla="*/ 220248 h 284258"/>
                <a:gd name="connsiteX10" fmla="*/ 361950 w 600075"/>
                <a:gd name="connsiteY10" fmla="*/ 185958 h 284258"/>
                <a:gd name="connsiteX11" fmla="*/ 445770 w 600075"/>
                <a:gd name="connsiteY11" fmla="*/ 176433 h 284258"/>
                <a:gd name="connsiteX12" fmla="*/ 521970 w 600075"/>
                <a:gd name="connsiteY12" fmla="*/ 145953 h 284258"/>
                <a:gd name="connsiteX13" fmla="*/ 579120 w 600075"/>
                <a:gd name="connsiteY13" fmla="*/ 113568 h 284258"/>
                <a:gd name="connsiteX14" fmla="*/ 600075 w 600075"/>
                <a:gd name="connsiteY14" fmla="*/ 90708 h 28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0075" h="284258">
                  <a:moveTo>
                    <a:pt x="0" y="212628"/>
                  </a:moveTo>
                  <a:cubicBezTo>
                    <a:pt x="19685" y="193895"/>
                    <a:pt x="39370" y="175163"/>
                    <a:pt x="64770" y="144048"/>
                  </a:cubicBezTo>
                  <a:cubicBezTo>
                    <a:pt x="90170" y="112933"/>
                    <a:pt x="133033" y="49750"/>
                    <a:pt x="152400" y="25938"/>
                  </a:cubicBezTo>
                  <a:cubicBezTo>
                    <a:pt x="171767" y="2126"/>
                    <a:pt x="173990" y="-2637"/>
                    <a:pt x="180975" y="1173"/>
                  </a:cubicBezTo>
                  <a:cubicBezTo>
                    <a:pt x="187960" y="4983"/>
                    <a:pt x="193040" y="21811"/>
                    <a:pt x="194310" y="48798"/>
                  </a:cubicBezTo>
                  <a:cubicBezTo>
                    <a:pt x="195580" y="75785"/>
                    <a:pt x="190500" y="131030"/>
                    <a:pt x="188595" y="163098"/>
                  </a:cubicBezTo>
                  <a:cubicBezTo>
                    <a:pt x="186690" y="195165"/>
                    <a:pt x="181928" y="221201"/>
                    <a:pt x="182880" y="241203"/>
                  </a:cubicBezTo>
                  <a:cubicBezTo>
                    <a:pt x="183832" y="261205"/>
                    <a:pt x="186373" y="278668"/>
                    <a:pt x="194310" y="283113"/>
                  </a:cubicBezTo>
                  <a:cubicBezTo>
                    <a:pt x="202247" y="287558"/>
                    <a:pt x="213995" y="278350"/>
                    <a:pt x="230505" y="267873"/>
                  </a:cubicBezTo>
                  <a:cubicBezTo>
                    <a:pt x="247015" y="257396"/>
                    <a:pt x="271462" y="233901"/>
                    <a:pt x="293370" y="220248"/>
                  </a:cubicBezTo>
                  <a:cubicBezTo>
                    <a:pt x="315278" y="206595"/>
                    <a:pt x="336550" y="193260"/>
                    <a:pt x="361950" y="185958"/>
                  </a:cubicBezTo>
                  <a:cubicBezTo>
                    <a:pt x="387350" y="178655"/>
                    <a:pt x="419100" y="183100"/>
                    <a:pt x="445770" y="176433"/>
                  </a:cubicBezTo>
                  <a:cubicBezTo>
                    <a:pt x="472440" y="169766"/>
                    <a:pt x="499745" y="156430"/>
                    <a:pt x="521970" y="145953"/>
                  </a:cubicBezTo>
                  <a:cubicBezTo>
                    <a:pt x="544195" y="135475"/>
                    <a:pt x="566103" y="122775"/>
                    <a:pt x="579120" y="113568"/>
                  </a:cubicBezTo>
                  <a:cubicBezTo>
                    <a:pt x="592137" y="104361"/>
                    <a:pt x="596106" y="97534"/>
                    <a:pt x="600075" y="90708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34BEBB8-B753-4427-99A5-0F473985FFB2}"/>
                </a:ext>
              </a:extLst>
            </p:cNvPr>
            <p:cNvSpPr/>
            <p:nvPr/>
          </p:nvSpPr>
          <p:spPr bwMode="auto">
            <a:xfrm>
              <a:off x="4673949" y="3006090"/>
              <a:ext cx="303816" cy="571670"/>
            </a:xfrm>
            <a:custGeom>
              <a:avLst/>
              <a:gdLst>
                <a:gd name="connsiteX0" fmla="*/ 303816 w 303816"/>
                <a:gd name="connsiteY0" fmla="*/ 0 h 571670"/>
                <a:gd name="connsiteX1" fmla="*/ 244761 w 303816"/>
                <a:gd name="connsiteY1" fmla="*/ 57150 h 571670"/>
                <a:gd name="connsiteX2" fmla="*/ 200946 w 303816"/>
                <a:gd name="connsiteY2" fmla="*/ 97155 h 571670"/>
                <a:gd name="connsiteX3" fmla="*/ 168561 w 303816"/>
                <a:gd name="connsiteY3" fmla="*/ 161925 h 571670"/>
                <a:gd name="connsiteX4" fmla="*/ 166656 w 303816"/>
                <a:gd name="connsiteY4" fmla="*/ 207645 h 571670"/>
                <a:gd name="connsiteX5" fmla="*/ 138081 w 303816"/>
                <a:gd name="connsiteY5" fmla="*/ 280035 h 571670"/>
                <a:gd name="connsiteX6" fmla="*/ 80931 w 303816"/>
                <a:gd name="connsiteY6" fmla="*/ 321945 h 571670"/>
                <a:gd name="connsiteX7" fmla="*/ 29496 w 303816"/>
                <a:gd name="connsiteY7" fmla="*/ 371475 h 571670"/>
                <a:gd name="connsiteX8" fmla="*/ 12351 w 303816"/>
                <a:gd name="connsiteY8" fmla="*/ 434340 h 571670"/>
                <a:gd name="connsiteX9" fmla="*/ 921 w 303816"/>
                <a:gd name="connsiteY9" fmla="*/ 518160 h 571670"/>
                <a:gd name="connsiteX10" fmla="*/ 37116 w 303816"/>
                <a:gd name="connsiteY10" fmla="*/ 561975 h 571670"/>
                <a:gd name="connsiteX11" fmla="*/ 67596 w 303816"/>
                <a:gd name="connsiteY11" fmla="*/ 569595 h 571670"/>
                <a:gd name="connsiteX12" fmla="*/ 84741 w 303816"/>
                <a:gd name="connsiteY12" fmla="*/ 533400 h 571670"/>
                <a:gd name="connsiteX13" fmla="*/ 82836 w 303816"/>
                <a:gd name="connsiteY13" fmla="*/ 470535 h 571670"/>
                <a:gd name="connsiteX14" fmla="*/ 119031 w 303816"/>
                <a:gd name="connsiteY14" fmla="*/ 375285 h 5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3816" h="571670">
                  <a:moveTo>
                    <a:pt x="303816" y="0"/>
                  </a:moveTo>
                  <a:lnTo>
                    <a:pt x="244761" y="57150"/>
                  </a:lnTo>
                  <a:cubicBezTo>
                    <a:pt x="227616" y="73343"/>
                    <a:pt x="213646" y="79693"/>
                    <a:pt x="200946" y="97155"/>
                  </a:cubicBezTo>
                  <a:cubicBezTo>
                    <a:pt x="188246" y="114618"/>
                    <a:pt x="174276" y="143510"/>
                    <a:pt x="168561" y="161925"/>
                  </a:cubicBezTo>
                  <a:cubicBezTo>
                    <a:pt x="162846" y="180340"/>
                    <a:pt x="171736" y="187960"/>
                    <a:pt x="166656" y="207645"/>
                  </a:cubicBezTo>
                  <a:cubicBezTo>
                    <a:pt x="161576" y="227330"/>
                    <a:pt x="152368" y="260985"/>
                    <a:pt x="138081" y="280035"/>
                  </a:cubicBezTo>
                  <a:cubicBezTo>
                    <a:pt x="123793" y="299085"/>
                    <a:pt x="99028" y="306705"/>
                    <a:pt x="80931" y="321945"/>
                  </a:cubicBezTo>
                  <a:cubicBezTo>
                    <a:pt x="62834" y="337185"/>
                    <a:pt x="40926" y="352743"/>
                    <a:pt x="29496" y="371475"/>
                  </a:cubicBezTo>
                  <a:cubicBezTo>
                    <a:pt x="18066" y="390207"/>
                    <a:pt x="17113" y="409893"/>
                    <a:pt x="12351" y="434340"/>
                  </a:cubicBezTo>
                  <a:cubicBezTo>
                    <a:pt x="7589" y="458787"/>
                    <a:pt x="-3207" y="496888"/>
                    <a:pt x="921" y="518160"/>
                  </a:cubicBezTo>
                  <a:cubicBezTo>
                    <a:pt x="5048" y="539433"/>
                    <a:pt x="26003" y="553403"/>
                    <a:pt x="37116" y="561975"/>
                  </a:cubicBezTo>
                  <a:cubicBezTo>
                    <a:pt x="48228" y="570548"/>
                    <a:pt x="59658" y="574358"/>
                    <a:pt x="67596" y="569595"/>
                  </a:cubicBezTo>
                  <a:cubicBezTo>
                    <a:pt x="75533" y="564833"/>
                    <a:pt x="82201" y="549910"/>
                    <a:pt x="84741" y="533400"/>
                  </a:cubicBezTo>
                  <a:cubicBezTo>
                    <a:pt x="87281" y="516890"/>
                    <a:pt x="77121" y="496888"/>
                    <a:pt x="82836" y="470535"/>
                  </a:cubicBezTo>
                  <a:cubicBezTo>
                    <a:pt x="88551" y="444183"/>
                    <a:pt x="103791" y="409734"/>
                    <a:pt x="119031" y="375285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9D8C1AE-3892-49A7-9868-454DFAA2CFD1}"/>
                </a:ext>
              </a:extLst>
            </p:cNvPr>
            <p:cNvSpPr/>
            <p:nvPr/>
          </p:nvSpPr>
          <p:spPr bwMode="auto">
            <a:xfrm>
              <a:off x="4649655" y="3918585"/>
              <a:ext cx="296741" cy="629205"/>
            </a:xfrm>
            <a:custGeom>
              <a:avLst/>
              <a:gdLst>
                <a:gd name="connsiteX0" fmla="*/ 80460 w 296741"/>
                <a:gd name="connsiteY0" fmla="*/ 0 h 629205"/>
                <a:gd name="connsiteX1" fmla="*/ 34740 w 296741"/>
                <a:gd name="connsiteY1" fmla="*/ 32385 h 629205"/>
                <a:gd name="connsiteX2" fmla="*/ 6165 w 296741"/>
                <a:gd name="connsiteY2" fmla="*/ 93345 h 629205"/>
                <a:gd name="connsiteX3" fmla="*/ 450 w 296741"/>
                <a:gd name="connsiteY3" fmla="*/ 140970 h 629205"/>
                <a:gd name="connsiteX4" fmla="*/ 13785 w 296741"/>
                <a:gd name="connsiteY4" fmla="*/ 243840 h 629205"/>
                <a:gd name="connsiteX5" fmla="*/ 30930 w 296741"/>
                <a:gd name="connsiteY5" fmla="*/ 335280 h 629205"/>
                <a:gd name="connsiteX6" fmla="*/ 25215 w 296741"/>
                <a:gd name="connsiteY6" fmla="*/ 411480 h 629205"/>
                <a:gd name="connsiteX7" fmla="*/ 34740 w 296741"/>
                <a:gd name="connsiteY7" fmla="*/ 493395 h 629205"/>
                <a:gd name="connsiteX8" fmla="*/ 63315 w 296741"/>
                <a:gd name="connsiteY8" fmla="*/ 541020 h 629205"/>
                <a:gd name="connsiteX9" fmla="*/ 120465 w 296741"/>
                <a:gd name="connsiteY9" fmla="*/ 560070 h 629205"/>
                <a:gd name="connsiteX10" fmla="*/ 183330 w 296741"/>
                <a:gd name="connsiteY10" fmla="*/ 573405 h 629205"/>
                <a:gd name="connsiteX11" fmla="*/ 286200 w 296741"/>
                <a:gd name="connsiteY11" fmla="*/ 624840 h 629205"/>
                <a:gd name="connsiteX12" fmla="*/ 288105 w 296741"/>
                <a:gd name="connsiteY12" fmla="*/ 622935 h 6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741" h="629205">
                  <a:moveTo>
                    <a:pt x="80460" y="0"/>
                  </a:moveTo>
                  <a:cubicBezTo>
                    <a:pt x="63791" y="8414"/>
                    <a:pt x="47122" y="16828"/>
                    <a:pt x="34740" y="32385"/>
                  </a:cubicBezTo>
                  <a:cubicBezTo>
                    <a:pt x="22357" y="47943"/>
                    <a:pt x="11880" y="75248"/>
                    <a:pt x="6165" y="93345"/>
                  </a:cubicBezTo>
                  <a:cubicBezTo>
                    <a:pt x="450" y="111442"/>
                    <a:pt x="-820" y="115888"/>
                    <a:pt x="450" y="140970"/>
                  </a:cubicBezTo>
                  <a:cubicBezTo>
                    <a:pt x="1720" y="166052"/>
                    <a:pt x="8705" y="211455"/>
                    <a:pt x="13785" y="243840"/>
                  </a:cubicBezTo>
                  <a:cubicBezTo>
                    <a:pt x="18865" y="276225"/>
                    <a:pt x="29025" y="307340"/>
                    <a:pt x="30930" y="335280"/>
                  </a:cubicBezTo>
                  <a:cubicBezTo>
                    <a:pt x="32835" y="363220"/>
                    <a:pt x="24580" y="385128"/>
                    <a:pt x="25215" y="411480"/>
                  </a:cubicBezTo>
                  <a:cubicBezTo>
                    <a:pt x="25850" y="437832"/>
                    <a:pt x="28390" y="471805"/>
                    <a:pt x="34740" y="493395"/>
                  </a:cubicBezTo>
                  <a:cubicBezTo>
                    <a:pt x="41090" y="514985"/>
                    <a:pt x="49027" y="529908"/>
                    <a:pt x="63315" y="541020"/>
                  </a:cubicBezTo>
                  <a:cubicBezTo>
                    <a:pt x="77602" y="552133"/>
                    <a:pt x="100463" y="554673"/>
                    <a:pt x="120465" y="560070"/>
                  </a:cubicBezTo>
                  <a:cubicBezTo>
                    <a:pt x="140467" y="565467"/>
                    <a:pt x="155708" y="562610"/>
                    <a:pt x="183330" y="573405"/>
                  </a:cubicBezTo>
                  <a:cubicBezTo>
                    <a:pt x="210953" y="584200"/>
                    <a:pt x="286200" y="624840"/>
                    <a:pt x="286200" y="624840"/>
                  </a:cubicBezTo>
                  <a:cubicBezTo>
                    <a:pt x="303662" y="633095"/>
                    <a:pt x="295883" y="628015"/>
                    <a:pt x="288105" y="622935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ED38D7A-887F-4ABF-AE48-82CDD95CCCE5}"/>
                </a:ext>
              </a:extLst>
            </p:cNvPr>
            <p:cNvSpPr/>
            <p:nvPr/>
          </p:nvSpPr>
          <p:spPr bwMode="auto">
            <a:xfrm>
              <a:off x="4394835" y="4333875"/>
              <a:ext cx="355344" cy="550986"/>
            </a:xfrm>
            <a:custGeom>
              <a:avLst/>
              <a:gdLst>
                <a:gd name="connsiteX0" fmla="*/ 0 w 355344"/>
                <a:gd name="connsiteY0" fmla="*/ 0 h 550986"/>
                <a:gd name="connsiteX1" fmla="*/ 49530 w 355344"/>
                <a:gd name="connsiteY1" fmla="*/ 62865 h 550986"/>
                <a:gd name="connsiteX2" fmla="*/ 99060 w 355344"/>
                <a:gd name="connsiteY2" fmla="*/ 156210 h 550986"/>
                <a:gd name="connsiteX3" fmla="*/ 99060 w 355344"/>
                <a:gd name="connsiteY3" fmla="*/ 222885 h 550986"/>
                <a:gd name="connsiteX4" fmla="*/ 118110 w 355344"/>
                <a:gd name="connsiteY4" fmla="*/ 283845 h 550986"/>
                <a:gd name="connsiteX5" fmla="*/ 190500 w 355344"/>
                <a:gd name="connsiteY5" fmla="*/ 422910 h 550986"/>
                <a:gd name="connsiteX6" fmla="*/ 268605 w 355344"/>
                <a:gd name="connsiteY6" fmla="*/ 518160 h 550986"/>
                <a:gd name="connsiteX7" fmla="*/ 335280 w 355344"/>
                <a:gd name="connsiteY7" fmla="*/ 550545 h 550986"/>
                <a:gd name="connsiteX8" fmla="*/ 354330 w 355344"/>
                <a:gd name="connsiteY8" fmla="*/ 499110 h 550986"/>
                <a:gd name="connsiteX9" fmla="*/ 310515 w 355344"/>
                <a:gd name="connsiteY9" fmla="*/ 430530 h 550986"/>
                <a:gd name="connsiteX10" fmla="*/ 247650 w 355344"/>
                <a:gd name="connsiteY10" fmla="*/ 390525 h 550986"/>
                <a:gd name="connsiteX11" fmla="*/ 224790 w 355344"/>
                <a:gd name="connsiteY11" fmla="*/ 384810 h 550986"/>
                <a:gd name="connsiteX12" fmla="*/ 228600 w 355344"/>
                <a:gd name="connsiteY12" fmla="*/ 413385 h 55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344" h="550986">
                  <a:moveTo>
                    <a:pt x="0" y="0"/>
                  </a:moveTo>
                  <a:cubicBezTo>
                    <a:pt x="16510" y="18415"/>
                    <a:pt x="33020" y="36830"/>
                    <a:pt x="49530" y="62865"/>
                  </a:cubicBezTo>
                  <a:cubicBezTo>
                    <a:pt x="66040" y="88900"/>
                    <a:pt x="90805" y="129540"/>
                    <a:pt x="99060" y="156210"/>
                  </a:cubicBezTo>
                  <a:cubicBezTo>
                    <a:pt x="107315" y="182880"/>
                    <a:pt x="95885" y="201613"/>
                    <a:pt x="99060" y="222885"/>
                  </a:cubicBezTo>
                  <a:cubicBezTo>
                    <a:pt x="102235" y="244157"/>
                    <a:pt x="102870" y="250508"/>
                    <a:pt x="118110" y="283845"/>
                  </a:cubicBezTo>
                  <a:cubicBezTo>
                    <a:pt x="133350" y="317182"/>
                    <a:pt x="165418" y="383858"/>
                    <a:pt x="190500" y="422910"/>
                  </a:cubicBezTo>
                  <a:cubicBezTo>
                    <a:pt x="215583" y="461963"/>
                    <a:pt x="244475" y="496888"/>
                    <a:pt x="268605" y="518160"/>
                  </a:cubicBezTo>
                  <a:cubicBezTo>
                    <a:pt x="292735" y="539433"/>
                    <a:pt x="320993" y="553720"/>
                    <a:pt x="335280" y="550545"/>
                  </a:cubicBezTo>
                  <a:cubicBezTo>
                    <a:pt x="349567" y="547370"/>
                    <a:pt x="358458" y="519113"/>
                    <a:pt x="354330" y="499110"/>
                  </a:cubicBezTo>
                  <a:cubicBezTo>
                    <a:pt x="350203" y="479108"/>
                    <a:pt x="328295" y="448628"/>
                    <a:pt x="310515" y="430530"/>
                  </a:cubicBezTo>
                  <a:cubicBezTo>
                    <a:pt x="292735" y="412433"/>
                    <a:pt x="261938" y="398145"/>
                    <a:pt x="247650" y="390525"/>
                  </a:cubicBezTo>
                  <a:cubicBezTo>
                    <a:pt x="233363" y="382905"/>
                    <a:pt x="227965" y="381000"/>
                    <a:pt x="224790" y="384810"/>
                  </a:cubicBezTo>
                  <a:cubicBezTo>
                    <a:pt x="221615" y="388620"/>
                    <a:pt x="225107" y="401002"/>
                    <a:pt x="228600" y="413385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FECAD58-C41B-4162-B3C7-F855353843FF}"/>
                </a:ext>
              </a:extLst>
            </p:cNvPr>
            <p:cNvSpPr/>
            <p:nvPr/>
          </p:nvSpPr>
          <p:spPr bwMode="auto">
            <a:xfrm>
              <a:off x="4554855" y="4130040"/>
              <a:ext cx="179183" cy="432435"/>
            </a:xfrm>
            <a:custGeom>
              <a:avLst/>
              <a:gdLst>
                <a:gd name="connsiteX0" fmla="*/ 169545 w 179183"/>
                <a:gd name="connsiteY0" fmla="*/ 0 h 432435"/>
                <a:gd name="connsiteX1" fmla="*/ 179070 w 179183"/>
                <a:gd name="connsiteY1" fmla="*/ 66675 h 432435"/>
                <a:gd name="connsiteX2" fmla="*/ 163830 w 179183"/>
                <a:gd name="connsiteY2" fmla="*/ 156210 h 432435"/>
                <a:gd name="connsiteX3" fmla="*/ 131445 w 179183"/>
                <a:gd name="connsiteY3" fmla="*/ 220980 h 432435"/>
                <a:gd name="connsiteX4" fmla="*/ 74295 w 179183"/>
                <a:gd name="connsiteY4" fmla="*/ 280035 h 432435"/>
                <a:gd name="connsiteX5" fmla="*/ 19050 w 179183"/>
                <a:gd name="connsiteY5" fmla="*/ 356235 h 432435"/>
                <a:gd name="connsiteX6" fmla="*/ 0 w 179183"/>
                <a:gd name="connsiteY6" fmla="*/ 432435 h 4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183" h="432435">
                  <a:moveTo>
                    <a:pt x="169545" y="0"/>
                  </a:moveTo>
                  <a:cubicBezTo>
                    <a:pt x="174784" y="20320"/>
                    <a:pt x="180023" y="40640"/>
                    <a:pt x="179070" y="66675"/>
                  </a:cubicBezTo>
                  <a:cubicBezTo>
                    <a:pt x="178118" y="92710"/>
                    <a:pt x="171767" y="130493"/>
                    <a:pt x="163830" y="156210"/>
                  </a:cubicBezTo>
                  <a:cubicBezTo>
                    <a:pt x="155893" y="181927"/>
                    <a:pt x="146367" y="200343"/>
                    <a:pt x="131445" y="220980"/>
                  </a:cubicBezTo>
                  <a:cubicBezTo>
                    <a:pt x="116522" y="241618"/>
                    <a:pt x="93027" y="257493"/>
                    <a:pt x="74295" y="280035"/>
                  </a:cubicBezTo>
                  <a:cubicBezTo>
                    <a:pt x="55562" y="302578"/>
                    <a:pt x="31432" y="330835"/>
                    <a:pt x="19050" y="356235"/>
                  </a:cubicBezTo>
                  <a:cubicBezTo>
                    <a:pt x="6668" y="381635"/>
                    <a:pt x="3334" y="407035"/>
                    <a:pt x="0" y="432435"/>
                  </a:cubicBez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6A8520A-F387-412C-BE5A-F95E6B658177}"/>
                </a:ext>
              </a:extLst>
            </p:cNvPr>
            <p:cNvGrpSpPr/>
            <p:nvPr/>
          </p:nvGrpSpPr>
          <p:grpSpPr>
            <a:xfrm>
              <a:off x="6062502" y="3249417"/>
              <a:ext cx="444073" cy="424765"/>
              <a:chOff x="6062502" y="3249417"/>
              <a:chExt cx="444073" cy="424765"/>
            </a:xfrm>
          </p:grpSpPr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10D9AB-EC38-46E3-A4AC-368DBADCF1A1}"/>
                  </a:ext>
                </a:extLst>
              </p:cNvPr>
              <p:cNvSpPr/>
              <p:nvPr/>
            </p:nvSpPr>
            <p:spPr bwMode="auto">
              <a:xfrm>
                <a:off x="6062502" y="3249417"/>
                <a:ext cx="444073" cy="424765"/>
              </a:xfrm>
              <a:custGeom>
                <a:avLst/>
                <a:gdLst>
                  <a:gd name="connsiteX0" fmla="*/ 20163 w 444073"/>
                  <a:gd name="connsiteY0" fmla="*/ 513 h 424765"/>
                  <a:gd name="connsiteX1" fmla="*/ 8733 w 444073"/>
                  <a:gd name="connsiteY1" fmla="*/ 65283 h 424765"/>
                  <a:gd name="connsiteX2" fmla="*/ 105888 w 444073"/>
                  <a:gd name="connsiteY2" fmla="*/ 114813 h 424765"/>
                  <a:gd name="connsiteX3" fmla="*/ 164943 w 444073"/>
                  <a:gd name="connsiteY3" fmla="*/ 149103 h 424765"/>
                  <a:gd name="connsiteX4" fmla="*/ 185898 w 444073"/>
                  <a:gd name="connsiteY4" fmla="*/ 200538 h 424765"/>
                  <a:gd name="connsiteX5" fmla="*/ 246858 w 444073"/>
                  <a:gd name="connsiteY5" fmla="*/ 255783 h 424765"/>
                  <a:gd name="connsiteX6" fmla="*/ 286863 w 444073"/>
                  <a:gd name="connsiteY6" fmla="*/ 271023 h 424765"/>
                  <a:gd name="connsiteX7" fmla="*/ 334488 w 444073"/>
                  <a:gd name="connsiteY7" fmla="*/ 337698 h 424765"/>
                  <a:gd name="connsiteX8" fmla="*/ 376398 w 444073"/>
                  <a:gd name="connsiteY8" fmla="*/ 417708 h 424765"/>
                  <a:gd name="connsiteX9" fmla="*/ 439263 w 444073"/>
                  <a:gd name="connsiteY9" fmla="*/ 415803 h 424765"/>
                  <a:gd name="connsiteX10" fmla="*/ 435453 w 444073"/>
                  <a:gd name="connsiteY10" fmla="*/ 373893 h 424765"/>
                  <a:gd name="connsiteX11" fmla="*/ 401163 w 444073"/>
                  <a:gd name="connsiteY11" fmla="*/ 297693 h 424765"/>
                  <a:gd name="connsiteX12" fmla="*/ 311628 w 444073"/>
                  <a:gd name="connsiteY12" fmla="*/ 170058 h 424765"/>
                  <a:gd name="connsiteX13" fmla="*/ 225903 w 444073"/>
                  <a:gd name="connsiteY13" fmla="*/ 103383 h 424765"/>
                  <a:gd name="connsiteX14" fmla="*/ 145893 w 444073"/>
                  <a:gd name="connsiteY14" fmla="*/ 38613 h 424765"/>
                  <a:gd name="connsiteX15" fmla="*/ 20163 w 444073"/>
                  <a:gd name="connsiteY15" fmla="*/ 513 h 4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073" h="424765">
                    <a:moveTo>
                      <a:pt x="20163" y="513"/>
                    </a:moveTo>
                    <a:cubicBezTo>
                      <a:pt x="-2697" y="4958"/>
                      <a:pt x="-5555" y="46233"/>
                      <a:pt x="8733" y="65283"/>
                    </a:cubicBezTo>
                    <a:cubicBezTo>
                      <a:pt x="23021" y="84333"/>
                      <a:pt x="79853" y="100843"/>
                      <a:pt x="105888" y="114813"/>
                    </a:cubicBezTo>
                    <a:cubicBezTo>
                      <a:pt x="131923" y="128783"/>
                      <a:pt x="151608" y="134816"/>
                      <a:pt x="164943" y="149103"/>
                    </a:cubicBezTo>
                    <a:cubicBezTo>
                      <a:pt x="178278" y="163390"/>
                      <a:pt x="172246" y="182758"/>
                      <a:pt x="185898" y="200538"/>
                    </a:cubicBezTo>
                    <a:cubicBezTo>
                      <a:pt x="199550" y="218318"/>
                      <a:pt x="230031" y="244036"/>
                      <a:pt x="246858" y="255783"/>
                    </a:cubicBezTo>
                    <a:cubicBezTo>
                      <a:pt x="263685" y="267530"/>
                      <a:pt x="272258" y="257371"/>
                      <a:pt x="286863" y="271023"/>
                    </a:cubicBezTo>
                    <a:cubicBezTo>
                      <a:pt x="301468" y="284675"/>
                      <a:pt x="319565" y="313250"/>
                      <a:pt x="334488" y="337698"/>
                    </a:cubicBezTo>
                    <a:cubicBezTo>
                      <a:pt x="349411" y="362146"/>
                      <a:pt x="358935" y="404690"/>
                      <a:pt x="376398" y="417708"/>
                    </a:cubicBezTo>
                    <a:cubicBezTo>
                      <a:pt x="393861" y="430726"/>
                      <a:pt x="429420" y="423106"/>
                      <a:pt x="439263" y="415803"/>
                    </a:cubicBezTo>
                    <a:cubicBezTo>
                      <a:pt x="449106" y="408500"/>
                      <a:pt x="441803" y="393578"/>
                      <a:pt x="435453" y="373893"/>
                    </a:cubicBezTo>
                    <a:cubicBezTo>
                      <a:pt x="429103" y="354208"/>
                      <a:pt x="421801" y="331666"/>
                      <a:pt x="401163" y="297693"/>
                    </a:cubicBezTo>
                    <a:cubicBezTo>
                      <a:pt x="380525" y="263720"/>
                      <a:pt x="340838" y="202443"/>
                      <a:pt x="311628" y="170058"/>
                    </a:cubicBezTo>
                    <a:cubicBezTo>
                      <a:pt x="282418" y="137673"/>
                      <a:pt x="253526" y="125291"/>
                      <a:pt x="225903" y="103383"/>
                    </a:cubicBezTo>
                    <a:cubicBezTo>
                      <a:pt x="198280" y="81475"/>
                      <a:pt x="175420" y="55758"/>
                      <a:pt x="145893" y="38613"/>
                    </a:cubicBezTo>
                    <a:cubicBezTo>
                      <a:pt x="116366" y="21468"/>
                      <a:pt x="43023" y="-3932"/>
                      <a:pt x="20163" y="51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216" name="Freeform 50">
                <a:extLst>
                  <a:ext uri="{FF2B5EF4-FFF2-40B4-BE49-F238E27FC236}">
                    <a16:creationId xmlns:a16="http://schemas.microsoft.com/office/drawing/2014/main" id="{C17151CD-06CC-408D-9EC7-209CE86767E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233883">
                <a:off x="6267442" y="3392039"/>
                <a:ext cx="82065" cy="87295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9B40970-8287-4EA2-83EE-9E8366605073}"/>
                </a:ext>
              </a:extLst>
            </p:cNvPr>
            <p:cNvGrpSpPr/>
            <p:nvPr/>
          </p:nvGrpSpPr>
          <p:grpSpPr>
            <a:xfrm rot="3695183">
              <a:off x="6208798" y="3756801"/>
              <a:ext cx="444073" cy="424765"/>
              <a:chOff x="6062502" y="3249417"/>
              <a:chExt cx="444073" cy="424765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93FD701-423B-4FD6-98B0-5B9B46E4B561}"/>
                  </a:ext>
                </a:extLst>
              </p:cNvPr>
              <p:cNvSpPr/>
              <p:nvPr/>
            </p:nvSpPr>
            <p:spPr bwMode="auto">
              <a:xfrm>
                <a:off x="6062502" y="3249417"/>
                <a:ext cx="444073" cy="424765"/>
              </a:xfrm>
              <a:custGeom>
                <a:avLst/>
                <a:gdLst>
                  <a:gd name="connsiteX0" fmla="*/ 20163 w 444073"/>
                  <a:gd name="connsiteY0" fmla="*/ 513 h 424765"/>
                  <a:gd name="connsiteX1" fmla="*/ 8733 w 444073"/>
                  <a:gd name="connsiteY1" fmla="*/ 65283 h 424765"/>
                  <a:gd name="connsiteX2" fmla="*/ 105888 w 444073"/>
                  <a:gd name="connsiteY2" fmla="*/ 114813 h 424765"/>
                  <a:gd name="connsiteX3" fmla="*/ 164943 w 444073"/>
                  <a:gd name="connsiteY3" fmla="*/ 149103 h 424765"/>
                  <a:gd name="connsiteX4" fmla="*/ 185898 w 444073"/>
                  <a:gd name="connsiteY4" fmla="*/ 200538 h 424765"/>
                  <a:gd name="connsiteX5" fmla="*/ 246858 w 444073"/>
                  <a:gd name="connsiteY5" fmla="*/ 255783 h 424765"/>
                  <a:gd name="connsiteX6" fmla="*/ 286863 w 444073"/>
                  <a:gd name="connsiteY6" fmla="*/ 271023 h 424765"/>
                  <a:gd name="connsiteX7" fmla="*/ 334488 w 444073"/>
                  <a:gd name="connsiteY7" fmla="*/ 337698 h 424765"/>
                  <a:gd name="connsiteX8" fmla="*/ 376398 w 444073"/>
                  <a:gd name="connsiteY8" fmla="*/ 417708 h 424765"/>
                  <a:gd name="connsiteX9" fmla="*/ 439263 w 444073"/>
                  <a:gd name="connsiteY9" fmla="*/ 415803 h 424765"/>
                  <a:gd name="connsiteX10" fmla="*/ 435453 w 444073"/>
                  <a:gd name="connsiteY10" fmla="*/ 373893 h 424765"/>
                  <a:gd name="connsiteX11" fmla="*/ 401163 w 444073"/>
                  <a:gd name="connsiteY11" fmla="*/ 297693 h 424765"/>
                  <a:gd name="connsiteX12" fmla="*/ 311628 w 444073"/>
                  <a:gd name="connsiteY12" fmla="*/ 170058 h 424765"/>
                  <a:gd name="connsiteX13" fmla="*/ 225903 w 444073"/>
                  <a:gd name="connsiteY13" fmla="*/ 103383 h 424765"/>
                  <a:gd name="connsiteX14" fmla="*/ 145893 w 444073"/>
                  <a:gd name="connsiteY14" fmla="*/ 38613 h 424765"/>
                  <a:gd name="connsiteX15" fmla="*/ 20163 w 444073"/>
                  <a:gd name="connsiteY15" fmla="*/ 513 h 4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073" h="424765">
                    <a:moveTo>
                      <a:pt x="20163" y="513"/>
                    </a:moveTo>
                    <a:cubicBezTo>
                      <a:pt x="-2697" y="4958"/>
                      <a:pt x="-5555" y="46233"/>
                      <a:pt x="8733" y="65283"/>
                    </a:cubicBezTo>
                    <a:cubicBezTo>
                      <a:pt x="23021" y="84333"/>
                      <a:pt x="79853" y="100843"/>
                      <a:pt x="105888" y="114813"/>
                    </a:cubicBezTo>
                    <a:cubicBezTo>
                      <a:pt x="131923" y="128783"/>
                      <a:pt x="151608" y="134816"/>
                      <a:pt x="164943" y="149103"/>
                    </a:cubicBezTo>
                    <a:cubicBezTo>
                      <a:pt x="178278" y="163390"/>
                      <a:pt x="172246" y="182758"/>
                      <a:pt x="185898" y="200538"/>
                    </a:cubicBezTo>
                    <a:cubicBezTo>
                      <a:pt x="199550" y="218318"/>
                      <a:pt x="230031" y="244036"/>
                      <a:pt x="246858" y="255783"/>
                    </a:cubicBezTo>
                    <a:cubicBezTo>
                      <a:pt x="263685" y="267530"/>
                      <a:pt x="272258" y="257371"/>
                      <a:pt x="286863" y="271023"/>
                    </a:cubicBezTo>
                    <a:cubicBezTo>
                      <a:pt x="301468" y="284675"/>
                      <a:pt x="319565" y="313250"/>
                      <a:pt x="334488" y="337698"/>
                    </a:cubicBezTo>
                    <a:cubicBezTo>
                      <a:pt x="349411" y="362146"/>
                      <a:pt x="358935" y="404690"/>
                      <a:pt x="376398" y="417708"/>
                    </a:cubicBezTo>
                    <a:cubicBezTo>
                      <a:pt x="393861" y="430726"/>
                      <a:pt x="429420" y="423106"/>
                      <a:pt x="439263" y="415803"/>
                    </a:cubicBezTo>
                    <a:cubicBezTo>
                      <a:pt x="449106" y="408500"/>
                      <a:pt x="441803" y="393578"/>
                      <a:pt x="435453" y="373893"/>
                    </a:cubicBezTo>
                    <a:cubicBezTo>
                      <a:pt x="429103" y="354208"/>
                      <a:pt x="421801" y="331666"/>
                      <a:pt x="401163" y="297693"/>
                    </a:cubicBezTo>
                    <a:cubicBezTo>
                      <a:pt x="380525" y="263720"/>
                      <a:pt x="340838" y="202443"/>
                      <a:pt x="311628" y="170058"/>
                    </a:cubicBezTo>
                    <a:cubicBezTo>
                      <a:pt x="282418" y="137673"/>
                      <a:pt x="253526" y="125291"/>
                      <a:pt x="225903" y="103383"/>
                    </a:cubicBezTo>
                    <a:cubicBezTo>
                      <a:pt x="198280" y="81475"/>
                      <a:pt x="175420" y="55758"/>
                      <a:pt x="145893" y="38613"/>
                    </a:cubicBezTo>
                    <a:cubicBezTo>
                      <a:pt x="116366" y="21468"/>
                      <a:pt x="43023" y="-3932"/>
                      <a:pt x="20163" y="51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214" name="Freeform 50">
                <a:extLst>
                  <a:ext uri="{FF2B5EF4-FFF2-40B4-BE49-F238E27FC236}">
                    <a16:creationId xmlns:a16="http://schemas.microsoft.com/office/drawing/2014/main" id="{DC311C20-7A96-4735-8D1E-80AFD2F0809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233883">
                <a:off x="6267442" y="3392039"/>
                <a:ext cx="82065" cy="87295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6018B76-02CD-4D0D-B7F5-3126A3C73FB6}"/>
                </a:ext>
              </a:extLst>
            </p:cNvPr>
            <p:cNvGrpSpPr/>
            <p:nvPr/>
          </p:nvGrpSpPr>
          <p:grpSpPr>
            <a:xfrm rot="7128824">
              <a:off x="5844451" y="4124439"/>
              <a:ext cx="444073" cy="424765"/>
              <a:chOff x="6062502" y="3249417"/>
              <a:chExt cx="444073" cy="424765"/>
            </a:xfrm>
          </p:grpSpPr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E6E498C-B696-4ADD-8CC5-EFED93812C69}"/>
                  </a:ext>
                </a:extLst>
              </p:cNvPr>
              <p:cNvSpPr/>
              <p:nvPr/>
            </p:nvSpPr>
            <p:spPr bwMode="auto">
              <a:xfrm>
                <a:off x="6062502" y="3249417"/>
                <a:ext cx="444073" cy="424765"/>
              </a:xfrm>
              <a:custGeom>
                <a:avLst/>
                <a:gdLst>
                  <a:gd name="connsiteX0" fmla="*/ 20163 w 444073"/>
                  <a:gd name="connsiteY0" fmla="*/ 513 h 424765"/>
                  <a:gd name="connsiteX1" fmla="*/ 8733 w 444073"/>
                  <a:gd name="connsiteY1" fmla="*/ 65283 h 424765"/>
                  <a:gd name="connsiteX2" fmla="*/ 105888 w 444073"/>
                  <a:gd name="connsiteY2" fmla="*/ 114813 h 424765"/>
                  <a:gd name="connsiteX3" fmla="*/ 164943 w 444073"/>
                  <a:gd name="connsiteY3" fmla="*/ 149103 h 424765"/>
                  <a:gd name="connsiteX4" fmla="*/ 185898 w 444073"/>
                  <a:gd name="connsiteY4" fmla="*/ 200538 h 424765"/>
                  <a:gd name="connsiteX5" fmla="*/ 246858 w 444073"/>
                  <a:gd name="connsiteY5" fmla="*/ 255783 h 424765"/>
                  <a:gd name="connsiteX6" fmla="*/ 286863 w 444073"/>
                  <a:gd name="connsiteY6" fmla="*/ 271023 h 424765"/>
                  <a:gd name="connsiteX7" fmla="*/ 334488 w 444073"/>
                  <a:gd name="connsiteY7" fmla="*/ 337698 h 424765"/>
                  <a:gd name="connsiteX8" fmla="*/ 376398 w 444073"/>
                  <a:gd name="connsiteY8" fmla="*/ 417708 h 424765"/>
                  <a:gd name="connsiteX9" fmla="*/ 439263 w 444073"/>
                  <a:gd name="connsiteY9" fmla="*/ 415803 h 424765"/>
                  <a:gd name="connsiteX10" fmla="*/ 435453 w 444073"/>
                  <a:gd name="connsiteY10" fmla="*/ 373893 h 424765"/>
                  <a:gd name="connsiteX11" fmla="*/ 401163 w 444073"/>
                  <a:gd name="connsiteY11" fmla="*/ 297693 h 424765"/>
                  <a:gd name="connsiteX12" fmla="*/ 311628 w 444073"/>
                  <a:gd name="connsiteY12" fmla="*/ 170058 h 424765"/>
                  <a:gd name="connsiteX13" fmla="*/ 225903 w 444073"/>
                  <a:gd name="connsiteY13" fmla="*/ 103383 h 424765"/>
                  <a:gd name="connsiteX14" fmla="*/ 145893 w 444073"/>
                  <a:gd name="connsiteY14" fmla="*/ 38613 h 424765"/>
                  <a:gd name="connsiteX15" fmla="*/ 20163 w 444073"/>
                  <a:gd name="connsiteY15" fmla="*/ 513 h 4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073" h="424765">
                    <a:moveTo>
                      <a:pt x="20163" y="513"/>
                    </a:moveTo>
                    <a:cubicBezTo>
                      <a:pt x="-2697" y="4958"/>
                      <a:pt x="-5555" y="46233"/>
                      <a:pt x="8733" y="65283"/>
                    </a:cubicBezTo>
                    <a:cubicBezTo>
                      <a:pt x="23021" y="84333"/>
                      <a:pt x="79853" y="100843"/>
                      <a:pt x="105888" y="114813"/>
                    </a:cubicBezTo>
                    <a:cubicBezTo>
                      <a:pt x="131923" y="128783"/>
                      <a:pt x="151608" y="134816"/>
                      <a:pt x="164943" y="149103"/>
                    </a:cubicBezTo>
                    <a:cubicBezTo>
                      <a:pt x="178278" y="163390"/>
                      <a:pt x="172246" y="182758"/>
                      <a:pt x="185898" y="200538"/>
                    </a:cubicBezTo>
                    <a:cubicBezTo>
                      <a:pt x="199550" y="218318"/>
                      <a:pt x="230031" y="244036"/>
                      <a:pt x="246858" y="255783"/>
                    </a:cubicBezTo>
                    <a:cubicBezTo>
                      <a:pt x="263685" y="267530"/>
                      <a:pt x="272258" y="257371"/>
                      <a:pt x="286863" y="271023"/>
                    </a:cubicBezTo>
                    <a:cubicBezTo>
                      <a:pt x="301468" y="284675"/>
                      <a:pt x="319565" y="313250"/>
                      <a:pt x="334488" y="337698"/>
                    </a:cubicBezTo>
                    <a:cubicBezTo>
                      <a:pt x="349411" y="362146"/>
                      <a:pt x="358935" y="404690"/>
                      <a:pt x="376398" y="417708"/>
                    </a:cubicBezTo>
                    <a:cubicBezTo>
                      <a:pt x="393861" y="430726"/>
                      <a:pt x="429420" y="423106"/>
                      <a:pt x="439263" y="415803"/>
                    </a:cubicBezTo>
                    <a:cubicBezTo>
                      <a:pt x="449106" y="408500"/>
                      <a:pt x="441803" y="393578"/>
                      <a:pt x="435453" y="373893"/>
                    </a:cubicBezTo>
                    <a:cubicBezTo>
                      <a:pt x="429103" y="354208"/>
                      <a:pt x="421801" y="331666"/>
                      <a:pt x="401163" y="297693"/>
                    </a:cubicBezTo>
                    <a:cubicBezTo>
                      <a:pt x="380525" y="263720"/>
                      <a:pt x="340838" y="202443"/>
                      <a:pt x="311628" y="170058"/>
                    </a:cubicBezTo>
                    <a:cubicBezTo>
                      <a:pt x="282418" y="137673"/>
                      <a:pt x="253526" y="125291"/>
                      <a:pt x="225903" y="103383"/>
                    </a:cubicBezTo>
                    <a:cubicBezTo>
                      <a:pt x="198280" y="81475"/>
                      <a:pt x="175420" y="55758"/>
                      <a:pt x="145893" y="38613"/>
                    </a:cubicBezTo>
                    <a:cubicBezTo>
                      <a:pt x="116366" y="21468"/>
                      <a:pt x="43023" y="-3932"/>
                      <a:pt x="20163" y="51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212" name="Freeform 50">
                <a:extLst>
                  <a:ext uri="{FF2B5EF4-FFF2-40B4-BE49-F238E27FC236}">
                    <a16:creationId xmlns:a16="http://schemas.microsoft.com/office/drawing/2014/main" id="{BADB0CBF-E02A-44C5-9775-A4EBDFCDFD8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233883">
                <a:off x="6267442" y="3392039"/>
                <a:ext cx="82065" cy="87295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34BAA48-B426-491F-837D-225F55890074}"/>
                </a:ext>
              </a:extLst>
            </p:cNvPr>
            <p:cNvGrpSpPr/>
            <p:nvPr/>
          </p:nvGrpSpPr>
          <p:grpSpPr>
            <a:xfrm rot="10800000">
              <a:off x="5332673" y="4002317"/>
              <a:ext cx="444073" cy="424765"/>
              <a:chOff x="6062502" y="3249417"/>
              <a:chExt cx="444073" cy="424765"/>
            </a:xfrm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EAC432BD-E897-4C94-B14D-488C561DDA03}"/>
                  </a:ext>
                </a:extLst>
              </p:cNvPr>
              <p:cNvSpPr/>
              <p:nvPr/>
            </p:nvSpPr>
            <p:spPr bwMode="auto">
              <a:xfrm>
                <a:off x="6062502" y="3249417"/>
                <a:ext cx="444073" cy="424765"/>
              </a:xfrm>
              <a:custGeom>
                <a:avLst/>
                <a:gdLst>
                  <a:gd name="connsiteX0" fmla="*/ 20163 w 444073"/>
                  <a:gd name="connsiteY0" fmla="*/ 513 h 424765"/>
                  <a:gd name="connsiteX1" fmla="*/ 8733 w 444073"/>
                  <a:gd name="connsiteY1" fmla="*/ 65283 h 424765"/>
                  <a:gd name="connsiteX2" fmla="*/ 105888 w 444073"/>
                  <a:gd name="connsiteY2" fmla="*/ 114813 h 424765"/>
                  <a:gd name="connsiteX3" fmla="*/ 164943 w 444073"/>
                  <a:gd name="connsiteY3" fmla="*/ 149103 h 424765"/>
                  <a:gd name="connsiteX4" fmla="*/ 185898 w 444073"/>
                  <a:gd name="connsiteY4" fmla="*/ 200538 h 424765"/>
                  <a:gd name="connsiteX5" fmla="*/ 246858 w 444073"/>
                  <a:gd name="connsiteY5" fmla="*/ 255783 h 424765"/>
                  <a:gd name="connsiteX6" fmla="*/ 286863 w 444073"/>
                  <a:gd name="connsiteY6" fmla="*/ 271023 h 424765"/>
                  <a:gd name="connsiteX7" fmla="*/ 334488 w 444073"/>
                  <a:gd name="connsiteY7" fmla="*/ 337698 h 424765"/>
                  <a:gd name="connsiteX8" fmla="*/ 376398 w 444073"/>
                  <a:gd name="connsiteY8" fmla="*/ 417708 h 424765"/>
                  <a:gd name="connsiteX9" fmla="*/ 439263 w 444073"/>
                  <a:gd name="connsiteY9" fmla="*/ 415803 h 424765"/>
                  <a:gd name="connsiteX10" fmla="*/ 435453 w 444073"/>
                  <a:gd name="connsiteY10" fmla="*/ 373893 h 424765"/>
                  <a:gd name="connsiteX11" fmla="*/ 401163 w 444073"/>
                  <a:gd name="connsiteY11" fmla="*/ 297693 h 424765"/>
                  <a:gd name="connsiteX12" fmla="*/ 311628 w 444073"/>
                  <a:gd name="connsiteY12" fmla="*/ 170058 h 424765"/>
                  <a:gd name="connsiteX13" fmla="*/ 225903 w 444073"/>
                  <a:gd name="connsiteY13" fmla="*/ 103383 h 424765"/>
                  <a:gd name="connsiteX14" fmla="*/ 145893 w 444073"/>
                  <a:gd name="connsiteY14" fmla="*/ 38613 h 424765"/>
                  <a:gd name="connsiteX15" fmla="*/ 20163 w 444073"/>
                  <a:gd name="connsiteY15" fmla="*/ 513 h 4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073" h="424765">
                    <a:moveTo>
                      <a:pt x="20163" y="513"/>
                    </a:moveTo>
                    <a:cubicBezTo>
                      <a:pt x="-2697" y="4958"/>
                      <a:pt x="-5555" y="46233"/>
                      <a:pt x="8733" y="65283"/>
                    </a:cubicBezTo>
                    <a:cubicBezTo>
                      <a:pt x="23021" y="84333"/>
                      <a:pt x="79853" y="100843"/>
                      <a:pt x="105888" y="114813"/>
                    </a:cubicBezTo>
                    <a:cubicBezTo>
                      <a:pt x="131923" y="128783"/>
                      <a:pt x="151608" y="134816"/>
                      <a:pt x="164943" y="149103"/>
                    </a:cubicBezTo>
                    <a:cubicBezTo>
                      <a:pt x="178278" y="163390"/>
                      <a:pt x="172246" y="182758"/>
                      <a:pt x="185898" y="200538"/>
                    </a:cubicBezTo>
                    <a:cubicBezTo>
                      <a:pt x="199550" y="218318"/>
                      <a:pt x="230031" y="244036"/>
                      <a:pt x="246858" y="255783"/>
                    </a:cubicBezTo>
                    <a:cubicBezTo>
                      <a:pt x="263685" y="267530"/>
                      <a:pt x="272258" y="257371"/>
                      <a:pt x="286863" y="271023"/>
                    </a:cubicBezTo>
                    <a:cubicBezTo>
                      <a:pt x="301468" y="284675"/>
                      <a:pt x="319565" y="313250"/>
                      <a:pt x="334488" y="337698"/>
                    </a:cubicBezTo>
                    <a:cubicBezTo>
                      <a:pt x="349411" y="362146"/>
                      <a:pt x="358935" y="404690"/>
                      <a:pt x="376398" y="417708"/>
                    </a:cubicBezTo>
                    <a:cubicBezTo>
                      <a:pt x="393861" y="430726"/>
                      <a:pt x="429420" y="423106"/>
                      <a:pt x="439263" y="415803"/>
                    </a:cubicBezTo>
                    <a:cubicBezTo>
                      <a:pt x="449106" y="408500"/>
                      <a:pt x="441803" y="393578"/>
                      <a:pt x="435453" y="373893"/>
                    </a:cubicBezTo>
                    <a:cubicBezTo>
                      <a:pt x="429103" y="354208"/>
                      <a:pt x="421801" y="331666"/>
                      <a:pt x="401163" y="297693"/>
                    </a:cubicBezTo>
                    <a:cubicBezTo>
                      <a:pt x="380525" y="263720"/>
                      <a:pt x="340838" y="202443"/>
                      <a:pt x="311628" y="170058"/>
                    </a:cubicBezTo>
                    <a:cubicBezTo>
                      <a:pt x="282418" y="137673"/>
                      <a:pt x="253526" y="125291"/>
                      <a:pt x="225903" y="103383"/>
                    </a:cubicBezTo>
                    <a:cubicBezTo>
                      <a:pt x="198280" y="81475"/>
                      <a:pt x="175420" y="55758"/>
                      <a:pt x="145893" y="38613"/>
                    </a:cubicBezTo>
                    <a:cubicBezTo>
                      <a:pt x="116366" y="21468"/>
                      <a:pt x="43023" y="-3932"/>
                      <a:pt x="20163" y="51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210" name="Freeform 50">
                <a:extLst>
                  <a:ext uri="{FF2B5EF4-FFF2-40B4-BE49-F238E27FC236}">
                    <a16:creationId xmlns:a16="http://schemas.microsoft.com/office/drawing/2014/main" id="{542E3343-9AF3-4E84-8B4B-87B9D1813C4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233883">
                <a:off x="6267442" y="3392039"/>
                <a:ext cx="82065" cy="87295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F9A3EC5-13AE-46D5-A185-51B7861E4105}"/>
                </a:ext>
              </a:extLst>
            </p:cNvPr>
            <p:cNvGrpSpPr/>
            <p:nvPr/>
          </p:nvGrpSpPr>
          <p:grpSpPr>
            <a:xfrm rot="14437873">
              <a:off x="5185969" y="3499150"/>
              <a:ext cx="444073" cy="424765"/>
              <a:chOff x="6062502" y="3249417"/>
              <a:chExt cx="444073" cy="424765"/>
            </a:xfrm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BECD1A2-3A7E-4AF4-B67C-AD1AE88AE280}"/>
                  </a:ext>
                </a:extLst>
              </p:cNvPr>
              <p:cNvSpPr/>
              <p:nvPr/>
            </p:nvSpPr>
            <p:spPr bwMode="auto">
              <a:xfrm>
                <a:off x="6062502" y="3249417"/>
                <a:ext cx="444073" cy="424765"/>
              </a:xfrm>
              <a:custGeom>
                <a:avLst/>
                <a:gdLst>
                  <a:gd name="connsiteX0" fmla="*/ 20163 w 444073"/>
                  <a:gd name="connsiteY0" fmla="*/ 513 h 424765"/>
                  <a:gd name="connsiteX1" fmla="*/ 8733 w 444073"/>
                  <a:gd name="connsiteY1" fmla="*/ 65283 h 424765"/>
                  <a:gd name="connsiteX2" fmla="*/ 105888 w 444073"/>
                  <a:gd name="connsiteY2" fmla="*/ 114813 h 424765"/>
                  <a:gd name="connsiteX3" fmla="*/ 164943 w 444073"/>
                  <a:gd name="connsiteY3" fmla="*/ 149103 h 424765"/>
                  <a:gd name="connsiteX4" fmla="*/ 185898 w 444073"/>
                  <a:gd name="connsiteY4" fmla="*/ 200538 h 424765"/>
                  <a:gd name="connsiteX5" fmla="*/ 246858 w 444073"/>
                  <a:gd name="connsiteY5" fmla="*/ 255783 h 424765"/>
                  <a:gd name="connsiteX6" fmla="*/ 286863 w 444073"/>
                  <a:gd name="connsiteY6" fmla="*/ 271023 h 424765"/>
                  <a:gd name="connsiteX7" fmla="*/ 334488 w 444073"/>
                  <a:gd name="connsiteY7" fmla="*/ 337698 h 424765"/>
                  <a:gd name="connsiteX8" fmla="*/ 376398 w 444073"/>
                  <a:gd name="connsiteY8" fmla="*/ 417708 h 424765"/>
                  <a:gd name="connsiteX9" fmla="*/ 439263 w 444073"/>
                  <a:gd name="connsiteY9" fmla="*/ 415803 h 424765"/>
                  <a:gd name="connsiteX10" fmla="*/ 435453 w 444073"/>
                  <a:gd name="connsiteY10" fmla="*/ 373893 h 424765"/>
                  <a:gd name="connsiteX11" fmla="*/ 401163 w 444073"/>
                  <a:gd name="connsiteY11" fmla="*/ 297693 h 424765"/>
                  <a:gd name="connsiteX12" fmla="*/ 311628 w 444073"/>
                  <a:gd name="connsiteY12" fmla="*/ 170058 h 424765"/>
                  <a:gd name="connsiteX13" fmla="*/ 225903 w 444073"/>
                  <a:gd name="connsiteY13" fmla="*/ 103383 h 424765"/>
                  <a:gd name="connsiteX14" fmla="*/ 145893 w 444073"/>
                  <a:gd name="connsiteY14" fmla="*/ 38613 h 424765"/>
                  <a:gd name="connsiteX15" fmla="*/ 20163 w 444073"/>
                  <a:gd name="connsiteY15" fmla="*/ 513 h 4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073" h="424765">
                    <a:moveTo>
                      <a:pt x="20163" y="513"/>
                    </a:moveTo>
                    <a:cubicBezTo>
                      <a:pt x="-2697" y="4958"/>
                      <a:pt x="-5555" y="46233"/>
                      <a:pt x="8733" y="65283"/>
                    </a:cubicBezTo>
                    <a:cubicBezTo>
                      <a:pt x="23021" y="84333"/>
                      <a:pt x="79853" y="100843"/>
                      <a:pt x="105888" y="114813"/>
                    </a:cubicBezTo>
                    <a:cubicBezTo>
                      <a:pt x="131923" y="128783"/>
                      <a:pt x="151608" y="134816"/>
                      <a:pt x="164943" y="149103"/>
                    </a:cubicBezTo>
                    <a:cubicBezTo>
                      <a:pt x="178278" y="163390"/>
                      <a:pt x="172246" y="182758"/>
                      <a:pt x="185898" y="200538"/>
                    </a:cubicBezTo>
                    <a:cubicBezTo>
                      <a:pt x="199550" y="218318"/>
                      <a:pt x="230031" y="244036"/>
                      <a:pt x="246858" y="255783"/>
                    </a:cubicBezTo>
                    <a:cubicBezTo>
                      <a:pt x="263685" y="267530"/>
                      <a:pt x="272258" y="257371"/>
                      <a:pt x="286863" y="271023"/>
                    </a:cubicBezTo>
                    <a:cubicBezTo>
                      <a:pt x="301468" y="284675"/>
                      <a:pt x="319565" y="313250"/>
                      <a:pt x="334488" y="337698"/>
                    </a:cubicBezTo>
                    <a:cubicBezTo>
                      <a:pt x="349411" y="362146"/>
                      <a:pt x="358935" y="404690"/>
                      <a:pt x="376398" y="417708"/>
                    </a:cubicBezTo>
                    <a:cubicBezTo>
                      <a:pt x="393861" y="430726"/>
                      <a:pt x="429420" y="423106"/>
                      <a:pt x="439263" y="415803"/>
                    </a:cubicBezTo>
                    <a:cubicBezTo>
                      <a:pt x="449106" y="408500"/>
                      <a:pt x="441803" y="393578"/>
                      <a:pt x="435453" y="373893"/>
                    </a:cubicBezTo>
                    <a:cubicBezTo>
                      <a:pt x="429103" y="354208"/>
                      <a:pt x="421801" y="331666"/>
                      <a:pt x="401163" y="297693"/>
                    </a:cubicBezTo>
                    <a:cubicBezTo>
                      <a:pt x="380525" y="263720"/>
                      <a:pt x="340838" y="202443"/>
                      <a:pt x="311628" y="170058"/>
                    </a:cubicBezTo>
                    <a:cubicBezTo>
                      <a:pt x="282418" y="137673"/>
                      <a:pt x="253526" y="125291"/>
                      <a:pt x="225903" y="103383"/>
                    </a:cubicBezTo>
                    <a:cubicBezTo>
                      <a:pt x="198280" y="81475"/>
                      <a:pt x="175420" y="55758"/>
                      <a:pt x="145893" y="38613"/>
                    </a:cubicBezTo>
                    <a:cubicBezTo>
                      <a:pt x="116366" y="21468"/>
                      <a:pt x="43023" y="-3932"/>
                      <a:pt x="20163" y="51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208" name="Freeform 50">
                <a:extLst>
                  <a:ext uri="{FF2B5EF4-FFF2-40B4-BE49-F238E27FC236}">
                    <a16:creationId xmlns:a16="http://schemas.microsoft.com/office/drawing/2014/main" id="{9D5C004E-26DC-4F5D-8B23-D17D4B43206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233883">
                <a:off x="6267442" y="3392039"/>
                <a:ext cx="82065" cy="87295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3C83F57-2DCA-4C6E-B2E9-6CEEDF6BA928}"/>
                </a:ext>
              </a:extLst>
            </p:cNvPr>
            <p:cNvGrpSpPr/>
            <p:nvPr/>
          </p:nvGrpSpPr>
          <p:grpSpPr>
            <a:xfrm rot="18039707">
              <a:off x="5557011" y="3120557"/>
              <a:ext cx="444073" cy="424765"/>
              <a:chOff x="6062502" y="3249417"/>
              <a:chExt cx="444073" cy="424765"/>
            </a:xfrm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6AA442D6-1852-4176-9F77-4A3EC19A8170}"/>
                  </a:ext>
                </a:extLst>
              </p:cNvPr>
              <p:cNvSpPr/>
              <p:nvPr/>
            </p:nvSpPr>
            <p:spPr bwMode="auto">
              <a:xfrm>
                <a:off x="6062502" y="3249417"/>
                <a:ext cx="444073" cy="424765"/>
              </a:xfrm>
              <a:custGeom>
                <a:avLst/>
                <a:gdLst>
                  <a:gd name="connsiteX0" fmla="*/ 20163 w 444073"/>
                  <a:gd name="connsiteY0" fmla="*/ 513 h 424765"/>
                  <a:gd name="connsiteX1" fmla="*/ 8733 w 444073"/>
                  <a:gd name="connsiteY1" fmla="*/ 65283 h 424765"/>
                  <a:gd name="connsiteX2" fmla="*/ 105888 w 444073"/>
                  <a:gd name="connsiteY2" fmla="*/ 114813 h 424765"/>
                  <a:gd name="connsiteX3" fmla="*/ 164943 w 444073"/>
                  <a:gd name="connsiteY3" fmla="*/ 149103 h 424765"/>
                  <a:gd name="connsiteX4" fmla="*/ 185898 w 444073"/>
                  <a:gd name="connsiteY4" fmla="*/ 200538 h 424765"/>
                  <a:gd name="connsiteX5" fmla="*/ 246858 w 444073"/>
                  <a:gd name="connsiteY5" fmla="*/ 255783 h 424765"/>
                  <a:gd name="connsiteX6" fmla="*/ 286863 w 444073"/>
                  <a:gd name="connsiteY6" fmla="*/ 271023 h 424765"/>
                  <a:gd name="connsiteX7" fmla="*/ 334488 w 444073"/>
                  <a:gd name="connsiteY7" fmla="*/ 337698 h 424765"/>
                  <a:gd name="connsiteX8" fmla="*/ 376398 w 444073"/>
                  <a:gd name="connsiteY8" fmla="*/ 417708 h 424765"/>
                  <a:gd name="connsiteX9" fmla="*/ 439263 w 444073"/>
                  <a:gd name="connsiteY9" fmla="*/ 415803 h 424765"/>
                  <a:gd name="connsiteX10" fmla="*/ 435453 w 444073"/>
                  <a:gd name="connsiteY10" fmla="*/ 373893 h 424765"/>
                  <a:gd name="connsiteX11" fmla="*/ 401163 w 444073"/>
                  <a:gd name="connsiteY11" fmla="*/ 297693 h 424765"/>
                  <a:gd name="connsiteX12" fmla="*/ 311628 w 444073"/>
                  <a:gd name="connsiteY12" fmla="*/ 170058 h 424765"/>
                  <a:gd name="connsiteX13" fmla="*/ 225903 w 444073"/>
                  <a:gd name="connsiteY13" fmla="*/ 103383 h 424765"/>
                  <a:gd name="connsiteX14" fmla="*/ 145893 w 444073"/>
                  <a:gd name="connsiteY14" fmla="*/ 38613 h 424765"/>
                  <a:gd name="connsiteX15" fmla="*/ 20163 w 444073"/>
                  <a:gd name="connsiteY15" fmla="*/ 513 h 4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073" h="424765">
                    <a:moveTo>
                      <a:pt x="20163" y="513"/>
                    </a:moveTo>
                    <a:cubicBezTo>
                      <a:pt x="-2697" y="4958"/>
                      <a:pt x="-5555" y="46233"/>
                      <a:pt x="8733" y="65283"/>
                    </a:cubicBezTo>
                    <a:cubicBezTo>
                      <a:pt x="23021" y="84333"/>
                      <a:pt x="79853" y="100843"/>
                      <a:pt x="105888" y="114813"/>
                    </a:cubicBezTo>
                    <a:cubicBezTo>
                      <a:pt x="131923" y="128783"/>
                      <a:pt x="151608" y="134816"/>
                      <a:pt x="164943" y="149103"/>
                    </a:cubicBezTo>
                    <a:cubicBezTo>
                      <a:pt x="178278" y="163390"/>
                      <a:pt x="172246" y="182758"/>
                      <a:pt x="185898" y="200538"/>
                    </a:cubicBezTo>
                    <a:cubicBezTo>
                      <a:pt x="199550" y="218318"/>
                      <a:pt x="230031" y="244036"/>
                      <a:pt x="246858" y="255783"/>
                    </a:cubicBezTo>
                    <a:cubicBezTo>
                      <a:pt x="263685" y="267530"/>
                      <a:pt x="272258" y="257371"/>
                      <a:pt x="286863" y="271023"/>
                    </a:cubicBezTo>
                    <a:cubicBezTo>
                      <a:pt x="301468" y="284675"/>
                      <a:pt x="319565" y="313250"/>
                      <a:pt x="334488" y="337698"/>
                    </a:cubicBezTo>
                    <a:cubicBezTo>
                      <a:pt x="349411" y="362146"/>
                      <a:pt x="358935" y="404690"/>
                      <a:pt x="376398" y="417708"/>
                    </a:cubicBezTo>
                    <a:cubicBezTo>
                      <a:pt x="393861" y="430726"/>
                      <a:pt x="429420" y="423106"/>
                      <a:pt x="439263" y="415803"/>
                    </a:cubicBezTo>
                    <a:cubicBezTo>
                      <a:pt x="449106" y="408500"/>
                      <a:pt x="441803" y="393578"/>
                      <a:pt x="435453" y="373893"/>
                    </a:cubicBezTo>
                    <a:cubicBezTo>
                      <a:pt x="429103" y="354208"/>
                      <a:pt x="421801" y="331666"/>
                      <a:pt x="401163" y="297693"/>
                    </a:cubicBezTo>
                    <a:cubicBezTo>
                      <a:pt x="380525" y="263720"/>
                      <a:pt x="340838" y="202443"/>
                      <a:pt x="311628" y="170058"/>
                    </a:cubicBezTo>
                    <a:cubicBezTo>
                      <a:pt x="282418" y="137673"/>
                      <a:pt x="253526" y="125291"/>
                      <a:pt x="225903" y="103383"/>
                    </a:cubicBezTo>
                    <a:cubicBezTo>
                      <a:pt x="198280" y="81475"/>
                      <a:pt x="175420" y="55758"/>
                      <a:pt x="145893" y="38613"/>
                    </a:cubicBezTo>
                    <a:cubicBezTo>
                      <a:pt x="116366" y="21468"/>
                      <a:pt x="43023" y="-3932"/>
                      <a:pt x="20163" y="51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206" name="Freeform 50">
                <a:extLst>
                  <a:ext uri="{FF2B5EF4-FFF2-40B4-BE49-F238E27FC236}">
                    <a16:creationId xmlns:a16="http://schemas.microsoft.com/office/drawing/2014/main" id="{7ECC4A31-FCEB-4123-9DED-9A8AA66F77A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233883">
                <a:off x="6267442" y="3392039"/>
                <a:ext cx="82065" cy="87295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04130D5-5CCA-4E47-94CF-2B8F6B8BA828}"/>
                </a:ext>
              </a:extLst>
            </p:cNvPr>
            <p:cNvSpPr/>
            <p:nvPr/>
          </p:nvSpPr>
          <p:spPr bwMode="auto">
            <a:xfrm rot="19190004">
              <a:off x="5576214" y="3524016"/>
              <a:ext cx="232698" cy="176549"/>
            </a:xfrm>
            <a:prstGeom prst="ellipse">
              <a:avLst/>
            </a:prstGeom>
            <a:solidFill>
              <a:srgbClr val="CC3300"/>
            </a:solidFill>
            <a:ln w="12700" cap="flat" cmpd="sng" algn="ctr">
              <a:solidFill>
                <a:srgbClr val="99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</a:bodyPr>
            <a:lstStyle/>
            <a:p>
              <a:pPr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FFFFFF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42606B2-C2A9-41C4-86A0-AE21D1EC0F52}"/>
                </a:ext>
              </a:extLst>
            </p:cNvPr>
            <p:cNvSpPr/>
            <p:nvPr/>
          </p:nvSpPr>
          <p:spPr bwMode="auto">
            <a:xfrm>
              <a:off x="5575030" y="3883693"/>
              <a:ext cx="232698" cy="176549"/>
            </a:xfrm>
            <a:prstGeom prst="ellipse">
              <a:avLst/>
            </a:prstGeom>
            <a:solidFill>
              <a:srgbClr val="CC3300"/>
            </a:solidFill>
            <a:ln w="12700" cap="flat" cmpd="sng" algn="ctr">
              <a:solidFill>
                <a:srgbClr val="99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</a:bodyPr>
            <a:lstStyle/>
            <a:p>
              <a:pPr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FFFFFF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901D945-1E29-46F3-8A17-45B3B5DE6D9D}"/>
                </a:ext>
              </a:extLst>
            </p:cNvPr>
            <p:cNvSpPr/>
            <p:nvPr/>
          </p:nvSpPr>
          <p:spPr bwMode="auto">
            <a:xfrm rot="19146350">
              <a:off x="5914845" y="3635566"/>
              <a:ext cx="232698" cy="176549"/>
            </a:xfrm>
            <a:prstGeom prst="ellipse">
              <a:avLst/>
            </a:prstGeom>
            <a:solidFill>
              <a:srgbClr val="CC3300"/>
            </a:solidFill>
            <a:ln w="12700" cap="flat" cmpd="sng" algn="ctr">
              <a:solidFill>
                <a:srgbClr val="99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</a:bodyPr>
            <a:lstStyle/>
            <a:p>
              <a:pPr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FFFFFF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E8EDF18-7065-478B-BC47-9C0416BB424A}"/>
                </a:ext>
              </a:extLst>
            </p:cNvPr>
            <p:cNvSpPr/>
            <p:nvPr/>
          </p:nvSpPr>
          <p:spPr bwMode="auto">
            <a:xfrm rot="191975">
              <a:off x="5945087" y="3437440"/>
              <a:ext cx="219046" cy="197054"/>
            </a:xfrm>
            <a:prstGeom prst="ellipse">
              <a:avLst/>
            </a:prstGeom>
            <a:solidFill>
              <a:srgbClr val="CC3300"/>
            </a:solidFill>
            <a:ln w="12700" cap="flat" cmpd="sng" algn="ctr">
              <a:solidFill>
                <a:srgbClr val="99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</a:bodyPr>
            <a:lstStyle/>
            <a:p>
              <a:pPr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FFFFFF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6110BAD-0ACD-46BF-BE62-DBDC9D761F5E}"/>
                </a:ext>
              </a:extLst>
            </p:cNvPr>
            <p:cNvSpPr/>
            <p:nvPr/>
          </p:nvSpPr>
          <p:spPr bwMode="auto">
            <a:xfrm rot="191975">
              <a:off x="5921670" y="3999788"/>
              <a:ext cx="210889" cy="197054"/>
            </a:xfrm>
            <a:prstGeom prst="ellipse">
              <a:avLst/>
            </a:prstGeom>
            <a:solidFill>
              <a:srgbClr val="CC3300"/>
            </a:solidFill>
            <a:ln w="12700" cap="flat" cmpd="sng" algn="ctr">
              <a:solidFill>
                <a:srgbClr val="99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</a:bodyPr>
            <a:lstStyle/>
            <a:p>
              <a:pPr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FFFFFF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FA4E97C-5EEA-402A-8B95-EDA6762A37DA}"/>
                </a:ext>
              </a:extLst>
            </p:cNvPr>
            <p:cNvSpPr/>
            <p:nvPr/>
          </p:nvSpPr>
          <p:spPr bwMode="auto">
            <a:xfrm rot="18360347">
              <a:off x="6083537" y="3924079"/>
              <a:ext cx="232698" cy="176549"/>
            </a:xfrm>
            <a:prstGeom prst="ellipse">
              <a:avLst/>
            </a:prstGeom>
            <a:solidFill>
              <a:srgbClr val="CC3300"/>
            </a:solidFill>
            <a:ln w="12700" cap="flat" cmpd="sng" algn="ctr">
              <a:solidFill>
                <a:srgbClr val="99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</a:bodyPr>
            <a:lstStyle/>
            <a:p>
              <a:pPr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FFFFFF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8E0D6DE-6E38-4E57-AAF8-99EA75276967}"/>
                </a:ext>
              </a:extLst>
            </p:cNvPr>
            <p:cNvSpPr/>
            <p:nvPr/>
          </p:nvSpPr>
          <p:spPr bwMode="auto">
            <a:xfrm>
              <a:off x="5615940" y="3535680"/>
              <a:ext cx="93345" cy="93345"/>
            </a:xfrm>
            <a:custGeom>
              <a:avLst/>
              <a:gdLst>
                <a:gd name="connsiteX0" fmla="*/ 93345 w 93345"/>
                <a:gd name="connsiteY0" fmla="*/ 0 h 93345"/>
                <a:gd name="connsiteX1" fmla="*/ 38100 w 93345"/>
                <a:gd name="connsiteY1" fmla="*/ 32385 h 93345"/>
                <a:gd name="connsiteX2" fmla="*/ 0 w 93345"/>
                <a:gd name="connsiteY2" fmla="*/ 93345 h 93345"/>
                <a:gd name="connsiteX0" fmla="*/ 93345 w 93345"/>
                <a:gd name="connsiteY0" fmla="*/ 0 h 93345"/>
                <a:gd name="connsiteX1" fmla="*/ 38100 w 93345"/>
                <a:gd name="connsiteY1" fmla="*/ 32385 h 93345"/>
                <a:gd name="connsiteX2" fmla="*/ 0 w 93345"/>
                <a:gd name="connsiteY2" fmla="*/ 93345 h 9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45" h="93345">
                  <a:moveTo>
                    <a:pt x="93345" y="0"/>
                  </a:moveTo>
                  <a:cubicBezTo>
                    <a:pt x="73501" y="8414"/>
                    <a:pt x="53657" y="16828"/>
                    <a:pt x="38100" y="32385"/>
                  </a:cubicBezTo>
                  <a:cubicBezTo>
                    <a:pt x="22543" y="47942"/>
                    <a:pt x="11271" y="70643"/>
                    <a:pt x="0" y="93345"/>
                  </a:cubicBezTo>
                </a:path>
              </a:pathLst>
            </a:custGeom>
            <a:noFill/>
            <a:ln w="1270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C19AD5E-1170-4AFC-B9B1-FB79B7BB8991}"/>
                </a:ext>
              </a:extLst>
            </p:cNvPr>
            <p:cNvSpPr/>
            <p:nvPr/>
          </p:nvSpPr>
          <p:spPr bwMode="auto">
            <a:xfrm rot="161900">
              <a:off x="5977579" y="3453545"/>
              <a:ext cx="69247" cy="73978"/>
            </a:xfrm>
            <a:custGeom>
              <a:avLst/>
              <a:gdLst>
                <a:gd name="connsiteX0" fmla="*/ 93345 w 93345"/>
                <a:gd name="connsiteY0" fmla="*/ 0 h 93345"/>
                <a:gd name="connsiteX1" fmla="*/ 38100 w 93345"/>
                <a:gd name="connsiteY1" fmla="*/ 32385 h 93345"/>
                <a:gd name="connsiteX2" fmla="*/ 0 w 93345"/>
                <a:gd name="connsiteY2" fmla="*/ 93345 h 93345"/>
                <a:gd name="connsiteX0" fmla="*/ 93345 w 93345"/>
                <a:gd name="connsiteY0" fmla="*/ 0 h 93345"/>
                <a:gd name="connsiteX1" fmla="*/ 38100 w 93345"/>
                <a:gd name="connsiteY1" fmla="*/ 32385 h 93345"/>
                <a:gd name="connsiteX2" fmla="*/ 0 w 93345"/>
                <a:gd name="connsiteY2" fmla="*/ 93345 h 9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45" h="93345">
                  <a:moveTo>
                    <a:pt x="93345" y="0"/>
                  </a:moveTo>
                  <a:cubicBezTo>
                    <a:pt x="73501" y="8414"/>
                    <a:pt x="53657" y="16828"/>
                    <a:pt x="38100" y="32385"/>
                  </a:cubicBezTo>
                  <a:cubicBezTo>
                    <a:pt x="22543" y="47942"/>
                    <a:pt x="11271" y="70643"/>
                    <a:pt x="0" y="93345"/>
                  </a:cubicBezTo>
                </a:path>
              </a:pathLst>
            </a:custGeom>
            <a:noFill/>
            <a:ln w="1270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58186DC-4F64-4A15-A99C-162ED0A5FA19}"/>
                </a:ext>
              </a:extLst>
            </p:cNvPr>
            <p:cNvSpPr/>
            <p:nvPr/>
          </p:nvSpPr>
          <p:spPr bwMode="auto">
            <a:xfrm rot="5612462">
              <a:off x="6063622" y="3653774"/>
              <a:ext cx="61091" cy="45719"/>
            </a:xfrm>
            <a:custGeom>
              <a:avLst/>
              <a:gdLst>
                <a:gd name="connsiteX0" fmla="*/ 93345 w 93345"/>
                <a:gd name="connsiteY0" fmla="*/ 0 h 93345"/>
                <a:gd name="connsiteX1" fmla="*/ 38100 w 93345"/>
                <a:gd name="connsiteY1" fmla="*/ 32385 h 93345"/>
                <a:gd name="connsiteX2" fmla="*/ 0 w 93345"/>
                <a:gd name="connsiteY2" fmla="*/ 93345 h 93345"/>
                <a:gd name="connsiteX0" fmla="*/ 93345 w 93345"/>
                <a:gd name="connsiteY0" fmla="*/ 0 h 93345"/>
                <a:gd name="connsiteX1" fmla="*/ 38100 w 93345"/>
                <a:gd name="connsiteY1" fmla="*/ 32385 h 93345"/>
                <a:gd name="connsiteX2" fmla="*/ 0 w 93345"/>
                <a:gd name="connsiteY2" fmla="*/ 93345 h 9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45" h="93345">
                  <a:moveTo>
                    <a:pt x="93345" y="0"/>
                  </a:moveTo>
                  <a:cubicBezTo>
                    <a:pt x="73501" y="8414"/>
                    <a:pt x="53657" y="16828"/>
                    <a:pt x="38100" y="32385"/>
                  </a:cubicBezTo>
                  <a:cubicBezTo>
                    <a:pt x="22543" y="47942"/>
                    <a:pt x="11271" y="70643"/>
                    <a:pt x="0" y="93345"/>
                  </a:cubicBezTo>
                </a:path>
              </a:pathLst>
            </a:custGeom>
            <a:noFill/>
            <a:ln w="1270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6FCC743-3882-4FCB-9396-FF5A775917C2}"/>
                </a:ext>
              </a:extLst>
            </p:cNvPr>
            <p:cNvSpPr/>
            <p:nvPr/>
          </p:nvSpPr>
          <p:spPr bwMode="auto">
            <a:xfrm rot="11793601">
              <a:off x="5684737" y="3952132"/>
              <a:ext cx="93345" cy="93345"/>
            </a:xfrm>
            <a:custGeom>
              <a:avLst/>
              <a:gdLst>
                <a:gd name="connsiteX0" fmla="*/ 93345 w 93345"/>
                <a:gd name="connsiteY0" fmla="*/ 0 h 93345"/>
                <a:gd name="connsiteX1" fmla="*/ 38100 w 93345"/>
                <a:gd name="connsiteY1" fmla="*/ 32385 h 93345"/>
                <a:gd name="connsiteX2" fmla="*/ 0 w 93345"/>
                <a:gd name="connsiteY2" fmla="*/ 93345 h 93345"/>
                <a:gd name="connsiteX0" fmla="*/ 93345 w 93345"/>
                <a:gd name="connsiteY0" fmla="*/ 0 h 93345"/>
                <a:gd name="connsiteX1" fmla="*/ 38100 w 93345"/>
                <a:gd name="connsiteY1" fmla="*/ 32385 h 93345"/>
                <a:gd name="connsiteX2" fmla="*/ 0 w 93345"/>
                <a:gd name="connsiteY2" fmla="*/ 93345 h 9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45" h="93345">
                  <a:moveTo>
                    <a:pt x="93345" y="0"/>
                  </a:moveTo>
                  <a:cubicBezTo>
                    <a:pt x="73501" y="8414"/>
                    <a:pt x="53657" y="16828"/>
                    <a:pt x="38100" y="32385"/>
                  </a:cubicBezTo>
                  <a:cubicBezTo>
                    <a:pt x="22543" y="47942"/>
                    <a:pt x="11271" y="70643"/>
                    <a:pt x="0" y="93345"/>
                  </a:cubicBezTo>
                </a:path>
              </a:pathLst>
            </a:custGeom>
            <a:noFill/>
            <a:ln w="1270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47DDBE-EE42-4625-A5D4-AB34D48FC1CC}"/>
                </a:ext>
              </a:extLst>
            </p:cNvPr>
            <p:cNvSpPr/>
            <p:nvPr/>
          </p:nvSpPr>
          <p:spPr bwMode="auto">
            <a:xfrm>
              <a:off x="5956212" y="4019933"/>
              <a:ext cx="76342" cy="47925"/>
            </a:xfrm>
            <a:custGeom>
              <a:avLst/>
              <a:gdLst>
                <a:gd name="connsiteX0" fmla="*/ 93345 w 93345"/>
                <a:gd name="connsiteY0" fmla="*/ 0 h 93345"/>
                <a:gd name="connsiteX1" fmla="*/ 38100 w 93345"/>
                <a:gd name="connsiteY1" fmla="*/ 32385 h 93345"/>
                <a:gd name="connsiteX2" fmla="*/ 0 w 93345"/>
                <a:gd name="connsiteY2" fmla="*/ 93345 h 93345"/>
                <a:gd name="connsiteX0" fmla="*/ 93345 w 93345"/>
                <a:gd name="connsiteY0" fmla="*/ 0 h 93345"/>
                <a:gd name="connsiteX1" fmla="*/ 38100 w 93345"/>
                <a:gd name="connsiteY1" fmla="*/ 32385 h 93345"/>
                <a:gd name="connsiteX2" fmla="*/ 0 w 93345"/>
                <a:gd name="connsiteY2" fmla="*/ 93345 h 9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45" h="93345">
                  <a:moveTo>
                    <a:pt x="93345" y="0"/>
                  </a:moveTo>
                  <a:cubicBezTo>
                    <a:pt x="73501" y="8414"/>
                    <a:pt x="53657" y="16828"/>
                    <a:pt x="38100" y="32385"/>
                  </a:cubicBezTo>
                  <a:cubicBezTo>
                    <a:pt x="22543" y="47942"/>
                    <a:pt x="11271" y="70643"/>
                    <a:pt x="0" y="93345"/>
                  </a:cubicBezTo>
                </a:path>
              </a:pathLst>
            </a:custGeom>
            <a:noFill/>
            <a:ln w="1270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955D4F2-86CA-4EB5-B79B-D3868BA59B5C}"/>
                </a:ext>
              </a:extLst>
            </p:cNvPr>
            <p:cNvSpPr/>
            <p:nvPr/>
          </p:nvSpPr>
          <p:spPr bwMode="auto">
            <a:xfrm rot="11098541">
              <a:off x="6176784" y="4001944"/>
              <a:ext cx="93345" cy="93345"/>
            </a:xfrm>
            <a:custGeom>
              <a:avLst/>
              <a:gdLst>
                <a:gd name="connsiteX0" fmla="*/ 93345 w 93345"/>
                <a:gd name="connsiteY0" fmla="*/ 0 h 93345"/>
                <a:gd name="connsiteX1" fmla="*/ 38100 w 93345"/>
                <a:gd name="connsiteY1" fmla="*/ 32385 h 93345"/>
                <a:gd name="connsiteX2" fmla="*/ 0 w 93345"/>
                <a:gd name="connsiteY2" fmla="*/ 93345 h 93345"/>
                <a:gd name="connsiteX0" fmla="*/ 93345 w 93345"/>
                <a:gd name="connsiteY0" fmla="*/ 0 h 93345"/>
                <a:gd name="connsiteX1" fmla="*/ 38100 w 93345"/>
                <a:gd name="connsiteY1" fmla="*/ 32385 h 93345"/>
                <a:gd name="connsiteX2" fmla="*/ 0 w 93345"/>
                <a:gd name="connsiteY2" fmla="*/ 93345 h 9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45" h="93345">
                  <a:moveTo>
                    <a:pt x="93345" y="0"/>
                  </a:moveTo>
                  <a:cubicBezTo>
                    <a:pt x="73501" y="8414"/>
                    <a:pt x="53657" y="16828"/>
                    <a:pt x="38100" y="32385"/>
                  </a:cubicBezTo>
                  <a:cubicBezTo>
                    <a:pt x="22543" y="47942"/>
                    <a:pt x="11271" y="70643"/>
                    <a:pt x="0" y="93345"/>
                  </a:cubicBezTo>
                </a:path>
              </a:pathLst>
            </a:custGeom>
            <a:noFill/>
            <a:ln w="1270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400" kern="1200">
                <a:solidFill>
                  <a:srgbClr val="777777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52857D-5A89-4E83-935F-CB6D7C59E34A}"/>
                </a:ext>
              </a:extLst>
            </p:cNvPr>
            <p:cNvGrpSpPr/>
            <p:nvPr/>
          </p:nvGrpSpPr>
          <p:grpSpPr>
            <a:xfrm>
              <a:off x="4528844" y="3062504"/>
              <a:ext cx="263793" cy="270889"/>
              <a:chOff x="4532530" y="3060827"/>
              <a:chExt cx="263793" cy="270889"/>
            </a:xfrm>
          </p:grpSpPr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C8E5C96A-E7B4-41E9-A7D4-8A4850370A83}"/>
                  </a:ext>
                </a:extLst>
              </p:cNvPr>
              <p:cNvSpPr/>
              <p:nvPr/>
            </p:nvSpPr>
            <p:spPr bwMode="auto">
              <a:xfrm>
                <a:off x="4537689" y="3064634"/>
                <a:ext cx="258634" cy="244078"/>
              </a:xfrm>
              <a:prstGeom prst="ellipse">
                <a:avLst/>
              </a:prstGeom>
              <a:solidFill>
                <a:srgbClr val="CC33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51058A0-BBBE-4FF4-B136-26B763739740}"/>
                  </a:ext>
                </a:extLst>
              </p:cNvPr>
              <p:cNvSpPr/>
              <p:nvPr/>
            </p:nvSpPr>
            <p:spPr bwMode="auto">
              <a:xfrm>
                <a:off x="4608832" y="3060827"/>
                <a:ext cx="184433" cy="158834"/>
              </a:xfrm>
              <a:custGeom>
                <a:avLst/>
                <a:gdLst>
                  <a:gd name="connsiteX0" fmla="*/ 521 w 177971"/>
                  <a:gd name="connsiteY0" fmla="*/ 10033 h 158834"/>
                  <a:gd name="connsiteX1" fmla="*/ 74816 w 177971"/>
                  <a:gd name="connsiteY1" fmla="*/ 508 h 158834"/>
                  <a:gd name="connsiteX2" fmla="*/ 126251 w 177971"/>
                  <a:gd name="connsiteY2" fmla="*/ 23368 h 158834"/>
                  <a:gd name="connsiteX3" fmla="*/ 160541 w 177971"/>
                  <a:gd name="connsiteY3" fmla="*/ 69088 h 158834"/>
                  <a:gd name="connsiteX4" fmla="*/ 171971 w 177971"/>
                  <a:gd name="connsiteY4" fmla="*/ 107188 h 158834"/>
                  <a:gd name="connsiteX5" fmla="*/ 175781 w 177971"/>
                  <a:gd name="connsiteY5" fmla="*/ 156718 h 158834"/>
                  <a:gd name="connsiteX6" fmla="*/ 137681 w 177971"/>
                  <a:gd name="connsiteY6" fmla="*/ 143383 h 158834"/>
                  <a:gd name="connsiteX7" fmla="*/ 133871 w 177971"/>
                  <a:gd name="connsiteY7" fmla="*/ 86233 h 158834"/>
                  <a:gd name="connsiteX8" fmla="*/ 111011 w 177971"/>
                  <a:gd name="connsiteY8" fmla="*/ 67183 h 158834"/>
                  <a:gd name="connsiteX9" fmla="*/ 82436 w 177971"/>
                  <a:gd name="connsiteY9" fmla="*/ 44323 h 158834"/>
                  <a:gd name="connsiteX10" fmla="*/ 71006 w 177971"/>
                  <a:gd name="connsiteY10" fmla="*/ 36703 h 158834"/>
                  <a:gd name="connsiteX11" fmla="*/ 42431 w 177971"/>
                  <a:gd name="connsiteY11" fmla="*/ 38608 h 158834"/>
                  <a:gd name="connsiteX12" fmla="*/ 521 w 177971"/>
                  <a:gd name="connsiteY12" fmla="*/ 10033 h 15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71" h="158834">
                    <a:moveTo>
                      <a:pt x="521" y="10033"/>
                    </a:moveTo>
                    <a:cubicBezTo>
                      <a:pt x="5918" y="3683"/>
                      <a:pt x="53861" y="-1714"/>
                      <a:pt x="74816" y="508"/>
                    </a:cubicBezTo>
                    <a:cubicBezTo>
                      <a:pt x="95771" y="2730"/>
                      <a:pt x="111963" y="11938"/>
                      <a:pt x="126251" y="23368"/>
                    </a:cubicBezTo>
                    <a:cubicBezTo>
                      <a:pt x="140539" y="34798"/>
                      <a:pt x="152921" y="55118"/>
                      <a:pt x="160541" y="69088"/>
                    </a:cubicBezTo>
                    <a:cubicBezTo>
                      <a:pt x="168161" y="83058"/>
                      <a:pt x="169431" y="92583"/>
                      <a:pt x="171971" y="107188"/>
                    </a:cubicBezTo>
                    <a:cubicBezTo>
                      <a:pt x="174511" y="121793"/>
                      <a:pt x="181496" y="150685"/>
                      <a:pt x="175781" y="156718"/>
                    </a:cubicBezTo>
                    <a:cubicBezTo>
                      <a:pt x="170066" y="162751"/>
                      <a:pt x="144666" y="155130"/>
                      <a:pt x="137681" y="143383"/>
                    </a:cubicBezTo>
                    <a:cubicBezTo>
                      <a:pt x="130696" y="131636"/>
                      <a:pt x="138316" y="98933"/>
                      <a:pt x="133871" y="86233"/>
                    </a:cubicBezTo>
                    <a:cubicBezTo>
                      <a:pt x="129426" y="73533"/>
                      <a:pt x="119583" y="74168"/>
                      <a:pt x="111011" y="67183"/>
                    </a:cubicBezTo>
                    <a:cubicBezTo>
                      <a:pt x="102439" y="60198"/>
                      <a:pt x="89103" y="49403"/>
                      <a:pt x="82436" y="44323"/>
                    </a:cubicBezTo>
                    <a:cubicBezTo>
                      <a:pt x="75769" y="39243"/>
                      <a:pt x="77674" y="37656"/>
                      <a:pt x="71006" y="36703"/>
                    </a:cubicBezTo>
                    <a:cubicBezTo>
                      <a:pt x="64339" y="35751"/>
                      <a:pt x="51638" y="37338"/>
                      <a:pt x="42431" y="38608"/>
                    </a:cubicBezTo>
                    <a:cubicBezTo>
                      <a:pt x="33224" y="39878"/>
                      <a:pt x="-4876" y="16383"/>
                      <a:pt x="521" y="1003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DE814CC8-E218-4540-8242-7CFE3ED83FA3}"/>
                  </a:ext>
                </a:extLst>
              </p:cNvPr>
              <p:cNvSpPr/>
              <p:nvPr/>
            </p:nvSpPr>
            <p:spPr bwMode="auto">
              <a:xfrm rot="7525021">
                <a:off x="4586895" y="3160083"/>
                <a:ext cx="184433" cy="158834"/>
              </a:xfrm>
              <a:custGeom>
                <a:avLst/>
                <a:gdLst>
                  <a:gd name="connsiteX0" fmla="*/ 521 w 177971"/>
                  <a:gd name="connsiteY0" fmla="*/ 10033 h 158834"/>
                  <a:gd name="connsiteX1" fmla="*/ 74816 w 177971"/>
                  <a:gd name="connsiteY1" fmla="*/ 508 h 158834"/>
                  <a:gd name="connsiteX2" fmla="*/ 126251 w 177971"/>
                  <a:gd name="connsiteY2" fmla="*/ 23368 h 158834"/>
                  <a:gd name="connsiteX3" fmla="*/ 160541 w 177971"/>
                  <a:gd name="connsiteY3" fmla="*/ 69088 h 158834"/>
                  <a:gd name="connsiteX4" fmla="*/ 171971 w 177971"/>
                  <a:gd name="connsiteY4" fmla="*/ 107188 h 158834"/>
                  <a:gd name="connsiteX5" fmla="*/ 175781 w 177971"/>
                  <a:gd name="connsiteY5" fmla="*/ 156718 h 158834"/>
                  <a:gd name="connsiteX6" fmla="*/ 137681 w 177971"/>
                  <a:gd name="connsiteY6" fmla="*/ 143383 h 158834"/>
                  <a:gd name="connsiteX7" fmla="*/ 133871 w 177971"/>
                  <a:gd name="connsiteY7" fmla="*/ 86233 h 158834"/>
                  <a:gd name="connsiteX8" fmla="*/ 111011 w 177971"/>
                  <a:gd name="connsiteY8" fmla="*/ 67183 h 158834"/>
                  <a:gd name="connsiteX9" fmla="*/ 82436 w 177971"/>
                  <a:gd name="connsiteY9" fmla="*/ 44323 h 158834"/>
                  <a:gd name="connsiteX10" fmla="*/ 71006 w 177971"/>
                  <a:gd name="connsiteY10" fmla="*/ 36703 h 158834"/>
                  <a:gd name="connsiteX11" fmla="*/ 42431 w 177971"/>
                  <a:gd name="connsiteY11" fmla="*/ 38608 h 158834"/>
                  <a:gd name="connsiteX12" fmla="*/ 521 w 177971"/>
                  <a:gd name="connsiteY12" fmla="*/ 10033 h 15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71" h="158834">
                    <a:moveTo>
                      <a:pt x="521" y="10033"/>
                    </a:moveTo>
                    <a:cubicBezTo>
                      <a:pt x="5918" y="3683"/>
                      <a:pt x="53861" y="-1714"/>
                      <a:pt x="74816" y="508"/>
                    </a:cubicBezTo>
                    <a:cubicBezTo>
                      <a:pt x="95771" y="2730"/>
                      <a:pt x="111963" y="11938"/>
                      <a:pt x="126251" y="23368"/>
                    </a:cubicBezTo>
                    <a:cubicBezTo>
                      <a:pt x="140539" y="34798"/>
                      <a:pt x="152921" y="55118"/>
                      <a:pt x="160541" y="69088"/>
                    </a:cubicBezTo>
                    <a:cubicBezTo>
                      <a:pt x="168161" y="83058"/>
                      <a:pt x="169431" y="92583"/>
                      <a:pt x="171971" y="107188"/>
                    </a:cubicBezTo>
                    <a:cubicBezTo>
                      <a:pt x="174511" y="121793"/>
                      <a:pt x="181496" y="150685"/>
                      <a:pt x="175781" y="156718"/>
                    </a:cubicBezTo>
                    <a:cubicBezTo>
                      <a:pt x="170066" y="162751"/>
                      <a:pt x="144666" y="155130"/>
                      <a:pt x="137681" y="143383"/>
                    </a:cubicBezTo>
                    <a:cubicBezTo>
                      <a:pt x="130696" y="131636"/>
                      <a:pt x="138316" y="98933"/>
                      <a:pt x="133871" y="86233"/>
                    </a:cubicBezTo>
                    <a:cubicBezTo>
                      <a:pt x="129426" y="73533"/>
                      <a:pt x="119583" y="74168"/>
                      <a:pt x="111011" y="67183"/>
                    </a:cubicBezTo>
                    <a:cubicBezTo>
                      <a:pt x="102439" y="60198"/>
                      <a:pt x="89103" y="49403"/>
                      <a:pt x="82436" y="44323"/>
                    </a:cubicBezTo>
                    <a:cubicBezTo>
                      <a:pt x="75769" y="39243"/>
                      <a:pt x="77674" y="37656"/>
                      <a:pt x="71006" y="36703"/>
                    </a:cubicBezTo>
                    <a:cubicBezTo>
                      <a:pt x="64339" y="35751"/>
                      <a:pt x="51638" y="37338"/>
                      <a:pt x="42431" y="38608"/>
                    </a:cubicBezTo>
                    <a:cubicBezTo>
                      <a:pt x="33224" y="39878"/>
                      <a:pt x="-4876" y="16383"/>
                      <a:pt x="521" y="1003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2CC906A-0C5B-45D1-A193-3A95894205FB}"/>
                  </a:ext>
                </a:extLst>
              </p:cNvPr>
              <p:cNvSpPr/>
              <p:nvPr/>
            </p:nvSpPr>
            <p:spPr bwMode="auto">
              <a:xfrm rot="14994962">
                <a:off x="4524296" y="3087063"/>
                <a:ext cx="175302" cy="158834"/>
              </a:xfrm>
              <a:custGeom>
                <a:avLst/>
                <a:gdLst>
                  <a:gd name="connsiteX0" fmla="*/ 521 w 177971"/>
                  <a:gd name="connsiteY0" fmla="*/ 10033 h 158834"/>
                  <a:gd name="connsiteX1" fmla="*/ 74816 w 177971"/>
                  <a:gd name="connsiteY1" fmla="*/ 508 h 158834"/>
                  <a:gd name="connsiteX2" fmla="*/ 126251 w 177971"/>
                  <a:gd name="connsiteY2" fmla="*/ 23368 h 158834"/>
                  <a:gd name="connsiteX3" fmla="*/ 160541 w 177971"/>
                  <a:gd name="connsiteY3" fmla="*/ 69088 h 158834"/>
                  <a:gd name="connsiteX4" fmla="*/ 171971 w 177971"/>
                  <a:gd name="connsiteY4" fmla="*/ 107188 h 158834"/>
                  <a:gd name="connsiteX5" fmla="*/ 175781 w 177971"/>
                  <a:gd name="connsiteY5" fmla="*/ 156718 h 158834"/>
                  <a:gd name="connsiteX6" fmla="*/ 137681 w 177971"/>
                  <a:gd name="connsiteY6" fmla="*/ 143383 h 158834"/>
                  <a:gd name="connsiteX7" fmla="*/ 133871 w 177971"/>
                  <a:gd name="connsiteY7" fmla="*/ 86233 h 158834"/>
                  <a:gd name="connsiteX8" fmla="*/ 111011 w 177971"/>
                  <a:gd name="connsiteY8" fmla="*/ 67183 h 158834"/>
                  <a:gd name="connsiteX9" fmla="*/ 82436 w 177971"/>
                  <a:gd name="connsiteY9" fmla="*/ 44323 h 158834"/>
                  <a:gd name="connsiteX10" fmla="*/ 71006 w 177971"/>
                  <a:gd name="connsiteY10" fmla="*/ 36703 h 158834"/>
                  <a:gd name="connsiteX11" fmla="*/ 42431 w 177971"/>
                  <a:gd name="connsiteY11" fmla="*/ 38608 h 158834"/>
                  <a:gd name="connsiteX12" fmla="*/ 521 w 177971"/>
                  <a:gd name="connsiteY12" fmla="*/ 10033 h 15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71" h="158834">
                    <a:moveTo>
                      <a:pt x="521" y="10033"/>
                    </a:moveTo>
                    <a:cubicBezTo>
                      <a:pt x="5918" y="3683"/>
                      <a:pt x="53861" y="-1714"/>
                      <a:pt x="74816" y="508"/>
                    </a:cubicBezTo>
                    <a:cubicBezTo>
                      <a:pt x="95771" y="2730"/>
                      <a:pt x="111963" y="11938"/>
                      <a:pt x="126251" y="23368"/>
                    </a:cubicBezTo>
                    <a:cubicBezTo>
                      <a:pt x="140539" y="34798"/>
                      <a:pt x="152921" y="55118"/>
                      <a:pt x="160541" y="69088"/>
                    </a:cubicBezTo>
                    <a:cubicBezTo>
                      <a:pt x="168161" y="83058"/>
                      <a:pt x="169431" y="92583"/>
                      <a:pt x="171971" y="107188"/>
                    </a:cubicBezTo>
                    <a:cubicBezTo>
                      <a:pt x="174511" y="121793"/>
                      <a:pt x="181496" y="150685"/>
                      <a:pt x="175781" y="156718"/>
                    </a:cubicBezTo>
                    <a:cubicBezTo>
                      <a:pt x="170066" y="162751"/>
                      <a:pt x="144666" y="155130"/>
                      <a:pt x="137681" y="143383"/>
                    </a:cubicBezTo>
                    <a:cubicBezTo>
                      <a:pt x="130696" y="131636"/>
                      <a:pt x="138316" y="98933"/>
                      <a:pt x="133871" y="86233"/>
                    </a:cubicBezTo>
                    <a:cubicBezTo>
                      <a:pt x="129426" y="73533"/>
                      <a:pt x="119583" y="74168"/>
                      <a:pt x="111011" y="67183"/>
                    </a:cubicBezTo>
                    <a:cubicBezTo>
                      <a:pt x="102439" y="60198"/>
                      <a:pt x="89103" y="49403"/>
                      <a:pt x="82436" y="44323"/>
                    </a:cubicBezTo>
                    <a:cubicBezTo>
                      <a:pt x="75769" y="39243"/>
                      <a:pt x="77674" y="37656"/>
                      <a:pt x="71006" y="36703"/>
                    </a:cubicBezTo>
                    <a:cubicBezTo>
                      <a:pt x="64339" y="35751"/>
                      <a:pt x="51638" y="37338"/>
                      <a:pt x="42431" y="38608"/>
                    </a:cubicBezTo>
                    <a:cubicBezTo>
                      <a:pt x="33224" y="39878"/>
                      <a:pt x="-4876" y="16383"/>
                      <a:pt x="521" y="1003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202" name="Freeform 50">
                <a:extLst>
                  <a:ext uri="{FF2B5EF4-FFF2-40B4-BE49-F238E27FC236}">
                    <a16:creationId xmlns:a16="http://schemas.microsoft.com/office/drawing/2014/main" id="{3A5324D1-DB01-41C1-82D7-A672DC1A3775}"/>
                  </a:ext>
                </a:extLst>
              </p:cNvPr>
              <p:cNvSpPr>
                <a:spLocks/>
              </p:cNvSpPr>
              <p:nvPr/>
            </p:nvSpPr>
            <p:spPr bwMode="auto">
              <a:xfrm rot="20964333">
                <a:off x="4705520" y="3085687"/>
                <a:ext cx="45719" cy="45719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03" name="Freeform 50">
                <a:extLst>
                  <a:ext uri="{FF2B5EF4-FFF2-40B4-BE49-F238E27FC236}">
                    <a16:creationId xmlns:a16="http://schemas.microsoft.com/office/drawing/2014/main" id="{5D0FD27E-E691-4475-B3BE-2748DFA1079E}"/>
                  </a:ext>
                </a:extLst>
              </p:cNvPr>
              <p:cNvSpPr>
                <a:spLocks/>
              </p:cNvSpPr>
              <p:nvPr/>
            </p:nvSpPr>
            <p:spPr bwMode="auto">
              <a:xfrm rot="17294481">
                <a:off x="4677013" y="3258237"/>
                <a:ext cx="45719" cy="45719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204" name="Freeform 50">
                <a:extLst>
                  <a:ext uri="{FF2B5EF4-FFF2-40B4-BE49-F238E27FC236}">
                    <a16:creationId xmlns:a16="http://schemas.microsoft.com/office/drawing/2014/main" id="{2E79247C-D624-409E-BCEF-C79CCFE90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4815092">
                <a:off x="4550366" y="3129915"/>
                <a:ext cx="45719" cy="45719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0699225-10F9-4BA1-BD71-AB6BF87BABC2}"/>
                </a:ext>
              </a:extLst>
            </p:cNvPr>
            <p:cNvGrpSpPr/>
            <p:nvPr/>
          </p:nvGrpSpPr>
          <p:grpSpPr>
            <a:xfrm>
              <a:off x="5862562" y="2309736"/>
              <a:ext cx="263793" cy="270889"/>
              <a:chOff x="4532530" y="3060827"/>
              <a:chExt cx="263793" cy="270889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66F4AA98-9E4D-4382-904B-F4A7269EDD02}"/>
                  </a:ext>
                </a:extLst>
              </p:cNvPr>
              <p:cNvSpPr/>
              <p:nvPr/>
            </p:nvSpPr>
            <p:spPr bwMode="auto">
              <a:xfrm>
                <a:off x="4537689" y="3064634"/>
                <a:ext cx="258634" cy="244078"/>
              </a:xfrm>
              <a:prstGeom prst="ellipse">
                <a:avLst/>
              </a:prstGeom>
              <a:solidFill>
                <a:srgbClr val="CC33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0E7B4863-A88F-4582-89FF-67A66562F36B}"/>
                  </a:ext>
                </a:extLst>
              </p:cNvPr>
              <p:cNvSpPr/>
              <p:nvPr/>
            </p:nvSpPr>
            <p:spPr bwMode="auto">
              <a:xfrm>
                <a:off x="4608832" y="3060827"/>
                <a:ext cx="184433" cy="158834"/>
              </a:xfrm>
              <a:custGeom>
                <a:avLst/>
                <a:gdLst>
                  <a:gd name="connsiteX0" fmla="*/ 521 w 177971"/>
                  <a:gd name="connsiteY0" fmla="*/ 10033 h 158834"/>
                  <a:gd name="connsiteX1" fmla="*/ 74816 w 177971"/>
                  <a:gd name="connsiteY1" fmla="*/ 508 h 158834"/>
                  <a:gd name="connsiteX2" fmla="*/ 126251 w 177971"/>
                  <a:gd name="connsiteY2" fmla="*/ 23368 h 158834"/>
                  <a:gd name="connsiteX3" fmla="*/ 160541 w 177971"/>
                  <a:gd name="connsiteY3" fmla="*/ 69088 h 158834"/>
                  <a:gd name="connsiteX4" fmla="*/ 171971 w 177971"/>
                  <a:gd name="connsiteY4" fmla="*/ 107188 h 158834"/>
                  <a:gd name="connsiteX5" fmla="*/ 175781 w 177971"/>
                  <a:gd name="connsiteY5" fmla="*/ 156718 h 158834"/>
                  <a:gd name="connsiteX6" fmla="*/ 137681 w 177971"/>
                  <a:gd name="connsiteY6" fmla="*/ 143383 h 158834"/>
                  <a:gd name="connsiteX7" fmla="*/ 133871 w 177971"/>
                  <a:gd name="connsiteY7" fmla="*/ 86233 h 158834"/>
                  <a:gd name="connsiteX8" fmla="*/ 111011 w 177971"/>
                  <a:gd name="connsiteY8" fmla="*/ 67183 h 158834"/>
                  <a:gd name="connsiteX9" fmla="*/ 82436 w 177971"/>
                  <a:gd name="connsiteY9" fmla="*/ 44323 h 158834"/>
                  <a:gd name="connsiteX10" fmla="*/ 71006 w 177971"/>
                  <a:gd name="connsiteY10" fmla="*/ 36703 h 158834"/>
                  <a:gd name="connsiteX11" fmla="*/ 42431 w 177971"/>
                  <a:gd name="connsiteY11" fmla="*/ 38608 h 158834"/>
                  <a:gd name="connsiteX12" fmla="*/ 521 w 177971"/>
                  <a:gd name="connsiteY12" fmla="*/ 10033 h 15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71" h="158834">
                    <a:moveTo>
                      <a:pt x="521" y="10033"/>
                    </a:moveTo>
                    <a:cubicBezTo>
                      <a:pt x="5918" y="3683"/>
                      <a:pt x="53861" y="-1714"/>
                      <a:pt x="74816" y="508"/>
                    </a:cubicBezTo>
                    <a:cubicBezTo>
                      <a:pt x="95771" y="2730"/>
                      <a:pt x="111963" y="11938"/>
                      <a:pt x="126251" y="23368"/>
                    </a:cubicBezTo>
                    <a:cubicBezTo>
                      <a:pt x="140539" y="34798"/>
                      <a:pt x="152921" y="55118"/>
                      <a:pt x="160541" y="69088"/>
                    </a:cubicBezTo>
                    <a:cubicBezTo>
                      <a:pt x="168161" y="83058"/>
                      <a:pt x="169431" y="92583"/>
                      <a:pt x="171971" y="107188"/>
                    </a:cubicBezTo>
                    <a:cubicBezTo>
                      <a:pt x="174511" y="121793"/>
                      <a:pt x="181496" y="150685"/>
                      <a:pt x="175781" y="156718"/>
                    </a:cubicBezTo>
                    <a:cubicBezTo>
                      <a:pt x="170066" y="162751"/>
                      <a:pt x="144666" y="155130"/>
                      <a:pt x="137681" y="143383"/>
                    </a:cubicBezTo>
                    <a:cubicBezTo>
                      <a:pt x="130696" y="131636"/>
                      <a:pt x="138316" y="98933"/>
                      <a:pt x="133871" y="86233"/>
                    </a:cubicBezTo>
                    <a:cubicBezTo>
                      <a:pt x="129426" y="73533"/>
                      <a:pt x="119583" y="74168"/>
                      <a:pt x="111011" y="67183"/>
                    </a:cubicBezTo>
                    <a:cubicBezTo>
                      <a:pt x="102439" y="60198"/>
                      <a:pt x="89103" y="49403"/>
                      <a:pt x="82436" y="44323"/>
                    </a:cubicBezTo>
                    <a:cubicBezTo>
                      <a:pt x="75769" y="39243"/>
                      <a:pt x="77674" y="37656"/>
                      <a:pt x="71006" y="36703"/>
                    </a:cubicBezTo>
                    <a:cubicBezTo>
                      <a:pt x="64339" y="35751"/>
                      <a:pt x="51638" y="37338"/>
                      <a:pt x="42431" y="38608"/>
                    </a:cubicBezTo>
                    <a:cubicBezTo>
                      <a:pt x="33224" y="39878"/>
                      <a:pt x="-4876" y="16383"/>
                      <a:pt x="521" y="1003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FE7AD5C-90AD-4E54-A42B-A7559BB3CFC2}"/>
                  </a:ext>
                </a:extLst>
              </p:cNvPr>
              <p:cNvSpPr/>
              <p:nvPr/>
            </p:nvSpPr>
            <p:spPr bwMode="auto">
              <a:xfrm rot="7525021">
                <a:off x="4586895" y="3160083"/>
                <a:ext cx="184433" cy="158834"/>
              </a:xfrm>
              <a:custGeom>
                <a:avLst/>
                <a:gdLst>
                  <a:gd name="connsiteX0" fmla="*/ 521 w 177971"/>
                  <a:gd name="connsiteY0" fmla="*/ 10033 h 158834"/>
                  <a:gd name="connsiteX1" fmla="*/ 74816 w 177971"/>
                  <a:gd name="connsiteY1" fmla="*/ 508 h 158834"/>
                  <a:gd name="connsiteX2" fmla="*/ 126251 w 177971"/>
                  <a:gd name="connsiteY2" fmla="*/ 23368 h 158834"/>
                  <a:gd name="connsiteX3" fmla="*/ 160541 w 177971"/>
                  <a:gd name="connsiteY3" fmla="*/ 69088 h 158834"/>
                  <a:gd name="connsiteX4" fmla="*/ 171971 w 177971"/>
                  <a:gd name="connsiteY4" fmla="*/ 107188 h 158834"/>
                  <a:gd name="connsiteX5" fmla="*/ 175781 w 177971"/>
                  <a:gd name="connsiteY5" fmla="*/ 156718 h 158834"/>
                  <a:gd name="connsiteX6" fmla="*/ 137681 w 177971"/>
                  <a:gd name="connsiteY6" fmla="*/ 143383 h 158834"/>
                  <a:gd name="connsiteX7" fmla="*/ 133871 w 177971"/>
                  <a:gd name="connsiteY7" fmla="*/ 86233 h 158834"/>
                  <a:gd name="connsiteX8" fmla="*/ 111011 w 177971"/>
                  <a:gd name="connsiteY8" fmla="*/ 67183 h 158834"/>
                  <a:gd name="connsiteX9" fmla="*/ 82436 w 177971"/>
                  <a:gd name="connsiteY9" fmla="*/ 44323 h 158834"/>
                  <a:gd name="connsiteX10" fmla="*/ 71006 w 177971"/>
                  <a:gd name="connsiteY10" fmla="*/ 36703 h 158834"/>
                  <a:gd name="connsiteX11" fmla="*/ 42431 w 177971"/>
                  <a:gd name="connsiteY11" fmla="*/ 38608 h 158834"/>
                  <a:gd name="connsiteX12" fmla="*/ 521 w 177971"/>
                  <a:gd name="connsiteY12" fmla="*/ 10033 h 15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71" h="158834">
                    <a:moveTo>
                      <a:pt x="521" y="10033"/>
                    </a:moveTo>
                    <a:cubicBezTo>
                      <a:pt x="5918" y="3683"/>
                      <a:pt x="53861" y="-1714"/>
                      <a:pt x="74816" y="508"/>
                    </a:cubicBezTo>
                    <a:cubicBezTo>
                      <a:pt x="95771" y="2730"/>
                      <a:pt x="111963" y="11938"/>
                      <a:pt x="126251" y="23368"/>
                    </a:cubicBezTo>
                    <a:cubicBezTo>
                      <a:pt x="140539" y="34798"/>
                      <a:pt x="152921" y="55118"/>
                      <a:pt x="160541" y="69088"/>
                    </a:cubicBezTo>
                    <a:cubicBezTo>
                      <a:pt x="168161" y="83058"/>
                      <a:pt x="169431" y="92583"/>
                      <a:pt x="171971" y="107188"/>
                    </a:cubicBezTo>
                    <a:cubicBezTo>
                      <a:pt x="174511" y="121793"/>
                      <a:pt x="181496" y="150685"/>
                      <a:pt x="175781" y="156718"/>
                    </a:cubicBezTo>
                    <a:cubicBezTo>
                      <a:pt x="170066" y="162751"/>
                      <a:pt x="144666" y="155130"/>
                      <a:pt x="137681" y="143383"/>
                    </a:cubicBezTo>
                    <a:cubicBezTo>
                      <a:pt x="130696" y="131636"/>
                      <a:pt x="138316" y="98933"/>
                      <a:pt x="133871" y="86233"/>
                    </a:cubicBezTo>
                    <a:cubicBezTo>
                      <a:pt x="129426" y="73533"/>
                      <a:pt x="119583" y="74168"/>
                      <a:pt x="111011" y="67183"/>
                    </a:cubicBezTo>
                    <a:cubicBezTo>
                      <a:pt x="102439" y="60198"/>
                      <a:pt x="89103" y="49403"/>
                      <a:pt x="82436" y="44323"/>
                    </a:cubicBezTo>
                    <a:cubicBezTo>
                      <a:pt x="75769" y="39243"/>
                      <a:pt x="77674" y="37656"/>
                      <a:pt x="71006" y="36703"/>
                    </a:cubicBezTo>
                    <a:cubicBezTo>
                      <a:pt x="64339" y="35751"/>
                      <a:pt x="51638" y="37338"/>
                      <a:pt x="42431" y="38608"/>
                    </a:cubicBezTo>
                    <a:cubicBezTo>
                      <a:pt x="33224" y="39878"/>
                      <a:pt x="-4876" y="16383"/>
                      <a:pt x="521" y="1003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316789FB-FE39-4E5D-BE85-3900586B05B3}"/>
                  </a:ext>
                </a:extLst>
              </p:cNvPr>
              <p:cNvSpPr/>
              <p:nvPr/>
            </p:nvSpPr>
            <p:spPr bwMode="auto">
              <a:xfrm rot="14994962">
                <a:off x="4524296" y="3087063"/>
                <a:ext cx="175302" cy="158834"/>
              </a:xfrm>
              <a:custGeom>
                <a:avLst/>
                <a:gdLst>
                  <a:gd name="connsiteX0" fmla="*/ 521 w 177971"/>
                  <a:gd name="connsiteY0" fmla="*/ 10033 h 158834"/>
                  <a:gd name="connsiteX1" fmla="*/ 74816 w 177971"/>
                  <a:gd name="connsiteY1" fmla="*/ 508 h 158834"/>
                  <a:gd name="connsiteX2" fmla="*/ 126251 w 177971"/>
                  <a:gd name="connsiteY2" fmla="*/ 23368 h 158834"/>
                  <a:gd name="connsiteX3" fmla="*/ 160541 w 177971"/>
                  <a:gd name="connsiteY3" fmla="*/ 69088 h 158834"/>
                  <a:gd name="connsiteX4" fmla="*/ 171971 w 177971"/>
                  <a:gd name="connsiteY4" fmla="*/ 107188 h 158834"/>
                  <a:gd name="connsiteX5" fmla="*/ 175781 w 177971"/>
                  <a:gd name="connsiteY5" fmla="*/ 156718 h 158834"/>
                  <a:gd name="connsiteX6" fmla="*/ 137681 w 177971"/>
                  <a:gd name="connsiteY6" fmla="*/ 143383 h 158834"/>
                  <a:gd name="connsiteX7" fmla="*/ 133871 w 177971"/>
                  <a:gd name="connsiteY7" fmla="*/ 86233 h 158834"/>
                  <a:gd name="connsiteX8" fmla="*/ 111011 w 177971"/>
                  <a:gd name="connsiteY8" fmla="*/ 67183 h 158834"/>
                  <a:gd name="connsiteX9" fmla="*/ 82436 w 177971"/>
                  <a:gd name="connsiteY9" fmla="*/ 44323 h 158834"/>
                  <a:gd name="connsiteX10" fmla="*/ 71006 w 177971"/>
                  <a:gd name="connsiteY10" fmla="*/ 36703 h 158834"/>
                  <a:gd name="connsiteX11" fmla="*/ 42431 w 177971"/>
                  <a:gd name="connsiteY11" fmla="*/ 38608 h 158834"/>
                  <a:gd name="connsiteX12" fmla="*/ 521 w 177971"/>
                  <a:gd name="connsiteY12" fmla="*/ 10033 h 15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71" h="158834">
                    <a:moveTo>
                      <a:pt x="521" y="10033"/>
                    </a:moveTo>
                    <a:cubicBezTo>
                      <a:pt x="5918" y="3683"/>
                      <a:pt x="53861" y="-1714"/>
                      <a:pt x="74816" y="508"/>
                    </a:cubicBezTo>
                    <a:cubicBezTo>
                      <a:pt x="95771" y="2730"/>
                      <a:pt x="111963" y="11938"/>
                      <a:pt x="126251" y="23368"/>
                    </a:cubicBezTo>
                    <a:cubicBezTo>
                      <a:pt x="140539" y="34798"/>
                      <a:pt x="152921" y="55118"/>
                      <a:pt x="160541" y="69088"/>
                    </a:cubicBezTo>
                    <a:cubicBezTo>
                      <a:pt x="168161" y="83058"/>
                      <a:pt x="169431" y="92583"/>
                      <a:pt x="171971" y="107188"/>
                    </a:cubicBezTo>
                    <a:cubicBezTo>
                      <a:pt x="174511" y="121793"/>
                      <a:pt x="181496" y="150685"/>
                      <a:pt x="175781" y="156718"/>
                    </a:cubicBezTo>
                    <a:cubicBezTo>
                      <a:pt x="170066" y="162751"/>
                      <a:pt x="144666" y="155130"/>
                      <a:pt x="137681" y="143383"/>
                    </a:cubicBezTo>
                    <a:cubicBezTo>
                      <a:pt x="130696" y="131636"/>
                      <a:pt x="138316" y="98933"/>
                      <a:pt x="133871" y="86233"/>
                    </a:cubicBezTo>
                    <a:cubicBezTo>
                      <a:pt x="129426" y="73533"/>
                      <a:pt x="119583" y="74168"/>
                      <a:pt x="111011" y="67183"/>
                    </a:cubicBezTo>
                    <a:cubicBezTo>
                      <a:pt x="102439" y="60198"/>
                      <a:pt x="89103" y="49403"/>
                      <a:pt x="82436" y="44323"/>
                    </a:cubicBezTo>
                    <a:cubicBezTo>
                      <a:pt x="75769" y="39243"/>
                      <a:pt x="77674" y="37656"/>
                      <a:pt x="71006" y="36703"/>
                    </a:cubicBezTo>
                    <a:cubicBezTo>
                      <a:pt x="64339" y="35751"/>
                      <a:pt x="51638" y="37338"/>
                      <a:pt x="42431" y="38608"/>
                    </a:cubicBezTo>
                    <a:cubicBezTo>
                      <a:pt x="33224" y="39878"/>
                      <a:pt x="-4876" y="16383"/>
                      <a:pt x="521" y="1003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95" name="Freeform 50">
                <a:extLst>
                  <a:ext uri="{FF2B5EF4-FFF2-40B4-BE49-F238E27FC236}">
                    <a16:creationId xmlns:a16="http://schemas.microsoft.com/office/drawing/2014/main" id="{5CECFC1D-B099-4FD6-B2F7-4DCED43CCC1C}"/>
                  </a:ext>
                </a:extLst>
              </p:cNvPr>
              <p:cNvSpPr>
                <a:spLocks/>
              </p:cNvSpPr>
              <p:nvPr/>
            </p:nvSpPr>
            <p:spPr bwMode="auto">
              <a:xfrm rot="20964333">
                <a:off x="4705520" y="3085687"/>
                <a:ext cx="45719" cy="45719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96" name="Freeform 50">
                <a:extLst>
                  <a:ext uri="{FF2B5EF4-FFF2-40B4-BE49-F238E27FC236}">
                    <a16:creationId xmlns:a16="http://schemas.microsoft.com/office/drawing/2014/main" id="{E873311E-DEC6-4F9C-987A-407C4DC2E122}"/>
                  </a:ext>
                </a:extLst>
              </p:cNvPr>
              <p:cNvSpPr>
                <a:spLocks/>
              </p:cNvSpPr>
              <p:nvPr/>
            </p:nvSpPr>
            <p:spPr bwMode="auto">
              <a:xfrm rot="17294481">
                <a:off x="4677013" y="3258237"/>
                <a:ext cx="45719" cy="45719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97" name="Freeform 50">
                <a:extLst>
                  <a:ext uri="{FF2B5EF4-FFF2-40B4-BE49-F238E27FC236}">
                    <a16:creationId xmlns:a16="http://schemas.microsoft.com/office/drawing/2014/main" id="{28C9796C-9135-4A2C-885C-31DB6DCC10E1}"/>
                  </a:ext>
                </a:extLst>
              </p:cNvPr>
              <p:cNvSpPr>
                <a:spLocks/>
              </p:cNvSpPr>
              <p:nvPr/>
            </p:nvSpPr>
            <p:spPr bwMode="auto">
              <a:xfrm rot="14815092">
                <a:off x="4550366" y="3129915"/>
                <a:ext cx="45719" cy="45719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ED6B1C9-43E3-448D-B6D2-A60D2247639F}"/>
                </a:ext>
              </a:extLst>
            </p:cNvPr>
            <p:cNvGrpSpPr/>
            <p:nvPr/>
          </p:nvGrpSpPr>
          <p:grpSpPr>
            <a:xfrm>
              <a:off x="7181611" y="3463324"/>
              <a:ext cx="263793" cy="270889"/>
              <a:chOff x="4532530" y="3060827"/>
              <a:chExt cx="263793" cy="270889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36F2E4A6-267F-4B89-9729-0817E0614AA7}"/>
                  </a:ext>
                </a:extLst>
              </p:cNvPr>
              <p:cNvSpPr/>
              <p:nvPr/>
            </p:nvSpPr>
            <p:spPr bwMode="auto">
              <a:xfrm>
                <a:off x="4537689" y="3064634"/>
                <a:ext cx="258634" cy="244078"/>
              </a:xfrm>
              <a:prstGeom prst="ellipse">
                <a:avLst/>
              </a:prstGeom>
              <a:solidFill>
                <a:srgbClr val="CC33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5E9FEE5-B52F-4262-8F91-56BD739E6465}"/>
                  </a:ext>
                </a:extLst>
              </p:cNvPr>
              <p:cNvSpPr/>
              <p:nvPr/>
            </p:nvSpPr>
            <p:spPr bwMode="auto">
              <a:xfrm>
                <a:off x="4608832" y="3060827"/>
                <a:ext cx="184433" cy="158834"/>
              </a:xfrm>
              <a:custGeom>
                <a:avLst/>
                <a:gdLst>
                  <a:gd name="connsiteX0" fmla="*/ 521 w 177971"/>
                  <a:gd name="connsiteY0" fmla="*/ 10033 h 158834"/>
                  <a:gd name="connsiteX1" fmla="*/ 74816 w 177971"/>
                  <a:gd name="connsiteY1" fmla="*/ 508 h 158834"/>
                  <a:gd name="connsiteX2" fmla="*/ 126251 w 177971"/>
                  <a:gd name="connsiteY2" fmla="*/ 23368 h 158834"/>
                  <a:gd name="connsiteX3" fmla="*/ 160541 w 177971"/>
                  <a:gd name="connsiteY3" fmla="*/ 69088 h 158834"/>
                  <a:gd name="connsiteX4" fmla="*/ 171971 w 177971"/>
                  <a:gd name="connsiteY4" fmla="*/ 107188 h 158834"/>
                  <a:gd name="connsiteX5" fmla="*/ 175781 w 177971"/>
                  <a:gd name="connsiteY5" fmla="*/ 156718 h 158834"/>
                  <a:gd name="connsiteX6" fmla="*/ 137681 w 177971"/>
                  <a:gd name="connsiteY6" fmla="*/ 143383 h 158834"/>
                  <a:gd name="connsiteX7" fmla="*/ 133871 w 177971"/>
                  <a:gd name="connsiteY7" fmla="*/ 86233 h 158834"/>
                  <a:gd name="connsiteX8" fmla="*/ 111011 w 177971"/>
                  <a:gd name="connsiteY8" fmla="*/ 67183 h 158834"/>
                  <a:gd name="connsiteX9" fmla="*/ 82436 w 177971"/>
                  <a:gd name="connsiteY9" fmla="*/ 44323 h 158834"/>
                  <a:gd name="connsiteX10" fmla="*/ 71006 w 177971"/>
                  <a:gd name="connsiteY10" fmla="*/ 36703 h 158834"/>
                  <a:gd name="connsiteX11" fmla="*/ 42431 w 177971"/>
                  <a:gd name="connsiteY11" fmla="*/ 38608 h 158834"/>
                  <a:gd name="connsiteX12" fmla="*/ 521 w 177971"/>
                  <a:gd name="connsiteY12" fmla="*/ 10033 h 15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71" h="158834">
                    <a:moveTo>
                      <a:pt x="521" y="10033"/>
                    </a:moveTo>
                    <a:cubicBezTo>
                      <a:pt x="5918" y="3683"/>
                      <a:pt x="53861" y="-1714"/>
                      <a:pt x="74816" y="508"/>
                    </a:cubicBezTo>
                    <a:cubicBezTo>
                      <a:pt x="95771" y="2730"/>
                      <a:pt x="111963" y="11938"/>
                      <a:pt x="126251" y="23368"/>
                    </a:cubicBezTo>
                    <a:cubicBezTo>
                      <a:pt x="140539" y="34798"/>
                      <a:pt x="152921" y="55118"/>
                      <a:pt x="160541" y="69088"/>
                    </a:cubicBezTo>
                    <a:cubicBezTo>
                      <a:pt x="168161" y="83058"/>
                      <a:pt x="169431" y="92583"/>
                      <a:pt x="171971" y="107188"/>
                    </a:cubicBezTo>
                    <a:cubicBezTo>
                      <a:pt x="174511" y="121793"/>
                      <a:pt x="181496" y="150685"/>
                      <a:pt x="175781" y="156718"/>
                    </a:cubicBezTo>
                    <a:cubicBezTo>
                      <a:pt x="170066" y="162751"/>
                      <a:pt x="144666" y="155130"/>
                      <a:pt x="137681" y="143383"/>
                    </a:cubicBezTo>
                    <a:cubicBezTo>
                      <a:pt x="130696" y="131636"/>
                      <a:pt x="138316" y="98933"/>
                      <a:pt x="133871" y="86233"/>
                    </a:cubicBezTo>
                    <a:cubicBezTo>
                      <a:pt x="129426" y="73533"/>
                      <a:pt x="119583" y="74168"/>
                      <a:pt x="111011" y="67183"/>
                    </a:cubicBezTo>
                    <a:cubicBezTo>
                      <a:pt x="102439" y="60198"/>
                      <a:pt x="89103" y="49403"/>
                      <a:pt x="82436" y="44323"/>
                    </a:cubicBezTo>
                    <a:cubicBezTo>
                      <a:pt x="75769" y="39243"/>
                      <a:pt x="77674" y="37656"/>
                      <a:pt x="71006" y="36703"/>
                    </a:cubicBezTo>
                    <a:cubicBezTo>
                      <a:pt x="64339" y="35751"/>
                      <a:pt x="51638" y="37338"/>
                      <a:pt x="42431" y="38608"/>
                    </a:cubicBezTo>
                    <a:cubicBezTo>
                      <a:pt x="33224" y="39878"/>
                      <a:pt x="-4876" y="16383"/>
                      <a:pt x="521" y="1003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F936A0F7-2601-45A4-8073-B951061702D3}"/>
                  </a:ext>
                </a:extLst>
              </p:cNvPr>
              <p:cNvSpPr/>
              <p:nvPr/>
            </p:nvSpPr>
            <p:spPr bwMode="auto">
              <a:xfrm rot="7525021">
                <a:off x="4586895" y="3160083"/>
                <a:ext cx="184433" cy="158834"/>
              </a:xfrm>
              <a:custGeom>
                <a:avLst/>
                <a:gdLst>
                  <a:gd name="connsiteX0" fmla="*/ 521 w 177971"/>
                  <a:gd name="connsiteY0" fmla="*/ 10033 h 158834"/>
                  <a:gd name="connsiteX1" fmla="*/ 74816 w 177971"/>
                  <a:gd name="connsiteY1" fmla="*/ 508 h 158834"/>
                  <a:gd name="connsiteX2" fmla="*/ 126251 w 177971"/>
                  <a:gd name="connsiteY2" fmla="*/ 23368 h 158834"/>
                  <a:gd name="connsiteX3" fmla="*/ 160541 w 177971"/>
                  <a:gd name="connsiteY3" fmla="*/ 69088 h 158834"/>
                  <a:gd name="connsiteX4" fmla="*/ 171971 w 177971"/>
                  <a:gd name="connsiteY4" fmla="*/ 107188 h 158834"/>
                  <a:gd name="connsiteX5" fmla="*/ 175781 w 177971"/>
                  <a:gd name="connsiteY5" fmla="*/ 156718 h 158834"/>
                  <a:gd name="connsiteX6" fmla="*/ 137681 w 177971"/>
                  <a:gd name="connsiteY6" fmla="*/ 143383 h 158834"/>
                  <a:gd name="connsiteX7" fmla="*/ 133871 w 177971"/>
                  <a:gd name="connsiteY7" fmla="*/ 86233 h 158834"/>
                  <a:gd name="connsiteX8" fmla="*/ 111011 w 177971"/>
                  <a:gd name="connsiteY8" fmla="*/ 67183 h 158834"/>
                  <a:gd name="connsiteX9" fmla="*/ 82436 w 177971"/>
                  <a:gd name="connsiteY9" fmla="*/ 44323 h 158834"/>
                  <a:gd name="connsiteX10" fmla="*/ 71006 w 177971"/>
                  <a:gd name="connsiteY10" fmla="*/ 36703 h 158834"/>
                  <a:gd name="connsiteX11" fmla="*/ 42431 w 177971"/>
                  <a:gd name="connsiteY11" fmla="*/ 38608 h 158834"/>
                  <a:gd name="connsiteX12" fmla="*/ 521 w 177971"/>
                  <a:gd name="connsiteY12" fmla="*/ 10033 h 15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71" h="158834">
                    <a:moveTo>
                      <a:pt x="521" y="10033"/>
                    </a:moveTo>
                    <a:cubicBezTo>
                      <a:pt x="5918" y="3683"/>
                      <a:pt x="53861" y="-1714"/>
                      <a:pt x="74816" y="508"/>
                    </a:cubicBezTo>
                    <a:cubicBezTo>
                      <a:pt x="95771" y="2730"/>
                      <a:pt x="111963" y="11938"/>
                      <a:pt x="126251" y="23368"/>
                    </a:cubicBezTo>
                    <a:cubicBezTo>
                      <a:pt x="140539" y="34798"/>
                      <a:pt x="152921" y="55118"/>
                      <a:pt x="160541" y="69088"/>
                    </a:cubicBezTo>
                    <a:cubicBezTo>
                      <a:pt x="168161" y="83058"/>
                      <a:pt x="169431" y="92583"/>
                      <a:pt x="171971" y="107188"/>
                    </a:cubicBezTo>
                    <a:cubicBezTo>
                      <a:pt x="174511" y="121793"/>
                      <a:pt x="181496" y="150685"/>
                      <a:pt x="175781" y="156718"/>
                    </a:cubicBezTo>
                    <a:cubicBezTo>
                      <a:pt x="170066" y="162751"/>
                      <a:pt x="144666" y="155130"/>
                      <a:pt x="137681" y="143383"/>
                    </a:cubicBezTo>
                    <a:cubicBezTo>
                      <a:pt x="130696" y="131636"/>
                      <a:pt x="138316" y="98933"/>
                      <a:pt x="133871" y="86233"/>
                    </a:cubicBezTo>
                    <a:cubicBezTo>
                      <a:pt x="129426" y="73533"/>
                      <a:pt x="119583" y="74168"/>
                      <a:pt x="111011" y="67183"/>
                    </a:cubicBezTo>
                    <a:cubicBezTo>
                      <a:pt x="102439" y="60198"/>
                      <a:pt x="89103" y="49403"/>
                      <a:pt x="82436" y="44323"/>
                    </a:cubicBezTo>
                    <a:cubicBezTo>
                      <a:pt x="75769" y="39243"/>
                      <a:pt x="77674" y="37656"/>
                      <a:pt x="71006" y="36703"/>
                    </a:cubicBezTo>
                    <a:cubicBezTo>
                      <a:pt x="64339" y="35751"/>
                      <a:pt x="51638" y="37338"/>
                      <a:pt x="42431" y="38608"/>
                    </a:cubicBezTo>
                    <a:cubicBezTo>
                      <a:pt x="33224" y="39878"/>
                      <a:pt x="-4876" y="16383"/>
                      <a:pt x="521" y="1003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24F65D51-836B-4A6E-84E0-673D4CF17515}"/>
                  </a:ext>
                </a:extLst>
              </p:cNvPr>
              <p:cNvSpPr/>
              <p:nvPr/>
            </p:nvSpPr>
            <p:spPr bwMode="auto">
              <a:xfrm rot="14994962">
                <a:off x="4524296" y="3087063"/>
                <a:ext cx="175302" cy="158834"/>
              </a:xfrm>
              <a:custGeom>
                <a:avLst/>
                <a:gdLst>
                  <a:gd name="connsiteX0" fmla="*/ 521 w 177971"/>
                  <a:gd name="connsiteY0" fmla="*/ 10033 h 158834"/>
                  <a:gd name="connsiteX1" fmla="*/ 74816 w 177971"/>
                  <a:gd name="connsiteY1" fmla="*/ 508 h 158834"/>
                  <a:gd name="connsiteX2" fmla="*/ 126251 w 177971"/>
                  <a:gd name="connsiteY2" fmla="*/ 23368 h 158834"/>
                  <a:gd name="connsiteX3" fmla="*/ 160541 w 177971"/>
                  <a:gd name="connsiteY3" fmla="*/ 69088 h 158834"/>
                  <a:gd name="connsiteX4" fmla="*/ 171971 w 177971"/>
                  <a:gd name="connsiteY4" fmla="*/ 107188 h 158834"/>
                  <a:gd name="connsiteX5" fmla="*/ 175781 w 177971"/>
                  <a:gd name="connsiteY5" fmla="*/ 156718 h 158834"/>
                  <a:gd name="connsiteX6" fmla="*/ 137681 w 177971"/>
                  <a:gd name="connsiteY6" fmla="*/ 143383 h 158834"/>
                  <a:gd name="connsiteX7" fmla="*/ 133871 w 177971"/>
                  <a:gd name="connsiteY7" fmla="*/ 86233 h 158834"/>
                  <a:gd name="connsiteX8" fmla="*/ 111011 w 177971"/>
                  <a:gd name="connsiteY8" fmla="*/ 67183 h 158834"/>
                  <a:gd name="connsiteX9" fmla="*/ 82436 w 177971"/>
                  <a:gd name="connsiteY9" fmla="*/ 44323 h 158834"/>
                  <a:gd name="connsiteX10" fmla="*/ 71006 w 177971"/>
                  <a:gd name="connsiteY10" fmla="*/ 36703 h 158834"/>
                  <a:gd name="connsiteX11" fmla="*/ 42431 w 177971"/>
                  <a:gd name="connsiteY11" fmla="*/ 38608 h 158834"/>
                  <a:gd name="connsiteX12" fmla="*/ 521 w 177971"/>
                  <a:gd name="connsiteY12" fmla="*/ 10033 h 15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71" h="158834">
                    <a:moveTo>
                      <a:pt x="521" y="10033"/>
                    </a:moveTo>
                    <a:cubicBezTo>
                      <a:pt x="5918" y="3683"/>
                      <a:pt x="53861" y="-1714"/>
                      <a:pt x="74816" y="508"/>
                    </a:cubicBezTo>
                    <a:cubicBezTo>
                      <a:pt x="95771" y="2730"/>
                      <a:pt x="111963" y="11938"/>
                      <a:pt x="126251" y="23368"/>
                    </a:cubicBezTo>
                    <a:cubicBezTo>
                      <a:pt x="140539" y="34798"/>
                      <a:pt x="152921" y="55118"/>
                      <a:pt x="160541" y="69088"/>
                    </a:cubicBezTo>
                    <a:cubicBezTo>
                      <a:pt x="168161" y="83058"/>
                      <a:pt x="169431" y="92583"/>
                      <a:pt x="171971" y="107188"/>
                    </a:cubicBezTo>
                    <a:cubicBezTo>
                      <a:pt x="174511" y="121793"/>
                      <a:pt x="181496" y="150685"/>
                      <a:pt x="175781" y="156718"/>
                    </a:cubicBezTo>
                    <a:cubicBezTo>
                      <a:pt x="170066" y="162751"/>
                      <a:pt x="144666" y="155130"/>
                      <a:pt x="137681" y="143383"/>
                    </a:cubicBezTo>
                    <a:cubicBezTo>
                      <a:pt x="130696" y="131636"/>
                      <a:pt x="138316" y="98933"/>
                      <a:pt x="133871" y="86233"/>
                    </a:cubicBezTo>
                    <a:cubicBezTo>
                      <a:pt x="129426" y="73533"/>
                      <a:pt x="119583" y="74168"/>
                      <a:pt x="111011" y="67183"/>
                    </a:cubicBezTo>
                    <a:cubicBezTo>
                      <a:pt x="102439" y="60198"/>
                      <a:pt x="89103" y="49403"/>
                      <a:pt x="82436" y="44323"/>
                    </a:cubicBezTo>
                    <a:cubicBezTo>
                      <a:pt x="75769" y="39243"/>
                      <a:pt x="77674" y="37656"/>
                      <a:pt x="71006" y="36703"/>
                    </a:cubicBezTo>
                    <a:cubicBezTo>
                      <a:pt x="64339" y="35751"/>
                      <a:pt x="51638" y="37338"/>
                      <a:pt x="42431" y="38608"/>
                    </a:cubicBezTo>
                    <a:cubicBezTo>
                      <a:pt x="33224" y="39878"/>
                      <a:pt x="-4876" y="16383"/>
                      <a:pt x="521" y="1003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88" name="Freeform 50">
                <a:extLst>
                  <a:ext uri="{FF2B5EF4-FFF2-40B4-BE49-F238E27FC236}">
                    <a16:creationId xmlns:a16="http://schemas.microsoft.com/office/drawing/2014/main" id="{2AD6FE12-AAFC-4103-9484-7B7A5131FE87}"/>
                  </a:ext>
                </a:extLst>
              </p:cNvPr>
              <p:cNvSpPr>
                <a:spLocks/>
              </p:cNvSpPr>
              <p:nvPr/>
            </p:nvSpPr>
            <p:spPr bwMode="auto">
              <a:xfrm rot="20964333">
                <a:off x="4705520" y="3085687"/>
                <a:ext cx="45719" cy="45719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89" name="Freeform 50">
                <a:extLst>
                  <a:ext uri="{FF2B5EF4-FFF2-40B4-BE49-F238E27FC236}">
                    <a16:creationId xmlns:a16="http://schemas.microsoft.com/office/drawing/2014/main" id="{66C094A8-FBBF-42FB-82DB-9E73B1D73E04}"/>
                  </a:ext>
                </a:extLst>
              </p:cNvPr>
              <p:cNvSpPr>
                <a:spLocks/>
              </p:cNvSpPr>
              <p:nvPr/>
            </p:nvSpPr>
            <p:spPr bwMode="auto">
              <a:xfrm rot="17294481">
                <a:off x="4677013" y="3258237"/>
                <a:ext cx="45719" cy="45719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90" name="Freeform 50">
                <a:extLst>
                  <a:ext uri="{FF2B5EF4-FFF2-40B4-BE49-F238E27FC236}">
                    <a16:creationId xmlns:a16="http://schemas.microsoft.com/office/drawing/2014/main" id="{79ABF2F7-E24F-4E3D-9A8D-87EC63ED57F0}"/>
                  </a:ext>
                </a:extLst>
              </p:cNvPr>
              <p:cNvSpPr>
                <a:spLocks/>
              </p:cNvSpPr>
              <p:nvPr/>
            </p:nvSpPr>
            <p:spPr bwMode="auto">
              <a:xfrm rot="14815092">
                <a:off x="4550366" y="3129915"/>
                <a:ext cx="45719" cy="45719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437B60A-9F65-4D53-858F-40417739F8D1}"/>
                </a:ext>
              </a:extLst>
            </p:cNvPr>
            <p:cNvGrpSpPr/>
            <p:nvPr/>
          </p:nvGrpSpPr>
          <p:grpSpPr>
            <a:xfrm>
              <a:off x="6677046" y="4774238"/>
              <a:ext cx="263793" cy="270889"/>
              <a:chOff x="4532530" y="3060827"/>
              <a:chExt cx="263793" cy="270889"/>
            </a:xfrm>
          </p:grpSpPr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FD3C70F7-A932-49C5-9E8E-9DAE624D0071}"/>
                  </a:ext>
                </a:extLst>
              </p:cNvPr>
              <p:cNvSpPr/>
              <p:nvPr/>
            </p:nvSpPr>
            <p:spPr bwMode="auto">
              <a:xfrm>
                <a:off x="4537689" y="3064634"/>
                <a:ext cx="258634" cy="244078"/>
              </a:xfrm>
              <a:prstGeom prst="ellipse">
                <a:avLst/>
              </a:prstGeom>
              <a:solidFill>
                <a:srgbClr val="CC33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46F954A-D0BF-44F6-9495-26DFF4624488}"/>
                  </a:ext>
                </a:extLst>
              </p:cNvPr>
              <p:cNvSpPr/>
              <p:nvPr/>
            </p:nvSpPr>
            <p:spPr bwMode="auto">
              <a:xfrm>
                <a:off x="4608832" y="3060827"/>
                <a:ext cx="184433" cy="158834"/>
              </a:xfrm>
              <a:custGeom>
                <a:avLst/>
                <a:gdLst>
                  <a:gd name="connsiteX0" fmla="*/ 521 w 177971"/>
                  <a:gd name="connsiteY0" fmla="*/ 10033 h 158834"/>
                  <a:gd name="connsiteX1" fmla="*/ 74816 w 177971"/>
                  <a:gd name="connsiteY1" fmla="*/ 508 h 158834"/>
                  <a:gd name="connsiteX2" fmla="*/ 126251 w 177971"/>
                  <a:gd name="connsiteY2" fmla="*/ 23368 h 158834"/>
                  <a:gd name="connsiteX3" fmla="*/ 160541 w 177971"/>
                  <a:gd name="connsiteY3" fmla="*/ 69088 h 158834"/>
                  <a:gd name="connsiteX4" fmla="*/ 171971 w 177971"/>
                  <a:gd name="connsiteY4" fmla="*/ 107188 h 158834"/>
                  <a:gd name="connsiteX5" fmla="*/ 175781 w 177971"/>
                  <a:gd name="connsiteY5" fmla="*/ 156718 h 158834"/>
                  <a:gd name="connsiteX6" fmla="*/ 137681 w 177971"/>
                  <a:gd name="connsiteY6" fmla="*/ 143383 h 158834"/>
                  <a:gd name="connsiteX7" fmla="*/ 133871 w 177971"/>
                  <a:gd name="connsiteY7" fmla="*/ 86233 h 158834"/>
                  <a:gd name="connsiteX8" fmla="*/ 111011 w 177971"/>
                  <a:gd name="connsiteY8" fmla="*/ 67183 h 158834"/>
                  <a:gd name="connsiteX9" fmla="*/ 82436 w 177971"/>
                  <a:gd name="connsiteY9" fmla="*/ 44323 h 158834"/>
                  <a:gd name="connsiteX10" fmla="*/ 71006 w 177971"/>
                  <a:gd name="connsiteY10" fmla="*/ 36703 h 158834"/>
                  <a:gd name="connsiteX11" fmla="*/ 42431 w 177971"/>
                  <a:gd name="connsiteY11" fmla="*/ 38608 h 158834"/>
                  <a:gd name="connsiteX12" fmla="*/ 521 w 177971"/>
                  <a:gd name="connsiteY12" fmla="*/ 10033 h 15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71" h="158834">
                    <a:moveTo>
                      <a:pt x="521" y="10033"/>
                    </a:moveTo>
                    <a:cubicBezTo>
                      <a:pt x="5918" y="3683"/>
                      <a:pt x="53861" y="-1714"/>
                      <a:pt x="74816" y="508"/>
                    </a:cubicBezTo>
                    <a:cubicBezTo>
                      <a:pt x="95771" y="2730"/>
                      <a:pt x="111963" y="11938"/>
                      <a:pt x="126251" y="23368"/>
                    </a:cubicBezTo>
                    <a:cubicBezTo>
                      <a:pt x="140539" y="34798"/>
                      <a:pt x="152921" y="55118"/>
                      <a:pt x="160541" y="69088"/>
                    </a:cubicBezTo>
                    <a:cubicBezTo>
                      <a:pt x="168161" y="83058"/>
                      <a:pt x="169431" y="92583"/>
                      <a:pt x="171971" y="107188"/>
                    </a:cubicBezTo>
                    <a:cubicBezTo>
                      <a:pt x="174511" y="121793"/>
                      <a:pt x="181496" y="150685"/>
                      <a:pt x="175781" y="156718"/>
                    </a:cubicBezTo>
                    <a:cubicBezTo>
                      <a:pt x="170066" y="162751"/>
                      <a:pt x="144666" y="155130"/>
                      <a:pt x="137681" y="143383"/>
                    </a:cubicBezTo>
                    <a:cubicBezTo>
                      <a:pt x="130696" y="131636"/>
                      <a:pt x="138316" y="98933"/>
                      <a:pt x="133871" y="86233"/>
                    </a:cubicBezTo>
                    <a:cubicBezTo>
                      <a:pt x="129426" y="73533"/>
                      <a:pt x="119583" y="74168"/>
                      <a:pt x="111011" y="67183"/>
                    </a:cubicBezTo>
                    <a:cubicBezTo>
                      <a:pt x="102439" y="60198"/>
                      <a:pt x="89103" y="49403"/>
                      <a:pt x="82436" y="44323"/>
                    </a:cubicBezTo>
                    <a:cubicBezTo>
                      <a:pt x="75769" y="39243"/>
                      <a:pt x="77674" y="37656"/>
                      <a:pt x="71006" y="36703"/>
                    </a:cubicBezTo>
                    <a:cubicBezTo>
                      <a:pt x="64339" y="35751"/>
                      <a:pt x="51638" y="37338"/>
                      <a:pt x="42431" y="38608"/>
                    </a:cubicBezTo>
                    <a:cubicBezTo>
                      <a:pt x="33224" y="39878"/>
                      <a:pt x="-4876" y="16383"/>
                      <a:pt x="521" y="1003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8906D8B4-F661-469C-A39D-7F838EB906D5}"/>
                  </a:ext>
                </a:extLst>
              </p:cNvPr>
              <p:cNvSpPr/>
              <p:nvPr/>
            </p:nvSpPr>
            <p:spPr bwMode="auto">
              <a:xfrm rot="7525021">
                <a:off x="4586895" y="3160083"/>
                <a:ext cx="184433" cy="158834"/>
              </a:xfrm>
              <a:custGeom>
                <a:avLst/>
                <a:gdLst>
                  <a:gd name="connsiteX0" fmla="*/ 521 w 177971"/>
                  <a:gd name="connsiteY0" fmla="*/ 10033 h 158834"/>
                  <a:gd name="connsiteX1" fmla="*/ 74816 w 177971"/>
                  <a:gd name="connsiteY1" fmla="*/ 508 h 158834"/>
                  <a:gd name="connsiteX2" fmla="*/ 126251 w 177971"/>
                  <a:gd name="connsiteY2" fmla="*/ 23368 h 158834"/>
                  <a:gd name="connsiteX3" fmla="*/ 160541 w 177971"/>
                  <a:gd name="connsiteY3" fmla="*/ 69088 h 158834"/>
                  <a:gd name="connsiteX4" fmla="*/ 171971 w 177971"/>
                  <a:gd name="connsiteY4" fmla="*/ 107188 h 158834"/>
                  <a:gd name="connsiteX5" fmla="*/ 175781 w 177971"/>
                  <a:gd name="connsiteY5" fmla="*/ 156718 h 158834"/>
                  <a:gd name="connsiteX6" fmla="*/ 137681 w 177971"/>
                  <a:gd name="connsiteY6" fmla="*/ 143383 h 158834"/>
                  <a:gd name="connsiteX7" fmla="*/ 133871 w 177971"/>
                  <a:gd name="connsiteY7" fmla="*/ 86233 h 158834"/>
                  <a:gd name="connsiteX8" fmla="*/ 111011 w 177971"/>
                  <a:gd name="connsiteY8" fmla="*/ 67183 h 158834"/>
                  <a:gd name="connsiteX9" fmla="*/ 82436 w 177971"/>
                  <a:gd name="connsiteY9" fmla="*/ 44323 h 158834"/>
                  <a:gd name="connsiteX10" fmla="*/ 71006 w 177971"/>
                  <a:gd name="connsiteY10" fmla="*/ 36703 h 158834"/>
                  <a:gd name="connsiteX11" fmla="*/ 42431 w 177971"/>
                  <a:gd name="connsiteY11" fmla="*/ 38608 h 158834"/>
                  <a:gd name="connsiteX12" fmla="*/ 521 w 177971"/>
                  <a:gd name="connsiteY12" fmla="*/ 10033 h 15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71" h="158834">
                    <a:moveTo>
                      <a:pt x="521" y="10033"/>
                    </a:moveTo>
                    <a:cubicBezTo>
                      <a:pt x="5918" y="3683"/>
                      <a:pt x="53861" y="-1714"/>
                      <a:pt x="74816" y="508"/>
                    </a:cubicBezTo>
                    <a:cubicBezTo>
                      <a:pt x="95771" y="2730"/>
                      <a:pt x="111963" y="11938"/>
                      <a:pt x="126251" y="23368"/>
                    </a:cubicBezTo>
                    <a:cubicBezTo>
                      <a:pt x="140539" y="34798"/>
                      <a:pt x="152921" y="55118"/>
                      <a:pt x="160541" y="69088"/>
                    </a:cubicBezTo>
                    <a:cubicBezTo>
                      <a:pt x="168161" y="83058"/>
                      <a:pt x="169431" y="92583"/>
                      <a:pt x="171971" y="107188"/>
                    </a:cubicBezTo>
                    <a:cubicBezTo>
                      <a:pt x="174511" y="121793"/>
                      <a:pt x="181496" y="150685"/>
                      <a:pt x="175781" y="156718"/>
                    </a:cubicBezTo>
                    <a:cubicBezTo>
                      <a:pt x="170066" y="162751"/>
                      <a:pt x="144666" y="155130"/>
                      <a:pt x="137681" y="143383"/>
                    </a:cubicBezTo>
                    <a:cubicBezTo>
                      <a:pt x="130696" y="131636"/>
                      <a:pt x="138316" y="98933"/>
                      <a:pt x="133871" y="86233"/>
                    </a:cubicBezTo>
                    <a:cubicBezTo>
                      <a:pt x="129426" y="73533"/>
                      <a:pt x="119583" y="74168"/>
                      <a:pt x="111011" y="67183"/>
                    </a:cubicBezTo>
                    <a:cubicBezTo>
                      <a:pt x="102439" y="60198"/>
                      <a:pt x="89103" y="49403"/>
                      <a:pt x="82436" y="44323"/>
                    </a:cubicBezTo>
                    <a:cubicBezTo>
                      <a:pt x="75769" y="39243"/>
                      <a:pt x="77674" y="37656"/>
                      <a:pt x="71006" y="36703"/>
                    </a:cubicBezTo>
                    <a:cubicBezTo>
                      <a:pt x="64339" y="35751"/>
                      <a:pt x="51638" y="37338"/>
                      <a:pt x="42431" y="38608"/>
                    </a:cubicBezTo>
                    <a:cubicBezTo>
                      <a:pt x="33224" y="39878"/>
                      <a:pt x="-4876" y="16383"/>
                      <a:pt x="521" y="1003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106F0571-DBFE-4F69-AFD3-FFA0FE0CB831}"/>
                  </a:ext>
                </a:extLst>
              </p:cNvPr>
              <p:cNvSpPr/>
              <p:nvPr/>
            </p:nvSpPr>
            <p:spPr bwMode="auto">
              <a:xfrm rot="14994962">
                <a:off x="4524296" y="3087063"/>
                <a:ext cx="175302" cy="158834"/>
              </a:xfrm>
              <a:custGeom>
                <a:avLst/>
                <a:gdLst>
                  <a:gd name="connsiteX0" fmla="*/ 521 w 177971"/>
                  <a:gd name="connsiteY0" fmla="*/ 10033 h 158834"/>
                  <a:gd name="connsiteX1" fmla="*/ 74816 w 177971"/>
                  <a:gd name="connsiteY1" fmla="*/ 508 h 158834"/>
                  <a:gd name="connsiteX2" fmla="*/ 126251 w 177971"/>
                  <a:gd name="connsiteY2" fmla="*/ 23368 h 158834"/>
                  <a:gd name="connsiteX3" fmla="*/ 160541 w 177971"/>
                  <a:gd name="connsiteY3" fmla="*/ 69088 h 158834"/>
                  <a:gd name="connsiteX4" fmla="*/ 171971 w 177971"/>
                  <a:gd name="connsiteY4" fmla="*/ 107188 h 158834"/>
                  <a:gd name="connsiteX5" fmla="*/ 175781 w 177971"/>
                  <a:gd name="connsiteY5" fmla="*/ 156718 h 158834"/>
                  <a:gd name="connsiteX6" fmla="*/ 137681 w 177971"/>
                  <a:gd name="connsiteY6" fmla="*/ 143383 h 158834"/>
                  <a:gd name="connsiteX7" fmla="*/ 133871 w 177971"/>
                  <a:gd name="connsiteY7" fmla="*/ 86233 h 158834"/>
                  <a:gd name="connsiteX8" fmla="*/ 111011 w 177971"/>
                  <a:gd name="connsiteY8" fmla="*/ 67183 h 158834"/>
                  <a:gd name="connsiteX9" fmla="*/ 82436 w 177971"/>
                  <a:gd name="connsiteY9" fmla="*/ 44323 h 158834"/>
                  <a:gd name="connsiteX10" fmla="*/ 71006 w 177971"/>
                  <a:gd name="connsiteY10" fmla="*/ 36703 h 158834"/>
                  <a:gd name="connsiteX11" fmla="*/ 42431 w 177971"/>
                  <a:gd name="connsiteY11" fmla="*/ 38608 h 158834"/>
                  <a:gd name="connsiteX12" fmla="*/ 521 w 177971"/>
                  <a:gd name="connsiteY12" fmla="*/ 10033 h 15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71" h="158834">
                    <a:moveTo>
                      <a:pt x="521" y="10033"/>
                    </a:moveTo>
                    <a:cubicBezTo>
                      <a:pt x="5918" y="3683"/>
                      <a:pt x="53861" y="-1714"/>
                      <a:pt x="74816" y="508"/>
                    </a:cubicBezTo>
                    <a:cubicBezTo>
                      <a:pt x="95771" y="2730"/>
                      <a:pt x="111963" y="11938"/>
                      <a:pt x="126251" y="23368"/>
                    </a:cubicBezTo>
                    <a:cubicBezTo>
                      <a:pt x="140539" y="34798"/>
                      <a:pt x="152921" y="55118"/>
                      <a:pt x="160541" y="69088"/>
                    </a:cubicBezTo>
                    <a:cubicBezTo>
                      <a:pt x="168161" y="83058"/>
                      <a:pt x="169431" y="92583"/>
                      <a:pt x="171971" y="107188"/>
                    </a:cubicBezTo>
                    <a:cubicBezTo>
                      <a:pt x="174511" y="121793"/>
                      <a:pt x="181496" y="150685"/>
                      <a:pt x="175781" y="156718"/>
                    </a:cubicBezTo>
                    <a:cubicBezTo>
                      <a:pt x="170066" y="162751"/>
                      <a:pt x="144666" y="155130"/>
                      <a:pt x="137681" y="143383"/>
                    </a:cubicBezTo>
                    <a:cubicBezTo>
                      <a:pt x="130696" y="131636"/>
                      <a:pt x="138316" y="98933"/>
                      <a:pt x="133871" y="86233"/>
                    </a:cubicBezTo>
                    <a:cubicBezTo>
                      <a:pt x="129426" y="73533"/>
                      <a:pt x="119583" y="74168"/>
                      <a:pt x="111011" y="67183"/>
                    </a:cubicBezTo>
                    <a:cubicBezTo>
                      <a:pt x="102439" y="60198"/>
                      <a:pt x="89103" y="49403"/>
                      <a:pt x="82436" y="44323"/>
                    </a:cubicBezTo>
                    <a:cubicBezTo>
                      <a:pt x="75769" y="39243"/>
                      <a:pt x="77674" y="37656"/>
                      <a:pt x="71006" y="36703"/>
                    </a:cubicBezTo>
                    <a:cubicBezTo>
                      <a:pt x="64339" y="35751"/>
                      <a:pt x="51638" y="37338"/>
                      <a:pt x="42431" y="38608"/>
                    </a:cubicBezTo>
                    <a:cubicBezTo>
                      <a:pt x="33224" y="39878"/>
                      <a:pt x="-4876" y="16383"/>
                      <a:pt x="521" y="10033"/>
                    </a:cubicBezTo>
                    <a:close/>
                  </a:path>
                </a:pathLst>
              </a:custGeom>
              <a:solidFill>
                <a:srgbClr val="A59A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828754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400" kern="1200">
                  <a:solidFill>
                    <a:srgbClr val="FFFFFF"/>
                  </a:solidFill>
                  <a:latin typeface="Arial" pitchFamily="-110" charset="0"/>
                  <a:ea typeface="ヒラギノ角ゴ ProN W3" pitchFamily="-110" charset="-128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81" name="Freeform 50">
                <a:extLst>
                  <a:ext uri="{FF2B5EF4-FFF2-40B4-BE49-F238E27FC236}">
                    <a16:creationId xmlns:a16="http://schemas.microsoft.com/office/drawing/2014/main" id="{0EE630AA-7FEC-4E11-ACEF-A7147FDF98EA}"/>
                  </a:ext>
                </a:extLst>
              </p:cNvPr>
              <p:cNvSpPr>
                <a:spLocks/>
              </p:cNvSpPr>
              <p:nvPr/>
            </p:nvSpPr>
            <p:spPr bwMode="auto">
              <a:xfrm rot="20964333">
                <a:off x="4705520" y="3085687"/>
                <a:ext cx="45719" cy="45719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82" name="Freeform 50">
                <a:extLst>
                  <a:ext uri="{FF2B5EF4-FFF2-40B4-BE49-F238E27FC236}">
                    <a16:creationId xmlns:a16="http://schemas.microsoft.com/office/drawing/2014/main" id="{4998DD4E-966F-47C1-A40C-F17DB44C38F4}"/>
                  </a:ext>
                </a:extLst>
              </p:cNvPr>
              <p:cNvSpPr>
                <a:spLocks/>
              </p:cNvSpPr>
              <p:nvPr/>
            </p:nvSpPr>
            <p:spPr bwMode="auto">
              <a:xfrm rot="17294481">
                <a:off x="4677013" y="3258237"/>
                <a:ext cx="45719" cy="45719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83" name="Freeform 50">
                <a:extLst>
                  <a:ext uri="{FF2B5EF4-FFF2-40B4-BE49-F238E27FC236}">
                    <a16:creationId xmlns:a16="http://schemas.microsoft.com/office/drawing/2014/main" id="{D40996BB-DDDD-41C4-9CED-078FC3E3E0EE}"/>
                  </a:ext>
                </a:extLst>
              </p:cNvPr>
              <p:cNvSpPr>
                <a:spLocks/>
              </p:cNvSpPr>
              <p:nvPr/>
            </p:nvSpPr>
            <p:spPr bwMode="auto">
              <a:xfrm rot="14815092">
                <a:off x="4550366" y="3129915"/>
                <a:ext cx="45719" cy="45719"/>
              </a:xfrm>
              <a:custGeom>
                <a:avLst/>
                <a:gdLst>
                  <a:gd name="T0" fmla="*/ 3 w 13"/>
                  <a:gd name="T1" fmla="*/ 12 h 19"/>
                  <a:gd name="T2" fmla="*/ 11 w 13"/>
                  <a:gd name="T3" fmla="*/ 18 h 19"/>
                  <a:gd name="T4" fmla="*/ 11 w 13"/>
                  <a:gd name="T5" fmla="*/ 6 h 19"/>
                  <a:gd name="T6" fmla="*/ 3 w 13"/>
                  <a:gd name="T7" fmla="*/ 1 h 19"/>
                  <a:gd name="T8" fmla="*/ 3 w 13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3" y="12"/>
                    </a:moveTo>
                    <a:cubicBezTo>
                      <a:pt x="5" y="17"/>
                      <a:pt x="9" y="19"/>
                      <a:pt x="11" y="18"/>
                    </a:cubicBezTo>
                    <a:cubicBezTo>
                      <a:pt x="13" y="16"/>
                      <a:pt x="13" y="11"/>
                      <a:pt x="11" y="6"/>
                    </a:cubicBezTo>
                    <a:cubicBezTo>
                      <a:pt x="9" y="2"/>
                      <a:pt x="5" y="0"/>
                      <a:pt x="3" y="1"/>
                    </a:cubicBezTo>
                    <a:cubicBezTo>
                      <a:pt x="0" y="3"/>
                      <a:pt x="0" y="8"/>
                      <a:pt x="3" y="12"/>
                    </a:cubicBezTo>
                    <a:close/>
                  </a:path>
                </a:pathLst>
              </a:custGeom>
              <a:solidFill>
                <a:srgbClr val="7E6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3D00A36-32FD-42BE-B676-8F31356F8336}"/>
                </a:ext>
              </a:extLst>
            </p:cNvPr>
            <p:cNvGrpSpPr/>
            <p:nvPr/>
          </p:nvGrpSpPr>
          <p:grpSpPr>
            <a:xfrm rot="16625486">
              <a:off x="4764696" y="3609538"/>
              <a:ext cx="371831" cy="449659"/>
              <a:chOff x="3454982" y="1623694"/>
              <a:chExt cx="522226" cy="488747"/>
            </a:xfrm>
          </p:grpSpPr>
          <p:sp>
            <p:nvSpPr>
              <p:cNvPr id="175" name="Freeform 117">
                <a:extLst>
                  <a:ext uri="{FF2B5EF4-FFF2-40B4-BE49-F238E27FC236}">
                    <a16:creationId xmlns:a16="http://schemas.microsoft.com/office/drawing/2014/main" id="{549FED16-67FE-4C6F-AD27-7E8B409BFB8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76" name="Freeform 118">
                <a:extLst>
                  <a:ext uri="{FF2B5EF4-FFF2-40B4-BE49-F238E27FC236}">
                    <a16:creationId xmlns:a16="http://schemas.microsoft.com/office/drawing/2014/main" id="{32A8582D-4420-41D0-8765-EAB3850494D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9502C48-4569-4B1C-9FA2-DB81C9B33D73}"/>
                </a:ext>
              </a:extLst>
            </p:cNvPr>
            <p:cNvGrpSpPr/>
            <p:nvPr/>
          </p:nvGrpSpPr>
          <p:grpSpPr>
            <a:xfrm rot="15075261">
              <a:off x="4915363" y="4109612"/>
              <a:ext cx="371831" cy="449659"/>
              <a:chOff x="3454982" y="1623694"/>
              <a:chExt cx="522226" cy="488747"/>
            </a:xfrm>
          </p:grpSpPr>
          <p:sp>
            <p:nvSpPr>
              <p:cNvPr id="173" name="Freeform 117">
                <a:extLst>
                  <a:ext uri="{FF2B5EF4-FFF2-40B4-BE49-F238E27FC236}">
                    <a16:creationId xmlns:a16="http://schemas.microsoft.com/office/drawing/2014/main" id="{8009BF15-934A-4B6B-B81C-F1DCA4C6CB81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74" name="Freeform 118">
                <a:extLst>
                  <a:ext uri="{FF2B5EF4-FFF2-40B4-BE49-F238E27FC236}">
                    <a16:creationId xmlns:a16="http://schemas.microsoft.com/office/drawing/2014/main" id="{95C38114-7C74-47DF-8E2B-8F384E7F0C5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22153441-98CE-4896-B840-EBE1236201D3}"/>
                </a:ext>
              </a:extLst>
            </p:cNvPr>
            <p:cNvGrpSpPr/>
            <p:nvPr/>
          </p:nvGrpSpPr>
          <p:grpSpPr>
            <a:xfrm rot="13105861">
              <a:off x="5250702" y="4452442"/>
              <a:ext cx="371831" cy="449659"/>
              <a:chOff x="3454982" y="1623694"/>
              <a:chExt cx="522226" cy="488747"/>
            </a:xfrm>
          </p:grpSpPr>
          <p:sp>
            <p:nvSpPr>
              <p:cNvPr id="171" name="Freeform 117">
                <a:extLst>
                  <a:ext uri="{FF2B5EF4-FFF2-40B4-BE49-F238E27FC236}">
                    <a16:creationId xmlns:a16="http://schemas.microsoft.com/office/drawing/2014/main" id="{D16BAD56-C14F-4CEC-9B96-B86AD1ED0BCD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72" name="Freeform 118">
                <a:extLst>
                  <a:ext uri="{FF2B5EF4-FFF2-40B4-BE49-F238E27FC236}">
                    <a16:creationId xmlns:a16="http://schemas.microsoft.com/office/drawing/2014/main" id="{91733B97-A7A7-4CF6-9D4E-5B8D1D7C203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43813EA-4A73-4A50-B013-725629D05676}"/>
                </a:ext>
              </a:extLst>
            </p:cNvPr>
            <p:cNvGrpSpPr/>
            <p:nvPr/>
          </p:nvGrpSpPr>
          <p:grpSpPr>
            <a:xfrm rot="11413741">
              <a:off x="5733324" y="4573776"/>
              <a:ext cx="371831" cy="449659"/>
              <a:chOff x="3454982" y="1623694"/>
              <a:chExt cx="522226" cy="488747"/>
            </a:xfrm>
          </p:grpSpPr>
          <p:sp>
            <p:nvSpPr>
              <p:cNvPr id="169" name="Freeform 117">
                <a:extLst>
                  <a:ext uri="{FF2B5EF4-FFF2-40B4-BE49-F238E27FC236}">
                    <a16:creationId xmlns:a16="http://schemas.microsoft.com/office/drawing/2014/main" id="{F7201CB7-7A30-4194-ADC0-147CA1D656B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70" name="Freeform 118">
                <a:extLst>
                  <a:ext uri="{FF2B5EF4-FFF2-40B4-BE49-F238E27FC236}">
                    <a16:creationId xmlns:a16="http://schemas.microsoft.com/office/drawing/2014/main" id="{D7000DD1-3FB8-41C2-A212-FB445C63943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0FA2428-97E1-4B13-9E79-52664F31A7FE}"/>
                </a:ext>
              </a:extLst>
            </p:cNvPr>
            <p:cNvGrpSpPr/>
            <p:nvPr/>
          </p:nvGrpSpPr>
          <p:grpSpPr>
            <a:xfrm rot="9813991">
              <a:off x="6221432" y="4451501"/>
              <a:ext cx="371831" cy="449659"/>
              <a:chOff x="3454982" y="1623694"/>
              <a:chExt cx="522226" cy="488747"/>
            </a:xfrm>
          </p:grpSpPr>
          <p:sp>
            <p:nvSpPr>
              <p:cNvPr id="167" name="Freeform 117">
                <a:extLst>
                  <a:ext uri="{FF2B5EF4-FFF2-40B4-BE49-F238E27FC236}">
                    <a16:creationId xmlns:a16="http://schemas.microsoft.com/office/drawing/2014/main" id="{98D92A22-BD70-4EDF-BC95-5F7543EF51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68" name="Freeform 118">
                <a:extLst>
                  <a:ext uri="{FF2B5EF4-FFF2-40B4-BE49-F238E27FC236}">
                    <a16:creationId xmlns:a16="http://schemas.microsoft.com/office/drawing/2014/main" id="{3B573F9D-8EDA-48FF-A124-1874C12B885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3666E60-408C-44B2-B3AA-601C39D52D1B}"/>
                </a:ext>
              </a:extLst>
            </p:cNvPr>
            <p:cNvGrpSpPr/>
            <p:nvPr/>
          </p:nvGrpSpPr>
          <p:grpSpPr>
            <a:xfrm rot="7782131">
              <a:off x="6570129" y="4102519"/>
              <a:ext cx="371831" cy="449659"/>
              <a:chOff x="3454982" y="1623694"/>
              <a:chExt cx="522226" cy="488747"/>
            </a:xfrm>
          </p:grpSpPr>
          <p:sp>
            <p:nvSpPr>
              <p:cNvPr id="165" name="Freeform 117">
                <a:extLst>
                  <a:ext uri="{FF2B5EF4-FFF2-40B4-BE49-F238E27FC236}">
                    <a16:creationId xmlns:a16="http://schemas.microsoft.com/office/drawing/2014/main" id="{64F77640-6029-409C-B69C-1B735E778871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66" name="Freeform 118">
                <a:extLst>
                  <a:ext uri="{FF2B5EF4-FFF2-40B4-BE49-F238E27FC236}">
                    <a16:creationId xmlns:a16="http://schemas.microsoft.com/office/drawing/2014/main" id="{50BB2FB3-6725-41ED-9DDB-BA9CF5D9376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E642D9C-A4A0-47E3-AC28-653BB16BF836}"/>
                </a:ext>
              </a:extLst>
            </p:cNvPr>
            <p:cNvGrpSpPr/>
            <p:nvPr/>
          </p:nvGrpSpPr>
          <p:grpSpPr>
            <a:xfrm rot="7782131">
              <a:off x="6397920" y="3997513"/>
              <a:ext cx="371831" cy="449659"/>
              <a:chOff x="3454982" y="1623694"/>
              <a:chExt cx="522226" cy="488747"/>
            </a:xfrm>
          </p:grpSpPr>
          <p:sp>
            <p:nvSpPr>
              <p:cNvPr id="163" name="Freeform 117">
                <a:extLst>
                  <a:ext uri="{FF2B5EF4-FFF2-40B4-BE49-F238E27FC236}">
                    <a16:creationId xmlns:a16="http://schemas.microsoft.com/office/drawing/2014/main" id="{3DCE6B16-DB14-439E-8E3C-D8D91F2D8630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64" name="Freeform 118">
                <a:extLst>
                  <a:ext uri="{FF2B5EF4-FFF2-40B4-BE49-F238E27FC236}">
                    <a16:creationId xmlns:a16="http://schemas.microsoft.com/office/drawing/2014/main" id="{CE68F8A0-F3CC-403B-BCCB-12E263C0DDD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B6F19D4-0EF4-416D-8FF4-9DCD610AD8DB}"/>
                </a:ext>
              </a:extLst>
            </p:cNvPr>
            <p:cNvGrpSpPr/>
            <p:nvPr/>
          </p:nvGrpSpPr>
          <p:grpSpPr>
            <a:xfrm rot="6669716">
              <a:off x="6565877" y="3830370"/>
              <a:ext cx="371831" cy="449659"/>
              <a:chOff x="3454982" y="1623694"/>
              <a:chExt cx="522226" cy="488747"/>
            </a:xfrm>
          </p:grpSpPr>
          <p:sp>
            <p:nvSpPr>
              <p:cNvPr id="161" name="Freeform 117">
                <a:extLst>
                  <a:ext uri="{FF2B5EF4-FFF2-40B4-BE49-F238E27FC236}">
                    <a16:creationId xmlns:a16="http://schemas.microsoft.com/office/drawing/2014/main" id="{6E9F4F3D-5E60-4FB3-9B49-8A4642559DAC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62" name="Freeform 118">
                <a:extLst>
                  <a:ext uri="{FF2B5EF4-FFF2-40B4-BE49-F238E27FC236}">
                    <a16:creationId xmlns:a16="http://schemas.microsoft.com/office/drawing/2014/main" id="{AEB54610-BD63-402D-B7BE-8F554E8AEC3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C100651-81C9-4B1C-9ED4-E22F3875401A}"/>
                </a:ext>
              </a:extLst>
            </p:cNvPr>
            <p:cNvGrpSpPr/>
            <p:nvPr/>
          </p:nvGrpSpPr>
          <p:grpSpPr>
            <a:xfrm rot="8309845">
              <a:off x="6342719" y="4230440"/>
              <a:ext cx="371831" cy="397662"/>
              <a:chOff x="3454982" y="1623694"/>
              <a:chExt cx="522226" cy="488747"/>
            </a:xfrm>
          </p:grpSpPr>
          <p:sp>
            <p:nvSpPr>
              <p:cNvPr id="159" name="Freeform 117">
                <a:extLst>
                  <a:ext uri="{FF2B5EF4-FFF2-40B4-BE49-F238E27FC236}">
                    <a16:creationId xmlns:a16="http://schemas.microsoft.com/office/drawing/2014/main" id="{DC3F1FC0-D0F8-4E01-A2BF-8759212CCDB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60" name="Freeform 118">
                <a:extLst>
                  <a:ext uri="{FF2B5EF4-FFF2-40B4-BE49-F238E27FC236}">
                    <a16:creationId xmlns:a16="http://schemas.microsoft.com/office/drawing/2014/main" id="{B91B1631-309D-42E1-8945-BF1A901630E0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CFAFB92-A433-4ED9-BB70-915C35028C9E}"/>
                </a:ext>
              </a:extLst>
            </p:cNvPr>
            <p:cNvGrpSpPr/>
            <p:nvPr/>
          </p:nvGrpSpPr>
          <p:grpSpPr>
            <a:xfrm rot="11873110">
              <a:off x="5729781" y="4372807"/>
              <a:ext cx="371831" cy="449659"/>
              <a:chOff x="3454982" y="1623694"/>
              <a:chExt cx="522226" cy="488747"/>
            </a:xfrm>
          </p:grpSpPr>
          <p:sp>
            <p:nvSpPr>
              <p:cNvPr id="157" name="Freeform 117">
                <a:extLst>
                  <a:ext uri="{FF2B5EF4-FFF2-40B4-BE49-F238E27FC236}">
                    <a16:creationId xmlns:a16="http://schemas.microsoft.com/office/drawing/2014/main" id="{21807615-D487-4F8C-95DF-082A60A8C5E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58" name="Freeform 118">
                <a:extLst>
                  <a:ext uri="{FF2B5EF4-FFF2-40B4-BE49-F238E27FC236}">
                    <a16:creationId xmlns:a16="http://schemas.microsoft.com/office/drawing/2014/main" id="{EEF3FB32-ABA8-4854-85E4-3FF34DB8F841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D593F63-06C8-4464-9494-FC64DF38B139}"/>
                </a:ext>
              </a:extLst>
            </p:cNvPr>
            <p:cNvGrpSpPr/>
            <p:nvPr/>
          </p:nvGrpSpPr>
          <p:grpSpPr>
            <a:xfrm rot="12477406">
              <a:off x="5507645" y="4428880"/>
              <a:ext cx="371831" cy="449659"/>
              <a:chOff x="3454981" y="1623694"/>
              <a:chExt cx="522226" cy="488747"/>
            </a:xfrm>
          </p:grpSpPr>
          <p:sp>
            <p:nvSpPr>
              <p:cNvPr id="155" name="Freeform 117">
                <a:extLst>
                  <a:ext uri="{FF2B5EF4-FFF2-40B4-BE49-F238E27FC236}">
                    <a16:creationId xmlns:a16="http://schemas.microsoft.com/office/drawing/2014/main" id="{37833464-9EEF-4194-8858-D2A9D17C364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77954">
                <a:off x="3471720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56" name="Freeform 118">
                <a:extLst>
                  <a:ext uri="{FF2B5EF4-FFF2-40B4-BE49-F238E27FC236}">
                    <a16:creationId xmlns:a16="http://schemas.microsoft.com/office/drawing/2014/main" id="{DFE2E515-F24F-4F6E-9A78-9F3F49CA3D5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A970A32-07A8-4F18-9396-819306047DE4}"/>
                </a:ext>
              </a:extLst>
            </p:cNvPr>
            <p:cNvGrpSpPr/>
            <p:nvPr/>
          </p:nvGrpSpPr>
          <p:grpSpPr>
            <a:xfrm rot="18784117">
              <a:off x="4889011" y="3140076"/>
              <a:ext cx="371831" cy="449659"/>
              <a:chOff x="3454982" y="1623694"/>
              <a:chExt cx="522226" cy="488747"/>
            </a:xfrm>
          </p:grpSpPr>
          <p:sp>
            <p:nvSpPr>
              <p:cNvPr id="153" name="Freeform 117">
                <a:extLst>
                  <a:ext uri="{FF2B5EF4-FFF2-40B4-BE49-F238E27FC236}">
                    <a16:creationId xmlns:a16="http://schemas.microsoft.com/office/drawing/2014/main" id="{502DEB59-121E-41FF-8035-1AF1BCA9AF8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54" name="Freeform 118">
                <a:extLst>
                  <a:ext uri="{FF2B5EF4-FFF2-40B4-BE49-F238E27FC236}">
                    <a16:creationId xmlns:a16="http://schemas.microsoft.com/office/drawing/2014/main" id="{97B515B1-FEE2-4DC1-92B0-320127236B50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C58199F-E3DE-4654-9464-EF56B468CC49}"/>
                </a:ext>
              </a:extLst>
            </p:cNvPr>
            <p:cNvGrpSpPr/>
            <p:nvPr/>
          </p:nvGrpSpPr>
          <p:grpSpPr>
            <a:xfrm rot="20213779">
              <a:off x="5254990" y="2759419"/>
              <a:ext cx="371831" cy="449659"/>
              <a:chOff x="3454982" y="1623694"/>
              <a:chExt cx="522226" cy="488747"/>
            </a:xfrm>
          </p:grpSpPr>
          <p:sp>
            <p:nvSpPr>
              <p:cNvPr id="151" name="Freeform 117">
                <a:extLst>
                  <a:ext uri="{FF2B5EF4-FFF2-40B4-BE49-F238E27FC236}">
                    <a16:creationId xmlns:a16="http://schemas.microsoft.com/office/drawing/2014/main" id="{388AAE50-D9A9-4668-94E2-F3B7B0BD777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52" name="Freeform 118">
                <a:extLst>
                  <a:ext uri="{FF2B5EF4-FFF2-40B4-BE49-F238E27FC236}">
                    <a16:creationId xmlns:a16="http://schemas.microsoft.com/office/drawing/2014/main" id="{9BC8AEFC-2154-48FE-BC12-BFDA89259CC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E9EF1A5-7E0D-49F7-A730-E84E7264A55C}"/>
                </a:ext>
              </a:extLst>
            </p:cNvPr>
            <p:cNvGrpSpPr/>
            <p:nvPr/>
          </p:nvGrpSpPr>
          <p:grpSpPr>
            <a:xfrm>
              <a:off x="5499659" y="2756073"/>
              <a:ext cx="394605" cy="519232"/>
              <a:chOff x="3438781" y="1619441"/>
              <a:chExt cx="525219" cy="519232"/>
            </a:xfrm>
          </p:grpSpPr>
          <p:sp>
            <p:nvSpPr>
              <p:cNvPr id="149" name="Freeform 117">
                <a:extLst>
                  <a:ext uri="{FF2B5EF4-FFF2-40B4-BE49-F238E27FC236}">
                    <a16:creationId xmlns:a16="http://schemas.microsoft.com/office/drawing/2014/main" id="{E449A97E-3CDF-4AE5-9808-3AD2344502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41775" y="1616447"/>
                <a:ext cx="519232" cy="525219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50" name="Freeform 118">
                <a:extLst>
                  <a:ext uri="{FF2B5EF4-FFF2-40B4-BE49-F238E27FC236}">
                    <a16:creationId xmlns:a16="http://schemas.microsoft.com/office/drawing/2014/main" id="{A65D28D6-7E53-447F-84CA-5F683426609D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318EC82-6EE0-428F-9B85-CFE9A159BAB1}"/>
                </a:ext>
              </a:extLst>
            </p:cNvPr>
            <p:cNvGrpSpPr/>
            <p:nvPr/>
          </p:nvGrpSpPr>
          <p:grpSpPr>
            <a:xfrm rot="19797432">
              <a:off x="5140094" y="3005185"/>
              <a:ext cx="371831" cy="449659"/>
              <a:chOff x="3454982" y="1623694"/>
              <a:chExt cx="522226" cy="488747"/>
            </a:xfrm>
          </p:grpSpPr>
          <p:sp>
            <p:nvSpPr>
              <p:cNvPr id="147" name="Freeform 117">
                <a:extLst>
                  <a:ext uri="{FF2B5EF4-FFF2-40B4-BE49-F238E27FC236}">
                    <a16:creationId xmlns:a16="http://schemas.microsoft.com/office/drawing/2014/main" id="{73424120-AE0A-4595-AB8F-96D4EC4287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48" name="Freeform 118">
                <a:extLst>
                  <a:ext uri="{FF2B5EF4-FFF2-40B4-BE49-F238E27FC236}">
                    <a16:creationId xmlns:a16="http://schemas.microsoft.com/office/drawing/2014/main" id="{82B514B1-2599-45C5-92C4-E59DB50380D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907950F-BDE4-4627-A669-71340BF7F337}"/>
                </a:ext>
              </a:extLst>
            </p:cNvPr>
            <p:cNvGrpSpPr/>
            <p:nvPr/>
          </p:nvGrpSpPr>
          <p:grpSpPr>
            <a:xfrm rot="19797432">
              <a:off x="5367688" y="3043966"/>
              <a:ext cx="304167" cy="322621"/>
              <a:chOff x="3454982" y="1623694"/>
              <a:chExt cx="522226" cy="488747"/>
            </a:xfrm>
          </p:grpSpPr>
          <p:sp>
            <p:nvSpPr>
              <p:cNvPr id="145" name="Freeform 117">
                <a:extLst>
                  <a:ext uri="{FF2B5EF4-FFF2-40B4-BE49-F238E27FC236}">
                    <a16:creationId xmlns:a16="http://schemas.microsoft.com/office/drawing/2014/main" id="{164831EF-61F0-41EB-A9D3-8C6A374ACDC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46" name="Freeform 118">
                <a:extLst>
                  <a:ext uri="{FF2B5EF4-FFF2-40B4-BE49-F238E27FC236}">
                    <a16:creationId xmlns:a16="http://schemas.microsoft.com/office/drawing/2014/main" id="{FA4DB0C6-D1AA-463E-AC7C-6CCE556D4620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14CC4E1B-0174-4A61-9D51-12759785F2F5}"/>
                </a:ext>
              </a:extLst>
            </p:cNvPr>
            <p:cNvGrpSpPr/>
            <p:nvPr/>
          </p:nvGrpSpPr>
          <p:grpSpPr>
            <a:xfrm rot="2462983">
              <a:off x="6129411" y="3013536"/>
              <a:ext cx="304167" cy="322621"/>
              <a:chOff x="3454982" y="1623694"/>
              <a:chExt cx="522226" cy="488747"/>
            </a:xfrm>
          </p:grpSpPr>
          <p:sp>
            <p:nvSpPr>
              <p:cNvPr id="143" name="Freeform 117">
                <a:extLst>
                  <a:ext uri="{FF2B5EF4-FFF2-40B4-BE49-F238E27FC236}">
                    <a16:creationId xmlns:a16="http://schemas.microsoft.com/office/drawing/2014/main" id="{ACEC042F-CF82-478E-AC7C-B45430AFB17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44" name="Freeform 118">
                <a:extLst>
                  <a:ext uri="{FF2B5EF4-FFF2-40B4-BE49-F238E27FC236}">
                    <a16:creationId xmlns:a16="http://schemas.microsoft.com/office/drawing/2014/main" id="{4A55B1F0-B8CC-47A6-9A38-5332B223A6A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F5B2BD7-52E6-4514-B39E-697D54FA938B}"/>
                </a:ext>
              </a:extLst>
            </p:cNvPr>
            <p:cNvGrpSpPr/>
            <p:nvPr/>
          </p:nvGrpSpPr>
          <p:grpSpPr>
            <a:xfrm rot="1984829">
              <a:off x="5983743" y="2808448"/>
              <a:ext cx="304167" cy="382079"/>
              <a:chOff x="3454982" y="1623694"/>
              <a:chExt cx="522226" cy="488747"/>
            </a:xfrm>
          </p:grpSpPr>
          <p:sp>
            <p:nvSpPr>
              <p:cNvPr id="141" name="Freeform 117">
                <a:extLst>
                  <a:ext uri="{FF2B5EF4-FFF2-40B4-BE49-F238E27FC236}">
                    <a16:creationId xmlns:a16="http://schemas.microsoft.com/office/drawing/2014/main" id="{F1037AA0-F157-4392-83DE-D221D7A0876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42" name="Freeform 118">
                <a:extLst>
                  <a:ext uri="{FF2B5EF4-FFF2-40B4-BE49-F238E27FC236}">
                    <a16:creationId xmlns:a16="http://schemas.microsoft.com/office/drawing/2014/main" id="{3BEC59A3-0ABD-43EB-B15E-22EED85A77B6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9D442ABF-AF66-45EC-A580-6AFC943C6E49}"/>
                </a:ext>
              </a:extLst>
            </p:cNvPr>
            <p:cNvGrpSpPr/>
            <p:nvPr/>
          </p:nvGrpSpPr>
          <p:grpSpPr>
            <a:xfrm rot="920472">
              <a:off x="5775762" y="2861542"/>
              <a:ext cx="287920" cy="411063"/>
              <a:chOff x="3454982" y="1623694"/>
              <a:chExt cx="522226" cy="488747"/>
            </a:xfrm>
          </p:grpSpPr>
          <p:sp>
            <p:nvSpPr>
              <p:cNvPr id="139" name="Freeform 117">
                <a:extLst>
                  <a:ext uri="{FF2B5EF4-FFF2-40B4-BE49-F238E27FC236}">
                    <a16:creationId xmlns:a16="http://schemas.microsoft.com/office/drawing/2014/main" id="{D737E66D-33E6-4449-AB16-4A1580E67671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40" name="Freeform 118">
                <a:extLst>
                  <a:ext uri="{FF2B5EF4-FFF2-40B4-BE49-F238E27FC236}">
                    <a16:creationId xmlns:a16="http://schemas.microsoft.com/office/drawing/2014/main" id="{07304C71-2C4E-4EF9-8335-B4993468D40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AD9BFCC7-09EF-43A1-8C2B-B67599D4C6AF}"/>
                </a:ext>
              </a:extLst>
            </p:cNvPr>
            <p:cNvGrpSpPr/>
            <p:nvPr/>
          </p:nvGrpSpPr>
          <p:grpSpPr>
            <a:xfrm rot="4580287">
              <a:off x="6431548" y="3247054"/>
              <a:ext cx="287920" cy="411063"/>
              <a:chOff x="3454982" y="1623694"/>
              <a:chExt cx="522226" cy="488747"/>
            </a:xfrm>
          </p:grpSpPr>
          <p:sp>
            <p:nvSpPr>
              <p:cNvPr id="137" name="Freeform 117">
                <a:extLst>
                  <a:ext uri="{FF2B5EF4-FFF2-40B4-BE49-F238E27FC236}">
                    <a16:creationId xmlns:a16="http://schemas.microsoft.com/office/drawing/2014/main" id="{69CA2B33-D5D2-4060-9FEB-856A9A3F7C0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38" name="Freeform 118">
                <a:extLst>
                  <a:ext uri="{FF2B5EF4-FFF2-40B4-BE49-F238E27FC236}">
                    <a16:creationId xmlns:a16="http://schemas.microsoft.com/office/drawing/2014/main" id="{1EE0C84A-4220-4954-904F-487BA935385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0E0EF82-35AC-4831-BFA2-3A26FB33560C}"/>
                </a:ext>
              </a:extLst>
            </p:cNvPr>
            <p:cNvGrpSpPr/>
            <p:nvPr/>
          </p:nvGrpSpPr>
          <p:grpSpPr>
            <a:xfrm rot="18065025">
              <a:off x="4949066" y="3395745"/>
              <a:ext cx="287920" cy="463226"/>
              <a:chOff x="3454982" y="1623694"/>
              <a:chExt cx="522226" cy="488747"/>
            </a:xfrm>
          </p:grpSpPr>
          <p:sp>
            <p:nvSpPr>
              <p:cNvPr id="135" name="Freeform 117">
                <a:extLst>
                  <a:ext uri="{FF2B5EF4-FFF2-40B4-BE49-F238E27FC236}">
                    <a16:creationId xmlns:a16="http://schemas.microsoft.com/office/drawing/2014/main" id="{83E21D54-E972-4350-BABD-4603F0DE379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36" name="Freeform 118">
                <a:extLst>
                  <a:ext uri="{FF2B5EF4-FFF2-40B4-BE49-F238E27FC236}">
                    <a16:creationId xmlns:a16="http://schemas.microsoft.com/office/drawing/2014/main" id="{9B46043D-8994-4534-ADD0-C5B2089D0F3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13E0D98-6A0D-4AB0-B2BC-97D96DC4CB64}"/>
                </a:ext>
              </a:extLst>
            </p:cNvPr>
            <p:cNvGrpSpPr/>
            <p:nvPr/>
          </p:nvGrpSpPr>
          <p:grpSpPr>
            <a:xfrm rot="11185819">
              <a:off x="6051121" y="4430253"/>
              <a:ext cx="268018" cy="449659"/>
              <a:chOff x="3454982" y="1623694"/>
              <a:chExt cx="522226" cy="488747"/>
            </a:xfrm>
          </p:grpSpPr>
          <p:sp>
            <p:nvSpPr>
              <p:cNvPr id="133" name="Freeform 117">
                <a:extLst>
                  <a:ext uri="{FF2B5EF4-FFF2-40B4-BE49-F238E27FC236}">
                    <a16:creationId xmlns:a16="http://schemas.microsoft.com/office/drawing/2014/main" id="{06254045-4EAA-49C4-8A8A-AA7654C66E51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34" name="Freeform 118">
                <a:extLst>
                  <a:ext uri="{FF2B5EF4-FFF2-40B4-BE49-F238E27FC236}">
                    <a16:creationId xmlns:a16="http://schemas.microsoft.com/office/drawing/2014/main" id="{BDFE12BE-AB55-4216-8D1A-9E71FDC83A6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8C828DE8-2316-4DD6-B0C0-487E8062F42A}"/>
                </a:ext>
              </a:extLst>
            </p:cNvPr>
            <p:cNvGrpSpPr/>
            <p:nvPr/>
          </p:nvGrpSpPr>
          <p:grpSpPr>
            <a:xfrm rot="15513987">
              <a:off x="5093803" y="3951838"/>
              <a:ext cx="287920" cy="538018"/>
              <a:chOff x="3454982" y="1623694"/>
              <a:chExt cx="522226" cy="488747"/>
            </a:xfrm>
          </p:grpSpPr>
          <p:sp>
            <p:nvSpPr>
              <p:cNvPr id="131" name="Freeform 117">
                <a:extLst>
                  <a:ext uri="{FF2B5EF4-FFF2-40B4-BE49-F238E27FC236}">
                    <a16:creationId xmlns:a16="http://schemas.microsoft.com/office/drawing/2014/main" id="{3931B728-1DF0-4717-BE82-0187C4253F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32" name="Freeform 118">
                <a:extLst>
                  <a:ext uri="{FF2B5EF4-FFF2-40B4-BE49-F238E27FC236}">
                    <a16:creationId xmlns:a16="http://schemas.microsoft.com/office/drawing/2014/main" id="{83674CB9-EE1A-467A-B88A-AD8F35DF466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D2BBFAB-0F58-4DF0-A3E7-8063A367B73F}"/>
                </a:ext>
              </a:extLst>
            </p:cNvPr>
            <p:cNvGrpSpPr/>
            <p:nvPr/>
          </p:nvGrpSpPr>
          <p:grpSpPr>
            <a:xfrm rot="6981718">
              <a:off x="6525078" y="3646119"/>
              <a:ext cx="287920" cy="411063"/>
              <a:chOff x="3454982" y="1623694"/>
              <a:chExt cx="522226" cy="488747"/>
            </a:xfrm>
          </p:grpSpPr>
          <p:sp>
            <p:nvSpPr>
              <p:cNvPr id="129" name="Freeform 117">
                <a:extLst>
                  <a:ext uri="{FF2B5EF4-FFF2-40B4-BE49-F238E27FC236}">
                    <a16:creationId xmlns:a16="http://schemas.microsoft.com/office/drawing/2014/main" id="{2CDF57D3-C72A-4D4F-9A8C-7A01E863EC6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30" name="Freeform 118">
                <a:extLst>
                  <a:ext uri="{FF2B5EF4-FFF2-40B4-BE49-F238E27FC236}">
                    <a16:creationId xmlns:a16="http://schemas.microsoft.com/office/drawing/2014/main" id="{563B7862-D9C7-4C65-9F9D-F5AFE5C900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0286DE8-46B1-438F-8129-9BF5F64994A4}"/>
                </a:ext>
              </a:extLst>
            </p:cNvPr>
            <p:cNvGrpSpPr/>
            <p:nvPr/>
          </p:nvGrpSpPr>
          <p:grpSpPr>
            <a:xfrm rot="18395713">
              <a:off x="5111263" y="3308049"/>
              <a:ext cx="304167" cy="322621"/>
              <a:chOff x="3454982" y="1623694"/>
              <a:chExt cx="522226" cy="488747"/>
            </a:xfrm>
          </p:grpSpPr>
          <p:sp>
            <p:nvSpPr>
              <p:cNvPr id="127" name="Freeform 117">
                <a:extLst>
                  <a:ext uri="{FF2B5EF4-FFF2-40B4-BE49-F238E27FC236}">
                    <a16:creationId xmlns:a16="http://schemas.microsoft.com/office/drawing/2014/main" id="{DA429DC3-FEE1-48B6-86ED-CAD2F22A9AB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28" name="Freeform 118">
                <a:extLst>
                  <a:ext uri="{FF2B5EF4-FFF2-40B4-BE49-F238E27FC236}">
                    <a16:creationId xmlns:a16="http://schemas.microsoft.com/office/drawing/2014/main" id="{03159411-98EE-46F9-9F54-D8CF2DFDC63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E0422DC-FF56-48DD-A2C6-6A3FBC60CB98}"/>
                </a:ext>
              </a:extLst>
            </p:cNvPr>
            <p:cNvGrpSpPr/>
            <p:nvPr/>
          </p:nvGrpSpPr>
          <p:grpSpPr>
            <a:xfrm rot="16430110">
              <a:off x="5021185" y="3687718"/>
              <a:ext cx="304167" cy="331569"/>
              <a:chOff x="3454982" y="1623694"/>
              <a:chExt cx="522226" cy="488747"/>
            </a:xfrm>
          </p:grpSpPr>
          <p:sp>
            <p:nvSpPr>
              <p:cNvPr id="125" name="Freeform 117">
                <a:extLst>
                  <a:ext uri="{FF2B5EF4-FFF2-40B4-BE49-F238E27FC236}">
                    <a16:creationId xmlns:a16="http://schemas.microsoft.com/office/drawing/2014/main" id="{053AE681-45D2-42F3-8692-D6DE25DA526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26" name="Freeform 118">
                <a:extLst>
                  <a:ext uri="{FF2B5EF4-FFF2-40B4-BE49-F238E27FC236}">
                    <a16:creationId xmlns:a16="http://schemas.microsoft.com/office/drawing/2014/main" id="{1546FA8C-ADE1-4C91-96C8-AFCFB83A48F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CE7CC53B-EA48-4B8D-95C7-F9AFA6F0C078}"/>
                </a:ext>
              </a:extLst>
            </p:cNvPr>
            <p:cNvGrpSpPr/>
            <p:nvPr/>
          </p:nvGrpSpPr>
          <p:grpSpPr>
            <a:xfrm rot="7782131">
              <a:off x="6550320" y="4149913"/>
              <a:ext cx="371831" cy="449659"/>
              <a:chOff x="3454982" y="1623694"/>
              <a:chExt cx="522226" cy="488747"/>
            </a:xfrm>
          </p:grpSpPr>
          <p:sp>
            <p:nvSpPr>
              <p:cNvPr id="123" name="Freeform 117">
                <a:extLst>
                  <a:ext uri="{FF2B5EF4-FFF2-40B4-BE49-F238E27FC236}">
                    <a16:creationId xmlns:a16="http://schemas.microsoft.com/office/drawing/2014/main" id="{B314FB05-FE29-4099-AE0C-1338DE609FA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24" name="Freeform 118">
                <a:extLst>
                  <a:ext uri="{FF2B5EF4-FFF2-40B4-BE49-F238E27FC236}">
                    <a16:creationId xmlns:a16="http://schemas.microsoft.com/office/drawing/2014/main" id="{C3269188-5517-46DD-82B7-E270F9D70CB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783C803-FE26-4B2B-A32B-6AD6974A624C}"/>
                </a:ext>
              </a:extLst>
            </p:cNvPr>
            <p:cNvGrpSpPr/>
            <p:nvPr/>
          </p:nvGrpSpPr>
          <p:grpSpPr>
            <a:xfrm rot="9392343">
              <a:off x="6118344" y="4292558"/>
              <a:ext cx="371831" cy="397662"/>
              <a:chOff x="3454982" y="1623694"/>
              <a:chExt cx="522226" cy="488747"/>
            </a:xfrm>
          </p:grpSpPr>
          <p:sp>
            <p:nvSpPr>
              <p:cNvPr id="121" name="Freeform 117">
                <a:extLst>
                  <a:ext uri="{FF2B5EF4-FFF2-40B4-BE49-F238E27FC236}">
                    <a16:creationId xmlns:a16="http://schemas.microsoft.com/office/drawing/2014/main" id="{1D4CE530-8EBC-43AB-8BD7-E77934D0CF7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22" name="Freeform 118">
                <a:extLst>
                  <a:ext uri="{FF2B5EF4-FFF2-40B4-BE49-F238E27FC236}">
                    <a16:creationId xmlns:a16="http://schemas.microsoft.com/office/drawing/2014/main" id="{1C99CEDC-92CA-4FCE-8929-C9C4718658B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E4CE8071-B8F0-4160-A084-157F42267B01}"/>
                </a:ext>
              </a:extLst>
            </p:cNvPr>
            <p:cNvGrpSpPr/>
            <p:nvPr/>
          </p:nvGrpSpPr>
          <p:grpSpPr>
            <a:xfrm rot="13046165">
              <a:off x="5307451" y="4257204"/>
              <a:ext cx="371831" cy="397662"/>
              <a:chOff x="3454982" y="1623694"/>
              <a:chExt cx="522226" cy="488747"/>
            </a:xfrm>
          </p:grpSpPr>
          <p:sp>
            <p:nvSpPr>
              <p:cNvPr id="119" name="Freeform 117">
                <a:extLst>
                  <a:ext uri="{FF2B5EF4-FFF2-40B4-BE49-F238E27FC236}">
                    <a16:creationId xmlns:a16="http://schemas.microsoft.com/office/drawing/2014/main" id="{EAE0B064-0325-4890-B040-4B3F47AC6BB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20" name="Freeform 118">
                <a:extLst>
                  <a:ext uri="{FF2B5EF4-FFF2-40B4-BE49-F238E27FC236}">
                    <a16:creationId xmlns:a16="http://schemas.microsoft.com/office/drawing/2014/main" id="{1666DE8E-4C28-4EAB-A1EE-245D8F7E0ED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A65370C-03B3-4E3E-A692-86291CAD2B73}"/>
                </a:ext>
              </a:extLst>
            </p:cNvPr>
            <p:cNvGrpSpPr/>
            <p:nvPr/>
          </p:nvGrpSpPr>
          <p:grpSpPr>
            <a:xfrm rot="13868839">
              <a:off x="5151631" y="4280673"/>
              <a:ext cx="371831" cy="397662"/>
              <a:chOff x="3454982" y="1623694"/>
              <a:chExt cx="522226" cy="488747"/>
            </a:xfrm>
          </p:grpSpPr>
          <p:sp>
            <p:nvSpPr>
              <p:cNvPr id="117" name="Freeform 117">
                <a:extLst>
                  <a:ext uri="{FF2B5EF4-FFF2-40B4-BE49-F238E27FC236}">
                    <a16:creationId xmlns:a16="http://schemas.microsoft.com/office/drawing/2014/main" id="{ED5979DE-50F7-48E6-BCDB-801A82CB5DB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18" name="Freeform 118">
                <a:extLst>
                  <a:ext uri="{FF2B5EF4-FFF2-40B4-BE49-F238E27FC236}">
                    <a16:creationId xmlns:a16="http://schemas.microsoft.com/office/drawing/2014/main" id="{B3808A60-1DE1-4D84-ACC9-04FC07961A3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A691F6C4-2FFB-4CC7-AA44-6577E0FDCCB9}"/>
                </a:ext>
              </a:extLst>
            </p:cNvPr>
            <p:cNvGrpSpPr/>
            <p:nvPr/>
          </p:nvGrpSpPr>
          <p:grpSpPr>
            <a:xfrm rot="16200000">
              <a:off x="4902119" y="3825416"/>
              <a:ext cx="371831" cy="397662"/>
              <a:chOff x="3454982" y="1623694"/>
              <a:chExt cx="522226" cy="488747"/>
            </a:xfrm>
          </p:grpSpPr>
          <p:sp>
            <p:nvSpPr>
              <p:cNvPr id="115" name="Freeform 117">
                <a:extLst>
                  <a:ext uri="{FF2B5EF4-FFF2-40B4-BE49-F238E27FC236}">
                    <a16:creationId xmlns:a16="http://schemas.microsoft.com/office/drawing/2014/main" id="{E99F8F25-D6B1-40FA-BB62-FD675D162C6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471721" y="1606955"/>
                <a:ext cx="488747" cy="522226"/>
              </a:xfrm>
              <a:custGeom>
                <a:avLst/>
                <a:gdLst>
                  <a:gd name="T0" fmla="*/ 76 w 76"/>
                  <a:gd name="T1" fmla="*/ 80 h 84"/>
                  <a:gd name="T2" fmla="*/ 75 w 76"/>
                  <a:gd name="T3" fmla="*/ 77 h 84"/>
                  <a:gd name="T4" fmla="*/ 52 w 76"/>
                  <a:gd name="T5" fmla="*/ 31 h 84"/>
                  <a:gd name="T6" fmla="*/ 32 w 76"/>
                  <a:gd name="T7" fmla="*/ 13 h 84"/>
                  <a:gd name="T8" fmla="*/ 4 w 76"/>
                  <a:gd name="T9" fmla="*/ 2 h 84"/>
                  <a:gd name="T10" fmla="*/ 1 w 76"/>
                  <a:gd name="T11" fmla="*/ 3 h 84"/>
                  <a:gd name="T12" fmla="*/ 8 w 76"/>
                  <a:gd name="T13" fmla="*/ 16 h 84"/>
                  <a:gd name="T14" fmla="*/ 19 w 76"/>
                  <a:gd name="T15" fmla="*/ 45 h 84"/>
                  <a:gd name="T16" fmla="*/ 38 w 76"/>
                  <a:gd name="T17" fmla="*/ 62 h 84"/>
                  <a:gd name="T18" fmla="*/ 58 w 76"/>
                  <a:gd name="T19" fmla="*/ 71 h 84"/>
                  <a:gd name="T20" fmla="*/ 76 w 76"/>
                  <a:gd name="T21" fmla="*/ 84 h 84"/>
                  <a:gd name="T22" fmla="*/ 76 w 76"/>
                  <a:gd name="T2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4">
                    <a:moveTo>
                      <a:pt x="76" y="80"/>
                    </a:moveTo>
                    <a:cubicBezTo>
                      <a:pt x="76" y="79"/>
                      <a:pt x="75" y="78"/>
                      <a:pt x="75" y="77"/>
                    </a:cubicBezTo>
                    <a:cubicBezTo>
                      <a:pt x="69" y="61"/>
                      <a:pt x="62" y="44"/>
                      <a:pt x="52" y="31"/>
                    </a:cubicBezTo>
                    <a:cubicBezTo>
                      <a:pt x="46" y="23"/>
                      <a:pt x="39" y="17"/>
                      <a:pt x="32" y="13"/>
                    </a:cubicBezTo>
                    <a:cubicBezTo>
                      <a:pt x="24" y="7"/>
                      <a:pt x="12" y="6"/>
                      <a:pt x="4" y="2"/>
                    </a:cubicBezTo>
                    <a:cubicBezTo>
                      <a:pt x="2" y="1"/>
                      <a:pt x="0" y="0"/>
                      <a:pt x="1" y="3"/>
                    </a:cubicBezTo>
                    <a:cubicBezTo>
                      <a:pt x="2" y="8"/>
                      <a:pt x="6" y="11"/>
                      <a:pt x="8" y="16"/>
                    </a:cubicBezTo>
                    <a:cubicBezTo>
                      <a:pt x="13" y="23"/>
                      <a:pt x="15" y="37"/>
                      <a:pt x="19" y="45"/>
                    </a:cubicBezTo>
                    <a:cubicBezTo>
                      <a:pt x="24" y="53"/>
                      <a:pt x="31" y="59"/>
                      <a:pt x="38" y="62"/>
                    </a:cubicBezTo>
                    <a:cubicBezTo>
                      <a:pt x="45" y="65"/>
                      <a:pt x="51" y="67"/>
                      <a:pt x="58" y="71"/>
                    </a:cubicBezTo>
                    <a:cubicBezTo>
                      <a:pt x="64" y="76"/>
                      <a:pt x="70" y="79"/>
                      <a:pt x="76" y="84"/>
                    </a:cubicBezTo>
                    <a:cubicBezTo>
                      <a:pt x="76" y="82"/>
                      <a:pt x="76" y="81"/>
                      <a:pt x="76" y="80"/>
                    </a:cubicBezTo>
                    <a:close/>
                  </a:path>
                </a:pathLst>
              </a:custGeom>
              <a:solidFill>
                <a:srgbClr val="F5A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  <p:sp>
            <p:nvSpPr>
              <p:cNvPr id="116" name="Freeform 118">
                <a:extLst>
                  <a:ext uri="{FF2B5EF4-FFF2-40B4-BE49-F238E27FC236}">
                    <a16:creationId xmlns:a16="http://schemas.microsoft.com/office/drawing/2014/main" id="{CD46DF5A-0D09-4E5E-BDDA-9089DEB2445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29394">
                <a:off x="3584289" y="1814988"/>
                <a:ext cx="162896" cy="162568"/>
              </a:xfrm>
              <a:custGeom>
                <a:avLst/>
                <a:gdLst>
                  <a:gd name="T0" fmla="*/ 10 w 24"/>
                  <a:gd name="T1" fmla="*/ 18 h 26"/>
                  <a:gd name="T2" fmla="*/ 1 w 24"/>
                  <a:gd name="T3" fmla="*/ 3 h 26"/>
                  <a:gd name="T4" fmla="*/ 14 w 24"/>
                  <a:gd name="T5" fmla="*/ 7 h 26"/>
                  <a:gd name="T6" fmla="*/ 24 w 24"/>
                  <a:gd name="T7" fmla="*/ 21 h 26"/>
                  <a:gd name="T8" fmla="*/ 10 w 24"/>
                  <a:gd name="T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10" y="18"/>
                    </a:moveTo>
                    <a:cubicBezTo>
                      <a:pt x="4" y="13"/>
                      <a:pt x="0" y="6"/>
                      <a:pt x="1" y="3"/>
                    </a:cubicBezTo>
                    <a:cubicBezTo>
                      <a:pt x="2" y="0"/>
                      <a:pt x="8" y="2"/>
                      <a:pt x="14" y="7"/>
                    </a:cubicBezTo>
                    <a:cubicBezTo>
                      <a:pt x="21" y="12"/>
                      <a:pt x="24" y="18"/>
                      <a:pt x="24" y="21"/>
                    </a:cubicBezTo>
                    <a:cubicBezTo>
                      <a:pt x="23" y="26"/>
                      <a:pt x="16" y="23"/>
                      <a:pt x="10" y="18"/>
                    </a:cubicBezTo>
                    <a:close/>
                  </a:path>
                </a:pathLst>
              </a:custGeom>
              <a:solidFill>
                <a:srgbClr val="EC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754" hangingPunct="1">
                  <a:defRPr/>
                </a:pPr>
                <a:endParaRPr lang="en-US" sz="3600" kern="1200">
                  <a:solidFill>
                    <a:prstClr val="black"/>
                  </a:solidFill>
                  <a:latin typeface="Calibri" panose="020F0502020204030204"/>
                  <a:ea typeface="ヒラギノ角ゴ ProN W3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CDDEA12-B8A1-4FE6-A454-7C7BAEEB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661" y="33229"/>
            <a:ext cx="21336554" cy="2318450"/>
          </a:xfrm>
        </p:spPr>
        <p:txBody>
          <a:bodyPr>
            <a:noAutofit/>
          </a:bodyPr>
          <a:lstStyle/>
          <a:p>
            <a:r>
              <a:rPr lang="en-GB" dirty="0"/>
              <a:t>Three main signalling pathways involving PA endothelial and smooth muscle cells are dysfunctional in PAH</a:t>
            </a:r>
          </a:p>
        </p:txBody>
      </p:sp>
      <p:sp>
        <p:nvSpPr>
          <p:cNvPr id="3225" name="Rectangle 3224">
            <a:extLst>
              <a:ext uri="{FF2B5EF4-FFF2-40B4-BE49-F238E27FC236}">
                <a16:creationId xmlns:a16="http://schemas.microsoft.com/office/drawing/2014/main" id="{110D88D8-D634-4321-8545-8799F9CCC184}"/>
              </a:ext>
            </a:extLst>
          </p:cNvPr>
          <p:cNvSpPr/>
          <p:nvPr/>
        </p:nvSpPr>
        <p:spPr bwMode="auto">
          <a:xfrm>
            <a:off x="2132481" y="8303839"/>
            <a:ext cx="705878" cy="536678"/>
          </a:xfrm>
          <a:prstGeom prst="rect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6400" kern="1200">
              <a:solidFill>
                <a:srgbClr val="FFFFFF"/>
              </a:solidFill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cxnSp>
        <p:nvCxnSpPr>
          <p:cNvPr id="3227" name="Straight Connector 3226">
            <a:extLst>
              <a:ext uri="{FF2B5EF4-FFF2-40B4-BE49-F238E27FC236}">
                <a16:creationId xmlns:a16="http://schemas.microsoft.com/office/drawing/2014/main" id="{E3663F93-18E1-4F63-99DC-EA504973B329}"/>
              </a:ext>
            </a:extLst>
          </p:cNvPr>
          <p:cNvCxnSpPr>
            <a:cxnSpLocks/>
          </p:cNvCxnSpPr>
          <p:nvPr/>
        </p:nvCxnSpPr>
        <p:spPr bwMode="auto">
          <a:xfrm flipV="1">
            <a:off x="2143160" y="3293143"/>
            <a:ext cx="2995776" cy="502631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28" name="Straight Connector 3227">
            <a:extLst>
              <a:ext uri="{FF2B5EF4-FFF2-40B4-BE49-F238E27FC236}">
                <a16:creationId xmlns:a16="http://schemas.microsoft.com/office/drawing/2014/main" id="{DA0276F5-5268-4EB1-A860-CB4E76736C95}"/>
              </a:ext>
            </a:extLst>
          </p:cNvPr>
          <p:cNvCxnSpPr>
            <a:cxnSpLocks/>
            <a:endCxn id="1371" idx="5"/>
          </p:cNvCxnSpPr>
          <p:nvPr/>
        </p:nvCxnSpPr>
        <p:spPr bwMode="auto">
          <a:xfrm>
            <a:off x="2139957" y="8851594"/>
            <a:ext cx="3077330" cy="251474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2" name="TextBox 331">
            <a:extLst>
              <a:ext uri="{FF2B5EF4-FFF2-40B4-BE49-F238E27FC236}">
                <a16:creationId xmlns:a16="http://schemas.microsoft.com/office/drawing/2014/main" id="{23EF355E-8D9C-4927-91CD-102A899D9BE5}"/>
              </a:ext>
            </a:extLst>
          </p:cNvPr>
          <p:cNvSpPr txBox="1"/>
          <p:nvPr/>
        </p:nvSpPr>
        <p:spPr>
          <a:xfrm>
            <a:off x="694695" y="2420624"/>
            <a:ext cx="361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54" hangingPunct="1">
              <a:defRPr/>
            </a:pPr>
            <a:r>
              <a:rPr lang="en-US" sz="3200" b="1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Vessel</a:t>
            </a:r>
            <a:r>
              <a:rPr lang="en-US" sz="3200" b="1" kern="1200" baseline="300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endParaRPr lang="en-US" sz="3200" b="1" kern="1200">
              <a:solidFill>
                <a:srgbClr val="21212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530B86AD-8760-4061-9738-BD3F0EA9ABC7}"/>
              </a:ext>
            </a:extLst>
          </p:cNvPr>
          <p:cNvSpPr txBox="1"/>
          <p:nvPr/>
        </p:nvSpPr>
        <p:spPr>
          <a:xfrm>
            <a:off x="11201403" y="2420626"/>
            <a:ext cx="668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54" hangingPunct="1">
              <a:defRPr/>
            </a:pPr>
            <a:r>
              <a:rPr lang="en-US" sz="3200" b="1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Therapeutic pathways</a:t>
            </a:r>
            <a:r>
              <a:rPr lang="en-US" sz="3200" b="1" kern="1200" baseline="300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en-US" sz="3200" b="1" kern="1200">
              <a:solidFill>
                <a:srgbClr val="21212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415" name="Group 51">
            <a:extLst>
              <a:ext uri="{FF2B5EF4-FFF2-40B4-BE49-F238E27FC236}">
                <a16:creationId xmlns:a16="http://schemas.microsoft.com/office/drawing/2014/main" id="{84775A84-65DA-4AE0-9E95-CB2F4142213E}"/>
              </a:ext>
            </a:extLst>
          </p:cNvPr>
          <p:cNvGrpSpPr>
            <a:grpSpLocks/>
          </p:cNvGrpSpPr>
          <p:nvPr/>
        </p:nvGrpSpPr>
        <p:grpSpPr bwMode="auto">
          <a:xfrm rot="1310976">
            <a:off x="5206475" y="3867568"/>
            <a:ext cx="3181350" cy="536576"/>
            <a:chOff x="102" y="1981"/>
            <a:chExt cx="1002" cy="169"/>
          </a:xfrm>
        </p:grpSpPr>
        <p:sp>
          <p:nvSpPr>
            <p:cNvPr id="416" name="Freeform 52">
              <a:extLst>
                <a:ext uri="{FF2B5EF4-FFF2-40B4-BE49-F238E27FC236}">
                  <a16:creationId xmlns:a16="http://schemas.microsoft.com/office/drawing/2014/main" id="{AAE20D80-26E0-4223-B2B1-67B4DA90A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81"/>
              <a:ext cx="1002" cy="169"/>
            </a:xfrm>
            <a:custGeom>
              <a:avLst/>
              <a:gdLst>
                <a:gd name="T0" fmla="*/ 34811 w 170"/>
                <a:gd name="T1" fmla="*/ 3173 h 27"/>
                <a:gd name="T2" fmla="*/ 33178 w 170"/>
                <a:gd name="T3" fmla="*/ 6622 h 27"/>
                <a:gd name="T4" fmla="*/ 1839 w 170"/>
                <a:gd name="T5" fmla="*/ 6622 h 27"/>
                <a:gd name="T6" fmla="*/ 0 w 170"/>
                <a:gd name="T7" fmla="*/ 3173 h 27"/>
                <a:gd name="T8" fmla="*/ 0 w 170"/>
                <a:gd name="T9" fmla="*/ 3173 h 27"/>
                <a:gd name="T10" fmla="*/ 1839 w 170"/>
                <a:gd name="T11" fmla="*/ 0 h 27"/>
                <a:gd name="T12" fmla="*/ 33178 w 170"/>
                <a:gd name="T13" fmla="*/ 0 h 27"/>
                <a:gd name="T14" fmla="*/ 34811 w 170"/>
                <a:gd name="T15" fmla="*/ 317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27">
                  <a:moveTo>
                    <a:pt x="170" y="13"/>
                  </a:moveTo>
                  <a:cubicBezTo>
                    <a:pt x="170" y="21"/>
                    <a:pt x="170" y="27"/>
                    <a:pt x="162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27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1" y="0"/>
                    <a:pt x="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0" y="6"/>
                    <a:pt x="170" y="13"/>
                  </a:cubicBezTo>
                  <a:close/>
                </a:path>
              </a:pathLst>
            </a:custGeom>
            <a:solidFill>
              <a:srgbClr val="A59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417" name="Oval 53">
              <a:extLst>
                <a:ext uri="{FF2B5EF4-FFF2-40B4-BE49-F238E27FC236}">
                  <a16:creationId xmlns:a16="http://schemas.microsoft.com/office/drawing/2014/main" id="{4074658B-96F8-42AF-98DA-AF3118200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2012"/>
              <a:ext cx="135" cy="63"/>
            </a:xfrm>
            <a:prstGeom prst="ellipse">
              <a:avLst/>
            </a:prstGeom>
            <a:solidFill>
              <a:srgbClr val="7E6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418" name="Oval 54">
              <a:extLst>
                <a:ext uri="{FF2B5EF4-FFF2-40B4-BE49-F238E27FC236}">
                  <a16:creationId xmlns:a16="http://schemas.microsoft.com/office/drawing/2014/main" id="{384391CC-6611-4BF3-B410-B3610CA70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" y="2043"/>
              <a:ext cx="130" cy="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419" name="Oval 55">
              <a:extLst>
                <a:ext uri="{FF2B5EF4-FFF2-40B4-BE49-F238E27FC236}">
                  <a16:creationId xmlns:a16="http://schemas.microsoft.com/office/drawing/2014/main" id="{5EC4F804-257F-4865-811B-C05D06E29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" y="2025"/>
              <a:ext cx="141" cy="62"/>
            </a:xfrm>
            <a:prstGeom prst="ellipse">
              <a:avLst/>
            </a:prstGeom>
            <a:solidFill>
              <a:srgbClr val="7E6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420" name="Freeform 56">
              <a:extLst>
                <a:ext uri="{FF2B5EF4-FFF2-40B4-BE49-F238E27FC236}">
                  <a16:creationId xmlns:a16="http://schemas.microsoft.com/office/drawing/2014/main" id="{17EE90A0-E9E1-4888-B258-9E86F6A40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2031"/>
              <a:ext cx="95" cy="44"/>
            </a:xfrm>
            <a:custGeom>
              <a:avLst/>
              <a:gdLst>
                <a:gd name="T0" fmla="*/ 214 w 16"/>
                <a:gd name="T1" fmla="*/ 987 h 7"/>
                <a:gd name="T2" fmla="*/ 2078 w 16"/>
                <a:gd name="T3" fmla="*/ 239 h 7"/>
                <a:gd name="T4" fmla="*/ 3349 w 16"/>
                <a:gd name="T5" fmla="*/ 515 h 7"/>
                <a:gd name="T6" fmla="*/ 1870 w 16"/>
                <a:gd name="T7" fmla="*/ 0 h 7"/>
                <a:gd name="T8" fmla="*/ 0 w 16"/>
                <a:gd name="T9" fmla="*/ 987 h 7"/>
                <a:gd name="T10" fmla="*/ 849 w 16"/>
                <a:gd name="T11" fmla="*/ 1741 h 7"/>
                <a:gd name="T12" fmla="*/ 214 w 16"/>
                <a:gd name="T13" fmla="*/ 98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7">
                  <a:moveTo>
                    <a:pt x="1" y="4"/>
                  </a:moveTo>
                  <a:cubicBezTo>
                    <a:pt x="1" y="2"/>
                    <a:pt x="6" y="1"/>
                    <a:pt x="10" y="1"/>
                  </a:cubicBezTo>
                  <a:cubicBezTo>
                    <a:pt x="12" y="1"/>
                    <a:pt x="14" y="1"/>
                    <a:pt x="16" y="2"/>
                  </a:cubicBezTo>
                  <a:cubicBezTo>
                    <a:pt x="14" y="1"/>
                    <a:pt x="12" y="0"/>
                    <a:pt x="9" y="0"/>
                  </a:cubicBezTo>
                  <a:cubicBezTo>
                    <a:pt x="4" y="0"/>
                    <a:pt x="0" y="2"/>
                    <a:pt x="0" y="4"/>
                  </a:cubicBezTo>
                  <a:cubicBezTo>
                    <a:pt x="0" y="5"/>
                    <a:pt x="2" y="6"/>
                    <a:pt x="4" y="7"/>
                  </a:cubicBezTo>
                  <a:cubicBezTo>
                    <a:pt x="3" y="6"/>
                    <a:pt x="1" y="6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421" name="Freeform 57">
              <a:extLst>
                <a:ext uri="{FF2B5EF4-FFF2-40B4-BE49-F238E27FC236}">
                  <a16:creationId xmlns:a16="http://schemas.microsoft.com/office/drawing/2014/main" id="{87767BA1-F524-4736-88AF-DF8CE53F1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2012"/>
              <a:ext cx="407" cy="119"/>
            </a:xfrm>
            <a:custGeom>
              <a:avLst/>
              <a:gdLst>
                <a:gd name="T0" fmla="*/ 13537 w 69"/>
                <a:gd name="T1" fmla="*/ 983 h 19"/>
                <a:gd name="T2" fmla="*/ 12735 w 69"/>
                <a:gd name="T3" fmla="*/ 4434 h 19"/>
                <a:gd name="T4" fmla="*/ 0 w 69"/>
                <a:gd name="T5" fmla="*/ 4434 h 19"/>
                <a:gd name="T6" fmla="*/ 12316 w 69"/>
                <a:gd name="T7" fmla="*/ 3451 h 19"/>
                <a:gd name="T8" fmla="*/ 13537 w 69"/>
                <a:gd name="T9" fmla="*/ 983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9">
                  <a:moveTo>
                    <a:pt x="66" y="4"/>
                  </a:moveTo>
                  <a:cubicBezTo>
                    <a:pt x="66" y="0"/>
                    <a:pt x="69" y="18"/>
                    <a:pt x="62" y="18"/>
                  </a:cubicBezTo>
                  <a:cubicBezTo>
                    <a:pt x="53" y="19"/>
                    <a:pt x="0" y="18"/>
                    <a:pt x="0" y="18"/>
                  </a:cubicBezTo>
                  <a:cubicBezTo>
                    <a:pt x="9" y="18"/>
                    <a:pt x="55" y="18"/>
                    <a:pt x="60" y="14"/>
                  </a:cubicBezTo>
                  <a:cubicBezTo>
                    <a:pt x="65" y="10"/>
                    <a:pt x="65" y="8"/>
                    <a:pt x="66" y="4"/>
                  </a:cubicBezTo>
                  <a:close/>
                </a:path>
              </a:pathLst>
            </a:custGeom>
            <a:solidFill>
              <a:srgbClr val="ED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422" name="Freeform 58">
              <a:extLst>
                <a:ext uri="{FF2B5EF4-FFF2-40B4-BE49-F238E27FC236}">
                  <a16:creationId xmlns:a16="http://schemas.microsoft.com/office/drawing/2014/main" id="{C806EB9D-1A22-4807-BB89-2037E7BAF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" y="2006"/>
              <a:ext cx="235" cy="106"/>
            </a:xfrm>
            <a:custGeom>
              <a:avLst/>
              <a:gdLst>
                <a:gd name="T0" fmla="*/ 623 w 40"/>
                <a:gd name="T1" fmla="*/ 4122 h 17"/>
                <a:gd name="T2" fmla="*/ 623 w 40"/>
                <a:gd name="T3" fmla="*/ 468 h 17"/>
                <a:gd name="T4" fmla="*/ 8113 w 40"/>
                <a:gd name="T5" fmla="*/ 0 h 17"/>
                <a:gd name="T6" fmla="*/ 828 w 40"/>
                <a:gd name="T7" fmla="*/ 2176 h 17"/>
                <a:gd name="T8" fmla="*/ 623 w 40"/>
                <a:gd name="T9" fmla="*/ 412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17">
                  <a:moveTo>
                    <a:pt x="3" y="17"/>
                  </a:moveTo>
                  <a:cubicBezTo>
                    <a:pt x="0" y="13"/>
                    <a:pt x="0" y="4"/>
                    <a:pt x="3" y="2"/>
                  </a:cubicBezTo>
                  <a:cubicBezTo>
                    <a:pt x="5" y="0"/>
                    <a:pt x="23" y="0"/>
                    <a:pt x="40" y="0"/>
                  </a:cubicBezTo>
                  <a:cubicBezTo>
                    <a:pt x="32" y="0"/>
                    <a:pt x="5" y="1"/>
                    <a:pt x="4" y="9"/>
                  </a:cubicBezTo>
                  <a:cubicBezTo>
                    <a:pt x="3" y="11"/>
                    <a:pt x="3" y="17"/>
                    <a:pt x="3" y="1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423" name="Freeform 59">
              <a:extLst>
                <a:ext uri="{FF2B5EF4-FFF2-40B4-BE49-F238E27FC236}">
                  <a16:creationId xmlns:a16="http://schemas.microsoft.com/office/drawing/2014/main" id="{8F4819EE-B01A-4812-B9EC-372E49A15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81"/>
              <a:ext cx="1002" cy="169"/>
            </a:xfrm>
            <a:custGeom>
              <a:avLst/>
              <a:gdLst>
                <a:gd name="T0" fmla="*/ 34811 w 170"/>
                <a:gd name="T1" fmla="*/ 3173 h 27"/>
                <a:gd name="T2" fmla="*/ 33178 w 170"/>
                <a:gd name="T3" fmla="*/ 6622 h 27"/>
                <a:gd name="T4" fmla="*/ 1839 w 170"/>
                <a:gd name="T5" fmla="*/ 6622 h 27"/>
                <a:gd name="T6" fmla="*/ 0 w 170"/>
                <a:gd name="T7" fmla="*/ 3173 h 27"/>
                <a:gd name="T8" fmla="*/ 0 w 170"/>
                <a:gd name="T9" fmla="*/ 3173 h 27"/>
                <a:gd name="T10" fmla="*/ 1839 w 170"/>
                <a:gd name="T11" fmla="*/ 0 h 27"/>
                <a:gd name="T12" fmla="*/ 33178 w 170"/>
                <a:gd name="T13" fmla="*/ 0 h 27"/>
                <a:gd name="T14" fmla="*/ 34811 w 170"/>
                <a:gd name="T15" fmla="*/ 317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27">
                  <a:moveTo>
                    <a:pt x="170" y="13"/>
                  </a:moveTo>
                  <a:cubicBezTo>
                    <a:pt x="170" y="21"/>
                    <a:pt x="170" y="27"/>
                    <a:pt x="162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27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1" y="0"/>
                    <a:pt x="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0" y="6"/>
                    <a:pt x="170" y="13"/>
                  </a:cubicBezTo>
                  <a:close/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424" name="Oval 60">
              <a:extLst>
                <a:ext uri="{FF2B5EF4-FFF2-40B4-BE49-F238E27FC236}">
                  <a16:creationId xmlns:a16="http://schemas.microsoft.com/office/drawing/2014/main" id="{6407C1BD-8E52-45D6-AB7F-7256247BA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" y="2025"/>
              <a:ext cx="141" cy="62"/>
            </a:xfrm>
            <a:prstGeom prst="ellipse">
              <a:avLst/>
            </a:prstGeom>
            <a:noFill/>
            <a:ln w="952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425" name="Freeform 61">
              <a:extLst>
                <a:ext uri="{FF2B5EF4-FFF2-40B4-BE49-F238E27FC236}">
                  <a16:creationId xmlns:a16="http://schemas.microsoft.com/office/drawing/2014/main" id="{D001B93C-C95A-4198-BE85-778D8B1B4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" y="1993"/>
              <a:ext cx="978" cy="144"/>
            </a:xfrm>
            <a:custGeom>
              <a:avLst/>
              <a:gdLst>
                <a:gd name="T0" fmla="*/ 0 w 166"/>
                <a:gd name="T1" fmla="*/ 2705 h 23"/>
                <a:gd name="T2" fmla="*/ 1426 w 166"/>
                <a:gd name="T3" fmla="*/ 0 h 23"/>
                <a:gd name="T4" fmla="*/ 32734 w 166"/>
                <a:gd name="T5" fmla="*/ 0 h 23"/>
                <a:gd name="T6" fmla="*/ 33947 w 166"/>
                <a:gd name="T7" fmla="*/ 2705 h 23"/>
                <a:gd name="T8" fmla="*/ 32734 w 166"/>
                <a:gd name="T9" fmla="*/ 5647 h 23"/>
                <a:gd name="T10" fmla="*/ 1426 w 166"/>
                <a:gd name="T11" fmla="*/ 5647 h 23"/>
                <a:gd name="T12" fmla="*/ 0 w 166"/>
                <a:gd name="T13" fmla="*/ 2705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" h="23">
                  <a:moveTo>
                    <a:pt x="0" y="11"/>
                  </a:moveTo>
                  <a:cubicBezTo>
                    <a:pt x="0" y="2"/>
                    <a:pt x="3" y="0"/>
                    <a:pt x="7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5" y="0"/>
                    <a:pt x="166" y="3"/>
                    <a:pt x="166" y="11"/>
                  </a:cubicBezTo>
                  <a:cubicBezTo>
                    <a:pt x="166" y="20"/>
                    <a:pt x="165" y="23"/>
                    <a:pt x="160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3" y="23"/>
                    <a:pt x="0" y="21"/>
                    <a:pt x="0" y="11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</p:grpSp>
      <p:grpSp>
        <p:nvGrpSpPr>
          <p:cNvPr id="503" name="Group 51">
            <a:extLst>
              <a:ext uri="{FF2B5EF4-FFF2-40B4-BE49-F238E27FC236}">
                <a16:creationId xmlns:a16="http://schemas.microsoft.com/office/drawing/2014/main" id="{6C29A641-E5A9-429A-BFD0-0C8FD7EF9516}"/>
              </a:ext>
            </a:extLst>
          </p:cNvPr>
          <p:cNvGrpSpPr>
            <a:grpSpLocks/>
          </p:cNvGrpSpPr>
          <p:nvPr/>
        </p:nvGrpSpPr>
        <p:grpSpPr bwMode="auto">
          <a:xfrm rot="902221">
            <a:off x="8277211" y="4885624"/>
            <a:ext cx="3181350" cy="536576"/>
            <a:chOff x="102" y="1981"/>
            <a:chExt cx="1002" cy="169"/>
          </a:xfrm>
        </p:grpSpPr>
        <p:sp>
          <p:nvSpPr>
            <p:cNvPr id="504" name="Freeform 52">
              <a:extLst>
                <a:ext uri="{FF2B5EF4-FFF2-40B4-BE49-F238E27FC236}">
                  <a16:creationId xmlns:a16="http://schemas.microsoft.com/office/drawing/2014/main" id="{8C39FD4D-09EA-4470-9A93-F3C8B957B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81"/>
              <a:ext cx="1002" cy="169"/>
            </a:xfrm>
            <a:custGeom>
              <a:avLst/>
              <a:gdLst>
                <a:gd name="T0" fmla="*/ 34811 w 170"/>
                <a:gd name="T1" fmla="*/ 3173 h 27"/>
                <a:gd name="T2" fmla="*/ 33178 w 170"/>
                <a:gd name="T3" fmla="*/ 6622 h 27"/>
                <a:gd name="T4" fmla="*/ 1839 w 170"/>
                <a:gd name="T5" fmla="*/ 6622 h 27"/>
                <a:gd name="T6" fmla="*/ 0 w 170"/>
                <a:gd name="T7" fmla="*/ 3173 h 27"/>
                <a:gd name="T8" fmla="*/ 0 w 170"/>
                <a:gd name="T9" fmla="*/ 3173 h 27"/>
                <a:gd name="T10" fmla="*/ 1839 w 170"/>
                <a:gd name="T11" fmla="*/ 0 h 27"/>
                <a:gd name="T12" fmla="*/ 33178 w 170"/>
                <a:gd name="T13" fmla="*/ 0 h 27"/>
                <a:gd name="T14" fmla="*/ 34811 w 170"/>
                <a:gd name="T15" fmla="*/ 317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27">
                  <a:moveTo>
                    <a:pt x="170" y="13"/>
                  </a:moveTo>
                  <a:cubicBezTo>
                    <a:pt x="170" y="21"/>
                    <a:pt x="170" y="27"/>
                    <a:pt x="162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27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1" y="0"/>
                    <a:pt x="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0" y="6"/>
                    <a:pt x="170" y="13"/>
                  </a:cubicBezTo>
                  <a:close/>
                </a:path>
              </a:pathLst>
            </a:custGeom>
            <a:solidFill>
              <a:srgbClr val="A59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05" name="Oval 53">
              <a:extLst>
                <a:ext uri="{FF2B5EF4-FFF2-40B4-BE49-F238E27FC236}">
                  <a16:creationId xmlns:a16="http://schemas.microsoft.com/office/drawing/2014/main" id="{D53E3189-81A3-42DE-8688-4634A0690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2012"/>
              <a:ext cx="135" cy="63"/>
            </a:xfrm>
            <a:prstGeom prst="ellipse">
              <a:avLst/>
            </a:prstGeom>
            <a:solidFill>
              <a:srgbClr val="7E6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06" name="Oval 54">
              <a:extLst>
                <a:ext uri="{FF2B5EF4-FFF2-40B4-BE49-F238E27FC236}">
                  <a16:creationId xmlns:a16="http://schemas.microsoft.com/office/drawing/2014/main" id="{9A474531-A300-497B-A573-1FE5EDA53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" y="2043"/>
              <a:ext cx="130" cy="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07" name="Oval 55">
              <a:extLst>
                <a:ext uri="{FF2B5EF4-FFF2-40B4-BE49-F238E27FC236}">
                  <a16:creationId xmlns:a16="http://schemas.microsoft.com/office/drawing/2014/main" id="{A87EF60F-A792-429E-AA73-56552CFBF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" y="2025"/>
              <a:ext cx="141" cy="62"/>
            </a:xfrm>
            <a:prstGeom prst="ellipse">
              <a:avLst/>
            </a:prstGeom>
            <a:solidFill>
              <a:srgbClr val="7E6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08" name="Freeform 56">
              <a:extLst>
                <a:ext uri="{FF2B5EF4-FFF2-40B4-BE49-F238E27FC236}">
                  <a16:creationId xmlns:a16="http://schemas.microsoft.com/office/drawing/2014/main" id="{8BEF1C0F-91C0-4411-9D53-A63BB1203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2031"/>
              <a:ext cx="95" cy="44"/>
            </a:xfrm>
            <a:custGeom>
              <a:avLst/>
              <a:gdLst>
                <a:gd name="T0" fmla="*/ 214 w 16"/>
                <a:gd name="T1" fmla="*/ 987 h 7"/>
                <a:gd name="T2" fmla="*/ 2078 w 16"/>
                <a:gd name="T3" fmla="*/ 239 h 7"/>
                <a:gd name="T4" fmla="*/ 3349 w 16"/>
                <a:gd name="T5" fmla="*/ 515 h 7"/>
                <a:gd name="T6" fmla="*/ 1870 w 16"/>
                <a:gd name="T7" fmla="*/ 0 h 7"/>
                <a:gd name="T8" fmla="*/ 0 w 16"/>
                <a:gd name="T9" fmla="*/ 987 h 7"/>
                <a:gd name="T10" fmla="*/ 849 w 16"/>
                <a:gd name="T11" fmla="*/ 1741 h 7"/>
                <a:gd name="T12" fmla="*/ 214 w 16"/>
                <a:gd name="T13" fmla="*/ 98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7">
                  <a:moveTo>
                    <a:pt x="1" y="4"/>
                  </a:moveTo>
                  <a:cubicBezTo>
                    <a:pt x="1" y="2"/>
                    <a:pt x="6" y="1"/>
                    <a:pt x="10" y="1"/>
                  </a:cubicBezTo>
                  <a:cubicBezTo>
                    <a:pt x="12" y="1"/>
                    <a:pt x="14" y="1"/>
                    <a:pt x="16" y="2"/>
                  </a:cubicBezTo>
                  <a:cubicBezTo>
                    <a:pt x="14" y="1"/>
                    <a:pt x="12" y="0"/>
                    <a:pt x="9" y="0"/>
                  </a:cubicBezTo>
                  <a:cubicBezTo>
                    <a:pt x="4" y="0"/>
                    <a:pt x="0" y="2"/>
                    <a:pt x="0" y="4"/>
                  </a:cubicBezTo>
                  <a:cubicBezTo>
                    <a:pt x="0" y="5"/>
                    <a:pt x="2" y="6"/>
                    <a:pt x="4" y="7"/>
                  </a:cubicBezTo>
                  <a:cubicBezTo>
                    <a:pt x="3" y="6"/>
                    <a:pt x="1" y="6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09" name="Freeform 57">
              <a:extLst>
                <a:ext uri="{FF2B5EF4-FFF2-40B4-BE49-F238E27FC236}">
                  <a16:creationId xmlns:a16="http://schemas.microsoft.com/office/drawing/2014/main" id="{3AC0F923-37B0-4D24-938E-2D0A68CC8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2012"/>
              <a:ext cx="407" cy="119"/>
            </a:xfrm>
            <a:custGeom>
              <a:avLst/>
              <a:gdLst>
                <a:gd name="T0" fmla="*/ 13537 w 69"/>
                <a:gd name="T1" fmla="*/ 983 h 19"/>
                <a:gd name="T2" fmla="*/ 12735 w 69"/>
                <a:gd name="T3" fmla="*/ 4434 h 19"/>
                <a:gd name="T4" fmla="*/ 0 w 69"/>
                <a:gd name="T5" fmla="*/ 4434 h 19"/>
                <a:gd name="T6" fmla="*/ 12316 w 69"/>
                <a:gd name="T7" fmla="*/ 3451 h 19"/>
                <a:gd name="T8" fmla="*/ 13537 w 69"/>
                <a:gd name="T9" fmla="*/ 983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9">
                  <a:moveTo>
                    <a:pt x="66" y="4"/>
                  </a:moveTo>
                  <a:cubicBezTo>
                    <a:pt x="66" y="0"/>
                    <a:pt x="69" y="18"/>
                    <a:pt x="62" y="18"/>
                  </a:cubicBezTo>
                  <a:cubicBezTo>
                    <a:pt x="53" y="19"/>
                    <a:pt x="0" y="18"/>
                    <a:pt x="0" y="18"/>
                  </a:cubicBezTo>
                  <a:cubicBezTo>
                    <a:pt x="9" y="18"/>
                    <a:pt x="55" y="18"/>
                    <a:pt x="60" y="14"/>
                  </a:cubicBezTo>
                  <a:cubicBezTo>
                    <a:pt x="65" y="10"/>
                    <a:pt x="65" y="8"/>
                    <a:pt x="66" y="4"/>
                  </a:cubicBezTo>
                  <a:close/>
                </a:path>
              </a:pathLst>
            </a:custGeom>
            <a:solidFill>
              <a:srgbClr val="ED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10" name="Freeform 58">
              <a:extLst>
                <a:ext uri="{FF2B5EF4-FFF2-40B4-BE49-F238E27FC236}">
                  <a16:creationId xmlns:a16="http://schemas.microsoft.com/office/drawing/2014/main" id="{28EFEA98-DB05-48EF-99D5-A018A2D26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" y="2006"/>
              <a:ext cx="235" cy="106"/>
            </a:xfrm>
            <a:custGeom>
              <a:avLst/>
              <a:gdLst>
                <a:gd name="T0" fmla="*/ 623 w 40"/>
                <a:gd name="T1" fmla="*/ 4122 h 17"/>
                <a:gd name="T2" fmla="*/ 623 w 40"/>
                <a:gd name="T3" fmla="*/ 468 h 17"/>
                <a:gd name="T4" fmla="*/ 8113 w 40"/>
                <a:gd name="T5" fmla="*/ 0 h 17"/>
                <a:gd name="T6" fmla="*/ 828 w 40"/>
                <a:gd name="T7" fmla="*/ 2176 h 17"/>
                <a:gd name="T8" fmla="*/ 623 w 40"/>
                <a:gd name="T9" fmla="*/ 412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17">
                  <a:moveTo>
                    <a:pt x="3" y="17"/>
                  </a:moveTo>
                  <a:cubicBezTo>
                    <a:pt x="0" y="13"/>
                    <a:pt x="0" y="4"/>
                    <a:pt x="3" y="2"/>
                  </a:cubicBezTo>
                  <a:cubicBezTo>
                    <a:pt x="5" y="0"/>
                    <a:pt x="23" y="0"/>
                    <a:pt x="40" y="0"/>
                  </a:cubicBezTo>
                  <a:cubicBezTo>
                    <a:pt x="32" y="0"/>
                    <a:pt x="5" y="1"/>
                    <a:pt x="4" y="9"/>
                  </a:cubicBezTo>
                  <a:cubicBezTo>
                    <a:pt x="3" y="11"/>
                    <a:pt x="3" y="17"/>
                    <a:pt x="3" y="1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11" name="Freeform 59">
              <a:extLst>
                <a:ext uri="{FF2B5EF4-FFF2-40B4-BE49-F238E27FC236}">
                  <a16:creationId xmlns:a16="http://schemas.microsoft.com/office/drawing/2014/main" id="{B3A86276-FA7E-41F1-855B-6475332D6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81"/>
              <a:ext cx="1002" cy="169"/>
            </a:xfrm>
            <a:custGeom>
              <a:avLst/>
              <a:gdLst>
                <a:gd name="T0" fmla="*/ 34811 w 170"/>
                <a:gd name="T1" fmla="*/ 3173 h 27"/>
                <a:gd name="T2" fmla="*/ 33178 w 170"/>
                <a:gd name="T3" fmla="*/ 6622 h 27"/>
                <a:gd name="T4" fmla="*/ 1839 w 170"/>
                <a:gd name="T5" fmla="*/ 6622 h 27"/>
                <a:gd name="T6" fmla="*/ 0 w 170"/>
                <a:gd name="T7" fmla="*/ 3173 h 27"/>
                <a:gd name="T8" fmla="*/ 0 w 170"/>
                <a:gd name="T9" fmla="*/ 3173 h 27"/>
                <a:gd name="T10" fmla="*/ 1839 w 170"/>
                <a:gd name="T11" fmla="*/ 0 h 27"/>
                <a:gd name="T12" fmla="*/ 33178 w 170"/>
                <a:gd name="T13" fmla="*/ 0 h 27"/>
                <a:gd name="T14" fmla="*/ 34811 w 170"/>
                <a:gd name="T15" fmla="*/ 317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27">
                  <a:moveTo>
                    <a:pt x="170" y="13"/>
                  </a:moveTo>
                  <a:cubicBezTo>
                    <a:pt x="170" y="21"/>
                    <a:pt x="170" y="27"/>
                    <a:pt x="162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27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1" y="0"/>
                    <a:pt x="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0" y="6"/>
                    <a:pt x="170" y="13"/>
                  </a:cubicBezTo>
                  <a:close/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12" name="Oval 60">
              <a:extLst>
                <a:ext uri="{FF2B5EF4-FFF2-40B4-BE49-F238E27FC236}">
                  <a16:creationId xmlns:a16="http://schemas.microsoft.com/office/drawing/2014/main" id="{EB173794-7255-499F-9847-F63A65E26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" y="2025"/>
              <a:ext cx="141" cy="62"/>
            </a:xfrm>
            <a:prstGeom prst="ellipse">
              <a:avLst/>
            </a:prstGeom>
            <a:noFill/>
            <a:ln w="952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13" name="Freeform 61">
              <a:extLst>
                <a:ext uri="{FF2B5EF4-FFF2-40B4-BE49-F238E27FC236}">
                  <a16:creationId xmlns:a16="http://schemas.microsoft.com/office/drawing/2014/main" id="{1FDDFE9D-E540-4B0B-802C-374B00577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" y="1993"/>
              <a:ext cx="978" cy="144"/>
            </a:xfrm>
            <a:custGeom>
              <a:avLst/>
              <a:gdLst>
                <a:gd name="T0" fmla="*/ 0 w 166"/>
                <a:gd name="T1" fmla="*/ 2705 h 23"/>
                <a:gd name="T2" fmla="*/ 1426 w 166"/>
                <a:gd name="T3" fmla="*/ 0 h 23"/>
                <a:gd name="T4" fmla="*/ 32734 w 166"/>
                <a:gd name="T5" fmla="*/ 0 h 23"/>
                <a:gd name="T6" fmla="*/ 33947 w 166"/>
                <a:gd name="T7" fmla="*/ 2705 h 23"/>
                <a:gd name="T8" fmla="*/ 32734 w 166"/>
                <a:gd name="T9" fmla="*/ 5647 h 23"/>
                <a:gd name="T10" fmla="*/ 1426 w 166"/>
                <a:gd name="T11" fmla="*/ 5647 h 23"/>
                <a:gd name="T12" fmla="*/ 0 w 166"/>
                <a:gd name="T13" fmla="*/ 2705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" h="23">
                  <a:moveTo>
                    <a:pt x="0" y="11"/>
                  </a:moveTo>
                  <a:cubicBezTo>
                    <a:pt x="0" y="2"/>
                    <a:pt x="3" y="0"/>
                    <a:pt x="7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5" y="0"/>
                    <a:pt x="166" y="3"/>
                    <a:pt x="166" y="11"/>
                  </a:cubicBezTo>
                  <a:cubicBezTo>
                    <a:pt x="166" y="20"/>
                    <a:pt x="165" y="23"/>
                    <a:pt x="160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3" y="23"/>
                    <a:pt x="0" y="21"/>
                    <a:pt x="0" y="11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</p:grpSp>
      <p:grpSp>
        <p:nvGrpSpPr>
          <p:cNvPr id="514" name="Group 51">
            <a:extLst>
              <a:ext uri="{FF2B5EF4-FFF2-40B4-BE49-F238E27FC236}">
                <a16:creationId xmlns:a16="http://schemas.microsoft.com/office/drawing/2014/main" id="{3D31D0BD-9B4F-413B-A6B2-4D127F948D0E}"/>
              </a:ext>
            </a:extLst>
          </p:cNvPr>
          <p:cNvGrpSpPr>
            <a:grpSpLocks/>
          </p:cNvGrpSpPr>
          <p:nvPr/>
        </p:nvGrpSpPr>
        <p:grpSpPr bwMode="auto">
          <a:xfrm rot="392335">
            <a:off x="11434527" y="5506720"/>
            <a:ext cx="3181350" cy="536576"/>
            <a:chOff x="102" y="1981"/>
            <a:chExt cx="1002" cy="169"/>
          </a:xfrm>
        </p:grpSpPr>
        <p:sp>
          <p:nvSpPr>
            <p:cNvPr id="515" name="Freeform 52">
              <a:extLst>
                <a:ext uri="{FF2B5EF4-FFF2-40B4-BE49-F238E27FC236}">
                  <a16:creationId xmlns:a16="http://schemas.microsoft.com/office/drawing/2014/main" id="{86013EB4-DBDC-4DCF-8A0C-C260AE2FC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81"/>
              <a:ext cx="1002" cy="169"/>
            </a:xfrm>
            <a:custGeom>
              <a:avLst/>
              <a:gdLst>
                <a:gd name="T0" fmla="*/ 34811 w 170"/>
                <a:gd name="T1" fmla="*/ 3173 h 27"/>
                <a:gd name="T2" fmla="*/ 33178 w 170"/>
                <a:gd name="T3" fmla="*/ 6622 h 27"/>
                <a:gd name="T4" fmla="*/ 1839 w 170"/>
                <a:gd name="T5" fmla="*/ 6622 h 27"/>
                <a:gd name="T6" fmla="*/ 0 w 170"/>
                <a:gd name="T7" fmla="*/ 3173 h 27"/>
                <a:gd name="T8" fmla="*/ 0 w 170"/>
                <a:gd name="T9" fmla="*/ 3173 h 27"/>
                <a:gd name="T10" fmla="*/ 1839 w 170"/>
                <a:gd name="T11" fmla="*/ 0 h 27"/>
                <a:gd name="T12" fmla="*/ 33178 w 170"/>
                <a:gd name="T13" fmla="*/ 0 h 27"/>
                <a:gd name="T14" fmla="*/ 34811 w 170"/>
                <a:gd name="T15" fmla="*/ 317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27">
                  <a:moveTo>
                    <a:pt x="170" y="13"/>
                  </a:moveTo>
                  <a:cubicBezTo>
                    <a:pt x="170" y="21"/>
                    <a:pt x="170" y="27"/>
                    <a:pt x="162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27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1" y="0"/>
                    <a:pt x="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0" y="6"/>
                    <a:pt x="170" y="13"/>
                  </a:cubicBezTo>
                  <a:close/>
                </a:path>
              </a:pathLst>
            </a:custGeom>
            <a:solidFill>
              <a:srgbClr val="A59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16" name="Oval 53">
              <a:extLst>
                <a:ext uri="{FF2B5EF4-FFF2-40B4-BE49-F238E27FC236}">
                  <a16:creationId xmlns:a16="http://schemas.microsoft.com/office/drawing/2014/main" id="{5062D206-619A-47D4-9D11-4EFBD15B0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2012"/>
              <a:ext cx="135" cy="63"/>
            </a:xfrm>
            <a:prstGeom prst="ellipse">
              <a:avLst/>
            </a:prstGeom>
            <a:solidFill>
              <a:srgbClr val="7E6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17" name="Oval 54">
              <a:extLst>
                <a:ext uri="{FF2B5EF4-FFF2-40B4-BE49-F238E27FC236}">
                  <a16:creationId xmlns:a16="http://schemas.microsoft.com/office/drawing/2014/main" id="{6CF9C37E-1C83-45E4-A64E-AB7068494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" y="2043"/>
              <a:ext cx="130" cy="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18" name="Oval 55">
              <a:extLst>
                <a:ext uri="{FF2B5EF4-FFF2-40B4-BE49-F238E27FC236}">
                  <a16:creationId xmlns:a16="http://schemas.microsoft.com/office/drawing/2014/main" id="{8248C513-B88E-4420-8CB5-CF7A62ADB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" y="2025"/>
              <a:ext cx="141" cy="62"/>
            </a:xfrm>
            <a:prstGeom prst="ellipse">
              <a:avLst/>
            </a:prstGeom>
            <a:solidFill>
              <a:srgbClr val="7E6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19" name="Freeform 56">
              <a:extLst>
                <a:ext uri="{FF2B5EF4-FFF2-40B4-BE49-F238E27FC236}">
                  <a16:creationId xmlns:a16="http://schemas.microsoft.com/office/drawing/2014/main" id="{4BDBF3A3-A2F7-4ECB-B572-491FFEBFD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2031"/>
              <a:ext cx="95" cy="44"/>
            </a:xfrm>
            <a:custGeom>
              <a:avLst/>
              <a:gdLst>
                <a:gd name="T0" fmla="*/ 214 w 16"/>
                <a:gd name="T1" fmla="*/ 987 h 7"/>
                <a:gd name="T2" fmla="*/ 2078 w 16"/>
                <a:gd name="T3" fmla="*/ 239 h 7"/>
                <a:gd name="T4" fmla="*/ 3349 w 16"/>
                <a:gd name="T5" fmla="*/ 515 h 7"/>
                <a:gd name="T6" fmla="*/ 1870 w 16"/>
                <a:gd name="T7" fmla="*/ 0 h 7"/>
                <a:gd name="T8" fmla="*/ 0 w 16"/>
                <a:gd name="T9" fmla="*/ 987 h 7"/>
                <a:gd name="T10" fmla="*/ 849 w 16"/>
                <a:gd name="T11" fmla="*/ 1741 h 7"/>
                <a:gd name="T12" fmla="*/ 214 w 16"/>
                <a:gd name="T13" fmla="*/ 98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7">
                  <a:moveTo>
                    <a:pt x="1" y="4"/>
                  </a:moveTo>
                  <a:cubicBezTo>
                    <a:pt x="1" y="2"/>
                    <a:pt x="6" y="1"/>
                    <a:pt x="10" y="1"/>
                  </a:cubicBezTo>
                  <a:cubicBezTo>
                    <a:pt x="12" y="1"/>
                    <a:pt x="14" y="1"/>
                    <a:pt x="16" y="2"/>
                  </a:cubicBezTo>
                  <a:cubicBezTo>
                    <a:pt x="14" y="1"/>
                    <a:pt x="12" y="0"/>
                    <a:pt x="9" y="0"/>
                  </a:cubicBezTo>
                  <a:cubicBezTo>
                    <a:pt x="4" y="0"/>
                    <a:pt x="0" y="2"/>
                    <a:pt x="0" y="4"/>
                  </a:cubicBezTo>
                  <a:cubicBezTo>
                    <a:pt x="0" y="5"/>
                    <a:pt x="2" y="6"/>
                    <a:pt x="4" y="7"/>
                  </a:cubicBezTo>
                  <a:cubicBezTo>
                    <a:pt x="3" y="6"/>
                    <a:pt x="1" y="6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20" name="Freeform 57">
              <a:extLst>
                <a:ext uri="{FF2B5EF4-FFF2-40B4-BE49-F238E27FC236}">
                  <a16:creationId xmlns:a16="http://schemas.microsoft.com/office/drawing/2014/main" id="{199A35D8-4126-4234-B24B-CA13C80E2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2012"/>
              <a:ext cx="407" cy="119"/>
            </a:xfrm>
            <a:custGeom>
              <a:avLst/>
              <a:gdLst>
                <a:gd name="T0" fmla="*/ 13537 w 69"/>
                <a:gd name="T1" fmla="*/ 983 h 19"/>
                <a:gd name="T2" fmla="*/ 12735 w 69"/>
                <a:gd name="T3" fmla="*/ 4434 h 19"/>
                <a:gd name="T4" fmla="*/ 0 w 69"/>
                <a:gd name="T5" fmla="*/ 4434 h 19"/>
                <a:gd name="T6" fmla="*/ 12316 w 69"/>
                <a:gd name="T7" fmla="*/ 3451 h 19"/>
                <a:gd name="T8" fmla="*/ 13537 w 69"/>
                <a:gd name="T9" fmla="*/ 983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9">
                  <a:moveTo>
                    <a:pt x="66" y="4"/>
                  </a:moveTo>
                  <a:cubicBezTo>
                    <a:pt x="66" y="0"/>
                    <a:pt x="69" y="18"/>
                    <a:pt x="62" y="18"/>
                  </a:cubicBezTo>
                  <a:cubicBezTo>
                    <a:pt x="53" y="19"/>
                    <a:pt x="0" y="18"/>
                    <a:pt x="0" y="18"/>
                  </a:cubicBezTo>
                  <a:cubicBezTo>
                    <a:pt x="9" y="18"/>
                    <a:pt x="55" y="18"/>
                    <a:pt x="60" y="14"/>
                  </a:cubicBezTo>
                  <a:cubicBezTo>
                    <a:pt x="65" y="10"/>
                    <a:pt x="65" y="8"/>
                    <a:pt x="66" y="4"/>
                  </a:cubicBezTo>
                  <a:close/>
                </a:path>
              </a:pathLst>
            </a:custGeom>
            <a:solidFill>
              <a:srgbClr val="ED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21" name="Freeform 58">
              <a:extLst>
                <a:ext uri="{FF2B5EF4-FFF2-40B4-BE49-F238E27FC236}">
                  <a16:creationId xmlns:a16="http://schemas.microsoft.com/office/drawing/2014/main" id="{61494AC0-BC1A-4808-860C-23A0B77E5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" y="2006"/>
              <a:ext cx="235" cy="106"/>
            </a:xfrm>
            <a:custGeom>
              <a:avLst/>
              <a:gdLst>
                <a:gd name="T0" fmla="*/ 623 w 40"/>
                <a:gd name="T1" fmla="*/ 4122 h 17"/>
                <a:gd name="T2" fmla="*/ 623 w 40"/>
                <a:gd name="T3" fmla="*/ 468 h 17"/>
                <a:gd name="T4" fmla="*/ 8113 w 40"/>
                <a:gd name="T5" fmla="*/ 0 h 17"/>
                <a:gd name="T6" fmla="*/ 828 w 40"/>
                <a:gd name="T7" fmla="*/ 2176 h 17"/>
                <a:gd name="T8" fmla="*/ 623 w 40"/>
                <a:gd name="T9" fmla="*/ 412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17">
                  <a:moveTo>
                    <a:pt x="3" y="17"/>
                  </a:moveTo>
                  <a:cubicBezTo>
                    <a:pt x="0" y="13"/>
                    <a:pt x="0" y="4"/>
                    <a:pt x="3" y="2"/>
                  </a:cubicBezTo>
                  <a:cubicBezTo>
                    <a:pt x="5" y="0"/>
                    <a:pt x="23" y="0"/>
                    <a:pt x="40" y="0"/>
                  </a:cubicBezTo>
                  <a:cubicBezTo>
                    <a:pt x="32" y="0"/>
                    <a:pt x="5" y="1"/>
                    <a:pt x="4" y="9"/>
                  </a:cubicBezTo>
                  <a:cubicBezTo>
                    <a:pt x="3" y="11"/>
                    <a:pt x="3" y="17"/>
                    <a:pt x="3" y="1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22" name="Freeform 59">
              <a:extLst>
                <a:ext uri="{FF2B5EF4-FFF2-40B4-BE49-F238E27FC236}">
                  <a16:creationId xmlns:a16="http://schemas.microsoft.com/office/drawing/2014/main" id="{8A70F7CD-6113-49D0-A190-BF0E99B10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81"/>
              <a:ext cx="1002" cy="169"/>
            </a:xfrm>
            <a:custGeom>
              <a:avLst/>
              <a:gdLst>
                <a:gd name="T0" fmla="*/ 34811 w 170"/>
                <a:gd name="T1" fmla="*/ 3173 h 27"/>
                <a:gd name="T2" fmla="*/ 33178 w 170"/>
                <a:gd name="T3" fmla="*/ 6622 h 27"/>
                <a:gd name="T4" fmla="*/ 1839 w 170"/>
                <a:gd name="T5" fmla="*/ 6622 h 27"/>
                <a:gd name="T6" fmla="*/ 0 w 170"/>
                <a:gd name="T7" fmla="*/ 3173 h 27"/>
                <a:gd name="T8" fmla="*/ 0 w 170"/>
                <a:gd name="T9" fmla="*/ 3173 h 27"/>
                <a:gd name="T10" fmla="*/ 1839 w 170"/>
                <a:gd name="T11" fmla="*/ 0 h 27"/>
                <a:gd name="T12" fmla="*/ 33178 w 170"/>
                <a:gd name="T13" fmla="*/ 0 h 27"/>
                <a:gd name="T14" fmla="*/ 34811 w 170"/>
                <a:gd name="T15" fmla="*/ 317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27">
                  <a:moveTo>
                    <a:pt x="170" y="13"/>
                  </a:moveTo>
                  <a:cubicBezTo>
                    <a:pt x="170" y="21"/>
                    <a:pt x="170" y="27"/>
                    <a:pt x="162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27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1" y="0"/>
                    <a:pt x="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0" y="6"/>
                    <a:pt x="170" y="13"/>
                  </a:cubicBezTo>
                  <a:close/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23" name="Oval 60">
              <a:extLst>
                <a:ext uri="{FF2B5EF4-FFF2-40B4-BE49-F238E27FC236}">
                  <a16:creationId xmlns:a16="http://schemas.microsoft.com/office/drawing/2014/main" id="{AFC15911-EA8E-4A31-8624-7BDC34780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" y="2025"/>
              <a:ext cx="141" cy="62"/>
            </a:xfrm>
            <a:prstGeom prst="ellipse">
              <a:avLst/>
            </a:prstGeom>
            <a:noFill/>
            <a:ln w="952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24" name="Freeform 61">
              <a:extLst>
                <a:ext uri="{FF2B5EF4-FFF2-40B4-BE49-F238E27FC236}">
                  <a16:creationId xmlns:a16="http://schemas.microsoft.com/office/drawing/2014/main" id="{13F2FC29-3849-49BE-9986-34DF724C2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" y="1993"/>
              <a:ext cx="978" cy="144"/>
            </a:xfrm>
            <a:custGeom>
              <a:avLst/>
              <a:gdLst>
                <a:gd name="T0" fmla="*/ 0 w 166"/>
                <a:gd name="T1" fmla="*/ 2705 h 23"/>
                <a:gd name="T2" fmla="*/ 1426 w 166"/>
                <a:gd name="T3" fmla="*/ 0 h 23"/>
                <a:gd name="T4" fmla="*/ 32734 w 166"/>
                <a:gd name="T5" fmla="*/ 0 h 23"/>
                <a:gd name="T6" fmla="*/ 33947 w 166"/>
                <a:gd name="T7" fmla="*/ 2705 h 23"/>
                <a:gd name="T8" fmla="*/ 32734 w 166"/>
                <a:gd name="T9" fmla="*/ 5647 h 23"/>
                <a:gd name="T10" fmla="*/ 1426 w 166"/>
                <a:gd name="T11" fmla="*/ 5647 h 23"/>
                <a:gd name="T12" fmla="*/ 0 w 166"/>
                <a:gd name="T13" fmla="*/ 2705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" h="23">
                  <a:moveTo>
                    <a:pt x="0" y="11"/>
                  </a:moveTo>
                  <a:cubicBezTo>
                    <a:pt x="0" y="2"/>
                    <a:pt x="3" y="0"/>
                    <a:pt x="7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5" y="0"/>
                    <a:pt x="166" y="3"/>
                    <a:pt x="166" y="11"/>
                  </a:cubicBezTo>
                  <a:cubicBezTo>
                    <a:pt x="166" y="20"/>
                    <a:pt x="165" y="23"/>
                    <a:pt x="160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3" y="23"/>
                    <a:pt x="0" y="21"/>
                    <a:pt x="0" y="11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</p:grpSp>
      <p:grpSp>
        <p:nvGrpSpPr>
          <p:cNvPr id="525" name="Group 51">
            <a:extLst>
              <a:ext uri="{FF2B5EF4-FFF2-40B4-BE49-F238E27FC236}">
                <a16:creationId xmlns:a16="http://schemas.microsoft.com/office/drawing/2014/main" id="{B148A46F-C922-43D4-AFB2-EF190531BE00}"/>
              </a:ext>
            </a:extLst>
          </p:cNvPr>
          <p:cNvGrpSpPr>
            <a:grpSpLocks/>
          </p:cNvGrpSpPr>
          <p:nvPr/>
        </p:nvGrpSpPr>
        <p:grpSpPr bwMode="auto">
          <a:xfrm rot="170542">
            <a:off x="14671907" y="5770768"/>
            <a:ext cx="3181350" cy="536576"/>
            <a:chOff x="102" y="1981"/>
            <a:chExt cx="1002" cy="169"/>
          </a:xfrm>
        </p:grpSpPr>
        <p:sp>
          <p:nvSpPr>
            <p:cNvPr id="526" name="Freeform 52">
              <a:extLst>
                <a:ext uri="{FF2B5EF4-FFF2-40B4-BE49-F238E27FC236}">
                  <a16:creationId xmlns:a16="http://schemas.microsoft.com/office/drawing/2014/main" id="{87C07FE6-CB81-4784-A32F-D7CCB85A2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81"/>
              <a:ext cx="1002" cy="169"/>
            </a:xfrm>
            <a:custGeom>
              <a:avLst/>
              <a:gdLst>
                <a:gd name="T0" fmla="*/ 34811 w 170"/>
                <a:gd name="T1" fmla="*/ 3173 h 27"/>
                <a:gd name="T2" fmla="*/ 33178 w 170"/>
                <a:gd name="T3" fmla="*/ 6622 h 27"/>
                <a:gd name="T4" fmla="*/ 1839 w 170"/>
                <a:gd name="T5" fmla="*/ 6622 h 27"/>
                <a:gd name="T6" fmla="*/ 0 w 170"/>
                <a:gd name="T7" fmla="*/ 3173 h 27"/>
                <a:gd name="T8" fmla="*/ 0 w 170"/>
                <a:gd name="T9" fmla="*/ 3173 h 27"/>
                <a:gd name="T10" fmla="*/ 1839 w 170"/>
                <a:gd name="T11" fmla="*/ 0 h 27"/>
                <a:gd name="T12" fmla="*/ 33178 w 170"/>
                <a:gd name="T13" fmla="*/ 0 h 27"/>
                <a:gd name="T14" fmla="*/ 34811 w 170"/>
                <a:gd name="T15" fmla="*/ 317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27">
                  <a:moveTo>
                    <a:pt x="170" y="13"/>
                  </a:moveTo>
                  <a:cubicBezTo>
                    <a:pt x="170" y="21"/>
                    <a:pt x="170" y="27"/>
                    <a:pt x="162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27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1" y="0"/>
                    <a:pt x="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0" y="6"/>
                    <a:pt x="170" y="13"/>
                  </a:cubicBezTo>
                  <a:close/>
                </a:path>
              </a:pathLst>
            </a:custGeom>
            <a:solidFill>
              <a:srgbClr val="A59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27" name="Oval 53">
              <a:extLst>
                <a:ext uri="{FF2B5EF4-FFF2-40B4-BE49-F238E27FC236}">
                  <a16:creationId xmlns:a16="http://schemas.microsoft.com/office/drawing/2014/main" id="{74CD145F-7611-4821-AAAA-DB41759B0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2012"/>
              <a:ext cx="135" cy="63"/>
            </a:xfrm>
            <a:prstGeom prst="ellipse">
              <a:avLst/>
            </a:prstGeom>
            <a:solidFill>
              <a:srgbClr val="7E6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28" name="Oval 54">
              <a:extLst>
                <a:ext uri="{FF2B5EF4-FFF2-40B4-BE49-F238E27FC236}">
                  <a16:creationId xmlns:a16="http://schemas.microsoft.com/office/drawing/2014/main" id="{2F7F5E84-E385-47C6-B0FA-8DF00C125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" y="2043"/>
              <a:ext cx="130" cy="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29" name="Oval 55">
              <a:extLst>
                <a:ext uri="{FF2B5EF4-FFF2-40B4-BE49-F238E27FC236}">
                  <a16:creationId xmlns:a16="http://schemas.microsoft.com/office/drawing/2014/main" id="{B8A24E41-2F5C-4244-882E-A428775DA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" y="2025"/>
              <a:ext cx="141" cy="62"/>
            </a:xfrm>
            <a:prstGeom prst="ellipse">
              <a:avLst/>
            </a:prstGeom>
            <a:solidFill>
              <a:srgbClr val="7E6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30" name="Freeform 56">
              <a:extLst>
                <a:ext uri="{FF2B5EF4-FFF2-40B4-BE49-F238E27FC236}">
                  <a16:creationId xmlns:a16="http://schemas.microsoft.com/office/drawing/2014/main" id="{C6012C85-C486-4320-ADB8-D153988D1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2031"/>
              <a:ext cx="95" cy="44"/>
            </a:xfrm>
            <a:custGeom>
              <a:avLst/>
              <a:gdLst>
                <a:gd name="T0" fmla="*/ 214 w 16"/>
                <a:gd name="T1" fmla="*/ 987 h 7"/>
                <a:gd name="T2" fmla="*/ 2078 w 16"/>
                <a:gd name="T3" fmla="*/ 239 h 7"/>
                <a:gd name="T4" fmla="*/ 3349 w 16"/>
                <a:gd name="T5" fmla="*/ 515 h 7"/>
                <a:gd name="T6" fmla="*/ 1870 w 16"/>
                <a:gd name="T7" fmla="*/ 0 h 7"/>
                <a:gd name="T8" fmla="*/ 0 w 16"/>
                <a:gd name="T9" fmla="*/ 987 h 7"/>
                <a:gd name="T10" fmla="*/ 849 w 16"/>
                <a:gd name="T11" fmla="*/ 1741 h 7"/>
                <a:gd name="T12" fmla="*/ 214 w 16"/>
                <a:gd name="T13" fmla="*/ 98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7">
                  <a:moveTo>
                    <a:pt x="1" y="4"/>
                  </a:moveTo>
                  <a:cubicBezTo>
                    <a:pt x="1" y="2"/>
                    <a:pt x="6" y="1"/>
                    <a:pt x="10" y="1"/>
                  </a:cubicBezTo>
                  <a:cubicBezTo>
                    <a:pt x="12" y="1"/>
                    <a:pt x="14" y="1"/>
                    <a:pt x="16" y="2"/>
                  </a:cubicBezTo>
                  <a:cubicBezTo>
                    <a:pt x="14" y="1"/>
                    <a:pt x="12" y="0"/>
                    <a:pt x="9" y="0"/>
                  </a:cubicBezTo>
                  <a:cubicBezTo>
                    <a:pt x="4" y="0"/>
                    <a:pt x="0" y="2"/>
                    <a:pt x="0" y="4"/>
                  </a:cubicBezTo>
                  <a:cubicBezTo>
                    <a:pt x="0" y="5"/>
                    <a:pt x="2" y="6"/>
                    <a:pt x="4" y="7"/>
                  </a:cubicBezTo>
                  <a:cubicBezTo>
                    <a:pt x="3" y="6"/>
                    <a:pt x="1" y="6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31" name="Freeform 57">
              <a:extLst>
                <a:ext uri="{FF2B5EF4-FFF2-40B4-BE49-F238E27FC236}">
                  <a16:creationId xmlns:a16="http://schemas.microsoft.com/office/drawing/2014/main" id="{6B01DB2A-C0BB-4A23-A7E6-CEFE2F8BB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2012"/>
              <a:ext cx="407" cy="119"/>
            </a:xfrm>
            <a:custGeom>
              <a:avLst/>
              <a:gdLst>
                <a:gd name="T0" fmla="*/ 13537 w 69"/>
                <a:gd name="T1" fmla="*/ 983 h 19"/>
                <a:gd name="T2" fmla="*/ 12735 w 69"/>
                <a:gd name="T3" fmla="*/ 4434 h 19"/>
                <a:gd name="T4" fmla="*/ 0 w 69"/>
                <a:gd name="T5" fmla="*/ 4434 h 19"/>
                <a:gd name="T6" fmla="*/ 12316 w 69"/>
                <a:gd name="T7" fmla="*/ 3451 h 19"/>
                <a:gd name="T8" fmla="*/ 13537 w 69"/>
                <a:gd name="T9" fmla="*/ 983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9">
                  <a:moveTo>
                    <a:pt x="66" y="4"/>
                  </a:moveTo>
                  <a:cubicBezTo>
                    <a:pt x="66" y="0"/>
                    <a:pt x="69" y="18"/>
                    <a:pt x="62" y="18"/>
                  </a:cubicBezTo>
                  <a:cubicBezTo>
                    <a:pt x="53" y="19"/>
                    <a:pt x="0" y="18"/>
                    <a:pt x="0" y="18"/>
                  </a:cubicBezTo>
                  <a:cubicBezTo>
                    <a:pt x="9" y="18"/>
                    <a:pt x="55" y="18"/>
                    <a:pt x="60" y="14"/>
                  </a:cubicBezTo>
                  <a:cubicBezTo>
                    <a:pt x="65" y="10"/>
                    <a:pt x="65" y="8"/>
                    <a:pt x="66" y="4"/>
                  </a:cubicBezTo>
                  <a:close/>
                </a:path>
              </a:pathLst>
            </a:custGeom>
            <a:solidFill>
              <a:srgbClr val="ED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32" name="Freeform 58">
              <a:extLst>
                <a:ext uri="{FF2B5EF4-FFF2-40B4-BE49-F238E27FC236}">
                  <a16:creationId xmlns:a16="http://schemas.microsoft.com/office/drawing/2014/main" id="{A369732C-1753-496E-9860-F1AEC3888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" y="2006"/>
              <a:ext cx="235" cy="106"/>
            </a:xfrm>
            <a:custGeom>
              <a:avLst/>
              <a:gdLst>
                <a:gd name="T0" fmla="*/ 623 w 40"/>
                <a:gd name="T1" fmla="*/ 4122 h 17"/>
                <a:gd name="T2" fmla="*/ 623 w 40"/>
                <a:gd name="T3" fmla="*/ 468 h 17"/>
                <a:gd name="T4" fmla="*/ 8113 w 40"/>
                <a:gd name="T5" fmla="*/ 0 h 17"/>
                <a:gd name="T6" fmla="*/ 828 w 40"/>
                <a:gd name="T7" fmla="*/ 2176 h 17"/>
                <a:gd name="T8" fmla="*/ 623 w 40"/>
                <a:gd name="T9" fmla="*/ 412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17">
                  <a:moveTo>
                    <a:pt x="3" y="17"/>
                  </a:moveTo>
                  <a:cubicBezTo>
                    <a:pt x="0" y="13"/>
                    <a:pt x="0" y="4"/>
                    <a:pt x="3" y="2"/>
                  </a:cubicBezTo>
                  <a:cubicBezTo>
                    <a:pt x="5" y="0"/>
                    <a:pt x="23" y="0"/>
                    <a:pt x="40" y="0"/>
                  </a:cubicBezTo>
                  <a:cubicBezTo>
                    <a:pt x="32" y="0"/>
                    <a:pt x="5" y="1"/>
                    <a:pt x="4" y="9"/>
                  </a:cubicBezTo>
                  <a:cubicBezTo>
                    <a:pt x="3" y="11"/>
                    <a:pt x="3" y="17"/>
                    <a:pt x="3" y="1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33" name="Freeform 59">
              <a:extLst>
                <a:ext uri="{FF2B5EF4-FFF2-40B4-BE49-F238E27FC236}">
                  <a16:creationId xmlns:a16="http://schemas.microsoft.com/office/drawing/2014/main" id="{51B94E5E-4843-442B-AC93-FBAC4866D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81"/>
              <a:ext cx="1002" cy="169"/>
            </a:xfrm>
            <a:custGeom>
              <a:avLst/>
              <a:gdLst>
                <a:gd name="T0" fmla="*/ 34811 w 170"/>
                <a:gd name="T1" fmla="*/ 3173 h 27"/>
                <a:gd name="T2" fmla="*/ 33178 w 170"/>
                <a:gd name="T3" fmla="*/ 6622 h 27"/>
                <a:gd name="T4" fmla="*/ 1839 w 170"/>
                <a:gd name="T5" fmla="*/ 6622 h 27"/>
                <a:gd name="T6" fmla="*/ 0 w 170"/>
                <a:gd name="T7" fmla="*/ 3173 h 27"/>
                <a:gd name="T8" fmla="*/ 0 w 170"/>
                <a:gd name="T9" fmla="*/ 3173 h 27"/>
                <a:gd name="T10" fmla="*/ 1839 w 170"/>
                <a:gd name="T11" fmla="*/ 0 h 27"/>
                <a:gd name="T12" fmla="*/ 33178 w 170"/>
                <a:gd name="T13" fmla="*/ 0 h 27"/>
                <a:gd name="T14" fmla="*/ 34811 w 170"/>
                <a:gd name="T15" fmla="*/ 317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27">
                  <a:moveTo>
                    <a:pt x="170" y="13"/>
                  </a:moveTo>
                  <a:cubicBezTo>
                    <a:pt x="170" y="21"/>
                    <a:pt x="170" y="27"/>
                    <a:pt x="162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27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1" y="0"/>
                    <a:pt x="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0" y="6"/>
                    <a:pt x="170" y="13"/>
                  </a:cubicBezTo>
                  <a:close/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34" name="Oval 60">
              <a:extLst>
                <a:ext uri="{FF2B5EF4-FFF2-40B4-BE49-F238E27FC236}">
                  <a16:creationId xmlns:a16="http://schemas.microsoft.com/office/drawing/2014/main" id="{17D3C1EF-7C45-42F8-962C-B7D23DFC9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" y="2025"/>
              <a:ext cx="141" cy="62"/>
            </a:xfrm>
            <a:prstGeom prst="ellipse">
              <a:avLst/>
            </a:prstGeom>
            <a:noFill/>
            <a:ln w="952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35" name="Freeform 61">
              <a:extLst>
                <a:ext uri="{FF2B5EF4-FFF2-40B4-BE49-F238E27FC236}">
                  <a16:creationId xmlns:a16="http://schemas.microsoft.com/office/drawing/2014/main" id="{CFF44680-E533-4EAE-A157-AE94251B9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" y="1993"/>
              <a:ext cx="978" cy="144"/>
            </a:xfrm>
            <a:custGeom>
              <a:avLst/>
              <a:gdLst>
                <a:gd name="T0" fmla="*/ 0 w 166"/>
                <a:gd name="T1" fmla="*/ 2705 h 23"/>
                <a:gd name="T2" fmla="*/ 1426 w 166"/>
                <a:gd name="T3" fmla="*/ 0 h 23"/>
                <a:gd name="T4" fmla="*/ 32734 w 166"/>
                <a:gd name="T5" fmla="*/ 0 h 23"/>
                <a:gd name="T6" fmla="*/ 33947 w 166"/>
                <a:gd name="T7" fmla="*/ 2705 h 23"/>
                <a:gd name="T8" fmla="*/ 32734 w 166"/>
                <a:gd name="T9" fmla="*/ 5647 h 23"/>
                <a:gd name="T10" fmla="*/ 1426 w 166"/>
                <a:gd name="T11" fmla="*/ 5647 h 23"/>
                <a:gd name="T12" fmla="*/ 0 w 166"/>
                <a:gd name="T13" fmla="*/ 2705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" h="23">
                  <a:moveTo>
                    <a:pt x="0" y="11"/>
                  </a:moveTo>
                  <a:cubicBezTo>
                    <a:pt x="0" y="2"/>
                    <a:pt x="3" y="0"/>
                    <a:pt x="7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5" y="0"/>
                    <a:pt x="166" y="3"/>
                    <a:pt x="166" y="11"/>
                  </a:cubicBezTo>
                  <a:cubicBezTo>
                    <a:pt x="166" y="20"/>
                    <a:pt x="165" y="23"/>
                    <a:pt x="160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3" y="23"/>
                    <a:pt x="0" y="21"/>
                    <a:pt x="0" y="11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</p:grpSp>
      <p:grpSp>
        <p:nvGrpSpPr>
          <p:cNvPr id="536" name="Group 51">
            <a:extLst>
              <a:ext uri="{FF2B5EF4-FFF2-40B4-BE49-F238E27FC236}">
                <a16:creationId xmlns:a16="http://schemas.microsoft.com/office/drawing/2014/main" id="{E7E2803B-6193-43DC-B58E-2A647CCC9B5F}"/>
              </a:ext>
            </a:extLst>
          </p:cNvPr>
          <p:cNvGrpSpPr>
            <a:grpSpLocks/>
          </p:cNvGrpSpPr>
          <p:nvPr/>
        </p:nvGrpSpPr>
        <p:grpSpPr bwMode="auto">
          <a:xfrm>
            <a:off x="17866555" y="5871230"/>
            <a:ext cx="3181350" cy="536576"/>
            <a:chOff x="102" y="1981"/>
            <a:chExt cx="1002" cy="169"/>
          </a:xfrm>
        </p:grpSpPr>
        <p:sp>
          <p:nvSpPr>
            <p:cNvPr id="537" name="Freeform 52">
              <a:extLst>
                <a:ext uri="{FF2B5EF4-FFF2-40B4-BE49-F238E27FC236}">
                  <a16:creationId xmlns:a16="http://schemas.microsoft.com/office/drawing/2014/main" id="{B581DBFE-6A45-46AA-8D2D-D873CB57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81"/>
              <a:ext cx="1002" cy="169"/>
            </a:xfrm>
            <a:custGeom>
              <a:avLst/>
              <a:gdLst>
                <a:gd name="T0" fmla="*/ 34811 w 170"/>
                <a:gd name="T1" fmla="*/ 3173 h 27"/>
                <a:gd name="T2" fmla="*/ 33178 w 170"/>
                <a:gd name="T3" fmla="*/ 6622 h 27"/>
                <a:gd name="T4" fmla="*/ 1839 w 170"/>
                <a:gd name="T5" fmla="*/ 6622 h 27"/>
                <a:gd name="T6" fmla="*/ 0 w 170"/>
                <a:gd name="T7" fmla="*/ 3173 h 27"/>
                <a:gd name="T8" fmla="*/ 0 w 170"/>
                <a:gd name="T9" fmla="*/ 3173 h 27"/>
                <a:gd name="T10" fmla="*/ 1839 w 170"/>
                <a:gd name="T11" fmla="*/ 0 h 27"/>
                <a:gd name="T12" fmla="*/ 33178 w 170"/>
                <a:gd name="T13" fmla="*/ 0 h 27"/>
                <a:gd name="T14" fmla="*/ 34811 w 170"/>
                <a:gd name="T15" fmla="*/ 317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27">
                  <a:moveTo>
                    <a:pt x="170" y="13"/>
                  </a:moveTo>
                  <a:cubicBezTo>
                    <a:pt x="170" y="21"/>
                    <a:pt x="170" y="27"/>
                    <a:pt x="162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27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1" y="0"/>
                    <a:pt x="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0" y="6"/>
                    <a:pt x="170" y="13"/>
                  </a:cubicBezTo>
                  <a:close/>
                </a:path>
              </a:pathLst>
            </a:custGeom>
            <a:solidFill>
              <a:srgbClr val="A59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38" name="Oval 53">
              <a:extLst>
                <a:ext uri="{FF2B5EF4-FFF2-40B4-BE49-F238E27FC236}">
                  <a16:creationId xmlns:a16="http://schemas.microsoft.com/office/drawing/2014/main" id="{76EAF77D-B393-412C-8EC8-68AC1AB2E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2012"/>
              <a:ext cx="135" cy="63"/>
            </a:xfrm>
            <a:prstGeom prst="ellipse">
              <a:avLst/>
            </a:prstGeom>
            <a:solidFill>
              <a:srgbClr val="7E6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39" name="Oval 54">
              <a:extLst>
                <a:ext uri="{FF2B5EF4-FFF2-40B4-BE49-F238E27FC236}">
                  <a16:creationId xmlns:a16="http://schemas.microsoft.com/office/drawing/2014/main" id="{2D315201-A258-4FA7-A65F-F8D65158C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" y="2043"/>
              <a:ext cx="130" cy="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40" name="Oval 55">
              <a:extLst>
                <a:ext uri="{FF2B5EF4-FFF2-40B4-BE49-F238E27FC236}">
                  <a16:creationId xmlns:a16="http://schemas.microsoft.com/office/drawing/2014/main" id="{E2C546B3-CFFA-4434-BDCC-E393D6731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" y="2025"/>
              <a:ext cx="141" cy="62"/>
            </a:xfrm>
            <a:prstGeom prst="ellipse">
              <a:avLst/>
            </a:prstGeom>
            <a:solidFill>
              <a:srgbClr val="7E6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41" name="Freeform 56">
              <a:extLst>
                <a:ext uri="{FF2B5EF4-FFF2-40B4-BE49-F238E27FC236}">
                  <a16:creationId xmlns:a16="http://schemas.microsoft.com/office/drawing/2014/main" id="{17645554-3B76-43E6-946C-E3F805A07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2031"/>
              <a:ext cx="95" cy="44"/>
            </a:xfrm>
            <a:custGeom>
              <a:avLst/>
              <a:gdLst>
                <a:gd name="T0" fmla="*/ 214 w 16"/>
                <a:gd name="T1" fmla="*/ 987 h 7"/>
                <a:gd name="T2" fmla="*/ 2078 w 16"/>
                <a:gd name="T3" fmla="*/ 239 h 7"/>
                <a:gd name="T4" fmla="*/ 3349 w 16"/>
                <a:gd name="T5" fmla="*/ 515 h 7"/>
                <a:gd name="T6" fmla="*/ 1870 w 16"/>
                <a:gd name="T7" fmla="*/ 0 h 7"/>
                <a:gd name="T8" fmla="*/ 0 w 16"/>
                <a:gd name="T9" fmla="*/ 987 h 7"/>
                <a:gd name="T10" fmla="*/ 849 w 16"/>
                <a:gd name="T11" fmla="*/ 1741 h 7"/>
                <a:gd name="T12" fmla="*/ 214 w 16"/>
                <a:gd name="T13" fmla="*/ 98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7">
                  <a:moveTo>
                    <a:pt x="1" y="4"/>
                  </a:moveTo>
                  <a:cubicBezTo>
                    <a:pt x="1" y="2"/>
                    <a:pt x="6" y="1"/>
                    <a:pt x="10" y="1"/>
                  </a:cubicBezTo>
                  <a:cubicBezTo>
                    <a:pt x="12" y="1"/>
                    <a:pt x="14" y="1"/>
                    <a:pt x="16" y="2"/>
                  </a:cubicBezTo>
                  <a:cubicBezTo>
                    <a:pt x="14" y="1"/>
                    <a:pt x="12" y="0"/>
                    <a:pt x="9" y="0"/>
                  </a:cubicBezTo>
                  <a:cubicBezTo>
                    <a:pt x="4" y="0"/>
                    <a:pt x="0" y="2"/>
                    <a:pt x="0" y="4"/>
                  </a:cubicBezTo>
                  <a:cubicBezTo>
                    <a:pt x="0" y="5"/>
                    <a:pt x="2" y="6"/>
                    <a:pt x="4" y="7"/>
                  </a:cubicBezTo>
                  <a:cubicBezTo>
                    <a:pt x="3" y="6"/>
                    <a:pt x="1" y="6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42" name="Freeform 57">
              <a:extLst>
                <a:ext uri="{FF2B5EF4-FFF2-40B4-BE49-F238E27FC236}">
                  <a16:creationId xmlns:a16="http://schemas.microsoft.com/office/drawing/2014/main" id="{996E6F5C-5494-4A5A-A0EF-5D426A980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2012"/>
              <a:ext cx="407" cy="119"/>
            </a:xfrm>
            <a:custGeom>
              <a:avLst/>
              <a:gdLst>
                <a:gd name="T0" fmla="*/ 13537 w 69"/>
                <a:gd name="T1" fmla="*/ 983 h 19"/>
                <a:gd name="T2" fmla="*/ 12735 w 69"/>
                <a:gd name="T3" fmla="*/ 4434 h 19"/>
                <a:gd name="T4" fmla="*/ 0 w 69"/>
                <a:gd name="T5" fmla="*/ 4434 h 19"/>
                <a:gd name="T6" fmla="*/ 12316 w 69"/>
                <a:gd name="T7" fmla="*/ 3451 h 19"/>
                <a:gd name="T8" fmla="*/ 13537 w 69"/>
                <a:gd name="T9" fmla="*/ 983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9">
                  <a:moveTo>
                    <a:pt x="66" y="4"/>
                  </a:moveTo>
                  <a:cubicBezTo>
                    <a:pt x="66" y="0"/>
                    <a:pt x="69" y="18"/>
                    <a:pt x="62" y="18"/>
                  </a:cubicBezTo>
                  <a:cubicBezTo>
                    <a:pt x="53" y="19"/>
                    <a:pt x="0" y="18"/>
                    <a:pt x="0" y="18"/>
                  </a:cubicBezTo>
                  <a:cubicBezTo>
                    <a:pt x="9" y="18"/>
                    <a:pt x="55" y="18"/>
                    <a:pt x="60" y="14"/>
                  </a:cubicBezTo>
                  <a:cubicBezTo>
                    <a:pt x="65" y="10"/>
                    <a:pt x="65" y="8"/>
                    <a:pt x="66" y="4"/>
                  </a:cubicBezTo>
                  <a:close/>
                </a:path>
              </a:pathLst>
            </a:custGeom>
            <a:solidFill>
              <a:srgbClr val="ED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43" name="Freeform 58">
              <a:extLst>
                <a:ext uri="{FF2B5EF4-FFF2-40B4-BE49-F238E27FC236}">
                  <a16:creationId xmlns:a16="http://schemas.microsoft.com/office/drawing/2014/main" id="{4847F020-39B7-40B0-9A06-19FBC7132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" y="2006"/>
              <a:ext cx="235" cy="106"/>
            </a:xfrm>
            <a:custGeom>
              <a:avLst/>
              <a:gdLst>
                <a:gd name="T0" fmla="*/ 623 w 40"/>
                <a:gd name="T1" fmla="*/ 4122 h 17"/>
                <a:gd name="T2" fmla="*/ 623 w 40"/>
                <a:gd name="T3" fmla="*/ 468 h 17"/>
                <a:gd name="T4" fmla="*/ 8113 w 40"/>
                <a:gd name="T5" fmla="*/ 0 h 17"/>
                <a:gd name="T6" fmla="*/ 828 w 40"/>
                <a:gd name="T7" fmla="*/ 2176 h 17"/>
                <a:gd name="T8" fmla="*/ 623 w 40"/>
                <a:gd name="T9" fmla="*/ 412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17">
                  <a:moveTo>
                    <a:pt x="3" y="17"/>
                  </a:moveTo>
                  <a:cubicBezTo>
                    <a:pt x="0" y="13"/>
                    <a:pt x="0" y="4"/>
                    <a:pt x="3" y="2"/>
                  </a:cubicBezTo>
                  <a:cubicBezTo>
                    <a:pt x="5" y="0"/>
                    <a:pt x="23" y="0"/>
                    <a:pt x="40" y="0"/>
                  </a:cubicBezTo>
                  <a:cubicBezTo>
                    <a:pt x="32" y="0"/>
                    <a:pt x="5" y="1"/>
                    <a:pt x="4" y="9"/>
                  </a:cubicBezTo>
                  <a:cubicBezTo>
                    <a:pt x="3" y="11"/>
                    <a:pt x="3" y="17"/>
                    <a:pt x="3" y="1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44" name="Freeform 59">
              <a:extLst>
                <a:ext uri="{FF2B5EF4-FFF2-40B4-BE49-F238E27FC236}">
                  <a16:creationId xmlns:a16="http://schemas.microsoft.com/office/drawing/2014/main" id="{F776A254-6466-46EC-81A2-C6ADA78FC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81"/>
              <a:ext cx="1002" cy="169"/>
            </a:xfrm>
            <a:custGeom>
              <a:avLst/>
              <a:gdLst>
                <a:gd name="T0" fmla="*/ 34811 w 170"/>
                <a:gd name="T1" fmla="*/ 3173 h 27"/>
                <a:gd name="T2" fmla="*/ 33178 w 170"/>
                <a:gd name="T3" fmla="*/ 6622 h 27"/>
                <a:gd name="T4" fmla="*/ 1839 w 170"/>
                <a:gd name="T5" fmla="*/ 6622 h 27"/>
                <a:gd name="T6" fmla="*/ 0 w 170"/>
                <a:gd name="T7" fmla="*/ 3173 h 27"/>
                <a:gd name="T8" fmla="*/ 0 w 170"/>
                <a:gd name="T9" fmla="*/ 3173 h 27"/>
                <a:gd name="T10" fmla="*/ 1839 w 170"/>
                <a:gd name="T11" fmla="*/ 0 h 27"/>
                <a:gd name="T12" fmla="*/ 33178 w 170"/>
                <a:gd name="T13" fmla="*/ 0 h 27"/>
                <a:gd name="T14" fmla="*/ 34811 w 170"/>
                <a:gd name="T15" fmla="*/ 317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27">
                  <a:moveTo>
                    <a:pt x="170" y="13"/>
                  </a:moveTo>
                  <a:cubicBezTo>
                    <a:pt x="170" y="21"/>
                    <a:pt x="170" y="27"/>
                    <a:pt x="162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27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1" y="0"/>
                    <a:pt x="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0" y="6"/>
                    <a:pt x="170" y="13"/>
                  </a:cubicBezTo>
                  <a:close/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45" name="Oval 60">
              <a:extLst>
                <a:ext uri="{FF2B5EF4-FFF2-40B4-BE49-F238E27FC236}">
                  <a16:creationId xmlns:a16="http://schemas.microsoft.com/office/drawing/2014/main" id="{F862402F-2232-477B-8AA1-DC3257909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" y="2025"/>
              <a:ext cx="141" cy="62"/>
            </a:xfrm>
            <a:prstGeom prst="ellipse">
              <a:avLst/>
            </a:prstGeom>
            <a:noFill/>
            <a:ln w="952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46" name="Freeform 61">
              <a:extLst>
                <a:ext uri="{FF2B5EF4-FFF2-40B4-BE49-F238E27FC236}">
                  <a16:creationId xmlns:a16="http://schemas.microsoft.com/office/drawing/2014/main" id="{CBC626BF-28CA-4016-B848-B2B64993B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" y="1993"/>
              <a:ext cx="978" cy="144"/>
            </a:xfrm>
            <a:custGeom>
              <a:avLst/>
              <a:gdLst>
                <a:gd name="T0" fmla="*/ 0 w 166"/>
                <a:gd name="T1" fmla="*/ 2705 h 23"/>
                <a:gd name="T2" fmla="*/ 1426 w 166"/>
                <a:gd name="T3" fmla="*/ 0 h 23"/>
                <a:gd name="T4" fmla="*/ 32734 w 166"/>
                <a:gd name="T5" fmla="*/ 0 h 23"/>
                <a:gd name="T6" fmla="*/ 33947 w 166"/>
                <a:gd name="T7" fmla="*/ 2705 h 23"/>
                <a:gd name="T8" fmla="*/ 32734 w 166"/>
                <a:gd name="T9" fmla="*/ 5647 h 23"/>
                <a:gd name="T10" fmla="*/ 1426 w 166"/>
                <a:gd name="T11" fmla="*/ 5647 h 23"/>
                <a:gd name="T12" fmla="*/ 0 w 166"/>
                <a:gd name="T13" fmla="*/ 2705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" h="23">
                  <a:moveTo>
                    <a:pt x="0" y="11"/>
                  </a:moveTo>
                  <a:cubicBezTo>
                    <a:pt x="0" y="2"/>
                    <a:pt x="3" y="0"/>
                    <a:pt x="7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5" y="0"/>
                    <a:pt x="166" y="3"/>
                    <a:pt x="166" y="11"/>
                  </a:cubicBezTo>
                  <a:cubicBezTo>
                    <a:pt x="166" y="20"/>
                    <a:pt x="165" y="23"/>
                    <a:pt x="160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3" y="23"/>
                    <a:pt x="0" y="21"/>
                    <a:pt x="0" y="11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</p:grpSp>
      <p:grpSp>
        <p:nvGrpSpPr>
          <p:cNvPr id="547" name="Group 51">
            <a:extLst>
              <a:ext uri="{FF2B5EF4-FFF2-40B4-BE49-F238E27FC236}">
                <a16:creationId xmlns:a16="http://schemas.microsoft.com/office/drawing/2014/main" id="{CB96C469-B90A-4FB3-881C-F687E32C81AA}"/>
              </a:ext>
            </a:extLst>
          </p:cNvPr>
          <p:cNvGrpSpPr>
            <a:grpSpLocks/>
          </p:cNvGrpSpPr>
          <p:nvPr/>
        </p:nvGrpSpPr>
        <p:grpSpPr bwMode="auto">
          <a:xfrm>
            <a:off x="21082427" y="5850928"/>
            <a:ext cx="2602130" cy="536576"/>
            <a:chOff x="102" y="1981"/>
            <a:chExt cx="1002" cy="169"/>
          </a:xfrm>
        </p:grpSpPr>
        <p:sp>
          <p:nvSpPr>
            <p:cNvPr id="548" name="Freeform 52">
              <a:extLst>
                <a:ext uri="{FF2B5EF4-FFF2-40B4-BE49-F238E27FC236}">
                  <a16:creationId xmlns:a16="http://schemas.microsoft.com/office/drawing/2014/main" id="{F8402A10-5C51-4A2D-A72C-E64EDA847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81"/>
              <a:ext cx="1002" cy="169"/>
            </a:xfrm>
            <a:custGeom>
              <a:avLst/>
              <a:gdLst>
                <a:gd name="T0" fmla="*/ 34811 w 170"/>
                <a:gd name="T1" fmla="*/ 3173 h 27"/>
                <a:gd name="T2" fmla="*/ 33178 w 170"/>
                <a:gd name="T3" fmla="*/ 6622 h 27"/>
                <a:gd name="T4" fmla="*/ 1839 w 170"/>
                <a:gd name="T5" fmla="*/ 6622 h 27"/>
                <a:gd name="T6" fmla="*/ 0 w 170"/>
                <a:gd name="T7" fmla="*/ 3173 h 27"/>
                <a:gd name="T8" fmla="*/ 0 w 170"/>
                <a:gd name="T9" fmla="*/ 3173 h 27"/>
                <a:gd name="T10" fmla="*/ 1839 w 170"/>
                <a:gd name="T11" fmla="*/ 0 h 27"/>
                <a:gd name="T12" fmla="*/ 33178 w 170"/>
                <a:gd name="T13" fmla="*/ 0 h 27"/>
                <a:gd name="T14" fmla="*/ 34811 w 170"/>
                <a:gd name="T15" fmla="*/ 317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27">
                  <a:moveTo>
                    <a:pt x="170" y="13"/>
                  </a:moveTo>
                  <a:cubicBezTo>
                    <a:pt x="170" y="21"/>
                    <a:pt x="170" y="27"/>
                    <a:pt x="162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27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1" y="0"/>
                    <a:pt x="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0" y="6"/>
                    <a:pt x="170" y="13"/>
                  </a:cubicBezTo>
                  <a:close/>
                </a:path>
              </a:pathLst>
            </a:custGeom>
            <a:solidFill>
              <a:srgbClr val="A59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49" name="Oval 53">
              <a:extLst>
                <a:ext uri="{FF2B5EF4-FFF2-40B4-BE49-F238E27FC236}">
                  <a16:creationId xmlns:a16="http://schemas.microsoft.com/office/drawing/2014/main" id="{7C8A16D2-211F-40A2-9FB5-7B7F4F67C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2012"/>
              <a:ext cx="135" cy="63"/>
            </a:xfrm>
            <a:prstGeom prst="ellipse">
              <a:avLst/>
            </a:prstGeom>
            <a:solidFill>
              <a:srgbClr val="7E6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50" name="Oval 54">
              <a:extLst>
                <a:ext uri="{FF2B5EF4-FFF2-40B4-BE49-F238E27FC236}">
                  <a16:creationId xmlns:a16="http://schemas.microsoft.com/office/drawing/2014/main" id="{1DBAD28B-9309-4978-A49C-05E9BA48E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" y="2043"/>
              <a:ext cx="130" cy="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51" name="Oval 55">
              <a:extLst>
                <a:ext uri="{FF2B5EF4-FFF2-40B4-BE49-F238E27FC236}">
                  <a16:creationId xmlns:a16="http://schemas.microsoft.com/office/drawing/2014/main" id="{FA7795C5-F4E2-4813-94A5-DDA5D63F8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" y="2025"/>
              <a:ext cx="141" cy="62"/>
            </a:xfrm>
            <a:prstGeom prst="ellipse">
              <a:avLst/>
            </a:prstGeom>
            <a:solidFill>
              <a:srgbClr val="7E6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52" name="Freeform 56">
              <a:extLst>
                <a:ext uri="{FF2B5EF4-FFF2-40B4-BE49-F238E27FC236}">
                  <a16:creationId xmlns:a16="http://schemas.microsoft.com/office/drawing/2014/main" id="{A7E541CE-6D02-4711-8AD5-4E96EF3EE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2031"/>
              <a:ext cx="95" cy="44"/>
            </a:xfrm>
            <a:custGeom>
              <a:avLst/>
              <a:gdLst>
                <a:gd name="T0" fmla="*/ 214 w 16"/>
                <a:gd name="T1" fmla="*/ 987 h 7"/>
                <a:gd name="T2" fmla="*/ 2078 w 16"/>
                <a:gd name="T3" fmla="*/ 239 h 7"/>
                <a:gd name="T4" fmla="*/ 3349 w 16"/>
                <a:gd name="T5" fmla="*/ 515 h 7"/>
                <a:gd name="T6" fmla="*/ 1870 w 16"/>
                <a:gd name="T7" fmla="*/ 0 h 7"/>
                <a:gd name="T8" fmla="*/ 0 w 16"/>
                <a:gd name="T9" fmla="*/ 987 h 7"/>
                <a:gd name="T10" fmla="*/ 849 w 16"/>
                <a:gd name="T11" fmla="*/ 1741 h 7"/>
                <a:gd name="T12" fmla="*/ 214 w 16"/>
                <a:gd name="T13" fmla="*/ 98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7">
                  <a:moveTo>
                    <a:pt x="1" y="4"/>
                  </a:moveTo>
                  <a:cubicBezTo>
                    <a:pt x="1" y="2"/>
                    <a:pt x="6" y="1"/>
                    <a:pt x="10" y="1"/>
                  </a:cubicBezTo>
                  <a:cubicBezTo>
                    <a:pt x="12" y="1"/>
                    <a:pt x="14" y="1"/>
                    <a:pt x="16" y="2"/>
                  </a:cubicBezTo>
                  <a:cubicBezTo>
                    <a:pt x="14" y="1"/>
                    <a:pt x="12" y="0"/>
                    <a:pt x="9" y="0"/>
                  </a:cubicBezTo>
                  <a:cubicBezTo>
                    <a:pt x="4" y="0"/>
                    <a:pt x="0" y="2"/>
                    <a:pt x="0" y="4"/>
                  </a:cubicBezTo>
                  <a:cubicBezTo>
                    <a:pt x="0" y="5"/>
                    <a:pt x="2" y="6"/>
                    <a:pt x="4" y="7"/>
                  </a:cubicBezTo>
                  <a:cubicBezTo>
                    <a:pt x="3" y="6"/>
                    <a:pt x="1" y="6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53" name="Freeform 57">
              <a:extLst>
                <a:ext uri="{FF2B5EF4-FFF2-40B4-BE49-F238E27FC236}">
                  <a16:creationId xmlns:a16="http://schemas.microsoft.com/office/drawing/2014/main" id="{2D60598C-E084-406C-A242-C3BB87586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2012"/>
              <a:ext cx="407" cy="119"/>
            </a:xfrm>
            <a:custGeom>
              <a:avLst/>
              <a:gdLst>
                <a:gd name="T0" fmla="*/ 13537 w 69"/>
                <a:gd name="T1" fmla="*/ 983 h 19"/>
                <a:gd name="T2" fmla="*/ 12735 w 69"/>
                <a:gd name="T3" fmla="*/ 4434 h 19"/>
                <a:gd name="T4" fmla="*/ 0 w 69"/>
                <a:gd name="T5" fmla="*/ 4434 h 19"/>
                <a:gd name="T6" fmla="*/ 12316 w 69"/>
                <a:gd name="T7" fmla="*/ 3451 h 19"/>
                <a:gd name="T8" fmla="*/ 13537 w 69"/>
                <a:gd name="T9" fmla="*/ 983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" h="19">
                  <a:moveTo>
                    <a:pt x="66" y="4"/>
                  </a:moveTo>
                  <a:cubicBezTo>
                    <a:pt x="66" y="0"/>
                    <a:pt x="69" y="18"/>
                    <a:pt x="62" y="18"/>
                  </a:cubicBezTo>
                  <a:cubicBezTo>
                    <a:pt x="53" y="19"/>
                    <a:pt x="0" y="18"/>
                    <a:pt x="0" y="18"/>
                  </a:cubicBezTo>
                  <a:cubicBezTo>
                    <a:pt x="9" y="18"/>
                    <a:pt x="55" y="18"/>
                    <a:pt x="60" y="14"/>
                  </a:cubicBezTo>
                  <a:cubicBezTo>
                    <a:pt x="65" y="10"/>
                    <a:pt x="65" y="8"/>
                    <a:pt x="66" y="4"/>
                  </a:cubicBezTo>
                  <a:close/>
                </a:path>
              </a:pathLst>
            </a:custGeom>
            <a:solidFill>
              <a:srgbClr val="EDC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54" name="Freeform 58">
              <a:extLst>
                <a:ext uri="{FF2B5EF4-FFF2-40B4-BE49-F238E27FC236}">
                  <a16:creationId xmlns:a16="http://schemas.microsoft.com/office/drawing/2014/main" id="{9C8834DE-4817-40C4-80F9-2432D6070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" y="2006"/>
              <a:ext cx="235" cy="106"/>
            </a:xfrm>
            <a:custGeom>
              <a:avLst/>
              <a:gdLst>
                <a:gd name="T0" fmla="*/ 623 w 40"/>
                <a:gd name="T1" fmla="*/ 4122 h 17"/>
                <a:gd name="T2" fmla="*/ 623 w 40"/>
                <a:gd name="T3" fmla="*/ 468 h 17"/>
                <a:gd name="T4" fmla="*/ 8113 w 40"/>
                <a:gd name="T5" fmla="*/ 0 h 17"/>
                <a:gd name="T6" fmla="*/ 828 w 40"/>
                <a:gd name="T7" fmla="*/ 2176 h 17"/>
                <a:gd name="T8" fmla="*/ 623 w 40"/>
                <a:gd name="T9" fmla="*/ 412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17">
                  <a:moveTo>
                    <a:pt x="3" y="17"/>
                  </a:moveTo>
                  <a:cubicBezTo>
                    <a:pt x="0" y="13"/>
                    <a:pt x="0" y="4"/>
                    <a:pt x="3" y="2"/>
                  </a:cubicBezTo>
                  <a:cubicBezTo>
                    <a:pt x="5" y="0"/>
                    <a:pt x="23" y="0"/>
                    <a:pt x="40" y="0"/>
                  </a:cubicBezTo>
                  <a:cubicBezTo>
                    <a:pt x="32" y="0"/>
                    <a:pt x="5" y="1"/>
                    <a:pt x="4" y="9"/>
                  </a:cubicBezTo>
                  <a:cubicBezTo>
                    <a:pt x="3" y="11"/>
                    <a:pt x="3" y="17"/>
                    <a:pt x="3" y="1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55" name="Freeform 59">
              <a:extLst>
                <a:ext uri="{FF2B5EF4-FFF2-40B4-BE49-F238E27FC236}">
                  <a16:creationId xmlns:a16="http://schemas.microsoft.com/office/drawing/2014/main" id="{B157D4ED-DAC7-4ABD-A979-BB8A0097B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81"/>
              <a:ext cx="1002" cy="169"/>
            </a:xfrm>
            <a:custGeom>
              <a:avLst/>
              <a:gdLst>
                <a:gd name="T0" fmla="*/ 34811 w 170"/>
                <a:gd name="T1" fmla="*/ 3173 h 27"/>
                <a:gd name="T2" fmla="*/ 33178 w 170"/>
                <a:gd name="T3" fmla="*/ 6622 h 27"/>
                <a:gd name="T4" fmla="*/ 1839 w 170"/>
                <a:gd name="T5" fmla="*/ 6622 h 27"/>
                <a:gd name="T6" fmla="*/ 0 w 170"/>
                <a:gd name="T7" fmla="*/ 3173 h 27"/>
                <a:gd name="T8" fmla="*/ 0 w 170"/>
                <a:gd name="T9" fmla="*/ 3173 h 27"/>
                <a:gd name="T10" fmla="*/ 1839 w 170"/>
                <a:gd name="T11" fmla="*/ 0 h 27"/>
                <a:gd name="T12" fmla="*/ 33178 w 170"/>
                <a:gd name="T13" fmla="*/ 0 h 27"/>
                <a:gd name="T14" fmla="*/ 34811 w 170"/>
                <a:gd name="T15" fmla="*/ 317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27">
                  <a:moveTo>
                    <a:pt x="170" y="13"/>
                  </a:moveTo>
                  <a:cubicBezTo>
                    <a:pt x="170" y="21"/>
                    <a:pt x="170" y="27"/>
                    <a:pt x="162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27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1" y="0"/>
                    <a:pt x="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0" y="6"/>
                    <a:pt x="170" y="13"/>
                  </a:cubicBezTo>
                  <a:close/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556" name="Oval 60">
              <a:extLst>
                <a:ext uri="{FF2B5EF4-FFF2-40B4-BE49-F238E27FC236}">
                  <a16:creationId xmlns:a16="http://schemas.microsoft.com/office/drawing/2014/main" id="{305CEF42-BBE0-4F59-824C-B25A61BB6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" y="2025"/>
              <a:ext cx="141" cy="62"/>
            </a:xfrm>
            <a:prstGeom prst="ellipse">
              <a:avLst/>
            </a:prstGeom>
            <a:noFill/>
            <a:ln w="9525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557" name="Freeform 61">
              <a:extLst>
                <a:ext uri="{FF2B5EF4-FFF2-40B4-BE49-F238E27FC236}">
                  <a16:creationId xmlns:a16="http://schemas.microsoft.com/office/drawing/2014/main" id="{B37B2AAB-E9BA-4DDC-9619-79445161E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" y="1993"/>
              <a:ext cx="978" cy="144"/>
            </a:xfrm>
            <a:custGeom>
              <a:avLst/>
              <a:gdLst>
                <a:gd name="T0" fmla="*/ 0 w 166"/>
                <a:gd name="T1" fmla="*/ 2705 h 23"/>
                <a:gd name="T2" fmla="*/ 1426 w 166"/>
                <a:gd name="T3" fmla="*/ 0 h 23"/>
                <a:gd name="T4" fmla="*/ 32734 w 166"/>
                <a:gd name="T5" fmla="*/ 0 h 23"/>
                <a:gd name="T6" fmla="*/ 33947 w 166"/>
                <a:gd name="T7" fmla="*/ 2705 h 23"/>
                <a:gd name="T8" fmla="*/ 32734 w 166"/>
                <a:gd name="T9" fmla="*/ 5647 h 23"/>
                <a:gd name="T10" fmla="*/ 1426 w 166"/>
                <a:gd name="T11" fmla="*/ 5647 h 23"/>
                <a:gd name="T12" fmla="*/ 0 w 166"/>
                <a:gd name="T13" fmla="*/ 2705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" h="23">
                  <a:moveTo>
                    <a:pt x="0" y="11"/>
                  </a:moveTo>
                  <a:cubicBezTo>
                    <a:pt x="0" y="2"/>
                    <a:pt x="3" y="0"/>
                    <a:pt x="7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5" y="0"/>
                    <a:pt x="166" y="3"/>
                    <a:pt x="166" y="11"/>
                  </a:cubicBezTo>
                  <a:cubicBezTo>
                    <a:pt x="166" y="20"/>
                    <a:pt x="165" y="23"/>
                    <a:pt x="160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3" y="23"/>
                    <a:pt x="0" y="21"/>
                    <a:pt x="0" y="11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</p:grpSp>
      <p:sp>
        <p:nvSpPr>
          <p:cNvPr id="323" name="Rectangle 322">
            <a:extLst>
              <a:ext uri="{FF2B5EF4-FFF2-40B4-BE49-F238E27FC236}">
                <a16:creationId xmlns:a16="http://schemas.microsoft.com/office/drawing/2014/main" id="{2085A2C8-2F01-4EB1-8A26-3A835AA6E680}"/>
              </a:ext>
            </a:extLst>
          </p:cNvPr>
          <p:cNvSpPr/>
          <p:nvPr/>
        </p:nvSpPr>
        <p:spPr bwMode="auto">
          <a:xfrm>
            <a:off x="5188230" y="3265664"/>
            <a:ext cx="18509024" cy="810019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6400" kern="1200">
              <a:solidFill>
                <a:srgbClr val="FFFFFF"/>
              </a:solidFill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grpSp>
        <p:nvGrpSpPr>
          <p:cNvPr id="1123" name="Group 34">
            <a:extLst>
              <a:ext uri="{FF2B5EF4-FFF2-40B4-BE49-F238E27FC236}">
                <a16:creationId xmlns:a16="http://schemas.microsoft.com/office/drawing/2014/main" id="{959EE0DC-0B06-4425-9899-79374CA7AE20}"/>
              </a:ext>
            </a:extLst>
          </p:cNvPr>
          <p:cNvGrpSpPr>
            <a:grpSpLocks/>
          </p:cNvGrpSpPr>
          <p:nvPr/>
        </p:nvGrpSpPr>
        <p:grpSpPr bwMode="auto">
          <a:xfrm rot="1101543">
            <a:off x="5200251" y="7671311"/>
            <a:ext cx="2432310" cy="1144366"/>
            <a:chOff x="3557" y="2640"/>
            <a:chExt cx="940" cy="470"/>
          </a:xfrm>
        </p:grpSpPr>
        <p:sp>
          <p:nvSpPr>
            <p:cNvPr id="1124" name="Freeform 23">
              <a:extLst>
                <a:ext uri="{FF2B5EF4-FFF2-40B4-BE49-F238E27FC236}">
                  <a16:creationId xmlns:a16="http://schemas.microsoft.com/office/drawing/2014/main" id="{4A69EC1A-5FA9-488A-9162-B0714CFB6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26" name="Oval 25">
              <a:extLst>
                <a:ext uri="{FF2B5EF4-FFF2-40B4-BE49-F238E27FC236}">
                  <a16:creationId xmlns:a16="http://schemas.microsoft.com/office/drawing/2014/main" id="{4E4D9C1E-1545-48BF-B3F5-25EC12776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27" name="Oval 26">
              <a:extLst>
                <a:ext uri="{FF2B5EF4-FFF2-40B4-BE49-F238E27FC236}">
                  <a16:creationId xmlns:a16="http://schemas.microsoft.com/office/drawing/2014/main" id="{5EE120D6-A248-492B-933D-C12F660B5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28" name="Freeform 27">
              <a:extLst>
                <a:ext uri="{FF2B5EF4-FFF2-40B4-BE49-F238E27FC236}">
                  <a16:creationId xmlns:a16="http://schemas.microsoft.com/office/drawing/2014/main" id="{58A69742-7F2E-43D2-B6D1-40F67D424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29" name="Freeform 28">
              <a:extLst>
                <a:ext uri="{FF2B5EF4-FFF2-40B4-BE49-F238E27FC236}">
                  <a16:creationId xmlns:a16="http://schemas.microsoft.com/office/drawing/2014/main" id="{0D337745-4EEA-4E8A-B2A1-25DB28AE2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31" name="Freeform 30">
              <a:extLst>
                <a:ext uri="{FF2B5EF4-FFF2-40B4-BE49-F238E27FC236}">
                  <a16:creationId xmlns:a16="http://schemas.microsoft.com/office/drawing/2014/main" id="{0C727E56-5E86-447D-8445-488B96D4E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33" name="Freeform 32">
              <a:extLst>
                <a:ext uri="{FF2B5EF4-FFF2-40B4-BE49-F238E27FC236}">
                  <a16:creationId xmlns:a16="http://schemas.microsoft.com/office/drawing/2014/main" id="{CCC9E646-E61B-4425-AEC4-88A505BF7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34" name="Oval 33">
              <a:extLst>
                <a:ext uri="{FF2B5EF4-FFF2-40B4-BE49-F238E27FC236}">
                  <a16:creationId xmlns:a16="http://schemas.microsoft.com/office/drawing/2014/main" id="{E8606435-EA0D-49E3-85E1-903962EC7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1135" name="Group 34">
            <a:extLst>
              <a:ext uri="{FF2B5EF4-FFF2-40B4-BE49-F238E27FC236}">
                <a16:creationId xmlns:a16="http://schemas.microsoft.com/office/drawing/2014/main" id="{3BF0279E-47EF-49A9-9880-D0E05F712B8E}"/>
              </a:ext>
            </a:extLst>
          </p:cNvPr>
          <p:cNvGrpSpPr>
            <a:grpSpLocks/>
          </p:cNvGrpSpPr>
          <p:nvPr/>
        </p:nvGrpSpPr>
        <p:grpSpPr bwMode="auto">
          <a:xfrm rot="671323">
            <a:off x="7615225" y="8302213"/>
            <a:ext cx="2432310" cy="1144366"/>
            <a:chOff x="3557" y="2640"/>
            <a:chExt cx="940" cy="470"/>
          </a:xfrm>
        </p:grpSpPr>
        <p:sp>
          <p:nvSpPr>
            <p:cNvPr id="1136" name="Freeform 23">
              <a:extLst>
                <a:ext uri="{FF2B5EF4-FFF2-40B4-BE49-F238E27FC236}">
                  <a16:creationId xmlns:a16="http://schemas.microsoft.com/office/drawing/2014/main" id="{342F39AB-4229-4572-8D8D-52C30FC5B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37" name="Oval 25">
              <a:extLst>
                <a:ext uri="{FF2B5EF4-FFF2-40B4-BE49-F238E27FC236}">
                  <a16:creationId xmlns:a16="http://schemas.microsoft.com/office/drawing/2014/main" id="{3A7F4AE1-1A9B-4145-89B2-C5BA35C77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38" name="Oval 26">
              <a:extLst>
                <a:ext uri="{FF2B5EF4-FFF2-40B4-BE49-F238E27FC236}">
                  <a16:creationId xmlns:a16="http://schemas.microsoft.com/office/drawing/2014/main" id="{9645FF08-EE10-496A-BF15-8D19096B6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39" name="Freeform 27">
              <a:extLst>
                <a:ext uri="{FF2B5EF4-FFF2-40B4-BE49-F238E27FC236}">
                  <a16:creationId xmlns:a16="http://schemas.microsoft.com/office/drawing/2014/main" id="{C963DFCA-7A5A-4678-9809-2B1CD3484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40" name="Freeform 28">
              <a:extLst>
                <a:ext uri="{FF2B5EF4-FFF2-40B4-BE49-F238E27FC236}">
                  <a16:creationId xmlns:a16="http://schemas.microsoft.com/office/drawing/2014/main" id="{27A7EFF8-893C-450A-BD57-8EFABC9A6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41" name="Freeform 30">
              <a:extLst>
                <a:ext uri="{FF2B5EF4-FFF2-40B4-BE49-F238E27FC236}">
                  <a16:creationId xmlns:a16="http://schemas.microsoft.com/office/drawing/2014/main" id="{45A394C2-90E9-4946-889A-D136DB239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42" name="Freeform 32">
              <a:extLst>
                <a:ext uri="{FF2B5EF4-FFF2-40B4-BE49-F238E27FC236}">
                  <a16:creationId xmlns:a16="http://schemas.microsoft.com/office/drawing/2014/main" id="{5858F605-8EE1-4BDC-BFB2-89D271D60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43" name="Oval 33">
              <a:extLst>
                <a:ext uri="{FF2B5EF4-FFF2-40B4-BE49-F238E27FC236}">
                  <a16:creationId xmlns:a16="http://schemas.microsoft.com/office/drawing/2014/main" id="{DB02036F-C069-41B3-BDFA-F95EE52DA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1144" name="Group 34">
            <a:extLst>
              <a:ext uri="{FF2B5EF4-FFF2-40B4-BE49-F238E27FC236}">
                <a16:creationId xmlns:a16="http://schemas.microsoft.com/office/drawing/2014/main" id="{1D833234-11C5-4C23-902F-F19A1E914B37}"/>
              </a:ext>
            </a:extLst>
          </p:cNvPr>
          <p:cNvGrpSpPr>
            <a:grpSpLocks/>
          </p:cNvGrpSpPr>
          <p:nvPr/>
        </p:nvGrpSpPr>
        <p:grpSpPr bwMode="auto">
          <a:xfrm rot="671323">
            <a:off x="10060851" y="8783427"/>
            <a:ext cx="2432310" cy="1144366"/>
            <a:chOff x="3557" y="2640"/>
            <a:chExt cx="940" cy="470"/>
          </a:xfrm>
        </p:grpSpPr>
        <p:sp>
          <p:nvSpPr>
            <p:cNvPr id="1145" name="Freeform 23">
              <a:extLst>
                <a:ext uri="{FF2B5EF4-FFF2-40B4-BE49-F238E27FC236}">
                  <a16:creationId xmlns:a16="http://schemas.microsoft.com/office/drawing/2014/main" id="{75CAF461-4F5D-4590-9F16-301072B79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46" name="Oval 25">
              <a:extLst>
                <a:ext uri="{FF2B5EF4-FFF2-40B4-BE49-F238E27FC236}">
                  <a16:creationId xmlns:a16="http://schemas.microsoft.com/office/drawing/2014/main" id="{E3535D8D-2576-4587-A513-56CE37F12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47" name="Oval 26">
              <a:extLst>
                <a:ext uri="{FF2B5EF4-FFF2-40B4-BE49-F238E27FC236}">
                  <a16:creationId xmlns:a16="http://schemas.microsoft.com/office/drawing/2014/main" id="{F9BD8B3A-0C4A-44FA-8A9E-5854CFB29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48" name="Freeform 27">
              <a:extLst>
                <a:ext uri="{FF2B5EF4-FFF2-40B4-BE49-F238E27FC236}">
                  <a16:creationId xmlns:a16="http://schemas.microsoft.com/office/drawing/2014/main" id="{78382D5F-7722-46DC-8CE3-B9402641A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49" name="Freeform 28">
              <a:extLst>
                <a:ext uri="{FF2B5EF4-FFF2-40B4-BE49-F238E27FC236}">
                  <a16:creationId xmlns:a16="http://schemas.microsoft.com/office/drawing/2014/main" id="{19BF75DE-2653-407F-AB2F-ED0C4E300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50" name="Freeform 30">
              <a:extLst>
                <a:ext uri="{FF2B5EF4-FFF2-40B4-BE49-F238E27FC236}">
                  <a16:creationId xmlns:a16="http://schemas.microsoft.com/office/drawing/2014/main" id="{640F00BC-D6BE-4F39-AE20-27DF8639D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51" name="Freeform 32">
              <a:extLst>
                <a:ext uri="{FF2B5EF4-FFF2-40B4-BE49-F238E27FC236}">
                  <a16:creationId xmlns:a16="http://schemas.microsoft.com/office/drawing/2014/main" id="{3A1C8AB3-D923-4BB5-9D48-88FC53A57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52" name="Oval 33">
              <a:extLst>
                <a:ext uri="{FF2B5EF4-FFF2-40B4-BE49-F238E27FC236}">
                  <a16:creationId xmlns:a16="http://schemas.microsoft.com/office/drawing/2014/main" id="{E719DB3B-4173-4098-A3C1-F0FBDA790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1153" name="Group 34">
            <a:extLst>
              <a:ext uri="{FF2B5EF4-FFF2-40B4-BE49-F238E27FC236}">
                <a16:creationId xmlns:a16="http://schemas.microsoft.com/office/drawing/2014/main" id="{FDE63202-7866-4B5A-B006-3BC6352664DB}"/>
              </a:ext>
            </a:extLst>
          </p:cNvPr>
          <p:cNvGrpSpPr>
            <a:grpSpLocks/>
          </p:cNvGrpSpPr>
          <p:nvPr/>
        </p:nvGrpSpPr>
        <p:grpSpPr bwMode="auto">
          <a:xfrm rot="521830">
            <a:off x="12521855" y="9204855"/>
            <a:ext cx="2432310" cy="1144366"/>
            <a:chOff x="3557" y="2640"/>
            <a:chExt cx="940" cy="470"/>
          </a:xfrm>
        </p:grpSpPr>
        <p:sp>
          <p:nvSpPr>
            <p:cNvPr id="1154" name="Freeform 23">
              <a:extLst>
                <a:ext uri="{FF2B5EF4-FFF2-40B4-BE49-F238E27FC236}">
                  <a16:creationId xmlns:a16="http://schemas.microsoft.com/office/drawing/2014/main" id="{FAB6577F-FC57-413D-B6AC-B7D863DCF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55" name="Oval 25">
              <a:extLst>
                <a:ext uri="{FF2B5EF4-FFF2-40B4-BE49-F238E27FC236}">
                  <a16:creationId xmlns:a16="http://schemas.microsoft.com/office/drawing/2014/main" id="{02E9355D-9A9F-438C-9926-2FBCE70B2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56" name="Oval 26">
              <a:extLst>
                <a:ext uri="{FF2B5EF4-FFF2-40B4-BE49-F238E27FC236}">
                  <a16:creationId xmlns:a16="http://schemas.microsoft.com/office/drawing/2014/main" id="{4C9A8522-C71D-495D-A1C6-E657C444B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57" name="Freeform 27">
              <a:extLst>
                <a:ext uri="{FF2B5EF4-FFF2-40B4-BE49-F238E27FC236}">
                  <a16:creationId xmlns:a16="http://schemas.microsoft.com/office/drawing/2014/main" id="{15D07306-A497-461A-84AD-817964354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58" name="Freeform 28">
              <a:extLst>
                <a:ext uri="{FF2B5EF4-FFF2-40B4-BE49-F238E27FC236}">
                  <a16:creationId xmlns:a16="http://schemas.microsoft.com/office/drawing/2014/main" id="{8169E756-C81C-49CE-9AD4-4C71E604A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59" name="Freeform 30">
              <a:extLst>
                <a:ext uri="{FF2B5EF4-FFF2-40B4-BE49-F238E27FC236}">
                  <a16:creationId xmlns:a16="http://schemas.microsoft.com/office/drawing/2014/main" id="{30DADB4E-5300-4C1B-8AED-6B1C792DC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60" name="Freeform 32">
              <a:extLst>
                <a:ext uri="{FF2B5EF4-FFF2-40B4-BE49-F238E27FC236}">
                  <a16:creationId xmlns:a16="http://schemas.microsoft.com/office/drawing/2014/main" id="{6F05F5ED-CDDF-401C-8FC9-02B52EF51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61" name="Oval 33">
              <a:extLst>
                <a:ext uri="{FF2B5EF4-FFF2-40B4-BE49-F238E27FC236}">
                  <a16:creationId xmlns:a16="http://schemas.microsoft.com/office/drawing/2014/main" id="{5EE1AABF-F01A-4AEE-862A-0A473B30B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1162" name="Group 34">
            <a:extLst>
              <a:ext uri="{FF2B5EF4-FFF2-40B4-BE49-F238E27FC236}">
                <a16:creationId xmlns:a16="http://schemas.microsoft.com/office/drawing/2014/main" id="{4BADB861-F1B0-470F-95BD-8A13F375CE3D}"/>
              </a:ext>
            </a:extLst>
          </p:cNvPr>
          <p:cNvGrpSpPr>
            <a:grpSpLocks/>
          </p:cNvGrpSpPr>
          <p:nvPr/>
        </p:nvGrpSpPr>
        <p:grpSpPr bwMode="auto">
          <a:xfrm rot="394922">
            <a:off x="15010683" y="9507083"/>
            <a:ext cx="2432310" cy="1144366"/>
            <a:chOff x="3557" y="2640"/>
            <a:chExt cx="940" cy="470"/>
          </a:xfrm>
        </p:grpSpPr>
        <p:sp>
          <p:nvSpPr>
            <p:cNvPr id="1163" name="Freeform 23">
              <a:extLst>
                <a:ext uri="{FF2B5EF4-FFF2-40B4-BE49-F238E27FC236}">
                  <a16:creationId xmlns:a16="http://schemas.microsoft.com/office/drawing/2014/main" id="{3392D5D6-B13E-4A93-AFE1-DC9FF3A72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64" name="Oval 25">
              <a:extLst>
                <a:ext uri="{FF2B5EF4-FFF2-40B4-BE49-F238E27FC236}">
                  <a16:creationId xmlns:a16="http://schemas.microsoft.com/office/drawing/2014/main" id="{54EAB09E-032D-4B02-B174-C89290AC8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65" name="Oval 26">
              <a:extLst>
                <a:ext uri="{FF2B5EF4-FFF2-40B4-BE49-F238E27FC236}">
                  <a16:creationId xmlns:a16="http://schemas.microsoft.com/office/drawing/2014/main" id="{7A610063-43FD-4BB4-B98D-32D076F45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66" name="Freeform 27">
              <a:extLst>
                <a:ext uri="{FF2B5EF4-FFF2-40B4-BE49-F238E27FC236}">
                  <a16:creationId xmlns:a16="http://schemas.microsoft.com/office/drawing/2014/main" id="{698C6D5C-833B-4886-9ABD-D501930F2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67" name="Freeform 28">
              <a:extLst>
                <a:ext uri="{FF2B5EF4-FFF2-40B4-BE49-F238E27FC236}">
                  <a16:creationId xmlns:a16="http://schemas.microsoft.com/office/drawing/2014/main" id="{60A52B4E-198D-425B-84E2-C3CE7F577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68" name="Freeform 30">
              <a:extLst>
                <a:ext uri="{FF2B5EF4-FFF2-40B4-BE49-F238E27FC236}">
                  <a16:creationId xmlns:a16="http://schemas.microsoft.com/office/drawing/2014/main" id="{65DB0564-B05E-465B-8644-D6EDDA59A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69" name="Freeform 32">
              <a:extLst>
                <a:ext uri="{FF2B5EF4-FFF2-40B4-BE49-F238E27FC236}">
                  <a16:creationId xmlns:a16="http://schemas.microsoft.com/office/drawing/2014/main" id="{23E97A0A-8F3E-40D2-AB46-15154CAA0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70" name="Oval 33">
              <a:extLst>
                <a:ext uri="{FF2B5EF4-FFF2-40B4-BE49-F238E27FC236}">
                  <a16:creationId xmlns:a16="http://schemas.microsoft.com/office/drawing/2014/main" id="{B49B34FA-66E7-4874-8808-765698032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1171" name="Group 34">
            <a:extLst>
              <a:ext uri="{FF2B5EF4-FFF2-40B4-BE49-F238E27FC236}">
                <a16:creationId xmlns:a16="http://schemas.microsoft.com/office/drawing/2014/main" id="{A3371527-50D3-4D27-9E9B-FE1CCE22B320}"/>
              </a:ext>
            </a:extLst>
          </p:cNvPr>
          <p:cNvGrpSpPr>
            <a:grpSpLocks/>
          </p:cNvGrpSpPr>
          <p:nvPr/>
        </p:nvGrpSpPr>
        <p:grpSpPr bwMode="auto">
          <a:xfrm rot="306870">
            <a:off x="17541091" y="9751805"/>
            <a:ext cx="2432310" cy="1144366"/>
            <a:chOff x="3557" y="2640"/>
            <a:chExt cx="940" cy="470"/>
          </a:xfrm>
        </p:grpSpPr>
        <p:sp>
          <p:nvSpPr>
            <p:cNvPr id="1172" name="Freeform 23">
              <a:extLst>
                <a:ext uri="{FF2B5EF4-FFF2-40B4-BE49-F238E27FC236}">
                  <a16:creationId xmlns:a16="http://schemas.microsoft.com/office/drawing/2014/main" id="{28117CD1-E10E-440A-9C05-2B6EAE78E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73" name="Oval 25">
              <a:extLst>
                <a:ext uri="{FF2B5EF4-FFF2-40B4-BE49-F238E27FC236}">
                  <a16:creationId xmlns:a16="http://schemas.microsoft.com/office/drawing/2014/main" id="{1650D219-886E-401E-B45E-3731075A4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74" name="Oval 26">
              <a:extLst>
                <a:ext uri="{FF2B5EF4-FFF2-40B4-BE49-F238E27FC236}">
                  <a16:creationId xmlns:a16="http://schemas.microsoft.com/office/drawing/2014/main" id="{BDB6D1B9-15BF-471F-A60B-2CFCACD1C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75" name="Freeform 27">
              <a:extLst>
                <a:ext uri="{FF2B5EF4-FFF2-40B4-BE49-F238E27FC236}">
                  <a16:creationId xmlns:a16="http://schemas.microsoft.com/office/drawing/2014/main" id="{197A42B7-8F4D-4F5A-8C1C-955569FAA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76" name="Freeform 28">
              <a:extLst>
                <a:ext uri="{FF2B5EF4-FFF2-40B4-BE49-F238E27FC236}">
                  <a16:creationId xmlns:a16="http://schemas.microsoft.com/office/drawing/2014/main" id="{76E1272F-9357-4BCB-B129-425F6555A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77" name="Freeform 30">
              <a:extLst>
                <a:ext uri="{FF2B5EF4-FFF2-40B4-BE49-F238E27FC236}">
                  <a16:creationId xmlns:a16="http://schemas.microsoft.com/office/drawing/2014/main" id="{08532915-2161-46FF-96D8-11DB8AF87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78" name="Freeform 32">
              <a:extLst>
                <a:ext uri="{FF2B5EF4-FFF2-40B4-BE49-F238E27FC236}">
                  <a16:creationId xmlns:a16="http://schemas.microsoft.com/office/drawing/2014/main" id="{83017BBC-00A3-4A6A-AB0C-7673894EF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79" name="Oval 33">
              <a:extLst>
                <a:ext uri="{FF2B5EF4-FFF2-40B4-BE49-F238E27FC236}">
                  <a16:creationId xmlns:a16="http://schemas.microsoft.com/office/drawing/2014/main" id="{A55486EA-42E5-463D-A59B-41219C1F7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1180" name="Group 34">
            <a:extLst>
              <a:ext uri="{FF2B5EF4-FFF2-40B4-BE49-F238E27FC236}">
                <a16:creationId xmlns:a16="http://schemas.microsoft.com/office/drawing/2014/main" id="{F2AE0273-E30A-4F15-991E-CF411EFB1B16}"/>
              </a:ext>
            </a:extLst>
          </p:cNvPr>
          <p:cNvGrpSpPr>
            <a:grpSpLocks/>
          </p:cNvGrpSpPr>
          <p:nvPr/>
        </p:nvGrpSpPr>
        <p:grpSpPr bwMode="auto">
          <a:xfrm rot="306870">
            <a:off x="20043203" y="9954355"/>
            <a:ext cx="2432310" cy="1144366"/>
            <a:chOff x="3557" y="2640"/>
            <a:chExt cx="940" cy="470"/>
          </a:xfrm>
        </p:grpSpPr>
        <p:sp>
          <p:nvSpPr>
            <p:cNvPr id="1181" name="Freeform 23">
              <a:extLst>
                <a:ext uri="{FF2B5EF4-FFF2-40B4-BE49-F238E27FC236}">
                  <a16:creationId xmlns:a16="http://schemas.microsoft.com/office/drawing/2014/main" id="{454FB054-471D-4388-B54C-D7B1B48B9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82" name="Oval 25">
              <a:extLst>
                <a:ext uri="{FF2B5EF4-FFF2-40B4-BE49-F238E27FC236}">
                  <a16:creationId xmlns:a16="http://schemas.microsoft.com/office/drawing/2014/main" id="{7D049D31-F9A7-431F-A5E1-4549E8B81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83" name="Oval 26">
              <a:extLst>
                <a:ext uri="{FF2B5EF4-FFF2-40B4-BE49-F238E27FC236}">
                  <a16:creationId xmlns:a16="http://schemas.microsoft.com/office/drawing/2014/main" id="{4A234835-FCB7-4302-877F-74115C4E5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184" name="Freeform 27">
              <a:extLst>
                <a:ext uri="{FF2B5EF4-FFF2-40B4-BE49-F238E27FC236}">
                  <a16:creationId xmlns:a16="http://schemas.microsoft.com/office/drawing/2014/main" id="{90803B34-DE0D-491A-BBE6-A9B1B428F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85" name="Freeform 28">
              <a:extLst>
                <a:ext uri="{FF2B5EF4-FFF2-40B4-BE49-F238E27FC236}">
                  <a16:creationId xmlns:a16="http://schemas.microsoft.com/office/drawing/2014/main" id="{6D3FF7CA-1CBF-4ACC-AEBF-39194384F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86" name="Freeform 30">
              <a:extLst>
                <a:ext uri="{FF2B5EF4-FFF2-40B4-BE49-F238E27FC236}">
                  <a16:creationId xmlns:a16="http://schemas.microsoft.com/office/drawing/2014/main" id="{8B346928-9EE9-47D3-908E-FE13D421A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87" name="Freeform 32">
              <a:extLst>
                <a:ext uri="{FF2B5EF4-FFF2-40B4-BE49-F238E27FC236}">
                  <a16:creationId xmlns:a16="http://schemas.microsoft.com/office/drawing/2014/main" id="{1D281284-83FC-45B7-A0D3-183635DCD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188" name="Oval 33">
              <a:extLst>
                <a:ext uri="{FF2B5EF4-FFF2-40B4-BE49-F238E27FC236}">
                  <a16:creationId xmlns:a16="http://schemas.microsoft.com/office/drawing/2014/main" id="{2401D631-4676-44CE-802E-97B9F3ECF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sp>
        <p:nvSpPr>
          <p:cNvPr id="1211" name="Freeform: Shape 1210">
            <a:extLst>
              <a:ext uri="{FF2B5EF4-FFF2-40B4-BE49-F238E27FC236}">
                <a16:creationId xmlns:a16="http://schemas.microsoft.com/office/drawing/2014/main" id="{4BAEF51E-46A8-4784-9E36-0E7C95AC28C3}"/>
              </a:ext>
            </a:extLst>
          </p:cNvPr>
          <p:cNvSpPr>
            <a:spLocks/>
          </p:cNvSpPr>
          <p:nvPr/>
        </p:nvSpPr>
        <p:spPr bwMode="auto">
          <a:xfrm rot="306870">
            <a:off x="22563107" y="10192521"/>
            <a:ext cx="1149854" cy="1008598"/>
          </a:xfrm>
          <a:custGeom>
            <a:avLst/>
            <a:gdLst>
              <a:gd name="connsiteX0" fmla="*/ 529790 w 574926"/>
              <a:gd name="connsiteY0" fmla="*/ 0 h 504298"/>
              <a:gd name="connsiteX1" fmla="*/ 574926 w 574926"/>
              <a:gd name="connsiteY1" fmla="*/ 504298 h 504298"/>
              <a:gd name="connsiteX2" fmla="*/ 569066 w 574926"/>
              <a:gd name="connsiteY2" fmla="*/ 502562 h 504298"/>
              <a:gd name="connsiteX3" fmla="*/ 336555 w 574926"/>
              <a:gd name="connsiteY3" fmla="*/ 415191 h 504298"/>
              <a:gd name="connsiteX4" fmla="*/ 0 w 574926"/>
              <a:gd name="connsiteY4" fmla="*/ 249388 h 504298"/>
              <a:gd name="connsiteX5" fmla="*/ 264177 w 574926"/>
              <a:gd name="connsiteY5" fmla="*/ 106342 h 504298"/>
              <a:gd name="connsiteX6" fmla="*/ 499403 w 574926"/>
              <a:gd name="connsiteY6" fmla="*/ 10843 h 50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926" h="504298">
                <a:moveTo>
                  <a:pt x="529790" y="0"/>
                </a:moveTo>
                <a:lnTo>
                  <a:pt x="574926" y="504298"/>
                </a:lnTo>
                <a:lnTo>
                  <a:pt x="569066" y="502562"/>
                </a:lnTo>
                <a:cubicBezTo>
                  <a:pt x="513878" y="484275"/>
                  <a:pt x="437883" y="455829"/>
                  <a:pt x="336555" y="415191"/>
                </a:cubicBezTo>
                <a:cubicBezTo>
                  <a:pt x="141136" y="337165"/>
                  <a:pt x="0" y="285149"/>
                  <a:pt x="0" y="249388"/>
                </a:cubicBezTo>
                <a:cubicBezTo>
                  <a:pt x="0" y="210375"/>
                  <a:pt x="144755" y="151857"/>
                  <a:pt x="264177" y="106342"/>
                </a:cubicBezTo>
                <a:cubicBezTo>
                  <a:pt x="332935" y="78708"/>
                  <a:pt x="420692" y="41321"/>
                  <a:pt x="499403" y="10843"/>
                </a:cubicBezTo>
                <a:close/>
              </a:path>
            </a:pathLst>
          </a:custGeom>
          <a:solidFill>
            <a:srgbClr val="F5AD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l" defTabSz="1828754" hangingPunct="1">
              <a:defRPr/>
            </a:pPr>
            <a:endParaRPr lang="en-GB" sz="3600" kern="1200">
              <a:solidFill>
                <a:srgbClr val="212121"/>
              </a:solidFill>
              <a:latin typeface="Arial"/>
              <a:ea typeface="ヒラギノ角ゴ ProN W3"/>
            </a:endParaRPr>
          </a:p>
        </p:txBody>
      </p:sp>
      <p:sp>
        <p:nvSpPr>
          <p:cNvPr id="1213" name="Freeform: Shape 1212">
            <a:extLst>
              <a:ext uri="{FF2B5EF4-FFF2-40B4-BE49-F238E27FC236}">
                <a16:creationId xmlns:a16="http://schemas.microsoft.com/office/drawing/2014/main" id="{F1A3E60E-6BC3-48F8-B33C-5C73C061F3DA}"/>
              </a:ext>
            </a:extLst>
          </p:cNvPr>
          <p:cNvSpPr>
            <a:spLocks/>
          </p:cNvSpPr>
          <p:nvPr/>
        </p:nvSpPr>
        <p:spPr bwMode="auto">
          <a:xfrm rot="306870">
            <a:off x="22563106" y="10192219"/>
            <a:ext cx="1150904" cy="1009262"/>
          </a:xfrm>
          <a:custGeom>
            <a:avLst/>
            <a:gdLst>
              <a:gd name="connsiteX0" fmla="*/ 530286 w 575452"/>
              <a:gd name="connsiteY0" fmla="*/ 0 h 504631"/>
              <a:gd name="connsiteX1" fmla="*/ 575452 w 575452"/>
              <a:gd name="connsiteY1" fmla="*/ 504631 h 504631"/>
              <a:gd name="connsiteX2" fmla="*/ 569066 w 575452"/>
              <a:gd name="connsiteY2" fmla="*/ 502739 h 504631"/>
              <a:gd name="connsiteX3" fmla="*/ 336555 w 575452"/>
              <a:gd name="connsiteY3" fmla="*/ 415368 h 504631"/>
              <a:gd name="connsiteX4" fmla="*/ 0 w 575452"/>
              <a:gd name="connsiteY4" fmla="*/ 249565 h 504631"/>
              <a:gd name="connsiteX5" fmla="*/ 264177 w 575452"/>
              <a:gd name="connsiteY5" fmla="*/ 106519 h 504631"/>
              <a:gd name="connsiteX6" fmla="*/ 499403 w 575452"/>
              <a:gd name="connsiteY6" fmla="*/ 11020 h 50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452" h="504631">
                <a:moveTo>
                  <a:pt x="530286" y="0"/>
                </a:moveTo>
                <a:lnTo>
                  <a:pt x="575452" y="504631"/>
                </a:lnTo>
                <a:lnTo>
                  <a:pt x="569066" y="502739"/>
                </a:lnTo>
                <a:cubicBezTo>
                  <a:pt x="513878" y="484452"/>
                  <a:pt x="437883" y="456006"/>
                  <a:pt x="336555" y="415368"/>
                </a:cubicBezTo>
                <a:cubicBezTo>
                  <a:pt x="141136" y="337342"/>
                  <a:pt x="0" y="285326"/>
                  <a:pt x="0" y="249565"/>
                </a:cubicBezTo>
                <a:cubicBezTo>
                  <a:pt x="0" y="210552"/>
                  <a:pt x="144755" y="152034"/>
                  <a:pt x="264177" y="106519"/>
                </a:cubicBezTo>
                <a:cubicBezTo>
                  <a:pt x="332935" y="78885"/>
                  <a:pt x="420692" y="41498"/>
                  <a:pt x="499403" y="11020"/>
                </a:cubicBezTo>
                <a:close/>
              </a:path>
            </a:pathLst>
          </a:custGeom>
          <a:noFill/>
          <a:ln w="7938" cap="rnd">
            <a:solidFill>
              <a:srgbClr val="33333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algn="l" defTabSz="1828754" hangingPunct="1">
              <a:defRPr/>
            </a:pPr>
            <a:endParaRPr lang="en-GB" sz="3600" kern="1200">
              <a:solidFill>
                <a:srgbClr val="212121"/>
              </a:solidFill>
              <a:latin typeface="Arial"/>
              <a:ea typeface="ヒラギノ角ゴ ProN W3"/>
            </a:endParaRPr>
          </a:p>
        </p:txBody>
      </p:sp>
      <p:grpSp>
        <p:nvGrpSpPr>
          <p:cNvPr id="1214" name="Group 34">
            <a:extLst>
              <a:ext uri="{FF2B5EF4-FFF2-40B4-BE49-F238E27FC236}">
                <a16:creationId xmlns:a16="http://schemas.microsoft.com/office/drawing/2014/main" id="{AD7A0D87-3512-4259-BC10-CD560111A077}"/>
              </a:ext>
            </a:extLst>
          </p:cNvPr>
          <p:cNvGrpSpPr>
            <a:grpSpLocks/>
          </p:cNvGrpSpPr>
          <p:nvPr/>
        </p:nvGrpSpPr>
        <p:grpSpPr bwMode="auto">
          <a:xfrm rot="1101543">
            <a:off x="6176393" y="8783807"/>
            <a:ext cx="2432310" cy="1144366"/>
            <a:chOff x="3557" y="2640"/>
            <a:chExt cx="940" cy="470"/>
          </a:xfrm>
        </p:grpSpPr>
        <p:sp>
          <p:nvSpPr>
            <p:cNvPr id="1215" name="Freeform 23">
              <a:extLst>
                <a:ext uri="{FF2B5EF4-FFF2-40B4-BE49-F238E27FC236}">
                  <a16:creationId xmlns:a16="http://schemas.microsoft.com/office/drawing/2014/main" id="{97C23EB2-3F6D-47FF-A67F-BCF0E3699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16" name="Oval 25">
              <a:extLst>
                <a:ext uri="{FF2B5EF4-FFF2-40B4-BE49-F238E27FC236}">
                  <a16:creationId xmlns:a16="http://schemas.microsoft.com/office/drawing/2014/main" id="{2A3BA6A2-8E19-4581-A8DA-62D311C69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17" name="Oval 26">
              <a:extLst>
                <a:ext uri="{FF2B5EF4-FFF2-40B4-BE49-F238E27FC236}">
                  <a16:creationId xmlns:a16="http://schemas.microsoft.com/office/drawing/2014/main" id="{D424540D-1B13-4E95-BD68-C7691444B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18" name="Freeform 27">
              <a:extLst>
                <a:ext uri="{FF2B5EF4-FFF2-40B4-BE49-F238E27FC236}">
                  <a16:creationId xmlns:a16="http://schemas.microsoft.com/office/drawing/2014/main" id="{21EFA970-DF08-4F9D-832D-CF970CAF5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19" name="Freeform 28">
              <a:extLst>
                <a:ext uri="{FF2B5EF4-FFF2-40B4-BE49-F238E27FC236}">
                  <a16:creationId xmlns:a16="http://schemas.microsoft.com/office/drawing/2014/main" id="{341C3B87-C7F6-4CBD-B700-BEDD838AD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20" name="Freeform 30">
              <a:extLst>
                <a:ext uri="{FF2B5EF4-FFF2-40B4-BE49-F238E27FC236}">
                  <a16:creationId xmlns:a16="http://schemas.microsoft.com/office/drawing/2014/main" id="{0FF95AAE-94A1-476D-95D0-DFE2FEE05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21" name="Freeform 32">
              <a:extLst>
                <a:ext uri="{FF2B5EF4-FFF2-40B4-BE49-F238E27FC236}">
                  <a16:creationId xmlns:a16="http://schemas.microsoft.com/office/drawing/2014/main" id="{13BE805C-DC3A-48F3-8D59-195134BD4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22" name="Oval 33">
              <a:extLst>
                <a:ext uri="{FF2B5EF4-FFF2-40B4-BE49-F238E27FC236}">
                  <a16:creationId xmlns:a16="http://schemas.microsoft.com/office/drawing/2014/main" id="{A5234C17-C8D7-4F50-8564-B12C77FC9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1223" name="Group 34">
            <a:extLst>
              <a:ext uri="{FF2B5EF4-FFF2-40B4-BE49-F238E27FC236}">
                <a16:creationId xmlns:a16="http://schemas.microsoft.com/office/drawing/2014/main" id="{FCB119A6-EF2F-4F32-95FB-52D98B42CFCD}"/>
              </a:ext>
            </a:extLst>
          </p:cNvPr>
          <p:cNvGrpSpPr>
            <a:grpSpLocks/>
          </p:cNvGrpSpPr>
          <p:nvPr/>
        </p:nvGrpSpPr>
        <p:grpSpPr bwMode="auto">
          <a:xfrm rot="840103">
            <a:off x="8644595" y="9370015"/>
            <a:ext cx="2432310" cy="1144366"/>
            <a:chOff x="3557" y="2640"/>
            <a:chExt cx="940" cy="470"/>
          </a:xfrm>
        </p:grpSpPr>
        <p:sp>
          <p:nvSpPr>
            <p:cNvPr id="1224" name="Freeform 23">
              <a:extLst>
                <a:ext uri="{FF2B5EF4-FFF2-40B4-BE49-F238E27FC236}">
                  <a16:creationId xmlns:a16="http://schemas.microsoft.com/office/drawing/2014/main" id="{61D01E23-16B3-453B-B413-1C4F13275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25" name="Oval 25">
              <a:extLst>
                <a:ext uri="{FF2B5EF4-FFF2-40B4-BE49-F238E27FC236}">
                  <a16:creationId xmlns:a16="http://schemas.microsoft.com/office/drawing/2014/main" id="{3F649893-04F9-4FCC-8032-E4B324966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26" name="Oval 26">
              <a:extLst>
                <a:ext uri="{FF2B5EF4-FFF2-40B4-BE49-F238E27FC236}">
                  <a16:creationId xmlns:a16="http://schemas.microsoft.com/office/drawing/2014/main" id="{43931891-CEE2-4764-B5FE-ED63543CE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27" name="Freeform 27">
              <a:extLst>
                <a:ext uri="{FF2B5EF4-FFF2-40B4-BE49-F238E27FC236}">
                  <a16:creationId xmlns:a16="http://schemas.microsoft.com/office/drawing/2014/main" id="{5050F34E-877D-486D-9921-6A9245128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28" name="Freeform 28">
              <a:extLst>
                <a:ext uri="{FF2B5EF4-FFF2-40B4-BE49-F238E27FC236}">
                  <a16:creationId xmlns:a16="http://schemas.microsoft.com/office/drawing/2014/main" id="{293B6C2E-769C-4DED-9B12-B5AE90594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29" name="Freeform 30">
              <a:extLst>
                <a:ext uri="{FF2B5EF4-FFF2-40B4-BE49-F238E27FC236}">
                  <a16:creationId xmlns:a16="http://schemas.microsoft.com/office/drawing/2014/main" id="{85C58BAA-4A37-4793-B9AC-9CA1F180B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30" name="Freeform 32">
              <a:extLst>
                <a:ext uri="{FF2B5EF4-FFF2-40B4-BE49-F238E27FC236}">
                  <a16:creationId xmlns:a16="http://schemas.microsoft.com/office/drawing/2014/main" id="{62321B4E-8AF2-4A27-85F1-FEF3B8640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31" name="Oval 33">
              <a:extLst>
                <a:ext uri="{FF2B5EF4-FFF2-40B4-BE49-F238E27FC236}">
                  <a16:creationId xmlns:a16="http://schemas.microsoft.com/office/drawing/2014/main" id="{F3988CF9-8AD5-4EC3-9290-AC0E67751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1232" name="Group 34">
            <a:extLst>
              <a:ext uri="{FF2B5EF4-FFF2-40B4-BE49-F238E27FC236}">
                <a16:creationId xmlns:a16="http://schemas.microsoft.com/office/drawing/2014/main" id="{D6A94314-37B2-4F05-88BD-FDB642F1E0F1}"/>
              </a:ext>
            </a:extLst>
          </p:cNvPr>
          <p:cNvGrpSpPr>
            <a:grpSpLocks/>
          </p:cNvGrpSpPr>
          <p:nvPr/>
        </p:nvGrpSpPr>
        <p:grpSpPr bwMode="auto">
          <a:xfrm rot="562302">
            <a:off x="11143055" y="9809191"/>
            <a:ext cx="2432310" cy="1144366"/>
            <a:chOff x="3557" y="2640"/>
            <a:chExt cx="940" cy="470"/>
          </a:xfrm>
        </p:grpSpPr>
        <p:sp>
          <p:nvSpPr>
            <p:cNvPr id="1233" name="Freeform 23">
              <a:extLst>
                <a:ext uri="{FF2B5EF4-FFF2-40B4-BE49-F238E27FC236}">
                  <a16:creationId xmlns:a16="http://schemas.microsoft.com/office/drawing/2014/main" id="{C50DAFFD-3BF2-40F4-B82C-ED95D944F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34" name="Oval 25">
              <a:extLst>
                <a:ext uri="{FF2B5EF4-FFF2-40B4-BE49-F238E27FC236}">
                  <a16:creationId xmlns:a16="http://schemas.microsoft.com/office/drawing/2014/main" id="{1935823D-66E9-4971-9BC0-B7BF476FF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35" name="Oval 26">
              <a:extLst>
                <a:ext uri="{FF2B5EF4-FFF2-40B4-BE49-F238E27FC236}">
                  <a16:creationId xmlns:a16="http://schemas.microsoft.com/office/drawing/2014/main" id="{76AC1387-F3D2-4B0D-A207-1F9B7C7B2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36" name="Freeform 27">
              <a:extLst>
                <a:ext uri="{FF2B5EF4-FFF2-40B4-BE49-F238E27FC236}">
                  <a16:creationId xmlns:a16="http://schemas.microsoft.com/office/drawing/2014/main" id="{F7864DF3-0583-4235-B658-B228BBD3A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37" name="Freeform 28">
              <a:extLst>
                <a:ext uri="{FF2B5EF4-FFF2-40B4-BE49-F238E27FC236}">
                  <a16:creationId xmlns:a16="http://schemas.microsoft.com/office/drawing/2014/main" id="{1A2A6890-7A2E-49F1-AC4C-AD30D9D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38" name="Freeform 30">
              <a:extLst>
                <a:ext uri="{FF2B5EF4-FFF2-40B4-BE49-F238E27FC236}">
                  <a16:creationId xmlns:a16="http://schemas.microsoft.com/office/drawing/2014/main" id="{960BFFA7-3881-4F1E-82E9-A9B5F0284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39" name="Freeform 32">
              <a:extLst>
                <a:ext uri="{FF2B5EF4-FFF2-40B4-BE49-F238E27FC236}">
                  <a16:creationId xmlns:a16="http://schemas.microsoft.com/office/drawing/2014/main" id="{6A727F79-3E91-4459-82B1-B41AACF98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40" name="Oval 33">
              <a:extLst>
                <a:ext uri="{FF2B5EF4-FFF2-40B4-BE49-F238E27FC236}">
                  <a16:creationId xmlns:a16="http://schemas.microsoft.com/office/drawing/2014/main" id="{5ED5FEAF-5DD2-48C6-8A0B-3D2EAC206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1241" name="Group 34">
            <a:extLst>
              <a:ext uri="{FF2B5EF4-FFF2-40B4-BE49-F238E27FC236}">
                <a16:creationId xmlns:a16="http://schemas.microsoft.com/office/drawing/2014/main" id="{2749AB52-9586-4661-96E6-F0E1E64AC868}"/>
              </a:ext>
            </a:extLst>
          </p:cNvPr>
          <p:cNvGrpSpPr>
            <a:grpSpLocks/>
          </p:cNvGrpSpPr>
          <p:nvPr/>
        </p:nvGrpSpPr>
        <p:grpSpPr bwMode="auto">
          <a:xfrm rot="317393">
            <a:off x="13686243" y="10159231"/>
            <a:ext cx="2432310" cy="1144366"/>
            <a:chOff x="3557" y="2640"/>
            <a:chExt cx="940" cy="470"/>
          </a:xfrm>
        </p:grpSpPr>
        <p:sp>
          <p:nvSpPr>
            <p:cNvPr id="1242" name="Freeform 23">
              <a:extLst>
                <a:ext uri="{FF2B5EF4-FFF2-40B4-BE49-F238E27FC236}">
                  <a16:creationId xmlns:a16="http://schemas.microsoft.com/office/drawing/2014/main" id="{41804628-F073-48FF-B3F2-A9F1EE6D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43" name="Oval 25">
              <a:extLst>
                <a:ext uri="{FF2B5EF4-FFF2-40B4-BE49-F238E27FC236}">
                  <a16:creationId xmlns:a16="http://schemas.microsoft.com/office/drawing/2014/main" id="{2A93D926-5EDA-4152-96DD-E63A1E9C2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44" name="Oval 26">
              <a:extLst>
                <a:ext uri="{FF2B5EF4-FFF2-40B4-BE49-F238E27FC236}">
                  <a16:creationId xmlns:a16="http://schemas.microsoft.com/office/drawing/2014/main" id="{9D1C6D50-DCBC-4EC7-9264-810302054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45" name="Freeform 27">
              <a:extLst>
                <a:ext uri="{FF2B5EF4-FFF2-40B4-BE49-F238E27FC236}">
                  <a16:creationId xmlns:a16="http://schemas.microsoft.com/office/drawing/2014/main" id="{7F10776F-507A-43C7-AB9B-F1A6EB23C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46" name="Freeform 28">
              <a:extLst>
                <a:ext uri="{FF2B5EF4-FFF2-40B4-BE49-F238E27FC236}">
                  <a16:creationId xmlns:a16="http://schemas.microsoft.com/office/drawing/2014/main" id="{1F062066-A8C8-498C-958E-B90F5817F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47" name="Freeform 30">
              <a:extLst>
                <a:ext uri="{FF2B5EF4-FFF2-40B4-BE49-F238E27FC236}">
                  <a16:creationId xmlns:a16="http://schemas.microsoft.com/office/drawing/2014/main" id="{A6386256-9799-4A07-9DC6-6DEE4EAED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48" name="Freeform 32">
              <a:extLst>
                <a:ext uri="{FF2B5EF4-FFF2-40B4-BE49-F238E27FC236}">
                  <a16:creationId xmlns:a16="http://schemas.microsoft.com/office/drawing/2014/main" id="{03716BA7-E78F-4207-99E8-4A38C420E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49" name="Oval 33">
              <a:extLst>
                <a:ext uri="{FF2B5EF4-FFF2-40B4-BE49-F238E27FC236}">
                  <a16:creationId xmlns:a16="http://schemas.microsoft.com/office/drawing/2014/main" id="{79FFBE98-4631-417E-B0D4-110BB282F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639D2364-4C0C-4659-919A-256CE46136DB}"/>
              </a:ext>
            </a:extLst>
          </p:cNvPr>
          <p:cNvGrpSpPr/>
          <p:nvPr/>
        </p:nvGrpSpPr>
        <p:grpSpPr>
          <a:xfrm>
            <a:off x="16186674" y="10415175"/>
            <a:ext cx="2432352" cy="985822"/>
            <a:chOff x="8093337" y="5597231"/>
            <a:chExt cx="1216176" cy="492910"/>
          </a:xfrm>
        </p:grpSpPr>
        <p:sp>
          <p:nvSpPr>
            <p:cNvPr id="1388" name="Freeform: Shape 1387">
              <a:extLst>
                <a:ext uri="{FF2B5EF4-FFF2-40B4-BE49-F238E27FC236}">
                  <a16:creationId xmlns:a16="http://schemas.microsoft.com/office/drawing/2014/main" id="{8C358FB1-FDD5-4721-8859-B0AC58EEC651}"/>
                </a:ext>
              </a:extLst>
            </p:cNvPr>
            <p:cNvSpPr>
              <a:spLocks/>
            </p:cNvSpPr>
            <p:nvPr/>
          </p:nvSpPr>
          <p:spPr bwMode="auto">
            <a:xfrm rot="224093">
              <a:off x="8093358" y="5597232"/>
              <a:ext cx="1216155" cy="492273"/>
            </a:xfrm>
            <a:custGeom>
              <a:avLst/>
              <a:gdLst>
                <a:gd name="connsiteX0" fmla="*/ 608077 w 1216155"/>
                <a:gd name="connsiteY0" fmla="*/ 0 h 492273"/>
                <a:gd name="connsiteX1" fmla="*/ 905647 w 1216155"/>
                <a:gd name="connsiteY1" fmla="*/ 113786 h 492273"/>
                <a:gd name="connsiteX2" fmla="*/ 1216155 w 1216155"/>
                <a:gd name="connsiteY2" fmla="*/ 286091 h 492273"/>
                <a:gd name="connsiteX3" fmla="*/ 931523 w 1216155"/>
                <a:gd name="connsiteY3" fmla="*/ 445393 h 492273"/>
                <a:gd name="connsiteX4" fmla="*/ 902554 w 1216155"/>
                <a:gd name="connsiteY4" fmla="*/ 458062 h 492273"/>
                <a:gd name="connsiteX5" fmla="*/ 378471 w 1216155"/>
                <a:gd name="connsiteY5" fmla="*/ 492273 h 492273"/>
                <a:gd name="connsiteX6" fmla="*/ 300804 w 1216155"/>
                <a:gd name="connsiteY6" fmla="*/ 458397 h 492273"/>
                <a:gd name="connsiteX7" fmla="*/ 0 w 1216155"/>
                <a:gd name="connsiteY7" fmla="*/ 292593 h 492273"/>
                <a:gd name="connsiteX8" fmla="*/ 236115 w 1216155"/>
                <a:gd name="connsiteY8" fmla="*/ 149548 h 492273"/>
                <a:gd name="connsiteX9" fmla="*/ 608077 w 1216155"/>
                <a:gd name="connsiteY9" fmla="*/ 0 h 49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155" h="492273">
                  <a:moveTo>
                    <a:pt x="608077" y="0"/>
                  </a:moveTo>
                  <a:cubicBezTo>
                    <a:pt x="682470" y="0"/>
                    <a:pt x="818318" y="71523"/>
                    <a:pt x="905647" y="113786"/>
                  </a:cubicBezTo>
                  <a:cubicBezTo>
                    <a:pt x="992978" y="156050"/>
                    <a:pt x="1216155" y="250330"/>
                    <a:pt x="1216155" y="286091"/>
                  </a:cubicBezTo>
                  <a:cubicBezTo>
                    <a:pt x="1216155" y="325104"/>
                    <a:pt x="1025322" y="403129"/>
                    <a:pt x="931523" y="445393"/>
                  </a:cubicBezTo>
                  <a:lnTo>
                    <a:pt x="902554" y="458062"/>
                  </a:lnTo>
                  <a:lnTo>
                    <a:pt x="378471" y="492273"/>
                  </a:lnTo>
                  <a:lnTo>
                    <a:pt x="300804" y="458397"/>
                  </a:lnTo>
                  <a:cubicBezTo>
                    <a:pt x="126144" y="380372"/>
                    <a:pt x="0" y="328355"/>
                    <a:pt x="0" y="292593"/>
                  </a:cubicBezTo>
                  <a:cubicBezTo>
                    <a:pt x="0" y="253581"/>
                    <a:pt x="129378" y="195063"/>
                    <a:pt x="236115" y="149548"/>
                  </a:cubicBezTo>
                  <a:cubicBezTo>
                    <a:pt x="359024" y="94280"/>
                    <a:pt x="549857" y="0"/>
                    <a:pt x="608077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52" name="Oval 25">
              <a:extLst>
                <a:ext uri="{FF2B5EF4-FFF2-40B4-BE49-F238E27FC236}">
                  <a16:creationId xmlns:a16="http://schemas.microsoft.com/office/drawing/2014/main" id="{2356CED0-F9D8-4FCA-AF35-BE0AEC5EFB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4093">
              <a:off x="8587534" y="5859432"/>
              <a:ext cx="200536" cy="87654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53" name="Oval 26">
              <a:extLst>
                <a:ext uri="{FF2B5EF4-FFF2-40B4-BE49-F238E27FC236}">
                  <a16:creationId xmlns:a16="http://schemas.microsoft.com/office/drawing/2014/main" id="{86F2C85F-CA81-4479-BE2B-F93549743E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4093">
              <a:off x="8567093" y="5834917"/>
              <a:ext cx="200536" cy="87654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54" name="Freeform 27">
              <a:extLst>
                <a:ext uri="{FF2B5EF4-FFF2-40B4-BE49-F238E27FC236}">
                  <a16:creationId xmlns:a16="http://schemas.microsoft.com/office/drawing/2014/main" id="{63858579-D573-49C2-A30F-88A3D01B4CFA}"/>
                </a:ext>
              </a:extLst>
            </p:cNvPr>
            <p:cNvSpPr>
              <a:spLocks/>
            </p:cNvSpPr>
            <p:nvPr/>
          </p:nvSpPr>
          <p:spPr bwMode="auto">
            <a:xfrm rot="224093">
              <a:off x="8601869" y="5839703"/>
              <a:ext cx="165604" cy="84001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55" name="Freeform 28">
              <a:extLst>
                <a:ext uri="{FF2B5EF4-FFF2-40B4-BE49-F238E27FC236}">
                  <a16:creationId xmlns:a16="http://schemas.microsoft.com/office/drawing/2014/main" id="{85581156-D7FE-4180-9752-AE9ABAD81DFE}"/>
                </a:ext>
              </a:extLst>
            </p:cNvPr>
            <p:cNvSpPr>
              <a:spLocks/>
            </p:cNvSpPr>
            <p:nvPr/>
          </p:nvSpPr>
          <p:spPr bwMode="auto">
            <a:xfrm rot="224093">
              <a:off x="8586791" y="5841809"/>
              <a:ext cx="148785" cy="6452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56" name="Freeform 30">
              <a:extLst>
                <a:ext uri="{FF2B5EF4-FFF2-40B4-BE49-F238E27FC236}">
                  <a16:creationId xmlns:a16="http://schemas.microsoft.com/office/drawing/2014/main" id="{BB3BB9F4-8DB3-4CE7-A3C3-83C44719AD32}"/>
                </a:ext>
              </a:extLst>
            </p:cNvPr>
            <p:cNvSpPr>
              <a:spLocks/>
            </p:cNvSpPr>
            <p:nvPr/>
          </p:nvSpPr>
          <p:spPr bwMode="auto">
            <a:xfrm rot="224093">
              <a:off x="8250582" y="5612750"/>
              <a:ext cx="676648" cy="194786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87" name="Freeform: Shape 1386">
              <a:extLst>
                <a:ext uri="{FF2B5EF4-FFF2-40B4-BE49-F238E27FC236}">
                  <a16:creationId xmlns:a16="http://schemas.microsoft.com/office/drawing/2014/main" id="{A3CD3706-18D5-4566-B27F-88715BD1C51C}"/>
                </a:ext>
              </a:extLst>
            </p:cNvPr>
            <p:cNvSpPr>
              <a:spLocks/>
            </p:cNvSpPr>
            <p:nvPr/>
          </p:nvSpPr>
          <p:spPr bwMode="auto">
            <a:xfrm rot="224093">
              <a:off x="8093337" y="5597231"/>
              <a:ext cx="1216155" cy="492910"/>
            </a:xfrm>
            <a:custGeom>
              <a:avLst/>
              <a:gdLst>
                <a:gd name="connsiteX0" fmla="*/ 608077 w 1216155"/>
                <a:gd name="connsiteY0" fmla="*/ 0 h 492910"/>
                <a:gd name="connsiteX1" fmla="*/ 905647 w 1216155"/>
                <a:gd name="connsiteY1" fmla="*/ 113786 h 492910"/>
                <a:gd name="connsiteX2" fmla="*/ 1216155 w 1216155"/>
                <a:gd name="connsiteY2" fmla="*/ 286091 h 492910"/>
                <a:gd name="connsiteX3" fmla="*/ 931523 w 1216155"/>
                <a:gd name="connsiteY3" fmla="*/ 445393 h 492910"/>
                <a:gd name="connsiteX4" fmla="*/ 900587 w 1216155"/>
                <a:gd name="connsiteY4" fmla="*/ 458922 h 492910"/>
                <a:gd name="connsiteX5" fmla="*/ 379931 w 1216155"/>
                <a:gd name="connsiteY5" fmla="*/ 492910 h 492910"/>
                <a:gd name="connsiteX6" fmla="*/ 300804 w 1216155"/>
                <a:gd name="connsiteY6" fmla="*/ 458397 h 492910"/>
                <a:gd name="connsiteX7" fmla="*/ 0 w 1216155"/>
                <a:gd name="connsiteY7" fmla="*/ 292593 h 492910"/>
                <a:gd name="connsiteX8" fmla="*/ 236115 w 1216155"/>
                <a:gd name="connsiteY8" fmla="*/ 149548 h 492910"/>
                <a:gd name="connsiteX9" fmla="*/ 608077 w 1216155"/>
                <a:gd name="connsiteY9" fmla="*/ 0 h 49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155" h="492910">
                  <a:moveTo>
                    <a:pt x="608077" y="0"/>
                  </a:moveTo>
                  <a:cubicBezTo>
                    <a:pt x="682470" y="0"/>
                    <a:pt x="818318" y="71523"/>
                    <a:pt x="905647" y="113786"/>
                  </a:cubicBezTo>
                  <a:cubicBezTo>
                    <a:pt x="992978" y="156050"/>
                    <a:pt x="1216155" y="250330"/>
                    <a:pt x="1216155" y="286091"/>
                  </a:cubicBezTo>
                  <a:cubicBezTo>
                    <a:pt x="1216155" y="325104"/>
                    <a:pt x="1025322" y="403129"/>
                    <a:pt x="931523" y="445393"/>
                  </a:cubicBezTo>
                  <a:lnTo>
                    <a:pt x="900587" y="458922"/>
                  </a:lnTo>
                  <a:lnTo>
                    <a:pt x="379931" y="492910"/>
                  </a:lnTo>
                  <a:lnTo>
                    <a:pt x="300804" y="458397"/>
                  </a:lnTo>
                  <a:cubicBezTo>
                    <a:pt x="126144" y="380372"/>
                    <a:pt x="0" y="328355"/>
                    <a:pt x="0" y="292593"/>
                  </a:cubicBezTo>
                  <a:cubicBezTo>
                    <a:pt x="0" y="253581"/>
                    <a:pt x="129378" y="195063"/>
                    <a:pt x="236115" y="149548"/>
                  </a:cubicBezTo>
                  <a:cubicBezTo>
                    <a:pt x="359024" y="94280"/>
                    <a:pt x="549857" y="0"/>
                    <a:pt x="608077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58" name="Oval 33">
              <a:extLst>
                <a:ext uri="{FF2B5EF4-FFF2-40B4-BE49-F238E27FC236}">
                  <a16:creationId xmlns:a16="http://schemas.microsoft.com/office/drawing/2014/main" id="{9BDE70A5-96F6-4731-A012-6D67CFE9E8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4093">
              <a:off x="8567093" y="5834917"/>
              <a:ext cx="200536" cy="87654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B5331E6A-BF25-4E07-99C5-C8FB7DE41BC9}"/>
              </a:ext>
            </a:extLst>
          </p:cNvPr>
          <p:cNvGrpSpPr/>
          <p:nvPr/>
        </p:nvGrpSpPr>
        <p:grpSpPr>
          <a:xfrm>
            <a:off x="18688990" y="10593832"/>
            <a:ext cx="2432328" cy="831856"/>
            <a:chOff x="9344494" y="5686560"/>
            <a:chExt cx="1216164" cy="415928"/>
          </a:xfrm>
        </p:grpSpPr>
        <p:sp>
          <p:nvSpPr>
            <p:cNvPr id="1391" name="Freeform: Shape 1390">
              <a:extLst>
                <a:ext uri="{FF2B5EF4-FFF2-40B4-BE49-F238E27FC236}">
                  <a16:creationId xmlns:a16="http://schemas.microsoft.com/office/drawing/2014/main" id="{C2ED1D52-8362-4C5A-958F-98148E79B10A}"/>
                </a:ext>
              </a:extLst>
            </p:cNvPr>
            <p:cNvSpPr>
              <a:spLocks/>
            </p:cNvSpPr>
            <p:nvPr/>
          </p:nvSpPr>
          <p:spPr bwMode="auto">
            <a:xfrm rot="261105">
              <a:off x="9344503" y="5686561"/>
              <a:ext cx="1216155" cy="415699"/>
            </a:xfrm>
            <a:custGeom>
              <a:avLst/>
              <a:gdLst>
                <a:gd name="connsiteX0" fmla="*/ 608078 w 1216155"/>
                <a:gd name="connsiteY0" fmla="*/ 0 h 415699"/>
                <a:gd name="connsiteX1" fmla="*/ 905647 w 1216155"/>
                <a:gd name="connsiteY1" fmla="*/ 113786 h 415699"/>
                <a:gd name="connsiteX2" fmla="*/ 1216155 w 1216155"/>
                <a:gd name="connsiteY2" fmla="*/ 286091 h 415699"/>
                <a:gd name="connsiteX3" fmla="*/ 1184872 w 1216155"/>
                <a:gd name="connsiteY3" fmla="*/ 321497 h 415699"/>
                <a:gd name="connsiteX4" fmla="*/ 1144888 w 1216155"/>
                <a:gd name="connsiteY4" fmla="*/ 344176 h 415699"/>
                <a:gd name="connsiteX5" fmla="*/ 205014 w 1216155"/>
                <a:gd name="connsiteY5" fmla="*/ 415699 h 415699"/>
                <a:gd name="connsiteX6" fmla="*/ 180119 w 1216155"/>
                <a:gd name="connsiteY6" fmla="*/ 404602 h 415699"/>
                <a:gd name="connsiteX7" fmla="*/ 0 w 1216155"/>
                <a:gd name="connsiteY7" fmla="*/ 292594 h 415699"/>
                <a:gd name="connsiteX8" fmla="*/ 236115 w 1216155"/>
                <a:gd name="connsiteY8" fmla="*/ 149548 h 415699"/>
                <a:gd name="connsiteX9" fmla="*/ 608078 w 1216155"/>
                <a:gd name="connsiteY9" fmla="*/ 0 h 41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155" h="415699">
                  <a:moveTo>
                    <a:pt x="608078" y="0"/>
                  </a:moveTo>
                  <a:cubicBezTo>
                    <a:pt x="682470" y="0"/>
                    <a:pt x="818317" y="71523"/>
                    <a:pt x="905647" y="113786"/>
                  </a:cubicBezTo>
                  <a:cubicBezTo>
                    <a:pt x="992977" y="156050"/>
                    <a:pt x="1216155" y="250330"/>
                    <a:pt x="1216155" y="286091"/>
                  </a:cubicBezTo>
                  <a:cubicBezTo>
                    <a:pt x="1216155" y="295845"/>
                    <a:pt x="1204228" y="308036"/>
                    <a:pt x="1184872" y="321497"/>
                  </a:cubicBezTo>
                  <a:lnTo>
                    <a:pt x="1144888" y="344176"/>
                  </a:lnTo>
                  <a:lnTo>
                    <a:pt x="205014" y="415699"/>
                  </a:lnTo>
                  <a:lnTo>
                    <a:pt x="180119" y="404602"/>
                  </a:lnTo>
                  <a:cubicBezTo>
                    <a:pt x="70956" y="355379"/>
                    <a:pt x="0" y="319415"/>
                    <a:pt x="0" y="292594"/>
                  </a:cubicBezTo>
                  <a:cubicBezTo>
                    <a:pt x="0" y="253581"/>
                    <a:pt x="129379" y="195062"/>
                    <a:pt x="236115" y="149548"/>
                  </a:cubicBezTo>
                  <a:cubicBezTo>
                    <a:pt x="359024" y="94280"/>
                    <a:pt x="549858" y="0"/>
                    <a:pt x="60807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61" name="Oval 25">
              <a:extLst>
                <a:ext uri="{FF2B5EF4-FFF2-40B4-BE49-F238E27FC236}">
                  <a16:creationId xmlns:a16="http://schemas.microsoft.com/office/drawing/2014/main" id="{D70AFE4D-E9ED-48A6-AFBB-97F8A0060F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105">
              <a:off x="9835130" y="5948500"/>
              <a:ext cx="200536" cy="87654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62" name="Oval 26">
              <a:extLst>
                <a:ext uri="{FF2B5EF4-FFF2-40B4-BE49-F238E27FC236}">
                  <a16:creationId xmlns:a16="http://schemas.microsoft.com/office/drawing/2014/main" id="{EE0AB77F-5191-4957-A1F4-61FA9C5672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105">
              <a:off x="9814954" y="5923767"/>
              <a:ext cx="200536" cy="87654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63" name="Freeform 27">
              <a:extLst>
                <a:ext uri="{FF2B5EF4-FFF2-40B4-BE49-F238E27FC236}">
                  <a16:creationId xmlns:a16="http://schemas.microsoft.com/office/drawing/2014/main" id="{88BDE82B-5940-43DC-B7DA-8047DBA23889}"/>
                </a:ext>
              </a:extLst>
            </p:cNvPr>
            <p:cNvSpPr>
              <a:spLocks/>
            </p:cNvSpPr>
            <p:nvPr/>
          </p:nvSpPr>
          <p:spPr bwMode="auto">
            <a:xfrm rot="261105">
              <a:off x="9849697" y="5928739"/>
              <a:ext cx="165604" cy="84001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64" name="Freeform 28">
              <a:extLst>
                <a:ext uri="{FF2B5EF4-FFF2-40B4-BE49-F238E27FC236}">
                  <a16:creationId xmlns:a16="http://schemas.microsoft.com/office/drawing/2014/main" id="{02528E9E-595F-40CC-99BD-223DA1A7E3A9}"/>
                </a:ext>
              </a:extLst>
            </p:cNvPr>
            <p:cNvSpPr>
              <a:spLocks/>
            </p:cNvSpPr>
            <p:nvPr/>
          </p:nvSpPr>
          <p:spPr bwMode="auto">
            <a:xfrm rot="261105">
              <a:off x="9834703" y="5930593"/>
              <a:ext cx="148785" cy="6452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65" name="Freeform 30">
              <a:extLst>
                <a:ext uri="{FF2B5EF4-FFF2-40B4-BE49-F238E27FC236}">
                  <a16:creationId xmlns:a16="http://schemas.microsoft.com/office/drawing/2014/main" id="{F9DA1B64-C385-4D1C-8085-AF3FD6C04D9C}"/>
                </a:ext>
              </a:extLst>
            </p:cNvPr>
            <p:cNvSpPr>
              <a:spLocks/>
            </p:cNvSpPr>
            <p:nvPr/>
          </p:nvSpPr>
          <p:spPr bwMode="auto">
            <a:xfrm rot="261105">
              <a:off x="9500263" y="5700764"/>
              <a:ext cx="676648" cy="194786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90" name="Freeform: Shape 1389">
              <a:extLst>
                <a:ext uri="{FF2B5EF4-FFF2-40B4-BE49-F238E27FC236}">
                  <a16:creationId xmlns:a16="http://schemas.microsoft.com/office/drawing/2014/main" id="{A2745A4D-7EC3-4778-9CFA-2BD97B696DA8}"/>
                </a:ext>
              </a:extLst>
            </p:cNvPr>
            <p:cNvSpPr>
              <a:spLocks/>
            </p:cNvSpPr>
            <p:nvPr/>
          </p:nvSpPr>
          <p:spPr bwMode="auto">
            <a:xfrm rot="261105">
              <a:off x="9344494" y="5686560"/>
              <a:ext cx="1216155" cy="415928"/>
            </a:xfrm>
            <a:custGeom>
              <a:avLst/>
              <a:gdLst>
                <a:gd name="connsiteX0" fmla="*/ 608078 w 1216155"/>
                <a:gd name="connsiteY0" fmla="*/ 0 h 415928"/>
                <a:gd name="connsiteX1" fmla="*/ 905647 w 1216155"/>
                <a:gd name="connsiteY1" fmla="*/ 113786 h 415928"/>
                <a:gd name="connsiteX2" fmla="*/ 1216155 w 1216155"/>
                <a:gd name="connsiteY2" fmla="*/ 286091 h 415928"/>
                <a:gd name="connsiteX3" fmla="*/ 1184872 w 1216155"/>
                <a:gd name="connsiteY3" fmla="*/ 321497 h 415928"/>
                <a:gd name="connsiteX4" fmla="*/ 1144343 w 1216155"/>
                <a:gd name="connsiteY4" fmla="*/ 344485 h 415928"/>
                <a:gd name="connsiteX5" fmla="*/ 205527 w 1216155"/>
                <a:gd name="connsiteY5" fmla="*/ 415928 h 415928"/>
                <a:gd name="connsiteX6" fmla="*/ 180119 w 1216155"/>
                <a:gd name="connsiteY6" fmla="*/ 404602 h 415928"/>
                <a:gd name="connsiteX7" fmla="*/ 0 w 1216155"/>
                <a:gd name="connsiteY7" fmla="*/ 292594 h 415928"/>
                <a:gd name="connsiteX8" fmla="*/ 236115 w 1216155"/>
                <a:gd name="connsiteY8" fmla="*/ 149548 h 415928"/>
                <a:gd name="connsiteX9" fmla="*/ 608078 w 1216155"/>
                <a:gd name="connsiteY9" fmla="*/ 0 h 41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155" h="415928">
                  <a:moveTo>
                    <a:pt x="608078" y="0"/>
                  </a:moveTo>
                  <a:cubicBezTo>
                    <a:pt x="682470" y="0"/>
                    <a:pt x="818317" y="71523"/>
                    <a:pt x="905647" y="113786"/>
                  </a:cubicBezTo>
                  <a:cubicBezTo>
                    <a:pt x="992977" y="156050"/>
                    <a:pt x="1216155" y="250330"/>
                    <a:pt x="1216155" y="286091"/>
                  </a:cubicBezTo>
                  <a:cubicBezTo>
                    <a:pt x="1216155" y="295845"/>
                    <a:pt x="1204228" y="308036"/>
                    <a:pt x="1184872" y="321497"/>
                  </a:cubicBezTo>
                  <a:lnTo>
                    <a:pt x="1144343" y="344485"/>
                  </a:lnTo>
                  <a:lnTo>
                    <a:pt x="205527" y="415928"/>
                  </a:lnTo>
                  <a:lnTo>
                    <a:pt x="180119" y="404602"/>
                  </a:lnTo>
                  <a:cubicBezTo>
                    <a:pt x="70956" y="355379"/>
                    <a:pt x="0" y="319415"/>
                    <a:pt x="0" y="292594"/>
                  </a:cubicBezTo>
                  <a:cubicBezTo>
                    <a:pt x="0" y="253581"/>
                    <a:pt x="129379" y="195062"/>
                    <a:pt x="236115" y="149548"/>
                  </a:cubicBezTo>
                  <a:cubicBezTo>
                    <a:pt x="359024" y="94280"/>
                    <a:pt x="549858" y="0"/>
                    <a:pt x="60807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67" name="Oval 33">
              <a:extLst>
                <a:ext uri="{FF2B5EF4-FFF2-40B4-BE49-F238E27FC236}">
                  <a16:creationId xmlns:a16="http://schemas.microsoft.com/office/drawing/2014/main" id="{22894F1E-4CA4-4B49-BAB9-E3EE342B4A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105">
              <a:off x="9814954" y="5923767"/>
              <a:ext cx="200536" cy="87654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sp>
        <p:nvSpPr>
          <p:cNvPr id="1392" name="Freeform: Shape 1391">
            <a:extLst>
              <a:ext uri="{FF2B5EF4-FFF2-40B4-BE49-F238E27FC236}">
                <a16:creationId xmlns:a16="http://schemas.microsoft.com/office/drawing/2014/main" id="{FC7C644F-F1C4-4A8F-A679-051C81319BB2}"/>
              </a:ext>
            </a:extLst>
          </p:cNvPr>
          <p:cNvSpPr>
            <a:spLocks/>
          </p:cNvSpPr>
          <p:nvPr/>
        </p:nvSpPr>
        <p:spPr bwMode="auto">
          <a:xfrm rot="160649">
            <a:off x="21262065" y="10818641"/>
            <a:ext cx="2356378" cy="607554"/>
          </a:xfrm>
          <a:custGeom>
            <a:avLst/>
            <a:gdLst>
              <a:gd name="connsiteX0" fmla="*/ 608078 w 1178189"/>
              <a:gd name="connsiteY0" fmla="*/ 0 h 303777"/>
              <a:gd name="connsiteX1" fmla="*/ 905648 w 1178189"/>
              <a:gd name="connsiteY1" fmla="*/ 113786 h 303777"/>
              <a:gd name="connsiteX2" fmla="*/ 1093650 w 1178189"/>
              <a:gd name="connsiteY2" fmla="*/ 202377 h 303777"/>
              <a:gd name="connsiteX3" fmla="*/ 1178189 w 1178189"/>
              <a:gd name="connsiteY3" fmla="*/ 249069 h 303777"/>
              <a:gd name="connsiteX4" fmla="*/ 8358 w 1178189"/>
              <a:gd name="connsiteY4" fmla="*/ 303777 h 303777"/>
              <a:gd name="connsiteX5" fmla="*/ 0 w 1178189"/>
              <a:gd name="connsiteY5" fmla="*/ 292594 h 303777"/>
              <a:gd name="connsiteX6" fmla="*/ 236115 w 1178189"/>
              <a:gd name="connsiteY6" fmla="*/ 149548 h 303777"/>
              <a:gd name="connsiteX7" fmla="*/ 608078 w 1178189"/>
              <a:gd name="connsiteY7" fmla="*/ 0 h 30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189" h="303777">
                <a:moveTo>
                  <a:pt x="608078" y="0"/>
                </a:moveTo>
                <a:cubicBezTo>
                  <a:pt x="682470" y="0"/>
                  <a:pt x="818317" y="71523"/>
                  <a:pt x="905648" y="113786"/>
                </a:cubicBezTo>
                <a:cubicBezTo>
                  <a:pt x="949313" y="134918"/>
                  <a:pt x="1026940" y="169054"/>
                  <a:pt x="1093650" y="202377"/>
                </a:cubicBezTo>
                <a:lnTo>
                  <a:pt x="1178189" y="249069"/>
                </a:lnTo>
                <a:lnTo>
                  <a:pt x="8358" y="303777"/>
                </a:lnTo>
                <a:lnTo>
                  <a:pt x="0" y="292594"/>
                </a:lnTo>
                <a:cubicBezTo>
                  <a:pt x="0" y="253581"/>
                  <a:pt x="129378" y="195063"/>
                  <a:pt x="236115" y="149548"/>
                </a:cubicBezTo>
                <a:cubicBezTo>
                  <a:pt x="359025" y="94280"/>
                  <a:pt x="549857" y="0"/>
                  <a:pt x="608078" y="0"/>
                </a:cubicBezTo>
                <a:close/>
              </a:path>
            </a:pathLst>
          </a:custGeom>
          <a:solidFill>
            <a:srgbClr val="F5AD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l" defTabSz="1828754" hangingPunct="1">
              <a:defRPr/>
            </a:pPr>
            <a:endParaRPr lang="en-GB" sz="3600" kern="1200">
              <a:solidFill>
                <a:srgbClr val="212121"/>
              </a:solidFill>
              <a:latin typeface="Arial"/>
              <a:ea typeface="ヒラギノ角ゴ ProN W3"/>
            </a:endParaRPr>
          </a:p>
        </p:txBody>
      </p:sp>
      <p:sp>
        <p:nvSpPr>
          <p:cNvPr id="1274" name="Freeform 30">
            <a:extLst>
              <a:ext uri="{FF2B5EF4-FFF2-40B4-BE49-F238E27FC236}">
                <a16:creationId xmlns:a16="http://schemas.microsoft.com/office/drawing/2014/main" id="{6E27FB34-CEF0-46B2-9CCF-3AA281FCA9AA}"/>
              </a:ext>
            </a:extLst>
          </p:cNvPr>
          <p:cNvSpPr>
            <a:spLocks/>
          </p:cNvSpPr>
          <p:nvPr/>
        </p:nvSpPr>
        <p:spPr bwMode="auto">
          <a:xfrm rot="160649">
            <a:off x="21562786" y="10855439"/>
            <a:ext cx="1353296" cy="389574"/>
          </a:xfrm>
          <a:custGeom>
            <a:avLst/>
            <a:gdLst>
              <a:gd name="T0" fmla="*/ 0 w 209"/>
              <a:gd name="T1" fmla="*/ 1139 h 60"/>
              <a:gd name="T2" fmla="*/ 2272 w 209"/>
              <a:gd name="T3" fmla="*/ 35 h 60"/>
              <a:gd name="T4" fmla="*/ 3276 w 209"/>
              <a:gd name="T5" fmla="*/ 477 h 60"/>
              <a:gd name="T6" fmla="*/ 2242 w 209"/>
              <a:gd name="T7" fmla="*/ 285 h 60"/>
              <a:gd name="T8" fmla="*/ 0 w 209"/>
              <a:gd name="T9" fmla="*/ 1139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" h="60">
                <a:moveTo>
                  <a:pt x="0" y="60"/>
                </a:moveTo>
                <a:cubicBezTo>
                  <a:pt x="29" y="47"/>
                  <a:pt x="126" y="0"/>
                  <a:pt x="145" y="2"/>
                </a:cubicBezTo>
                <a:cubicBezTo>
                  <a:pt x="164" y="4"/>
                  <a:pt x="190" y="16"/>
                  <a:pt x="209" y="25"/>
                </a:cubicBezTo>
                <a:cubicBezTo>
                  <a:pt x="193" y="17"/>
                  <a:pt x="161" y="12"/>
                  <a:pt x="143" y="15"/>
                </a:cubicBezTo>
                <a:cubicBezTo>
                  <a:pt x="124" y="18"/>
                  <a:pt x="11" y="54"/>
                  <a:pt x="0" y="60"/>
                </a:cubicBezTo>
                <a:close/>
              </a:path>
            </a:pathLst>
          </a:custGeom>
          <a:solidFill>
            <a:srgbClr val="FDEA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1828754" hangingPunct="1">
              <a:defRPr/>
            </a:pPr>
            <a:endParaRPr lang="en-GB" sz="3600" kern="1200">
              <a:solidFill>
                <a:srgbClr val="212121"/>
              </a:solidFill>
              <a:latin typeface="Arial"/>
              <a:ea typeface="ヒラギノ角ゴ ProN W3"/>
            </a:endParaRPr>
          </a:p>
        </p:txBody>
      </p:sp>
      <p:sp>
        <p:nvSpPr>
          <p:cNvPr id="1393" name="Freeform: Shape 1392">
            <a:extLst>
              <a:ext uri="{FF2B5EF4-FFF2-40B4-BE49-F238E27FC236}">
                <a16:creationId xmlns:a16="http://schemas.microsoft.com/office/drawing/2014/main" id="{D248EDCF-8304-49A0-969F-CDC7AC1FEF3E}"/>
              </a:ext>
            </a:extLst>
          </p:cNvPr>
          <p:cNvSpPr>
            <a:spLocks/>
          </p:cNvSpPr>
          <p:nvPr/>
        </p:nvSpPr>
        <p:spPr bwMode="auto">
          <a:xfrm rot="160649">
            <a:off x="21262201" y="10818415"/>
            <a:ext cx="2346778" cy="601998"/>
          </a:xfrm>
          <a:custGeom>
            <a:avLst/>
            <a:gdLst>
              <a:gd name="connsiteX0" fmla="*/ 608078 w 1173389"/>
              <a:gd name="connsiteY0" fmla="*/ 0 h 300998"/>
              <a:gd name="connsiteX1" fmla="*/ 905648 w 1173389"/>
              <a:gd name="connsiteY1" fmla="*/ 113786 h 300998"/>
              <a:gd name="connsiteX2" fmla="*/ 1093650 w 1173389"/>
              <a:gd name="connsiteY2" fmla="*/ 202377 h 300998"/>
              <a:gd name="connsiteX3" fmla="*/ 1173389 w 1173389"/>
              <a:gd name="connsiteY3" fmla="*/ 246419 h 300998"/>
              <a:gd name="connsiteX4" fmla="*/ 6282 w 1173389"/>
              <a:gd name="connsiteY4" fmla="*/ 300998 h 300998"/>
              <a:gd name="connsiteX5" fmla="*/ 0 w 1173389"/>
              <a:gd name="connsiteY5" fmla="*/ 292594 h 300998"/>
              <a:gd name="connsiteX6" fmla="*/ 236115 w 1173389"/>
              <a:gd name="connsiteY6" fmla="*/ 149548 h 300998"/>
              <a:gd name="connsiteX7" fmla="*/ 608078 w 1173389"/>
              <a:gd name="connsiteY7" fmla="*/ 0 h 30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389" h="300998">
                <a:moveTo>
                  <a:pt x="608078" y="0"/>
                </a:moveTo>
                <a:cubicBezTo>
                  <a:pt x="682470" y="0"/>
                  <a:pt x="818317" y="71523"/>
                  <a:pt x="905648" y="113786"/>
                </a:cubicBezTo>
                <a:cubicBezTo>
                  <a:pt x="949313" y="134918"/>
                  <a:pt x="1026940" y="169054"/>
                  <a:pt x="1093650" y="202377"/>
                </a:cubicBezTo>
                <a:lnTo>
                  <a:pt x="1173389" y="246419"/>
                </a:lnTo>
                <a:lnTo>
                  <a:pt x="6282" y="300998"/>
                </a:lnTo>
                <a:lnTo>
                  <a:pt x="0" y="292594"/>
                </a:lnTo>
                <a:cubicBezTo>
                  <a:pt x="0" y="253581"/>
                  <a:pt x="129378" y="195063"/>
                  <a:pt x="236115" y="149548"/>
                </a:cubicBezTo>
                <a:cubicBezTo>
                  <a:pt x="359025" y="94280"/>
                  <a:pt x="549857" y="0"/>
                  <a:pt x="608078" y="0"/>
                </a:cubicBezTo>
                <a:close/>
              </a:path>
            </a:pathLst>
          </a:custGeom>
          <a:noFill/>
          <a:ln w="7938" cap="rnd">
            <a:solidFill>
              <a:srgbClr val="33333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algn="l" defTabSz="1828754" hangingPunct="1">
              <a:defRPr/>
            </a:pPr>
            <a:endParaRPr lang="en-GB" sz="3600" kern="1200">
              <a:solidFill>
                <a:srgbClr val="212121"/>
              </a:solidFill>
              <a:latin typeface="Arial"/>
              <a:ea typeface="ヒラギノ角ゴ ProN W3"/>
            </a:endParaRPr>
          </a:p>
        </p:txBody>
      </p:sp>
      <p:grpSp>
        <p:nvGrpSpPr>
          <p:cNvPr id="1277" name="Group 34">
            <a:extLst>
              <a:ext uri="{FF2B5EF4-FFF2-40B4-BE49-F238E27FC236}">
                <a16:creationId xmlns:a16="http://schemas.microsoft.com/office/drawing/2014/main" id="{EE2C636E-0909-444D-B6FE-48168EBFD1E7}"/>
              </a:ext>
            </a:extLst>
          </p:cNvPr>
          <p:cNvGrpSpPr>
            <a:grpSpLocks/>
          </p:cNvGrpSpPr>
          <p:nvPr/>
        </p:nvGrpSpPr>
        <p:grpSpPr bwMode="auto">
          <a:xfrm rot="896089">
            <a:off x="7258915" y="9865247"/>
            <a:ext cx="2432310" cy="1144366"/>
            <a:chOff x="3557" y="2640"/>
            <a:chExt cx="940" cy="470"/>
          </a:xfrm>
        </p:grpSpPr>
        <p:sp>
          <p:nvSpPr>
            <p:cNvPr id="1278" name="Freeform 23">
              <a:extLst>
                <a:ext uri="{FF2B5EF4-FFF2-40B4-BE49-F238E27FC236}">
                  <a16:creationId xmlns:a16="http://schemas.microsoft.com/office/drawing/2014/main" id="{0C31ECB3-C1F7-42D1-8E19-36E5E5813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79" name="Oval 25">
              <a:extLst>
                <a:ext uri="{FF2B5EF4-FFF2-40B4-BE49-F238E27FC236}">
                  <a16:creationId xmlns:a16="http://schemas.microsoft.com/office/drawing/2014/main" id="{9B5C44AD-1077-47C8-B4D6-155746036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80" name="Oval 26">
              <a:extLst>
                <a:ext uri="{FF2B5EF4-FFF2-40B4-BE49-F238E27FC236}">
                  <a16:creationId xmlns:a16="http://schemas.microsoft.com/office/drawing/2014/main" id="{35799FBD-1E19-4DA3-A398-C7ED82DFF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81" name="Freeform 27">
              <a:extLst>
                <a:ext uri="{FF2B5EF4-FFF2-40B4-BE49-F238E27FC236}">
                  <a16:creationId xmlns:a16="http://schemas.microsoft.com/office/drawing/2014/main" id="{44CC21D0-5AD1-4B93-91C3-4F8693535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82" name="Freeform 28">
              <a:extLst>
                <a:ext uri="{FF2B5EF4-FFF2-40B4-BE49-F238E27FC236}">
                  <a16:creationId xmlns:a16="http://schemas.microsoft.com/office/drawing/2014/main" id="{AA548C14-03CF-4F68-934E-2B0B4ED4B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83" name="Freeform 30">
              <a:extLst>
                <a:ext uri="{FF2B5EF4-FFF2-40B4-BE49-F238E27FC236}">
                  <a16:creationId xmlns:a16="http://schemas.microsoft.com/office/drawing/2014/main" id="{C4F4C7D7-8EE9-446B-8663-D475B82BD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84" name="Freeform 32">
              <a:extLst>
                <a:ext uri="{FF2B5EF4-FFF2-40B4-BE49-F238E27FC236}">
                  <a16:creationId xmlns:a16="http://schemas.microsoft.com/office/drawing/2014/main" id="{981B1613-E78D-4B4D-8ACB-E0CAA98E0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85" name="Oval 33">
              <a:extLst>
                <a:ext uri="{FF2B5EF4-FFF2-40B4-BE49-F238E27FC236}">
                  <a16:creationId xmlns:a16="http://schemas.microsoft.com/office/drawing/2014/main" id="{942AECA5-35DE-4F03-97C3-4E847782D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519A232B-6E88-492E-9B27-0E8FA158C4F3}"/>
              </a:ext>
            </a:extLst>
          </p:cNvPr>
          <p:cNvGrpSpPr/>
          <p:nvPr/>
        </p:nvGrpSpPr>
        <p:grpSpPr>
          <a:xfrm>
            <a:off x="9770099" y="10401158"/>
            <a:ext cx="2432422" cy="1035112"/>
            <a:chOff x="4885050" y="5587841"/>
            <a:chExt cx="1216210" cy="517556"/>
          </a:xfrm>
        </p:grpSpPr>
        <p:sp>
          <p:nvSpPr>
            <p:cNvPr id="1376" name="Freeform: Shape 1375">
              <a:extLst>
                <a:ext uri="{FF2B5EF4-FFF2-40B4-BE49-F238E27FC236}">
                  <a16:creationId xmlns:a16="http://schemas.microsoft.com/office/drawing/2014/main" id="{37B472CD-EA1D-41F9-97A2-84245D123986}"/>
                </a:ext>
              </a:extLst>
            </p:cNvPr>
            <p:cNvSpPr>
              <a:spLocks/>
            </p:cNvSpPr>
            <p:nvPr/>
          </p:nvSpPr>
          <p:spPr bwMode="auto">
            <a:xfrm rot="583525">
              <a:off x="4885105" y="5587845"/>
              <a:ext cx="1216155" cy="516909"/>
            </a:xfrm>
            <a:custGeom>
              <a:avLst/>
              <a:gdLst>
                <a:gd name="connsiteX0" fmla="*/ 580421 w 1216155"/>
                <a:gd name="connsiteY0" fmla="*/ 4159 h 516909"/>
                <a:gd name="connsiteX1" fmla="*/ 608078 w 1216155"/>
                <a:gd name="connsiteY1" fmla="*/ 0 h 516909"/>
                <a:gd name="connsiteX2" fmla="*/ 905647 w 1216155"/>
                <a:gd name="connsiteY2" fmla="*/ 113786 h 516909"/>
                <a:gd name="connsiteX3" fmla="*/ 1216155 w 1216155"/>
                <a:gd name="connsiteY3" fmla="*/ 286092 h 516909"/>
                <a:gd name="connsiteX4" fmla="*/ 1015568 w 1216155"/>
                <a:gd name="connsiteY4" fmla="*/ 408158 h 516909"/>
                <a:gd name="connsiteX5" fmla="*/ 980689 w 1216155"/>
                <a:gd name="connsiteY5" fmla="*/ 423610 h 516909"/>
                <a:gd name="connsiteX6" fmla="*/ 436322 w 1216155"/>
                <a:gd name="connsiteY6" fmla="*/ 516909 h 516909"/>
                <a:gd name="connsiteX7" fmla="*/ 420176 w 1216155"/>
                <a:gd name="connsiteY7" fmla="*/ 510464 h 516909"/>
                <a:gd name="connsiteX8" fmla="*/ 300804 w 1216155"/>
                <a:gd name="connsiteY8" fmla="*/ 458396 h 516909"/>
                <a:gd name="connsiteX9" fmla="*/ 0 w 1216155"/>
                <a:gd name="connsiteY9" fmla="*/ 292593 h 516909"/>
                <a:gd name="connsiteX10" fmla="*/ 236115 w 1216155"/>
                <a:gd name="connsiteY10" fmla="*/ 149548 h 516909"/>
                <a:gd name="connsiteX11" fmla="*/ 580421 w 1216155"/>
                <a:gd name="connsiteY11" fmla="*/ 4159 h 516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6155" h="516909">
                  <a:moveTo>
                    <a:pt x="580421" y="4159"/>
                  </a:moveTo>
                  <a:cubicBezTo>
                    <a:pt x="591450" y="1473"/>
                    <a:pt x="600800" y="0"/>
                    <a:pt x="608078" y="0"/>
                  </a:cubicBezTo>
                  <a:cubicBezTo>
                    <a:pt x="682470" y="0"/>
                    <a:pt x="818317" y="71523"/>
                    <a:pt x="905647" y="113786"/>
                  </a:cubicBezTo>
                  <a:cubicBezTo>
                    <a:pt x="992978" y="156050"/>
                    <a:pt x="1216155" y="250330"/>
                    <a:pt x="1216155" y="286092"/>
                  </a:cubicBezTo>
                  <a:cubicBezTo>
                    <a:pt x="1216155" y="315351"/>
                    <a:pt x="1108812" y="366555"/>
                    <a:pt x="1015568" y="408158"/>
                  </a:cubicBezTo>
                  <a:lnTo>
                    <a:pt x="980689" y="423610"/>
                  </a:lnTo>
                  <a:lnTo>
                    <a:pt x="436322" y="516909"/>
                  </a:lnTo>
                  <a:lnTo>
                    <a:pt x="420176" y="510464"/>
                  </a:lnTo>
                  <a:cubicBezTo>
                    <a:pt x="385709" y="495987"/>
                    <a:pt x="346087" y="478716"/>
                    <a:pt x="300804" y="458396"/>
                  </a:cubicBezTo>
                  <a:cubicBezTo>
                    <a:pt x="126144" y="380372"/>
                    <a:pt x="0" y="328355"/>
                    <a:pt x="0" y="292593"/>
                  </a:cubicBezTo>
                  <a:cubicBezTo>
                    <a:pt x="0" y="253581"/>
                    <a:pt x="129378" y="195062"/>
                    <a:pt x="236115" y="149548"/>
                  </a:cubicBezTo>
                  <a:cubicBezTo>
                    <a:pt x="343660" y="101189"/>
                    <a:pt x="503211" y="22960"/>
                    <a:pt x="580421" y="4159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88" name="Oval 25">
              <a:extLst>
                <a:ext uri="{FF2B5EF4-FFF2-40B4-BE49-F238E27FC236}">
                  <a16:creationId xmlns:a16="http://schemas.microsoft.com/office/drawing/2014/main" id="{EA7E4FF4-4AC2-4265-8966-8720AADFD3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3525">
              <a:off x="5375185" y="5848472"/>
              <a:ext cx="200536" cy="87654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89" name="Oval 26">
              <a:extLst>
                <a:ext uri="{FF2B5EF4-FFF2-40B4-BE49-F238E27FC236}">
                  <a16:creationId xmlns:a16="http://schemas.microsoft.com/office/drawing/2014/main" id="{BDED300A-234A-4806-9035-E3AFC973C2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3525">
              <a:off x="5357415" y="5821958"/>
              <a:ext cx="200536" cy="87654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90" name="Freeform 27">
              <a:extLst>
                <a:ext uri="{FF2B5EF4-FFF2-40B4-BE49-F238E27FC236}">
                  <a16:creationId xmlns:a16="http://schemas.microsoft.com/office/drawing/2014/main" id="{6016743A-730A-492A-BE94-C1A8F1755793}"/>
                </a:ext>
              </a:extLst>
            </p:cNvPr>
            <p:cNvSpPr>
              <a:spLocks/>
            </p:cNvSpPr>
            <p:nvPr/>
          </p:nvSpPr>
          <p:spPr bwMode="auto">
            <a:xfrm rot="583525">
              <a:off x="5391787" y="5828535"/>
              <a:ext cx="165604" cy="84001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91" name="Freeform 28">
              <a:extLst>
                <a:ext uri="{FF2B5EF4-FFF2-40B4-BE49-F238E27FC236}">
                  <a16:creationId xmlns:a16="http://schemas.microsoft.com/office/drawing/2014/main" id="{98DE1DA7-1067-4E6A-AB54-B1E3C1ADE1FB}"/>
                </a:ext>
              </a:extLst>
            </p:cNvPr>
            <p:cNvSpPr>
              <a:spLocks/>
            </p:cNvSpPr>
            <p:nvPr/>
          </p:nvSpPr>
          <p:spPr bwMode="auto">
            <a:xfrm rot="583525">
              <a:off x="5377634" y="5828231"/>
              <a:ext cx="148785" cy="6452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92" name="Freeform 30">
              <a:extLst>
                <a:ext uri="{FF2B5EF4-FFF2-40B4-BE49-F238E27FC236}">
                  <a16:creationId xmlns:a16="http://schemas.microsoft.com/office/drawing/2014/main" id="{4B0D9B08-045E-4894-AC9B-E0B423EEBE05}"/>
                </a:ext>
              </a:extLst>
            </p:cNvPr>
            <p:cNvSpPr>
              <a:spLocks/>
            </p:cNvSpPr>
            <p:nvPr/>
          </p:nvSpPr>
          <p:spPr bwMode="auto">
            <a:xfrm rot="583525">
              <a:off x="5058928" y="5592523"/>
              <a:ext cx="676648" cy="194786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77" name="Freeform: Shape 1376">
              <a:extLst>
                <a:ext uri="{FF2B5EF4-FFF2-40B4-BE49-F238E27FC236}">
                  <a16:creationId xmlns:a16="http://schemas.microsoft.com/office/drawing/2014/main" id="{01A685C0-95CE-451E-8FA9-ABC754785ED7}"/>
                </a:ext>
              </a:extLst>
            </p:cNvPr>
            <p:cNvSpPr>
              <a:spLocks/>
            </p:cNvSpPr>
            <p:nvPr/>
          </p:nvSpPr>
          <p:spPr bwMode="auto">
            <a:xfrm rot="583525">
              <a:off x="4885050" y="5587841"/>
              <a:ext cx="1216155" cy="517556"/>
            </a:xfrm>
            <a:custGeom>
              <a:avLst/>
              <a:gdLst>
                <a:gd name="connsiteX0" fmla="*/ 580421 w 1216155"/>
                <a:gd name="connsiteY0" fmla="*/ 4159 h 517556"/>
                <a:gd name="connsiteX1" fmla="*/ 608078 w 1216155"/>
                <a:gd name="connsiteY1" fmla="*/ 0 h 517556"/>
                <a:gd name="connsiteX2" fmla="*/ 905647 w 1216155"/>
                <a:gd name="connsiteY2" fmla="*/ 113786 h 517556"/>
                <a:gd name="connsiteX3" fmla="*/ 1216155 w 1216155"/>
                <a:gd name="connsiteY3" fmla="*/ 286092 h 517556"/>
                <a:gd name="connsiteX4" fmla="*/ 1015568 w 1216155"/>
                <a:gd name="connsiteY4" fmla="*/ 408158 h 517556"/>
                <a:gd name="connsiteX5" fmla="*/ 977193 w 1216155"/>
                <a:gd name="connsiteY5" fmla="*/ 425134 h 517556"/>
                <a:gd name="connsiteX6" fmla="*/ 437942 w 1216155"/>
                <a:gd name="connsiteY6" fmla="*/ 517556 h 517556"/>
                <a:gd name="connsiteX7" fmla="*/ 420176 w 1216155"/>
                <a:gd name="connsiteY7" fmla="*/ 510464 h 517556"/>
                <a:gd name="connsiteX8" fmla="*/ 300804 w 1216155"/>
                <a:gd name="connsiteY8" fmla="*/ 458396 h 517556"/>
                <a:gd name="connsiteX9" fmla="*/ 0 w 1216155"/>
                <a:gd name="connsiteY9" fmla="*/ 292593 h 517556"/>
                <a:gd name="connsiteX10" fmla="*/ 236115 w 1216155"/>
                <a:gd name="connsiteY10" fmla="*/ 149548 h 517556"/>
                <a:gd name="connsiteX11" fmla="*/ 580421 w 1216155"/>
                <a:gd name="connsiteY11" fmla="*/ 4159 h 517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6155" h="517556">
                  <a:moveTo>
                    <a:pt x="580421" y="4159"/>
                  </a:moveTo>
                  <a:cubicBezTo>
                    <a:pt x="591450" y="1473"/>
                    <a:pt x="600800" y="0"/>
                    <a:pt x="608078" y="0"/>
                  </a:cubicBezTo>
                  <a:cubicBezTo>
                    <a:pt x="682470" y="0"/>
                    <a:pt x="818317" y="71523"/>
                    <a:pt x="905647" y="113786"/>
                  </a:cubicBezTo>
                  <a:cubicBezTo>
                    <a:pt x="992978" y="156050"/>
                    <a:pt x="1216155" y="250330"/>
                    <a:pt x="1216155" y="286092"/>
                  </a:cubicBezTo>
                  <a:cubicBezTo>
                    <a:pt x="1216155" y="315351"/>
                    <a:pt x="1108812" y="366555"/>
                    <a:pt x="1015568" y="408158"/>
                  </a:cubicBezTo>
                  <a:lnTo>
                    <a:pt x="977193" y="425134"/>
                  </a:lnTo>
                  <a:lnTo>
                    <a:pt x="437942" y="517556"/>
                  </a:lnTo>
                  <a:lnTo>
                    <a:pt x="420176" y="510464"/>
                  </a:lnTo>
                  <a:cubicBezTo>
                    <a:pt x="385709" y="495987"/>
                    <a:pt x="346087" y="478716"/>
                    <a:pt x="300804" y="458396"/>
                  </a:cubicBezTo>
                  <a:cubicBezTo>
                    <a:pt x="126144" y="380372"/>
                    <a:pt x="0" y="328355"/>
                    <a:pt x="0" y="292593"/>
                  </a:cubicBezTo>
                  <a:cubicBezTo>
                    <a:pt x="0" y="253581"/>
                    <a:pt x="129378" y="195062"/>
                    <a:pt x="236115" y="149548"/>
                  </a:cubicBezTo>
                  <a:cubicBezTo>
                    <a:pt x="343660" y="101189"/>
                    <a:pt x="503211" y="22960"/>
                    <a:pt x="580421" y="4159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94" name="Oval 33">
              <a:extLst>
                <a:ext uri="{FF2B5EF4-FFF2-40B4-BE49-F238E27FC236}">
                  <a16:creationId xmlns:a16="http://schemas.microsoft.com/office/drawing/2014/main" id="{6973AB92-498B-460E-8ED2-DCFE3EC2B3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3525">
              <a:off x="5357415" y="5821958"/>
              <a:ext cx="200536" cy="87654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4BF7D3A8-8C9C-44AF-B390-73A223C596FC}"/>
              </a:ext>
            </a:extLst>
          </p:cNvPr>
          <p:cNvGrpSpPr/>
          <p:nvPr/>
        </p:nvGrpSpPr>
        <p:grpSpPr>
          <a:xfrm>
            <a:off x="12285513" y="10758237"/>
            <a:ext cx="2355270" cy="731246"/>
            <a:chOff x="6142755" y="5768760"/>
            <a:chExt cx="1177635" cy="365623"/>
          </a:xfrm>
        </p:grpSpPr>
        <p:sp>
          <p:nvSpPr>
            <p:cNvPr id="1385" name="Freeform: Shape 1384">
              <a:extLst>
                <a:ext uri="{FF2B5EF4-FFF2-40B4-BE49-F238E27FC236}">
                  <a16:creationId xmlns:a16="http://schemas.microsoft.com/office/drawing/2014/main" id="{1872950D-5DCA-4485-8FE4-157CF70F3B3D}"/>
                </a:ext>
              </a:extLst>
            </p:cNvPr>
            <p:cNvSpPr>
              <a:spLocks/>
            </p:cNvSpPr>
            <p:nvPr/>
          </p:nvSpPr>
          <p:spPr bwMode="auto">
            <a:xfrm rot="342215">
              <a:off x="6143124" y="5769021"/>
              <a:ext cx="1177266" cy="357947"/>
            </a:xfrm>
            <a:custGeom>
              <a:avLst/>
              <a:gdLst>
                <a:gd name="connsiteX0" fmla="*/ 608078 w 1177266"/>
                <a:gd name="connsiteY0" fmla="*/ 0 h 357947"/>
                <a:gd name="connsiteX1" fmla="*/ 905647 w 1177266"/>
                <a:gd name="connsiteY1" fmla="*/ 113786 h 357947"/>
                <a:gd name="connsiteX2" fmla="*/ 1093650 w 1177266"/>
                <a:gd name="connsiteY2" fmla="*/ 202377 h 357947"/>
                <a:gd name="connsiteX3" fmla="*/ 1177266 w 1177266"/>
                <a:gd name="connsiteY3" fmla="*/ 248560 h 357947"/>
                <a:gd name="connsiteX4" fmla="*/ 82039 w 1177266"/>
                <a:gd name="connsiteY4" fmla="*/ 357947 h 357947"/>
                <a:gd name="connsiteX5" fmla="*/ 22439 w 1177266"/>
                <a:gd name="connsiteY5" fmla="*/ 322615 h 357947"/>
                <a:gd name="connsiteX6" fmla="*/ 0 w 1177266"/>
                <a:gd name="connsiteY6" fmla="*/ 292594 h 357947"/>
                <a:gd name="connsiteX7" fmla="*/ 236115 w 1177266"/>
                <a:gd name="connsiteY7" fmla="*/ 149548 h 357947"/>
                <a:gd name="connsiteX8" fmla="*/ 608078 w 1177266"/>
                <a:gd name="connsiteY8" fmla="*/ 0 h 35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7266" h="357947">
                  <a:moveTo>
                    <a:pt x="608078" y="0"/>
                  </a:moveTo>
                  <a:cubicBezTo>
                    <a:pt x="682470" y="0"/>
                    <a:pt x="818317" y="71523"/>
                    <a:pt x="905647" y="113786"/>
                  </a:cubicBezTo>
                  <a:cubicBezTo>
                    <a:pt x="949312" y="134918"/>
                    <a:pt x="1026939" y="169054"/>
                    <a:pt x="1093650" y="202377"/>
                  </a:cubicBezTo>
                  <a:lnTo>
                    <a:pt x="1177266" y="248560"/>
                  </a:lnTo>
                  <a:lnTo>
                    <a:pt x="82039" y="357947"/>
                  </a:lnTo>
                  <a:lnTo>
                    <a:pt x="22439" y="322615"/>
                  </a:lnTo>
                  <a:cubicBezTo>
                    <a:pt x="7884" y="311490"/>
                    <a:pt x="0" y="301534"/>
                    <a:pt x="0" y="292594"/>
                  </a:cubicBezTo>
                  <a:cubicBezTo>
                    <a:pt x="0" y="253581"/>
                    <a:pt x="129378" y="195062"/>
                    <a:pt x="236115" y="149548"/>
                  </a:cubicBezTo>
                  <a:cubicBezTo>
                    <a:pt x="359024" y="94280"/>
                    <a:pt x="549857" y="0"/>
                    <a:pt x="60807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297" name="Oval 25">
              <a:extLst>
                <a:ext uri="{FF2B5EF4-FFF2-40B4-BE49-F238E27FC236}">
                  <a16:creationId xmlns:a16="http://schemas.microsoft.com/office/drawing/2014/main" id="{83B3C62F-9813-4A9A-B622-67ADB8C4A5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2215">
              <a:off x="6628479" y="5975170"/>
              <a:ext cx="200536" cy="87654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98" name="Oval 26">
              <a:extLst>
                <a:ext uri="{FF2B5EF4-FFF2-40B4-BE49-F238E27FC236}">
                  <a16:creationId xmlns:a16="http://schemas.microsoft.com/office/drawing/2014/main" id="{F955D460-9937-4190-B15A-15876D88AA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2215">
              <a:off x="6608893" y="5949968"/>
              <a:ext cx="200536" cy="87654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299" name="Freeform 27">
              <a:extLst>
                <a:ext uri="{FF2B5EF4-FFF2-40B4-BE49-F238E27FC236}">
                  <a16:creationId xmlns:a16="http://schemas.microsoft.com/office/drawing/2014/main" id="{DD9C1AD7-B56F-4EFB-8930-7FE3C792D04E}"/>
                </a:ext>
              </a:extLst>
            </p:cNvPr>
            <p:cNvSpPr>
              <a:spLocks/>
            </p:cNvSpPr>
            <p:nvPr/>
          </p:nvSpPr>
          <p:spPr bwMode="auto">
            <a:xfrm rot="342215">
              <a:off x="6643557" y="5955347"/>
              <a:ext cx="165604" cy="84001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00" name="Freeform 28">
              <a:extLst>
                <a:ext uri="{FF2B5EF4-FFF2-40B4-BE49-F238E27FC236}">
                  <a16:creationId xmlns:a16="http://schemas.microsoft.com/office/drawing/2014/main" id="{6C952B03-FD78-4F5E-927C-BF8B2EC0EE60}"/>
                </a:ext>
              </a:extLst>
            </p:cNvPr>
            <p:cNvSpPr>
              <a:spLocks/>
            </p:cNvSpPr>
            <p:nvPr/>
          </p:nvSpPr>
          <p:spPr bwMode="auto">
            <a:xfrm rot="342215">
              <a:off x="6628755" y="5956650"/>
              <a:ext cx="148785" cy="6452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01" name="Freeform 30">
              <a:extLst>
                <a:ext uri="{FF2B5EF4-FFF2-40B4-BE49-F238E27FC236}">
                  <a16:creationId xmlns:a16="http://schemas.microsoft.com/office/drawing/2014/main" id="{57220061-6178-41B2-BEAE-6B664234D955}"/>
                </a:ext>
              </a:extLst>
            </p:cNvPr>
            <p:cNvSpPr>
              <a:spLocks/>
            </p:cNvSpPr>
            <p:nvPr/>
          </p:nvSpPr>
          <p:spPr bwMode="auto">
            <a:xfrm rot="342215">
              <a:off x="6298220" y="5782351"/>
              <a:ext cx="676648" cy="194786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86" name="Freeform: Shape 1385">
              <a:extLst>
                <a:ext uri="{FF2B5EF4-FFF2-40B4-BE49-F238E27FC236}">
                  <a16:creationId xmlns:a16="http://schemas.microsoft.com/office/drawing/2014/main" id="{00EB0DA6-9016-4046-AE1B-1E0857541CE6}"/>
                </a:ext>
              </a:extLst>
            </p:cNvPr>
            <p:cNvSpPr>
              <a:spLocks/>
            </p:cNvSpPr>
            <p:nvPr/>
          </p:nvSpPr>
          <p:spPr bwMode="auto">
            <a:xfrm rot="342215">
              <a:off x="6142755" y="5768760"/>
              <a:ext cx="1172391" cy="365623"/>
            </a:xfrm>
            <a:custGeom>
              <a:avLst/>
              <a:gdLst>
                <a:gd name="connsiteX0" fmla="*/ 608078 w 1172391"/>
                <a:gd name="connsiteY0" fmla="*/ 0 h 365623"/>
                <a:gd name="connsiteX1" fmla="*/ 905647 w 1172391"/>
                <a:gd name="connsiteY1" fmla="*/ 113786 h 365623"/>
                <a:gd name="connsiteX2" fmla="*/ 1093650 w 1172391"/>
                <a:gd name="connsiteY2" fmla="*/ 202377 h 365623"/>
                <a:gd name="connsiteX3" fmla="*/ 1172391 w 1172391"/>
                <a:gd name="connsiteY3" fmla="*/ 245867 h 365623"/>
                <a:gd name="connsiteX4" fmla="*/ 96336 w 1172391"/>
                <a:gd name="connsiteY4" fmla="*/ 353340 h 365623"/>
                <a:gd name="connsiteX5" fmla="*/ 97563 w 1172391"/>
                <a:gd name="connsiteY5" fmla="*/ 365623 h 365623"/>
                <a:gd name="connsiteX6" fmla="*/ 84905 w 1172391"/>
                <a:gd name="connsiteY6" fmla="*/ 359647 h 365623"/>
                <a:gd name="connsiteX7" fmla="*/ 0 w 1172391"/>
                <a:gd name="connsiteY7" fmla="*/ 292594 h 365623"/>
                <a:gd name="connsiteX8" fmla="*/ 236115 w 1172391"/>
                <a:gd name="connsiteY8" fmla="*/ 149548 h 365623"/>
                <a:gd name="connsiteX9" fmla="*/ 608078 w 1172391"/>
                <a:gd name="connsiteY9" fmla="*/ 0 h 36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2391" h="365623">
                  <a:moveTo>
                    <a:pt x="608078" y="0"/>
                  </a:moveTo>
                  <a:cubicBezTo>
                    <a:pt x="682470" y="0"/>
                    <a:pt x="818317" y="71523"/>
                    <a:pt x="905647" y="113786"/>
                  </a:cubicBezTo>
                  <a:cubicBezTo>
                    <a:pt x="949312" y="134918"/>
                    <a:pt x="1026939" y="169054"/>
                    <a:pt x="1093650" y="202377"/>
                  </a:cubicBezTo>
                  <a:lnTo>
                    <a:pt x="1172391" y="245867"/>
                  </a:lnTo>
                  <a:lnTo>
                    <a:pt x="96336" y="353340"/>
                  </a:lnTo>
                  <a:lnTo>
                    <a:pt x="97563" y="365623"/>
                  </a:lnTo>
                  <a:lnTo>
                    <a:pt x="84905" y="359647"/>
                  </a:lnTo>
                  <a:cubicBezTo>
                    <a:pt x="31536" y="332419"/>
                    <a:pt x="0" y="310475"/>
                    <a:pt x="0" y="292594"/>
                  </a:cubicBezTo>
                  <a:cubicBezTo>
                    <a:pt x="0" y="253581"/>
                    <a:pt x="129378" y="195062"/>
                    <a:pt x="236115" y="149548"/>
                  </a:cubicBezTo>
                  <a:cubicBezTo>
                    <a:pt x="359024" y="94280"/>
                    <a:pt x="549857" y="0"/>
                    <a:pt x="60807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03" name="Oval 33">
              <a:extLst>
                <a:ext uri="{FF2B5EF4-FFF2-40B4-BE49-F238E27FC236}">
                  <a16:creationId xmlns:a16="http://schemas.microsoft.com/office/drawing/2014/main" id="{FA42DC10-0D12-47DB-9529-C431668243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2215">
              <a:off x="6608893" y="5949968"/>
              <a:ext cx="200536" cy="87654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DB1CE606-76D5-43B3-92B3-B2E2EB5ED35A}"/>
              </a:ext>
            </a:extLst>
          </p:cNvPr>
          <p:cNvGrpSpPr/>
          <p:nvPr/>
        </p:nvGrpSpPr>
        <p:grpSpPr>
          <a:xfrm>
            <a:off x="5009266" y="8218231"/>
            <a:ext cx="1080672" cy="930362"/>
            <a:chOff x="2504633" y="4498758"/>
            <a:chExt cx="540336" cy="465181"/>
          </a:xfrm>
        </p:grpSpPr>
        <p:sp>
          <p:nvSpPr>
            <p:cNvPr id="1358" name="Freeform: Shape 1357">
              <a:extLst>
                <a:ext uri="{FF2B5EF4-FFF2-40B4-BE49-F238E27FC236}">
                  <a16:creationId xmlns:a16="http://schemas.microsoft.com/office/drawing/2014/main" id="{0708DA07-EE7F-4AFF-84D3-85142BFD693F}"/>
                </a:ext>
              </a:extLst>
            </p:cNvPr>
            <p:cNvSpPr>
              <a:spLocks/>
            </p:cNvSpPr>
            <p:nvPr/>
          </p:nvSpPr>
          <p:spPr bwMode="auto">
            <a:xfrm rot="1279283">
              <a:off x="2504633" y="4498758"/>
              <a:ext cx="540336" cy="465181"/>
            </a:xfrm>
            <a:custGeom>
              <a:avLst/>
              <a:gdLst>
                <a:gd name="connsiteX0" fmla="*/ 0 w 540336"/>
                <a:gd name="connsiteY0" fmla="*/ 0 h 465181"/>
                <a:gd name="connsiteX1" fmla="*/ 76192 w 540336"/>
                <a:gd name="connsiteY1" fmla="*/ 28409 h 465181"/>
                <a:gd name="connsiteX2" fmla="*/ 229828 w 540336"/>
                <a:gd name="connsiteY2" fmla="*/ 101152 h 465181"/>
                <a:gd name="connsiteX3" fmla="*/ 540336 w 540336"/>
                <a:gd name="connsiteY3" fmla="*/ 273457 h 465181"/>
                <a:gd name="connsiteX4" fmla="*/ 255704 w 540336"/>
                <a:gd name="connsiteY4" fmla="*/ 432757 h 465181"/>
                <a:gd name="connsiteX5" fmla="*/ 181567 w 540336"/>
                <a:gd name="connsiteY5" fmla="*/ 465181 h 46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336" h="465181">
                  <a:moveTo>
                    <a:pt x="0" y="0"/>
                  </a:moveTo>
                  <a:lnTo>
                    <a:pt x="76192" y="28409"/>
                  </a:lnTo>
                  <a:cubicBezTo>
                    <a:pt x="130369" y="51573"/>
                    <a:pt x="186163" y="80020"/>
                    <a:pt x="229828" y="101152"/>
                  </a:cubicBezTo>
                  <a:cubicBezTo>
                    <a:pt x="317159" y="143415"/>
                    <a:pt x="540336" y="237695"/>
                    <a:pt x="540336" y="273457"/>
                  </a:cubicBezTo>
                  <a:cubicBezTo>
                    <a:pt x="540336" y="312469"/>
                    <a:pt x="349503" y="390494"/>
                    <a:pt x="255704" y="432757"/>
                  </a:cubicBezTo>
                  <a:lnTo>
                    <a:pt x="181567" y="465181"/>
                  </a:ln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59" name="Freeform: Shape 1358">
              <a:extLst>
                <a:ext uri="{FF2B5EF4-FFF2-40B4-BE49-F238E27FC236}">
                  <a16:creationId xmlns:a16="http://schemas.microsoft.com/office/drawing/2014/main" id="{09DB326D-D7E3-49A2-8D45-6A15C05D7A66}"/>
                </a:ext>
              </a:extLst>
            </p:cNvPr>
            <p:cNvSpPr>
              <a:spLocks/>
            </p:cNvSpPr>
            <p:nvPr/>
          </p:nvSpPr>
          <p:spPr bwMode="auto">
            <a:xfrm rot="1279283">
              <a:off x="2505953" y="4499522"/>
              <a:ext cx="538955" cy="464225"/>
            </a:xfrm>
            <a:custGeom>
              <a:avLst/>
              <a:gdLst>
                <a:gd name="connsiteX0" fmla="*/ 0 w 538955"/>
                <a:gd name="connsiteY0" fmla="*/ 0 h 464225"/>
                <a:gd name="connsiteX1" fmla="*/ 74811 w 538955"/>
                <a:gd name="connsiteY1" fmla="*/ 27894 h 464225"/>
                <a:gd name="connsiteX2" fmla="*/ 228447 w 538955"/>
                <a:gd name="connsiteY2" fmla="*/ 100637 h 464225"/>
                <a:gd name="connsiteX3" fmla="*/ 538955 w 538955"/>
                <a:gd name="connsiteY3" fmla="*/ 272942 h 464225"/>
                <a:gd name="connsiteX4" fmla="*/ 254323 w 538955"/>
                <a:gd name="connsiteY4" fmla="*/ 432242 h 464225"/>
                <a:gd name="connsiteX5" fmla="*/ 181193 w 538955"/>
                <a:gd name="connsiteY5" fmla="*/ 464225 h 46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8955" h="464225">
                  <a:moveTo>
                    <a:pt x="0" y="0"/>
                  </a:moveTo>
                  <a:lnTo>
                    <a:pt x="74811" y="27894"/>
                  </a:lnTo>
                  <a:cubicBezTo>
                    <a:pt x="128988" y="51058"/>
                    <a:pt x="184782" y="79505"/>
                    <a:pt x="228447" y="100637"/>
                  </a:cubicBezTo>
                  <a:cubicBezTo>
                    <a:pt x="315778" y="142900"/>
                    <a:pt x="538955" y="237180"/>
                    <a:pt x="538955" y="272942"/>
                  </a:cubicBezTo>
                  <a:cubicBezTo>
                    <a:pt x="538955" y="311954"/>
                    <a:pt x="348122" y="389979"/>
                    <a:pt x="254323" y="432242"/>
                  </a:cubicBezTo>
                  <a:lnTo>
                    <a:pt x="181193" y="464225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</p:grpSp>
      <p:sp>
        <p:nvSpPr>
          <p:cNvPr id="1362" name="Freeform: Shape 1361">
            <a:extLst>
              <a:ext uri="{FF2B5EF4-FFF2-40B4-BE49-F238E27FC236}">
                <a16:creationId xmlns:a16="http://schemas.microsoft.com/office/drawing/2014/main" id="{10ADE7B4-8989-4344-A015-F3A074AAF35F}"/>
              </a:ext>
            </a:extLst>
          </p:cNvPr>
          <p:cNvSpPr>
            <a:spLocks/>
          </p:cNvSpPr>
          <p:nvPr/>
        </p:nvSpPr>
        <p:spPr bwMode="auto">
          <a:xfrm rot="1279283">
            <a:off x="5064649" y="9155311"/>
            <a:ext cx="2024602" cy="1144366"/>
          </a:xfrm>
          <a:custGeom>
            <a:avLst/>
            <a:gdLst>
              <a:gd name="connsiteX0" fmla="*/ 338827 w 1012301"/>
              <a:gd name="connsiteY0" fmla="*/ 15595 h 572183"/>
              <a:gd name="connsiteX1" fmla="*/ 404223 w 1012301"/>
              <a:gd name="connsiteY1" fmla="*/ 0 h 572183"/>
              <a:gd name="connsiteX2" fmla="*/ 701793 w 1012301"/>
              <a:gd name="connsiteY2" fmla="*/ 113787 h 572183"/>
              <a:gd name="connsiteX3" fmla="*/ 1012301 w 1012301"/>
              <a:gd name="connsiteY3" fmla="*/ 286092 h 572183"/>
              <a:gd name="connsiteX4" fmla="*/ 727669 w 1012301"/>
              <a:gd name="connsiteY4" fmla="*/ 445392 h 572183"/>
              <a:gd name="connsiteX5" fmla="*/ 400989 w 1012301"/>
              <a:gd name="connsiteY5" fmla="*/ 572183 h 572183"/>
              <a:gd name="connsiteX6" fmla="*/ 216322 w 1012301"/>
              <a:gd name="connsiteY6" fmla="*/ 510464 h 572183"/>
              <a:gd name="connsiteX7" fmla="*/ 118709 w 1012301"/>
              <a:gd name="connsiteY7" fmla="*/ 467887 h 572183"/>
              <a:gd name="connsiteX8" fmla="*/ 0 w 1012301"/>
              <a:gd name="connsiteY8" fmla="*/ 163751 h 572183"/>
              <a:gd name="connsiteX9" fmla="*/ 32261 w 1012301"/>
              <a:gd name="connsiteY9" fmla="*/ 149548 h 572183"/>
              <a:gd name="connsiteX10" fmla="*/ 338827 w 1012301"/>
              <a:gd name="connsiteY10" fmla="*/ 15595 h 57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301" h="572183">
                <a:moveTo>
                  <a:pt x="338827" y="15595"/>
                </a:moveTo>
                <a:cubicBezTo>
                  <a:pt x="366825" y="5893"/>
                  <a:pt x="389669" y="0"/>
                  <a:pt x="404223" y="0"/>
                </a:cubicBezTo>
                <a:cubicBezTo>
                  <a:pt x="478616" y="0"/>
                  <a:pt x="614463" y="71523"/>
                  <a:pt x="701793" y="113787"/>
                </a:cubicBezTo>
                <a:cubicBezTo>
                  <a:pt x="789124" y="156050"/>
                  <a:pt x="1012301" y="250330"/>
                  <a:pt x="1012301" y="286092"/>
                </a:cubicBezTo>
                <a:cubicBezTo>
                  <a:pt x="1012301" y="325104"/>
                  <a:pt x="821468" y="403129"/>
                  <a:pt x="727669" y="445392"/>
                </a:cubicBezTo>
                <a:cubicBezTo>
                  <a:pt x="633870" y="487656"/>
                  <a:pt x="433333" y="572183"/>
                  <a:pt x="400989" y="572183"/>
                </a:cubicBezTo>
                <a:cubicBezTo>
                  <a:pt x="376730" y="572183"/>
                  <a:pt x="319723" y="553896"/>
                  <a:pt x="216322" y="510464"/>
                </a:cubicBezTo>
                <a:lnTo>
                  <a:pt x="118709" y="467887"/>
                </a:lnTo>
                <a:lnTo>
                  <a:pt x="0" y="163751"/>
                </a:lnTo>
                <a:lnTo>
                  <a:pt x="32261" y="149548"/>
                </a:lnTo>
                <a:cubicBezTo>
                  <a:pt x="124443" y="108097"/>
                  <a:pt x="254832" y="44702"/>
                  <a:pt x="338827" y="15595"/>
                </a:cubicBezTo>
                <a:close/>
              </a:path>
            </a:pathLst>
          </a:custGeom>
          <a:solidFill>
            <a:srgbClr val="F5AD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l" defTabSz="1828754" hangingPunct="1">
              <a:defRPr/>
            </a:pPr>
            <a:endParaRPr lang="en-GB" sz="3600" kern="1200">
              <a:solidFill>
                <a:srgbClr val="212121"/>
              </a:solidFill>
              <a:latin typeface="Arial"/>
              <a:ea typeface="ヒラギノ角ゴ ProN W3"/>
            </a:endParaRPr>
          </a:p>
        </p:txBody>
      </p:sp>
      <p:sp>
        <p:nvSpPr>
          <p:cNvPr id="1319" name="Freeform 30">
            <a:extLst>
              <a:ext uri="{FF2B5EF4-FFF2-40B4-BE49-F238E27FC236}">
                <a16:creationId xmlns:a16="http://schemas.microsoft.com/office/drawing/2014/main" id="{CF6698A5-0A3C-49E8-B9E4-7A21655D6B05}"/>
              </a:ext>
            </a:extLst>
          </p:cNvPr>
          <p:cNvSpPr>
            <a:spLocks/>
          </p:cNvSpPr>
          <p:nvPr/>
        </p:nvSpPr>
        <p:spPr bwMode="auto">
          <a:xfrm rot="1731384">
            <a:off x="5242846" y="9134831"/>
            <a:ext cx="1353296" cy="389574"/>
          </a:xfrm>
          <a:custGeom>
            <a:avLst/>
            <a:gdLst>
              <a:gd name="T0" fmla="*/ 0 w 209"/>
              <a:gd name="T1" fmla="*/ 1139 h 60"/>
              <a:gd name="T2" fmla="*/ 2272 w 209"/>
              <a:gd name="T3" fmla="*/ 35 h 60"/>
              <a:gd name="T4" fmla="*/ 3276 w 209"/>
              <a:gd name="T5" fmla="*/ 477 h 60"/>
              <a:gd name="T6" fmla="*/ 2242 w 209"/>
              <a:gd name="T7" fmla="*/ 285 h 60"/>
              <a:gd name="T8" fmla="*/ 0 w 209"/>
              <a:gd name="T9" fmla="*/ 1139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" h="60">
                <a:moveTo>
                  <a:pt x="0" y="60"/>
                </a:moveTo>
                <a:cubicBezTo>
                  <a:pt x="29" y="47"/>
                  <a:pt x="126" y="0"/>
                  <a:pt x="145" y="2"/>
                </a:cubicBezTo>
                <a:cubicBezTo>
                  <a:pt x="164" y="4"/>
                  <a:pt x="190" y="16"/>
                  <a:pt x="209" y="25"/>
                </a:cubicBezTo>
                <a:cubicBezTo>
                  <a:pt x="193" y="17"/>
                  <a:pt x="161" y="12"/>
                  <a:pt x="143" y="15"/>
                </a:cubicBezTo>
                <a:cubicBezTo>
                  <a:pt x="124" y="18"/>
                  <a:pt x="11" y="54"/>
                  <a:pt x="0" y="60"/>
                </a:cubicBezTo>
                <a:close/>
              </a:path>
            </a:pathLst>
          </a:custGeom>
          <a:solidFill>
            <a:srgbClr val="FDEA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1828754" hangingPunct="1">
              <a:defRPr/>
            </a:pPr>
            <a:endParaRPr lang="en-GB" sz="3600" kern="1200">
              <a:solidFill>
                <a:srgbClr val="212121"/>
              </a:solidFill>
              <a:latin typeface="Arial"/>
              <a:ea typeface="ヒラギノ角ゴ ProN W3"/>
            </a:endParaRPr>
          </a:p>
        </p:txBody>
      </p:sp>
      <p:sp>
        <p:nvSpPr>
          <p:cNvPr id="1361" name="Freeform: Shape 1360">
            <a:extLst>
              <a:ext uri="{FF2B5EF4-FFF2-40B4-BE49-F238E27FC236}">
                <a16:creationId xmlns:a16="http://schemas.microsoft.com/office/drawing/2014/main" id="{714A33E3-D25A-45EE-B2CA-A042A8BC674D}"/>
              </a:ext>
            </a:extLst>
          </p:cNvPr>
          <p:cNvSpPr>
            <a:spLocks/>
          </p:cNvSpPr>
          <p:nvPr/>
        </p:nvSpPr>
        <p:spPr bwMode="auto">
          <a:xfrm rot="1279283">
            <a:off x="5060881" y="9154603"/>
            <a:ext cx="2028506" cy="1144366"/>
          </a:xfrm>
          <a:custGeom>
            <a:avLst/>
            <a:gdLst>
              <a:gd name="connsiteX0" fmla="*/ 340779 w 1014253"/>
              <a:gd name="connsiteY0" fmla="*/ 15595 h 572183"/>
              <a:gd name="connsiteX1" fmla="*/ 406175 w 1014253"/>
              <a:gd name="connsiteY1" fmla="*/ 0 h 572183"/>
              <a:gd name="connsiteX2" fmla="*/ 703745 w 1014253"/>
              <a:gd name="connsiteY2" fmla="*/ 113787 h 572183"/>
              <a:gd name="connsiteX3" fmla="*/ 1014253 w 1014253"/>
              <a:gd name="connsiteY3" fmla="*/ 286092 h 572183"/>
              <a:gd name="connsiteX4" fmla="*/ 729621 w 1014253"/>
              <a:gd name="connsiteY4" fmla="*/ 445392 h 572183"/>
              <a:gd name="connsiteX5" fmla="*/ 402941 w 1014253"/>
              <a:gd name="connsiteY5" fmla="*/ 572183 h 572183"/>
              <a:gd name="connsiteX6" fmla="*/ 218274 w 1014253"/>
              <a:gd name="connsiteY6" fmla="*/ 510464 h 572183"/>
              <a:gd name="connsiteX7" fmla="*/ 117904 w 1014253"/>
              <a:gd name="connsiteY7" fmla="*/ 466685 h 572183"/>
              <a:gd name="connsiteX8" fmla="*/ 0 w 1014253"/>
              <a:gd name="connsiteY8" fmla="*/ 164610 h 572183"/>
              <a:gd name="connsiteX9" fmla="*/ 34213 w 1014253"/>
              <a:gd name="connsiteY9" fmla="*/ 149548 h 572183"/>
              <a:gd name="connsiteX10" fmla="*/ 340779 w 1014253"/>
              <a:gd name="connsiteY10" fmla="*/ 15595 h 57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4253" h="572183">
                <a:moveTo>
                  <a:pt x="340779" y="15595"/>
                </a:moveTo>
                <a:cubicBezTo>
                  <a:pt x="368777" y="5893"/>
                  <a:pt x="391621" y="0"/>
                  <a:pt x="406175" y="0"/>
                </a:cubicBezTo>
                <a:cubicBezTo>
                  <a:pt x="480568" y="0"/>
                  <a:pt x="616415" y="71523"/>
                  <a:pt x="703745" y="113787"/>
                </a:cubicBezTo>
                <a:cubicBezTo>
                  <a:pt x="791076" y="156050"/>
                  <a:pt x="1014253" y="250330"/>
                  <a:pt x="1014253" y="286092"/>
                </a:cubicBezTo>
                <a:cubicBezTo>
                  <a:pt x="1014253" y="325104"/>
                  <a:pt x="823420" y="403129"/>
                  <a:pt x="729621" y="445392"/>
                </a:cubicBezTo>
                <a:cubicBezTo>
                  <a:pt x="635822" y="487656"/>
                  <a:pt x="435285" y="572183"/>
                  <a:pt x="402941" y="572183"/>
                </a:cubicBezTo>
                <a:cubicBezTo>
                  <a:pt x="378682" y="572183"/>
                  <a:pt x="321675" y="553896"/>
                  <a:pt x="218274" y="510464"/>
                </a:cubicBezTo>
                <a:lnTo>
                  <a:pt x="117904" y="466685"/>
                </a:lnTo>
                <a:lnTo>
                  <a:pt x="0" y="164610"/>
                </a:lnTo>
                <a:lnTo>
                  <a:pt x="34213" y="149548"/>
                </a:lnTo>
                <a:cubicBezTo>
                  <a:pt x="126395" y="108097"/>
                  <a:pt x="256784" y="44702"/>
                  <a:pt x="340779" y="15595"/>
                </a:cubicBezTo>
                <a:close/>
              </a:path>
            </a:pathLst>
          </a:custGeom>
          <a:noFill/>
          <a:ln w="7938" cap="rnd">
            <a:solidFill>
              <a:srgbClr val="33333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algn="l" defTabSz="1828754" hangingPunct="1">
              <a:defRPr/>
            </a:pPr>
            <a:endParaRPr lang="en-GB" sz="3600" kern="1200">
              <a:solidFill>
                <a:srgbClr val="212121"/>
              </a:solidFill>
              <a:latin typeface="Arial"/>
              <a:ea typeface="ヒラギノ角ゴ ProN W3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DFC8ECF-7A0B-47BC-9D5A-BEF15DA15ABA}"/>
              </a:ext>
            </a:extLst>
          </p:cNvPr>
          <p:cNvGrpSpPr/>
          <p:nvPr/>
        </p:nvGrpSpPr>
        <p:grpSpPr>
          <a:xfrm>
            <a:off x="5629229" y="9538135"/>
            <a:ext cx="425230" cy="234398"/>
            <a:chOff x="2814614" y="5158709"/>
            <a:chExt cx="212614" cy="117199"/>
          </a:xfrm>
        </p:grpSpPr>
        <p:sp>
          <p:nvSpPr>
            <p:cNvPr id="1315" name="Oval 25">
              <a:extLst>
                <a:ext uri="{FF2B5EF4-FFF2-40B4-BE49-F238E27FC236}">
                  <a16:creationId xmlns:a16="http://schemas.microsoft.com/office/drawing/2014/main" id="{B5BB6167-27B8-421D-BEE4-DD8F11FD25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79283">
              <a:off x="2826692" y="5188254"/>
              <a:ext cx="200536" cy="87654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316" name="Oval 26">
              <a:extLst>
                <a:ext uri="{FF2B5EF4-FFF2-40B4-BE49-F238E27FC236}">
                  <a16:creationId xmlns:a16="http://schemas.microsoft.com/office/drawing/2014/main" id="{6A9E0D9E-ED10-4398-81E7-67FA44B681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79283">
              <a:off x="2814614" y="5158709"/>
              <a:ext cx="200536" cy="87654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317" name="Freeform 27">
              <a:extLst>
                <a:ext uri="{FF2B5EF4-FFF2-40B4-BE49-F238E27FC236}">
                  <a16:creationId xmlns:a16="http://schemas.microsoft.com/office/drawing/2014/main" id="{D4BA1CC8-E5F5-43C3-BBD4-04898CE4B4AE}"/>
                </a:ext>
              </a:extLst>
            </p:cNvPr>
            <p:cNvSpPr>
              <a:spLocks/>
            </p:cNvSpPr>
            <p:nvPr/>
          </p:nvSpPr>
          <p:spPr bwMode="auto">
            <a:xfrm rot="1279283">
              <a:off x="2847686" y="5168587"/>
              <a:ext cx="165604" cy="84001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18" name="Freeform 28">
              <a:extLst>
                <a:ext uri="{FF2B5EF4-FFF2-40B4-BE49-F238E27FC236}">
                  <a16:creationId xmlns:a16="http://schemas.microsoft.com/office/drawing/2014/main" id="{321193C0-2724-4F3D-A19B-898F44E4715B}"/>
                </a:ext>
              </a:extLst>
            </p:cNvPr>
            <p:cNvSpPr>
              <a:spLocks/>
            </p:cNvSpPr>
            <p:nvPr/>
          </p:nvSpPr>
          <p:spPr bwMode="auto">
            <a:xfrm rot="1279283">
              <a:off x="2836012" y="5163953"/>
              <a:ext cx="148785" cy="6452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21" name="Oval 33">
              <a:extLst>
                <a:ext uri="{FF2B5EF4-FFF2-40B4-BE49-F238E27FC236}">
                  <a16:creationId xmlns:a16="http://schemas.microsoft.com/office/drawing/2014/main" id="{B07B84DB-3910-42DE-9D7A-2B15F940DE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79283">
              <a:off x="2814614" y="5158709"/>
              <a:ext cx="200536" cy="87654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1322" name="Group 34">
            <a:extLst>
              <a:ext uri="{FF2B5EF4-FFF2-40B4-BE49-F238E27FC236}">
                <a16:creationId xmlns:a16="http://schemas.microsoft.com/office/drawing/2014/main" id="{6FF92D44-8C48-4A7A-89D6-73552A994719}"/>
              </a:ext>
            </a:extLst>
          </p:cNvPr>
          <p:cNvGrpSpPr>
            <a:grpSpLocks/>
          </p:cNvGrpSpPr>
          <p:nvPr/>
        </p:nvGrpSpPr>
        <p:grpSpPr bwMode="auto">
          <a:xfrm rot="1125415">
            <a:off x="5793259" y="10237931"/>
            <a:ext cx="2432310" cy="1144366"/>
            <a:chOff x="3557" y="2640"/>
            <a:chExt cx="940" cy="470"/>
          </a:xfrm>
        </p:grpSpPr>
        <p:sp>
          <p:nvSpPr>
            <p:cNvPr id="1323" name="Freeform 23">
              <a:extLst>
                <a:ext uri="{FF2B5EF4-FFF2-40B4-BE49-F238E27FC236}">
                  <a16:creationId xmlns:a16="http://schemas.microsoft.com/office/drawing/2014/main" id="{7DF51AF1-05AC-4EAD-8841-F6A430853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24" name="Oval 25">
              <a:extLst>
                <a:ext uri="{FF2B5EF4-FFF2-40B4-BE49-F238E27FC236}">
                  <a16:creationId xmlns:a16="http://schemas.microsoft.com/office/drawing/2014/main" id="{E0E31E81-08CD-483C-99E2-285464BBA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2856"/>
              <a:ext cx="155" cy="72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325" name="Oval 26">
              <a:extLst>
                <a:ext uri="{FF2B5EF4-FFF2-40B4-BE49-F238E27FC236}">
                  <a16:creationId xmlns:a16="http://schemas.microsoft.com/office/drawing/2014/main" id="{8BA6844A-91E9-42DD-A9CD-DCF0661D3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326" name="Freeform 27">
              <a:extLst>
                <a:ext uri="{FF2B5EF4-FFF2-40B4-BE49-F238E27FC236}">
                  <a16:creationId xmlns:a16="http://schemas.microsoft.com/office/drawing/2014/main" id="{25CDD58B-1988-4659-97E6-61F9B46F2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840"/>
              <a:ext cx="128" cy="69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27" name="Freeform 28">
              <a:extLst>
                <a:ext uri="{FF2B5EF4-FFF2-40B4-BE49-F238E27FC236}">
                  <a16:creationId xmlns:a16="http://schemas.microsoft.com/office/drawing/2014/main" id="{CE5186E8-072D-4320-B7F7-EB3D6CE5F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2843"/>
              <a:ext cx="115" cy="5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28" name="Freeform 30">
              <a:extLst>
                <a:ext uri="{FF2B5EF4-FFF2-40B4-BE49-F238E27FC236}">
                  <a16:creationId xmlns:a16="http://schemas.microsoft.com/office/drawing/2014/main" id="{DE7ACE09-D8C2-4292-BD69-FB2A6F44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659"/>
              <a:ext cx="523" cy="160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29" name="Freeform 32">
              <a:extLst>
                <a:ext uri="{FF2B5EF4-FFF2-40B4-BE49-F238E27FC236}">
                  <a16:creationId xmlns:a16="http://schemas.microsoft.com/office/drawing/2014/main" id="{14CD7056-4662-40B4-99BB-B88E4B259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640"/>
              <a:ext cx="940" cy="470"/>
            </a:xfrm>
            <a:custGeom>
              <a:avLst/>
              <a:gdLst>
                <a:gd name="T0" fmla="*/ 2938 w 376"/>
                <a:gd name="T1" fmla="*/ 0 h 176"/>
                <a:gd name="T2" fmla="*/ 1145 w 376"/>
                <a:gd name="T3" fmla="*/ 876 h 176"/>
                <a:gd name="T4" fmla="*/ 0 w 376"/>
                <a:gd name="T5" fmla="*/ 1712 h 176"/>
                <a:gd name="T6" fmla="*/ 1458 w 376"/>
                <a:gd name="T7" fmla="*/ 2689 h 176"/>
                <a:gd name="T8" fmla="*/ 2925 w 376"/>
                <a:gd name="T9" fmla="*/ 3351 h 176"/>
                <a:gd name="T10" fmla="*/ 4500 w 376"/>
                <a:gd name="T11" fmla="*/ 2609 h 176"/>
                <a:gd name="T12" fmla="*/ 5875 w 376"/>
                <a:gd name="T13" fmla="*/ 1677 h 176"/>
                <a:gd name="T14" fmla="*/ 4375 w 376"/>
                <a:gd name="T15" fmla="*/ 662 h 176"/>
                <a:gd name="T16" fmla="*/ 2938 w 376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6" h="176">
                  <a:moveTo>
                    <a:pt x="188" y="0"/>
                  </a:moveTo>
                  <a:cubicBezTo>
                    <a:pt x="170" y="0"/>
                    <a:pt x="111" y="29"/>
                    <a:pt x="73" y="46"/>
                  </a:cubicBezTo>
                  <a:cubicBezTo>
                    <a:pt x="40" y="60"/>
                    <a:pt x="0" y="78"/>
                    <a:pt x="0" y="90"/>
                  </a:cubicBezTo>
                  <a:cubicBezTo>
                    <a:pt x="0" y="101"/>
                    <a:pt x="39" y="117"/>
                    <a:pt x="93" y="141"/>
                  </a:cubicBezTo>
                  <a:cubicBezTo>
                    <a:pt x="149" y="166"/>
                    <a:pt x="177" y="176"/>
                    <a:pt x="187" y="176"/>
                  </a:cubicBezTo>
                  <a:cubicBezTo>
                    <a:pt x="197" y="176"/>
                    <a:pt x="259" y="150"/>
                    <a:pt x="288" y="137"/>
                  </a:cubicBezTo>
                  <a:cubicBezTo>
                    <a:pt x="317" y="124"/>
                    <a:pt x="376" y="100"/>
                    <a:pt x="376" y="88"/>
                  </a:cubicBezTo>
                  <a:cubicBezTo>
                    <a:pt x="376" y="77"/>
                    <a:pt x="307" y="48"/>
                    <a:pt x="280" y="35"/>
                  </a:cubicBezTo>
                  <a:cubicBezTo>
                    <a:pt x="253" y="22"/>
                    <a:pt x="211" y="0"/>
                    <a:pt x="18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30" name="Oval 33">
              <a:extLst>
                <a:ext uri="{FF2B5EF4-FFF2-40B4-BE49-F238E27FC236}">
                  <a16:creationId xmlns:a16="http://schemas.microsoft.com/office/drawing/2014/main" id="{E0353479-255C-4D3D-B0D8-C728609F1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2837"/>
              <a:ext cx="155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A419319-A53E-4794-BA14-72C77B7E7473}"/>
              </a:ext>
            </a:extLst>
          </p:cNvPr>
          <p:cNvGrpSpPr/>
          <p:nvPr/>
        </p:nvGrpSpPr>
        <p:grpSpPr>
          <a:xfrm>
            <a:off x="5068803" y="10616357"/>
            <a:ext cx="1567074" cy="947266"/>
            <a:chOff x="2534400" y="5693058"/>
            <a:chExt cx="783537" cy="473633"/>
          </a:xfrm>
        </p:grpSpPr>
        <p:sp>
          <p:nvSpPr>
            <p:cNvPr id="1370" name="Freeform: Shape 1369">
              <a:extLst>
                <a:ext uri="{FF2B5EF4-FFF2-40B4-BE49-F238E27FC236}">
                  <a16:creationId xmlns:a16="http://schemas.microsoft.com/office/drawing/2014/main" id="{D56F2BD2-3CFD-40B1-8EFB-E20A3F15DC26}"/>
                </a:ext>
              </a:extLst>
            </p:cNvPr>
            <p:cNvSpPr>
              <a:spLocks/>
            </p:cNvSpPr>
            <p:nvPr/>
          </p:nvSpPr>
          <p:spPr bwMode="auto">
            <a:xfrm rot="1125415">
              <a:off x="2534400" y="5693323"/>
              <a:ext cx="783537" cy="473368"/>
            </a:xfrm>
            <a:custGeom>
              <a:avLst/>
              <a:gdLst>
                <a:gd name="connsiteX0" fmla="*/ 142031 w 783537"/>
                <a:gd name="connsiteY0" fmla="*/ 15595 h 473368"/>
                <a:gd name="connsiteX1" fmla="*/ 207427 w 783537"/>
                <a:gd name="connsiteY1" fmla="*/ 0 h 473368"/>
                <a:gd name="connsiteX2" fmla="*/ 504997 w 783537"/>
                <a:gd name="connsiteY2" fmla="*/ 113786 h 473368"/>
                <a:gd name="connsiteX3" fmla="*/ 779269 w 783537"/>
                <a:gd name="connsiteY3" fmla="*/ 250025 h 473368"/>
                <a:gd name="connsiteX4" fmla="*/ 783537 w 783537"/>
                <a:gd name="connsiteY4" fmla="*/ 253271 h 473368"/>
                <a:gd name="connsiteX5" fmla="*/ 135409 w 783537"/>
                <a:gd name="connsiteY5" fmla="*/ 473368 h 473368"/>
                <a:gd name="connsiteX6" fmla="*/ 0 w 783537"/>
                <a:gd name="connsiteY6" fmla="*/ 74621 h 473368"/>
                <a:gd name="connsiteX7" fmla="*/ 45705 w 783537"/>
                <a:gd name="connsiteY7" fmla="*/ 54049 h 473368"/>
                <a:gd name="connsiteX8" fmla="*/ 142031 w 783537"/>
                <a:gd name="connsiteY8" fmla="*/ 15595 h 47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537" h="473368">
                  <a:moveTo>
                    <a:pt x="142031" y="15595"/>
                  </a:moveTo>
                  <a:cubicBezTo>
                    <a:pt x="170029" y="5893"/>
                    <a:pt x="192873" y="0"/>
                    <a:pt x="207427" y="0"/>
                  </a:cubicBezTo>
                  <a:cubicBezTo>
                    <a:pt x="281820" y="0"/>
                    <a:pt x="417667" y="71523"/>
                    <a:pt x="504997" y="113786"/>
                  </a:cubicBezTo>
                  <a:cubicBezTo>
                    <a:pt x="570495" y="145484"/>
                    <a:pt x="712407" y="206441"/>
                    <a:pt x="779269" y="250025"/>
                  </a:cubicBezTo>
                  <a:lnTo>
                    <a:pt x="783537" y="253271"/>
                  </a:lnTo>
                  <a:lnTo>
                    <a:pt x="135409" y="473368"/>
                  </a:lnTo>
                  <a:lnTo>
                    <a:pt x="0" y="74621"/>
                  </a:lnTo>
                  <a:lnTo>
                    <a:pt x="45705" y="54049"/>
                  </a:lnTo>
                  <a:cubicBezTo>
                    <a:pt x="80879" y="38809"/>
                    <a:pt x="114032" y="25297"/>
                    <a:pt x="142031" y="15595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33" name="Oval 25">
              <a:extLst>
                <a:ext uri="{FF2B5EF4-FFF2-40B4-BE49-F238E27FC236}">
                  <a16:creationId xmlns:a16="http://schemas.microsoft.com/office/drawing/2014/main" id="{52DAA7D0-B356-49F2-97E9-BEB9167377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25415">
              <a:off x="2619620" y="5890163"/>
              <a:ext cx="200536" cy="87654"/>
            </a:xfrm>
            <a:prstGeom prst="ellipse">
              <a:avLst/>
            </a:pr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334" name="Oval 26">
              <a:extLst>
                <a:ext uri="{FF2B5EF4-FFF2-40B4-BE49-F238E27FC236}">
                  <a16:creationId xmlns:a16="http://schemas.microsoft.com/office/drawing/2014/main" id="{D97D9297-E11A-485F-BB38-2A48C29FAB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25415">
              <a:off x="2606232" y="5861189"/>
              <a:ext cx="200536" cy="87654"/>
            </a:xfrm>
            <a:prstGeom prst="ellipse">
              <a:avLst/>
            </a:prstGeom>
            <a:solidFill>
              <a:srgbClr val="EC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  <p:sp>
          <p:nvSpPr>
            <p:cNvPr id="1335" name="Freeform 27">
              <a:extLst>
                <a:ext uri="{FF2B5EF4-FFF2-40B4-BE49-F238E27FC236}">
                  <a16:creationId xmlns:a16="http://schemas.microsoft.com/office/drawing/2014/main" id="{0680024B-E892-49F8-82F9-64C961FF055C}"/>
                </a:ext>
              </a:extLst>
            </p:cNvPr>
            <p:cNvSpPr>
              <a:spLocks/>
            </p:cNvSpPr>
            <p:nvPr/>
          </p:nvSpPr>
          <p:spPr bwMode="auto">
            <a:xfrm rot="1125415">
              <a:off x="2639649" y="5870360"/>
              <a:ext cx="165604" cy="84001"/>
            </a:xfrm>
            <a:custGeom>
              <a:avLst/>
              <a:gdLst>
                <a:gd name="T0" fmla="*/ 555 w 51"/>
                <a:gd name="T1" fmla="*/ 0 h 26"/>
                <a:gd name="T2" fmla="*/ 713 w 51"/>
                <a:gd name="T3" fmla="*/ 204 h 26"/>
                <a:gd name="T4" fmla="*/ 238 w 51"/>
                <a:gd name="T5" fmla="*/ 451 h 26"/>
                <a:gd name="T6" fmla="*/ 0 w 51"/>
                <a:gd name="T7" fmla="*/ 430 h 26"/>
                <a:gd name="T8" fmla="*/ 314 w 51"/>
                <a:gd name="T9" fmla="*/ 486 h 26"/>
                <a:gd name="T10" fmla="*/ 806 w 51"/>
                <a:gd name="T11" fmla="*/ 226 h 26"/>
                <a:gd name="T12" fmla="*/ 555 w 5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6">
                  <a:moveTo>
                    <a:pt x="35" y="0"/>
                  </a:moveTo>
                  <a:cubicBezTo>
                    <a:pt x="41" y="3"/>
                    <a:pt x="45" y="7"/>
                    <a:pt x="45" y="11"/>
                  </a:cubicBezTo>
                  <a:cubicBezTo>
                    <a:pt x="45" y="18"/>
                    <a:pt x="32" y="24"/>
                    <a:pt x="15" y="24"/>
                  </a:cubicBezTo>
                  <a:cubicBezTo>
                    <a:pt x="9" y="24"/>
                    <a:pt x="5" y="24"/>
                    <a:pt x="0" y="23"/>
                  </a:cubicBezTo>
                  <a:cubicBezTo>
                    <a:pt x="6" y="25"/>
                    <a:pt x="13" y="26"/>
                    <a:pt x="20" y="26"/>
                  </a:cubicBezTo>
                  <a:cubicBezTo>
                    <a:pt x="37" y="26"/>
                    <a:pt x="51" y="20"/>
                    <a:pt x="51" y="12"/>
                  </a:cubicBezTo>
                  <a:cubicBezTo>
                    <a:pt x="51" y="7"/>
                    <a:pt x="44" y="3"/>
                    <a:pt x="35" y="0"/>
                  </a:cubicBezTo>
                  <a:close/>
                </a:path>
              </a:pathLst>
            </a:custGeom>
            <a:solidFill>
              <a:srgbClr val="F58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36" name="Freeform 28">
              <a:extLst>
                <a:ext uri="{FF2B5EF4-FFF2-40B4-BE49-F238E27FC236}">
                  <a16:creationId xmlns:a16="http://schemas.microsoft.com/office/drawing/2014/main" id="{86BAC604-1132-456A-B3C6-938A198DD481}"/>
                </a:ext>
              </a:extLst>
            </p:cNvPr>
            <p:cNvSpPr>
              <a:spLocks/>
            </p:cNvSpPr>
            <p:nvPr/>
          </p:nvSpPr>
          <p:spPr bwMode="auto">
            <a:xfrm rot="1125415">
              <a:off x="2627352" y="5866639"/>
              <a:ext cx="148785" cy="64523"/>
            </a:xfrm>
            <a:custGeom>
              <a:avLst/>
              <a:gdLst>
                <a:gd name="T0" fmla="*/ 63 w 46"/>
                <a:gd name="T1" fmla="*/ 225 h 20"/>
                <a:gd name="T2" fmla="*/ 470 w 46"/>
                <a:gd name="T3" fmla="*/ 34 h 20"/>
                <a:gd name="T4" fmla="*/ 720 w 46"/>
                <a:gd name="T5" fmla="*/ 90 h 20"/>
                <a:gd name="T6" fmla="*/ 395 w 46"/>
                <a:gd name="T7" fmla="*/ 0 h 20"/>
                <a:gd name="T8" fmla="*/ 0 w 46"/>
                <a:gd name="T9" fmla="*/ 204 h 20"/>
                <a:gd name="T10" fmla="*/ 158 w 46"/>
                <a:gd name="T11" fmla="*/ 371 h 20"/>
                <a:gd name="T12" fmla="*/ 63 w 46"/>
                <a:gd name="T13" fmla="*/ 225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71" name="Freeform: Shape 1370">
              <a:extLst>
                <a:ext uri="{FF2B5EF4-FFF2-40B4-BE49-F238E27FC236}">
                  <a16:creationId xmlns:a16="http://schemas.microsoft.com/office/drawing/2014/main" id="{E2CE24FA-7F06-48F1-A967-C6FDBDB4E616}"/>
                </a:ext>
              </a:extLst>
            </p:cNvPr>
            <p:cNvSpPr>
              <a:spLocks/>
            </p:cNvSpPr>
            <p:nvPr/>
          </p:nvSpPr>
          <p:spPr bwMode="auto">
            <a:xfrm rot="1125415">
              <a:off x="2536295" y="5693058"/>
              <a:ext cx="778834" cy="469498"/>
            </a:xfrm>
            <a:custGeom>
              <a:avLst/>
              <a:gdLst>
                <a:gd name="connsiteX0" fmla="*/ 140820 w 778834"/>
                <a:gd name="connsiteY0" fmla="*/ 15595 h 469498"/>
                <a:gd name="connsiteX1" fmla="*/ 206216 w 778834"/>
                <a:gd name="connsiteY1" fmla="*/ 0 h 469498"/>
                <a:gd name="connsiteX2" fmla="*/ 503786 w 778834"/>
                <a:gd name="connsiteY2" fmla="*/ 113786 h 469498"/>
                <a:gd name="connsiteX3" fmla="*/ 778058 w 778834"/>
                <a:gd name="connsiteY3" fmla="*/ 250025 h 469498"/>
                <a:gd name="connsiteX4" fmla="*/ 778834 w 778834"/>
                <a:gd name="connsiteY4" fmla="*/ 250615 h 469498"/>
                <a:gd name="connsiteX5" fmla="*/ 134281 w 778834"/>
                <a:gd name="connsiteY5" fmla="*/ 469498 h 469498"/>
                <a:gd name="connsiteX6" fmla="*/ 0 w 778834"/>
                <a:gd name="connsiteY6" fmla="*/ 74075 h 469498"/>
                <a:gd name="connsiteX7" fmla="*/ 44494 w 778834"/>
                <a:gd name="connsiteY7" fmla="*/ 54049 h 469498"/>
                <a:gd name="connsiteX8" fmla="*/ 140820 w 778834"/>
                <a:gd name="connsiteY8" fmla="*/ 15595 h 46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8834" h="469498">
                  <a:moveTo>
                    <a:pt x="140820" y="15595"/>
                  </a:moveTo>
                  <a:cubicBezTo>
                    <a:pt x="168818" y="5893"/>
                    <a:pt x="191662" y="0"/>
                    <a:pt x="206216" y="0"/>
                  </a:cubicBezTo>
                  <a:cubicBezTo>
                    <a:pt x="280609" y="0"/>
                    <a:pt x="416456" y="71523"/>
                    <a:pt x="503786" y="113786"/>
                  </a:cubicBezTo>
                  <a:cubicBezTo>
                    <a:pt x="569284" y="145484"/>
                    <a:pt x="711196" y="206441"/>
                    <a:pt x="778058" y="250025"/>
                  </a:cubicBezTo>
                  <a:lnTo>
                    <a:pt x="778834" y="250615"/>
                  </a:lnTo>
                  <a:lnTo>
                    <a:pt x="134281" y="469498"/>
                  </a:lnTo>
                  <a:lnTo>
                    <a:pt x="0" y="74075"/>
                  </a:lnTo>
                  <a:lnTo>
                    <a:pt x="44494" y="54049"/>
                  </a:lnTo>
                  <a:cubicBezTo>
                    <a:pt x="79668" y="38809"/>
                    <a:pt x="112821" y="25297"/>
                    <a:pt x="140820" y="15595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39" name="Oval 33">
              <a:extLst>
                <a:ext uri="{FF2B5EF4-FFF2-40B4-BE49-F238E27FC236}">
                  <a16:creationId xmlns:a16="http://schemas.microsoft.com/office/drawing/2014/main" id="{C90EC9C8-EB7F-4577-8E90-81FF9E57B3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25415">
              <a:off x="2606232" y="5861189"/>
              <a:ext cx="200536" cy="87654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defTabSz="1828754" hangingPunct="1">
                <a:defRPr/>
              </a:pPr>
              <a:endParaRPr lang="en-US" altLang="en-US" sz="3600" kern="1200">
                <a:solidFill>
                  <a:srgbClr val="212121"/>
                </a:solidFill>
                <a:ea typeface="ヒラギノ角ゴ ProN W3"/>
              </a:endParaRPr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DC32B27F-2F03-4C17-8820-7B7D8E8678BF}"/>
              </a:ext>
            </a:extLst>
          </p:cNvPr>
          <p:cNvGrpSpPr/>
          <p:nvPr/>
        </p:nvGrpSpPr>
        <p:grpSpPr>
          <a:xfrm>
            <a:off x="8387081" y="10834703"/>
            <a:ext cx="1934854" cy="740998"/>
            <a:chOff x="4193539" y="5806995"/>
            <a:chExt cx="967427" cy="370498"/>
          </a:xfrm>
        </p:grpSpPr>
        <p:sp>
          <p:nvSpPr>
            <p:cNvPr id="1373" name="Freeform: Shape 1372">
              <a:extLst>
                <a:ext uri="{FF2B5EF4-FFF2-40B4-BE49-F238E27FC236}">
                  <a16:creationId xmlns:a16="http://schemas.microsoft.com/office/drawing/2014/main" id="{E0051B54-DAFD-4CEE-988E-30F0D56BF92D}"/>
                </a:ext>
              </a:extLst>
            </p:cNvPr>
            <p:cNvSpPr>
              <a:spLocks/>
            </p:cNvSpPr>
            <p:nvPr/>
          </p:nvSpPr>
          <p:spPr bwMode="auto">
            <a:xfrm rot="888235">
              <a:off x="4193539" y="5807445"/>
              <a:ext cx="967427" cy="370048"/>
            </a:xfrm>
            <a:custGeom>
              <a:avLst/>
              <a:gdLst>
                <a:gd name="connsiteX0" fmla="*/ 580420 w 967427"/>
                <a:gd name="connsiteY0" fmla="*/ 4159 h 370048"/>
                <a:gd name="connsiteX1" fmla="*/ 608078 w 967427"/>
                <a:gd name="connsiteY1" fmla="*/ 0 h 370048"/>
                <a:gd name="connsiteX2" fmla="*/ 905648 w 967427"/>
                <a:gd name="connsiteY2" fmla="*/ 113786 h 370048"/>
                <a:gd name="connsiteX3" fmla="*/ 944063 w 967427"/>
                <a:gd name="connsiteY3" fmla="*/ 131858 h 370048"/>
                <a:gd name="connsiteX4" fmla="*/ 967427 w 967427"/>
                <a:gd name="connsiteY4" fmla="*/ 142634 h 370048"/>
                <a:gd name="connsiteX5" fmla="*/ 106936 w 967427"/>
                <a:gd name="connsiteY5" fmla="*/ 370048 h 370048"/>
                <a:gd name="connsiteX6" fmla="*/ 84904 w 967427"/>
                <a:gd name="connsiteY6" fmla="*/ 359647 h 370048"/>
                <a:gd name="connsiteX7" fmla="*/ 0 w 967427"/>
                <a:gd name="connsiteY7" fmla="*/ 292594 h 370048"/>
                <a:gd name="connsiteX8" fmla="*/ 236115 w 967427"/>
                <a:gd name="connsiteY8" fmla="*/ 149548 h 370048"/>
                <a:gd name="connsiteX9" fmla="*/ 580420 w 967427"/>
                <a:gd name="connsiteY9" fmla="*/ 4159 h 37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7427" h="370048">
                  <a:moveTo>
                    <a:pt x="580420" y="4159"/>
                  </a:moveTo>
                  <a:cubicBezTo>
                    <a:pt x="591451" y="1473"/>
                    <a:pt x="600800" y="0"/>
                    <a:pt x="608078" y="0"/>
                  </a:cubicBezTo>
                  <a:cubicBezTo>
                    <a:pt x="682470" y="0"/>
                    <a:pt x="818317" y="71523"/>
                    <a:pt x="905648" y="113786"/>
                  </a:cubicBezTo>
                  <a:cubicBezTo>
                    <a:pt x="916564" y="119069"/>
                    <a:pt x="929603" y="125165"/>
                    <a:pt x="944063" y="131858"/>
                  </a:cubicBezTo>
                  <a:lnTo>
                    <a:pt x="967427" y="142634"/>
                  </a:lnTo>
                  <a:lnTo>
                    <a:pt x="106936" y="370048"/>
                  </a:lnTo>
                  <a:lnTo>
                    <a:pt x="84904" y="359647"/>
                  </a:lnTo>
                  <a:cubicBezTo>
                    <a:pt x="31536" y="332419"/>
                    <a:pt x="0" y="310474"/>
                    <a:pt x="0" y="292594"/>
                  </a:cubicBezTo>
                  <a:cubicBezTo>
                    <a:pt x="0" y="253581"/>
                    <a:pt x="129378" y="195062"/>
                    <a:pt x="236115" y="149548"/>
                  </a:cubicBezTo>
                  <a:cubicBezTo>
                    <a:pt x="343661" y="101188"/>
                    <a:pt x="503210" y="22960"/>
                    <a:pt x="580420" y="4159"/>
                  </a:cubicBezTo>
                  <a:close/>
                </a:path>
              </a:pathLst>
            </a:custGeom>
            <a:solidFill>
              <a:srgbClr val="F5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46" name="Freeform 30">
              <a:extLst>
                <a:ext uri="{FF2B5EF4-FFF2-40B4-BE49-F238E27FC236}">
                  <a16:creationId xmlns:a16="http://schemas.microsoft.com/office/drawing/2014/main" id="{E4010166-EFFD-42AF-A8CC-914E5C6F1EA7}"/>
                </a:ext>
              </a:extLst>
            </p:cNvPr>
            <p:cNvSpPr>
              <a:spLocks/>
            </p:cNvSpPr>
            <p:nvPr/>
          </p:nvSpPr>
          <p:spPr bwMode="auto">
            <a:xfrm rot="888235">
              <a:off x="4358692" y="5833585"/>
              <a:ext cx="676648" cy="194786"/>
            </a:xfrm>
            <a:custGeom>
              <a:avLst/>
              <a:gdLst>
                <a:gd name="T0" fmla="*/ 0 w 209"/>
                <a:gd name="T1" fmla="*/ 1139 h 60"/>
                <a:gd name="T2" fmla="*/ 2272 w 209"/>
                <a:gd name="T3" fmla="*/ 35 h 60"/>
                <a:gd name="T4" fmla="*/ 3276 w 209"/>
                <a:gd name="T5" fmla="*/ 477 h 60"/>
                <a:gd name="T6" fmla="*/ 2242 w 209"/>
                <a:gd name="T7" fmla="*/ 285 h 60"/>
                <a:gd name="T8" fmla="*/ 0 w 209"/>
                <a:gd name="T9" fmla="*/ 1139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60">
                  <a:moveTo>
                    <a:pt x="0" y="60"/>
                  </a:moveTo>
                  <a:cubicBezTo>
                    <a:pt x="29" y="47"/>
                    <a:pt x="126" y="0"/>
                    <a:pt x="145" y="2"/>
                  </a:cubicBezTo>
                  <a:cubicBezTo>
                    <a:pt x="164" y="4"/>
                    <a:pt x="190" y="16"/>
                    <a:pt x="209" y="25"/>
                  </a:cubicBezTo>
                  <a:cubicBezTo>
                    <a:pt x="193" y="17"/>
                    <a:pt x="161" y="12"/>
                    <a:pt x="143" y="15"/>
                  </a:cubicBezTo>
                  <a:cubicBezTo>
                    <a:pt x="124" y="18"/>
                    <a:pt x="11" y="54"/>
                    <a:pt x="0" y="60"/>
                  </a:cubicBezTo>
                  <a:close/>
                </a:path>
              </a:pathLst>
            </a:custGeom>
            <a:solidFill>
              <a:srgbClr val="FDE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  <p:sp>
          <p:nvSpPr>
            <p:cNvPr id="1375" name="Freeform: Shape 1374">
              <a:extLst>
                <a:ext uri="{FF2B5EF4-FFF2-40B4-BE49-F238E27FC236}">
                  <a16:creationId xmlns:a16="http://schemas.microsoft.com/office/drawing/2014/main" id="{4FBB8B37-FAE0-4792-A40B-8D45AACEDAD5}"/>
                </a:ext>
              </a:extLst>
            </p:cNvPr>
            <p:cNvSpPr>
              <a:spLocks/>
            </p:cNvSpPr>
            <p:nvPr/>
          </p:nvSpPr>
          <p:spPr bwMode="auto">
            <a:xfrm rot="888235">
              <a:off x="4193824" y="5806995"/>
              <a:ext cx="963676" cy="368304"/>
            </a:xfrm>
            <a:custGeom>
              <a:avLst/>
              <a:gdLst>
                <a:gd name="connsiteX0" fmla="*/ 580420 w 963676"/>
                <a:gd name="connsiteY0" fmla="*/ 4159 h 368304"/>
                <a:gd name="connsiteX1" fmla="*/ 608078 w 963676"/>
                <a:gd name="connsiteY1" fmla="*/ 0 h 368304"/>
                <a:gd name="connsiteX2" fmla="*/ 905648 w 963676"/>
                <a:gd name="connsiteY2" fmla="*/ 113786 h 368304"/>
                <a:gd name="connsiteX3" fmla="*/ 944063 w 963676"/>
                <a:gd name="connsiteY3" fmla="*/ 131858 h 368304"/>
                <a:gd name="connsiteX4" fmla="*/ 963676 w 963676"/>
                <a:gd name="connsiteY4" fmla="*/ 140904 h 368304"/>
                <a:gd name="connsiteX5" fmla="*/ 103241 w 963676"/>
                <a:gd name="connsiteY5" fmla="*/ 368304 h 368304"/>
                <a:gd name="connsiteX6" fmla="*/ 84904 w 963676"/>
                <a:gd name="connsiteY6" fmla="*/ 359647 h 368304"/>
                <a:gd name="connsiteX7" fmla="*/ 0 w 963676"/>
                <a:gd name="connsiteY7" fmla="*/ 292594 h 368304"/>
                <a:gd name="connsiteX8" fmla="*/ 236115 w 963676"/>
                <a:gd name="connsiteY8" fmla="*/ 149548 h 368304"/>
                <a:gd name="connsiteX9" fmla="*/ 580420 w 963676"/>
                <a:gd name="connsiteY9" fmla="*/ 4159 h 36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676" h="368304">
                  <a:moveTo>
                    <a:pt x="580420" y="4159"/>
                  </a:moveTo>
                  <a:cubicBezTo>
                    <a:pt x="591451" y="1473"/>
                    <a:pt x="600800" y="0"/>
                    <a:pt x="608078" y="0"/>
                  </a:cubicBezTo>
                  <a:cubicBezTo>
                    <a:pt x="682470" y="0"/>
                    <a:pt x="818317" y="71523"/>
                    <a:pt x="905648" y="113786"/>
                  </a:cubicBezTo>
                  <a:cubicBezTo>
                    <a:pt x="916564" y="119069"/>
                    <a:pt x="929603" y="125165"/>
                    <a:pt x="944063" y="131858"/>
                  </a:cubicBezTo>
                  <a:lnTo>
                    <a:pt x="963676" y="140904"/>
                  </a:lnTo>
                  <a:lnTo>
                    <a:pt x="103241" y="368304"/>
                  </a:lnTo>
                  <a:lnTo>
                    <a:pt x="84904" y="359647"/>
                  </a:lnTo>
                  <a:cubicBezTo>
                    <a:pt x="31536" y="332419"/>
                    <a:pt x="0" y="310474"/>
                    <a:pt x="0" y="292594"/>
                  </a:cubicBezTo>
                  <a:cubicBezTo>
                    <a:pt x="0" y="253581"/>
                    <a:pt x="129378" y="195062"/>
                    <a:pt x="236115" y="149548"/>
                  </a:cubicBezTo>
                  <a:cubicBezTo>
                    <a:pt x="343661" y="101188"/>
                    <a:pt x="503210" y="22960"/>
                    <a:pt x="580420" y="4159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noAutofit/>
            </a:bodyPr>
            <a:lstStyle/>
            <a:p>
              <a:pPr algn="l" defTabSz="1828754" hangingPunct="1">
                <a:defRPr/>
              </a:pPr>
              <a:endParaRPr lang="en-GB" sz="3600" kern="1200">
                <a:solidFill>
                  <a:srgbClr val="212121"/>
                </a:solidFill>
                <a:latin typeface="Arial"/>
                <a:ea typeface="ヒラギノ角ゴ ProN W3"/>
              </a:endParaRPr>
            </a:p>
          </p:txBody>
        </p:sp>
      </p:grpSp>
      <p:sp>
        <p:nvSpPr>
          <p:cNvPr id="1409" name="TextBox 1408">
            <a:extLst>
              <a:ext uri="{FF2B5EF4-FFF2-40B4-BE49-F238E27FC236}">
                <a16:creationId xmlns:a16="http://schemas.microsoft.com/office/drawing/2014/main" id="{C85B3865-E041-4AFE-8BA5-2799549F9CEA}"/>
              </a:ext>
            </a:extLst>
          </p:cNvPr>
          <p:cNvSpPr txBox="1"/>
          <p:nvPr/>
        </p:nvSpPr>
        <p:spPr>
          <a:xfrm>
            <a:off x="8344969" y="3641908"/>
            <a:ext cx="235440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1828754" hangingPunct="1">
              <a:defRPr/>
            </a:pPr>
            <a:r>
              <a:rPr lang="en-US" b="1" kern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Endothelin pathway</a:t>
            </a:r>
          </a:p>
        </p:txBody>
      </p:sp>
      <p:sp>
        <p:nvSpPr>
          <p:cNvPr id="1412" name="TextBox 1411">
            <a:extLst>
              <a:ext uri="{FF2B5EF4-FFF2-40B4-BE49-F238E27FC236}">
                <a16:creationId xmlns:a16="http://schemas.microsoft.com/office/drawing/2014/main" id="{958DD4F0-DC33-489D-BB99-18EE02D8FC65}"/>
              </a:ext>
            </a:extLst>
          </p:cNvPr>
          <p:cNvSpPr txBox="1"/>
          <p:nvPr/>
        </p:nvSpPr>
        <p:spPr>
          <a:xfrm>
            <a:off x="13428544" y="3663766"/>
            <a:ext cx="2354806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defTabSz="1828754" hangingPunct="1">
              <a:defRPr/>
            </a:pPr>
            <a:r>
              <a:rPr lang="en-US" sz="2400" kern="1200" dirty="0">
                <a:solidFill>
                  <a:srgbClr val="FF0000"/>
                </a:solidFill>
              </a:rPr>
              <a:t>Nitric oxide </a:t>
            </a:r>
          </a:p>
          <a:p>
            <a:pPr defTabSz="1828754" hangingPunct="1">
              <a:defRPr/>
            </a:pPr>
            <a:r>
              <a:rPr lang="en-US" sz="2400" kern="1200" dirty="0">
                <a:solidFill>
                  <a:srgbClr val="FF0000"/>
                </a:solidFill>
              </a:rPr>
              <a:t>pathway</a:t>
            </a:r>
          </a:p>
        </p:txBody>
      </p:sp>
      <p:sp>
        <p:nvSpPr>
          <p:cNvPr id="1413" name="TextBox 1412">
            <a:extLst>
              <a:ext uri="{FF2B5EF4-FFF2-40B4-BE49-F238E27FC236}">
                <a16:creationId xmlns:a16="http://schemas.microsoft.com/office/drawing/2014/main" id="{B0C6E775-5DAB-4A82-890D-3FB9389052F6}"/>
              </a:ext>
            </a:extLst>
          </p:cNvPr>
          <p:cNvSpPr txBox="1"/>
          <p:nvPr/>
        </p:nvSpPr>
        <p:spPr>
          <a:xfrm>
            <a:off x="19639870" y="3666990"/>
            <a:ext cx="235440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defTabSz="1828754" hangingPunct="1">
              <a:defRPr/>
            </a:pPr>
            <a:r>
              <a:rPr lang="en-US" sz="2400" kern="1200" dirty="0">
                <a:solidFill>
                  <a:srgbClr val="FF0000"/>
                </a:solidFill>
              </a:rPr>
              <a:t>Prostacyclin </a:t>
            </a:r>
          </a:p>
          <a:p>
            <a:pPr defTabSz="1828754" hangingPunct="1">
              <a:defRPr/>
            </a:pPr>
            <a:r>
              <a:rPr lang="en-US" sz="2400" kern="1200" dirty="0">
                <a:solidFill>
                  <a:srgbClr val="FF0000"/>
                </a:solidFill>
              </a:rPr>
              <a:t>pathway</a:t>
            </a:r>
          </a:p>
        </p:txBody>
      </p:sp>
      <p:sp>
        <p:nvSpPr>
          <p:cNvPr id="1414" name="Oval 1413">
            <a:extLst>
              <a:ext uri="{FF2B5EF4-FFF2-40B4-BE49-F238E27FC236}">
                <a16:creationId xmlns:a16="http://schemas.microsoft.com/office/drawing/2014/main" id="{C9FA133F-4F14-49F6-8759-8F97A520A2D8}"/>
              </a:ext>
            </a:extLst>
          </p:cNvPr>
          <p:cNvSpPr/>
          <p:nvPr/>
        </p:nvSpPr>
        <p:spPr bwMode="auto">
          <a:xfrm>
            <a:off x="7687035" y="4377398"/>
            <a:ext cx="338422" cy="321592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15" name="Oval 1414">
            <a:extLst>
              <a:ext uri="{FF2B5EF4-FFF2-40B4-BE49-F238E27FC236}">
                <a16:creationId xmlns:a16="http://schemas.microsoft.com/office/drawing/2014/main" id="{73A85D90-0699-4C3A-B19D-02BBA43C9970}"/>
              </a:ext>
            </a:extLst>
          </p:cNvPr>
          <p:cNvSpPr/>
          <p:nvPr/>
        </p:nvSpPr>
        <p:spPr bwMode="auto">
          <a:xfrm>
            <a:off x="7541099" y="4891204"/>
            <a:ext cx="338422" cy="321592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16" name="Oval 1415">
            <a:extLst>
              <a:ext uri="{FF2B5EF4-FFF2-40B4-BE49-F238E27FC236}">
                <a16:creationId xmlns:a16="http://schemas.microsoft.com/office/drawing/2014/main" id="{E67E1587-DE17-4A25-8ECB-EAB8C3E535AB}"/>
              </a:ext>
            </a:extLst>
          </p:cNvPr>
          <p:cNvSpPr/>
          <p:nvPr/>
        </p:nvSpPr>
        <p:spPr bwMode="auto">
          <a:xfrm>
            <a:off x="6808515" y="5822074"/>
            <a:ext cx="338422" cy="321592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17" name="Oval 1416">
            <a:extLst>
              <a:ext uri="{FF2B5EF4-FFF2-40B4-BE49-F238E27FC236}">
                <a16:creationId xmlns:a16="http://schemas.microsoft.com/office/drawing/2014/main" id="{08B44804-B9A3-4D79-A49E-066355308AD5}"/>
              </a:ext>
            </a:extLst>
          </p:cNvPr>
          <p:cNvSpPr/>
          <p:nvPr/>
        </p:nvSpPr>
        <p:spPr bwMode="auto">
          <a:xfrm>
            <a:off x="7920899" y="5490682"/>
            <a:ext cx="338422" cy="321592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18" name="Oval 1417">
            <a:extLst>
              <a:ext uri="{FF2B5EF4-FFF2-40B4-BE49-F238E27FC236}">
                <a16:creationId xmlns:a16="http://schemas.microsoft.com/office/drawing/2014/main" id="{37E7710C-686D-4938-A1C7-D0238F2A97CD}"/>
              </a:ext>
            </a:extLst>
          </p:cNvPr>
          <p:cNvSpPr/>
          <p:nvPr/>
        </p:nvSpPr>
        <p:spPr bwMode="auto">
          <a:xfrm>
            <a:off x="8819377" y="5782830"/>
            <a:ext cx="338422" cy="321592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20" name="Rectangle 1419">
            <a:extLst>
              <a:ext uri="{FF2B5EF4-FFF2-40B4-BE49-F238E27FC236}">
                <a16:creationId xmlns:a16="http://schemas.microsoft.com/office/drawing/2014/main" id="{2BFD086F-BF40-4FC2-B105-7F639E7021A0}"/>
              </a:ext>
            </a:extLst>
          </p:cNvPr>
          <p:cNvSpPr/>
          <p:nvPr/>
        </p:nvSpPr>
        <p:spPr>
          <a:xfrm>
            <a:off x="7365874" y="8008980"/>
            <a:ext cx="710771" cy="800219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defTabSz="1828754" hangingPunct="1">
              <a:defRPr/>
            </a:pPr>
            <a:r>
              <a:rPr lang="en-US" sz="4000" b="1" kern="1200">
                <a:ln w="12700" cmpd="sng">
                  <a:solidFill>
                    <a:srgbClr val="349941"/>
                  </a:solidFill>
                  <a:prstDash val="solid"/>
                </a:ln>
                <a:solidFill>
                  <a:srgbClr val="FFFFFF"/>
                </a:solidFill>
                <a:latin typeface="Arial"/>
                <a:ea typeface="ヒラギノ角ゴ ProN W3"/>
              </a:rPr>
              <a:t>Y</a:t>
            </a:r>
          </a:p>
        </p:txBody>
      </p:sp>
      <p:sp>
        <p:nvSpPr>
          <p:cNvPr id="1421" name="Rectangle 1420">
            <a:extLst>
              <a:ext uri="{FF2B5EF4-FFF2-40B4-BE49-F238E27FC236}">
                <a16:creationId xmlns:a16="http://schemas.microsoft.com/office/drawing/2014/main" id="{B3B32583-5D29-4A7C-8618-5A6679C9A84E}"/>
              </a:ext>
            </a:extLst>
          </p:cNvPr>
          <p:cNvSpPr/>
          <p:nvPr/>
        </p:nvSpPr>
        <p:spPr>
          <a:xfrm>
            <a:off x="8478892" y="7737614"/>
            <a:ext cx="710771" cy="800219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defTabSz="1828754" hangingPunct="1">
              <a:defRPr/>
            </a:pPr>
            <a:r>
              <a:rPr lang="en-US" sz="4000" b="1" kern="1200">
                <a:ln w="12700" cmpd="sng">
                  <a:solidFill>
                    <a:srgbClr val="349941"/>
                  </a:solidFill>
                  <a:prstDash val="solid"/>
                </a:ln>
                <a:solidFill>
                  <a:srgbClr val="FFFF66"/>
                </a:solidFill>
                <a:latin typeface="Arial"/>
                <a:ea typeface="ヒラギノ角ゴ ProN W3"/>
              </a:rPr>
              <a:t>Y</a:t>
            </a:r>
          </a:p>
        </p:txBody>
      </p:sp>
      <p:sp>
        <p:nvSpPr>
          <p:cNvPr id="1423" name="Oval 1422">
            <a:extLst>
              <a:ext uri="{FF2B5EF4-FFF2-40B4-BE49-F238E27FC236}">
                <a16:creationId xmlns:a16="http://schemas.microsoft.com/office/drawing/2014/main" id="{6CBA40B6-67D3-4467-B2DD-E2885DC646AA}"/>
              </a:ext>
            </a:extLst>
          </p:cNvPr>
          <p:cNvSpPr/>
          <p:nvPr/>
        </p:nvSpPr>
        <p:spPr bwMode="auto">
          <a:xfrm>
            <a:off x="8542287" y="6491852"/>
            <a:ext cx="338422" cy="321592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24" name="Oval 1423">
            <a:extLst>
              <a:ext uri="{FF2B5EF4-FFF2-40B4-BE49-F238E27FC236}">
                <a16:creationId xmlns:a16="http://schemas.microsoft.com/office/drawing/2014/main" id="{8E8F9EEF-7FB0-49FA-8465-06307111F1C3}"/>
              </a:ext>
            </a:extLst>
          </p:cNvPr>
          <p:cNvSpPr/>
          <p:nvPr/>
        </p:nvSpPr>
        <p:spPr bwMode="auto">
          <a:xfrm>
            <a:off x="14030903" y="5785126"/>
            <a:ext cx="338422" cy="321592"/>
          </a:xfrm>
          <a:prstGeom prst="ellipse">
            <a:avLst/>
          </a:prstGeom>
          <a:solidFill>
            <a:schemeClr val="accent4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FD20087E-FD2E-4DDA-8ECB-9D5F8C52D314}"/>
              </a:ext>
            </a:extLst>
          </p:cNvPr>
          <p:cNvSpPr/>
          <p:nvPr/>
        </p:nvSpPr>
        <p:spPr bwMode="auto">
          <a:xfrm>
            <a:off x="13843048" y="9507990"/>
            <a:ext cx="733824" cy="576000"/>
          </a:xfrm>
          <a:prstGeom prst="ellipse">
            <a:avLst/>
          </a:prstGeom>
          <a:solidFill>
            <a:srgbClr val="8A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27" name="Rectangle 1426">
            <a:extLst>
              <a:ext uri="{FF2B5EF4-FFF2-40B4-BE49-F238E27FC236}">
                <a16:creationId xmlns:a16="http://schemas.microsoft.com/office/drawing/2014/main" id="{ECBAE2F3-01DC-4AAD-9743-F30FCD450724}"/>
              </a:ext>
            </a:extLst>
          </p:cNvPr>
          <p:cNvSpPr/>
          <p:nvPr/>
        </p:nvSpPr>
        <p:spPr>
          <a:xfrm>
            <a:off x="20944564" y="9432310"/>
            <a:ext cx="710771" cy="800219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defTabSz="1828754" hangingPunct="1">
              <a:defRPr/>
            </a:pPr>
            <a:r>
              <a:rPr lang="en-US" sz="4000" b="1" kern="1200">
                <a:ln w="12700" cmpd="sng">
                  <a:solidFill>
                    <a:srgbClr val="349941"/>
                  </a:solidFill>
                  <a:prstDash val="solid"/>
                </a:ln>
                <a:solidFill>
                  <a:srgbClr val="FF7C80"/>
                </a:solidFill>
                <a:latin typeface="Arial"/>
                <a:ea typeface="ヒラギノ角ゴ ProN W3"/>
              </a:rPr>
              <a:t>Y</a:t>
            </a:r>
          </a:p>
        </p:txBody>
      </p:sp>
      <p:sp>
        <p:nvSpPr>
          <p:cNvPr id="1437" name="Oval 1436">
            <a:extLst>
              <a:ext uri="{FF2B5EF4-FFF2-40B4-BE49-F238E27FC236}">
                <a16:creationId xmlns:a16="http://schemas.microsoft.com/office/drawing/2014/main" id="{8DD05381-2646-4929-8B6C-A6E17AD022AE}"/>
              </a:ext>
            </a:extLst>
          </p:cNvPr>
          <p:cNvSpPr/>
          <p:nvPr/>
        </p:nvSpPr>
        <p:spPr bwMode="auto">
          <a:xfrm>
            <a:off x="13176337" y="6779826"/>
            <a:ext cx="338422" cy="32159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1438" name="Oval 1437">
            <a:extLst>
              <a:ext uri="{FF2B5EF4-FFF2-40B4-BE49-F238E27FC236}">
                <a16:creationId xmlns:a16="http://schemas.microsoft.com/office/drawing/2014/main" id="{2930BC33-3918-41BF-BF2C-A592BF4562C2}"/>
              </a:ext>
            </a:extLst>
          </p:cNvPr>
          <p:cNvSpPr/>
          <p:nvPr/>
        </p:nvSpPr>
        <p:spPr bwMode="auto">
          <a:xfrm>
            <a:off x="14166251" y="6821042"/>
            <a:ext cx="338422" cy="32159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1439" name="Oval 1438">
            <a:extLst>
              <a:ext uri="{FF2B5EF4-FFF2-40B4-BE49-F238E27FC236}">
                <a16:creationId xmlns:a16="http://schemas.microsoft.com/office/drawing/2014/main" id="{ABE91338-240D-4AC2-8A88-5635890DDBF6}"/>
              </a:ext>
            </a:extLst>
          </p:cNvPr>
          <p:cNvSpPr/>
          <p:nvPr/>
        </p:nvSpPr>
        <p:spPr bwMode="auto">
          <a:xfrm>
            <a:off x="15160727" y="7354794"/>
            <a:ext cx="338422" cy="32159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1441" name="Oval 1440">
            <a:extLst>
              <a:ext uri="{FF2B5EF4-FFF2-40B4-BE49-F238E27FC236}">
                <a16:creationId xmlns:a16="http://schemas.microsoft.com/office/drawing/2014/main" id="{E46D27DF-E82C-4331-B71B-88C8A7DAF876}"/>
              </a:ext>
            </a:extLst>
          </p:cNvPr>
          <p:cNvSpPr/>
          <p:nvPr/>
        </p:nvSpPr>
        <p:spPr bwMode="auto">
          <a:xfrm>
            <a:off x="14891371" y="8135274"/>
            <a:ext cx="338422" cy="32159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1442" name="Oval 1441">
            <a:extLst>
              <a:ext uri="{FF2B5EF4-FFF2-40B4-BE49-F238E27FC236}">
                <a16:creationId xmlns:a16="http://schemas.microsoft.com/office/drawing/2014/main" id="{11EB011C-4FA3-4F87-A4AC-54AB36E3BBF7}"/>
              </a:ext>
            </a:extLst>
          </p:cNvPr>
          <p:cNvSpPr/>
          <p:nvPr/>
        </p:nvSpPr>
        <p:spPr bwMode="auto">
          <a:xfrm>
            <a:off x="15249923" y="6841402"/>
            <a:ext cx="338422" cy="32159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1443" name="Oval 1442">
            <a:extLst>
              <a:ext uri="{FF2B5EF4-FFF2-40B4-BE49-F238E27FC236}">
                <a16:creationId xmlns:a16="http://schemas.microsoft.com/office/drawing/2014/main" id="{EB7301BF-2800-4106-B348-B24E93732087}"/>
              </a:ext>
            </a:extLst>
          </p:cNvPr>
          <p:cNvSpPr/>
          <p:nvPr/>
        </p:nvSpPr>
        <p:spPr bwMode="auto">
          <a:xfrm>
            <a:off x="20124955" y="6023742"/>
            <a:ext cx="338422" cy="321592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44" name="Oval 1443">
            <a:extLst>
              <a:ext uri="{FF2B5EF4-FFF2-40B4-BE49-F238E27FC236}">
                <a16:creationId xmlns:a16="http://schemas.microsoft.com/office/drawing/2014/main" id="{4940AC06-DEAE-4270-814E-85FE4704626A}"/>
              </a:ext>
            </a:extLst>
          </p:cNvPr>
          <p:cNvSpPr/>
          <p:nvPr/>
        </p:nvSpPr>
        <p:spPr bwMode="auto">
          <a:xfrm>
            <a:off x="20079903" y="6879010"/>
            <a:ext cx="338422" cy="32159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45" name="Oval 1444">
            <a:extLst>
              <a:ext uri="{FF2B5EF4-FFF2-40B4-BE49-F238E27FC236}">
                <a16:creationId xmlns:a16="http://schemas.microsoft.com/office/drawing/2014/main" id="{444024A8-7862-40A9-82BE-9F30D6D12F93}"/>
              </a:ext>
            </a:extLst>
          </p:cNvPr>
          <p:cNvSpPr/>
          <p:nvPr/>
        </p:nvSpPr>
        <p:spPr bwMode="auto">
          <a:xfrm>
            <a:off x="20903103" y="7373394"/>
            <a:ext cx="338422" cy="32159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EFAEBC63-B9C4-492D-94E4-1458E8EDB6AF}"/>
              </a:ext>
            </a:extLst>
          </p:cNvPr>
          <p:cNvSpPr/>
          <p:nvPr/>
        </p:nvSpPr>
        <p:spPr bwMode="auto">
          <a:xfrm>
            <a:off x="20647859" y="8066010"/>
            <a:ext cx="338422" cy="32159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49" name="Oval 1448">
            <a:extLst>
              <a:ext uri="{FF2B5EF4-FFF2-40B4-BE49-F238E27FC236}">
                <a16:creationId xmlns:a16="http://schemas.microsoft.com/office/drawing/2014/main" id="{43FC7CE6-6D86-4965-A3CC-4579FF0E9006}"/>
              </a:ext>
            </a:extLst>
          </p:cNvPr>
          <p:cNvSpPr/>
          <p:nvPr/>
        </p:nvSpPr>
        <p:spPr bwMode="auto">
          <a:xfrm>
            <a:off x="19913299" y="7657730"/>
            <a:ext cx="338422" cy="32159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52" name="Rectangle: Rounded Corners 1451">
            <a:extLst>
              <a:ext uri="{FF2B5EF4-FFF2-40B4-BE49-F238E27FC236}">
                <a16:creationId xmlns:a16="http://schemas.microsoft.com/office/drawing/2014/main" id="{5ECA2197-2677-47D4-B011-7B97505FA803}"/>
              </a:ext>
            </a:extLst>
          </p:cNvPr>
          <p:cNvSpPr/>
          <p:nvPr/>
        </p:nvSpPr>
        <p:spPr bwMode="auto">
          <a:xfrm>
            <a:off x="9429506" y="6444190"/>
            <a:ext cx="1911640" cy="1182431"/>
          </a:xfrm>
          <a:prstGeom prst="roundRect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 pitchFamily="-110" charset="0"/>
              </a:rPr>
              <a:t>Dual ERA </a:t>
            </a:r>
          </a:p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 pitchFamily="-110" charset="0"/>
              </a:rPr>
              <a:t>(bosentan, macitentan)</a:t>
            </a:r>
          </a:p>
        </p:txBody>
      </p:sp>
      <p:sp>
        <p:nvSpPr>
          <p:cNvPr id="1453" name="Rectangle: Rounded Corners 1452">
            <a:extLst>
              <a:ext uri="{FF2B5EF4-FFF2-40B4-BE49-F238E27FC236}">
                <a16:creationId xmlns:a16="http://schemas.microsoft.com/office/drawing/2014/main" id="{297CFF37-AEF4-4DD7-9F39-8A49E0039CE2}"/>
              </a:ext>
            </a:extLst>
          </p:cNvPr>
          <p:cNvSpPr/>
          <p:nvPr/>
        </p:nvSpPr>
        <p:spPr bwMode="auto">
          <a:xfrm>
            <a:off x="5552995" y="6365022"/>
            <a:ext cx="2020674" cy="1182431"/>
          </a:xfrm>
          <a:prstGeom prst="roundRect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Selective ERA (</a:t>
            </a:r>
            <a:r>
              <a:rPr lang="en-US" sz="2000" kern="1200" dirty="0" err="1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ambrisentan</a:t>
            </a:r>
            <a:r>
              <a:rPr lang="en-US" sz="2000" kern="12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)</a:t>
            </a:r>
          </a:p>
        </p:txBody>
      </p:sp>
      <p:sp>
        <p:nvSpPr>
          <p:cNvPr id="1454" name="Rectangle: Rounded Corners 1453">
            <a:extLst>
              <a:ext uri="{FF2B5EF4-FFF2-40B4-BE49-F238E27FC236}">
                <a16:creationId xmlns:a16="http://schemas.microsoft.com/office/drawing/2014/main" id="{3F6CCDA6-91D2-4DDC-869C-B25D10488DE0}"/>
              </a:ext>
            </a:extLst>
          </p:cNvPr>
          <p:cNvSpPr/>
          <p:nvPr/>
        </p:nvSpPr>
        <p:spPr bwMode="auto">
          <a:xfrm>
            <a:off x="17599347" y="6959649"/>
            <a:ext cx="2134142" cy="18634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 pitchFamily="-110" charset="0"/>
              </a:rPr>
              <a:t>Prostacyclin analogs (epoprostenol, treprostinil, iloprost)</a:t>
            </a:r>
          </a:p>
        </p:txBody>
      </p:sp>
      <p:sp>
        <p:nvSpPr>
          <p:cNvPr id="1455" name="Rectangle: Rounded Corners 1454">
            <a:extLst>
              <a:ext uri="{FF2B5EF4-FFF2-40B4-BE49-F238E27FC236}">
                <a16:creationId xmlns:a16="http://schemas.microsoft.com/office/drawing/2014/main" id="{E0560403-6FA3-460A-A680-6F769323DC2B}"/>
              </a:ext>
            </a:extLst>
          </p:cNvPr>
          <p:cNvSpPr/>
          <p:nvPr/>
        </p:nvSpPr>
        <p:spPr bwMode="auto">
          <a:xfrm>
            <a:off x="11629450" y="7466566"/>
            <a:ext cx="2016000" cy="118243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 err="1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 pitchFamily="-110" charset="0"/>
              </a:rPr>
              <a:t>sGC</a:t>
            </a:r>
            <a:r>
              <a:rPr lang="en-US" sz="2000" kern="12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 pitchFamily="-110" charset="0"/>
              </a:rPr>
              <a:t> stimulator (riociguat)</a:t>
            </a:r>
          </a:p>
        </p:txBody>
      </p:sp>
      <p:sp>
        <p:nvSpPr>
          <p:cNvPr id="1456" name="Rectangle: Rounded Corners 1455">
            <a:extLst>
              <a:ext uri="{FF2B5EF4-FFF2-40B4-BE49-F238E27FC236}">
                <a16:creationId xmlns:a16="http://schemas.microsoft.com/office/drawing/2014/main" id="{0638027A-0F0B-49C6-ACA0-F5C60B67640C}"/>
              </a:ext>
            </a:extLst>
          </p:cNvPr>
          <p:cNvSpPr/>
          <p:nvPr/>
        </p:nvSpPr>
        <p:spPr bwMode="auto">
          <a:xfrm>
            <a:off x="21513103" y="6980303"/>
            <a:ext cx="2053550" cy="18634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 pitchFamily="-110" charset="0"/>
              </a:rPr>
              <a:t>Non-prostanoid </a:t>
            </a:r>
            <a:br>
              <a:rPr lang="en-US" sz="20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 pitchFamily="-110" charset="0"/>
              </a:rPr>
            </a:br>
            <a:r>
              <a:rPr lang="en-US" sz="20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 pitchFamily="-110" charset="0"/>
              </a:rPr>
              <a:t>IP receptor agonist (selexipag)</a:t>
            </a:r>
          </a:p>
        </p:txBody>
      </p:sp>
      <p:sp>
        <p:nvSpPr>
          <p:cNvPr id="1457" name="Rectangle: Rounded Corners 1456">
            <a:extLst>
              <a:ext uri="{FF2B5EF4-FFF2-40B4-BE49-F238E27FC236}">
                <a16:creationId xmlns:a16="http://schemas.microsoft.com/office/drawing/2014/main" id="{D78271ED-D652-40D5-952F-19CF711DB3AB}"/>
              </a:ext>
            </a:extLst>
          </p:cNvPr>
          <p:cNvSpPr/>
          <p:nvPr/>
        </p:nvSpPr>
        <p:spPr bwMode="auto">
          <a:xfrm>
            <a:off x="15321939" y="7866129"/>
            <a:ext cx="1867478" cy="1522950"/>
          </a:xfrm>
          <a:prstGeom prst="roundRect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 pitchFamily="-110" charset="0"/>
              </a:rPr>
              <a:t>PDE-5 inhibitors (sildenafil, tadalafil)</a:t>
            </a:r>
          </a:p>
        </p:txBody>
      </p:sp>
      <p:sp>
        <p:nvSpPr>
          <p:cNvPr id="1463" name="TextBox 1462">
            <a:extLst>
              <a:ext uri="{FF2B5EF4-FFF2-40B4-BE49-F238E27FC236}">
                <a16:creationId xmlns:a16="http://schemas.microsoft.com/office/drawing/2014/main" id="{CB31DCBF-0BB0-4744-9F26-2D4566C984BE}"/>
              </a:ext>
            </a:extLst>
          </p:cNvPr>
          <p:cNvSpPr txBox="1"/>
          <p:nvPr/>
        </p:nvSpPr>
        <p:spPr>
          <a:xfrm>
            <a:off x="4773495" y="4370312"/>
            <a:ext cx="265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54" hangingPunct="1">
              <a:defRPr/>
            </a:pPr>
            <a:r>
              <a:rPr lang="en-US" sz="18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Pro-</a:t>
            </a:r>
          </a:p>
          <a:p>
            <a:pPr defTabSz="1828754" hangingPunct="1">
              <a:defRPr/>
            </a:pPr>
            <a:r>
              <a:rPr lang="en-US" sz="18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endothelin-1</a:t>
            </a:r>
          </a:p>
        </p:txBody>
      </p:sp>
      <p:sp>
        <p:nvSpPr>
          <p:cNvPr id="1464" name="TextBox 1463">
            <a:extLst>
              <a:ext uri="{FF2B5EF4-FFF2-40B4-BE49-F238E27FC236}">
                <a16:creationId xmlns:a16="http://schemas.microsoft.com/office/drawing/2014/main" id="{D84B27C3-8E20-4F76-9197-781EA5D013EE}"/>
              </a:ext>
            </a:extLst>
          </p:cNvPr>
          <p:cNvSpPr txBox="1"/>
          <p:nvPr/>
        </p:nvSpPr>
        <p:spPr>
          <a:xfrm>
            <a:off x="5144907" y="5293410"/>
            <a:ext cx="203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754" hangingPunct="1">
              <a:defRPr/>
            </a:pPr>
            <a:r>
              <a:rPr lang="en-US" sz="1800" b="1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Endothelin-1</a:t>
            </a:r>
          </a:p>
        </p:txBody>
      </p: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4521A8E2-293D-49C1-86E5-052033336F85}"/>
              </a:ext>
            </a:extLst>
          </p:cNvPr>
          <p:cNvCxnSpPr>
            <a:cxnSpLocks/>
          </p:cNvCxnSpPr>
          <p:nvPr/>
        </p:nvCxnSpPr>
        <p:spPr bwMode="auto">
          <a:xfrm flipH="1">
            <a:off x="6903989" y="4571304"/>
            <a:ext cx="738782" cy="234832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2" name="Straight Connector 1471">
            <a:extLst>
              <a:ext uri="{FF2B5EF4-FFF2-40B4-BE49-F238E27FC236}">
                <a16:creationId xmlns:a16="http://schemas.microsoft.com/office/drawing/2014/main" id="{916A8808-E6DB-4ABE-B29F-FFA8BFFD77E5}"/>
              </a:ext>
            </a:extLst>
          </p:cNvPr>
          <p:cNvCxnSpPr>
            <a:cxnSpLocks/>
          </p:cNvCxnSpPr>
          <p:nvPr/>
        </p:nvCxnSpPr>
        <p:spPr bwMode="auto">
          <a:xfrm flipH="1">
            <a:off x="6987711" y="5177637"/>
            <a:ext cx="474278" cy="351054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74" name="TextBox 1473">
            <a:extLst>
              <a:ext uri="{FF2B5EF4-FFF2-40B4-BE49-F238E27FC236}">
                <a16:creationId xmlns:a16="http://schemas.microsoft.com/office/drawing/2014/main" id="{869D7959-4503-4734-9747-8C9FE629CA77}"/>
              </a:ext>
            </a:extLst>
          </p:cNvPr>
          <p:cNvSpPr txBox="1"/>
          <p:nvPr/>
        </p:nvSpPr>
        <p:spPr>
          <a:xfrm>
            <a:off x="7359115" y="7768245"/>
            <a:ext cx="78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754" hangingPunct="1">
              <a:defRPr/>
            </a:pPr>
            <a:r>
              <a:rPr lang="en-US" sz="18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</a:t>
            </a:r>
            <a:r>
              <a:rPr lang="en-US" sz="1800" kern="1200" baseline="-250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</a:p>
        </p:txBody>
      </p:sp>
      <p:sp>
        <p:nvSpPr>
          <p:cNvPr id="1475" name="TextBox 1474">
            <a:extLst>
              <a:ext uri="{FF2B5EF4-FFF2-40B4-BE49-F238E27FC236}">
                <a16:creationId xmlns:a16="http://schemas.microsoft.com/office/drawing/2014/main" id="{7211518C-AA2F-44CF-9F47-4E3300E5F222}"/>
              </a:ext>
            </a:extLst>
          </p:cNvPr>
          <p:cNvSpPr txBox="1"/>
          <p:nvPr/>
        </p:nvSpPr>
        <p:spPr>
          <a:xfrm>
            <a:off x="8469760" y="7507763"/>
            <a:ext cx="80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algn="l" defTabSz="1828754" hangingPunct="1">
              <a:defRPr/>
            </a:pPr>
            <a:r>
              <a:rPr lang="en-US" sz="1800" kern="1200"/>
              <a:t>ET</a:t>
            </a:r>
            <a:r>
              <a:rPr lang="en-US" sz="1800" kern="1200" baseline="-25000"/>
              <a:t>B</a:t>
            </a:r>
          </a:p>
        </p:txBody>
      </p:sp>
      <p:sp>
        <p:nvSpPr>
          <p:cNvPr id="1476" name="TextBox 1475">
            <a:extLst>
              <a:ext uri="{FF2B5EF4-FFF2-40B4-BE49-F238E27FC236}">
                <a16:creationId xmlns:a16="http://schemas.microsoft.com/office/drawing/2014/main" id="{241410C5-D473-44B5-ABE7-62EE56E43D4F}"/>
              </a:ext>
            </a:extLst>
          </p:cNvPr>
          <p:cNvSpPr txBox="1"/>
          <p:nvPr/>
        </p:nvSpPr>
        <p:spPr>
          <a:xfrm>
            <a:off x="11576459" y="6220714"/>
            <a:ext cx="265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54" hangingPunct="1">
              <a:defRPr/>
            </a:pPr>
            <a:r>
              <a:rPr lang="en-US" sz="18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L-arginine</a:t>
            </a:r>
          </a:p>
        </p:txBody>
      </p:sp>
      <p:sp>
        <p:nvSpPr>
          <p:cNvPr id="1477" name="TextBox 1476">
            <a:extLst>
              <a:ext uri="{FF2B5EF4-FFF2-40B4-BE49-F238E27FC236}">
                <a16:creationId xmlns:a16="http://schemas.microsoft.com/office/drawing/2014/main" id="{216E3E33-FD55-449F-9A18-1727B3BF5A04}"/>
              </a:ext>
            </a:extLst>
          </p:cNvPr>
          <p:cNvSpPr txBox="1"/>
          <p:nvPr/>
        </p:nvSpPr>
        <p:spPr>
          <a:xfrm>
            <a:off x="11100459" y="7136073"/>
            <a:ext cx="265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54" hangingPunct="1">
              <a:defRPr/>
            </a:pPr>
            <a:r>
              <a:rPr lang="en-US" sz="1800" b="1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Nitric oxide</a:t>
            </a:r>
          </a:p>
        </p:txBody>
      </p:sp>
      <p:sp>
        <p:nvSpPr>
          <p:cNvPr id="1478" name="TextBox 1477">
            <a:extLst>
              <a:ext uri="{FF2B5EF4-FFF2-40B4-BE49-F238E27FC236}">
                <a16:creationId xmlns:a16="http://schemas.microsoft.com/office/drawing/2014/main" id="{EFD61A73-9A66-4B7C-9C99-D7BA6E47410B}"/>
              </a:ext>
            </a:extLst>
          </p:cNvPr>
          <p:cNvSpPr txBox="1"/>
          <p:nvPr/>
        </p:nvSpPr>
        <p:spPr>
          <a:xfrm>
            <a:off x="17308601" y="6450507"/>
            <a:ext cx="265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54" hangingPunct="1">
              <a:defRPr/>
            </a:pPr>
            <a:r>
              <a:rPr lang="en-US" sz="18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Arachidonic acid</a:t>
            </a:r>
          </a:p>
        </p:txBody>
      </p:sp>
      <p:sp>
        <p:nvSpPr>
          <p:cNvPr id="1479" name="TextBox 1478">
            <a:extLst>
              <a:ext uri="{FF2B5EF4-FFF2-40B4-BE49-F238E27FC236}">
                <a16:creationId xmlns:a16="http://schemas.microsoft.com/office/drawing/2014/main" id="{AB4C1F0D-8832-447E-B619-74BCE959AE2F}"/>
              </a:ext>
            </a:extLst>
          </p:cNvPr>
          <p:cNvSpPr txBox="1"/>
          <p:nvPr/>
        </p:nvSpPr>
        <p:spPr>
          <a:xfrm>
            <a:off x="20540507" y="6531423"/>
            <a:ext cx="265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54" hangingPunct="1">
              <a:defRPr/>
            </a:pPr>
            <a:r>
              <a:rPr lang="en-US" sz="1800" b="1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Prostacyclin</a:t>
            </a:r>
          </a:p>
        </p:txBody>
      </p:sp>
      <p:cxnSp>
        <p:nvCxnSpPr>
          <p:cNvPr id="1480" name="Straight Connector 1479">
            <a:extLst>
              <a:ext uri="{FF2B5EF4-FFF2-40B4-BE49-F238E27FC236}">
                <a16:creationId xmlns:a16="http://schemas.microsoft.com/office/drawing/2014/main" id="{D0C11DF1-BCAE-433C-A170-4C5F53AF0532}"/>
              </a:ext>
            </a:extLst>
          </p:cNvPr>
          <p:cNvCxnSpPr>
            <a:cxnSpLocks/>
          </p:cNvCxnSpPr>
          <p:nvPr/>
        </p:nvCxnSpPr>
        <p:spPr bwMode="auto">
          <a:xfrm flipH="1">
            <a:off x="13552475" y="6137299"/>
            <a:ext cx="476102" cy="325938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2" name="Straight Connector 1481">
            <a:extLst>
              <a:ext uri="{FF2B5EF4-FFF2-40B4-BE49-F238E27FC236}">
                <a16:creationId xmlns:a16="http://schemas.microsoft.com/office/drawing/2014/main" id="{6D4EFE9F-FBB7-45D2-8023-FA7FA58CDA35}"/>
              </a:ext>
            </a:extLst>
          </p:cNvPr>
          <p:cNvCxnSpPr>
            <a:cxnSpLocks/>
          </p:cNvCxnSpPr>
          <p:nvPr/>
        </p:nvCxnSpPr>
        <p:spPr bwMode="auto">
          <a:xfrm flipH="1">
            <a:off x="13252841" y="7114120"/>
            <a:ext cx="853962" cy="292704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4" name="Straight Connector 1483">
            <a:extLst>
              <a:ext uri="{FF2B5EF4-FFF2-40B4-BE49-F238E27FC236}">
                <a16:creationId xmlns:a16="http://schemas.microsoft.com/office/drawing/2014/main" id="{7552A7CD-0DEA-4DC5-B985-9D0D587534E4}"/>
              </a:ext>
            </a:extLst>
          </p:cNvPr>
          <p:cNvCxnSpPr>
            <a:cxnSpLocks/>
          </p:cNvCxnSpPr>
          <p:nvPr/>
        </p:nvCxnSpPr>
        <p:spPr bwMode="auto">
          <a:xfrm flipH="1">
            <a:off x="19599270" y="6364643"/>
            <a:ext cx="552080" cy="318414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6" name="Straight Connector 1485">
            <a:extLst>
              <a:ext uri="{FF2B5EF4-FFF2-40B4-BE49-F238E27FC236}">
                <a16:creationId xmlns:a16="http://schemas.microsoft.com/office/drawing/2014/main" id="{341D8BA3-610F-45F9-B131-08010ED658FD}"/>
              </a:ext>
            </a:extLst>
          </p:cNvPr>
          <p:cNvCxnSpPr>
            <a:cxnSpLocks/>
          </p:cNvCxnSpPr>
          <p:nvPr/>
        </p:nvCxnSpPr>
        <p:spPr bwMode="auto">
          <a:xfrm flipH="1">
            <a:off x="20463379" y="6768297"/>
            <a:ext cx="572054" cy="251866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88" name="Oval 1487">
            <a:extLst>
              <a:ext uri="{FF2B5EF4-FFF2-40B4-BE49-F238E27FC236}">
                <a16:creationId xmlns:a16="http://schemas.microsoft.com/office/drawing/2014/main" id="{7503E913-49CE-48E3-B5CC-8765150879AA}"/>
              </a:ext>
            </a:extLst>
          </p:cNvPr>
          <p:cNvSpPr/>
          <p:nvPr/>
        </p:nvSpPr>
        <p:spPr bwMode="auto">
          <a:xfrm>
            <a:off x="12997456" y="9510160"/>
            <a:ext cx="733824" cy="576000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89" name="TextBox 1488">
            <a:extLst>
              <a:ext uri="{FF2B5EF4-FFF2-40B4-BE49-F238E27FC236}">
                <a16:creationId xmlns:a16="http://schemas.microsoft.com/office/drawing/2014/main" id="{39A3F634-8845-4243-A14D-4296F43A6D08}"/>
              </a:ext>
            </a:extLst>
          </p:cNvPr>
          <p:cNvSpPr txBox="1"/>
          <p:nvPr/>
        </p:nvSpPr>
        <p:spPr>
          <a:xfrm>
            <a:off x="12960550" y="9556449"/>
            <a:ext cx="78936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1828754" hangingPunct="1">
              <a:defRPr/>
            </a:pPr>
            <a:r>
              <a:rPr lang="en-US" sz="1600" kern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sGC</a:t>
            </a:r>
          </a:p>
        </p:txBody>
      </p:sp>
      <p:sp>
        <p:nvSpPr>
          <p:cNvPr id="1490" name="TextBox 1489">
            <a:extLst>
              <a:ext uri="{FF2B5EF4-FFF2-40B4-BE49-F238E27FC236}">
                <a16:creationId xmlns:a16="http://schemas.microsoft.com/office/drawing/2014/main" id="{06DC4425-F980-4D6F-BEA7-AEACD442E1CC}"/>
              </a:ext>
            </a:extLst>
          </p:cNvPr>
          <p:cNvSpPr txBox="1"/>
          <p:nvPr/>
        </p:nvSpPr>
        <p:spPr>
          <a:xfrm>
            <a:off x="13822622" y="9556449"/>
            <a:ext cx="78936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1828754" hangingPunct="1">
              <a:defRPr/>
            </a:pPr>
            <a:r>
              <a:rPr lang="en-US" sz="1600" kern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PDE-5</a:t>
            </a:r>
          </a:p>
        </p:txBody>
      </p:sp>
      <p:grpSp>
        <p:nvGrpSpPr>
          <p:cNvPr id="3215" name="Group 3214">
            <a:extLst>
              <a:ext uri="{FF2B5EF4-FFF2-40B4-BE49-F238E27FC236}">
                <a16:creationId xmlns:a16="http://schemas.microsoft.com/office/drawing/2014/main" id="{07E90D69-AA28-4F04-80FD-2D43506CCED0}"/>
              </a:ext>
            </a:extLst>
          </p:cNvPr>
          <p:cNvGrpSpPr/>
          <p:nvPr/>
        </p:nvGrpSpPr>
        <p:grpSpPr>
          <a:xfrm>
            <a:off x="12043259" y="10149270"/>
            <a:ext cx="3596390" cy="476140"/>
            <a:chOff x="6094805" y="5094537"/>
            <a:chExt cx="1798194" cy="265861"/>
          </a:xfrm>
        </p:grpSpPr>
        <p:sp>
          <p:nvSpPr>
            <p:cNvPr id="3214" name="Rectangle 3213">
              <a:extLst>
                <a:ext uri="{FF2B5EF4-FFF2-40B4-BE49-F238E27FC236}">
                  <a16:creationId xmlns:a16="http://schemas.microsoft.com/office/drawing/2014/main" id="{B2E0898C-DBD7-4D87-94F5-B261751119B9}"/>
                </a:ext>
              </a:extLst>
            </p:cNvPr>
            <p:cNvSpPr/>
            <p:nvPr/>
          </p:nvSpPr>
          <p:spPr bwMode="auto">
            <a:xfrm>
              <a:off x="6115946" y="5094537"/>
              <a:ext cx="1707287" cy="26586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</a:bodyPr>
            <a:lstStyle/>
            <a:p>
              <a:pPr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400" kern="1200" err="1">
                <a:solidFill>
                  <a:srgbClr val="FFFFFF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428" name="TextBox 1427">
              <a:extLst>
                <a:ext uri="{FF2B5EF4-FFF2-40B4-BE49-F238E27FC236}">
                  <a16:creationId xmlns:a16="http://schemas.microsoft.com/office/drawing/2014/main" id="{62737B6A-3FFB-49CC-94AC-E1575CE56757}"/>
                </a:ext>
              </a:extLst>
            </p:cNvPr>
            <p:cNvSpPr txBox="1"/>
            <p:nvPr/>
          </p:nvSpPr>
          <p:spPr>
            <a:xfrm>
              <a:off x="6094805" y="5104815"/>
              <a:ext cx="505352" cy="2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828754" hangingPunct="1">
                <a:defRPr/>
              </a:pPr>
              <a:r>
                <a:rPr lang="en-US" sz="2000" kern="1200">
                  <a:solidFill>
                    <a:srgbClr val="21212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GTP</a:t>
              </a:r>
            </a:p>
          </p:txBody>
        </p:sp>
        <p:sp>
          <p:nvSpPr>
            <p:cNvPr id="1429" name="TextBox 1428">
              <a:extLst>
                <a:ext uri="{FF2B5EF4-FFF2-40B4-BE49-F238E27FC236}">
                  <a16:creationId xmlns:a16="http://schemas.microsoft.com/office/drawing/2014/main" id="{9AD527E0-62FC-4B00-BCF6-A3404C44C6C2}"/>
                </a:ext>
              </a:extLst>
            </p:cNvPr>
            <p:cNvSpPr txBox="1"/>
            <p:nvPr/>
          </p:nvSpPr>
          <p:spPr>
            <a:xfrm>
              <a:off x="6694875" y="5104815"/>
              <a:ext cx="591850" cy="2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i="0" u="none" strike="noStrike" cap="none" spc="0" normalizeH="0" baseline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</a:lstStyle>
            <a:p>
              <a:pPr algn="l" defTabSz="1828754" hangingPunct="1">
                <a:defRPr/>
              </a:pPr>
              <a:r>
                <a:rPr lang="en-US" sz="2000" kern="1200"/>
                <a:t>cGMP</a:t>
              </a:r>
            </a:p>
          </p:txBody>
        </p:sp>
        <p:sp>
          <p:nvSpPr>
            <p:cNvPr id="1430" name="TextBox 1429">
              <a:extLst>
                <a:ext uri="{FF2B5EF4-FFF2-40B4-BE49-F238E27FC236}">
                  <a16:creationId xmlns:a16="http://schemas.microsoft.com/office/drawing/2014/main" id="{E7D67166-D33F-4D64-9A11-ACEAA6C5E4E1}"/>
                </a:ext>
              </a:extLst>
            </p:cNvPr>
            <p:cNvSpPr txBox="1"/>
            <p:nvPr/>
          </p:nvSpPr>
          <p:spPr>
            <a:xfrm>
              <a:off x="7387647" y="5104815"/>
              <a:ext cx="505352" cy="2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i="0" u="none" strike="noStrike" cap="none" spc="0" normalizeH="0" baseline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</a:lstStyle>
            <a:p>
              <a:pPr algn="l" defTabSz="1828754" hangingPunct="1">
                <a:defRPr/>
              </a:pPr>
              <a:r>
                <a:rPr lang="en-US" sz="2000" kern="1200"/>
                <a:t>GMP</a:t>
              </a:r>
            </a:p>
          </p:txBody>
        </p:sp>
        <p:cxnSp>
          <p:nvCxnSpPr>
            <p:cNvPr id="1431" name="Straight Arrow Connector 1430">
              <a:extLst>
                <a:ext uri="{FF2B5EF4-FFF2-40B4-BE49-F238E27FC236}">
                  <a16:creationId xmlns:a16="http://schemas.microsoft.com/office/drawing/2014/main" id="{A3A70645-DD29-4F1A-8E07-528962A243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98249" y="5236439"/>
              <a:ext cx="252664" cy="0"/>
            </a:xfrm>
            <a:prstGeom prst="straightConnector1">
              <a:avLst/>
            </a:prstGeom>
            <a:solidFill>
              <a:srgbClr val="C0C0C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32" name="Straight Arrow Connector 1431">
              <a:extLst>
                <a:ext uri="{FF2B5EF4-FFF2-40B4-BE49-F238E27FC236}">
                  <a16:creationId xmlns:a16="http://schemas.microsoft.com/office/drawing/2014/main" id="{9D78B9CB-FAE1-43F6-9AE9-CBE80A45AF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96154" y="5236439"/>
              <a:ext cx="252664" cy="0"/>
            </a:xfrm>
            <a:prstGeom prst="straightConnector1">
              <a:avLst/>
            </a:prstGeom>
            <a:solidFill>
              <a:srgbClr val="C0C0C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501" name="Group 1500">
            <a:extLst>
              <a:ext uri="{FF2B5EF4-FFF2-40B4-BE49-F238E27FC236}">
                <a16:creationId xmlns:a16="http://schemas.microsoft.com/office/drawing/2014/main" id="{61D0ADBB-2895-4A79-AF06-8B12AE1F556E}"/>
              </a:ext>
            </a:extLst>
          </p:cNvPr>
          <p:cNvGrpSpPr/>
          <p:nvPr/>
        </p:nvGrpSpPr>
        <p:grpSpPr>
          <a:xfrm>
            <a:off x="20256856" y="10018773"/>
            <a:ext cx="1141296" cy="531722"/>
            <a:chOff x="6436183" y="5094537"/>
            <a:chExt cx="570648" cy="265861"/>
          </a:xfrm>
        </p:grpSpPr>
        <p:sp>
          <p:nvSpPr>
            <p:cNvPr id="1502" name="Rectangle 1501">
              <a:extLst>
                <a:ext uri="{FF2B5EF4-FFF2-40B4-BE49-F238E27FC236}">
                  <a16:creationId xmlns:a16="http://schemas.microsoft.com/office/drawing/2014/main" id="{498274C3-BE29-4DEA-AC2A-AEF2217C9D5D}"/>
                </a:ext>
              </a:extLst>
            </p:cNvPr>
            <p:cNvSpPr/>
            <p:nvPr/>
          </p:nvSpPr>
          <p:spPr bwMode="auto">
            <a:xfrm>
              <a:off x="6436183" y="5094537"/>
              <a:ext cx="487150" cy="26586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</a:bodyPr>
            <a:lstStyle/>
            <a:p>
              <a:pPr defTabSz="182875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400" kern="1200" err="1">
                <a:solidFill>
                  <a:srgbClr val="FFFFFF"/>
                </a:solidFill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503" name="TextBox 1502">
              <a:extLst>
                <a:ext uri="{FF2B5EF4-FFF2-40B4-BE49-F238E27FC236}">
                  <a16:creationId xmlns:a16="http://schemas.microsoft.com/office/drawing/2014/main" id="{9B66F1CF-6E4F-40A5-80B5-AFCFC930AE35}"/>
                </a:ext>
              </a:extLst>
            </p:cNvPr>
            <p:cNvSpPr txBox="1"/>
            <p:nvPr/>
          </p:nvSpPr>
          <p:spPr>
            <a:xfrm>
              <a:off x="6467546" y="5103869"/>
              <a:ext cx="53928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i="0" u="none" strike="noStrike" cap="none" spc="0" normalizeH="0" baseline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</a:lstStyle>
            <a:p>
              <a:pPr algn="l" defTabSz="1828754" hangingPunct="1">
                <a:defRPr/>
              </a:pPr>
              <a:r>
                <a:rPr lang="en-US" sz="2000" kern="1200"/>
                <a:t>cAMP</a:t>
              </a:r>
            </a:p>
          </p:txBody>
        </p:sp>
        <p:cxnSp>
          <p:nvCxnSpPr>
            <p:cNvPr id="1506" name="Straight Arrow Connector 1505">
              <a:extLst>
                <a:ext uri="{FF2B5EF4-FFF2-40B4-BE49-F238E27FC236}">
                  <a16:creationId xmlns:a16="http://schemas.microsoft.com/office/drawing/2014/main" id="{1FB81411-C729-43A6-92E2-3F8FA05B588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94752" y="5133822"/>
              <a:ext cx="0" cy="160375"/>
            </a:xfrm>
            <a:prstGeom prst="straightConnector1">
              <a:avLst/>
            </a:prstGeom>
            <a:solidFill>
              <a:srgbClr val="C0C0C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509" name="TextBox 1508">
            <a:extLst>
              <a:ext uri="{FF2B5EF4-FFF2-40B4-BE49-F238E27FC236}">
                <a16:creationId xmlns:a16="http://schemas.microsoft.com/office/drawing/2014/main" id="{5E71FDAC-AB31-4E8A-9129-1E3B0E09E877}"/>
              </a:ext>
            </a:extLst>
          </p:cNvPr>
          <p:cNvSpPr txBox="1"/>
          <p:nvPr/>
        </p:nvSpPr>
        <p:spPr>
          <a:xfrm>
            <a:off x="20357655" y="9177722"/>
            <a:ext cx="186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54" hangingPunct="1">
              <a:defRPr/>
            </a:pPr>
            <a:r>
              <a:rPr lang="en-US" sz="18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IP receptor</a:t>
            </a:r>
          </a:p>
        </p:txBody>
      </p:sp>
      <p:cxnSp>
        <p:nvCxnSpPr>
          <p:cNvPr id="3218" name="Connector: Elbow 3217">
            <a:extLst>
              <a:ext uri="{FF2B5EF4-FFF2-40B4-BE49-F238E27FC236}">
                <a16:creationId xmlns:a16="http://schemas.microsoft.com/office/drawing/2014/main" id="{DBE175F1-BE13-4B30-9BCD-6446D3E49324}"/>
              </a:ext>
            </a:extLst>
          </p:cNvPr>
          <p:cNvCxnSpPr>
            <a:cxnSpLocks/>
            <a:stCxn id="1417" idx="4"/>
            <a:endCxn id="1474" idx="0"/>
          </p:cNvCxnSpPr>
          <p:nvPr/>
        </p:nvCxnSpPr>
        <p:spPr bwMode="auto">
          <a:xfrm rot="5400000">
            <a:off x="6942489" y="6620623"/>
            <a:ext cx="1955971" cy="339272"/>
          </a:xfrm>
          <a:prstGeom prst="bentConnector3">
            <a:avLst>
              <a:gd name="adj1" fmla="val 50000"/>
            </a:avLst>
          </a:prstGeom>
          <a:solidFill>
            <a:srgbClr val="C0C0C0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13" name="Connector: Elbow 1512">
            <a:extLst>
              <a:ext uri="{FF2B5EF4-FFF2-40B4-BE49-F238E27FC236}">
                <a16:creationId xmlns:a16="http://schemas.microsoft.com/office/drawing/2014/main" id="{35152D05-D3E8-4360-84AF-E6D2067445CA}"/>
              </a:ext>
            </a:extLst>
          </p:cNvPr>
          <p:cNvCxnSpPr>
            <a:cxnSpLocks/>
            <a:stCxn id="1417" idx="4"/>
            <a:endCxn id="1475" idx="0"/>
          </p:cNvCxnSpPr>
          <p:nvPr/>
        </p:nvCxnSpPr>
        <p:spPr bwMode="auto">
          <a:xfrm rot="16200000" flipH="1">
            <a:off x="7632987" y="6269397"/>
            <a:ext cx="1695489" cy="781242"/>
          </a:xfrm>
          <a:prstGeom prst="bentConnector3">
            <a:avLst>
              <a:gd name="adj1" fmla="val 50000"/>
            </a:avLst>
          </a:prstGeom>
          <a:solidFill>
            <a:srgbClr val="C0C0C0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19" name="Connector: Elbow 1518">
            <a:extLst>
              <a:ext uri="{FF2B5EF4-FFF2-40B4-BE49-F238E27FC236}">
                <a16:creationId xmlns:a16="http://schemas.microsoft.com/office/drawing/2014/main" id="{CA9E6B6A-5737-4236-B40C-0BBBF3CC8AD8}"/>
              </a:ext>
            </a:extLst>
          </p:cNvPr>
          <p:cNvCxnSpPr>
            <a:cxnSpLocks/>
            <a:stCxn id="1453" idx="2"/>
            <a:endCxn id="1420" idx="1"/>
          </p:cNvCxnSpPr>
          <p:nvPr/>
        </p:nvCxnSpPr>
        <p:spPr bwMode="auto">
          <a:xfrm rot="16200000" flipH="1">
            <a:off x="6533785" y="7577000"/>
            <a:ext cx="861637" cy="802542"/>
          </a:xfrm>
          <a:prstGeom prst="bentConnector2">
            <a:avLst/>
          </a:prstGeom>
          <a:solidFill>
            <a:srgbClr val="C0C0C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22" name="Connector: Elbow 1521">
            <a:extLst>
              <a:ext uri="{FF2B5EF4-FFF2-40B4-BE49-F238E27FC236}">
                <a16:creationId xmlns:a16="http://schemas.microsoft.com/office/drawing/2014/main" id="{7A24C0B4-C851-4822-A469-3AF6A823F2D4}"/>
              </a:ext>
            </a:extLst>
          </p:cNvPr>
          <p:cNvCxnSpPr>
            <a:cxnSpLocks/>
            <a:stCxn id="1452" idx="2"/>
            <a:endCxn id="1420" idx="2"/>
          </p:cNvCxnSpPr>
          <p:nvPr/>
        </p:nvCxnSpPr>
        <p:spPr bwMode="auto">
          <a:xfrm rot="5400000">
            <a:off x="8462004" y="6885877"/>
            <a:ext cx="1182578" cy="2664066"/>
          </a:xfrm>
          <a:prstGeom prst="bentConnector3">
            <a:avLst>
              <a:gd name="adj1" fmla="val 119331"/>
            </a:avLst>
          </a:prstGeom>
          <a:solidFill>
            <a:srgbClr val="C0C0C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25" name="Connector: Elbow 1524">
            <a:extLst>
              <a:ext uri="{FF2B5EF4-FFF2-40B4-BE49-F238E27FC236}">
                <a16:creationId xmlns:a16="http://schemas.microsoft.com/office/drawing/2014/main" id="{3F4B3B22-6466-4C28-806A-0A72E4C765CC}"/>
              </a:ext>
            </a:extLst>
          </p:cNvPr>
          <p:cNvCxnSpPr>
            <a:cxnSpLocks/>
            <a:stCxn id="1452" idx="2"/>
            <a:endCxn id="1421" idx="3"/>
          </p:cNvCxnSpPr>
          <p:nvPr/>
        </p:nvCxnSpPr>
        <p:spPr bwMode="auto">
          <a:xfrm rot="5400000">
            <a:off x="9531944" y="7284341"/>
            <a:ext cx="511103" cy="1195663"/>
          </a:xfrm>
          <a:prstGeom prst="bentConnector2">
            <a:avLst/>
          </a:prstGeom>
          <a:solidFill>
            <a:srgbClr val="C0C0C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33" name="Straight Connector 1532">
            <a:extLst>
              <a:ext uri="{FF2B5EF4-FFF2-40B4-BE49-F238E27FC236}">
                <a16:creationId xmlns:a16="http://schemas.microsoft.com/office/drawing/2014/main" id="{E9A3740A-0A04-4ABD-8503-278294080888}"/>
              </a:ext>
            </a:extLst>
          </p:cNvPr>
          <p:cNvCxnSpPr>
            <a:cxnSpLocks/>
          </p:cNvCxnSpPr>
          <p:nvPr/>
        </p:nvCxnSpPr>
        <p:spPr bwMode="auto">
          <a:xfrm>
            <a:off x="7896630" y="4735719"/>
            <a:ext cx="156664" cy="661558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36" name="Straight Connector 1535">
            <a:extLst>
              <a:ext uri="{FF2B5EF4-FFF2-40B4-BE49-F238E27FC236}">
                <a16:creationId xmlns:a16="http://schemas.microsoft.com/office/drawing/2014/main" id="{B63EEB34-D227-43AB-B3D1-AC771F314F46}"/>
              </a:ext>
            </a:extLst>
          </p:cNvPr>
          <p:cNvCxnSpPr>
            <a:cxnSpLocks/>
          </p:cNvCxnSpPr>
          <p:nvPr/>
        </p:nvCxnSpPr>
        <p:spPr bwMode="auto">
          <a:xfrm>
            <a:off x="14221337" y="6169149"/>
            <a:ext cx="77474" cy="54361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38" name="Straight Connector 1537">
            <a:extLst>
              <a:ext uri="{FF2B5EF4-FFF2-40B4-BE49-F238E27FC236}">
                <a16:creationId xmlns:a16="http://schemas.microsoft.com/office/drawing/2014/main" id="{09CF2A79-2B38-4062-AA63-DD842B040BBE}"/>
              </a:ext>
            </a:extLst>
          </p:cNvPr>
          <p:cNvCxnSpPr>
            <a:cxnSpLocks/>
            <a:endCxn id="1444" idx="0"/>
          </p:cNvCxnSpPr>
          <p:nvPr/>
        </p:nvCxnSpPr>
        <p:spPr bwMode="auto">
          <a:xfrm flipH="1">
            <a:off x="20249114" y="6377238"/>
            <a:ext cx="30632" cy="43200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40" name="Connector: Elbow 1539">
            <a:extLst>
              <a:ext uri="{FF2B5EF4-FFF2-40B4-BE49-F238E27FC236}">
                <a16:creationId xmlns:a16="http://schemas.microsoft.com/office/drawing/2014/main" id="{1D6C2FFA-B250-402D-B9F6-9E48095547CB}"/>
              </a:ext>
            </a:extLst>
          </p:cNvPr>
          <p:cNvCxnSpPr>
            <a:cxnSpLocks/>
            <a:stCxn id="1438" idx="4"/>
            <a:endCxn id="1488" idx="0"/>
          </p:cNvCxnSpPr>
          <p:nvPr/>
        </p:nvCxnSpPr>
        <p:spPr bwMode="auto">
          <a:xfrm rot="5400000">
            <a:off x="12666155" y="7840849"/>
            <a:ext cx="2367526" cy="971094"/>
          </a:xfrm>
          <a:prstGeom prst="bentConnector3">
            <a:avLst>
              <a:gd name="adj1" fmla="val 64305"/>
            </a:avLst>
          </a:prstGeom>
          <a:solidFill>
            <a:srgbClr val="C0C0C0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45" name="Connector: Elbow 1544">
            <a:extLst>
              <a:ext uri="{FF2B5EF4-FFF2-40B4-BE49-F238E27FC236}">
                <a16:creationId xmlns:a16="http://schemas.microsoft.com/office/drawing/2014/main" id="{14F2A8E7-9E8E-4F7E-9103-04BA3D1AAE2F}"/>
              </a:ext>
            </a:extLst>
          </p:cNvPr>
          <p:cNvCxnSpPr>
            <a:cxnSpLocks/>
            <a:stCxn id="1455" idx="2"/>
            <a:endCxn id="1488" idx="2"/>
          </p:cNvCxnSpPr>
          <p:nvPr/>
        </p:nvCxnSpPr>
        <p:spPr bwMode="auto">
          <a:xfrm rot="16200000" flipH="1">
            <a:off x="12242872" y="9043575"/>
            <a:ext cx="1149163" cy="360006"/>
          </a:xfrm>
          <a:prstGeom prst="bentConnector2">
            <a:avLst/>
          </a:prstGeom>
          <a:solidFill>
            <a:srgbClr val="C0C0C0"/>
          </a:solidFill>
          <a:ln w="571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4" name="Connector: Elbow 1553">
            <a:extLst>
              <a:ext uri="{FF2B5EF4-FFF2-40B4-BE49-F238E27FC236}">
                <a16:creationId xmlns:a16="http://schemas.microsoft.com/office/drawing/2014/main" id="{DFA51F57-87B7-41DE-9203-2D0490E24388}"/>
              </a:ext>
            </a:extLst>
          </p:cNvPr>
          <p:cNvCxnSpPr>
            <a:cxnSpLocks/>
            <a:stCxn id="1457" idx="2"/>
            <a:endCxn id="1426" idx="6"/>
          </p:cNvCxnSpPr>
          <p:nvPr/>
        </p:nvCxnSpPr>
        <p:spPr bwMode="auto">
          <a:xfrm rot="5400000">
            <a:off x="15212820" y="8753131"/>
            <a:ext cx="406911" cy="1678806"/>
          </a:xfrm>
          <a:prstGeom prst="bentConnector2">
            <a:avLst/>
          </a:prstGeom>
          <a:solidFill>
            <a:srgbClr val="C0C0C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8" name="Connector: Elbow 1557">
            <a:extLst>
              <a:ext uri="{FF2B5EF4-FFF2-40B4-BE49-F238E27FC236}">
                <a16:creationId xmlns:a16="http://schemas.microsoft.com/office/drawing/2014/main" id="{710DC49D-37A1-4024-8DFF-D3FB64AB16DF}"/>
              </a:ext>
            </a:extLst>
          </p:cNvPr>
          <p:cNvCxnSpPr>
            <a:cxnSpLocks/>
            <a:stCxn id="1449" idx="4"/>
            <a:endCxn id="1509" idx="0"/>
          </p:cNvCxnSpPr>
          <p:nvPr/>
        </p:nvCxnSpPr>
        <p:spPr bwMode="auto">
          <a:xfrm rot="16200000" flipH="1">
            <a:off x="20087752" y="7974080"/>
            <a:ext cx="1198400" cy="1208884"/>
          </a:xfrm>
          <a:prstGeom prst="bentConnector3">
            <a:avLst>
              <a:gd name="adj1" fmla="val 50000"/>
            </a:avLst>
          </a:prstGeom>
          <a:solidFill>
            <a:srgbClr val="C0C0C0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63" name="Connector: Elbow 1562">
            <a:extLst>
              <a:ext uri="{FF2B5EF4-FFF2-40B4-BE49-F238E27FC236}">
                <a16:creationId xmlns:a16="http://schemas.microsoft.com/office/drawing/2014/main" id="{41CC0404-C6DF-4AB5-9401-E704AC859AAB}"/>
              </a:ext>
            </a:extLst>
          </p:cNvPr>
          <p:cNvCxnSpPr>
            <a:cxnSpLocks/>
            <a:stCxn id="1454" idx="2"/>
            <a:endCxn id="1427" idx="1"/>
          </p:cNvCxnSpPr>
          <p:nvPr/>
        </p:nvCxnSpPr>
        <p:spPr bwMode="auto">
          <a:xfrm rot="16200000" flipH="1">
            <a:off x="19300840" y="8188696"/>
            <a:ext cx="1009302" cy="2278146"/>
          </a:xfrm>
          <a:prstGeom prst="bentConnector2">
            <a:avLst/>
          </a:prstGeom>
          <a:solidFill>
            <a:srgbClr val="C0C0C0"/>
          </a:solidFill>
          <a:ln w="571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66" name="Connector: Elbow 1565">
            <a:extLst>
              <a:ext uri="{FF2B5EF4-FFF2-40B4-BE49-F238E27FC236}">
                <a16:creationId xmlns:a16="http://schemas.microsoft.com/office/drawing/2014/main" id="{99C3E742-2993-49F4-83DF-3C3DAD5A5528}"/>
              </a:ext>
            </a:extLst>
          </p:cNvPr>
          <p:cNvCxnSpPr>
            <a:cxnSpLocks/>
            <a:stCxn id="1456" idx="2"/>
            <a:endCxn id="1427" idx="3"/>
          </p:cNvCxnSpPr>
          <p:nvPr/>
        </p:nvCxnSpPr>
        <p:spPr bwMode="auto">
          <a:xfrm rot="5400000">
            <a:off x="21603283" y="8895825"/>
            <a:ext cx="988648" cy="884543"/>
          </a:xfrm>
          <a:prstGeom prst="bentConnector2">
            <a:avLst/>
          </a:prstGeom>
          <a:solidFill>
            <a:srgbClr val="C0C0C0"/>
          </a:solidFill>
          <a:ln w="571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67" name="Rectangle 1466">
            <a:extLst>
              <a:ext uri="{FF2B5EF4-FFF2-40B4-BE49-F238E27FC236}">
                <a16:creationId xmlns:a16="http://schemas.microsoft.com/office/drawing/2014/main" id="{DF299F77-FA1E-4702-8A43-8EB292951D84}"/>
              </a:ext>
            </a:extLst>
          </p:cNvPr>
          <p:cNvSpPr/>
          <p:nvPr/>
        </p:nvSpPr>
        <p:spPr bwMode="auto">
          <a:xfrm>
            <a:off x="5859522" y="10701458"/>
            <a:ext cx="5270952" cy="57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Vasoconstriction and proliferation</a:t>
            </a:r>
          </a:p>
        </p:txBody>
      </p:sp>
      <p:sp>
        <p:nvSpPr>
          <p:cNvPr id="1573" name="Rectangle 1572">
            <a:extLst>
              <a:ext uri="{FF2B5EF4-FFF2-40B4-BE49-F238E27FC236}">
                <a16:creationId xmlns:a16="http://schemas.microsoft.com/office/drawing/2014/main" id="{A646CC41-6639-49B9-A026-2220A14DF7D7}"/>
              </a:ext>
            </a:extLst>
          </p:cNvPr>
          <p:cNvSpPr/>
          <p:nvPr/>
        </p:nvSpPr>
        <p:spPr bwMode="auto">
          <a:xfrm>
            <a:off x="11888988" y="10701458"/>
            <a:ext cx="5270952" cy="57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Vasodilation and anti-proliferation</a:t>
            </a:r>
          </a:p>
        </p:txBody>
      </p:sp>
      <p:sp>
        <p:nvSpPr>
          <p:cNvPr id="1574" name="Rectangle 1573">
            <a:extLst>
              <a:ext uri="{FF2B5EF4-FFF2-40B4-BE49-F238E27FC236}">
                <a16:creationId xmlns:a16="http://schemas.microsoft.com/office/drawing/2014/main" id="{536DF998-7E33-4CD1-A373-028BD96062ED}"/>
              </a:ext>
            </a:extLst>
          </p:cNvPr>
          <p:cNvSpPr/>
          <p:nvPr/>
        </p:nvSpPr>
        <p:spPr bwMode="auto">
          <a:xfrm>
            <a:off x="18058454" y="10701458"/>
            <a:ext cx="5270952" cy="57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Vasodilation and anti-proliferation</a:t>
            </a:r>
          </a:p>
        </p:txBody>
      </p:sp>
      <p:sp>
        <p:nvSpPr>
          <p:cNvPr id="1575" name="TextBox 1574">
            <a:extLst>
              <a:ext uri="{FF2B5EF4-FFF2-40B4-BE49-F238E27FC236}">
                <a16:creationId xmlns:a16="http://schemas.microsoft.com/office/drawing/2014/main" id="{E4E02462-B2B3-4678-BE6D-EE2BE71652C7}"/>
              </a:ext>
            </a:extLst>
          </p:cNvPr>
          <p:cNvSpPr txBox="1"/>
          <p:nvPr/>
        </p:nvSpPr>
        <p:spPr>
          <a:xfrm>
            <a:off x="1423899" y="4482807"/>
            <a:ext cx="265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54" hangingPunct="1">
              <a:defRPr/>
            </a:pPr>
            <a:r>
              <a:rPr lang="en-US" sz="18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Endothelium</a:t>
            </a:r>
          </a:p>
        </p:txBody>
      </p:sp>
      <p:sp>
        <p:nvSpPr>
          <p:cNvPr id="1576" name="TextBox 1575">
            <a:extLst>
              <a:ext uri="{FF2B5EF4-FFF2-40B4-BE49-F238E27FC236}">
                <a16:creationId xmlns:a16="http://schemas.microsoft.com/office/drawing/2014/main" id="{925AC99E-29E3-4A86-B71C-B82437C6D1E0}"/>
              </a:ext>
            </a:extLst>
          </p:cNvPr>
          <p:cNvSpPr txBox="1"/>
          <p:nvPr/>
        </p:nvSpPr>
        <p:spPr>
          <a:xfrm>
            <a:off x="1134707" y="10957046"/>
            <a:ext cx="265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54" hangingPunct="1">
              <a:defRPr/>
            </a:pPr>
            <a:r>
              <a:rPr lang="en-US" sz="1800" kern="1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Smooth muscle cell</a:t>
            </a:r>
          </a:p>
        </p:txBody>
      </p:sp>
      <p:cxnSp>
        <p:nvCxnSpPr>
          <p:cNvPr id="1577" name="Straight Connector 1576">
            <a:extLst>
              <a:ext uri="{FF2B5EF4-FFF2-40B4-BE49-F238E27FC236}">
                <a16:creationId xmlns:a16="http://schemas.microsoft.com/office/drawing/2014/main" id="{35D12DE6-2B0A-4AAA-AFA2-DBD8D1662911}"/>
              </a:ext>
            </a:extLst>
          </p:cNvPr>
          <p:cNvCxnSpPr>
            <a:cxnSpLocks/>
            <a:stCxn id="1575" idx="2"/>
            <a:endCxn id="205" idx="6"/>
          </p:cNvCxnSpPr>
          <p:nvPr/>
        </p:nvCxnSpPr>
        <p:spPr bwMode="auto">
          <a:xfrm flipH="1">
            <a:off x="2542774" y="4852139"/>
            <a:ext cx="207856" cy="2312912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5" name="Straight Connector 1584">
            <a:extLst>
              <a:ext uri="{FF2B5EF4-FFF2-40B4-BE49-F238E27FC236}">
                <a16:creationId xmlns:a16="http://schemas.microsoft.com/office/drawing/2014/main" id="{90B4F48D-EA8E-4B66-9251-5471C4A178C6}"/>
              </a:ext>
            </a:extLst>
          </p:cNvPr>
          <p:cNvCxnSpPr>
            <a:cxnSpLocks/>
            <a:stCxn id="1576" idx="0"/>
            <a:endCxn id="172" idx="2"/>
          </p:cNvCxnSpPr>
          <p:nvPr/>
        </p:nvCxnSpPr>
        <p:spPr bwMode="auto">
          <a:xfrm flipH="1" flipV="1">
            <a:off x="2031618" y="9018007"/>
            <a:ext cx="429820" cy="1939039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7" name="Rectangle 586">
            <a:extLst>
              <a:ext uri="{FF2B5EF4-FFF2-40B4-BE49-F238E27FC236}">
                <a16:creationId xmlns:a16="http://schemas.microsoft.com/office/drawing/2014/main" id="{314E66D9-4FC7-481F-8EF4-91A5D30FB6C7}"/>
              </a:ext>
            </a:extLst>
          </p:cNvPr>
          <p:cNvSpPr/>
          <p:nvPr/>
        </p:nvSpPr>
        <p:spPr bwMode="auto">
          <a:xfrm>
            <a:off x="5188230" y="3265664"/>
            <a:ext cx="12238752" cy="810019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6400" kern="1200">
              <a:solidFill>
                <a:srgbClr val="FFFFFF"/>
              </a:solidFill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588" name="Rectangle 587">
            <a:extLst>
              <a:ext uri="{FF2B5EF4-FFF2-40B4-BE49-F238E27FC236}">
                <a16:creationId xmlns:a16="http://schemas.microsoft.com/office/drawing/2014/main" id="{8DCF8053-94A1-41A2-951E-4D7D9E7D7116}"/>
              </a:ext>
            </a:extLst>
          </p:cNvPr>
          <p:cNvSpPr/>
          <p:nvPr/>
        </p:nvSpPr>
        <p:spPr bwMode="auto">
          <a:xfrm>
            <a:off x="5188233" y="3265664"/>
            <a:ext cx="6274154" cy="810019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182875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6400" kern="1200">
              <a:solidFill>
                <a:srgbClr val="FFFFFF"/>
              </a:solidFill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583" name="Text Placeholder 3">
            <a:extLst>
              <a:ext uri="{FF2B5EF4-FFF2-40B4-BE49-F238E27FC236}">
                <a16:creationId xmlns:a16="http://schemas.microsoft.com/office/drawing/2014/main" id="{DD34CFC9-14E5-4268-BD3C-CE141BC85E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5166" y="12903069"/>
            <a:ext cx="23174104" cy="708026"/>
          </a:xfrm>
        </p:spPr>
        <p:txBody>
          <a:bodyPr vert="horz" lIns="180000" tIns="45720" rIns="91440" bIns="45720" rtlCol="0" anchor="b">
            <a:noAutofit/>
          </a:bodyPr>
          <a:lstStyle/>
          <a:p>
            <a:pPr algn="r">
              <a:spcBef>
                <a:spcPts val="600"/>
              </a:spcBef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charset="0"/>
                <a:sym typeface="Arial" pitchFamily="-65" charset="0"/>
              </a:rPr>
              <a:t>1. Adapted from Pugliese S, </a:t>
            </a:r>
            <a:r>
              <a:rPr lang="en-US" sz="22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charset="0"/>
                <a:sym typeface="Arial" pitchFamily="-65" charset="0"/>
              </a:rPr>
              <a:t>et al. Am J </a:t>
            </a:r>
            <a:r>
              <a:rPr lang="en-US" sz="2200" i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Verdana" charset="0"/>
                <a:sym typeface="Arial" pitchFamily="-65" charset="0"/>
              </a:rPr>
              <a:t>Physiol</a:t>
            </a:r>
            <a:r>
              <a:rPr lang="en-US" sz="22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charset="0"/>
                <a:sym typeface="Arial" pitchFamily="-65" charset="0"/>
              </a:rPr>
              <a:t> Lung Cell Mol </a:t>
            </a:r>
            <a:r>
              <a:rPr lang="en-US" sz="2200" i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Verdana" charset="0"/>
                <a:sym typeface="Arial" pitchFamily="-65" charset="0"/>
              </a:rPr>
              <a:t>Physiol</a:t>
            </a:r>
            <a:r>
              <a:rPr lang="en-US" sz="22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charset="0"/>
                <a:sym typeface="Arial" pitchFamily="-65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charset="0"/>
                <a:sym typeface="Arial" pitchFamily="-65" charset="0"/>
              </a:rPr>
              <a:t>2015; 308:L229–52; 2. Lau EMT, </a:t>
            </a:r>
            <a:r>
              <a:rPr lang="en-US" sz="22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charset="0"/>
                <a:sym typeface="Arial" pitchFamily="-65" charset="0"/>
              </a:rPr>
              <a:t>et al. Nat Rev </a:t>
            </a:r>
            <a:r>
              <a:rPr lang="en-US" sz="2200" i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Verdana" charset="0"/>
                <a:sym typeface="Arial" pitchFamily="-65" charset="0"/>
              </a:rPr>
              <a:t>Cardiol</a:t>
            </a:r>
            <a:r>
              <a:rPr lang="en-US" sz="2200" i="1" dirty="0">
                <a:solidFill>
                  <a:schemeClr val="bg2">
                    <a:lumMod val="25000"/>
                  </a:schemeClr>
                </a:solidFill>
                <a:latin typeface="+mj-lt"/>
                <a:ea typeface="Verdana" charset="0"/>
                <a:sym typeface="Arial" pitchFamily="-65" charset="0"/>
              </a:rPr>
              <a:t>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charset="0"/>
                <a:sym typeface="Arial" pitchFamily="-65" charset="0"/>
              </a:rPr>
              <a:t>2017; 14:603-14.</a:t>
            </a:r>
          </a:p>
        </p:txBody>
      </p:sp>
      <p:sp>
        <p:nvSpPr>
          <p:cNvPr id="584" name="Text Placeholder 3">
            <a:extLst>
              <a:ext uri="{FF2B5EF4-FFF2-40B4-BE49-F238E27FC236}">
                <a16:creationId xmlns:a16="http://schemas.microsoft.com/office/drawing/2014/main" id="{483BBFE9-C8BB-B40E-D1AD-C555658CAFC7}"/>
              </a:ext>
            </a:extLst>
          </p:cNvPr>
          <p:cNvSpPr txBox="1">
            <a:spLocks/>
          </p:cNvSpPr>
          <p:nvPr/>
        </p:nvSpPr>
        <p:spPr>
          <a:xfrm>
            <a:off x="937838" y="12023011"/>
            <a:ext cx="23174104" cy="708026"/>
          </a:xfrm>
          <a:prstGeom prst="rect">
            <a:avLst/>
          </a:prstGeom>
        </p:spPr>
        <p:txBody>
          <a:bodyPr vert="horz" lIns="180000" tIns="91440" rIns="182880" bIns="91440" rtlCol="0" anchor="b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7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754">
              <a:spcBef>
                <a:spcPts val="600"/>
              </a:spcBef>
            </a:pPr>
            <a:r>
              <a:rPr lang="en-US" sz="2000" dirty="0">
                <a:solidFill>
                  <a:srgbClr val="212121"/>
                </a:solidFill>
                <a:latin typeface="Arial"/>
                <a:ea typeface="Verdana" charset="0"/>
                <a:sym typeface="Arial" pitchFamily="-65" charset="0"/>
              </a:rPr>
              <a:t>cAMP: cyclic adenosine monophosphate; cGMP: cyclic guanidine monophosphate; ERA: endothelin receptor antagonist; ET: endothelin; GMP: guanidine monophosphate; GTP; guanidine triphosphate;</a:t>
            </a:r>
            <a:br>
              <a:rPr lang="en-US" sz="2000" dirty="0">
                <a:solidFill>
                  <a:srgbClr val="212121"/>
                </a:solidFill>
                <a:latin typeface="Arial"/>
                <a:ea typeface="Verdana" charset="0"/>
                <a:sym typeface="Arial" pitchFamily="-65" charset="0"/>
              </a:rPr>
            </a:br>
            <a:r>
              <a:rPr lang="en-US" sz="2000" dirty="0">
                <a:solidFill>
                  <a:srgbClr val="212121"/>
                </a:solidFill>
                <a:latin typeface="Arial"/>
                <a:ea typeface="Verdana" charset="0"/>
                <a:sym typeface="Arial" pitchFamily="-65" charset="0"/>
              </a:rPr>
              <a:t>IP: prostacyclin; PAH: pulmonary arterial hypertension; PDE: phosphodiesterase; </a:t>
            </a:r>
            <a:r>
              <a:rPr lang="en-US" sz="2000" dirty="0" err="1">
                <a:solidFill>
                  <a:srgbClr val="212121"/>
                </a:solidFill>
                <a:latin typeface="Arial"/>
                <a:ea typeface="Verdana" charset="0"/>
                <a:sym typeface="Arial" pitchFamily="-65" charset="0"/>
              </a:rPr>
              <a:t>sGC</a:t>
            </a:r>
            <a:r>
              <a:rPr lang="en-US" sz="2000" dirty="0">
                <a:solidFill>
                  <a:srgbClr val="212121"/>
                </a:solidFill>
                <a:latin typeface="Arial"/>
                <a:ea typeface="Verdana" charset="0"/>
                <a:sym typeface="Arial" pitchFamily="-65" charset="0"/>
              </a:rPr>
              <a:t>: soluble guanylate cyclase.</a:t>
            </a:r>
          </a:p>
        </p:txBody>
      </p:sp>
    </p:spTree>
    <p:extLst>
      <p:ext uri="{BB962C8B-B14F-4D97-AF65-F5344CB8AC3E}">
        <p14:creationId xmlns:p14="http://schemas.microsoft.com/office/powerpoint/2010/main" val="26624492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1BD429-20FC-4C18-F5BA-2BB1453E0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30" y="2575035"/>
            <a:ext cx="19209608" cy="10805405"/>
          </a:xfrm>
          <a:prstGeom prst="rect">
            <a:avLst/>
          </a:prstGeom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2BB83135-EF11-DF76-098F-4E7316C4FE3E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Innovative therapy: Targeting Activin/BMP  pathway</a:t>
            </a:r>
            <a:endParaRPr lang="fr-FR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642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24"/>
          <p:cNvSpPr/>
          <p:nvPr/>
        </p:nvSpPr>
        <p:spPr>
          <a:xfrm>
            <a:off x="21466924" y="10977379"/>
            <a:ext cx="2917076" cy="273862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24"/>
          <p:cNvSpPr txBox="1"/>
          <p:nvPr/>
        </p:nvSpPr>
        <p:spPr>
          <a:xfrm>
            <a:off x="407843" y="-8976"/>
            <a:ext cx="2332923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pPr algn="l">
              <a:buClr>
                <a:srgbClr val="DA4F8D"/>
              </a:buClr>
              <a:buSzPts val="2400"/>
            </a:pPr>
            <a:r>
              <a:rPr lang="en-US" sz="5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Restoring the BMPR-II/Activin Receptor IIA (</a:t>
            </a:r>
            <a:r>
              <a:rPr lang="en-US" sz="5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ActRIIA</a:t>
            </a:r>
            <a:r>
              <a:rPr lang="en-US" sz="5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) Balance</a:t>
            </a:r>
            <a:r>
              <a:rPr lang="fr-FR" sz="5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in PAH</a:t>
            </a:r>
            <a:endParaRPr sz="54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8" name="Google Shape;808;p2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4236" y="2493437"/>
            <a:ext cx="14201480" cy="504331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24"/>
          <p:cNvSpPr/>
          <p:nvPr/>
        </p:nvSpPr>
        <p:spPr>
          <a:xfrm>
            <a:off x="5514236" y="2872610"/>
            <a:ext cx="964548" cy="148853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1EFD8"/>
          </a:solidFill>
          <a:ln w="19050" cap="flat" cmpd="sng">
            <a:solidFill>
              <a:schemeClr val="accent3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24"/>
          <p:cNvSpPr/>
          <p:nvPr/>
        </p:nvSpPr>
        <p:spPr>
          <a:xfrm rot="10800000">
            <a:off x="18202522" y="2872610"/>
            <a:ext cx="964548" cy="148853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>
              <a:alpha val="9803"/>
            </a:srgbClr>
          </a:solidFill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1" name="Google Shape;811;p24"/>
          <p:cNvGrpSpPr/>
          <p:nvPr/>
        </p:nvGrpSpPr>
        <p:grpSpPr>
          <a:xfrm>
            <a:off x="5996510" y="8096644"/>
            <a:ext cx="13310712" cy="5332360"/>
            <a:chOff x="247644" y="4007796"/>
            <a:chExt cx="5555434" cy="2085950"/>
          </a:xfrm>
        </p:grpSpPr>
        <p:pic>
          <p:nvPicPr>
            <p:cNvPr id="812" name="Google Shape;812;p24"/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644" y="4007796"/>
              <a:ext cx="5555434" cy="2085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3" name="Google Shape;813;p24"/>
            <p:cNvSpPr/>
            <p:nvPr/>
          </p:nvSpPr>
          <p:spPr>
            <a:xfrm>
              <a:off x="4627984" y="4007797"/>
              <a:ext cx="681134" cy="228300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9803"/>
              </a:srgbClr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4" name="Google Shape;814;p24"/>
          <p:cNvSpPr txBox="1"/>
          <p:nvPr/>
        </p:nvSpPr>
        <p:spPr>
          <a:xfrm>
            <a:off x="833120" y="3576320"/>
            <a:ext cx="2164312" cy="11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l"/>
            <a:r>
              <a:rPr lang="fr-FR" sz="6400" b="1" dirty="0">
                <a:solidFill>
                  <a:srgbClr val="0D87BA"/>
                </a:solidFill>
                <a:latin typeface="Calibri"/>
                <a:ea typeface="Calibri"/>
                <a:cs typeface="Calibri"/>
                <a:sym typeface="Calibri"/>
              </a:rPr>
              <a:t>PAH</a:t>
            </a:r>
            <a:endParaRPr sz="4800" dirty="0"/>
          </a:p>
        </p:txBody>
      </p:sp>
      <p:sp>
        <p:nvSpPr>
          <p:cNvPr id="815" name="Google Shape;815;p24"/>
          <p:cNvSpPr/>
          <p:nvPr/>
        </p:nvSpPr>
        <p:spPr>
          <a:xfrm>
            <a:off x="5730240" y="7116416"/>
            <a:ext cx="2905760" cy="6621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24"/>
          <p:cNvSpPr/>
          <p:nvPr/>
        </p:nvSpPr>
        <p:spPr>
          <a:xfrm>
            <a:off x="5996509" y="7880030"/>
            <a:ext cx="6967650" cy="5836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24"/>
          <p:cNvSpPr txBox="1"/>
          <p:nvPr/>
        </p:nvSpPr>
        <p:spPr>
          <a:xfrm>
            <a:off x="756493" y="7520108"/>
            <a:ext cx="4320286" cy="11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l"/>
            <a:r>
              <a:rPr lang="fr-FR" sz="6400" b="1">
                <a:solidFill>
                  <a:srgbClr val="0D87BA"/>
                </a:solidFill>
                <a:latin typeface="Calibri"/>
                <a:ea typeface="Calibri"/>
                <a:cs typeface="Calibri"/>
                <a:sym typeface="Calibri"/>
              </a:rPr>
              <a:t>Sotatercept</a:t>
            </a:r>
            <a:endParaRPr sz="6400" b="1">
              <a:solidFill>
                <a:srgbClr val="0D87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24"/>
          <p:cNvSpPr/>
          <p:nvPr/>
        </p:nvSpPr>
        <p:spPr>
          <a:xfrm>
            <a:off x="845952" y="12953974"/>
            <a:ext cx="23538048" cy="61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r">
              <a:buClr>
                <a:schemeClr val="dk1"/>
              </a:buClr>
              <a:buSzPts val="1400"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Humbert et al. </a:t>
            </a:r>
            <a:r>
              <a:rPr lang="fr-FR" sz="2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Engl J Med </a:t>
            </a: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sz="4800"/>
          </a:p>
        </p:txBody>
      </p:sp>
      <p:pic>
        <p:nvPicPr>
          <p:cNvPr id="819" name="Google Shape;819;p24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7" y="8707016"/>
            <a:ext cx="3448534" cy="4862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06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52E6A1-17D8-332A-8F12-7FCB047F0EE0}"/>
              </a:ext>
            </a:extLst>
          </p:cNvPr>
          <p:cNvSpPr/>
          <p:nvPr/>
        </p:nvSpPr>
        <p:spPr>
          <a:xfrm>
            <a:off x="0" y="0"/>
            <a:ext cx="24384000" cy="285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4" name="Google Shape;824;p25"/>
          <p:cNvSpPr/>
          <p:nvPr/>
        </p:nvSpPr>
        <p:spPr>
          <a:xfrm>
            <a:off x="845952" y="12953974"/>
            <a:ext cx="23538048" cy="61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r">
              <a:buClr>
                <a:schemeClr val="dk1"/>
              </a:buClr>
              <a:buSzPts val="1400"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Humbert et al. </a:t>
            </a:r>
            <a:r>
              <a:rPr lang="fr-FR" sz="2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Engl J Med </a:t>
            </a: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sz="4800"/>
          </a:p>
        </p:txBody>
      </p:sp>
      <p:sp>
        <p:nvSpPr>
          <p:cNvPr id="825" name="Google Shape;825;p25"/>
          <p:cNvSpPr/>
          <p:nvPr/>
        </p:nvSpPr>
        <p:spPr>
          <a:xfrm>
            <a:off x="490840" y="3700395"/>
            <a:ext cx="11701160" cy="3877904"/>
          </a:xfrm>
          <a:prstGeom prst="rect">
            <a:avLst/>
          </a:prstGeom>
          <a:noFill/>
          <a:ln w="19050" cap="flat" cmpd="sng">
            <a:solidFill>
              <a:srgbClr val="DA4F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685782" indent="-685782" algn="l">
              <a:buClr>
                <a:srgbClr val="171616"/>
              </a:buClr>
              <a:buSzPts val="2000"/>
              <a:buFont typeface="Noto Sans Symbols"/>
              <a:buChar char="▪"/>
            </a:pPr>
            <a:r>
              <a:rPr lang="fr-FR" sz="4000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24-week </a:t>
            </a:r>
            <a:r>
              <a:rPr lang="fr-FR" sz="4000" dirty="0" err="1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endParaRPr sz="4800" dirty="0"/>
          </a:p>
          <a:p>
            <a:pPr marL="685782" indent="-685782" algn="l">
              <a:spcBef>
                <a:spcPts val="2400"/>
              </a:spcBef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fr-FR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subcutaneous</a:t>
            </a:r>
            <a:r>
              <a:rPr lang="fr-FR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sotatercept</a:t>
            </a:r>
            <a:r>
              <a:rPr lang="fr-FR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at a dose of 0.3 mg/Kg, 0.7 mg/Kg or placebo </a:t>
            </a:r>
            <a:r>
              <a:rPr lang="fr-FR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every</a:t>
            </a:r>
            <a:r>
              <a:rPr lang="fr-FR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 </a:t>
            </a:r>
            <a:r>
              <a:rPr lang="fr-FR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weeks</a:t>
            </a:r>
            <a:endParaRPr sz="4000" dirty="0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782" indent="-685782" algn="l">
              <a:spcBef>
                <a:spcPts val="2400"/>
              </a:spcBef>
              <a:buClr>
                <a:srgbClr val="171616"/>
              </a:buClr>
              <a:buSzPts val="2000"/>
              <a:buFont typeface="Noto Sans Symbols"/>
              <a:buChar char="▪"/>
            </a:pPr>
            <a:r>
              <a:rPr lang="fr-FR" sz="4000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n=106, </a:t>
            </a:r>
            <a:r>
              <a:rPr lang="fr-FR" sz="4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37% on </a:t>
            </a:r>
            <a:r>
              <a:rPr lang="fr-FR" sz="400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parenteral</a:t>
            </a:r>
            <a:r>
              <a:rPr lang="fr-FR" sz="4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PGI</a:t>
            </a:r>
            <a:r>
              <a:rPr lang="fr-FR" sz="4000" baseline="-25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fr-FR" sz="4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; 56% on triple combination </a:t>
            </a:r>
            <a:r>
              <a:rPr lang="fr-FR" sz="400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therapy</a:t>
            </a:r>
            <a:endParaRPr sz="4800" dirty="0"/>
          </a:p>
        </p:txBody>
      </p:sp>
      <p:sp>
        <p:nvSpPr>
          <p:cNvPr id="826" name="Google Shape;826;p25"/>
          <p:cNvSpPr/>
          <p:nvPr/>
        </p:nvSpPr>
        <p:spPr>
          <a:xfrm>
            <a:off x="490840" y="7781894"/>
            <a:ext cx="11701160" cy="2923797"/>
          </a:xfrm>
          <a:prstGeom prst="rect">
            <a:avLst/>
          </a:prstGeom>
          <a:solidFill>
            <a:srgbClr val="FCF2F7"/>
          </a:solidFill>
          <a:ln w="19050" cap="flat" cmpd="sng">
            <a:solidFill>
              <a:srgbClr val="DA4F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685782" indent="-685782" algn="l">
              <a:buClr>
                <a:srgbClr val="171616"/>
              </a:buClr>
              <a:buSzPts val="2000"/>
              <a:buFont typeface="Noto Sans Symbols"/>
              <a:buChar char="▪"/>
            </a:pPr>
            <a:r>
              <a:rPr lang="fr-FR" sz="400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Significant improvements in key secondary EP</a:t>
            </a:r>
            <a:endParaRPr sz="4800"/>
          </a:p>
          <a:p>
            <a:pPr marL="1600160" lvl="1" indent="-685782" algn="l">
              <a:spcBef>
                <a:spcPts val="1200"/>
              </a:spcBef>
              <a:buClr>
                <a:srgbClr val="171616"/>
              </a:buClr>
              <a:buSzPts val="1800"/>
              <a:buFont typeface="Arial"/>
              <a:buChar char="−"/>
            </a:pPr>
            <a:r>
              <a:rPr lang="fr-FR" sz="3600" u="sng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6MWD</a:t>
            </a:r>
            <a:r>
              <a:rPr lang="fr-FR" sz="360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: treatment effect +21.4 m (0.7 mg/kg)</a:t>
            </a:r>
            <a:endParaRPr sz="4800"/>
          </a:p>
          <a:p>
            <a:pPr marL="1600160" lvl="1" indent="-685782" algn="l">
              <a:spcBef>
                <a:spcPts val="1200"/>
              </a:spcBef>
              <a:buClr>
                <a:srgbClr val="171616"/>
              </a:buClr>
              <a:buSzPts val="1800"/>
              <a:buFont typeface="Arial"/>
              <a:buChar char="−"/>
            </a:pPr>
            <a:r>
              <a:rPr lang="fr-FR" sz="3600" u="sng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NT-proBNP</a:t>
            </a:r>
            <a:endParaRPr sz="3600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00160" lvl="1" indent="-685782" algn="l">
              <a:spcBef>
                <a:spcPts val="1200"/>
              </a:spcBef>
              <a:buClr>
                <a:srgbClr val="171616"/>
              </a:buClr>
              <a:buSzPts val="1800"/>
              <a:buFont typeface="Arial"/>
              <a:buChar char="−"/>
            </a:pPr>
            <a:r>
              <a:rPr lang="fr-FR" sz="3600" u="sng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Functional class</a:t>
            </a:r>
            <a:endParaRPr sz="5600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25"/>
          <p:cNvSpPr txBox="1"/>
          <p:nvPr/>
        </p:nvSpPr>
        <p:spPr>
          <a:xfrm>
            <a:off x="490840" y="13084609"/>
            <a:ext cx="9501816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algn="l">
              <a:buClr>
                <a:schemeClr val="dk1"/>
              </a:buClr>
              <a:buSzPts val="1200"/>
            </a:pPr>
            <a:r>
              <a:rPr lang="fr-FR" i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Sotatercept is an investigational product that is not approved in France</a:t>
            </a:r>
            <a:endParaRPr i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828" name="Google Shape;828;p25"/>
          <p:cNvGrpSpPr/>
          <p:nvPr/>
        </p:nvGrpSpPr>
        <p:grpSpPr>
          <a:xfrm>
            <a:off x="12821124" y="3673690"/>
            <a:ext cx="10883828" cy="9076768"/>
            <a:chOff x="6410562" y="1836845"/>
            <a:chExt cx="5441914" cy="4538384"/>
          </a:xfrm>
        </p:grpSpPr>
        <p:sp>
          <p:nvSpPr>
            <p:cNvPr id="829" name="Google Shape;829;p25"/>
            <p:cNvSpPr txBox="1"/>
            <p:nvPr/>
          </p:nvSpPr>
          <p:spPr>
            <a:xfrm>
              <a:off x="6431161" y="1991475"/>
              <a:ext cx="5317263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/>
            <a:p>
              <a:pPr>
                <a:buClr>
                  <a:srgbClr val="DA4F8D"/>
                </a:buClr>
                <a:buSzPts val="1800"/>
              </a:pPr>
              <a:r>
                <a:rPr lang="fr-FR" sz="3600" b="1">
                  <a:solidFill>
                    <a:srgbClr val="DA4F8D"/>
                  </a:solidFill>
                  <a:latin typeface="Arial"/>
                  <a:ea typeface="Arial"/>
                  <a:cs typeface="Arial"/>
                  <a:sym typeface="Arial"/>
                </a:rPr>
                <a:t>Primary endpoint</a:t>
              </a:r>
              <a:endParaRPr sz="3600" b="1">
                <a:solidFill>
                  <a:srgbClr val="DA4F8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>
                <a:spcBef>
                  <a:spcPts val="2400"/>
                </a:spcBef>
                <a:buClr>
                  <a:srgbClr val="183962"/>
                </a:buClr>
                <a:buSzPts val="1800"/>
              </a:pPr>
              <a:r>
                <a:rPr lang="fr-FR" sz="3600" b="1" u="sng">
                  <a:solidFill>
                    <a:srgbClr val="183962"/>
                  </a:solidFill>
                  <a:latin typeface="Arial"/>
                  <a:ea typeface="Arial"/>
                  <a:cs typeface="Arial"/>
                  <a:sym typeface="Arial"/>
                </a:rPr>
                <a:t>significant reduction in PVR</a:t>
              </a:r>
              <a:endParaRPr sz="3600">
                <a:solidFill>
                  <a:srgbClr val="18396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30" name="Google Shape;830;p25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98409" y="2864770"/>
              <a:ext cx="4782766" cy="3460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1" name="Google Shape;831;p25"/>
            <p:cNvSpPr/>
            <p:nvPr/>
          </p:nvSpPr>
          <p:spPr>
            <a:xfrm>
              <a:off x="6410562" y="1836845"/>
              <a:ext cx="5441914" cy="4538384"/>
            </a:xfrm>
            <a:prstGeom prst="rect">
              <a:avLst/>
            </a:prstGeom>
            <a:noFill/>
            <a:ln w="19050" cap="flat" cmpd="sng">
              <a:solidFill>
                <a:srgbClr val="DA4F8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>
                <a:buClr>
                  <a:schemeClr val="lt1"/>
                </a:buClr>
                <a:buSzPts val="1800"/>
              </a:pPr>
              <a:endPara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2" name="Google Shape;832;p25"/>
          <p:cNvGrpSpPr/>
          <p:nvPr/>
        </p:nvGrpSpPr>
        <p:grpSpPr>
          <a:xfrm>
            <a:off x="202647" y="320754"/>
            <a:ext cx="24181354" cy="2498902"/>
            <a:chOff x="101323" y="160377"/>
            <a:chExt cx="12090677" cy="1249451"/>
          </a:xfrm>
        </p:grpSpPr>
        <p:grpSp>
          <p:nvGrpSpPr>
            <p:cNvPr id="833" name="Google Shape;833;p25"/>
            <p:cNvGrpSpPr/>
            <p:nvPr/>
          </p:nvGrpSpPr>
          <p:grpSpPr>
            <a:xfrm>
              <a:off x="101323" y="160377"/>
              <a:ext cx="9102553" cy="1249451"/>
              <a:chOff x="101323" y="160377"/>
              <a:chExt cx="9102553" cy="1249451"/>
            </a:xfrm>
          </p:grpSpPr>
          <p:pic>
            <p:nvPicPr>
              <p:cNvPr id="834" name="Google Shape;834;p25"/>
              <p:cNvPicPr preferRelativeResize="0"/>
              <p:nvPr/>
            </p:nvPicPr>
            <p:blipFill rotWithShape="1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98503" y="160377"/>
                <a:ext cx="4612640" cy="3257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5" name="Google Shape;835;p25"/>
              <p:cNvPicPr preferRelativeResize="0"/>
              <p:nvPr/>
            </p:nvPicPr>
            <p:blipFill rotWithShape="1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51224" y="548106"/>
                <a:ext cx="7252652" cy="4020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6" name="Google Shape;836;p25"/>
              <p:cNvPicPr preferRelativeResize="0"/>
              <p:nvPr/>
            </p:nvPicPr>
            <p:blipFill rotWithShape="1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323" y="265649"/>
                <a:ext cx="2040405" cy="9815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37" name="Google Shape;837;p25"/>
              <p:cNvSpPr txBox="1"/>
              <p:nvPr/>
            </p:nvSpPr>
            <p:spPr>
              <a:xfrm>
                <a:off x="3991629" y="886648"/>
                <a:ext cx="4926079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91400" rIns="182850" bIns="91400" anchor="t" anchorCtr="0">
                <a:spAutoFit/>
              </a:bodyPr>
              <a:lstStyle/>
              <a:p>
                <a:r>
                  <a:rPr lang="fr-FR" sz="5600" b="1">
                    <a:solidFill>
                      <a:srgbClr val="6790B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PULSAR (phase 2 study)</a:t>
                </a:r>
                <a:endParaRPr sz="3200">
                  <a:solidFill>
                    <a:srgbClr val="6790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838" name="Google Shape;838;p25"/>
            <p:cNvPicPr preferRelativeResize="0"/>
            <p:nvPr/>
          </p:nvPicPr>
          <p:blipFill rotWithShape="1"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11682" y="534176"/>
              <a:ext cx="3480318" cy="4216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9" name="Google Shape;839;p25"/>
          <p:cNvSpPr/>
          <p:nvPr/>
        </p:nvSpPr>
        <p:spPr>
          <a:xfrm>
            <a:off x="490840" y="10879552"/>
            <a:ext cx="11701160" cy="2031245"/>
          </a:xfrm>
          <a:prstGeom prst="rect">
            <a:avLst/>
          </a:prstGeom>
          <a:solidFill>
            <a:srgbClr val="FCF2F7"/>
          </a:solidFill>
          <a:ln w="19050" cap="flat" cmpd="sng">
            <a:solidFill>
              <a:srgbClr val="DA4F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685782" indent="-685782" algn="l">
              <a:buClr>
                <a:srgbClr val="171616"/>
              </a:buClr>
              <a:buSzPts val="2000"/>
              <a:buFont typeface="Noto Sans Symbols"/>
              <a:buChar char="▪"/>
            </a:pPr>
            <a:r>
              <a:rPr lang="fr-FR" sz="400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Sotatercept was well tolerated and AEs were consistent with previously published data (thrombocytopenia and increase in Hb level)</a:t>
            </a:r>
            <a:endParaRPr sz="4800"/>
          </a:p>
        </p:txBody>
      </p:sp>
    </p:spTree>
    <p:extLst>
      <p:ext uri="{BB962C8B-B14F-4D97-AF65-F5344CB8AC3E}">
        <p14:creationId xmlns:p14="http://schemas.microsoft.com/office/powerpoint/2010/main" val="28501933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D2EE49-209C-14DD-175D-351DCD5241DD}"/>
              </a:ext>
            </a:extLst>
          </p:cNvPr>
          <p:cNvSpPr/>
          <p:nvPr/>
        </p:nvSpPr>
        <p:spPr>
          <a:xfrm>
            <a:off x="0" y="0"/>
            <a:ext cx="24384000" cy="285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44" name="Google Shape;844;p26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050" y="3940207"/>
            <a:ext cx="19533276" cy="8876546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26"/>
          <p:cNvSpPr/>
          <p:nvPr/>
        </p:nvSpPr>
        <p:spPr>
          <a:xfrm>
            <a:off x="845952" y="12953974"/>
            <a:ext cx="23538048" cy="61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r">
              <a:buClr>
                <a:schemeClr val="dk1"/>
              </a:buClr>
              <a:buSzPts val="1400"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Humbert et al. </a:t>
            </a:r>
            <a:r>
              <a:rPr lang="fr-FR" sz="2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Engl J Med </a:t>
            </a: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sz="4800"/>
          </a:p>
        </p:txBody>
      </p:sp>
      <p:sp>
        <p:nvSpPr>
          <p:cNvPr id="846" name="Google Shape;846;p26"/>
          <p:cNvSpPr txBox="1"/>
          <p:nvPr/>
        </p:nvSpPr>
        <p:spPr>
          <a:xfrm>
            <a:off x="603358" y="12953975"/>
            <a:ext cx="9501816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algn="l">
              <a:buClr>
                <a:schemeClr val="dk1"/>
              </a:buClr>
              <a:buSzPts val="1200"/>
            </a:pPr>
            <a:r>
              <a:rPr lang="fr-FR" i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Sotatercept is an investigational product that is not approved in France</a:t>
            </a:r>
            <a:endParaRPr i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847" name="Google Shape;847;p26"/>
          <p:cNvGrpSpPr/>
          <p:nvPr/>
        </p:nvGrpSpPr>
        <p:grpSpPr>
          <a:xfrm>
            <a:off x="202647" y="320754"/>
            <a:ext cx="24181354" cy="2498902"/>
            <a:chOff x="101323" y="160377"/>
            <a:chExt cx="12090677" cy="1249451"/>
          </a:xfrm>
        </p:grpSpPr>
        <p:grpSp>
          <p:nvGrpSpPr>
            <p:cNvPr id="848" name="Google Shape;848;p26"/>
            <p:cNvGrpSpPr/>
            <p:nvPr/>
          </p:nvGrpSpPr>
          <p:grpSpPr>
            <a:xfrm>
              <a:off x="101323" y="160377"/>
              <a:ext cx="9102553" cy="1249451"/>
              <a:chOff x="101323" y="160377"/>
              <a:chExt cx="9102553" cy="1249451"/>
            </a:xfrm>
          </p:grpSpPr>
          <p:pic>
            <p:nvPicPr>
              <p:cNvPr id="849" name="Google Shape;849;p26"/>
              <p:cNvPicPr preferRelativeResize="0"/>
              <p:nvPr/>
            </p:nvPicPr>
            <p:blipFill rotWithShape="1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98503" y="160377"/>
                <a:ext cx="4612640" cy="3257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0" name="Google Shape;850;p26"/>
              <p:cNvPicPr preferRelativeResize="0"/>
              <p:nvPr/>
            </p:nvPicPr>
            <p:blipFill rotWithShape="1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51224" y="548106"/>
                <a:ext cx="7252652" cy="4020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1" name="Google Shape;851;p26"/>
              <p:cNvPicPr preferRelativeResize="0"/>
              <p:nvPr/>
            </p:nvPicPr>
            <p:blipFill rotWithShape="1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323" y="265649"/>
                <a:ext cx="2040405" cy="9815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52" name="Google Shape;852;p26"/>
              <p:cNvSpPr txBox="1"/>
              <p:nvPr/>
            </p:nvSpPr>
            <p:spPr>
              <a:xfrm>
                <a:off x="3991629" y="886648"/>
                <a:ext cx="4926079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91400" rIns="182850" bIns="91400" anchor="t" anchorCtr="0">
                <a:spAutoFit/>
              </a:bodyPr>
              <a:lstStyle/>
              <a:p>
                <a:r>
                  <a:rPr lang="fr-FR" sz="5600" b="1">
                    <a:solidFill>
                      <a:srgbClr val="6790B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PULSAR (phase 2 study)</a:t>
                </a:r>
                <a:endParaRPr sz="3200">
                  <a:solidFill>
                    <a:srgbClr val="6790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853" name="Google Shape;853;p26"/>
            <p:cNvPicPr preferRelativeResize="0"/>
            <p:nvPr/>
          </p:nvPicPr>
          <p:blipFill rotWithShape="1"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11682" y="534176"/>
              <a:ext cx="3480318" cy="42160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881796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FEA34-FEB9-0C50-35AB-87B8635607E4}"/>
              </a:ext>
            </a:extLst>
          </p:cNvPr>
          <p:cNvSpPr/>
          <p:nvPr/>
        </p:nvSpPr>
        <p:spPr>
          <a:xfrm>
            <a:off x="0" y="0"/>
            <a:ext cx="24384000" cy="285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79" name="Google Shape;879;p2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47" y="531298"/>
            <a:ext cx="4080810" cy="196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28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4068" y="255621"/>
            <a:ext cx="15061940" cy="1875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28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64983" y="142574"/>
            <a:ext cx="2951002" cy="1764356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28"/>
          <p:cNvSpPr/>
          <p:nvPr/>
        </p:nvSpPr>
        <p:spPr>
          <a:xfrm>
            <a:off x="845952" y="12953974"/>
            <a:ext cx="23538048" cy="61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r">
              <a:buClr>
                <a:schemeClr val="dk1"/>
              </a:buClr>
              <a:buSzPts val="1400"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Humbert et al. </a:t>
            </a:r>
            <a:r>
              <a:rPr lang="fr-FR" sz="2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Eur Respir J </a:t>
            </a: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4800"/>
          </a:p>
        </p:txBody>
      </p:sp>
      <p:pic>
        <p:nvPicPr>
          <p:cNvPr id="883" name="Google Shape;883;p28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1861" y="4095293"/>
            <a:ext cx="16780278" cy="86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28"/>
          <p:cNvSpPr txBox="1"/>
          <p:nvPr/>
        </p:nvSpPr>
        <p:spPr>
          <a:xfrm>
            <a:off x="8842500" y="3020560"/>
            <a:ext cx="8045536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l"/>
            <a:r>
              <a:rPr lang="fr-FR" sz="4800" b="1" dirty="0" err="1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Pulmonary</a:t>
            </a:r>
            <a:r>
              <a:rPr lang="fr-FR" sz="4800" b="1" dirty="0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4800" b="1" dirty="0" err="1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vascular</a:t>
            </a:r>
            <a:r>
              <a:rPr lang="fr-FR" sz="4800" b="1" dirty="0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4800" b="1" dirty="0" err="1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resistance</a:t>
            </a:r>
            <a:endParaRPr sz="4000" dirty="0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2093C73A-1B78-45FC-BB8C-D60C5E2932B3}"/>
              </a:ext>
            </a:extLst>
          </p:cNvPr>
          <p:cNvSpPr/>
          <p:nvPr/>
        </p:nvSpPr>
        <p:spPr>
          <a:xfrm>
            <a:off x="7511847" y="6037006"/>
            <a:ext cx="1750142" cy="62926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C63217B0-1840-B51B-3B08-568BC2783B2B}"/>
              </a:ext>
            </a:extLst>
          </p:cNvPr>
          <p:cNvSpPr/>
          <p:nvPr/>
        </p:nvSpPr>
        <p:spPr>
          <a:xfrm>
            <a:off x="9566789" y="6037006"/>
            <a:ext cx="1750142" cy="629264"/>
          </a:xfrm>
          <a:prstGeom prst="rightArrow">
            <a:avLst/>
          </a:prstGeom>
          <a:solidFill>
            <a:srgbClr val="FFE6E6"/>
          </a:solidFill>
          <a:ln w="28575">
            <a:solidFill>
              <a:srgbClr val="DA4F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92F1D8-7C8B-056A-2AAE-F8E2FD1D1AA6}"/>
              </a:ext>
            </a:extLst>
          </p:cNvPr>
          <p:cNvSpPr txBox="1"/>
          <p:nvPr/>
        </p:nvSpPr>
        <p:spPr>
          <a:xfrm>
            <a:off x="7344316" y="5371945"/>
            <a:ext cx="1981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C000"/>
                </a:solidFill>
              </a:rPr>
              <a:t>placebo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0DA19E-BF24-1ACC-171A-64B66412681E}"/>
              </a:ext>
            </a:extLst>
          </p:cNvPr>
          <p:cNvSpPr txBox="1"/>
          <p:nvPr/>
        </p:nvSpPr>
        <p:spPr>
          <a:xfrm>
            <a:off x="9233635" y="5371945"/>
            <a:ext cx="2808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DA4F8D"/>
                </a:solidFill>
              </a:rPr>
              <a:t>Sotatercept</a:t>
            </a:r>
            <a:endParaRPr lang="fr-FR" sz="4000" dirty="0">
              <a:solidFill>
                <a:srgbClr val="DA4F8D"/>
              </a:solidFill>
            </a:endParaRP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DFE3DD31-767C-392D-AB58-433588189983}"/>
              </a:ext>
            </a:extLst>
          </p:cNvPr>
          <p:cNvSpPr/>
          <p:nvPr/>
        </p:nvSpPr>
        <p:spPr>
          <a:xfrm>
            <a:off x="14760646" y="5874092"/>
            <a:ext cx="3488024" cy="738664"/>
          </a:xfrm>
          <a:prstGeom prst="rightArrow">
            <a:avLst/>
          </a:prstGeom>
          <a:solidFill>
            <a:srgbClr val="FFE6E6"/>
          </a:solidFill>
          <a:ln w="28575">
            <a:solidFill>
              <a:srgbClr val="DA4F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5AB54C-7E83-1A4E-47B0-D882A770B125}"/>
              </a:ext>
            </a:extLst>
          </p:cNvPr>
          <p:cNvSpPr txBox="1"/>
          <p:nvPr/>
        </p:nvSpPr>
        <p:spPr>
          <a:xfrm>
            <a:off x="15100269" y="5187299"/>
            <a:ext cx="2808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DA4F8D"/>
                </a:solidFill>
              </a:rPr>
              <a:t>Sotatercept</a:t>
            </a:r>
            <a:endParaRPr lang="fr-FR" sz="4000" dirty="0">
              <a:solidFill>
                <a:srgbClr val="DA4F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2EF6A9-4ED6-53D8-0515-BA255C5FAF9C}"/>
              </a:ext>
            </a:extLst>
          </p:cNvPr>
          <p:cNvSpPr/>
          <p:nvPr/>
        </p:nvSpPr>
        <p:spPr>
          <a:xfrm>
            <a:off x="0" y="0"/>
            <a:ext cx="24384000" cy="285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89" name="Google Shape;889;p2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716" y="4710903"/>
            <a:ext cx="15761248" cy="905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29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47" y="531298"/>
            <a:ext cx="4080810" cy="196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29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4068" y="255621"/>
            <a:ext cx="15061940" cy="1875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29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64983" y="142574"/>
            <a:ext cx="2951002" cy="1764356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29"/>
          <p:cNvSpPr/>
          <p:nvPr/>
        </p:nvSpPr>
        <p:spPr>
          <a:xfrm>
            <a:off x="845952" y="12953974"/>
            <a:ext cx="23538048" cy="61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r">
              <a:buClr>
                <a:schemeClr val="dk1"/>
              </a:buClr>
              <a:buSzPts val="1400"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Humbert et al. </a:t>
            </a:r>
            <a:r>
              <a:rPr lang="fr-FR" sz="2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Eur Respir J </a:t>
            </a: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4800"/>
          </a:p>
        </p:txBody>
      </p:sp>
      <p:sp>
        <p:nvSpPr>
          <p:cNvPr id="2" name="Google Shape;884;p28">
            <a:extLst>
              <a:ext uri="{FF2B5EF4-FFF2-40B4-BE49-F238E27FC236}">
                <a16:creationId xmlns:a16="http://schemas.microsoft.com/office/drawing/2014/main" id="{40A43C6C-F6D9-3723-3900-6A92C0D4E4F7}"/>
              </a:ext>
            </a:extLst>
          </p:cNvPr>
          <p:cNvSpPr txBox="1"/>
          <p:nvPr/>
        </p:nvSpPr>
        <p:spPr>
          <a:xfrm>
            <a:off x="8842500" y="3020560"/>
            <a:ext cx="8045536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l"/>
            <a:r>
              <a:rPr lang="fr-FR" sz="4800" b="1" dirty="0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6-minutes </a:t>
            </a:r>
            <a:r>
              <a:rPr lang="fr-FR" sz="4800" b="1" dirty="0" err="1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walk</a:t>
            </a:r>
            <a:r>
              <a:rPr lang="fr-FR" sz="4800" b="1" dirty="0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 distance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75523AA4-4640-AECF-2056-56AA1DE305A7}"/>
              </a:ext>
            </a:extLst>
          </p:cNvPr>
          <p:cNvSpPr/>
          <p:nvPr/>
        </p:nvSpPr>
        <p:spPr>
          <a:xfrm>
            <a:off x="7040299" y="5391614"/>
            <a:ext cx="1750142" cy="62926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2B85C6F1-9CE1-27A9-D1FD-46E1F3DB6C15}"/>
              </a:ext>
            </a:extLst>
          </p:cNvPr>
          <p:cNvSpPr/>
          <p:nvPr/>
        </p:nvSpPr>
        <p:spPr>
          <a:xfrm>
            <a:off x="9095241" y="5391614"/>
            <a:ext cx="1750142" cy="629264"/>
          </a:xfrm>
          <a:prstGeom prst="rightArrow">
            <a:avLst/>
          </a:prstGeom>
          <a:solidFill>
            <a:srgbClr val="FFE6E6"/>
          </a:solidFill>
          <a:ln w="28575">
            <a:solidFill>
              <a:srgbClr val="DA4F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5561E5-E06A-BAC9-7921-6F49E660BF5D}"/>
              </a:ext>
            </a:extLst>
          </p:cNvPr>
          <p:cNvSpPr txBox="1"/>
          <p:nvPr/>
        </p:nvSpPr>
        <p:spPr>
          <a:xfrm>
            <a:off x="6872768" y="4726553"/>
            <a:ext cx="1981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C000"/>
                </a:solidFill>
              </a:rPr>
              <a:t>placebo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9DA318-AF20-B69A-FC99-C586D1545947}"/>
              </a:ext>
            </a:extLst>
          </p:cNvPr>
          <p:cNvSpPr txBox="1"/>
          <p:nvPr/>
        </p:nvSpPr>
        <p:spPr>
          <a:xfrm>
            <a:off x="8762087" y="4726553"/>
            <a:ext cx="2808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DA4F8D"/>
                </a:solidFill>
              </a:rPr>
              <a:t>Sotatercept</a:t>
            </a:r>
            <a:endParaRPr lang="fr-FR" sz="4000" dirty="0">
              <a:solidFill>
                <a:srgbClr val="DA4F8D"/>
              </a:solidFill>
            </a:endParaRP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20E91916-B480-E9BC-CFE8-FD1377611763}"/>
              </a:ext>
            </a:extLst>
          </p:cNvPr>
          <p:cNvSpPr/>
          <p:nvPr/>
        </p:nvSpPr>
        <p:spPr>
          <a:xfrm>
            <a:off x="14289098" y="5228700"/>
            <a:ext cx="3016476" cy="738664"/>
          </a:xfrm>
          <a:prstGeom prst="rightArrow">
            <a:avLst/>
          </a:prstGeom>
          <a:solidFill>
            <a:srgbClr val="FFE6E6"/>
          </a:solidFill>
          <a:ln w="28575">
            <a:solidFill>
              <a:srgbClr val="DA4F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519F1A2-2CE0-FD3C-BF4F-465DE7DDBD28}"/>
              </a:ext>
            </a:extLst>
          </p:cNvPr>
          <p:cNvSpPr txBox="1"/>
          <p:nvPr/>
        </p:nvSpPr>
        <p:spPr>
          <a:xfrm>
            <a:off x="14352945" y="4600471"/>
            <a:ext cx="2808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DA4F8D"/>
                </a:solidFill>
              </a:rPr>
              <a:t>Sotatercept</a:t>
            </a:r>
            <a:endParaRPr lang="fr-FR" sz="4000" dirty="0">
              <a:solidFill>
                <a:srgbClr val="DA4F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9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D5BCBF-249A-12C5-44B7-5CC3EE4FC6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291" y="2639291"/>
            <a:ext cx="18357168" cy="1056328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4F34281-9255-F6EE-CD36-CF5983DD772B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754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GB" sz="5600" dirty="0">
                <a:solidFill>
                  <a:schemeClr val="tx1"/>
                </a:solidFill>
              </a:rPr>
              <a:t>7</a:t>
            </a:r>
            <a:r>
              <a:rPr lang="en-GB" sz="5600" baseline="30000" dirty="0">
                <a:solidFill>
                  <a:schemeClr val="tx1"/>
                </a:solidFill>
              </a:rPr>
              <a:t>th</a:t>
            </a:r>
            <a:r>
              <a:rPr lang="en-GB" sz="5600" dirty="0">
                <a:solidFill>
                  <a:schemeClr val="tx1"/>
                </a:solidFill>
              </a:rPr>
              <a:t> WSPH - </a:t>
            </a:r>
            <a:r>
              <a:rPr lang="en-US" sz="5600" dirty="0">
                <a:solidFill>
                  <a:schemeClr val="tx1"/>
                </a:solidFill>
              </a:rPr>
              <a:t>Exploring the patient perspective in PH</a:t>
            </a:r>
            <a:endParaRPr lang="en-GB" sz="5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571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EC914E-9D27-D2AA-A391-FF3BEE75D506}"/>
              </a:ext>
            </a:extLst>
          </p:cNvPr>
          <p:cNvSpPr/>
          <p:nvPr/>
        </p:nvSpPr>
        <p:spPr>
          <a:xfrm>
            <a:off x="0" y="0"/>
            <a:ext cx="24384000" cy="285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C3CD286-4423-6BB3-8672-2A705BE3AB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348" y="7263013"/>
            <a:ext cx="23567304" cy="548521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BE0DBCF-8716-CD67-871D-ACC20A904974}"/>
              </a:ext>
            </a:extLst>
          </p:cNvPr>
          <p:cNvSpPr txBox="1"/>
          <p:nvPr/>
        </p:nvSpPr>
        <p:spPr>
          <a:xfrm>
            <a:off x="4879340" y="3111964"/>
            <a:ext cx="14611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DA4F8D"/>
                </a:solidFill>
                <a:latin typeface="Arial" pitchFamily="34" charset="0"/>
                <a:cs typeface="Arial" pitchFamily="34" charset="0"/>
              </a:rPr>
              <a:t>90% of patients in FC I-II on </a:t>
            </a:r>
            <a:r>
              <a:rPr lang="en-GB" sz="4000" b="1" dirty="0" err="1">
                <a:solidFill>
                  <a:srgbClr val="DA4F8D"/>
                </a:solidFill>
                <a:latin typeface="Arial" pitchFamily="34" charset="0"/>
                <a:cs typeface="Arial" pitchFamily="34" charset="0"/>
              </a:rPr>
              <a:t>sotatercept</a:t>
            </a:r>
            <a:r>
              <a:rPr lang="en-GB" sz="4000" b="1" dirty="0">
                <a:solidFill>
                  <a:srgbClr val="DA4F8D"/>
                </a:solidFill>
                <a:latin typeface="Arial" pitchFamily="34" charset="0"/>
                <a:cs typeface="Arial" pitchFamily="34" charset="0"/>
              </a:rPr>
              <a:t> after 18–24 months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BA8132CF-2898-FF59-CECE-E7EB30AF3BCD}"/>
              </a:ext>
            </a:extLst>
          </p:cNvPr>
          <p:cNvSpPr/>
          <p:nvPr/>
        </p:nvSpPr>
        <p:spPr>
          <a:xfrm>
            <a:off x="4799831" y="6613650"/>
            <a:ext cx="3621418" cy="62926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0DD42502-354A-6418-65E7-AAE2E94386A4}"/>
              </a:ext>
            </a:extLst>
          </p:cNvPr>
          <p:cNvSpPr/>
          <p:nvPr/>
        </p:nvSpPr>
        <p:spPr>
          <a:xfrm>
            <a:off x="8640546" y="6613649"/>
            <a:ext cx="3672324" cy="663314"/>
          </a:xfrm>
          <a:prstGeom prst="rightArrow">
            <a:avLst/>
          </a:prstGeom>
          <a:solidFill>
            <a:srgbClr val="FFE6E6"/>
          </a:solidFill>
          <a:ln w="28575">
            <a:solidFill>
              <a:srgbClr val="DA4F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6303850-FA14-828E-F077-FD31B557B40A}"/>
              </a:ext>
            </a:extLst>
          </p:cNvPr>
          <p:cNvSpPr txBox="1"/>
          <p:nvPr/>
        </p:nvSpPr>
        <p:spPr>
          <a:xfrm>
            <a:off x="5295059" y="5894831"/>
            <a:ext cx="2343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rgbClr val="FFC000"/>
                </a:solidFill>
              </a:rPr>
              <a:t>placebo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0C14E19-AE42-18D4-8281-59211EBA6B86}"/>
              </a:ext>
            </a:extLst>
          </p:cNvPr>
          <p:cNvSpPr txBox="1"/>
          <p:nvPr/>
        </p:nvSpPr>
        <p:spPr>
          <a:xfrm>
            <a:off x="8664466" y="5891633"/>
            <a:ext cx="3337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rgbClr val="DA4F8D"/>
                </a:solidFill>
              </a:rPr>
              <a:t>Sotatercept</a:t>
            </a:r>
            <a:endParaRPr lang="fr-FR" sz="4800" dirty="0">
              <a:solidFill>
                <a:srgbClr val="DA4F8D"/>
              </a:solidFill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1EA1CF19-D1A2-56BA-66F8-51DE1C3D5544}"/>
              </a:ext>
            </a:extLst>
          </p:cNvPr>
          <p:cNvSpPr/>
          <p:nvPr/>
        </p:nvSpPr>
        <p:spPr>
          <a:xfrm>
            <a:off x="14579068" y="6504250"/>
            <a:ext cx="7843316" cy="738664"/>
          </a:xfrm>
          <a:prstGeom prst="rightArrow">
            <a:avLst/>
          </a:prstGeom>
          <a:solidFill>
            <a:srgbClr val="FFE6E6"/>
          </a:solidFill>
          <a:ln w="28575">
            <a:solidFill>
              <a:srgbClr val="DA4F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4521B3-2812-8787-02EC-CD27BFF7D662}"/>
              </a:ext>
            </a:extLst>
          </p:cNvPr>
          <p:cNvSpPr txBox="1"/>
          <p:nvPr/>
        </p:nvSpPr>
        <p:spPr>
          <a:xfrm>
            <a:off x="16958208" y="5992989"/>
            <a:ext cx="3337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rgbClr val="DA4F8D"/>
                </a:solidFill>
              </a:rPr>
              <a:t>Sotatercept</a:t>
            </a:r>
            <a:endParaRPr lang="fr-FR" sz="4800" dirty="0">
              <a:solidFill>
                <a:srgbClr val="DA4F8D"/>
              </a:solidFill>
            </a:endParaRPr>
          </a:p>
        </p:txBody>
      </p:sp>
      <p:pic>
        <p:nvPicPr>
          <p:cNvPr id="18" name="Google Shape;890;p29">
            <a:extLst>
              <a:ext uri="{FF2B5EF4-FFF2-40B4-BE49-F238E27FC236}">
                <a16:creationId xmlns:a16="http://schemas.microsoft.com/office/drawing/2014/main" id="{E34B3E99-5309-6DCC-1872-D3DF39E606A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47" y="531298"/>
            <a:ext cx="4080810" cy="196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91;p29">
            <a:extLst>
              <a:ext uri="{FF2B5EF4-FFF2-40B4-BE49-F238E27FC236}">
                <a16:creationId xmlns:a16="http://schemas.microsoft.com/office/drawing/2014/main" id="{1403266F-727A-7AA9-F9B8-F9088B7A90AE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4068" y="255621"/>
            <a:ext cx="15061940" cy="1875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92;p29">
            <a:extLst>
              <a:ext uri="{FF2B5EF4-FFF2-40B4-BE49-F238E27FC236}">
                <a16:creationId xmlns:a16="http://schemas.microsoft.com/office/drawing/2014/main" id="{5AC12308-6D4E-CCAE-3A67-D21487C6514B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64983" y="142574"/>
            <a:ext cx="2951002" cy="176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F3AEE0A3-569C-70A1-29A8-A4B698C7E9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0199" y="4149443"/>
            <a:ext cx="9065342" cy="719610"/>
          </a:xfrm>
          <a:prstGeom prst="rect">
            <a:avLst/>
          </a:prstGeom>
        </p:spPr>
      </p:pic>
      <p:sp>
        <p:nvSpPr>
          <p:cNvPr id="22" name="Google Shape;893;p29">
            <a:extLst>
              <a:ext uri="{FF2B5EF4-FFF2-40B4-BE49-F238E27FC236}">
                <a16:creationId xmlns:a16="http://schemas.microsoft.com/office/drawing/2014/main" id="{9385F499-3102-4FBE-7F79-210F5F900636}"/>
              </a:ext>
            </a:extLst>
          </p:cNvPr>
          <p:cNvSpPr/>
          <p:nvPr/>
        </p:nvSpPr>
        <p:spPr>
          <a:xfrm>
            <a:off x="845952" y="12953974"/>
            <a:ext cx="23538048" cy="61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r">
              <a:buClr>
                <a:schemeClr val="dk1"/>
              </a:buClr>
              <a:buSzPts val="1400"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Humbert et al. </a:t>
            </a:r>
            <a:r>
              <a:rPr lang="fr-FR" sz="2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Eur Respir J </a:t>
            </a: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4800"/>
          </a:p>
        </p:txBody>
      </p:sp>
    </p:spTree>
    <p:extLst>
      <p:ext uri="{BB962C8B-B14F-4D97-AF65-F5344CB8AC3E}">
        <p14:creationId xmlns:p14="http://schemas.microsoft.com/office/powerpoint/2010/main" val="23511731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464E89-D4EC-836B-2DD4-8ED40D5EDFD5}"/>
              </a:ext>
            </a:extLst>
          </p:cNvPr>
          <p:cNvSpPr/>
          <p:nvPr/>
        </p:nvSpPr>
        <p:spPr>
          <a:xfrm>
            <a:off x="0" y="0"/>
            <a:ext cx="24384000" cy="285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oogle Shape;834;p25">
            <a:extLst>
              <a:ext uri="{FF2B5EF4-FFF2-40B4-BE49-F238E27FC236}">
                <a16:creationId xmlns:a16="http://schemas.microsoft.com/office/drawing/2014/main" id="{45271E32-BF4A-5C7E-C846-5870745A1A86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9360" y="238750"/>
            <a:ext cx="9225280" cy="6515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37;p25">
            <a:extLst>
              <a:ext uri="{FF2B5EF4-FFF2-40B4-BE49-F238E27FC236}">
                <a16:creationId xmlns:a16="http://schemas.microsoft.com/office/drawing/2014/main" id="{367EE397-EBAC-3FF2-A445-84E9780B83A7}"/>
              </a:ext>
            </a:extLst>
          </p:cNvPr>
          <p:cNvSpPr txBox="1"/>
          <p:nvPr/>
        </p:nvSpPr>
        <p:spPr>
          <a:xfrm>
            <a:off x="19297366" y="1284151"/>
            <a:ext cx="3748156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fr-FR" sz="5600" b="1" dirty="0">
                <a:solidFill>
                  <a:srgbClr val="6790B1"/>
                </a:solidFill>
                <a:latin typeface="Calibri"/>
                <a:ea typeface="Calibri"/>
                <a:cs typeface="Calibri"/>
                <a:sym typeface="Calibri"/>
              </a:rPr>
              <a:t>STELLAR</a:t>
            </a:r>
            <a:endParaRPr sz="3200" dirty="0">
              <a:solidFill>
                <a:srgbClr val="6790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36;p25">
            <a:extLst>
              <a:ext uri="{FF2B5EF4-FFF2-40B4-BE49-F238E27FC236}">
                <a16:creationId xmlns:a16="http://schemas.microsoft.com/office/drawing/2014/main" id="{6F2C20B0-3E48-134A-8C88-D601EB7F7DCE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47" y="531298"/>
            <a:ext cx="4080810" cy="196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C5DA786-7818-06D9-4DE5-A37A98BC0E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5959" y="825791"/>
            <a:ext cx="13904302" cy="1963162"/>
          </a:xfrm>
          <a:prstGeom prst="rect">
            <a:avLst/>
          </a:prstGeom>
        </p:spPr>
      </p:pic>
      <p:sp>
        <p:nvSpPr>
          <p:cNvPr id="14" name="Google Shape;893;p29">
            <a:extLst>
              <a:ext uri="{FF2B5EF4-FFF2-40B4-BE49-F238E27FC236}">
                <a16:creationId xmlns:a16="http://schemas.microsoft.com/office/drawing/2014/main" id="{27B5DAFA-8A02-2FBF-169F-443C69E9D039}"/>
              </a:ext>
            </a:extLst>
          </p:cNvPr>
          <p:cNvSpPr/>
          <p:nvPr/>
        </p:nvSpPr>
        <p:spPr>
          <a:xfrm>
            <a:off x="845952" y="13009208"/>
            <a:ext cx="23538048" cy="61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r">
              <a:buClr>
                <a:schemeClr val="dk1"/>
              </a:buClr>
              <a:buSzPts val="1400"/>
            </a:pP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Hoeper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</a:t>
            </a:r>
            <a:r>
              <a:rPr lang="fr-FR" sz="2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NEJM 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4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6F07D1-FC4E-476A-9E79-9F040F2275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2736" y="4769034"/>
            <a:ext cx="12715212" cy="7495040"/>
          </a:xfrm>
          <a:prstGeom prst="rect">
            <a:avLst/>
          </a:prstGeom>
        </p:spPr>
      </p:pic>
      <p:sp>
        <p:nvSpPr>
          <p:cNvPr id="8" name="Google Shape;884;p28">
            <a:extLst>
              <a:ext uri="{FF2B5EF4-FFF2-40B4-BE49-F238E27FC236}">
                <a16:creationId xmlns:a16="http://schemas.microsoft.com/office/drawing/2014/main" id="{741E410C-FCFB-96E8-48CE-9B605DCD1837}"/>
              </a:ext>
            </a:extLst>
          </p:cNvPr>
          <p:cNvSpPr txBox="1"/>
          <p:nvPr/>
        </p:nvSpPr>
        <p:spPr>
          <a:xfrm>
            <a:off x="14394145" y="3550530"/>
            <a:ext cx="878231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l"/>
            <a:r>
              <a:rPr lang="fr-FR" sz="4800" b="1" dirty="0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6-minutes </a:t>
            </a:r>
            <a:r>
              <a:rPr lang="fr-FR" sz="4800" b="1" dirty="0" err="1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walk</a:t>
            </a:r>
            <a:r>
              <a:rPr lang="fr-FR" sz="4800" b="1" dirty="0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 distance at W24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95AD50-6AB7-07BE-0CD3-D70E9C0C45F9}"/>
              </a:ext>
            </a:extLst>
          </p:cNvPr>
          <p:cNvSpPr txBox="1"/>
          <p:nvPr/>
        </p:nvSpPr>
        <p:spPr>
          <a:xfrm>
            <a:off x="21767218" y="5608568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E6BD05"/>
                </a:solidFill>
              </a:rPr>
              <a:t>+34 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1BBAD1-8FA1-2F95-452D-A9BFC1BEEF96}"/>
              </a:ext>
            </a:extLst>
          </p:cNvPr>
          <p:cNvSpPr txBox="1"/>
          <p:nvPr/>
        </p:nvSpPr>
        <p:spPr>
          <a:xfrm>
            <a:off x="22150335" y="9553002"/>
            <a:ext cx="124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A8A9AD"/>
                </a:solidFill>
              </a:rPr>
              <a:t>-1 m</a:t>
            </a:r>
          </a:p>
        </p:txBody>
      </p:sp>
      <p:sp>
        <p:nvSpPr>
          <p:cNvPr id="15" name="Google Shape;825;p25">
            <a:extLst>
              <a:ext uri="{FF2B5EF4-FFF2-40B4-BE49-F238E27FC236}">
                <a16:creationId xmlns:a16="http://schemas.microsoft.com/office/drawing/2014/main" id="{AA428FC5-BE97-99D9-86C6-6539E602BDD0}"/>
              </a:ext>
            </a:extLst>
          </p:cNvPr>
          <p:cNvSpPr/>
          <p:nvPr/>
        </p:nvSpPr>
        <p:spPr>
          <a:xfrm>
            <a:off x="490841" y="4831989"/>
            <a:ext cx="10285314" cy="6032340"/>
          </a:xfrm>
          <a:prstGeom prst="rect">
            <a:avLst/>
          </a:prstGeom>
          <a:noFill/>
          <a:ln w="38100" cap="flat" cmpd="sng">
            <a:solidFill>
              <a:srgbClr val="DA4F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685782" indent="-685782" algn="l">
              <a:buClr>
                <a:srgbClr val="171616"/>
              </a:buClr>
              <a:buSzPts val="2000"/>
              <a:buFont typeface="Noto Sans Symbols"/>
              <a:buChar char="▪"/>
            </a:pP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24-week </a:t>
            </a:r>
            <a:r>
              <a:rPr lang="fr-FR" sz="4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endParaRPr lang="fr-FR" sz="4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782" indent="-685782" algn="l">
              <a:buClr>
                <a:srgbClr val="171616"/>
              </a:buClr>
              <a:buSzPts val="2000"/>
              <a:buFont typeface="Noto Sans Symbols"/>
              <a:buChar char="▪"/>
            </a:pPr>
            <a:endParaRPr lang="fr-FR" sz="4000" dirty="0">
              <a:solidFill>
                <a:schemeClr val="tx1"/>
              </a:solidFill>
              <a:latin typeface="Arial"/>
              <a:cs typeface="Arial"/>
              <a:sym typeface="Arial"/>
            </a:endParaRPr>
          </a:p>
          <a:p>
            <a:pPr marL="685782" indent="-685782" algn="l">
              <a:buClr>
                <a:srgbClr val="171616"/>
              </a:buClr>
              <a:buSzPts val="2000"/>
              <a:buFont typeface="Noto Sans Symbols"/>
              <a:buChar char="▪"/>
            </a:pPr>
            <a:r>
              <a:rPr lang="fr-FR" sz="400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NYHA FC II-III (≈ 50/50)</a:t>
            </a:r>
            <a:endParaRPr sz="4800" dirty="0">
              <a:solidFill>
                <a:schemeClr val="tx1"/>
              </a:solidFill>
            </a:endParaRPr>
          </a:p>
          <a:p>
            <a:pPr marL="685782" indent="-685782" algn="l">
              <a:spcBef>
                <a:spcPts val="2400"/>
              </a:spcBef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SC </a:t>
            </a:r>
            <a:r>
              <a:rPr lang="fr-FR" sz="4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sotatercept</a:t>
            </a: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  <a:r>
              <a:rPr lang="fr-FR" sz="4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target</a:t>
            </a: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dose 0.7 mg/Kg</a:t>
            </a:r>
            <a:endParaRPr sz="4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782" indent="-685782" algn="l">
              <a:spcBef>
                <a:spcPts val="2400"/>
              </a:spcBef>
              <a:buClr>
                <a:srgbClr val="171616"/>
              </a:buClr>
              <a:buSzPts val="2000"/>
              <a:buFont typeface="Noto Sans Symbols"/>
              <a:buChar char="▪"/>
            </a:pP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n=323 </a:t>
            </a:r>
          </a:p>
          <a:p>
            <a:pPr marL="685782" indent="-685782" algn="l">
              <a:spcBef>
                <a:spcPts val="2400"/>
              </a:spcBef>
              <a:buClr>
                <a:srgbClr val="171616"/>
              </a:buClr>
              <a:buSzPts val="2000"/>
              <a:buFont typeface="Noto Sans Symbols"/>
              <a:buChar char="▪"/>
            </a:pPr>
            <a:r>
              <a:rPr lang="fr-FR" sz="4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40% on </a:t>
            </a:r>
            <a:r>
              <a:rPr lang="fr-FR" sz="400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parenteral</a:t>
            </a:r>
            <a:r>
              <a:rPr lang="fr-FR" sz="4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PGI</a:t>
            </a:r>
            <a:r>
              <a:rPr lang="fr-FR" sz="4000" baseline="-25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fr-FR" sz="4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; 61% on triple combination </a:t>
            </a:r>
            <a:r>
              <a:rPr lang="fr-FR" sz="400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therapy</a:t>
            </a:r>
            <a:endParaRPr lang="fr-FR" sz="40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782" indent="-685782" algn="l">
              <a:spcBef>
                <a:spcPts val="2400"/>
              </a:spcBef>
              <a:buClr>
                <a:srgbClr val="171616"/>
              </a:buClr>
              <a:buSzPts val="2000"/>
              <a:buFont typeface="Noto Sans Symbols"/>
              <a:buChar char="▪"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595377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3BCC99-DB62-E434-0F20-AC80D39549D5}"/>
              </a:ext>
            </a:extLst>
          </p:cNvPr>
          <p:cNvSpPr/>
          <p:nvPr/>
        </p:nvSpPr>
        <p:spPr>
          <a:xfrm>
            <a:off x="0" y="0"/>
            <a:ext cx="24384000" cy="285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oogle Shape;834;p25">
            <a:extLst>
              <a:ext uri="{FF2B5EF4-FFF2-40B4-BE49-F238E27FC236}">
                <a16:creationId xmlns:a16="http://schemas.microsoft.com/office/drawing/2014/main" id="{45271E32-BF4A-5C7E-C846-5870745A1A86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9360" y="238750"/>
            <a:ext cx="9225280" cy="6515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37;p25">
            <a:extLst>
              <a:ext uri="{FF2B5EF4-FFF2-40B4-BE49-F238E27FC236}">
                <a16:creationId xmlns:a16="http://schemas.microsoft.com/office/drawing/2014/main" id="{367EE397-EBAC-3FF2-A445-84E9780B83A7}"/>
              </a:ext>
            </a:extLst>
          </p:cNvPr>
          <p:cNvSpPr txBox="1"/>
          <p:nvPr/>
        </p:nvSpPr>
        <p:spPr>
          <a:xfrm>
            <a:off x="19297366" y="1284151"/>
            <a:ext cx="3748156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fr-FR" sz="5600" b="1" dirty="0">
                <a:solidFill>
                  <a:srgbClr val="6790B1"/>
                </a:solidFill>
                <a:latin typeface="Calibri"/>
                <a:ea typeface="Calibri"/>
                <a:cs typeface="Calibri"/>
                <a:sym typeface="Calibri"/>
              </a:rPr>
              <a:t>STELLAR</a:t>
            </a:r>
            <a:endParaRPr sz="3200" dirty="0">
              <a:solidFill>
                <a:srgbClr val="6790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36;p25">
            <a:extLst>
              <a:ext uri="{FF2B5EF4-FFF2-40B4-BE49-F238E27FC236}">
                <a16:creationId xmlns:a16="http://schemas.microsoft.com/office/drawing/2014/main" id="{6F2C20B0-3E48-134A-8C88-D601EB7F7DCE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47" y="531298"/>
            <a:ext cx="4080810" cy="196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C5DA786-7818-06D9-4DE5-A37A98BC0E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5959" y="825791"/>
            <a:ext cx="13904302" cy="1963162"/>
          </a:xfrm>
          <a:prstGeom prst="rect">
            <a:avLst/>
          </a:prstGeom>
        </p:spPr>
      </p:pic>
      <p:sp>
        <p:nvSpPr>
          <p:cNvPr id="14" name="Google Shape;893;p29">
            <a:extLst>
              <a:ext uri="{FF2B5EF4-FFF2-40B4-BE49-F238E27FC236}">
                <a16:creationId xmlns:a16="http://schemas.microsoft.com/office/drawing/2014/main" id="{27B5DAFA-8A02-2FBF-169F-443C69E9D039}"/>
              </a:ext>
            </a:extLst>
          </p:cNvPr>
          <p:cNvSpPr/>
          <p:nvPr/>
        </p:nvSpPr>
        <p:spPr>
          <a:xfrm>
            <a:off x="845952" y="13009208"/>
            <a:ext cx="23538048" cy="61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r">
              <a:buClr>
                <a:schemeClr val="dk1"/>
              </a:buClr>
              <a:buSzPts val="1400"/>
            </a:pP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Hoeper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</a:t>
            </a:r>
            <a:r>
              <a:rPr lang="fr-FR" sz="2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NEJM 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4800" dirty="0"/>
          </a:p>
        </p:txBody>
      </p:sp>
      <p:sp>
        <p:nvSpPr>
          <p:cNvPr id="3" name="Google Shape;826;p25">
            <a:extLst>
              <a:ext uri="{FF2B5EF4-FFF2-40B4-BE49-F238E27FC236}">
                <a16:creationId xmlns:a16="http://schemas.microsoft.com/office/drawing/2014/main" id="{37EF786A-CA66-3A75-C358-09B8ABCEF472}"/>
              </a:ext>
            </a:extLst>
          </p:cNvPr>
          <p:cNvSpPr/>
          <p:nvPr/>
        </p:nvSpPr>
        <p:spPr>
          <a:xfrm>
            <a:off x="12680280" y="6858000"/>
            <a:ext cx="10853522" cy="5109010"/>
          </a:xfrm>
          <a:prstGeom prst="rect">
            <a:avLst/>
          </a:prstGeom>
          <a:solidFill>
            <a:srgbClr val="FCF2F7"/>
          </a:solidFill>
          <a:ln w="38100" cap="flat" cmpd="sng">
            <a:solidFill>
              <a:srgbClr val="DA4F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571500" indent="-571500" algn="l">
              <a:buClr>
                <a:srgbClr val="171616"/>
              </a:buClr>
              <a:buSzPts val="2000"/>
              <a:buFontTx/>
              <a:buChar char="-"/>
            </a:pPr>
            <a:r>
              <a:rPr lang="en-US" sz="4000" dirty="0">
                <a:solidFill>
                  <a:schemeClr val="tx1"/>
                </a:solidFill>
              </a:rPr>
              <a:t>multicomponent improvement </a:t>
            </a:r>
            <a:r>
              <a:rPr lang="en-US" sz="4000" i="1" dirty="0">
                <a:solidFill>
                  <a:schemeClr val="tx1"/>
                </a:solidFill>
              </a:rPr>
              <a:t>(6-MWD, </a:t>
            </a:r>
            <a:r>
              <a:rPr lang="en-US" sz="4000" i="1" dirty="0" err="1">
                <a:solidFill>
                  <a:schemeClr val="tx1"/>
                </a:solidFill>
              </a:rPr>
              <a:t>NTproBNP</a:t>
            </a:r>
            <a:r>
              <a:rPr lang="en-US" sz="4000" i="1" dirty="0">
                <a:solidFill>
                  <a:schemeClr val="tx1"/>
                </a:solidFill>
              </a:rPr>
              <a:t>, WHO FC) </a:t>
            </a:r>
          </a:p>
          <a:p>
            <a:pPr marL="571500" indent="-571500" algn="l">
              <a:buClr>
                <a:srgbClr val="171616"/>
              </a:buClr>
              <a:buSzPts val="2000"/>
              <a:buFontTx/>
              <a:buChar char="-"/>
            </a:pPr>
            <a:r>
              <a:rPr lang="en-US" sz="4000" dirty="0">
                <a:solidFill>
                  <a:schemeClr val="tx1"/>
                </a:solidFill>
              </a:rPr>
              <a:t>change in pulmonary vascular resistance </a:t>
            </a:r>
          </a:p>
          <a:p>
            <a:pPr marL="571500" indent="-571500" algn="l">
              <a:buClr>
                <a:srgbClr val="171616"/>
              </a:buClr>
              <a:buSzPts val="2000"/>
              <a:buFontTx/>
              <a:buChar char="-"/>
            </a:pPr>
            <a:r>
              <a:rPr lang="en-US" sz="4000" dirty="0">
                <a:solidFill>
                  <a:schemeClr val="tx1"/>
                </a:solidFill>
              </a:rPr>
              <a:t>change in NT-</a:t>
            </a:r>
            <a:r>
              <a:rPr lang="en-US" sz="4000" dirty="0" err="1">
                <a:solidFill>
                  <a:schemeClr val="tx1"/>
                </a:solidFill>
              </a:rPr>
              <a:t>proBNP</a:t>
            </a:r>
            <a:endParaRPr lang="en-US" sz="4000" dirty="0">
              <a:solidFill>
                <a:schemeClr val="tx1"/>
              </a:solidFill>
            </a:endParaRPr>
          </a:p>
          <a:p>
            <a:pPr marL="571500" indent="-571500" algn="l">
              <a:buClr>
                <a:srgbClr val="171616"/>
              </a:buClr>
              <a:buSzPts val="2000"/>
              <a:buFontTx/>
              <a:buChar char="-"/>
            </a:pPr>
            <a:r>
              <a:rPr lang="en-US" sz="4000" dirty="0">
                <a:solidFill>
                  <a:schemeClr val="tx1"/>
                </a:solidFill>
              </a:rPr>
              <a:t>improvement in WHO functional class</a:t>
            </a:r>
          </a:p>
          <a:p>
            <a:pPr marL="571500" indent="-571500" algn="l">
              <a:buClr>
                <a:srgbClr val="171616"/>
              </a:buClr>
              <a:buSzPts val="2000"/>
              <a:buFontTx/>
              <a:buChar char="-"/>
            </a:pPr>
            <a:r>
              <a:rPr lang="en-US" sz="4000" dirty="0">
                <a:solidFill>
                  <a:schemeClr val="tx1"/>
                </a:solidFill>
              </a:rPr>
              <a:t>time to death or clinical worsening</a:t>
            </a:r>
          </a:p>
          <a:p>
            <a:pPr marL="571500" indent="-571500" algn="l">
              <a:buClr>
                <a:srgbClr val="171616"/>
              </a:buClr>
              <a:buSzPts val="2000"/>
              <a:buFontTx/>
              <a:buChar char="-"/>
            </a:pPr>
            <a:r>
              <a:rPr lang="en-US" sz="4000" dirty="0">
                <a:solidFill>
                  <a:schemeClr val="tx1"/>
                </a:solidFill>
              </a:rPr>
              <a:t>French risk score</a:t>
            </a:r>
          </a:p>
          <a:p>
            <a:pPr marL="571500" indent="-571500" algn="l">
              <a:buClr>
                <a:srgbClr val="171616"/>
              </a:buClr>
              <a:buSzPts val="2000"/>
              <a:buFontTx/>
              <a:buChar char="-"/>
            </a:pPr>
            <a:r>
              <a:rPr lang="en-US" sz="4000" dirty="0">
                <a:solidFill>
                  <a:schemeClr val="tx1"/>
                </a:solidFill>
              </a:rPr>
              <a:t>changes in the PAH-SYMPACT</a:t>
            </a:r>
            <a:endParaRPr sz="4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84;p28">
            <a:extLst>
              <a:ext uri="{FF2B5EF4-FFF2-40B4-BE49-F238E27FC236}">
                <a16:creationId xmlns:a16="http://schemas.microsoft.com/office/drawing/2014/main" id="{741E410C-FCFB-96E8-48CE-9B605DCD1837}"/>
              </a:ext>
            </a:extLst>
          </p:cNvPr>
          <p:cNvSpPr txBox="1"/>
          <p:nvPr/>
        </p:nvSpPr>
        <p:spPr>
          <a:xfrm>
            <a:off x="13650581" y="3482974"/>
            <a:ext cx="878231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fr-FR" sz="4800" b="1" dirty="0" err="1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Secondary</a:t>
            </a:r>
            <a:r>
              <a:rPr lang="fr-FR" sz="4800" b="1" dirty="0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4800" b="1" dirty="0" err="1">
                <a:solidFill>
                  <a:srgbClr val="DA4F8D"/>
                </a:solidFill>
                <a:latin typeface="Calibri"/>
                <a:ea typeface="Calibri"/>
                <a:cs typeface="Calibri"/>
                <a:sym typeface="Calibri"/>
              </a:rPr>
              <a:t>endpoints</a:t>
            </a:r>
            <a:endParaRPr lang="fr-FR" sz="4800" b="1" dirty="0">
              <a:solidFill>
                <a:srgbClr val="DA4F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758793-E75B-2271-D959-862AE6D24BC0}"/>
              </a:ext>
            </a:extLst>
          </p:cNvPr>
          <p:cNvSpPr txBox="1"/>
          <p:nvPr/>
        </p:nvSpPr>
        <p:spPr>
          <a:xfrm>
            <a:off x="12527591" y="4707759"/>
            <a:ext cx="10853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171616"/>
              </a:buClr>
              <a:buSzPts val="2000"/>
            </a:pPr>
            <a:r>
              <a:rPr lang="en-US" sz="4400" dirty="0"/>
              <a:t>8 secondary end points, tested hierarchically were significant:</a:t>
            </a:r>
          </a:p>
        </p:txBody>
      </p:sp>
      <p:sp>
        <p:nvSpPr>
          <p:cNvPr id="15" name="Google Shape;825;p25">
            <a:extLst>
              <a:ext uri="{FF2B5EF4-FFF2-40B4-BE49-F238E27FC236}">
                <a16:creationId xmlns:a16="http://schemas.microsoft.com/office/drawing/2014/main" id="{C8A5AF58-ECE8-48EF-A370-1CF00A702492}"/>
              </a:ext>
            </a:extLst>
          </p:cNvPr>
          <p:cNvSpPr/>
          <p:nvPr/>
        </p:nvSpPr>
        <p:spPr>
          <a:xfrm>
            <a:off x="490841" y="4831989"/>
            <a:ext cx="10285314" cy="6032340"/>
          </a:xfrm>
          <a:prstGeom prst="rect">
            <a:avLst/>
          </a:prstGeom>
          <a:noFill/>
          <a:ln w="38100" cap="flat" cmpd="sng">
            <a:solidFill>
              <a:srgbClr val="DA4F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685782" indent="-685782" algn="l">
              <a:buClr>
                <a:srgbClr val="171616"/>
              </a:buClr>
              <a:buSzPts val="2000"/>
              <a:buFont typeface="Noto Sans Symbols"/>
              <a:buChar char="▪"/>
            </a:pP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24-week </a:t>
            </a:r>
            <a:r>
              <a:rPr lang="fr-FR" sz="4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endParaRPr lang="fr-FR" sz="4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782" indent="-685782" algn="l">
              <a:buClr>
                <a:srgbClr val="171616"/>
              </a:buClr>
              <a:buSzPts val="2000"/>
              <a:buFont typeface="Noto Sans Symbols"/>
              <a:buChar char="▪"/>
            </a:pPr>
            <a:endParaRPr lang="fr-FR" sz="4000" dirty="0">
              <a:solidFill>
                <a:schemeClr val="tx1"/>
              </a:solidFill>
              <a:latin typeface="Arial"/>
              <a:cs typeface="Arial"/>
              <a:sym typeface="Arial"/>
            </a:endParaRPr>
          </a:p>
          <a:p>
            <a:pPr marL="685782" indent="-685782" algn="l">
              <a:buClr>
                <a:srgbClr val="171616"/>
              </a:buClr>
              <a:buSzPts val="2000"/>
              <a:buFont typeface="Noto Sans Symbols"/>
              <a:buChar char="▪"/>
            </a:pPr>
            <a:r>
              <a:rPr lang="fr-FR" sz="400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NYHA FC II-III (≈ 50/50)</a:t>
            </a:r>
            <a:endParaRPr sz="4800" dirty="0">
              <a:solidFill>
                <a:schemeClr val="tx1"/>
              </a:solidFill>
            </a:endParaRPr>
          </a:p>
          <a:p>
            <a:pPr marL="685782" indent="-685782" algn="l">
              <a:spcBef>
                <a:spcPts val="2400"/>
              </a:spcBef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SC </a:t>
            </a:r>
            <a:r>
              <a:rPr lang="fr-FR" sz="4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sotatercept</a:t>
            </a: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  <a:r>
              <a:rPr lang="fr-FR" sz="4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target</a:t>
            </a: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dose 0.7 mg/Kg</a:t>
            </a:r>
            <a:endParaRPr sz="4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782" indent="-685782" algn="l">
              <a:spcBef>
                <a:spcPts val="2400"/>
              </a:spcBef>
              <a:buClr>
                <a:srgbClr val="171616"/>
              </a:buClr>
              <a:buSzPts val="2000"/>
              <a:buFont typeface="Noto Sans Symbols"/>
              <a:buChar char="▪"/>
            </a:pP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n=323 </a:t>
            </a:r>
          </a:p>
          <a:p>
            <a:pPr marL="685782" indent="-685782" algn="l">
              <a:spcBef>
                <a:spcPts val="2400"/>
              </a:spcBef>
              <a:buClr>
                <a:srgbClr val="171616"/>
              </a:buClr>
              <a:buSzPts val="2000"/>
              <a:buFont typeface="Noto Sans Symbols"/>
              <a:buChar char="▪"/>
            </a:pP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40% on </a:t>
            </a:r>
            <a:r>
              <a:rPr lang="fr-FR" sz="4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parenteral</a:t>
            </a: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PGI</a:t>
            </a:r>
            <a:r>
              <a:rPr lang="fr-FR" sz="4000" baseline="-25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fr-FR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; 61% on triple combination </a:t>
            </a:r>
            <a:r>
              <a:rPr lang="fr-FR" sz="4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therapy</a:t>
            </a:r>
            <a:endParaRPr lang="fr-FR" sz="4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782" indent="-685782" algn="l">
              <a:spcBef>
                <a:spcPts val="2400"/>
              </a:spcBef>
              <a:buClr>
                <a:srgbClr val="171616"/>
              </a:buClr>
              <a:buSzPts val="2000"/>
              <a:buFont typeface="Noto Sans Symbols"/>
              <a:buChar char="▪"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4507129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21A0DF-1BE2-C51D-9536-AAAAEE5A10A3}"/>
              </a:ext>
            </a:extLst>
          </p:cNvPr>
          <p:cNvSpPr/>
          <p:nvPr/>
        </p:nvSpPr>
        <p:spPr>
          <a:xfrm>
            <a:off x="723906" y="13109423"/>
            <a:ext cx="23538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78" hangingPunct="1">
              <a:defRPr/>
            </a:pPr>
            <a:r>
              <a:rPr lang="en-GB" sz="2200" kern="1200" dirty="0" err="1">
                <a:solidFill>
                  <a:srgbClr val="F2F2F2">
                    <a:lumMod val="25000"/>
                  </a:srgbClr>
                </a:solidFill>
                <a:latin typeface="Arial"/>
              </a:rPr>
              <a:t>Hoeper</a:t>
            </a:r>
            <a:r>
              <a:rPr lang="en-GB" sz="2200" kern="1200" dirty="0">
                <a:solidFill>
                  <a:srgbClr val="F2F2F2">
                    <a:lumMod val="25000"/>
                  </a:srgbClr>
                </a:solidFill>
                <a:latin typeface="Arial"/>
              </a:rPr>
              <a:t> MM, </a:t>
            </a:r>
            <a:r>
              <a:rPr lang="en-GB" sz="2200" i="1" kern="1200" dirty="0">
                <a:solidFill>
                  <a:srgbClr val="F2F2F2">
                    <a:lumMod val="25000"/>
                  </a:srgbClr>
                </a:solidFill>
                <a:latin typeface="Arial"/>
              </a:rPr>
              <a:t>et al. N </a:t>
            </a:r>
            <a:r>
              <a:rPr lang="en-GB" sz="2200" i="1" kern="1200" dirty="0" err="1">
                <a:solidFill>
                  <a:srgbClr val="F2F2F2">
                    <a:lumMod val="25000"/>
                  </a:srgbClr>
                </a:solidFill>
                <a:latin typeface="Arial"/>
              </a:rPr>
              <a:t>Engl</a:t>
            </a:r>
            <a:r>
              <a:rPr lang="en-GB" sz="2200" i="1" kern="1200" dirty="0">
                <a:solidFill>
                  <a:srgbClr val="F2F2F2">
                    <a:lumMod val="25000"/>
                  </a:srgbClr>
                </a:solidFill>
                <a:latin typeface="Arial"/>
              </a:rPr>
              <a:t> J Med</a:t>
            </a:r>
            <a:r>
              <a:rPr lang="en-GB" sz="2200" kern="1200" dirty="0">
                <a:solidFill>
                  <a:srgbClr val="F2F2F2">
                    <a:lumMod val="25000"/>
                  </a:srgbClr>
                </a:solidFill>
                <a:latin typeface="Arial"/>
              </a:rPr>
              <a:t>, published on March 6, 2023, at </a:t>
            </a:r>
            <a:r>
              <a:rPr lang="en-GB" sz="2200" kern="1200" dirty="0" err="1">
                <a:solidFill>
                  <a:srgbClr val="F2F2F2">
                    <a:lumMod val="25000"/>
                  </a:srgbClr>
                </a:solidFill>
                <a:latin typeface="Arial"/>
              </a:rPr>
              <a:t>NEJM.org</a:t>
            </a:r>
            <a:r>
              <a:rPr lang="en-GB" sz="2200" kern="1200" dirty="0">
                <a:solidFill>
                  <a:srgbClr val="F2F2F2">
                    <a:lumMod val="25000"/>
                  </a:srgbClr>
                </a:solidFill>
                <a:latin typeface="Arial"/>
              </a:rPr>
              <a:t>. DOI: 10.1056/NEJMoa2213558.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F0904765-AFE8-6100-7040-FBA05B662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STELLAR: ﻿Time to First Occurrence of Death or Nonfatal Clinical Worsening Event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D804677-2E4D-C2FF-BA6E-60B2D7761E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283" y="2635659"/>
            <a:ext cx="19521054" cy="1028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005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21A0DF-1BE2-C51D-9536-AAAAEE5A10A3}"/>
              </a:ext>
            </a:extLst>
          </p:cNvPr>
          <p:cNvSpPr/>
          <p:nvPr/>
        </p:nvSpPr>
        <p:spPr>
          <a:xfrm>
            <a:off x="771406" y="12824421"/>
            <a:ext cx="23538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78" hangingPunct="1">
              <a:defRPr/>
            </a:pPr>
            <a:r>
              <a:rPr lang="en-GB" sz="2200" kern="1200" dirty="0" err="1">
                <a:solidFill>
                  <a:srgbClr val="F2F2F2">
                    <a:lumMod val="25000"/>
                  </a:srgbClr>
                </a:solidFill>
                <a:latin typeface="Arial"/>
              </a:rPr>
              <a:t>Hoeper</a:t>
            </a:r>
            <a:r>
              <a:rPr lang="en-GB" sz="2200" kern="1200" dirty="0">
                <a:solidFill>
                  <a:srgbClr val="F2F2F2">
                    <a:lumMod val="25000"/>
                  </a:srgbClr>
                </a:solidFill>
                <a:latin typeface="Arial"/>
              </a:rPr>
              <a:t> MM, </a:t>
            </a:r>
            <a:r>
              <a:rPr lang="en-GB" sz="2200" i="1" kern="1200" dirty="0">
                <a:solidFill>
                  <a:srgbClr val="F2F2F2">
                    <a:lumMod val="25000"/>
                  </a:srgbClr>
                </a:solidFill>
                <a:latin typeface="Arial"/>
              </a:rPr>
              <a:t>et al. N </a:t>
            </a:r>
            <a:r>
              <a:rPr lang="en-GB" sz="2200" i="1" kern="1200" dirty="0" err="1">
                <a:solidFill>
                  <a:srgbClr val="F2F2F2">
                    <a:lumMod val="25000"/>
                  </a:srgbClr>
                </a:solidFill>
                <a:latin typeface="Arial"/>
              </a:rPr>
              <a:t>Engl</a:t>
            </a:r>
            <a:r>
              <a:rPr lang="en-GB" sz="2200" i="1" kern="1200" dirty="0">
                <a:solidFill>
                  <a:srgbClr val="F2F2F2">
                    <a:lumMod val="25000"/>
                  </a:srgbClr>
                </a:solidFill>
                <a:latin typeface="Arial"/>
              </a:rPr>
              <a:t> J Med</a:t>
            </a:r>
            <a:r>
              <a:rPr lang="en-GB" sz="2200" kern="1200" dirty="0">
                <a:solidFill>
                  <a:srgbClr val="F2F2F2">
                    <a:lumMod val="25000"/>
                  </a:srgbClr>
                </a:solidFill>
                <a:latin typeface="Arial"/>
              </a:rPr>
              <a:t>, published on March 6, 2023, at </a:t>
            </a:r>
            <a:r>
              <a:rPr lang="en-GB" sz="2200" kern="1200" dirty="0" err="1">
                <a:solidFill>
                  <a:srgbClr val="F2F2F2">
                    <a:lumMod val="25000"/>
                  </a:srgbClr>
                </a:solidFill>
                <a:latin typeface="Arial"/>
              </a:rPr>
              <a:t>NEJM.org</a:t>
            </a:r>
            <a:r>
              <a:rPr lang="en-GB" sz="2200" kern="1200" dirty="0">
                <a:solidFill>
                  <a:srgbClr val="F2F2F2">
                    <a:lumMod val="25000"/>
                  </a:srgbClr>
                </a:solidFill>
                <a:latin typeface="Arial"/>
              </a:rPr>
              <a:t>.</a:t>
            </a:r>
            <a:br>
              <a:rPr lang="en-GB" sz="2200" kern="1200" dirty="0">
                <a:solidFill>
                  <a:srgbClr val="F2F2F2">
                    <a:lumMod val="25000"/>
                  </a:srgbClr>
                </a:solidFill>
                <a:latin typeface="Arial"/>
              </a:rPr>
            </a:br>
            <a:r>
              <a:rPr lang="en-GB" sz="2200" kern="1200" dirty="0">
                <a:solidFill>
                  <a:srgbClr val="F2F2F2">
                    <a:lumMod val="25000"/>
                  </a:srgbClr>
                </a:solidFill>
                <a:latin typeface="Arial"/>
              </a:rPr>
              <a:t>DOI: 10.1056/NEJMoa2213558.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F0904765-AFE8-6100-7040-FBA05B662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STELLAR: A phase 3 trial of </a:t>
            </a:r>
            <a:r>
              <a:rPr lang="en-GB" dirty="0" err="1"/>
              <a:t>sotatercept</a:t>
            </a:r>
            <a:r>
              <a:rPr lang="en-GB" dirty="0"/>
              <a:t> for treatment of PAH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8B1A1D4-4C5F-A6F7-51B1-DD9ED2177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" y="2493632"/>
            <a:ext cx="12215764" cy="1112718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BAC257-F17A-C98A-37B1-601F6446F846}"/>
              </a:ext>
            </a:extLst>
          </p:cNvPr>
          <p:cNvSpPr/>
          <p:nvPr/>
        </p:nvSpPr>
        <p:spPr>
          <a:xfrm>
            <a:off x="87167" y="8288976"/>
            <a:ext cx="12104834" cy="133003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GB" sz="36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27A87CC-5330-FD33-3FE6-480141CC665D}"/>
              </a:ext>
            </a:extLst>
          </p:cNvPr>
          <p:cNvSpPr/>
          <p:nvPr/>
        </p:nvSpPr>
        <p:spPr>
          <a:xfrm>
            <a:off x="83217" y="9971318"/>
            <a:ext cx="12104834" cy="3369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GB" sz="36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Google Shape;826;p25">
            <a:extLst>
              <a:ext uri="{FF2B5EF4-FFF2-40B4-BE49-F238E27FC236}">
                <a16:creationId xmlns:a16="http://schemas.microsoft.com/office/drawing/2014/main" id="{6F9D6D66-31D6-DF55-8E74-2AFC5C5F6E7B}"/>
              </a:ext>
            </a:extLst>
          </p:cNvPr>
          <p:cNvSpPr/>
          <p:nvPr/>
        </p:nvSpPr>
        <p:spPr>
          <a:xfrm>
            <a:off x="12879431" y="3963834"/>
            <a:ext cx="10853522" cy="8186776"/>
          </a:xfrm>
          <a:prstGeom prst="rect">
            <a:avLst/>
          </a:prstGeom>
          <a:solidFill>
            <a:srgbClr val="FCF2F7"/>
          </a:solidFill>
          <a:ln w="38100" cap="flat" cmpd="sng">
            <a:solidFill>
              <a:srgbClr val="DA4F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l" defTabSz="914378" hangingPunct="1">
              <a:spcBef>
                <a:spcPts val="2400"/>
              </a:spcBef>
              <a:defRPr/>
            </a:pPr>
            <a:r>
              <a:rPr lang="en-GB" sz="4000" kern="1200" dirty="0">
                <a:solidFill>
                  <a:schemeClr val="tx1"/>
                </a:solidFill>
                <a:latin typeface="Arial"/>
              </a:rPr>
              <a:t>The safety profile of </a:t>
            </a:r>
            <a:r>
              <a:rPr lang="en-GB" sz="4000" kern="1200" dirty="0" err="1">
                <a:solidFill>
                  <a:schemeClr val="tx1"/>
                </a:solidFill>
                <a:latin typeface="Arial"/>
              </a:rPr>
              <a:t>sotatercept</a:t>
            </a:r>
            <a:r>
              <a:rPr lang="en-GB" sz="4000" kern="1200" dirty="0">
                <a:solidFill>
                  <a:schemeClr val="tx1"/>
                </a:solidFill>
                <a:latin typeface="Arial"/>
              </a:rPr>
              <a:t> was consistent with consistent with that observed in the phase 2 PULSAR trial including its extension study</a:t>
            </a:r>
          </a:p>
          <a:p>
            <a:pPr marL="685800" indent="-685800" algn="l" defTabSz="914378" hangingPunct="1">
              <a:spcBef>
                <a:spcPts val="2400"/>
              </a:spcBef>
              <a:buFontTx/>
              <a:buChar char="-"/>
              <a:defRPr/>
            </a:pPr>
            <a:r>
              <a:rPr lang="en-GB" sz="4000" b="1" kern="1200" dirty="0">
                <a:solidFill>
                  <a:schemeClr val="tx1"/>
                </a:solidFill>
                <a:latin typeface="Arial"/>
              </a:rPr>
              <a:t>Thrombocytopenia</a:t>
            </a:r>
          </a:p>
          <a:p>
            <a:pPr marL="685800" indent="-685800" algn="l" defTabSz="914378" hangingPunct="1">
              <a:spcBef>
                <a:spcPts val="2400"/>
              </a:spcBef>
              <a:buFontTx/>
              <a:buChar char="-"/>
              <a:defRPr/>
            </a:pPr>
            <a:r>
              <a:rPr lang="en-GB" sz="4000" b="1" kern="1200" dirty="0">
                <a:solidFill>
                  <a:schemeClr val="tx1"/>
                </a:solidFill>
                <a:latin typeface="Arial"/>
              </a:rPr>
              <a:t>Increase in Hb level</a:t>
            </a:r>
          </a:p>
          <a:p>
            <a:pPr marL="685800" indent="-685800" algn="l" defTabSz="914378" hangingPunct="1">
              <a:spcBef>
                <a:spcPts val="2400"/>
              </a:spcBef>
              <a:buFontTx/>
              <a:buChar char="-"/>
              <a:defRPr/>
            </a:pPr>
            <a:r>
              <a:rPr lang="en-GB" sz="4000" kern="1200" dirty="0">
                <a:solidFill>
                  <a:schemeClr val="tx1"/>
                </a:solidFill>
                <a:latin typeface="Arial"/>
              </a:rPr>
              <a:t>The most notable side effects were </a:t>
            </a:r>
            <a:r>
              <a:rPr lang="en-GB" sz="4000" b="1" kern="1200" dirty="0">
                <a:solidFill>
                  <a:schemeClr val="tx1"/>
                </a:solidFill>
                <a:latin typeface="Arial"/>
              </a:rPr>
              <a:t>telangiectasia</a:t>
            </a:r>
            <a:r>
              <a:rPr lang="en-GB" sz="4000" kern="1200" dirty="0">
                <a:solidFill>
                  <a:schemeClr val="tx1"/>
                </a:solidFill>
                <a:latin typeface="Arial"/>
              </a:rPr>
              <a:t> and </a:t>
            </a:r>
            <a:r>
              <a:rPr lang="en-GB" sz="4000" b="1" kern="1200" dirty="0">
                <a:solidFill>
                  <a:schemeClr val="tx1"/>
                </a:solidFill>
                <a:latin typeface="Arial"/>
              </a:rPr>
              <a:t>bleeding</a:t>
            </a:r>
            <a:r>
              <a:rPr lang="en-GB" sz="4000" kern="1200" dirty="0">
                <a:solidFill>
                  <a:schemeClr val="tx1"/>
                </a:solidFill>
                <a:latin typeface="Arial"/>
              </a:rPr>
              <a:t>                  (mainly epistaxis and gingival bleeding)</a:t>
            </a:r>
          </a:p>
          <a:p>
            <a:pPr marL="685800" indent="-685800" algn="l" defTabSz="914378" hangingPunct="1">
              <a:spcBef>
                <a:spcPts val="2400"/>
              </a:spcBef>
              <a:buFontTx/>
              <a:buChar char="-"/>
              <a:defRPr/>
            </a:pPr>
            <a:endParaRPr lang="en-GB" sz="4000" kern="120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7" name="Google Shape;904;p30" descr="Une image contenant tatouage&#10;&#10;Description générée automatiquement">
            <a:extLst>
              <a:ext uri="{FF2B5EF4-FFF2-40B4-BE49-F238E27FC236}">
                <a16:creationId xmlns:a16="http://schemas.microsoft.com/office/drawing/2014/main" id="{52CBF351-82C0-1725-2AE4-1912884F58C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62793" y="8832967"/>
            <a:ext cx="1548845" cy="1183919"/>
          </a:xfrm>
          <a:prstGeom prst="rect">
            <a:avLst/>
          </a:prstGeom>
          <a:noFill/>
          <a:ln w="9525" cap="flat" cmpd="sng">
            <a:solidFill>
              <a:srgbClr val="DA4F8D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2106105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F444423-DE0C-FDB9-30DD-1A637656B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7291" y="2662729"/>
            <a:ext cx="13009418" cy="10741543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8357A973-A1C3-9B1E-BAC0-C39DC7126199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Available therapies in PAH</a:t>
            </a:r>
            <a:endParaRPr lang="fr-FR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703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85DE9E-1C9A-E08F-326B-E64A953E5657}"/>
              </a:ext>
            </a:extLst>
          </p:cNvPr>
          <p:cNvSpPr/>
          <p:nvPr/>
        </p:nvSpPr>
        <p:spPr>
          <a:xfrm>
            <a:off x="0" y="1777886"/>
            <a:ext cx="24384000" cy="11938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609600" y="-249382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Treatment algorithm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258364-5D48-B6F1-35D1-8726B3DFF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2036618"/>
            <a:ext cx="22402800" cy="115901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907D80-1EFC-642F-C4A7-A023B1924BAA}"/>
              </a:ext>
            </a:extLst>
          </p:cNvPr>
          <p:cNvSpPr/>
          <p:nvPr/>
        </p:nvSpPr>
        <p:spPr>
          <a:xfrm>
            <a:off x="609600" y="5181138"/>
            <a:ext cx="14305280" cy="7274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5001F73-1422-417B-B5E0-94387F9A7A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7436" y="5353398"/>
            <a:ext cx="9455728" cy="82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00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85DE9E-1C9A-E08F-326B-E64A953E5657}"/>
              </a:ext>
            </a:extLst>
          </p:cNvPr>
          <p:cNvSpPr/>
          <p:nvPr/>
        </p:nvSpPr>
        <p:spPr>
          <a:xfrm>
            <a:off x="0" y="1777886"/>
            <a:ext cx="24384000" cy="11938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609600" y="-249382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Treatment algorithm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258364-5D48-B6F1-35D1-8726B3DFF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2036618"/>
            <a:ext cx="22402800" cy="115901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97A5BC-F30E-C8D3-4BB2-67C1D3986570}"/>
              </a:ext>
            </a:extLst>
          </p:cNvPr>
          <p:cNvSpPr/>
          <p:nvPr/>
        </p:nvSpPr>
        <p:spPr>
          <a:xfrm>
            <a:off x="609600" y="6587836"/>
            <a:ext cx="14305280" cy="584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69FDAD-E1F8-1CE9-C063-B4585FBB6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46943"/>
            <a:ext cx="13189527" cy="336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076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85DE9E-1C9A-E08F-326B-E64A953E5657}"/>
              </a:ext>
            </a:extLst>
          </p:cNvPr>
          <p:cNvSpPr/>
          <p:nvPr/>
        </p:nvSpPr>
        <p:spPr>
          <a:xfrm>
            <a:off x="0" y="1777886"/>
            <a:ext cx="24384000" cy="11938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609600" y="-249382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Treatment algorithm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258364-5D48-B6F1-35D1-8726B3DFF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2036618"/>
            <a:ext cx="22402800" cy="115901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1DA918-494A-2472-BA0E-0DBB509014B0}"/>
              </a:ext>
            </a:extLst>
          </p:cNvPr>
          <p:cNvSpPr/>
          <p:nvPr/>
        </p:nvSpPr>
        <p:spPr>
          <a:xfrm>
            <a:off x="8375072" y="9457829"/>
            <a:ext cx="6539807" cy="3232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3D0947-CBC2-1E0E-ED0A-F0D119E401CD}"/>
              </a:ext>
            </a:extLst>
          </p:cNvPr>
          <p:cNvSpPr/>
          <p:nvPr/>
        </p:nvSpPr>
        <p:spPr>
          <a:xfrm>
            <a:off x="9013609" y="9112520"/>
            <a:ext cx="1785571" cy="633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85C60A-10A0-7CD1-A7B2-46EAB4384B5F}"/>
              </a:ext>
            </a:extLst>
          </p:cNvPr>
          <p:cNvSpPr/>
          <p:nvPr/>
        </p:nvSpPr>
        <p:spPr>
          <a:xfrm>
            <a:off x="8865067" y="11128213"/>
            <a:ext cx="1785571" cy="633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9819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85DE9E-1C9A-E08F-326B-E64A953E5657}"/>
              </a:ext>
            </a:extLst>
          </p:cNvPr>
          <p:cNvSpPr/>
          <p:nvPr/>
        </p:nvSpPr>
        <p:spPr>
          <a:xfrm>
            <a:off x="0" y="1777886"/>
            <a:ext cx="24384000" cy="11938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609600" y="-249382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Treatment algorithm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258364-5D48-B6F1-35D1-8726B3DFF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2036618"/>
            <a:ext cx="22402800" cy="115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16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CEF68A-C226-D096-1488-74B7E0D13F8B}"/>
              </a:ext>
            </a:extLst>
          </p:cNvPr>
          <p:cNvSpPr/>
          <p:nvPr/>
        </p:nvSpPr>
        <p:spPr>
          <a:xfrm>
            <a:off x="0" y="0"/>
            <a:ext cx="24384000" cy="1371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0A00F-CA5B-293A-6FA7-68D9B0DB0F3E}"/>
              </a:ext>
            </a:extLst>
          </p:cNvPr>
          <p:cNvSpPr/>
          <p:nvPr/>
        </p:nvSpPr>
        <p:spPr>
          <a:xfrm>
            <a:off x="25374" y="4779817"/>
            <a:ext cx="24367084" cy="4447309"/>
          </a:xfrm>
          <a:prstGeom prst="rect">
            <a:avLst/>
          </a:prstGeom>
          <a:solidFill>
            <a:srgbClr val="183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2A37C7-8DC8-0AB9-83FE-C46CFFC929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1828"/>
            <a:ext cx="24367084" cy="24879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828754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</a:rPr>
              <a:t>﻿Definition</a:t>
            </a:r>
          </a:p>
        </p:txBody>
      </p:sp>
    </p:spTree>
    <p:extLst>
      <p:ext uri="{BB962C8B-B14F-4D97-AF65-F5344CB8AC3E}">
        <p14:creationId xmlns:p14="http://schemas.microsoft.com/office/powerpoint/2010/main" val="34735225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1CCB11D-6C69-2B64-9D4B-C7EF52EF1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55" y="2480497"/>
            <a:ext cx="11604437" cy="110850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409168-2134-50DC-33E0-22C3954D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2916820"/>
            <a:ext cx="11673368" cy="34839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0EE549-8ECD-01FA-8BE3-32F0E554D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175" y="6317112"/>
            <a:ext cx="11828569" cy="2755519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6478D8FC-A25C-DE04-94AB-E4CA446FAA50}"/>
              </a:ext>
            </a:extLst>
          </p:cNvPr>
          <p:cNvSpPr txBox="1">
            <a:spLocks/>
          </p:cNvSpPr>
          <p:nvPr/>
        </p:nvSpPr>
        <p:spPr>
          <a:xfrm>
            <a:off x="609600" y="5541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Ongoing or recently completed phase 2 and phase 3 clinical trials</a:t>
            </a:r>
            <a:endParaRPr lang="fr-FR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932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FA84D01-B318-B870-9ECB-84D50A3ED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2914495" y="2473036"/>
            <a:ext cx="17992014" cy="11062845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53633BD3-74D0-5CDB-6222-15C118F8E500}"/>
              </a:ext>
            </a:extLst>
          </p:cNvPr>
          <p:cNvSpPr txBox="1">
            <a:spLocks/>
          </p:cNvSpPr>
          <p:nvPr/>
        </p:nvSpPr>
        <p:spPr>
          <a:xfrm>
            <a:off x="692728" y="0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Win statistics for composite endpoints in PAH trials</a:t>
            </a:r>
            <a:endParaRPr lang="fr-FR" sz="5400" dirty="0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695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82BD424-C01F-751B-F62E-07389BCC54CE}"/>
              </a:ext>
            </a:extLst>
          </p:cNvPr>
          <p:cNvSpPr txBox="1">
            <a:spLocks/>
          </p:cNvSpPr>
          <p:nvPr/>
        </p:nvSpPr>
        <p:spPr>
          <a:xfrm>
            <a:off x="692728" y="0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Platform </a:t>
            </a:r>
            <a:r>
              <a:rPr lang="en-US" sz="5400">
                <a:solidFill>
                  <a:srgbClr val="183962"/>
                </a:solidFill>
              </a:rPr>
              <a:t>trials for PAH 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7BFD51-F86B-ED12-EA52-36A748F9C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/>
          <a:stretch/>
        </p:blipFill>
        <p:spPr>
          <a:xfrm>
            <a:off x="3002539" y="2535381"/>
            <a:ext cx="18118825" cy="108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931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Trial designs to evaluate disease modification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56AB76-2BA9-2569-766A-F05F9C3D9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318" y="2375248"/>
            <a:ext cx="17855467" cy="110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279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CEF68A-C226-D096-1488-74B7E0D13F8B}"/>
              </a:ext>
            </a:extLst>
          </p:cNvPr>
          <p:cNvSpPr/>
          <p:nvPr/>
        </p:nvSpPr>
        <p:spPr>
          <a:xfrm>
            <a:off x="0" y="0"/>
            <a:ext cx="24384000" cy="1371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0A00F-CA5B-293A-6FA7-68D9B0DB0F3E}"/>
              </a:ext>
            </a:extLst>
          </p:cNvPr>
          <p:cNvSpPr/>
          <p:nvPr/>
        </p:nvSpPr>
        <p:spPr>
          <a:xfrm>
            <a:off x="25374" y="4779817"/>
            <a:ext cx="24367084" cy="4447309"/>
          </a:xfrm>
          <a:prstGeom prst="rect">
            <a:avLst/>
          </a:prstGeom>
          <a:solidFill>
            <a:srgbClr val="183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2A37C7-8DC8-0AB9-83FE-C46CFFC929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1828"/>
            <a:ext cx="24367084" cy="24879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828754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</a:rPr>
              <a:t>﻿ </a:t>
            </a:r>
            <a:r>
              <a:rPr lang="en-US" sz="8000" dirty="0">
                <a:solidFill>
                  <a:schemeClr val="bg1"/>
                </a:solidFill>
              </a:rPr>
              <a:t>Pulmonary hypertension associated with left heart disease</a:t>
            </a:r>
            <a:endParaRPr lang="en-GB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913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4B9C2D-8A75-014E-0EE5-169DEADB4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43C1B7-8ED2-A60A-2078-55A6A597C403}"/>
              </a:ext>
            </a:extLst>
          </p:cNvPr>
          <p:cNvSpPr txBox="1"/>
          <p:nvPr/>
        </p:nvSpPr>
        <p:spPr>
          <a:xfrm>
            <a:off x="3067140" y="3116209"/>
            <a:ext cx="4516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6th WSPH (2018)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C0F201-5102-266E-664D-A945FA17A2D0}"/>
              </a:ext>
            </a:extLst>
          </p:cNvPr>
          <p:cNvSpPr txBox="1"/>
          <p:nvPr/>
        </p:nvSpPr>
        <p:spPr>
          <a:xfrm>
            <a:off x="14603912" y="2905993"/>
            <a:ext cx="6419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4800" b="1" kern="1200" dirty="0">
                <a:solidFill>
                  <a:srgbClr val="C00000"/>
                </a:solidFill>
                <a:latin typeface="Calibri"/>
              </a:rPr>
              <a:t>2022 ESC/ERS guidelines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590B465-C7CB-D693-2D6C-838E5DB8E68F}"/>
              </a:ext>
            </a:extLst>
          </p:cNvPr>
          <p:cNvGrpSpPr/>
          <p:nvPr/>
        </p:nvGrpSpPr>
        <p:grpSpPr>
          <a:xfrm>
            <a:off x="177141" y="5122041"/>
            <a:ext cx="11183696" cy="3392643"/>
            <a:chOff x="66428" y="1980245"/>
            <a:chExt cx="3800399" cy="115054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ADA860E-26F2-5CF1-7237-4ADF2368C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428" y="1980245"/>
              <a:ext cx="3800399" cy="953146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AB5930E-F9AA-C2D8-D024-957A6FFEF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3662" y="2933391"/>
              <a:ext cx="2021511" cy="197396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2EACA74-3577-D5AA-EA74-A4AE714C6AB9}"/>
              </a:ext>
            </a:extLst>
          </p:cNvPr>
          <p:cNvGrpSpPr/>
          <p:nvPr/>
        </p:nvGrpSpPr>
        <p:grpSpPr>
          <a:xfrm>
            <a:off x="11919829" y="4439199"/>
            <a:ext cx="12307163" cy="5668701"/>
            <a:chOff x="4461264" y="1925679"/>
            <a:chExt cx="4393369" cy="167991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8A07BC3-1199-73E1-B760-4866790F2059}"/>
                </a:ext>
              </a:extLst>
            </p:cNvPr>
            <p:cNvSpPr/>
            <p:nvPr/>
          </p:nvSpPr>
          <p:spPr>
            <a:xfrm>
              <a:off x="4461264" y="1925679"/>
              <a:ext cx="4393369" cy="1679912"/>
            </a:xfrm>
            <a:prstGeom prst="roundRect">
              <a:avLst/>
            </a:prstGeom>
            <a:solidFill>
              <a:srgbClr val="EAEBF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215" hangingPunct="1"/>
              <a:endParaRPr lang="fr-FR" sz="4800" kern="1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7224356-01FC-FCDA-4F2C-6169F5D46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2000" y="2011775"/>
              <a:ext cx="4282633" cy="1163112"/>
            </a:xfrm>
            <a:prstGeom prst="rect">
              <a:avLst/>
            </a:prstGeom>
          </p:spPr>
        </p:pic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A966ACD-D5EC-A70C-FE3D-264F19E8F6DB}"/>
                </a:ext>
              </a:extLst>
            </p:cNvPr>
            <p:cNvSpPr/>
            <p:nvPr/>
          </p:nvSpPr>
          <p:spPr>
            <a:xfrm>
              <a:off x="5447050" y="1980245"/>
              <a:ext cx="761772" cy="248403"/>
            </a:xfrm>
            <a:prstGeom prst="roundRect">
              <a:avLst/>
            </a:prstGeom>
            <a:solidFill>
              <a:srgbClr val="FF0000">
                <a:alpha val="10196"/>
              </a:srgbClr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215" hangingPunct="1"/>
              <a:endParaRPr lang="fr-FR" sz="48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A27221E-B808-4608-914E-3AED9A080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9757" y="3174887"/>
              <a:ext cx="1415969" cy="229188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0CAE86AF-B2CE-D652-1796-865802D21E1A}"/>
              </a:ext>
            </a:extLst>
          </p:cNvPr>
          <p:cNvSpPr txBox="1"/>
          <p:nvPr/>
        </p:nvSpPr>
        <p:spPr>
          <a:xfrm>
            <a:off x="14452405" y="12964679"/>
            <a:ext cx="9784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15" hangingPunct="1"/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Simonneau,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2019; Humbert,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Eur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</a:t>
            </a:r>
            <a:r>
              <a:rPr lang="fr-FR" sz="3200" i="1" kern="1200" dirty="0" err="1">
                <a:solidFill>
                  <a:srgbClr val="0089BF"/>
                </a:solidFill>
                <a:latin typeface="Calibri"/>
              </a:rPr>
              <a:t>Respir</a:t>
            </a:r>
            <a:r>
              <a:rPr lang="fr-FR" sz="3200" i="1" kern="1200" dirty="0">
                <a:solidFill>
                  <a:srgbClr val="0089BF"/>
                </a:solidFill>
                <a:latin typeface="Calibri"/>
              </a:rPr>
              <a:t> J</a:t>
            </a:r>
            <a:r>
              <a:rPr lang="fr-FR" sz="3200" kern="1200" dirty="0">
                <a:solidFill>
                  <a:srgbClr val="0089BF"/>
                </a:solidFill>
                <a:latin typeface="Calibri"/>
              </a:rPr>
              <a:t> 2023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BED6E5A-F5E0-6FA1-C46C-D6828EFA7FD1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2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</p:spTree>
    <p:extLst>
      <p:ext uri="{BB962C8B-B14F-4D97-AF65-F5344CB8AC3E}">
        <p14:creationId xmlns:p14="http://schemas.microsoft.com/office/powerpoint/2010/main" val="8595708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6ABC9B9-90D6-A4FC-2D05-C72E7E1A7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0" y="0"/>
            <a:ext cx="1670005" cy="160528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5CEB3F-789C-FCB0-5611-FCE94C496403}"/>
              </a:ext>
            </a:extLst>
          </p:cNvPr>
          <p:cNvSpPr txBox="1"/>
          <p:nvPr/>
        </p:nvSpPr>
        <p:spPr>
          <a:xfrm>
            <a:off x="17737312" y="7115646"/>
            <a:ext cx="5768427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 hangingPunct="1"/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Different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incidence,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pathophysiology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potential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4267" kern="1200" dirty="0" err="1">
                <a:solidFill>
                  <a:prstClr val="black"/>
                </a:solidFill>
                <a:latin typeface="Calibri"/>
              </a:rPr>
              <a:t>specific</a:t>
            </a:r>
            <a:r>
              <a:rPr lang="fr-FR" sz="4267" kern="1200" dirty="0">
                <a:solidFill>
                  <a:prstClr val="black"/>
                </a:solidFill>
                <a:latin typeface="Calibri"/>
              </a:rPr>
              <a:t> management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583982-1443-9C52-86D5-9073D28C83E6}"/>
              </a:ext>
            </a:extLst>
          </p:cNvPr>
          <p:cNvSpPr/>
          <p:nvPr/>
        </p:nvSpPr>
        <p:spPr>
          <a:xfrm>
            <a:off x="17535269" y="6858001"/>
            <a:ext cx="6172512" cy="3130227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hangingPunct="1"/>
            <a:endParaRPr lang="fr-FR" sz="4267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67B0918-EC19-3D20-DE30-EFDF0154B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269" y="2876856"/>
            <a:ext cx="5307680" cy="25699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0B25C1C-D1CB-B12C-86C9-5FADC25A2425}"/>
              </a:ext>
            </a:extLst>
          </p:cNvPr>
          <p:cNvSpPr txBox="1"/>
          <p:nvPr/>
        </p:nvSpPr>
        <p:spPr>
          <a:xfrm>
            <a:off x="594048" y="317742"/>
            <a:ext cx="11600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215" hangingPunct="1"/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Group 2 </a:t>
            </a:r>
            <a:r>
              <a:rPr lang="fr-FR" sz="6400" b="1" kern="1200" dirty="0" err="1">
                <a:solidFill>
                  <a:srgbClr val="0089BF"/>
                </a:solidFill>
                <a:latin typeface="Calibri"/>
              </a:rPr>
              <a:t>Pulmonary</a:t>
            </a:r>
            <a:r>
              <a:rPr lang="fr-FR" sz="6400" b="1" kern="1200" dirty="0">
                <a:solidFill>
                  <a:srgbClr val="0089BF"/>
                </a:solidFill>
                <a:latin typeface="Calibri"/>
              </a:rPr>
              <a:t> Hypertension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E72A64-17E4-97EF-955A-B674DEF8E97E}"/>
              </a:ext>
            </a:extLst>
          </p:cNvPr>
          <p:cNvSpPr txBox="1"/>
          <p:nvPr/>
        </p:nvSpPr>
        <p:spPr bwMode="auto">
          <a:xfrm>
            <a:off x="824075" y="4432107"/>
            <a:ext cx="15746080" cy="82475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 algn="l" defTabSz="1625580" hangingPunct="1">
              <a:defRPr/>
            </a:pPr>
            <a:endParaRPr lang="en-US" sz="2133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2.1 Heart failure:</a:t>
            </a: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2.1.1 with preserved ejection fraction</a:t>
            </a: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2.1.2 with reduced or mildly reduced ejection fraction</a:t>
            </a: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733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2.1.3 with specific cardiomyopathies (hypertrophic and amyloid)</a:t>
            </a:r>
          </a:p>
          <a:p>
            <a:pPr algn="l" defTabSz="1625580" hangingPunct="1">
              <a:defRPr/>
            </a:pPr>
            <a:endParaRPr lang="en-US" sz="3733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2.2 Valvular heart disease</a:t>
            </a:r>
          </a:p>
          <a:p>
            <a:pPr algn="l" defTabSz="1625580" hangingPunct="1">
              <a:defRPr/>
            </a:pPr>
            <a:r>
              <a:rPr lang="en-US" sz="3733" b="1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733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2.2.1 aortic valve disease</a:t>
            </a: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2.2.2 mitral valve disease</a:t>
            </a: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2.2.3 mixed valvular disease</a:t>
            </a:r>
          </a:p>
          <a:p>
            <a:pPr algn="l" defTabSz="1625580" hangingPunct="1">
              <a:defRPr/>
            </a:pPr>
            <a:endParaRPr lang="en-US" sz="3733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r>
              <a:rPr lang="en-US" sz="3733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2.3 Congenital/acquired cardiovascular conditions leading to post-capillary PH</a:t>
            </a:r>
          </a:p>
          <a:p>
            <a:pPr algn="l" defTabSz="1625580" hangingPunct="1">
              <a:defRPr/>
            </a:pPr>
            <a:endParaRPr lang="en-US" sz="3200" kern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 defTabSz="1625580" hangingPunct="1">
              <a:defRPr/>
            </a:pPr>
            <a:endParaRPr lang="fr-FR" sz="32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A3D7353-1943-B5F0-8B98-0E7E6EC0BAF0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824076" y="3179392"/>
            <a:ext cx="15746077" cy="12527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1625580" hangingPunct="1">
              <a:spcAft>
                <a:spcPts val="1600"/>
              </a:spcAft>
              <a:defRPr/>
            </a:pPr>
            <a:r>
              <a:rPr lang="en-GB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2. </a:t>
            </a:r>
            <a:r>
              <a:rPr lang="en-US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PH </a:t>
            </a:r>
            <a:r>
              <a:rPr lang="en-US" altLang="en-US" sz="4800" b="1" kern="1200" dirty="0">
                <a:solidFill>
                  <a:srgbClr val="C00000"/>
                </a:solidFill>
                <a:latin typeface="Calibri"/>
                <a:cs typeface="Arial" charset="0"/>
              </a:rPr>
              <a:t>associated</a:t>
            </a:r>
            <a:r>
              <a:rPr lang="en-US" altLang="en-US" sz="4800" b="1" kern="1200" dirty="0">
                <a:solidFill>
                  <a:srgbClr val="44546A">
                    <a:lumMod val="50000"/>
                  </a:srgbClr>
                </a:solidFill>
                <a:latin typeface="Calibri"/>
                <a:cs typeface="Arial" charset="0"/>
              </a:rPr>
              <a:t> with left heart disease</a:t>
            </a:r>
          </a:p>
        </p:txBody>
      </p:sp>
    </p:spTree>
    <p:extLst>
      <p:ext uri="{BB962C8B-B14F-4D97-AF65-F5344CB8AC3E}">
        <p14:creationId xmlns:p14="http://schemas.microsoft.com/office/powerpoint/2010/main" val="2668255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6FFD55D-0C67-7E2B-A88E-1F89D30A2CDF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Left heart disease comorbidity staging </a:t>
            </a:r>
            <a:endParaRPr lang="fr-FR" sz="5400" dirty="0">
              <a:solidFill>
                <a:srgbClr val="18396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430A4B-3875-6DAC-9BC6-EE17BF965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5" y="2375248"/>
            <a:ext cx="10969137" cy="110760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A56C25-8E44-D50C-38C7-6358A046D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987" y="3880338"/>
            <a:ext cx="7955170" cy="19141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903F6F-9FFC-1D29-02DF-8334B041D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987" y="5743575"/>
            <a:ext cx="8049280" cy="191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414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1365D3C-8D28-23BB-FC5D-FF64DECB5A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3518" y="2563624"/>
            <a:ext cx="15252456" cy="10832417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7F411C20-FA22-4D4D-87F0-2B65346CB1D1}"/>
              </a:ext>
            </a:extLst>
          </p:cNvPr>
          <p:cNvSpPr txBox="1">
            <a:spLocks/>
          </p:cNvSpPr>
          <p:nvPr/>
        </p:nvSpPr>
        <p:spPr>
          <a:xfrm>
            <a:off x="1219200" y="8924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183962"/>
                </a:solidFill>
              </a:rPr>
              <a:t>Clinical stage of PH-LHD</a:t>
            </a:r>
            <a:endParaRPr lang="fr-FR" sz="5400" dirty="0">
              <a:solidFill>
                <a:srgbClr val="183962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E3E1F22-B1DF-1FC6-5F4E-810AED5F1D82}"/>
              </a:ext>
            </a:extLst>
          </p:cNvPr>
          <p:cNvSpPr/>
          <p:nvPr/>
        </p:nvSpPr>
        <p:spPr>
          <a:xfrm>
            <a:off x="9739746" y="2563623"/>
            <a:ext cx="7221415" cy="10832417"/>
          </a:xfrm>
          <a:prstGeom prst="roundRect">
            <a:avLst/>
          </a:prstGeom>
          <a:solidFill>
            <a:srgbClr val="FF0000">
              <a:alpha val="5098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9543F53-A068-1BA6-452A-75D8E0BDC951}"/>
              </a:ext>
            </a:extLst>
          </p:cNvPr>
          <p:cNvSpPr txBox="1"/>
          <p:nvPr/>
        </p:nvSpPr>
        <p:spPr>
          <a:xfrm>
            <a:off x="17781611" y="5646726"/>
            <a:ext cx="57988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Clinical</a:t>
            </a:r>
            <a:r>
              <a:rPr lang="fr-FR" sz="6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Trials</a:t>
            </a:r>
          </a:p>
          <a:p>
            <a:r>
              <a:rPr lang="fr-FR" sz="6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+++</a:t>
            </a:r>
          </a:p>
        </p:txBody>
      </p:sp>
    </p:spTree>
    <p:extLst>
      <p:ext uri="{BB962C8B-B14F-4D97-AF65-F5344CB8AC3E}">
        <p14:creationId xmlns:p14="http://schemas.microsoft.com/office/powerpoint/2010/main" val="16052632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CEF68A-C226-D096-1488-74B7E0D13F8B}"/>
              </a:ext>
            </a:extLst>
          </p:cNvPr>
          <p:cNvSpPr/>
          <p:nvPr/>
        </p:nvSpPr>
        <p:spPr>
          <a:xfrm>
            <a:off x="0" y="0"/>
            <a:ext cx="24384000" cy="1371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0A00F-CA5B-293A-6FA7-68D9B0DB0F3E}"/>
              </a:ext>
            </a:extLst>
          </p:cNvPr>
          <p:cNvSpPr/>
          <p:nvPr/>
        </p:nvSpPr>
        <p:spPr>
          <a:xfrm>
            <a:off x="25374" y="4779817"/>
            <a:ext cx="24367084" cy="4447309"/>
          </a:xfrm>
          <a:prstGeom prst="rect">
            <a:avLst/>
          </a:prstGeom>
          <a:solidFill>
            <a:srgbClr val="183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2A37C7-8DC8-0AB9-83FE-C46CFFC929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1828"/>
            <a:ext cx="24367084" cy="24879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828754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</a:rPr>
              <a:t>﻿ </a:t>
            </a:r>
            <a:r>
              <a:rPr lang="en-US" sz="8000" dirty="0">
                <a:solidFill>
                  <a:schemeClr val="bg1"/>
                </a:solidFill>
              </a:rPr>
              <a:t>Pulmonary hypertension associated with lung diseases</a:t>
            </a:r>
            <a:endParaRPr lang="en-GB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2629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3">
      <a:dk1>
        <a:srgbClr val="183962"/>
      </a:dk1>
      <a:lt1>
        <a:srgbClr val="FFFFFF"/>
      </a:lt1>
      <a:dk2>
        <a:srgbClr val="183962"/>
      </a:dk2>
      <a:lt2>
        <a:srgbClr val="F2F2F2"/>
      </a:lt2>
      <a:accent1>
        <a:srgbClr val="4F81BD"/>
      </a:accent1>
      <a:accent2>
        <a:srgbClr val="8064A2"/>
      </a:accent2>
      <a:accent3>
        <a:srgbClr val="92D050"/>
      </a:accent3>
      <a:accent4>
        <a:srgbClr val="FFFF00"/>
      </a:accent4>
      <a:accent5>
        <a:srgbClr val="C0504D"/>
      </a:accent5>
      <a:accent6>
        <a:srgbClr val="FFFF99"/>
      </a:accent6>
      <a:hlink>
        <a:srgbClr val="FEB2FF"/>
      </a:hlink>
      <a:folHlink>
        <a:srgbClr val="FE19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AB" id="{B1482933-A0F3-E24D-BF09-31A85ED105DF}" vid="{E166FCD5-5CE6-4B42-86AA-2E29C630BF38}"/>
    </a:ext>
  </a:extLst>
</a:theme>
</file>

<file path=ppt/theme/theme2.xml><?xml version="1.0" encoding="utf-8"?>
<a:theme xmlns:a="http://schemas.openxmlformats.org/drawingml/2006/main" name="1_Default Theme">
  <a:themeElements>
    <a:clrScheme name="Custom 3">
      <a:dk1>
        <a:srgbClr val="183962"/>
      </a:dk1>
      <a:lt1>
        <a:srgbClr val="FFFFFF"/>
      </a:lt1>
      <a:dk2>
        <a:srgbClr val="183962"/>
      </a:dk2>
      <a:lt2>
        <a:srgbClr val="F2F2F2"/>
      </a:lt2>
      <a:accent1>
        <a:srgbClr val="4F81BD"/>
      </a:accent1>
      <a:accent2>
        <a:srgbClr val="8064A2"/>
      </a:accent2>
      <a:accent3>
        <a:srgbClr val="92D050"/>
      </a:accent3>
      <a:accent4>
        <a:srgbClr val="FFFF00"/>
      </a:accent4>
      <a:accent5>
        <a:srgbClr val="C0504D"/>
      </a:accent5>
      <a:accent6>
        <a:srgbClr val="FFFF99"/>
      </a:accent6>
      <a:hlink>
        <a:srgbClr val="FEB2FF"/>
      </a:hlink>
      <a:folHlink>
        <a:srgbClr val="FE19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́sentation1" id="{7D941D7C-4085-DB40-A32B-9F8584EA3007}" vid="{4BDC1EFE-181E-0D49-B9B4-E43BEA845F41}"/>
    </a:ext>
  </a:extLst>
</a:theme>
</file>

<file path=ppt/theme/theme3.xml><?xml version="1.0" encoding="utf-8"?>
<a:theme xmlns:a="http://schemas.openxmlformats.org/drawingml/2006/main" name="1_PH 2014 slide template">
  <a:themeElements>
    <a:clrScheme name="Custom 3">
      <a:dk1>
        <a:srgbClr val="183962"/>
      </a:dk1>
      <a:lt1>
        <a:srgbClr val="FFFFFF"/>
      </a:lt1>
      <a:dk2>
        <a:srgbClr val="183962"/>
      </a:dk2>
      <a:lt2>
        <a:srgbClr val="F2F2F2"/>
      </a:lt2>
      <a:accent1>
        <a:srgbClr val="4F81BD"/>
      </a:accent1>
      <a:accent2>
        <a:srgbClr val="8064A2"/>
      </a:accent2>
      <a:accent3>
        <a:srgbClr val="92D050"/>
      </a:accent3>
      <a:accent4>
        <a:srgbClr val="FFFF00"/>
      </a:accent4>
      <a:accent5>
        <a:srgbClr val="C0504D"/>
      </a:accent5>
      <a:accent6>
        <a:srgbClr val="FFFF99"/>
      </a:accent6>
      <a:hlink>
        <a:srgbClr val="FEB2FF"/>
      </a:hlink>
      <a:folHlink>
        <a:srgbClr val="FE19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plate 2017 (4-3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2231</TotalTime>
  <Words>4358</Words>
  <Application>Microsoft Office PowerPoint</Application>
  <PresentationFormat>Personnalisé</PresentationFormat>
  <Paragraphs>882</Paragraphs>
  <Slides>140</Slides>
  <Notes>12</Notes>
  <HiddenSlides>36</HiddenSlides>
  <MMClips>3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140</vt:i4>
      </vt:variant>
    </vt:vector>
  </HeadingPairs>
  <TitlesOfParts>
    <vt:vector size="161" baseType="lpstr">
      <vt:lpstr>AdvOT1ef757c0</vt:lpstr>
      <vt:lpstr>Aptos</vt:lpstr>
      <vt:lpstr>Aptos Narrow</vt:lpstr>
      <vt:lpstr>Arial</vt:lpstr>
      <vt:lpstr>Arial Narrow</vt:lpstr>
      <vt:lpstr>Avenir</vt:lpstr>
      <vt:lpstr>Calibri</vt:lpstr>
      <vt:lpstr>Georgia</vt:lpstr>
      <vt:lpstr>Helvetica</vt:lpstr>
      <vt:lpstr>Helvetica Neue</vt:lpstr>
      <vt:lpstr>inherit</vt:lpstr>
      <vt:lpstr>Noto Sans Symbols</vt:lpstr>
      <vt:lpstr>Roboto Medium</vt:lpstr>
      <vt:lpstr>Verdana</vt:lpstr>
      <vt:lpstr>Wingdings</vt:lpstr>
      <vt:lpstr>ヒラギノ角ゴ ProN W3</vt:lpstr>
      <vt:lpstr>Default Theme</vt:lpstr>
      <vt:lpstr>1_Default Theme</vt:lpstr>
      <vt:lpstr>1_PH 2014 slide template</vt:lpstr>
      <vt:lpstr>Tema di Office</vt:lpstr>
      <vt:lpstr>Template 2017 (4-3)</vt:lpstr>
      <vt:lpstr>﻿Actualités dans l’Hypertension Pulmonaire  Retour du 7th WSPH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Definition of pulmonary hypertension</vt:lpstr>
      <vt:lpstr>Definition of pulmonary hypertension</vt:lpstr>
      <vt:lpstr>Definition of pulmonary hypertension</vt:lpstr>
      <vt:lpstr>PVR threshold</vt:lpstr>
      <vt:lpstr>PAWP threshold</vt:lpstr>
      <vt:lpstr>Présentation PowerPoint</vt:lpstr>
      <vt:lpstr>Exercise PH</vt:lpstr>
      <vt:lpstr>Présentation PowerPoint</vt:lpstr>
      <vt:lpstr>Clinical classification of pulmonary hypertension</vt:lpstr>
      <vt:lpstr>Updated clinical classification of Pulmonary hypertension</vt:lpstr>
      <vt:lpstr>Updated clinical classification of Pulmonary hypertension</vt:lpstr>
      <vt:lpstr>Updated clinical classification : Group 1 PAH</vt:lpstr>
      <vt:lpstr>Updated clinical classification : Group 1 PH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Echographic probability of PH</vt:lpstr>
      <vt:lpstr>Echographic probability of PH</vt:lpstr>
      <vt:lpstr>Présentation PowerPoint</vt:lpstr>
      <vt:lpstr>Présentation PowerPoint</vt:lpstr>
      <vt:lpstr>Présentation PowerPoint</vt:lpstr>
      <vt:lpstr>Présentation PowerPoint</vt:lpstr>
      <vt:lpstr>Emerging imaging techniques</vt:lpstr>
      <vt:lpstr>Emerging imaging techniques</vt:lpstr>
      <vt:lpstr>Emerging imaging techniques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Recommendations for genetic testing</vt:lpstr>
      <vt:lpstr>Utility of genetic testing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Three main signalling pathways involving PA endothelial and smooth muscle cells are dysfunctional in PAH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STELLAR: ﻿Time to First Occurrence of Death or Nonfatal Clinical Worsening Event </vt:lpstr>
      <vt:lpstr>STELLAR: A phase 3 trial of sotatercept for treatment of PAH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PATHOPHYSIOLOGY of PH in group 3 PH</vt:lpstr>
      <vt:lpstr>PATHOPHYSIOLOGY of PH in group 3 PH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PH-COPD </vt:lpstr>
      <vt:lpstr>Severe PH COPD</vt:lpstr>
      <vt:lpstr>Présentation PowerPoint</vt:lpstr>
      <vt:lpstr>Présentation PowerPoint</vt:lpstr>
      <vt:lpstr>Présentation PowerPoint</vt:lpstr>
      <vt:lpstr>Treatment targets in CTEPH</vt:lpstr>
      <vt:lpstr>Principes de l’angioplastie pulmonaire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﻿Actualités dans l’Hypertension Pulmonaire  Retour du 7th WSPH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User</dc:creator>
  <cp:lastModifiedBy>David Montani</cp:lastModifiedBy>
  <cp:revision>142</cp:revision>
  <dcterms:modified xsi:type="dcterms:W3CDTF">2024-09-28T09:49:59Z</dcterms:modified>
</cp:coreProperties>
</file>