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asf" ContentType="video/x-ms-as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656" r:id="rId3"/>
    <p:sldMasterId id="2147483657" r:id="rId4"/>
    <p:sldMasterId id="2147483655" r:id="rId5"/>
  </p:sldMasterIdLst>
  <p:notesMasterIdLst>
    <p:notesMasterId r:id="rId19"/>
  </p:notesMasterIdLst>
  <p:handoutMasterIdLst>
    <p:handoutMasterId r:id="rId20"/>
  </p:handoutMasterIdLst>
  <p:sldIdLst>
    <p:sldId id="256" r:id="rId6"/>
    <p:sldId id="258" r:id="rId7"/>
    <p:sldId id="259" r:id="rId8"/>
    <p:sldId id="257" r:id="rId9"/>
    <p:sldId id="281" r:id="rId10"/>
    <p:sldId id="282" r:id="rId11"/>
    <p:sldId id="283" r:id="rId12"/>
    <p:sldId id="284" r:id="rId13"/>
    <p:sldId id="285" r:id="rId14"/>
    <p:sldId id="286" r:id="rId15"/>
    <p:sldId id="291" r:id="rId16"/>
    <p:sldId id="287" r:id="rId17"/>
    <p:sldId id="290" r:id="rId18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/>
    <p:restoredTop sz="94599"/>
  </p:normalViewPr>
  <p:slideViewPr>
    <p:cSldViewPr>
      <p:cViewPr varScale="1">
        <p:scale>
          <a:sx n="86" d="100"/>
          <a:sy n="86" d="100"/>
        </p:scale>
        <p:origin x="240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x-none" altLang="x-non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5A13AC-199E-8C4F-88AB-A69C9D9F198E}" type="datetimeFigureOut">
              <a:rPr lang="fr-FR" altLang="x-none"/>
              <a:pPr/>
              <a:t>27/09/2024</a:t>
            </a:fld>
            <a:endParaRPr lang="fr-FR" altLang="x-non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x-none" altLang="x-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62BFDE-BF52-344B-8B16-43D1EF08E987}" type="slidenum">
              <a:rPr lang="fr-FR" altLang="x-none"/>
              <a:pPr/>
              <a:t>‹#›</a:t>
            </a:fld>
            <a:endParaRPr lang="fr-F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altLang="fr-FR"/>
          </a:p>
        </p:txBody>
      </p:sp>
      <p:sp>
        <p:nvSpPr>
          <p:cNvPr id="7171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fr-FR" alt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altLang="fr-FR"/>
          </a:p>
        </p:txBody>
      </p:sp>
      <p:sp>
        <p:nvSpPr>
          <p:cNvPr id="717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05E0D5-47FB-B642-B471-13863B367AC2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LOGO_Couv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385050" y="319088"/>
            <a:ext cx="43624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FD_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624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0" y="2133601"/>
            <a:ext cx="5376333" cy="2479675"/>
          </a:xfrm>
        </p:spPr>
        <p:txBody>
          <a:bodyPr anchor="b"/>
          <a:lstStyle>
            <a:lvl1pPr algn="r">
              <a:lnSpc>
                <a:spcPct val="100000"/>
              </a:lnSpc>
              <a:defRPr sz="2000"/>
            </a:lvl1pPr>
          </a:lstStyle>
          <a:p>
            <a:pPr lvl="0"/>
            <a:r>
              <a:rPr lang="fr-FR" altLang="fr-FR" noProof="0"/>
              <a:t>Modifiez le style du titre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692650"/>
            <a:ext cx="5376333" cy="1544638"/>
          </a:xfrm>
        </p:spPr>
        <p:txBody>
          <a:bodyPr/>
          <a:lstStyle>
            <a:lvl1pPr algn="r">
              <a:defRPr sz="1400" b="0"/>
            </a:lvl1pPr>
          </a:lstStyle>
          <a:p>
            <a:pPr lvl="0"/>
            <a:r>
              <a:rPr lang="fr-FR" altLang="fr-FR" noProof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72863" y="6524625"/>
            <a:ext cx="719137" cy="333375"/>
          </a:xfrm>
        </p:spPr>
        <p:txBody>
          <a:bodyPr anchor="b"/>
          <a:lstStyle>
            <a:lvl1pPr algn="r">
              <a:defRPr sz="100"/>
            </a:lvl1pPr>
          </a:lstStyle>
          <a:p>
            <a:fld id="{CF0A2F4B-3FDA-D14B-A150-66BBE43B34BD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7" name="Espace réservé de la dat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6096000" y="6237288"/>
            <a:ext cx="5376863" cy="2873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8" name="Espace réservé du pied de pag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1472863" y="6524625"/>
            <a:ext cx="719137" cy="333375"/>
          </a:xfrm>
        </p:spPr>
        <p:txBody>
          <a:bodyPr anchor="b"/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974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C004B-09B2-9E4B-BA1E-CDA2A87939C1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850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84167" y="765176"/>
            <a:ext cx="2688167" cy="547211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9667" y="765176"/>
            <a:ext cx="7861300" cy="547211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D485F-F3EF-1B46-BC29-432335C21C6E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754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BFFC5-83B5-4843-B890-60597D639DED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687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EFC26-A5BB-3046-9C6B-494765C1444A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6826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45523-69DB-5F46-AFF6-3C06F1EB6CB9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2065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19667" y="2276475"/>
            <a:ext cx="527473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276475"/>
            <a:ext cx="527473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6B170-A99C-1B4C-AAC2-94487629D114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643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120F50-5967-D142-A2EC-A7C719D1C352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950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3227C-3AEB-524F-A8F3-8068F9CB8D5B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14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5775A-69B5-F947-B6C7-1550F642FCB3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3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836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4A76F-203F-C146-830F-803B1AE0295C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0400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EC5FD-022A-4E42-9A4B-CC66769A9C52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8128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3D9E2B-0C9B-614D-8410-4AFD7F684186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6733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4240E-9403-924F-9C98-3FF6061D4FA5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7165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84167" y="765175"/>
            <a:ext cx="2688167" cy="53276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9667" y="765175"/>
            <a:ext cx="7861300" cy="53276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DCCEC-EB58-814E-93EE-E1EAC49B4B46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6355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B6DA9-0953-9A4B-8722-CF5848B6C96E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8799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322A4-42FD-9C43-83D2-4D4D341ADCED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77721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08141-46BF-6342-B0C8-47AF135AABAE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79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19667" y="2133600"/>
            <a:ext cx="2586567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509434" y="2133600"/>
            <a:ext cx="2586567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8160F-CABE-A446-8627-7B92C032EB22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7937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2590-DB95-8745-8002-E3F704784C84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697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695C8-4FEA-4644-8D79-8D99081922A4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1994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1317E-9426-EC43-8752-3F2FD371DD3F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3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768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7DE69-8021-5947-8C60-B71D322F156E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7227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9E6A7-33D4-464D-87EA-39ED351D82BB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619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14F3-FE18-454E-BC1D-21494ABD5B9E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05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A355-4F8F-CD44-A217-5B7087E46024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8016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84167" y="765176"/>
            <a:ext cx="2688167" cy="547211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9667" y="765176"/>
            <a:ext cx="7861300" cy="547211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A0D-B0A2-B444-933C-4A736432F04B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8442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967B4-3F8B-8E42-B344-A8E43E85A640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5031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AAA2A-914A-0949-9FA5-1D4F37A4FA46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4872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DA1D-6061-8D40-9A3E-F2EFE6E45C83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13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1" y="2133600"/>
            <a:ext cx="2586567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885767" y="2133600"/>
            <a:ext cx="2586567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28B67-0CD7-8A42-BCC5-EF78BDCCCCFF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4169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D0581-B7B9-B847-8096-A07A5F07B3F5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65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B3789-C0A4-F04A-AC14-B2377374E5B0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0753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19667" y="2133600"/>
            <a:ext cx="527473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274733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52A4C-026C-E146-8C38-D72B99FC37C3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606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27684-7A1B-A741-8FA4-97179563823F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3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3790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D506F-F746-464F-B75A-B575EB28B89C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4096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FDD15-ADA4-5740-8CE0-E17C2890B6FD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2569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AA64C-8792-194D-8C5A-0D80CE538B07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0003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84167" y="765176"/>
            <a:ext cx="2688167" cy="547211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9667" y="765176"/>
            <a:ext cx="7861300" cy="547211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22F47-D0EE-444A-9D8A-62F88728C50D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732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D2BDF-10BF-4A4B-81DE-19726AEE061A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1427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76FF2-81B8-404F-B600-31819B540453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8466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5C038-6F51-244A-8C22-CC531D717236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8565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19667" y="5530850"/>
            <a:ext cx="5274733" cy="82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5530850"/>
            <a:ext cx="5274733" cy="82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D81BC-8A48-8740-93E6-976CA1D51AFF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15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41773-1CA6-AF4E-A603-049566FA2C0A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00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78A198-106E-5346-8106-4D0D9A7EDEA9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0856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9BEEF-1CC9-CF4C-B690-9BBE416C5E26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08285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FD0B7-5356-AE45-A303-34B60EA60346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3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7091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A65F7-C4F4-974E-9A9E-06A3A144EBA6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2177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E0464-5BD6-BC42-8349-806BAA7E152B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82180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8B253-FCAF-8D44-886A-D7A617B7C46E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2364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84167" y="1773238"/>
            <a:ext cx="2688167" cy="45847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9667" y="1773238"/>
            <a:ext cx="7861300" cy="45847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FCB17-0A20-5046-91A1-56B27D4C69E4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5281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82338-CA5E-684D-8965-EED6689B88F8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376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026512-B74C-F946-BC0F-29AA5A5C3152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3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195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1D5E88-E3CC-6248-9291-FADD51B8AAED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977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57A01-8D3B-ED4F-A096-39F660C2EF9D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859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Pied_pag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006138" y="5969000"/>
            <a:ext cx="118586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719138" y="765175"/>
            <a:ext cx="107537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719138" y="2133600"/>
            <a:ext cx="1075372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403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72863" y="6237288"/>
            <a:ext cx="3841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bg1"/>
                </a:solidFill>
              </a:defRPr>
            </a:lvl1pPr>
          </a:lstStyle>
          <a:p>
            <a:fld id="{06ACE622-3F24-994D-9D27-FC743F05C070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403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643688" y="6237288"/>
            <a:ext cx="45402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403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19138" y="6237288"/>
            <a:ext cx="59245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2"/>
                </a:solidFill>
              </a:defRPr>
            </a:lvl1pPr>
          </a:lstStyle>
          <a:p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ftr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hlink"/>
          </a:solidFill>
          <a:latin typeface="+mn-lt"/>
          <a:ea typeface="Arial" charset="0"/>
          <a:cs typeface="+mn-cs"/>
        </a:defRPr>
      </a:lvl1pPr>
      <a:lvl2pPr marL="1588"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2"/>
          </a:solidFill>
          <a:latin typeface="+mn-lt"/>
          <a:ea typeface="Arial" charset="0"/>
          <a:cs typeface="+mn-cs"/>
        </a:defRPr>
      </a:lvl2pPr>
      <a:lvl3pPr marL="3175" algn="l" rtl="0" eaLnBrk="0" fontAlgn="base" hangingPunct="0">
        <a:spcBef>
          <a:spcPct val="0"/>
        </a:spcBef>
        <a:spcAft>
          <a:spcPct val="0"/>
        </a:spcAft>
        <a:defRPr>
          <a:solidFill>
            <a:schemeClr val="bg2"/>
          </a:solidFill>
          <a:latin typeface="+mn-lt"/>
          <a:ea typeface="Arial" charset="0"/>
          <a:cs typeface="+mn-cs"/>
        </a:defRPr>
      </a:lvl3pPr>
      <a:lvl4pPr marL="1420813" indent="-174625" algn="l" rtl="0" eaLnBrk="0" fontAlgn="base" hangingPunct="0">
        <a:spcBef>
          <a:spcPct val="0"/>
        </a:spcBef>
        <a:spcAft>
          <a:spcPct val="0"/>
        </a:spcAft>
        <a:buClr>
          <a:schemeClr val="hlink"/>
        </a:buClr>
        <a:buFont typeface="Arial" charset="0"/>
        <a:buChar char="&gt;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422400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ea typeface="Arial" charset="0"/>
          <a:cs typeface="+mn-cs"/>
        </a:defRPr>
      </a:lvl5pPr>
      <a:lvl6pPr marL="18796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6pPr>
      <a:lvl7pPr marL="23368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7pPr>
      <a:lvl8pPr marL="27940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8pPr>
      <a:lvl9pPr marL="32512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Pied_pag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006138" y="5969000"/>
            <a:ext cx="118586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719138" y="765175"/>
            <a:ext cx="80645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719138" y="2276475"/>
            <a:ext cx="107537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</p:txBody>
      </p:sp>
      <p:sp>
        <p:nvSpPr>
          <p:cNvPr id="4608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72863" y="6237288"/>
            <a:ext cx="384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bg1"/>
                </a:solidFill>
              </a:defRPr>
            </a:lvl1pPr>
          </a:lstStyle>
          <a:p>
            <a:fld id="{EDD1E1EB-423D-FC48-90EE-A89ECE1460B3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608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643688" y="6237288"/>
            <a:ext cx="45402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608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19138" y="6237288"/>
            <a:ext cx="59245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2"/>
                </a:solidFill>
              </a:defRPr>
            </a:lvl1pPr>
          </a:lstStyle>
          <a:p>
            <a:endParaRPr lang="fr-FR" altLang="fr-FR"/>
          </a:p>
        </p:txBody>
      </p:sp>
      <p:pic>
        <p:nvPicPr>
          <p:cNvPr id="13320" name="Picture 15" descr="Logo_suite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669463" y="404813"/>
            <a:ext cx="1957387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hdr="0" ftr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360363" indent="-360363" algn="l" rtl="0" eaLnBrk="0" fontAlgn="base" hangingPunct="0">
        <a:spcBef>
          <a:spcPct val="0"/>
        </a:spcBef>
        <a:spcAft>
          <a:spcPct val="80000"/>
        </a:spcAft>
        <a:buClr>
          <a:schemeClr val="hlink"/>
        </a:buClr>
        <a:buAutoNum type="arabicPeriod"/>
        <a:defRPr>
          <a:solidFill>
            <a:schemeClr val="bg2"/>
          </a:solidFill>
          <a:latin typeface="+mn-lt"/>
          <a:ea typeface="Arial" charset="0"/>
          <a:cs typeface="+mn-cs"/>
        </a:defRPr>
      </a:lvl1pPr>
      <a:lvl2pPr marL="882650" indent="-342900"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2"/>
          </a:solidFill>
          <a:latin typeface="+mn-lt"/>
          <a:ea typeface="Arial" charset="0"/>
          <a:cs typeface="+mn-cs"/>
        </a:defRPr>
      </a:lvl2pPr>
      <a:lvl3pPr marL="1404938" indent="-342900" algn="l" rtl="0" eaLnBrk="0" fontAlgn="base" hangingPunct="0">
        <a:spcBef>
          <a:spcPct val="0"/>
        </a:spcBef>
        <a:spcAft>
          <a:spcPct val="0"/>
        </a:spcAft>
        <a:defRPr>
          <a:solidFill>
            <a:schemeClr val="bg2"/>
          </a:solidFill>
          <a:latin typeface="+mn-lt"/>
          <a:ea typeface="Arial" charset="0"/>
          <a:cs typeface="+mn-cs"/>
        </a:defRPr>
      </a:lvl3pPr>
      <a:lvl4pPr marL="1889125" indent="-304800" algn="l" rtl="0" eaLnBrk="0" fontAlgn="base" hangingPunct="0">
        <a:lnSpc>
          <a:spcPct val="85000"/>
        </a:lnSpc>
        <a:spcBef>
          <a:spcPct val="85000"/>
        </a:spcBef>
        <a:spcAft>
          <a:spcPct val="0"/>
        </a:spcAft>
        <a:buClr>
          <a:schemeClr val="hlink"/>
        </a:buClr>
        <a:buFont typeface="Arial" charset="0"/>
        <a:buChar char="&gt;"/>
        <a:defRPr sz="1600">
          <a:solidFill>
            <a:schemeClr val="bg2"/>
          </a:solidFill>
          <a:latin typeface="+mn-lt"/>
          <a:ea typeface="Arial" charset="0"/>
          <a:cs typeface="+mn-cs"/>
        </a:defRPr>
      </a:lvl4pPr>
      <a:lvl5pPr marL="2373313" indent="-304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n-lt"/>
          <a:ea typeface="Arial" charset="0"/>
          <a:cs typeface="+mn-cs"/>
        </a:defRPr>
      </a:lvl5pPr>
      <a:lvl6pPr marL="2830513" indent="-304800" algn="l" rtl="0" fontAlgn="base">
        <a:lnSpc>
          <a:spcPct val="85000"/>
        </a:lnSpc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n-lt"/>
          <a:cs typeface="+mn-cs"/>
        </a:defRPr>
      </a:lvl6pPr>
      <a:lvl7pPr marL="3287713" indent="-304800" algn="l" rtl="0" fontAlgn="base">
        <a:lnSpc>
          <a:spcPct val="85000"/>
        </a:lnSpc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n-lt"/>
          <a:cs typeface="+mn-cs"/>
        </a:defRPr>
      </a:lvl7pPr>
      <a:lvl8pPr marL="3744913" indent="-304800" algn="l" rtl="0" fontAlgn="base">
        <a:lnSpc>
          <a:spcPct val="85000"/>
        </a:lnSpc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n-lt"/>
          <a:cs typeface="+mn-cs"/>
        </a:defRPr>
      </a:lvl8pPr>
      <a:lvl9pPr marL="4202113" indent="-304800" algn="l" rtl="0" fontAlgn="base">
        <a:lnSpc>
          <a:spcPct val="85000"/>
        </a:lnSpc>
        <a:spcBef>
          <a:spcPct val="0"/>
        </a:spcBef>
        <a:spcAft>
          <a:spcPct val="0"/>
        </a:spcAft>
        <a:defRPr sz="16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Pied_pag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006138" y="5969000"/>
            <a:ext cx="118586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719138" y="765175"/>
            <a:ext cx="107537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719138" y="2133600"/>
            <a:ext cx="5376862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963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72863" y="6237288"/>
            <a:ext cx="3841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bg1"/>
                </a:solidFill>
              </a:defRPr>
            </a:lvl1pPr>
          </a:lstStyle>
          <a:p>
            <a:fld id="{DCD8F9C9-0496-CD4F-B559-F0C4240C6171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6963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643688" y="6237288"/>
            <a:ext cx="45402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6963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19138" y="6237288"/>
            <a:ext cx="59245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2"/>
                </a:solidFill>
              </a:defRPr>
            </a:lvl1pPr>
          </a:lstStyle>
          <a:p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 ftr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hlink"/>
          </a:solidFill>
          <a:latin typeface="+mn-lt"/>
          <a:ea typeface="Arial" charset="0"/>
          <a:cs typeface="+mn-cs"/>
        </a:defRPr>
      </a:lvl1pPr>
      <a:lvl2pPr marL="1588"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2"/>
          </a:solidFill>
          <a:latin typeface="+mn-lt"/>
          <a:ea typeface="Arial" charset="0"/>
          <a:cs typeface="+mn-cs"/>
        </a:defRPr>
      </a:lvl2pPr>
      <a:lvl3pPr marL="3175" algn="l" rtl="0" eaLnBrk="0" fontAlgn="base" hangingPunct="0">
        <a:spcBef>
          <a:spcPct val="0"/>
        </a:spcBef>
        <a:spcAft>
          <a:spcPct val="0"/>
        </a:spcAft>
        <a:defRPr>
          <a:solidFill>
            <a:schemeClr val="bg2"/>
          </a:solidFill>
          <a:latin typeface="+mn-lt"/>
          <a:ea typeface="Arial" charset="0"/>
          <a:cs typeface="+mn-cs"/>
        </a:defRPr>
      </a:lvl3pPr>
      <a:lvl4pPr marL="1420813" indent="-174625" algn="l" rtl="0" eaLnBrk="0" fontAlgn="base" hangingPunct="0">
        <a:spcBef>
          <a:spcPct val="0"/>
        </a:spcBef>
        <a:spcAft>
          <a:spcPct val="0"/>
        </a:spcAft>
        <a:buClr>
          <a:schemeClr val="hlink"/>
        </a:buClr>
        <a:buFont typeface="Arial" charset="0"/>
        <a:buChar char="&gt;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422400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ea typeface="Arial" charset="0"/>
          <a:cs typeface="+mn-cs"/>
        </a:defRPr>
      </a:lvl5pPr>
      <a:lvl6pPr marL="18796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6pPr>
      <a:lvl7pPr marL="23368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7pPr>
      <a:lvl8pPr marL="27940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8pPr>
      <a:lvl9pPr marL="32512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 descr="Pied_pag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006138" y="5969000"/>
            <a:ext cx="118586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719138" y="765175"/>
            <a:ext cx="107537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0" y="2133600"/>
            <a:ext cx="5376863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778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72863" y="6237288"/>
            <a:ext cx="3841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bg1"/>
                </a:solidFill>
              </a:defRPr>
            </a:lvl1pPr>
          </a:lstStyle>
          <a:p>
            <a:fld id="{C3CB3DE5-ED01-8B45-BB17-3C10456CD5C5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778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643688" y="6237288"/>
            <a:ext cx="45402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77831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19138" y="6237288"/>
            <a:ext cx="59245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2"/>
                </a:solidFill>
              </a:defRPr>
            </a:lvl1pPr>
          </a:lstStyle>
          <a:p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hlink"/>
          </a:solidFill>
          <a:latin typeface="+mn-lt"/>
          <a:ea typeface="Arial" charset="0"/>
          <a:cs typeface="+mn-cs"/>
        </a:defRPr>
      </a:lvl1pPr>
      <a:lvl2pPr marL="1588"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2"/>
          </a:solidFill>
          <a:latin typeface="+mn-lt"/>
          <a:ea typeface="Arial" charset="0"/>
          <a:cs typeface="+mn-cs"/>
        </a:defRPr>
      </a:lvl2pPr>
      <a:lvl3pPr marL="3175" algn="l" rtl="0" eaLnBrk="0" fontAlgn="base" hangingPunct="0">
        <a:spcBef>
          <a:spcPct val="0"/>
        </a:spcBef>
        <a:spcAft>
          <a:spcPct val="0"/>
        </a:spcAft>
        <a:defRPr>
          <a:solidFill>
            <a:schemeClr val="bg2"/>
          </a:solidFill>
          <a:latin typeface="+mn-lt"/>
          <a:ea typeface="Arial" charset="0"/>
          <a:cs typeface="+mn-cs"/>
        </a:defRPr>
      </a:lvl3pPr>
      <a:lvl4pPr marL="1420813" indent="-174625" algn="l" rtl="0" eaLnBrk="0" fontAlgn="base" hangingPunct="0">
        <a:spcBef>
          <a:spcPct val="0"/>
        </a:spcBef>
        <a:spcAft>
          <a:spcPct val="0"/>
        </a:spcAft>
        <a:buClr>
          <a:schemeClr val="hlink"/>
        </a:buClr>
        <a:buFont typeface="Arial" charset="0"/>
        <a:buChar char="&gt;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422400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ea typeface="Arial" charset="0"/>
          <a:cs typeface="+mn-cs"/>
        </a:defRPr>
      </a:lvl5pPr>
      <a:lvl6pPr marL="18796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6pPr>
      <a:lvl7pPr marL="23368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7pPr>
      <a:lvl8pPr marL="27940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8pPr>
      <a:lvl9pPr marL="3251200" algn="l" rtl="0" fontAlgn="base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719138" y="1773238"/>
            <a:ext cx="107537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719138" y="5530850"/>
            <a:ext cx="107537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</p:txBody>
      </p:sp>
      <p:sp>
        <p:nvSpPr>
          <p:cNvPr id="4710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72863" y="6499225"/>
            <a:ext cx="7191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">
                <a:solidFill>
                  <a:schemeClr val="hlink"/>
                </a:solidFill>
              </a:defRPr>
            </a:lvl1pPr>
          </a:lstStyle>
          <a:p>
            <a:fld id="{59B2594B-65FE-C546-81FE-89636AE81B93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4711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1472863" y="6499225"/>
            <a:ext cx="7191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">
                <a:solidFill>
                  <a:schemeClr val="hlink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altLang="fr-FR"/>
              <a:t>DATE ARIAL REGULAR 9PT</a:t>
            </a:r>
          </a:p>
        </p:txBody>
      </p:sp>
      <p:sp>
        <p:nvSpPr>
          <p:cNvPr id="47111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472863" y="6499225"/>
            <a:ext cx="7191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">
                <a:solidFill>
                  <a:schemeClr val="hlink"/>
                </a:solidFill>
              </a:defRPr>
            </a:lvl1pPr>
          </a:lstStyle>
          <a:p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588" indent="-1588" algn="l" rtl="0" eaLnBrk="0" fontAlgn="base" hangingPunct="0">
        <a:spcBef>
          <a:spcPct val="0"/>
        </a:spcBef>
        <a:spcAft>
          <a:spcPct val="100000"/>
        </a:spcAft>
        <a:buClr>
          <a:schemeClr val="hlink"/>
        </a:buClr>
        <a:tabLst>
          <a:tab pos="8067675" algn="r"/>
        </a:tabLst>
        <a:defRPr sz="1200">
          <a:solidFill>
            <a:schemeClr val="bg1"/>
          </a:solidFill>
          <a:latin typeface="+mn-lt"/>
          <a:ea typeface="Arial" charset="0"/>
          <a:cs typeface="+mn-cs"/>
        </a:defRPr>
      </a:lvl1pPr>
      <a:lvl2pPr marL="1146175" indent="-342900" algn="l" rtl="0" eaLnBrk="0" fontAlgn="base" hangingPunct="0">
        <a:spcBef>
          <a:spcPct val="0"/>
        </a:spcBef>
        <a:spcAft>
          <a:spcPct val="0"/>
        </a:spcAft>
        <a:tabLst>
          <a:tab pos="8067675" algn="r"/>
        </a:tabLst>
        <a:defRPr>
          <a:solidFill>
            <a:schemeClr val="accent2"/>
          </a:solidFill>
          <a:latin typeface="+mn-lt"/>
          <a:ea typeface="Arial" charset="0"/>
          <a:cs typeface="+mn-cs"/>
        </a:defRPr>
      </a:lvl2pPr>
      <a:lvl3pPr marL="1668463" indent="-342900" algn="l" rtl="0" eaLnBrk="0" fontAlgn="base" hangingPunct="0">
        <a:spcBef>
          <a:spcPct val="0"/>
        </a:spcBef>
        <a:spcAft>
          <a:spcPct val="0"/>
        </a:spcAft>
        <a:tabLst>
          <a:tab pos="8067675" algn="r"/>
        </a:tabLst>
        <a:defRPr>
          <a:solidFill>
            <a:schemeClr val="bg2"/>
          </a:solidFill>
          <a:latin typeface="+mn-lt"/>
          <a:ea typeface="Arial" charset="0"/>
          <a:cs typeface="+mn-cs"/>
        </a:defRPr>
      </a:lvl3pPr>
      <a:lvl4pPr marL="2152650" indent="-304800" algn="l" rtl="0" eaLnBrk="0" fontAlgn="base" hangingPunct="0">
        <a:lnSpc>
          <a:spcPct val="85000"/>
        </a:lnSpc>
        <a:spcBef>
          <a:spcPct val="85000"/>
        </a:spcBef>
        <a:spcAft>
          <a:spcPct val="0"/>
        </a:spcAft>
        <a:buClr>
          <a:schemeClr val="hlink"/>
        </a:buClr>
        <a:buFont typeface="Arial" charset="0"/>
        <a:buChar char="&gt;"/>
        <a:tabLst>
          <a:tab pos="8067675" algn="r"/>
        </a:tabLst>
        <a:defRPr sz="1600">
          <a:solidFill>
            <a:schemeClr val="bg2"/>
          </a:solidFill>
          <a:latin typeface="+mn-lt"/>
          <a:ea typeface="Arial" charset="0"/>
          <a:cs typeface="+mn-cs"/>
        </a:defRPr>
      </a:lvl4pPr>
      <a:lvl5pPr marL="2636838" indent="-304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tabLst>
          <a:tab pos="8067675" algn="r"/>
        </a:tabLst>
        <a:defRPr sz="1600">
          <a:solidFill>
            <a:schemeClr val="bg2"/>
          </a:solidFill>
          <a:latin typeface="+mn-lt"/>
          <a:ea typeface="Arial" charset="0"/>
          <a:cs typeface="+mn-cs"/>
        </a:defRPr>
      </a:lvl5pPr>
      <a:lvl6pPr marL="3094038" indent="-304800" algn="l" rtl="0" fontAlgn="base">
        <a:lnSpc>
          <a:spcPct val="85000"/>
        </a:lnSpc>
        <a:spcBef>
          <a:spcPct val="0"/>
        </a:spcBef>
        <a:spcAft>
          <a:spcPct val="0"/>
        </a:spcAft>
        <a:tabLst>
          <a:tab pos="8067675" algn="r"/>
        </a:tabLst>
        <a:defRPr sz="1600">
          <a:solidFill>
            <a:schemeClr val="bg2"/>
          </a:solidFill>
          <a:latin typeface="+mn-lt"/>
          <a:cs typeface="+mn-cs"/>
        </a:defRPr>
      </a:lvl6pPr>
      <a:lvl7pPr marL="3551238" indent="-304800" algn="l" rtl="0" fontAlgn="base">
        <a:lnSpc>
          <a:spcPct val="85000"/>
        </a:lnSpc>
        <a:spcBef>
          <a:spcPct val="0"/>
        </a:spcBef>
        <a:spcAft>
          <a:spcPct val="0"/>
        </a:spcAft>
        <a:tabLst>
          <a:tab pos="8067675" algn="r"/>
        </a:tabLst>
        <a:defRPr sz="1600">
          <a:solidFill>
            <a:schemeClr val="bg2"/>
          </a:solidFill>
          <a:latin typeface="+mn-lt"/>
          <a:cs typeface="+mn-cs"/>
        </a:defRPr>
      </a:lvl7pPr>
      <a:lvl8pPr marL="4008438" indent="-304800" algn="l" rtl="0" fontAlgn="base">
        <a:lnSpc>
          <a:spcPct val="85000"/>
        </a:lnSpc>
        <a:spcBef>
          <a:spcPct val="0"/>
        </a:spcBef>
        <a:spcAft>
          <a:spcPct val="0"/>
        </a:spcAft>
        <a:tabLst>
          <a:tab pos="8067675" algn="r"/>
        </a:tabLst>
        <a:defRPr sz="1600">
          <a:solidFill>
            <a:schemeClr val="bg2"/>
          </a:solidFill>
          <a:latin typeface="+mn-lt"/>
          <a:cs typeface="+mn-cs"/>
        </a:defRPr>
      </a:lvl8pPr>
      <a:lvl9pPr marL="4465638" indent="-304800" algn="l" rtl="0" fontAlgn="base">
        <a:lnSpc>
          <a:spcPct val="85000"/>
        </a:lnSpc>
        <a:spcBef>
          <a:spcPct val="0"/>
        </a:spcBef>
        <a:spcAft>
          <a:spcPct val="0"/>
        </a:spcAft>
        <a:tabLst>
          <a:tab pos="8067675" algn="r"/>
        </a:tabLst>
        <a:defRPr sz="16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microsoft.com/office/2007/relationships/media" Target="../media/media2.asf"/><Relationship Id="rId2" Type="http://schemas.openxmlformats.org/officeDocument/2006/relationships/video" Target="../media/media2.as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jpe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50.jpeg"/><Relationship Id="rId8" Type="http://schemas.openxmlformats.org/officeDocument/2006/relationships/image" Target="../media/image70.png"/><Relationship Id="rId9" Type="http://schemas.openxmlformats.org/officeDocument/2006/relationships/image" Target="../media/image71.jpeg"/><Relationship Id="rId10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jpe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ous-titre 2"/>
          <p:cNvSpPr>
            <a:spLocks noGrp="1" noChangeArrowheads="1"/>
          </p:cNvSpPr>
          <p:nvPr>
            <p:ph type="subTitle" idx="1"/>
          </p:nvPr>
        </p:nvSpPr>
        <p:spPr>
          <a:xfrm>
            <a:off x="128588" y="5519738"/>
            <a:ext cx="6858000" cy="1241425"/>
          </a:xfrm>
        </p:spPr>
        <p:txBody>
          <a:bodyPr/>
          <a:lstStyle/>
          <a:p>
            <a:pPr algn="l" eaLnBrk="1" hangingPunct="1">
              <a:defRPr/>
            </a:pPr>
            <a:r>
              <a:rPr lang="fr-FR" altLang="x-none" sz="1600" b="1">
                <a:solidFill>
                  <a:srgbClr val="002060"/>
                </a:solidFill>
              </a:rPr>
              <a:t>Hélène SALVATOR </a:t>
            </a:r>
          </a:p>
          <a:p>
            <a:pPr algn="l" eaLnBrk="1" hangingPunct="1">
              <a:defRPr/>
            </a:pPr>
            <a:r>
              <a:rPr lang="fr-FR" altLang="x-none" sz="1600">
                <a:solidFill>
                  <a:srgbClr val="002060"/>
                </a:solidFill>
              </a:rPr>
              <a:t>Pneumologie Hopital FOCH </a:t>
            </a:r>
          </a:p>
          <a:p>
            <a:pPr algn="l" eaLnBrk="1" hangingPunct="1">
              <a:defRPr/>
            </a:pPr>
            <a:r>
              <a:rPr lang="fr-FR" altLang="x-none" sz="1600">
                <a:solidFill>
                  <a:srgbClr val="002060"/>
                </a:solidFill>
              </a:rPr>
              <a:t>Plateforme Exhalomics</a:t>
            </a:r>
          </a:p>
          <a:p>
            <a:pPr algn="l" eaLnBrk="1" hangingPunct="1">
              <a:defRPr/>
            </a:pPr>
            <a:r>
              <a:rPr lang="fr-FR" altLang="x-none" sz="1600">
                <a:solidFill>
                  <a:srgbClr val="002060"/>
                </a:solidFill>
              </a:rPr>
              <a:t>Lab VIM Suresnes </a:t>
            </a:r>
          </a:p>
        </p:txBody>
      </p:sp>
      <p:sp>
        <p:nvSpPr>
          <p:cNvPr id="4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911225" y="1112838"/>
            <a:ext cx="5708650" cy="5238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800" b="1" dirty="0">
                <a:solidFill>
                  <a:srgbClr val="002060"/>
                </a:solidFill>
              </a:rPr>
              <a:t>VOLATOLHOM </a:t>
            </a:r>
          </a:p>
        </p:txBody>
      </p:sp>
      <p:pic>
        <p:nvPicPr>
          <p:cNvPr id="63491" name="Imag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838" y="6046788"/>
            <a:ext cx="1774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4650" y="6062663"/>
            <a:ext cx="25765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ZoneTexte 12"/>
          <p:cNvSpPr txBox="1">
            <a:spLocks noChangeArrowheads="1"/>
          </p:cNvSpPr>
          <p:nvPr/>
        </p:nvSpPr>
        <p:spPr bwMode="auto">
          <a:xfrm>
            <a:off x="7494588" y="4432300"/>
            <a:ext cx="3792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x-none" b="1"/>
              <a:t>SPIF, 28 Septembre 2024</a:t>
            </a:r>
          </a:p>
        </p:txBody>
      </p:sp>
      <p:sp>
        <p:nvSpPr>
          <p:cNvPr id="14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60375" y="2355850"/>
            <a:ext cx="6859588" cy="120173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002060"/>
                </a:solidFill>
              </a:rPr>
              <a:t>10 bonnes raisons d’intégrer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002060"/>
                </a:solidFill>
              </a:rPr>
              <a:t>l’analyse des composés organiques volatils </a:t>
            </a:r>
            <a:r>
              <a:rPr lang="fr-FR" altLang="fr-FR" sz="2400" b="1" dirty="0" smtClean="0">
                <a:solidFill>
                  <a:srgbClr val="002060"/>
                </a:solidFill>
              </a:rPr>
              <a:t>dans </a:t>
            </a:r>
            <a:r>
              <a:rPr lang="fr-FR" altLang="fr-FR" sz="2400" b="1" dirty="0">
                <a:solidFill>
                  <a:srgbClr val="002060"/>
                </a:solidFill>
              </a:rPr>
              <a:t>la boite a outil du pneumologue </a:t>
            </a:r>
          </a:p>
        </p:txBody>
      </p:sp>
      <p:sp>
        <p:nvSpPr>
          <p:cNvPr id="3" name="Rectangle 2"/>
          <p:cNvSpPr/>
          <p:nvPr/>
        </p:nvSpPr>
        <p:spPr>
          <a:xfrm>
            <a:off x="7464425" y="404813"/>
            <a:ext cx="4376738" cy="1728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</a:endParaRPr>
          </a:p>
        </p:txBody>
      </p:sp>
      <p:pic>
        <p:nvPicPr>
          <p:cNvPr id="63496" name="Imag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238" y="1112838"/>
            <a:ext cx="2805112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https://tse4.mm.bing.net/th?id=OIP.kPZJNIcU1J6C3U-ZRU6OuQAAAA&amp;pid=Api&amp;P=0&amp;h=18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360" y="5072087"/>
            <a:ext cx="1559496" cy="90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79425" y="363538"/>
            <a:ext cx="10513119" cy="993775"/>
          </a:xfrm>
        </p:spPr>
        <p:txBody>
          <a:bodyPr/>
          <a:lstStyle/>
          <a:p>
            <a:pPr eaLnBrk="1" hangingPunct="1"/>
            <a:r>
              <a:rPr lang="fr-FR" altLang="x-none" sz="3600" dirty="0"/>
              <a:t>N°9- </a:t>
            </a:r>
            <a:r>
              <a:rPr lang="fr-FR" altLang="x-none" sz="3600" dirty="0" smtClean="0"/>
              <a:t>Biomarqueurs de </a:t>
            </a:r>
            <a:r>
              <a:rPr lang="fr-FR" altLang="x-none" sz="3600" smtClean="0"/>
              <a:t>suivi thérapeutique</a:t>
            </a:r>
            <a:endParaRPr lang="fr-FR" altLang="x-none" sz="3600" dirty="0"/>
          </a:p>
        </p:txBody>
      </p:sp>
      <p:pic>
        <p:nvPicPr>
          <p:cNvPr id="72706" name="Image 2" descr="Une image contenant texte, ligne, diagramme, Police&#10;&#10;Description générée automatiquement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521" y="4762078"/>
            <a:ext cx="32400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Image 3" descr="Une image contenant texte, diagramme, ligne, Police&#10;&#10;Description générée automatiquement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521" y="1672803"/>
            <a:ext cx="2962275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Image 4" descr="Une image contenant texte, diagramme, ligne, Police&#10;&#10;Description générée automatiquement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358" y="3117428"/>
            <a:ext cx="32400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Image 5" descr="Une image contenant texte, capture d’écran, ligne, diagramme&#10;&#10;Description générée automatiquement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321" y="1720428"/>
            <a:ext cx="1798637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Image 6" descr="Une image contenant texte, capture d’écran, ligne, diagramme&#10;&#10;Description générée automatiquement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321" y="3150766"/>
            <a:ext cx="17986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Image 7" descr="Une image contenant texte, capture d’écran, ligne, diagramme&#10;&#10;Description générée automatiquement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321" y="4581103"/>
            <a:ext cx="17986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Image 8" descr="Une image contenant capture d’écran, texte, Caractère coloré, ligne&#10;&#10;Description générée automatiquement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2197100"/>
            <a:ext cx="4784229" cy="341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3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gray">
          <a:xfrm>
            <a:off x="525434" y="5733256"/>
            <a:ext cx="45720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b="1">
                <a:solidFill>
                  <a:schemeClr val="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3pPr>
            <a:lvl4pPr marL="1420813" indent="-174625">
              <a:buClr>
                <a:schemeClr val="hlink"/>
              </a:buClr>
              <a:buFont typeface="Arial" charset="0"/>
              <a:buChar char="&gt;"/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GB" altLang="x-none" dirty="0">
                <a:solidFill>
                  <a:schemeClr val="accent1"/>
                </a:solidFill>
                <a:latin typeface="Times New Roman" charset="0"/>
                <a:ea typeface="Calibri" charset="0"/>
                <a:cs typeface="Calibri" charset="0"/>
              </a:rPr>
              <a:t>Figure S2. </a:t>
            </a:r>
            <a:r>
              <a:rPr lang="en-GB" altLang="x-none" dirty="0" err="1">
                <a:solidFill>
                  <a:schemeClr val="accent1"/>
                </a:solidFill>
                <a:latin typeface="Times New Roman" charset="0"/>
                <a:ea typeface="Calibri" charset="0"/>
                <a:cs typeface="Calibri" charset="0"/>
              </a:rPr>
              <a:t>Heatmap</a:t>
            </a:r>
            <a:r>
              <a:rPr lang="en-GB" altLang="x-none" dirty="0">
                <a:solidFill>
                  <a:schemeClr val="accent1"/>
                </a:solidFill>
                <a:latin typeface="Times New Roman" charset="0"/>
                <a:ea typeface="Calibri" charset="0"/>
                <a:cs typeface="Calibri" charset="0"/>
              </a:rPr>
              <a:t> of the log-transformed concentrations (ppb) of the 108 VOCs detected in the breath of the 10 patients at V1/V2/V3.</a:t>
            </a:r>
            <a:br>
              <a:rPr lang="en-GB" altLang="x-none" dirty="0">
                <a:solidFill>
                  <a:schemeClr val="accent1"/>
                </a:solidFill>
                <a:latin typeface="Times New Roman" charset="0"/>
                <a:ea typeface="Calibri" charset="0"/>
                <a:cs typeface="Calibri" charset="0"/>
              </a:rPr>
            </a:br>
            <a:r>
              <a:rPr lang="en-GB" altLang="x-none" dirty="0">
                <a:solidFill>
                  <a:schemeClr val="accent1"/>
                </a:solidFill>
                <a:latin typeface="Times New Roman" charset="0"/>
                <a:ea typeface="Calibri" charset="0"/>
                <a:cs typeface="Calibri" charset="0"/>
              </a:rPr>
              <a:t/>
            </a:r>
            <a:br>
              <a:rPr lang="en-GB" altLang="x-none" dirty="0">
                <a:solidFill>
                  <a:schemeClr val="accent1"/>
                </a:solidFill>
                <a:latin typeface="Times New Roman" charset="0"/>
                <a:ea typeface="Calibri" charset="0"/>
                <a:cs typeface="Calibri" charset="0"/>
              </a:rPr>
            </a:br>
            <a:r>
              <a:rPr lang="en-US" altLang="x-none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/>
            </a:r>
            <a:br>
              <a:rPr lang="en-US" altLang="x-none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</a:br>
            <a:endParaRPr lang="fr-FR" altLang="x-none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472772" y="1151499"/>
            <a:ext cx="9865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x-none" sz="2400" b="1" dirty="0" smtClean="0"/>
              <a:t>Mucoviscidose </a:t>
            </a:r>
            <a:r>
              <a:rPr lang="mr-IN" altLang="x-none" sz="2400" b="1" dirty="0" smtClean="0"/>
              <a:t>–</a:t>
            </a:r>
            <a:r>
              <a:rPr lang="fr-FR" altLang="x-none" sz="2400" b="1" dirty="0" smtClean="0"/>
              <a:t> suivi précoce </a:t>
            </a:r>
            <a:r>
              <a:rPr lang="fr-FR" altLang="x-none" sz="2400" b="1" dirty="0" err="1" smtClean="0"/>
              <a:t>apres</a:t>
            </a:r>
            <a:r>
              <a:rPr lang="fr-FR" altLang="x-none" sz="2400" b="1" dirty="0" smtClean="0"/>
              <a:t> mise sous </a:t>
            </a:r>
            <a:r>
              <a:rPr lang="fr-FR" altLang="x-none" sz="2400" b="1" dirty="0" err="1"/>
              <a:t>K</a:t>
            </a:r>
            <a:r>
              <a:rPr lang="fr-FR" altLang="x-none" sz="2400" b="1" dirty="0" err="1" smtClean="0"/>
              <a:t>aftryo</a:t>
            </a:r>
            <a:r>
              <a:rPr lang="fr-FR" altLang="x-none" sz="2400" b="1" dirty="0" smtClean="0"/>
              <a:t> T0-S1-M2 </a:t>
            </a:r>
            <a:endParaRPr lang="fr-FR" altLang="x-none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6888088" y="64440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0070C0"/>
                </a:solidFill>
              </a:rPr>
              <a:t>Corrélation aux données de fonction </a:t>
            </a:r>
            <a:endParaRPr lang="fr-FR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EC5FD-022A-4E42-9A4B-CC66769A9C52}" type="slidenum">
              <a:rPr lang="fr-FR" altLang="fr-FR" smtClean="0"/>
              <a:pPr/>
              <a:t>11</a:t>
            </a:fld>
            <a:endParaRPr lang="fr-FR" alt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95400" y="548680"/>
            <a:ext cx="3024336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Biomarqueurs diagnostiques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559496" y="2780928"/>
            <a:ext cx="3168352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mtClean="0"/>
              <a:t>Suivi thérapeutique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059512" y="1160748"/>
            <a:ext cx="3168352" cy="122413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mtClean="0"/>
              <a:t>Discrimination 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7896200" y="2812494"/>
            <a:ext cx="3168352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mtClean="0"/>
              <a:t>Diagnostic biomoléculaire  </a:t>
            </a:r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5692946" y="4999136"/>
            <a:ext cx="316835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Prediction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11424" y="45811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C00000"/>
                </a:solidFill>
              </a:rPr>
              <a:t>O</a:t>
            </a:r>
            <a:r>
              <a:rPr lang="fr-FR" b="1" smtClean="0">
                <a:solidFill>
                  <a:srgbClr val="C00000"/>
                </a:solidFill>
              </a:rPr>
              <a:t>ncologie </a:t>
            </a:r>
            <a:endParaRPr lang="fr-FR" b="1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07568" y="56125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Infectiologie  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39532" y="386289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Maladies bronchiques   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856638" y="13713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Transplantation 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660396" y="51296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Extra thoracique  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79425" y="363538"/>
            <a:ext cx="9001125" cy="993775"/>
          </a:xfrm>
        </p:spPr>
        <p:txBody>
          <a:bodyPr/>
          <a:lstStyle/>
          <a:p>
            <a:pPr eaLnBrk="1" hangingPunct="1"/>
            <a:r>
              <a:rPr lang="fr-FR" altLang="x-none" sz="3600"/>
              <a:t>N°10- Ca éviterait certains tracas</a:t>
            </a:r>
          </a:p>
        </p:txBody>
      </p:sp>
      <p:pic>
        <p:nvPicPr>
          <p:cNvPr id="73730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1556792"/>
            <a:ext cx="3153920" cy="430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638" y="4652963"/>
            <a:ext cx="242887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13"/>
          <p:cNvSpPr txBox="1">
            <a:spLocks noChangeArrowheads="1"/>
          </p:cNvSpPr>
          <p:nvPr/>
        </p:nvSpPr>
        <p:spPr bwMode="auto">
          <a:xfrm>
            <a:off x="7369964" y="6453336"/>
            <a:ext cx="36210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chemeClr val="hlink"/>
              </a:buClr>
              <a:buFont typeface="Arial" charset="0"/>
              <a:buChar char="&gt;"/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FR" altLang="x-none" sz="1100" dirty="0" err="1">
                <a:solidFill>
                  <a:schemeClr val="tx1"/>
                </a:solidFill>
                <a:ea typeface="ＭＳ Ｐゴシック" charset="-128"/>
              </a:rPr>
              <a:t>Guaro</a:t>
            </a:r>
            <a:r>
              <a:rPr lang="fr-FR" altLang="x-none" sz="110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fr-FR" altLang="x-none" sz="1100" i="1" dirty="0">
                <a:solidFill>
                  <a:schemeClr val="tx1"/>
                </a:solidFill>
                <a:ea typeface="ＭＳ Ｐゴシック" charset="-128"/>
              </a:rPr>
              <a:t>et al., Lung Cancer</a:t>
            </a:r>
            <a:r>
              <a:rPr lang="fr-FR" altLang="x-none" sz="1100" dirty="0">
                <a:solidFill>
                  <a:schemeClr val="tx1"/>
                </a:solidFill>
                <a:ea typeface="ＭＳ Ｐゴシック" charset="-128"/>
              </a:rPr>
              <a:t>, 2019</a:t>
            </a:r>
          </a:p>
        </p:txBody>
      </p:sp>
      <p:pic>
        <p:nvPicPr>
          <p:cNvPr id="8" name="Média2 - converted with Clipchamp">
            <a:hlinkClick r:id="" action="ppaction://media"/>
            <a:extLst>
              <a:ext uri="{FF2B5EF4-FFF2-40B4-BE49-F238E27FC236}">
                <a16:creationId xmlns:a16="http://schemas.microsoft.com/office/drawing/2014/main" xmlns="" id="{5BC66A4E-0E45-455C-8E4F-426B4728F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63752" y="2035571"/>
            <a:ext cx="3657336" cy="2057252"/>
          </a:xfrm>
          <a:prstGeom prst="rect">
            <a:avLst/>
          </a:prstGeom>
        </p:spPr>
      </p:pic>
      <p:pic>
        <p:nvPicPr>
          <p:cNvPr id="9" name="Trained dogs can identify malignant solitary pulmonary nodules in exhaled gas - video convertie">
            <a:hlinkClick r:id="" action="ppaction://media"/>
            <a:extLst>
              <a:ext uri="{FF2B5EF4-FFF2-40B4-BE49-F238E27FC236}">
                <a16:creationId xmlns:a16="http://schemas.microsoft.com/office/drawing/2014/main" xmlns="" id="{FBB6DCE8-B722-4893-9480-9D027DEE9B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4232" y="2035571"/>
            <a:ext cx="3564496" cy="2008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63" y="5165725"/>
            <a:ext cx="1601787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675" y="3467100"/>
            <a:ext cx="2830513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100" y="1120775"/>
            <a:ext cx="881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Sous-titre 2"/>
          <p:cNvSpPr txBox="1">
            <a:spLocks/>
          </p:cNvSpPr>
          <p:nvPr/>
        </p:nvSpPr>
        <p:spPr bwMode="auto">
          <a:xfrm>
            <a:off x="315913" y="3386138"/>
            <a:ext cx="18430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Pr L-J. COUDERC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Pr P. DEVILLIER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Pr S. GRASSIN DELYLE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Pr A. MAGNAN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Dr E. NALINE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Dr C. ROQUENCOURT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Dr H. SALVATOR</a:t>
            </a:r>
          </a:p>
        </p:txBody>
      </p:sp>
      <p:pic>
        <p:nvPicPr>
          <p:cNvPr id="78853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94" b="16879"/>
          <a:stretch>
            <a:fillRect/>
          </a:stretch>
        </p:blipFill>
        <p:spPr bwMode="auto">
          <a:xfrm>
            <a:off x="8075613" y="3781425"/>
            <a:ext cx="18637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763" y="3603625"/>
            <a:ext cx="24177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2" descr="https://www.universite-paris-saclay.fr/sites/default/files/logo-cea-20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638" y="5237163"/>
            <a:ext cx="1409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Imag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613" y="5037138"/>
            <a:ext cx="138588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2" descr="RÃ©sultat de recherche d'images pour &quot;logo ANR&quot;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75" y="5097463"/>
            <a:ext cx="12890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" y="815975"/>
            <a:ext cx="1971675" cy="928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6675" y="1108075"/>
            <a:ext cx="1693863" cy="9477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0" name="Sous-titre 2"/>
          <p:cNvSpPr txBox="1">
            <a:spLocks/>
          </p:cNvSpPr>
          <p:nvPr/>
        </p:nvSpPr>
        <p:spPr bwMode="auto">
          <a:xfrm>
            <a:off x="10620375" y="3556000"/>
            <a:ext cx="14478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ts val="1700"/>
              </a:lnSpc>
              <a:spcBef>
                <a:spcPct val="20000"/>
              </a:spcBef>
            </a:pPr>
            <a:endParaRPr lang="fr-FR" altLang="fr-FR" sz="1200" b="1">
              <a:solidFill>
                <a:srgbClr val="000000"/>
              </a:solidFill>
              <a:latin typeface="Candara" charset="0"/>
              <a:ea typeface="MS PGothic" charset="-128"/>
              <a:cs typeface="MS PGothic" charset="-128"/>
            </a:endParaRP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ndara" charset="0"/>
                <a:ea typeface="MS PGothic" charset="-128"/>
                <a:cs typeface="MS PGothic" charset="-128"/>
              </a:rPr>
              <a:t>Dr K. BILETSKA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ndara" charset="0"/>
                <a:ea typeface="MS PGothic" charset="-128"/>
                <a:cs typeface="MS PGothic" charset="-128"/>
              </a:rPr>
              <a:t>P. ROGER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ndara" charset="0"/>
                <a:ea typeface="MS PGothic" charset="-128"/>
                <a:cs typeface="MS PGothic" charset="-128"/>
              </a:rPr>
              <a:t>Dr E. THEVENOT</a:t>
            </a:r>
          </a:p>
        </p:txBody>
      </p:sp>
      <p:pic>
        <p:nvPicPr>
          <p:cNvPr id="78861" name="Picture 2" descr="DIM 1Health - Santé animale, humaine et de l’environnemen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5263" y="4989513"/>
            <a:ext cx="283527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Image 2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50" y="5145088"/>
            <a:ext cx="13462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3" name="Sous-titre 2"/>
          <p:cNvSpPr txBox="1">
            <a:spLocks/>
          </p:cNvSpPr>
          <p:nvPr/>
        </p:nvSpPr>
        <p:spPr bwMode="auto">
          <a:xfrm>
            <a:off x="73025" y="2138363"/>
            <a:ext cx="1843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Département des maladies des voies respiratoires</a:t>
            </a:r>
          </a:p>
        </p:txBody>
      </p:sp>
      <p:sp>
        <p:nvSpPr>
          <p:cNvPr id="78864" name="Sous-titre 2"/>
          <p:cNvSpPr txBox="1">
            <a:spLocks/>
          </p:cNvSpPr>
          <p:nvPr/>
        </p:nvSpPr>
        <p:spPr bwMode="auto">
          <a:xfrm>
            <a:off x="10423525" y="2216150"/>
            <a:ext cx="18415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1700"/>
              </a:lnSpc>
              <a:spcBef>
                <a:spcPct val="20000"/>
              </a:spcBef>
            </a:pPr>
            <a:r>
              <a:rPr lang="fr-FR" altLang="x-none" sz="1200" b="1">
                <a:solidFill>
                  <a:srgbClr val="222222"/>
                </a:solidFill>
                <a:latin typeface="Calibri" charset="0"/>
              </a:rPr>
              <a:t>Sciences des Données pour le Phénotypage Moléculaire et la Médecine de Précision</a:t>
            </a:r>
          </a:p>
          <a:p>
            <a:pPr algn="ctr"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MS PGothic" charset="-128"/>
              </a:rPr>
              <a:t>CEA</a:t>
            </a:r>
            <a:endParaRPr lang="fr-FR" altLang="fr-FR" sz="1200" b="1">
              <a:solidFill>
                <a:srgbClr val="000000"/>
              </a:solidFill>
              <a:latin typeface="Candara" charset="0"/>
              <a:ea typeface="MS PGothic" charset="-128"/>
              <a:cs typeface="MS PGothic" charset="-128"/>
            </a:endParaRPr>
          </a:p>
        </p:txBody>
      </p:sp>
      <p:pic>
        <p:nvPicPr>
          <p:cNvPr id="78865" name="Image 2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2898775"/>
            <a:ext cx="12954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6" name="Image 2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6888" y="4622800"/>
            <a:ext cx="12795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r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138113" y="-44450"/>
            <a:ext cx="119157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15368"/>
                </a:solidFill>
                <a:latin typeface="Arial" pitchFamily="-108" charset="0"/>
              </a:defRPr>
            </a:lvl9pPr>
          </a:lstStyle>
          <a:p>
            <a:pPr defTabSz="914377">
              <a:defRPr/>
            </a:pPr>
            <a:r>
              <a:rPr lang="fr-FR" altLang="fr-FR" kern="0" dirty="0">
                <a:latin typeface="Arial" panose="020B0604020202020204" pitchFamily="34" charset="0"/>
              </a:rPr>
              <a:t>Merci</a:t>
            </a:r>
          </a:p>
        </p:txBody>
      </p:sp>
      <p:pic>
        <p:nvPicPr>
          <p:cNvPr id="78868" name="Image 2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75" y="4587875"/>
            <a:ext cx="188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9" name="Sous-titre 2"/>
          <p:cNvSpPr txBox="1">
            <a:spLocks/>
          </p:cNvSpPr>
          <p:nvPr/>
        </p:nvSpPr>
        <p:spPr bwMode="auto">
          <a:xfrm>
            <a:off x="2438400" y="4122738"/>
            <a:ext cx="18430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Pr S. GRASSIN DELYLE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E. LAMY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E. BARDIN</a:t>
            </a:r>
          </a:p>
          <a:p>
            <a:pPr>
              <a:lnSpc>
                <a:spcPts val="1700"/>
              </a:lnSpc>
              <a:spcBef>
                <a:spcPct val="20000"/>
              </a:spcBef>
            </a:pPr>
            <a:r>
              <a:rPr lang="fr-FR" altLang="fr-FR" sz="1200" b="1">
                <a:solidFill>
                  <a:srgbClr val="000000"/>
                </a:solidFill>
                <a:latin typeface="Calibri" charset="0"/>
                <a:ea typeface="MS PGothic" charset="-128"/>
                <a:cs typeface="Calibri" charset="0"/>
              </a:rPr>
              <a:t>N. HUNZINGER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 noChangeArrowheads="1"/>
          </p:cNvSpPr>
          <p:nvPr>
            <p:ph type="title"/>
          </p:nvPr>
        </p:nvSpPr>
        <p:spPr>
          <a:xfrm>
            <a:off x="663576" y="266100"/>
            <a:ext cx="9009063" cy="99377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x-none" sz="3600" dirty="0" smtClean="0"/>
              <a:t>1- </a:t>
            </a:r>
            <a:r>
              <a:rPr lang="fr-FR" altLang="x-none" sz="3600" dirty="0"/>
              <a:t>Technique -</a:t>
            </a:r>
            <a:r>
              <a:rPr lang="fr-FR" altLang="x-none" sz="3600" dirty="0" err="1"/>
              <a:t>omique</a:t>
            </a:r>
            <a:r>
              <a:rPr lang="fr-FR" altLang="x-none" sz="3600" dirty="0"/>
              <a:t> : </a:t>
            </a:r>
            <a:r>
              <a:rPr lang="fr-FR" altLang="x-none" sz="3600" dirty="0" err="1"/>
              <a:t>metabolomique</a:t>
            </a:r>
            <a:endParaRPr lang="fr-FR" altLang="x-none" sz="3600" dirty="0"/>
          </a:p>
        </p:txBody>
      </p:sp>
      <p:pic>
        <p:nvPicPr>
          <p:cNvPr id="64514" name="Imag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70" y="1543907"/>
            <a:ext cx="5445125" cy="30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4413" y="3474448"/>
            <a:ext cx="5718175" cy="585558"/>
          </a:xfrm>
          <a:prstGeom prst="rect">
            <a:avLst/>
          </a:prstGeom>
          <a:noFill/>
          <a:ln w="34925">
            <a:solidFill>
              <a:srgbClr val="C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 sz="1000">
              <a:solidFill>
                <a:srgbClr val="FFFFFF"/>
              </a:solidFill>
            </a:endParaRPr>
          </a:p>
        </p:txBody>
      </p:sp>
      <p:pic>
        <p:nvPicPr>
          <p:cNvPr id="64516" name="Imag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900" y="1149304"/>
            <a:ext cx="349091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Imag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856163"/>
            <a:ext cx="172561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663" y="4987925"/>
            <a:ext cx="137953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ag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588" y="5018088"/>
            <a:ext cx="20335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0" name="Groupe 15"/>
          <p:cNvGrpSpPr>
            <a:grpSpLocks/>
          </p:cNvGrpSpPr>
          <p:nvPr/>
        </p:nvGrpSpPr>
        <p:grpSpPr bwMode="auto">
          <a:xfrm>
            <a:off x="10981531" y="2557017"/>
            <a:ext cx="608013" cy="741363"/>
            <a:chOff x="6157602" y="5214026"/>
            <a:chExt cx="1081049" cy="1319011"/>
          </a:xfrm>
        </p:grpSpPr>
        <p:pic>
          <p:nvPicPr>
            <p:cNvPr id="10272" name="Picture 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602" y="5214026"/>
              <a:ext cx="911694" cy="1095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Rectangle 17">
              <a:extLst>
                <a:ext uri="{FF2B5EF4-FFF2-40B4-BE49-F238E27FC236}"/>
              </a:extLst>
            </p:cNvPr>
            <p:cNvSpPr/>
            <p:nvPr/>
          </p:nvSpPr>
          <p:spPr>
            <a:xfrm rot="2673916">
              <a:off x="6866070" y="5849524"/>
              <a:ext cx="372581" cy="6835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x-none" altLang="x-none" sz="1000">
                <a:solidFill>
                  <a:srgbClr val="FFFFFF"/>
                </a:solidFill>
              </a:endParaRPr>
            </a:p>
          </p:txBody>
        </p:sp>
      </p:grpSp>
      <p:sp>
        <p:nvSpPr>
          <p:cNvPr id="64521" name="ZoneTexte 18"/>
          <p:cNvSpPr txBox="1">
            <a:spLocks noChangeArrowheads="1"/>
          </p:cNvSpPr>
          <p:nvPr/>
        </p:nvSpPr>
        <p:spPr bwMode="auto">
          <a:xfrm>
            <a:off x="9034365" y="2666708"/>
            <a:ext cx="157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x-none" b="1" u="sng"/>
              <a:t>Physiologie </a:t>
            </a:r>
          </a:p>
        </p:txBody>
      </p:sp>
      <p:grpSp>
        <p:nvGrpSpPr>
          <p:cNvPr id="64522" name="Groupe 19"/>
          <p:cNvGrpSpPr>
            <a:grpSpLocks/>
          </p:cNvGrpSpPr>
          <p:nvPr/>
        </p:nvGrpSpPr>
        <p:grpSpPr bwMode="auto">
          <a:xfrm>
            <a:off x="10742599" y="3795045"/>
            <a:ext cx="882650" cy="728663"/>
            <a:chOff x="5514361" y="5115834"/>
            <a:chExt cx="1570227" cy="1295533"/>
          </a:xfrm>
        </p:grpSpPr>
        <p:pic>
          <p:nvPicPr>
            <p:cNvPr id="10269" name="Picture 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>
              <a:fillRect/>
            </a:stretch>
          </p:blipFill>
          <p:spPr bwMode="auto">
            <a:xfrm>
              <a:off x="5737468" y="5321878"/>
              <a:ext cx="1347120" cy="1089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" name="Rectangle 21">
              <a:extLst>
                <a:ext uri="{FF2B5EF4-FFF2-40B4-BE49-F238E27FC236}"/>
              </a:extLst>
            </p:cNvPr>
            <p:cNvSpPr/>
            <p:nvPr/>
          </p:nvSpPr>
          <p:spPr>
            <a:xfrm rot="2673916">
              <a:off x="5514361" y="5369860"/>
              <a:ext cx="717334" cy="8044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x-none" altLang="x-none" sz="100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/>
              </a:extLst>
            </p:cNvPr>
            <p:cNvSpPr/>
            <p:nvPr/>
          </p:nvSpPr>
          <p:spPr>
            <a:xfrm rot="2673916">
              <a:off x="6062246" y="5115834"/>
              <a:ext cx="313480" cy="42055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5143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x-none" altLang="x-none" sz="1000">
                <a:solidFill>
                  <a:srgbClr val="FFFFFF"/>
                </a:solidFill>
              </a:endParaRPr>
            </a:p>
          </p:txBody>
        </p:sp>
      </p:grpSp>
      <p:sp>
        <p:nvSpPr>
          <p:cNvPr id="64523" name="ZoneTexte 23"/>
          <p:cNvSpPr txBox="1">
            <a:spLocks noChangeArrowheads="1"/>
          </p:cNvSpPr>
          <p:nvPr/>
        </p:nvSpPr>
        <p:spPr bwMode="auto">
          <a:xfrm>
            <a:off x="9034365" y="3807366"/>
            <a:ext cx="1395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x-none" b="1" u="sng" dirty="0"/>
              <a:t>Pathologie </a:t>
            </a:r>
          </a:p>
        </p:txBody>
      </p:sp>
      <p:pic>
        <p:nvPicPr>
          <p:cNvPr id="10253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3134" y="5189652"/>
            <a:ext cx="981075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25" name="ZoneTexte 25"/>
          <p:cNvSpPr txBox="1">
            <a:spLocks noChangeArrowheads="1"/>
          </p:cNvSpPr>
          <p:nvPr/>
        </p:nvSpPr>
        <p:spPr bwMode="auto">
          <a:xfrm>
            <a:off x="9065419" y="5288932"/>
            <a:ext cx="1916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x-none" b="1" u="sng"/>
              <a:t>Suivi thérapeutique  </a:t>
            </a:r>
          </a:p>
        </p:txBody>
      </p:sp>
      <p:sp>
        <p:nvSpPr>
          <p:cNvPr id="27" name="Flèche : droite 26">
            <a:extLst>
              <a:ext uri="{FF2B5EF4-FFF2-40B4-BE49-F238E27FC236}"/>
            </a:extLst>
          </p:cNvPr>
          <p:cNvSpPr/>
          <p:nvPr/>
        </p:nvSpPr>
        <p:spPr>
          <a:xfrm>
            <a:off x="8246919" y="2813307"/>
            <a:ext cx="573087" cy="13811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28" name="Flèche : droite 27">
            <a:extLst>
              <a:ext uri="{FF2B5EF4-FFF2-40B4-BE49-F238E27FC236}"/>
            </a:extLst>
          </p:cNvPr>
          <p:cNvSpPr/>
          <p:nvPr/>
        </p:nvSpPr>
        <p:spPr>
          <a:xfrm>
            <a:off x="8295899" y="3990345"/>
            <a:ext cx="573087" cy="13811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29" name="Flèche : droite 28">
            <a:extLst>
              <a:ext uri="{FF2B5EF4-FFF2-40B4-BE49-F238E27FC236}"/>
            </a:extLst>
          </p:cNvPr>
          <p:cNvSpPr/>
          <p:nvPr/>
        </p:nvSpPr>
        <p:spPr>
          <a:xfrm>
            <a:off x="8295899" y="5427776"/>
            <a:ext cx="571500" cy="13811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/>
            </a:extLst>
          </p:cNvPr>
          <p:cNvSpPr txBox="1"/>
          <p:nvPr/>
        </p:nvSpPr>
        <p:spPr>
          <a:xfrm>
            <a:off x="7463812" y="2564904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4000">
                      <a:srgbClr val="000000">
                        <a:lumMod val="60000"/>
                        <a:lumOff val="40000"/>
                      </a:srgbClr>
                    </a:gs>
                    <a:gs pos="87000">
                      <a:srgbClr val="000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1" name="ZoneTexte 30">
            <a:extLst>
              <a:ext uri="{FF2B5EF4-FFF2-40B4-BE49-F238E27FC236}"/>
            </a:extLst>
          </p:cNvPr>
          <p:cNvSpPr txBox="1"/>
          <p:nvPr/>
        </p:nvSpPr>
        <p:spPr>
          <a:xfrm>
            <a:off x="7649990" y="2848601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2" name="ZoneTexte 31">
            <a:extLst>
              <a:ext uri="{FF2B5EF4-FFF2-40B4-BE49-F238E27FC236}"/>
            </a:extLst>
          </p:cNvPr>
          <p:cNvSpPr txBox="1"/>
          <p:nvPr/>
        </p:nvSpPr>
        <p:spPr>
          <a:xfrm>
            <a:off x="7320136" y="2840617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B050"/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3" name="ZoneTexte 32">
            <a:extLst>
              <a:ext uri="{FF2B5EF4-FFF2-40B4-BE49-F238E27FC236}"/>
            </a:extLst>
          </p:cNvPr>
          <p:cNvSpPr txBox="1"/>
          <p:nvPr/>
        </p:nvSpPr>
        <p:spPr>
          <a:xfrm>
            <a:off x="7796184" y="3606938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4" name="ZoneTexte 33">
            <a:extLst>
              <a:ext uri="{FF2B5EF4-FFF2-40B4-BE49-F238E27FC236}"/>
            </a:extLst>
          </p:cNvPr>
          <p:cNvSpPr txBox="1"/>
          <p:nvPr/>
        </p:nvSpPr>
        <p:spPr>
          <a:xfrm>
            <a:off x="7391262" y="3861493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B050"/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5" name="ZoneTexte 34">
            <a:extLst>
              <a:ext uri="{FF2B5EF4-FFF2-40B4-BE49-F238E27FC236}"/>
            </a:extLst>
          </p:cNvPr>
          <p:cNvSpPr txBox="1"/>
          <p:nvPr/>
        </p:nvSpPr>
        <p:spPr>
          <a:xfrm>
            <a:off x="7409876" y="4156439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4000">
                      <a:srgbClr val="000000">
                        <a:lumMod val="60000"/>
                        <a:lumOff val="40000"/>
                      </a:srgbClr>
                    </a:gs>
                    <a:gs pos="87000">
                      <a:srgbClr val="000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6" name="ZoneTexte 35">
            <a:extLst>
              <a:ext uri="{FF2B5EF4-FFF2-40B4-BE49-F238E27FC236}"/>
            </a:extLst>
          </p:cNvPr>
          <p:cNvSpPr txBox="1"/>
          <p:nvPr/>
        </p:nvSpPr>
        <p:spPr>
          <a:xfrm>
            <a:off x="7433340" y="3653221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B050"/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8" name="ZoneTexte 37">
            <a:extLst>
              <a:ext uri="{FF2B5EF4-FFF2-40B4-BE49-F238E27FC236}"/>
            </a:extLst>
          </p:cNvPr>
          <p:cNvSpPr txBox="1"/>
          <p:nvPr/>
        </p:nvSpPr>
        <p:spPr>
          <a:xfrm>
            <a:off x="7757805" y="4117051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B050"/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39" name="ZoneTexte 38">
            <a:extLst>
              <a:ext uri="{FF2B5EF4-FFF2-40B4-BE49-F238E27FC236}"/>
            </a:extLst>
          </p:cNvPr>
          <p:cNvSpPr txBox="1"/>
          <p:nvPr/>
        </p:nvSpPr>
        <p:spPr>
          <a:xfrm>
            <a:off x="7835485" y="3869477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C00000"/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  <p:sp>
        <p:nvSpPr>
          <p:cNvPr id="40" name="ZoneTexte 39">
            <a:extLst>
              <a:ext uri="{FF2B5EF4-FFF2-40B4-BE49-F238E27FC236}"/>
            </a:extLst>
          </p:cNvPr>
          <p:cNvSpPr txBox="1"/>
          <p:nvPr/>
        </p:nvSpPr>
        <p:spPr>
          <a:xfrm>
            <a:off x="7676604" y="5330775"/>
            <a:ext cx="476048" cy="248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 eaLnBrk="1" hangingPunct="1">
              <a:defRPr/>
            </a:pPr>
            <a:r>
              <a:rPr lang="fr-FR" sz="1013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808080">
                    <a:lumMod val="20000"/>
                    <a:lumOff val="80000"/>
                  </a:srgbClr>
                </a:solidFill>
                <a:latin typeface="Arial"/>
                <a:ea typeface="+mn-ea"/>
                <a:cs typeface="Arial" panose="020B0604020202020204" pitchFamily="34" charset="0"/>
              </a:rPr>
              <a:t>VOC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1" grpId="0"/>
      <p:bldP spid="64523" grpId="0"/>
      <p:bldP spid="64525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 noChangeArrowheads="1"/>
          </p:cNvSpPr>
          <p:nvPr>
            <p:ph type="title"/>
          </p:nvPr>
        </p:nvSpPr>
        <p:spPr>
          <a:xfrm>
            <a:off x="639360" y="316195"/>
            <a:ext cx="8678862" cy="99377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x-none" sz="3600" dirty="0" smtClean="0"/>
              <a:t>2- </a:t>
            </a:r>
            <a:r>
              <a:rPr lang="fr-FR" altLang="x-none" sz="3600" dirty="0"/>
              <a:t>Exhalât : une matrice sous exploitée </a:t>
            </a:r>
          </a:p>
        </p:txBody>
      </p:sp>
      <p:pic>
        <p:nvPicPr>
          <p:cNvPr id="65538" name="Imag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346" y="1824463"/>
            <a:ext cx="949457" cy="271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1773390" y="1151943"/>
            <a:ext cx="945781" cy="548109"/>
          </a:xfrm>
          <a:prstGeom prst="ellips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514350" eaLnBrk="1" hangingPunct="1">
              <a:defRPr/>
            </a:pPr>
            <a:r>
              <a:rPr lang="fr-FR" sz="1200" kern="0" dirty="0" err="1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LCR</a:t>
            </a:r>
            <a:endParaRPr lang="fr-FR" sz="1200" kern="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>
            <a:spLocks noChangeArrowheads="1"/>
          </p:cNvSpPr>
          <p:nvPr/>
        </p:nvSpPr>
        <p:spPr bwMode="auto">
          <a:xfrm>
            <a:off x="439170" y="1373470"/>
            <a:ext cx="943456" cy="545115"/>
          </a:xfrm>
          <a:prstGeom prst="ellips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514350" eaLnBrk="1" hangingPunct="1">
              <a:defRPr/>
            </a:pPr>
            <a:r>
              <a:rPr lang="fr-FR" sz="12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Salive</a:t>
            </a:r>
          </a:p>
        </p:txBody>
      </p:sp>
      <p:sp>
        <p:nvSpPr>
          <p:cNvPr id="13" name="Ellipse 12"/>
          <p:cNvSpPr>
            <a:spLocks noChangeArrowheads="1"/>
          </p:cNvSpPr>
          <p:nvPr/>
        </p:nvSpPr>
        <p:spPr bwMode="auto">
          <a:xfrm>
            <a:off x="709363" y="2230777"/>
            <a:ext cx="873125" cy="580265"/>
          </a:xfrm>
          <a:prstGeom prst="ellips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514350" eaLnBrk="1" hangingPunct="1">
              <a:defRPr/>
            </a:pPr>
            <a:r>
              <a:rPr lang="fr-FR" sz="12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Urine</a:t>
            </a:r>
          </a:p>
        </p:txBody>
      </p:sp>
      <p:sp>
        <p:nvSpPr>
          <p:cNvPr id="14" name="Ellipse 13"/>
          <p:cNvSpPr>
            <a:spLocks noChangeArrowheads="1"/>
          </p:cNvSpPr>
          <p:nvPr/>
        </p:nvSpPr>
        <p:spPr bwMode="auto">
          <a:xfrm>
            <a:off x="3259095" y="2511385"/>
            <a:ext cx="1043380" cy="413329"/>
          </a:xfrm>
          <a:prstGeom prst="ellips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514350" eaLnBrk="1" hangingPunct="1">
              <a:defRPr/>
            </a:pPr>
            <a:r>
              <a:rPr lang="fr-FR" sz="12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Sueur</a:t>
            </a:r>
          </a:p>
        </p:txBody>
      </p:sp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3218069" y="1674807"/>
            <a:ext cx="1043380" cy="413329"/>
          </a:xfrm>
          <a:prstGeom prst="ellips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x-none" sz="1200">
                <a:solidFill>
                  <a:srgbClr val="C00000"/>
                </a:solidFill>
              </a:rPr>
              <a:t>Air expiré</a:t>
            </a:r>
          </a:p>
        </p:txBody>
      </p:sp>
      <p:sp>
        <p:nvSpPr>
          <p:cNvPr id="16" name="Ellipse 15"/>
          <p:cNvSpPr>
            <a:spLocks noChangeArrowheads="1"/>
          </p:cNvSpPr>
          <p:nvPr/>
        </p:nvSpPr>
        <p:spPr bwMode="auto">
          <a:xfrm>
            <a:off x="467300" y="3426317"/>
            <a:ext cx="945781" cy="545115"/>
          </a:xfrm>
          <a:prstGeom prst="ellips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514350" eaLnBrk="1" hangingPunct="1">
              <a:defRPr/>
            </a:pPr>
            <a:r>
              <a:rPr lang="fr-FR" sz="12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Sang</a:t>
            </a: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3214913" y="3617623"/>
            <a:ext cx="1043378" cy="413329"/>
          </a:xfrm>
          <a:prstGeom prst="ellips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514350" eaLnBrk="1" hangingPunct="1">
              <a:defRPr/>
            </a:pPr>
            <a:r>
              <a:rPr lang="fr-FR" sz="12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Tissus</a:t>
            </a:r>
          </a:p>
        </p:txBody>
      </p:sp>
      <p:sp>
        <p:nvSpPr>
          <p:cNvPr id="19" name="ZoneTexte 4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716462" y="2114424"/>
            <a:ext cx="14314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100" b="1">
                <a:solidFill>
                  <a:srgbClr val="C00000"/>
                </a:solidFill>
              </a:rPr>
              <a:t>Volatolome</a:t>
            </a:r>
            <a:endParaRPr lang="fr-FR" altLang="fr-FR" sz="900" b="1">
              <a:solidFill>
                <a:srgbClr val="C00000"/>
              </a:solidFill>
            </a:endParaRPr>
          </a:p>
        </p:txBody>
      </p:sp>
      <p:pic>
        <p:nvPicPr>
          <p:cNvPr id="65547" name="Image 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073" y="1485901"/>
            <a:ext cx="2171491" cy="144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32" y="4707394"/>
            <a:ext cx="4568930" cy="1854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152711" y="6545874"/>
            <a:ext cx="271621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defTabSz="257175" eaLnBrk="1" hangingPunct="1">
              <a:defRPr/>
            </a:pPr>
            <a:r>
              <a:rPr lang="fr-FR" sz="825" dirty="0">
                <a:cs typeface="Arial" panose="020B0604020202020204" pitchFamily="34" charset="0"/>
              </a:rPr>
              <a:t>de </a:t>
            </a:r>
            <a:r>
              <a:rPr lang="fr-FR" sz="825" dirty="0" err="1">
                <a:cs typeface="Arial" panose="020B0604020202020204" pitchFamily="34" charset="0"/>
              </a:rPr>
              <a:t>Lacy</a:t>
            </a:r>
            <a:r>
              <a:rPr lang="fr-FR" sz="825" dirty="0">
                <a:cs typeface="Arial" panose="020B0604020202020204" pitchFamily="34" charset="0"/>
              </a:rPr>
              <a:t> Costello </a:t>
            </a:r>
            <a:r>
              <a:rPr lang="fr-FR" sz="825" i="1" dirty="0">
                <a:cs typeface="Arial" panose="020B0604020202020204" pitchFamily="34" charset="0"/>
              </a:rPr>
              <a:t>et al., J. </a:t>
            </a:r>
            <a:r>
              <a:rPr lang="fr-FR" sz="825" i="1" dirty="0" err="1">
                <a:cs typeface="Arial" panose="020B0604020202020204" pitchFamily="34" charset="0"/>
              </a:rPr>
              <a:t>Breath</a:t>
            </a:r>
            <a:r>
              <a:rPr lang="fr-FR" sz="825" i="1" dirty="0">
                <a:cs typeface="Arial" panose="020B0604020202020204" pitchFamily="34" charset="0"/>
              </a:rPr>
              <a:t> </a:t>
            </a:r>
            <a:r>
              <a:rPr lang="fr-FR" sz="825" i="1" dirty="0" err="1">
                <a:cs typeface="Arial" panose="020B0604020202020204" pitchFamily="34" charset="0"/>
              </a:rPr>
              <a:t>Res</a:t>
            </a:r>
            <a:r>
              <a:rPr lang="fr-FR" sz="825" i="1" dirty="0">
                <a:cs typeface="Arial" panose="020B0604020202020204" pitchFamily="34" charset="0"/>
              </a:rPr>
              <a:t>.</a:t>
            </a:r>
            <a:r>
              <a:rPr lang="fr-FR" sz="825" dirty="0">
                <a:cs typeface="Arial" panose="020B0604020202020204" pitchFamily="34" charset="0"/>
              </a:rPr>
              <a:t>, 2014</a:t>
            </a:r>
          </a:p>
        </p:txBody>
      </p:sp>
      <p:pic>
        <p:nvPicPr>
          <p:cNvPr id="65550" name="Image 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104" y="1773406"/>
            <a:ext cx="4932348" cy="21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/>
            </a:extLst>
          </p:cNvPr>
          <p:cNvSpPr txBox="1"/>
          <p:nvPr/>
        </p:nvSpPr>
        <p:spPr>
          <a:xfrm>
            <a:off x="8544272" y="4126128"/>
            <a:ext cx="2353815" cy="1384995"/>
          </a:xfrm>
          <a:prstGeom prst="rect">
            <a:avLst/>
          </a:prstGeom>
          <a:solidFill>
            <a:srgbClr val="BBE0E3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1400" b="1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Origine :</a:t>
            </a:r>
          </a:p>
          <a:p>
            <a:pPr marL="160735" indent="-160735" eaLnBrk="1" hangingPunct="1">
              <a:buFontTx/>
              <a:buChar char="-"/>
              <a:defRPr/>
            </a:pPr>
            <a:r>
              <a:rPr lang="fr-FR" sz="14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Endogène</a:t>
            </a:r>
          </a:p>
          <a:p>
            <a:pPr marL="160735" indent="-160735" eaLnBrk="1" hangingPunct="1">
              <a:buFontTx/>
              <a:buChar char="-"/>
              <a:defRPr/>
            </a:pPr>
            <a:r>
              <a:rPr lang="fr-FR" sz="14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Micro-organismes</a:t>
            </a:r>
          </a:p>
          <a:p>
            <a:pPr marL="160735" indent="-160735" eaLnBrk="1" hangingPunct="1">
              <a:buFontTx/>
              <a:buChar char="-"/>
              <a:defRPr/>
            </a:pPr>
            <a:r>
              <a:rPr lang="fr-FR" sz="14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Alimentation</a:t>
            </a:r>
          </a:p>
          <a:p>
            <a:pPr marL="160735" indent="-160735" eaLnBrk="1" hangingPunct="1">
              <a:buFontTx/>
              <a:buChar char="-"/>
              <a:defRPr/>
            </a:pPr>
            <a:r>
              <a:rPr lang="fr-FR" sz="14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Environnement</a:t>
            </a:r>
          </a:p>
          <a:p>
            <a:pPr marL="160735" indent="-160735" eaLnBrk="1" hangingPunct="1">
              <a:buFontTx/>
              <a:buChar char="-"/>
              <a:defRPr/>
            </a:pPr>
            <a:r>
              <a:rPr lang="fr-FR" sz="1400" kern="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Tabac</a:t>
            </a:r>
          </a:p>
        </p:txBody>
      </p:sp>
      <p:sp>
        <p:nvSpPr>
          <p:cNvPr id="65552" name="ZoneTexte 2"/>
          <p:cNvSpPr txBox="1">
            <a:spLocks noChangeArrowheads="1"/>
          </p:cNvSpPr>
          <p:nvPr/>
        </p:nvSpPr>
        <p:spPr bwMode="auto">
          <a:xfrm>
            <a:off x="7791350" y="5634840"/>
            <a:ext cx="3616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x-none" dirty="0" smtClean="0"/>
              <a:t>&gt; Contraintes </a:t>
            </a:r>
            <a:r>
              <a:rPr lang="fr-FR" altLang="x-none" dirty="0"/>
              <a:t>de standardisation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55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79425" y="363538"/>
            <a:ext cx="7886700" cy="993775"/>
          </a:xfrm>
        </p:spPr>
        <p:txBody>
          <a:bodyPr/>
          <a:lstStyle/>
          <a:p>
            <a:pPr eaLnBrk="1" hangingPunct="1"/>
            <a:r>
              <a:rPr lang="fr-FR" altLang="x-none" sz="3600" dirty="0" smtClean="0"/>
              <a:t>N°3- </a:t>
            </a:r>
            <a:r>
              <a:rPr lang="fr-FR" altLang="x-none" sz="3600" dirty="0"/>
              <a:t>Technique non invasive </a:t>
            </a:r>
          </a:p>
        </p:txBody>
      </p:sp>
      <p:pic>
        <p:nvPicPr>
          <p:cNvPr id="66562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853457"/>
            <a:ext cx="590923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ZoneTexte 4"/>
          <p:cNvSpPr txBox="1">
            <a:spLocks noChangeArrowheads="1"/>
          </p:cNvSpPr>
          <p:nvPr/>
        </p:nvSpPr>
        <p:spPr bwMode="auto">
          <a:xfrm>
            <a:off x="839416" y="1878380"/>
            <a:ext cx="3946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x-none" sz="2400" b="1" dirty="0"/>
              <a:t>Recueil d’</a:t>
            </a:r>
            <a:r>
              <a:rPr lang="fr-FR" altLang="x-none" sz="2400" b="1" dirty="0" err="1"/>
              <a:t>exhalat</a:t>
            </a:r>
            <a:r>
              <a:rPr lang="fr-FR" altLang="x-none" sz="2400" b="1" dirty="0"/>
              <a:t> </a:t>
            </a:r>
          </a:p>
        </p:txBody>
      </p:sp>
      <p:pic>
        <p:nvPicPr>
          <p:cNvPr id="66564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713" y="1605551"/>
            <a:ext cx="32258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ZoneTexte 6"/>
          <p:cNvSpPr txBox="1">
            <a:spLocks noChangeArrowheads="1"/>
          </p:cNvSpPr>
          <p:nvPr/>
        </p:nvSpPr>
        <p:spPr bwMode="auto">
          <a:xfrm>
            <a:off x="7246144" y="1041400"/>
            <a:ext cx="394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fr-FR" altLang="x-none" dirty="0" err="1"/>
              <a:t>Echantillonage</a:t>
            </a:r>
            <a:r>
              <a:rPr lang="fr-FR" altLang="x-none" dirty="0"/>
              <a:t> indirect</a:t>
            </a:r>
          </a:p>
        </p:txBody>
      </p:sp>
      <p:sp>
        <p:nvSpPr>
          <p:cNvPr id="66566" name="ZoneTexte 7"/>
          <p:cNvSpPr txBox="1">
            <a:spLocks noChangeArrowheads="1"/>
          </p:cNvSpPr>
          <p:nvPr/>
        </p:nvSpPr>
        <p:spPr bwMode="auto">
          <a:xfrm>
            <a:off x="7319963" y="4365625"/>
            <a:ext cx="330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ü"/>
            </a:pPr>
            <a:r>
              <a:rPr lang="fr-FR" altLang="x-none"/>
              <a:t>Echantillonage direct</a:t>
            </a:r>
          </a:p>
        </p:txBody>
      </p:sp>
      <p:pic>
        <p:nvPicPr>
          <p:cNvPr id="66567" name="Imag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787" y="4990380"/>
            <a:ext cx="15208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ZoneTexte 1"/>
          <p:cNvSpPr txBox="1">
            <a:spLocks noChangeArrowheads="1"/>
          </p:cNvSpPr>
          <p:nvPr/>
        </p:nvSpPr>
        <p:spPr bwMode="auto">
          <a:xfrm>
            <a:off x="8112224" y="3540713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x-none"/>
              <a:t>Stockage nanotubes carbone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79425" y="363538"/>
            <a:ext cx="7886700" cy="993775"/>
          </a:xfrm>
        </p:spPr>
        <p:txBody>
          <a:bodyPr/>
          <a:lstStyle/>
          <a:p>
            <a:pPr eaLnBrk="1" hangingPunct="1"/>
            <a:r>
              <a:rPr lang="fr-FR" altLang="x-none" sz="3600"/>
              <a:t>N°4- Au lit du malade </a:t>
            </a:r>
          </a:p>
        </p:txBody>
      </p:sp>
      <p:pic>
        <p:nvPicPr>
          <p:cNvPr id="67586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57174" y="2769406"/>
            <a:ext cx="422542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944" y="1829404"/>
            <a:ext cx="19113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/>
            </a:extLst>
          </p:cNvPr>
          <p:cNvSpPr txBox="1"/>
          <p:nvPr/>
        </p:nvSpPr>
        <p:spPr>
          <a:xfrm>
            <a:off x="3670110" y="3284349"/>
            <a:ext cx="218122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fr-FR" sz="1350" b="1" dirty="0" err="1">
                <a:solidFill>
                  <a:srgbClr val="333399">
                    <a:lumMod val="75000"/>
                  </a:srgbClr>
                </a:solidFill>
                <a:latin typeface="Arial"/>
              </a:rPr>
              <a:t>Libranose</a:t>
            </a:r>
            <a:r>
              <a:rPr lang="fr-FR" sz="135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 (Univ. Rome)</a:t>
            </a:r>
          </a:p>
        </p:txBody>
      </p:sp>
      <p:sp>
        <p:nvSpPr>
          <p:cNvPr id="13" name="ZoneTexte 12">
            <a:extLst>
              <a:ext uri="{FF2B5EF4-FFF2-40B4-BE49-F238E27FC236}"/>
            </a:extLst>
          </p:cNvPr>
          <p:cNvSpPr txBox="1"/>
          <p:nvPr/>
        </p:nvSpPr>
        <p:spPr>
          <a:xfrm>
            <a:off x="3824143" y="6070252"/>
            <a:ext cx="1672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r-FR" sz="1350" b="1" dirty="0" err="1">
                <a:solidFill>
                  <a:srgbClr val="333399">
                    <a:lumMod val="75000"/>
                  </a:srgbClr>
                </a:solidFill>
                <a:latin typeface="Arial"/>
              </a:rPr>
              <a:t>Cyranose</a:t>
            </a:r>
            <a:r>
              <a:rPr lang="fr-FR" sz="135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 320</a:t>
            </a:r>
          </a:p>
          <a:p>
            <a:pPr algn="ctr" defTabSz="685800">
              <a:defRPr/>
            </a:pPr>
            <a:r>
              <a:rPr lang="fr-FR" sz="135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(</a:t>
            </a:r>
            <a:r>
              <a:rPr lang="fr-FR" sz="1350" b="1" dirty="0" err="1">
                <a:solidFill>
                  <a:srgbClr val="333399">
                    <a:lumMod val="75000"/>
                  </a:srgbClr>
                </a:solidFill>
                <a:latin typeface="Arial"/>
              </a:rPr>
              <a:t>Sensigent</a:t>
            </a:r>
            <a:r>
              <a:rPr lang="fr-FR" sz="135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)</a:t>
            </a:r>
          </a:p>
        </p:txBody>
      </p:sp>
      <p:pic>
        <p:nvPicPr>
          <p:cNvPr id="67590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80630" y="4034154"/>
            <a:ext cx="2279612" cy="179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 descr="https://tse1.mm.bing.net/th?id=OIP.4AwW8_0MkALoswT_LJtaXAFMC7&amp;pid=Api&amp;P=0&amp;h=1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658" y="1719867"/>
            <a:ext cx="3038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/>
            </a:extLst>
          </p:cNvPr>
          <p:cNvSpPr txBox="1"/>
          <p:nvPr/>
        </p:nvSpPr>
        <p:spPr>
          <a:xfrm>
            <a:off x="9253253" y="3551549"/>
            <a:ext cx="218122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fr-FR" sz="1350" b="1" dirty="0" err="1" smtClean="0">
                <a:solidFill>
                  <a:srgbClr val="333399">
                    <a:lumMod val="75000"/>
                  </a:srgbClr>
                </a:solidFill>
                <a:latin typeface="Arial"/>
              </a:rPr>
              <a:t>Nanose</a:t>
            </a:r>
            <a:endParaRPr lang="fr-FR" sz="1350" b="1" dirty="0">
              <a:solidFill>
                <a:srgbClr val="33339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0" name="ZoneTexte 9">
            <a:extLst>
              <a:ext uri="{FF2B5EF4-FFF2-40B4-BE49-F238E27FC236}"/>
            </a:extLst>
          </p:cNvPr>
          <p:cNvSpPr txBox="1"/>
          <p:nvPr/>
        </p:nvSpPr>
        <p:spPr>
          <a:xfrm>
            <a:off x="9371942" y="10755277"/>
            <a:ext cx="204895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r-FR" sz="1350" b="1" smtClean="0">
                <a:solidFill>
                  <a:srgbClr val="333399">
                    <a:lumMod val="75000"/>
                  </a:srgbClr>
                </a:solidFill>
                <a:latin typeface="Arial"/>
              </a:rPr>
              <a:t>PTR-MS)</a:t>
            </a:r>
            <a:endParaRPr lang="fr-FR" sz="1350" b="1" dirty="0">
              <a:solidFill>
                <a:srgbClr val="333399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67594" name="Picture 10" descr="https://tse3.mm.bing.net/th?id=OIP.p49rcv75qDg5YtBp8JlkpQHaDk&amp;pid=Api&amp;P=0&amp;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3432" y="4581128"/>
            <a:ext cx="344118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6" name="Picture 12" descr="https://tse3.mm.bing.net/th?id=OIP.SHpMjtlPZNURkpCg58np_QHaCO&amp;pid=Api&amp;P=0&amp;h=180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3835" y="2438695"/>
            <a:ext cx="2507717" cy="22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/>
            </a:extLst>
          </p:cNvPr>
          <p:cNvSpPr txBox="1"/>
          <p:nvPr/>
        </p:nvSpPr>
        <p:spPr>
          <a:xfrm>
            <a:off x="6047080" y="4668797"/>
            <a:ext cx="218122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fr-FR" sz="1350" b="1" dirty="0" err="1" smtClean="0">
                <a:solidFill>
                  <a:srgbClr val="333399">
                    <a:lumMod val="75000"/>
                  </a:srgbClr>
                </a:solidFill>
                <a:latin typeface="Arial"/>
              </a:rPr>
              <a:t>Spironose</a:t>
            </a:r>
            <a:endParaRPr lang="fr-FR" sz="1350" b="1" dirty="0">
              <a:solidFill>
                <a:srgbClr val="333399">
                  <a:lumMod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47675" y="258920"/>
            <a:ext cx="9001125" cy="993775"/>
          </a:xfrm>
        </p:spPr>
        <p:txBody>
          <a:bodyPr/>
          <a:lstStyle/>
          <a:p>
            <a:pPr eaLnBrk="1" hangingPunct="1"/>
            <a:r>
              <a:rPr lang="fr-FR" altLang="x-none" sz="3600"/>
              <a:t>N°5- Deux approches complémentaires </a:t>
            </a:r>
          </a:p>
        </p:txBody>
      </p:sp>
      <p:pic>
        <p:nvPicPr>
          <p:cNvPr id="68610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965" y="4162426"/>
            <a:ext cx="1401762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985" y="1419865"/>
            <a:ext cx="1116013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ZoneTexte 5"/>
          <p:cNvSpPr txBox="1">
            <a:spLocks noChangeArrowheads="1"/>
          </p:cNvSpPr>
          <p:nvPr/>
        </p:nvSpPr>
        <p:spPr bwMode="auto">
          <a:xfrm>
            <a:off x="4297305" y="2613285"/>
            <a:ext cx="312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altLang="x-none" b="1" dirty="0" err="1">
                <a:solidFill>
                  <a:srgbClr val="002060"/>
                </a:solidFill>
              </a:rPr>
              <a:t>VOCs</a:t>
            </a:r>
            <a:endParaRPr lang="fr-FR" altLang="x-none" b="1" dirty="0">
              <a:solidFill>
                <a:srgbClr val="002060"/>
              </a:solidFill>
            </a:endParaRPr>
          </a:p>
        </p:txBody>
      </p:sp>
      <p:pic>
        <p:nvPicPr>
          <p:cNvPr id="68613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2022" y="5376069"/>
            <a:ext cx="15049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ZoneTexte 7"/>
          <p:cNvSpPr txBox="1">
            <a:spLocks noChangeArrowheads="1"/>
          </p:cNvSpPr>
          <p:nvPr/>
        </p:nvSpPr>
        <p:spPr bwMode="auto">
          <a:xfrm>
            <a:off x="1357326" y="6459537"/>
            <a:ext cx="259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altLang="x-none" sz="1200" b="1" dirty="0">
                <a:solidFill>
                  <a:srgbClr val="002060"/>
                </a:solidFill>
              </a:rPr>
              <a:t>Catégorisation </a:t>
            </a:r>
            <a:r>
              <a:rPr lang="fr-FR" altLang="x-none" sz="1200" dirty="0">
                <a:solidFill>
                  <a:srgbClr val="002060"/>
                </a:solidFill>
              </a:rPr>
              <a:t>des patients</a:t>
            </a:r>
          </a:p>
        </p:txBody>
      </p:sp>
      <p:sp>
        <p:nvSpPr>
          <p:cNvPr id="9" name="Line 45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 flipH="1">
            <a:off x="4294425" y="1958181"/>
            <a:ext cx="719138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fr-FR" sz="135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Line 45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6626225" y="1893888"/>
            <a:ext cx="71120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fr-FR" sz="135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7" name="ZoneTexte 10"/>
          <p:cNvSpPr txBox="1">
            <a:spLocks noChangeArrowheads="1"/>
          </p:cNvSpPr>
          <p:nvPr/>
        </p:nvSpPr>
        <p:spPr bwMode="auto">
          <a:xfrm>
            <a:off x="5904591" y="6036374"/>
            <a:ext cx="56499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 typeface="Wingdings" charset="2"/>
              <a:buChar char="§"/>
            </a:pPr>
            <a:r>
              <a:rPr lang="fr-FR" altLang="x-none" sz="1400" dirty="0">
                <a:solidFill>
                  <a:srgbClr val="002060"/>
                </a:solidFill>
              </a:rPr>
              <a:t>Compréhension de la </a:t>
            </a:r>
            <a:r>
              <a:rPr lang="fr-FR" altLang="x-none" sz="1400" b="1" dirty="0">
                <a:solidFill>
                  <a:srgbClr val="002060"/>
                </a:solidFill>
              </a:rPr>
              <a:t>pathophysiologie</a:t>
            </a:r>
            <a:r>
              <a:rPr lang="fr-FR" altLang="x-none" sz="1400" dirty="0">
                <a:solidFill>
                  <a:srgbClr val="002060"/>
                </a:solidFill>
              </a:rPr>
              <a:t> à l’échelle moléculaire</a:t>
            </a:r>
          </a:p>
          <a:p>
            <a:pPr>
              <a:buFont typeface="Wingdings" charset="2"/>
              <a:buChar char="§"/>
            </a:pPr>
            <a:r>
              <a:rPr lang="fr-FR" altLang="x-none" sz="1400" dirty="0">
                <a:solidFill>
                  <a:srgbClr val="002060"/>
                </a:solidFill>
              </a:rPr>
              <a:t>Identification de </a:t>
            </a:r>
            <a:r>
              <a:rPr lang="fr-FR" altLang="x-none" sz="1400" b="1" dirty="0">
                <a:solidFill>
                  <a:srgbClr val="002060"/>
                </a:solidFill>
              </a:rPr>
              <a:t>biomarqueurs</a:t>
            </a:r>
            <a:r>
              <a:rPr lang="fr-FR" altLang="x-none" sz="1400" dirty="0">
                <a:solidFill>
                  <a:srgbClr val="002060"/>
                </a:solidFill>
              </a:rPr>
              <a:t> pour le diagnostic / suivi</a:t>
            </a:r>
          </a:p>
          <a:p>
            <a:pPr>
              <a:buFont typeface="Wingdings" charset="2"/>
              <a:buChar char="§"/>
            </a:pPr>
            <a:r>
              <a:rPr lang="fr-FR" altLang="x-none" sz="1400" dirty="0">
                <a:solidFill>
                  <a:srgbClr val="002060"/>
                </a:solidFill>
              </a:rPr>
              <a:t>Identification de </a:t>
            </a:r>
            <a:r>
              <a:rPr lang="fr-FR" altLang="x-none" sz="1400" b="1" dirty="0">
                <a:solidFill>
                  <a:srgbClr val="002060"/>
                </a:solidFill>
              </a:rPr>
              <a:t>cibles thérapeutiques</a:t>
            </a:r>
            <a:r>
              <a:rPr lang="fr-FR" altLang="x-none" sz="1400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68618" name="Imag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990" y="4315351"/>
            <a:ext cx="1571830" cy="155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/>
            </a:extLst>
          </p:cNvPr>
          <p:cNvSpPr txBox="1"/>
          <p:nvPr/>
        </p:nvSpPr>
        <p:spPr>
          <a:xfrm>
            <a:off x="3612970" y="3751262"/>
            <a:ext cx="112395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fr-FR" sz="1350" b="1" dirty="0">
                <a:solidFill>
                  <a:srgbClr val="C00000"/>
                </a:solidFill>
                <a:latin typeface="Arial"/>
              </a:rPr>
              <a:t>Signal composite</a:t>
            </a:r>
          </a:p>
        </p:txBody>
      </p:sp>
      <p:sp>
        <p:nvSpPr>
          <p:cNvPr id="15" name="ZoneTexte 14">
            <a:extLst>
              <a:ext uri="{FF2B5EF4-FFF2-40B4-BE49-F238E27FC236}"/>
            </a:extLst>
          </p:cNvPr>
          <p:cNvSpPr txBox="1"/>
          <p:nvPr/>
        </p:nvSpPr>
        <p:spPr>
          <a:xfrm>
            <a:off x="6775450" y="3751262"/>
            <a:ext cx="112395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fr-FR" sz="1350" b="1" dirty="0">
                <a:solidFill>
                  <a:srgbClr val="C00000"/>
                </a:solidFill>
                <a:latin typeface="Arial"/>
              </a:rPr>
              <a:t>1 pic =</a:t>
            </a:r>
          </a:p>
          <a:p>
            <a:pPr algn="ctr" defTabSz="685800">
              <a:defRPr/>
            </a:pPr>
            <a:r>
              <a:rPr lang="fr-FR" sz="1350" b="1" dirty="0">
                <a:solidFill>
                  <a:srgbClr val="C00000"/>
                </a:solidFill>
                <a:latin typeface="Arial"/>
              </a:rPr>
              <a:t>1 molécule</a:t>
            </a:r>
          </a:p>
        </p:txBody>
      </p:sp>
      <p:sp>
        <p:nvSpPr>
          <p:cNvPr id="16" name="Line 45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 rot="21540000" flipH="1">
            <a:off x="2727461" y="3702802"/>
            <a:ext cx="7937" cy="3397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fr-FR" sz="135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Line 45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 flipH="1">
            <a:off x="9001917" y="3751262"/>
            <a:ext cx="7938" cy="3397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fr-FR" sz="135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ZoneTexte 17">
            <a:extLst>
              <a:ext uri="{FF2B5EF4-FFF2-40B4-BE49-F238E27FC236}"/>
            </a:extLst>
          </p:cNvPr>
          <p:cNvSpPr txBox="1"/>
          <p:nvPr/>
        </p:nvSpPr>
        <p:spPr>
          <a:xfrm>
            <a:off x="1519079" y="1314026"/>
            <a:ext cx="2663825" cy="70788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altLang="x-none" sz="2000" b="1" dirty="0">
                <a:solidFill>
                  <a:srgbClr val="000000"/>
                </a:solidFill>
              </a:rPr>
              <a:t>Nez électronique</a:t>
            </a:r>
          </a:p>
          <a:p>
            <a:pPr algn="ctr"/>
            <a:r>
              <a:rPr lang="fr-FR" altLang="x-none" sz="2000" b="1" dirty="0">
                <a:solidFill>
                  <a:srgbClr val="000000"/>
                </a:solidFill>
              </a:rPr>
              <a:t>« </a:t>
            </a:r>
            <a:r>
              <a:rPr lang="fr-FR" altLang="x-none" sz="2000" b="1" dirty="0" err="1">
                <a:solidFill>
                  <a:srgbClr val="000000"/>
                </a:solidFill>
              </a:rPr>
              <a:t>eNose</a:t>
            </a:r>
            <a:r>
              <a:rPr lang="fr-FR" altLang="x-none" sz="2000" b="1" dirty="0">
                <a:solidFill>
                  <a:srgbClr val="000000"/>
                </a:solidFill>
              </a:rPr>
              <a:t> »</a:t>
            </a:r>
          </a:p>
        </p:txBody>
      </p:sp>
      <p:sp>
        <p:nvSpPr>
          <p:cNvPr id="19" name="ZoneTexte 18">
            <a:extLst>
              <a:ext uri="{FF2B5EF4-FFF2-40B4-BE49-F238E27FC236}"/>
            </a:extLst>
          </p:cNvPr>
          <p:cNvSpPr txBox="1"/>
          <p:nvPr/>
        </p:nvSpPr>
        <p:spPr>
          <a:xfrm>
            <a:off x="8035131" y="1301959"/>
            <a:ext cx="2827338" cy="70788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algn="ctr" defTabSz="685800">
              <a:defRPr sz="2000" b="1">
                <a:solidFill>
                  <a:srgbClr val="000000"/>
                </a:solidFill>
              </a:defRPr>
            </a:lvl1pPr>
            <a:lvl2pPr marL="742950" indent="-285750" defTabSz="685800"/>
            <a:lvl3pPr marL="1143000" indent="-228600" defTabSz="685800"/>
            <a:lvl4pPr marL="1600200" indent="-228600" defTabSz="685800"/>
            <a:lvl5pPr marL="2057400" indent="-228600" defTabSz="685800"/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dirty="0"/>
              <a:t>Spectrométrie de masse</a:t>
            </a:r>
          </a:p>
        </p:txBody>
      </p:sp>
      <p:pic>
        <p:nvPicPr>
          <p:cNvPr id="68627" name="Imag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9662" y="4328318"/>
            <a:ext cx="1207923" cy="133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8" name="Imag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661" y="4531519"/>
            <a:ext cx="86649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3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58" y="2356995"/>
            <a:ext cx="1137152" cy="129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3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045" y="2290439"/>
            <a:ext cx="1974186" cy="136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7"/>
          <p:cNvSpPr txBox="1">
            <a:spLocks noChangeArrowheads="1"/>
          </p:cNvSpPr>
          <p:nvPr/>
        </p:nvSpPr>
        <p:spPr bwMode="auto">
          <a:xfrm>
            <a:off x="-176483" y="3766345"/>
            <a:ext cx="259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altLang="x-none" sz="1200" dirty="0" smtClean="0">
                <a:solidFill>
                  <a:srgbClr val="002060"/>
                </a:solidFill>
              </a:rPr>
              <a:t>assemblage </a:t>
            </a:r>
            <a:r>
              <a:rPr lang="fr-FR" altLang="x-none" sz="1200" dirty="0" err="1" smtClean="0">
                <a:solidFill>
                  <a:srgbClr val="002060"/>
                </a:solidFill>
              </a:rPr>
              <a:t>nanosensors</a:t>
            </a:r>
            <a:endParaRPr lang="fr-FR" altLang="x-none" sz="1200" dirty="0">
              <a:solidFill>
                <a:srgbClr val="002060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4680" y="2493499"/>
            <a:ext cx="4191353" cy="122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79425" y="363538"/>
            <a:ext cx="9001125" cy="993775"/>
          </a:xfrm>
        </p:spPr>
        <p:txBody>
          <a:bodyPr/>
          <a:lstStyle/>
          <a:p>
            <a:pPr eaLnBrk="1" hangingPunct="1"/>
            <a:r>
              <a:rPr lang="fr-FR" altLang="x-none" sz="3600"/>
              <a:t>N°6- Une mesure en temps réel </a:t>
            </a:r>
          </a:p>
        </p:txBody>
      </p:sp>
      <p:sp>
        <p:nvSpPr>
          <p:cNvPr id="69634" name="ZoneTexte 2"/>
          <p:cNvSpPr txBox="1">
            <a:spLocks noChangeArrowheads="1"/>
          </p:cNvSpPr>
          <p:nvPr/>
        </p:nvSpPr>
        <p:spPr bwMode="auto">
          <a:xfrm>
            <a:off x="1199456" y="5000625"/>
            <a:ext cx="3282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x-none" b="1">
                <a:solidFill>
                  <a:srgbClr val="262673"/>
                </a:solidFill>
              </a:rPr>
              <a:t>PTR-Qi-TOF MS</a:t>
            </a:r>
          </a:p>
        </p:txBody>
      </p:sp>
      <p:sp>
        <p:nvSpPr>
          <p:cNvPr id="4" name="ZoneTexte 3">
            <a:extLst>
              <a:ext uri="{FF2B5EF4-FFF2-40B4-BE49-F238E27FC236}"/>
            </a:extLst>
          </p:cNvPr>
          <p:cNvSpPr txBox="1"/>
          <p:nvPr/>
        </p:nvSpPr>
        <p:spPr>
          <a:xfrm>
            <a:off x="4888582" y="5642196"/>
            <a:ext cx="64173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r-FR" altLang="x-none" sz="2400" dirty="0">
                <a:solidFill>
                  <a:srgbClr val="000000"/>
                </a:solidFill>
              </a:rPr>
              <a:t>Analyse en temps réel, « au lit du patient »</a:t>
            </a:r>
          </a:p>
          <a:p>
            <a:pPr>
              <a:buFont typeface="Arial" charset="0"/>
              <a:buChar char="•"/>
            </a:pPr>
            <a:r>
              <a:rPr lang="fr-FR" altLang="x-none" sz="2400" dirty="0">
                <a:solidFill>
                  <a:srgbClr val="000000"/>
                </a:solidFill>
              </a:rPr>
              <a:t>Sensibilité </a:t>
            </a:r>
            <a:r>
              <a:rPr lang="fr-FR" altLang="x-none" sz="2400" dirty="0" err="1">
                <a:solidFill>
                  <a:srgbClr val="000000"/>
                </a:solidFill>
              </a:rPr>
              <a:t>ppt</a:t>
            </a:r>
            <a:endParaRPr lang="fr-FR" altLang="x-none" sz="2400" dirty="0">
              <a:solidFill>
                <a:srgbClr val="000000"/>
              </a:solidFill>
            </a:endParaRPr>
          </a:p>
        </p:txBody>
      </p:sp>
      <p:sp>
        <p:nvSpPr>
          <p:cNvPr id="5" name="Line 45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7824192" y="3140075"/>
            <a:ext cx="5461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fr-FR" sz="1350" ker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637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38" y="2289174"/>
            <a:ext cx="1700882" cy="198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4272" y="2289175"/>
            <a:ext cx="3311326" cy="198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5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5219700" y="3140075"/>
            <a:ext cx="5461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fr-FR" sz="1350" ker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Video Philippe">
            <a:hlinkClick r:id="" action="ppaction://media"/>
            <a:extLst>
              <a:ext uri="{FF2B5EF4-FFF2-40B4-BE49-F238E27FC236}">
                <a16:creationId xmlns:a16="http://schemas.microsoft.com/office/drawing/2014/main" xmlns="" id="{2B43A952-2115-4C7D-BABA-24AE7E3DE2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569" y="1939938"/>
            <a:ext cx="4405441" cy="2478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79425" y="363538"/>
            <a:ext cx="11449223" cy="993775"/>
          </a:xfrm>
        </p:spPr>
        <p:txBody>
          <a:bodyPr/>
          <a:lstStyle/>
          <a:p>
            <a:pPr eaLnBrk="1" hangingPunct="1"/>
            <a:r>
              <a:rPr lang="fr-FR" altLang="x-none" sz="3600" dirty="0"/>
              <a:t>N°7- Des analyses </a:t>
            </a:r>
            <a:r>
              <a:rPr lang="fr-FR" altLang="x-none" sz="3600" dirty="0" err="1" smtClean="0"/>
              <a:t>bioinformatiques</a:t>
            </a:r>
            <a:r>
              <a:rPr lang="fr-FR" altLang="x-none" sz="3600" dirty="0" smtClean="0"/>
              <a:t> </a:t>
            </a:r>
            <a:r>
              <a:rPr lang="fr-FR" altLang="x-none" sz="3600" dirty="0"/>
              <a:t>sophistiquées</a:t>
            </a:r>
          </a:p>
        </p:txBody>
      </p:sp>
      <p:grpSp>
        <p:nvGrpSpPr>
          <p:cNvPr id="70658" name="Groupe 7"/>
          <p:cNvGrpSpPr>
            <a:grpSpLocks/>
          </p:cNvGrpSpPr>
          <p:nvPr/>
        </p:nvGrpSpPr>
        <p:grpSpPr bwMode="auto">
          <a:xfrm>
            <a:off x="3216275" y="4678363"/>
            <a:ext cx="5145088" cy="1474787"/>
            <a:chOff x="104037" y="4289193"/>
            <a:chExt cx="6875368" cy="1965783"/>
          </a:xfrm>
        </p:grpSpPr>
        <p:sp>
          <p:nvSpPr>
            <p:cNvPr id="4" name="ZoneTexte 3"/>
            <p:cNvSpPr txBox="1"/>
            <p:nvPr/>
          </p:nvSpPr>
          <p:spPr>
            <a:xfrm>
              <a:off x="4007362" y="4325165"/>
              <a:ext cx="666111" cy="2920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fr-FR" altLang="x-none" sz="800" b="1">
                  <a:solidFill>
                    <a:srgbClr val="000000"/>
                  </a:solidFill>
                </a:rPr>
                <a:t>PLS-DA</a:t>
              </a:r>
              <a:endParaRPr lang="en-US" altLang="x-none" sz="1000" b="1">
                <a:solidFill>
                  <a:srgbClr val="000000"/>
                </a:solidFill>
              </a:endParaRPr>
            </a:p>
          </p:txBody>
        </p:sp>
        <p:grpSp>
          <p:nvGrpSpPr>
            <p:cNvPr id="70698" name="Groupe 68"/>
            <p:cNvGrpSpPr>
              <a:grpSpLocks/>
            </p:cNvGrpSpPr>
            <p:nvPr/>
          </p:nvGrpSpPr>
          <p:grpSpPr bwMode="auto">
            <a:xfrm>
              <a:off x="104037" y="4289193"/>
              <a:ext cx="6875368" cy="1965783"/>
              <a:chOff x="104037" y="4424059"/>
              <a:chExt cx="6875368" cy="1965783"/>
            </a:xfrm>
          </p:grpSpPr>
          <p:grpSp>
            <p:nvGrpSpPr>
              <p:cNvPr id="70699" name="Groupe 17"/>
              <p:cNvGrpSpPr>
                <a:grpSpLocks/>
              </p:cNvGrpSpPr>
              <p:nvPr/>
            </p:nvGrpSpPr>
            <p:grpSpPr bwMode="auto">
              <a:xfrm>
                <a:off x="104037" y="4424059"/>
                <a:ext cx="6875368" cy="1965783"/>
                <a:chOff x="5952730" y="1265856"/>
                <a:chExt cx="5225031" cy="1839146"/>
              </a:xfrm>
            </p:grpSpPr>
            <p:sp>
              <p:nvSpPr>
                <p:cNvPr id="70705" name="ZoneTexte 11"/>
                <p:cNvSpPr txBox="1">
                  <a:spLocks noChangeArrowheads="1"/>
                </p:cNvSpPr>
                <p:nvPr/>
              </p:nvSpPr>
              <p:spPr bwMode="auto">
                <a:xfrm>
                  <a:off x="6101022" y="1800113"/>
                  <a:ext cx="2493944" cy="1151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en-GB" altLang="x-none" sz="1200" i="1">
                      <a:solidFill>
                        <a:srgbClr val="000000"/>
                      </a:solidFill>
                    </a:rPr>
                    <a:t>1- Statistical modelling and machine learning</a:t>
                  </a:r>
                </a:p>
                <a:p>
                  <a:endParaRPr lang="en-GB" altLang="x-none" sz="600" i="1">
                    <a:solidFill>
                      <a:srgbClr val="000000"/>
                    </a:solidFill>
                  </a:endParaRPr>
                </a:p>
                <a:p>
                  <a:endParaRPr lang="en-GB" altLang="x-none" sz="600" i="1">
                    <a:solidFill>
                      <a:srgbClr val="000000"/>
                    </a:solidFill>
                  </a:endParaRPr>
                </a:p>
                <a:p>
                  <a:endParaRPr lang="en-GB" altLang="x-none" sz="600" i="1">
                    <a:solidFill>
                      <a:srgbClr val="000000"/>
                    </a:solidFill>
                  </a:endParaRPr>
                </a:p>
                <a:p>
                  <a:r>
                    <a:rPr lang="en-GB" altLang="x-none" sz="1200" i="1">
                      <a:solidFill>
                        <a:srgbClr val="000000"/>
                      </a:solidFill>
                    </a:rPr>
                    <a:t>2- Feature selection</a:t>
                  </a:r>
                  <a:endParaRPr lang="en-GB" altLang="x-none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" name="ZoneTexte 12"/>
                <p:cNvSpPr txBox="1"/>
                <p:nvPr/>
              </p:nvSpPr>
              <p:spPr>
                <a:xfrm>
                  <a:off x="6157476" y="1384638"/>
                  <a:ext cx="1689550" cy="37416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350" b="1" dirty="0">
                      <a:solidFill>
                        <a:prstClr val="black"/>
                      </a:solidFill>
                    </a:rPr>
                    <a:t>2- Statistical analysis</a:t>
                  </a:r>
                </a:p>
              </p:txBody>
            </p:sp>
            <p:sp>
              <p:nvSpPr>
                <p:cNvPr id="14" name="Rectangle à coins arrondis 13"/>
                <p:cNvSpPr/>
                <p:nvPr/>
              </p:nvSpPr>
              <p:spPr>
                <a:xfrm>
                  <a:off x="5952730" y="1265856"/>
                  <a:ext cx="5225031" cy="1839146"/>
                </a:xfrm>
                <a:prstGeom prst="round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/>
                  <a:endParaRPr lang="x-none" altLang="x-none" sz="13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0700" name="Groupe 32"/>
              <p:cNvGrpSpPr>
                <a:grpSpLocks/>
              </p:cNvGrpSpPr>
              <p:nvPr/>
            </p:nvGrpSpPr>
            <p:grpSpPr bwMode="auto">
              <a:xfrm>
                <a:off x="3425325" y="4701425"/>
                <a:ext cx="1738144" cy="1577959"/>
                <a:chOff x="3726161" y="4834819"/>
                <a:chExt cx="1738144" cy="1577959"/>
              </a:xfrm>
            </p:grpSpPr>
            <p:pic>
              <p:nvPicPr>
                <p:cNvPr id="70702" name="Image 8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8160" r="19052" b="18541"/>
                <a:stretch>
                  <a:fillRect/>
                </a:stretch>
              </p:blipFill>
              <p:spPr bwMode="auto">
                <a:xfrm>
                  <a:off x="3726161" y="4834819"/>
                  <a:ext cx="1738144" cy="15779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Ellipse 9"/>
                <p:cNvSpPr/>
                <p:nvPr/>
              </p:nvSpPr>
              <p:spPr>
                <a:xfrm rot="1990206">
                  <a:off x="4511849" y="5204956"/>
                  <a:ext cx="797636" cy="804088"/>
                </a:xfrm>
                <a:prstGeom prst="ellipse">
                  <a:avLst/>
                </a:prstGeom>
                <a:solidFill>
                  <a:srgbClr val="00B0F0">
                    <a:alpha val="50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/>
                  <a:endParaRPr lang="en-US" altLang="x-none" sz="13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" name="Ellipse 10"/>
                <p:cNvSpPr/>
                <p:nvPr/>
              </p:nvSpPr>
              <p:spPr>
                <a:xfrm rot="1990206">
                  <a:off x="3934836" y="4898132"/>
                  <a:ext cx="748845" cy="603067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/>
                  <a:endParaRPr lang="en-US" altLang="x-none" sz="130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id="70701" name="Image 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2049" b="20648"/>
              <a:stretch>
                <a:fillRect/>
              </a:stretch>
            </p:blipFill>
            <p:spPr bwMode="auto">
              <a:xfrm>
                <a:off x="5078046" y="4535150"/>
                <a:ext cx="1664316" cy="169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0659" name="Groupe 71"/>
          <p:cNvGrpSpPr>
            <a:grpSpLocks/>
          </p:cNvGrpSpPr>
          <p:nvPr/>
        </p:nvGrpSpPr>
        <p:grpSpPr bwMode="auto">
          <a:xfrm>
            <a:off x="3216275" y="3063875"/>
            <a:ext cx="5145088" cy="1381125"/>
            <a:chOff x="108133" y="2443383"/>
            <a:chExt cx="6861582" cy="1842188"/>
          </a:xfrm>
        </p:grpSpPr>
        <p:grpSp>
          <p:nvGrpSpPr>
            <p:cNvPr id="70690" name="Groupe 13"/>
            <p:cNvGrpSpPr>
              <a:grpSpLocks/>
            </p:cNvGrpSpPr>
            <p:nvPr/>
          </p:nvGrpSpPr>
          <p:grpSpPr bwMode="auto">
            <a:xfrm>
              <a:off x="108133" y="2443383"/>
              <a:ext cx="6861582" cy="1842188"/>
              <a:chOff x="175346" y="2419186"/>
              <a:chExt cx="6861582" cy="1842188"/>
            </a:xfrm>
          </p:grpSpPr>
          <p:grpSp>
            <p:nvGrpSpPr>
              <p:cNvPr id="70692" name="Groupe 2"/>
              <p:cNvGrpSpPr>
                <a:grpSpLocks/>
              </p:cNvGrpSpPr>
              <p:nvPr/>
            </p:nvGrpSpPr>
            <p:grpSpPr bwMode="auto">
              <a:xfrm>
                <a:off x="175346" y="2623309"/>
                <a:ext cx="6861582" cy="1638065"/>
                <a:chOff x="192095" y="1852789"/>
                <a:chExt cx="6861586" cy="1887384"/>
              </a:xfrm>
            </p:grpSpPr>
            <p:sp>
              <p:nvSpPr>
                <p:cNvPr id="20" name="Rectangle à coins arrondis 19"/>
                <p:cNvSpPr/>
                <p:nvPr/>
              </p:nvSpPr>
              <p:spPr>
                <a:xfrm>
                  <a:off x="192095" y="1851813"/>
                  <a:ext cx="6861586" cy="1888360"/>
                </a:xfrm>
                <a:prstGeom prst="round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/>
                  <a:endParaRPr lang="x-none" altLang="x-none" sz="13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695" name="ZoneTexte 20"/>
                <p:cNvSpPr txBox="1">
                  <a:spLocks noChangeArrowheads="1"/>
                </p:cNvSpPr>
                <p:nvPr/>
              </p:nvSpPr>
              <p:spPr bwMode="auto">
                <a:xfrm>
                  <a:off x="401312" y="2409916"/>
                  <a:ext cx="6570271" cy="9929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en-GB" altLang="x-none" sz="1200" i="1" dirty="0">
                      <a:solidFill>
                        <a:srgbClr val="000000"/>
                      </a:solidFill>
                    </a:rPr>
                    <a:t>1- Peak detection in each sample 	</a:t>
                  </a:r>
                </a:p>
                <a:p>
                  <a:endParaRPr lang="en-GB" altLang="x-none" sz="1200" i="1" dirty="0">
                    <a:solidFill>
                      <a:srgbClr val="000000"/>
                    </a:solidFill>
                  </a:endParaRPr>
                </a:p>
                <a:p>
                  <a:r>
                    <a:rPr lang="en-GB" altLang="x-none" sz="1200" i="1" dirty="0">
                      <a:solidFill>
                        <a:srgbClr val="000000"/>
                      </a:solidFill>
                    </a:rPr>
                    <a:t>2- Alignment between samples </a:t>
                  </a: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475789" y="1937205"/>
                  <a:ext cx="2771311" cy="461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350" b="1" dirty="0">
                      <a:solidFill>
                        <a:prstClr val="black"/>
                      </a:solidFill>
                    </a:rPr>
                    <a:t>1- Pre-processing raw data</a:t>
                  </a:r>
                </a:p>
              </p:txBody>
            </p:sp>
          </p:grpSp>
          <p:cxnSp>
            <p:nvCxnSpPr>
              <p:cNvPr id="19" name="Connecteur droit avec flèche 18"/>
              <p:cNvCxnSpPr/>
              <p:nvPr/>
            </p:nvCxnSpPr>
            <p:spPr>
              <a:xfrm flipH="1">
                <a:off x="3994628" y="2419186"/>
                <a:ext cx="4234" cy="8342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/>
            <p:cNvSpPr/>
            <p:nvPr/>
          </p:nvSpPr>
          <p:spPr>
            <a:xfrm>
              <a:off x="3709352" y="3339068"/>
              <a:ext cx="434009" cy="4552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600" dirty="0">
                  <a:solidFill>
                    <a:prstClr val="black"/>
                  </a:solidFill>
                </a:rPr>
                <a:t>VOC list </a:t>
              </a:r>
            </a:p>
          </p:txBody>
        </p:sp>
      </p:grpSp>
      <p:grpSp>
        <p:nvGrpSpPr>
          <p:cNvPr id="70660" name="Groupe 62"/>
          <p:cNvGrpSpPr>
            <a:grpSpLocks/>
          </p:cNvGrpSpPr>
          <p:nvPr/>
        </p:nvGrpSpPr>
        <p:grpSpPr bwMode="auto">
          <a:xfrm>
            <a:off x="8269288" y="4999038"/>
            <a:ext cx="1095375" cy="796925"/>
            <a:chOff x="6810450" y="5433356"/>
            <a:chExt cx="1461410" cy="1063418"/>
          </a:xfrm>
        </p:grpSpPr>
        <p:grpSp>
          <p:nvGrpSpPr>
            <p:cNvPr id="70686" name="Groupe 21"/>
            <p:cNvGrpSpPr>
              <a:grpSpLocks/>
            </p:cNvGrpSpPr>
            <p:nvPr/>
          </p:nvGrpSpPr>
          <p:grpSpPr bwMode="auto">
            <a:xfrm>
              <a:off x="7187544" y="5433356"/>
              <a:ext cx="1084316" cy="1063418"/>
              <a:chOff x="7062207" y="4966807"/>
              <a:chExt cx="1084316" cy="1035032"/>
            </a:xfrm>
          </p:grpSpPr>
          <p:sp>
            <p:nvSpPr>
              <p:cNvPr id="26" name="ZoneTexte 25"/>
              <p:cNvSpPr txBox="1"/>
              <p:nvPr/>
            </p:nvSpPr>
            <p:spPr>
              <a:xfrm>
                <a:off x="7062115" y="5671948"/>
                <a:ext cx="1084408" cy="3298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050" dirty="0">
                    <a:solidFill>
                      <a:prstClr val="black"/>
                    </a:solidFill>
                  </a:rPr>
                  <a:t>biomarkers</a:t>
                </a:r>
              </a:p>
            </p:txBody>
          </p:sp>
          <p:pic>
            <p:nvPicPr>
              <p:cNvPr id="70689" name="Picture 2" descr="RÃ©sultat de recherche d'images pour &quot;biomarqueur&quot;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702" y="4966807"/>
                <a:ext cx="701319" cy="701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5" name="Connecteur droit avec flèche 24"/>
            <p:cNvCxnSpPr/>
            <p:nvPr/>
          </p:nvCxnSpPr>
          <p:spPr>
            <a:xfrm>
              <a:off x="6810450" y="5986248"/>
              <a:ext cx="300754" cy="211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661" name="Groupe 72"/>
          <p:cNvGrpSpPr>
            <a:grpSpLocks/>
          </p:cNvGrpSpPr>
          <p:nvPr/>
        </p:nvGrpSpPr>
        <p:grpSpPr bwMode="auto">
          <a:xfrm>
            <a:off x="8340725" y="3246438"/>
            <a:ext cx="1087438" cy="679450"/>
            <a:chOff x="6816579" y="3445097"/>
            <a:chExt cx="1450005" cy="906360"/>
          </a:xfrm>
        </p:grpSpPr>
        <p:grpSp>
          <p:nvGrpSpPr>
            <p:cNvPr id="70681" name="Groupe 20"/>
            <p:cNvGrpSpPr>
              <a:grpSpLocks/>
            </p:cNvGrpSpPr>
            <p:nvPr/>
          </p:nvGrpSpPr>
          <p:grpSpPr bwMode="auto">
            <a:xfrm>
              <a:off x="7070994" y="3445097"/>
              <a:ext cx="1195590" cy="906360"/>
              <a:chOff x="7111888" y="3474946"/>
              <a:chExt cx="1195590" cy="906360"/>
            </a:xfrm>
          </p:grpSpPr>
          <p:pic>
            <p:nvPicPr>
              <p:cNvPr id="70683" name="Image 3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765" b="17809"/>
              <a:stretch>
                <a:fillRect/>
              </a:stretch>
            </p:blipFill>
            <p:spPr bwMode="auto">
              <a:xfrm>
                <a:off x="7351110" y="3670383"/>
                <a:ext cx="956368" cy="585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84" name="ZoneTexte 31"/>
              <p:cNvSpPr txBox="1">
                <a:spLocks noChangeArrowheads="1"/>
              </p:cNvSpPr>
              <p:nvPr/>
            </p:nvSpPr>
            <p:spPr bwMode="auto">
              <a:xfrm>
                <a:off x="7541706" y="3474946"/>
                <a:ext cx="517664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x-none" sz="900">
                    <a:solidFill>
                      <a:srgbClr val="000000"/>
                    </a:solidFill>
                  </a:rPr>
                  <a:t>VOC</a:t>
                </a:r>
              </a:p>
            </p:txBody>
          </p:sp>
          <p:sp>
            <p:nvSpPr>
              <p:cNvPr id="70685" name="ZoneTexte 32"/>
              <p:cNvSpPr txBox="1">
                <a:spLocks noChangeArrowheads="1"/>
              </p:cNvSpPr>
              <p:nvPr/>
            </p:nvSpPr>
            <p:spPr bwMode="auto">
              <a:xfrm rot="-5400000">
                <a:off x="6888322" y="3849964"/>
                <a:ext cx="754908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x-none" sz="900">
                    <a:solidFill>
                      <a:srgbClr val="000000"/>
                    </a:solidFill>
                  </a:rPr>
                  <a:t>Patients</a:t>
                </a:r>
              </a:p>
            </p:txBody>
          </p:sp>
        </p:grpSp>
        <p:cxnSp>
          <p:nvCxnSpPr>
            <p:cNvPr id="30" name="Connecteur droit avec flèche 29"/>
            <p:cNvCxnSpPr/>
            <p:nvPr/>
          </p:nvCxnSpPr>
          <p:spPr>
            <a:xfrm>
              <a:off x="6816579" y="4004160"/>
              <a:ext cx="300585" cy="211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662" name="Groupe 59"/>
          <p:cNvGrpSpPr>
            <a:grpSpLocks/>
          </p:cNvGrpSpPr>
          <p:nvPr/>
        </p:nvGrpSpPr>
        <p:grpSpPr bwMode="auto">
          <a:xfrm>
            <a:off x="3216275" y="2416175"/>
            <a:ext cx="5202238" cy="536575"/>
            <a:chOff x="251521" y="1773701"/>
            <a:chExt cx="6732434" cy="715660"/>
          </a:xfrm>
        </p:grpSpPr>
        <p:grpSp>
          <p:nvGrpSpPr>
            <p:cNvPr id="70672" name="Groupe 10"/>
            <p:cNvGrpSpPr>
              <a:grpSpLocks/>
            </p:cNvGrpSpPr>
            <p:nvPr/>
          </p:nvGrpSpPr>
          <p:grpSpPr bwMode="auto">
            <a:xfrm>
              <a:off x="349716" y="1773701"/>
              <a:ext cx="6437746" cy="657889"/>
              <a:chOff x="442176" y="1814713"/>
              <a:chExt cx="6437746" cy="657889"/>
            </a:xfrm>
          </p:grpSpPr>
          <p:pic>
            <p:nvPicPr>
              <p:cNvPr id="70674" name="Image 36"/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9765" y="1968602"/>
                <a:ext cx="468000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0675" name="Groupe 16"/>
              <p:cNvGrpSpPr>
                <a:grpSpLocks/>
              </p:cNvGrpSpPr>
              <p:nvPr/>
            </p:nvGrpSpPr>
            <p:grpSpPr bwMode="auto">
              <a:xfrm>
                <a:off x="4360744" y="1814713"/>
                <a:ext cx="2519178" cy="361282"/>
                <a:chOff x="4386392" y="1769827"/>
                <a:chExt cx="2519178" cy="361282"/>
              </a:xfrm>
            </p:grpSpPr>
            <p:sp>
              <p:nvSpPr>
                <p:cNvPr id="42" name="ZoneTexte 41"/>
                <p:cNvSpPr txBox="1"/>
                <p:nvPr/>
              </p:nvSpPr>
              <p:spPr>
                <a:xfrm>
                  <a:off x="4386079" y="1793118"/>
                  <a:ext cx="764256" cy="33877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fr-FR" altLang="x-none" sz="1000">
                      <a:solidFill>
                        <a:srgbClr val="000000"/>
                      </a:solidFill>
                    </a:rPr>
                    <a:t>Control</a:t>
                  </a:r>
                  <a:endParaRPr lang="en-US" altLang="x-none" sz="13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ZoneTexte 42"/>
                <p:cNvSpPr txBox="1"/>
                <p:nvPr/>
              </p:nvSpPr>
              <p:spPr>
                <a:xfrm>
                  <a:off x="6111817" y="1769827"/>
                  <a:ext cx="793018" cy="33877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en-US" altLang="x-none" sz="1000">
                      <a:solidFill>
                        <a:srgbClr val="000000"/>
                      </a:solidFill>
                    </a:rPr>
                    <a:t>Interest</a:t>
                  </a:r>
                  <a:endParaRPr lang="en-US" altLang="x-none" sz="130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70676" name="Image 38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086" y="1949785"/>
                <a:ext cx="468000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677" name="Image 39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6000" y="1944000"/>
                <a:ext cx="468000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78" name="ZoneTexte 40"/>
              <p:cNvSpPr txBox="1">
                <a:spLocks noChangeArrowheads="1"/>
              </p:cNvSpPr>
              <p:nvPr/>
            </p:nvSpPr>
            <p:spPr bwMode="auto">
              <a:xfrm>
                <a:off x="442176" y="2039492"/>
                <a:ext cx="25449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x-none" sz="1200">
                    <a:solidFill>
                      <a:srgbClr val="000000"/>
                    </a:solidFill>
                  </a:rPr>
                  <a:t>Collection of breath samples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251521" y="1816048"/>
              <a:ext cx="6732434" cy="673313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endParaRPr lang="en-US" altLang="x-none" sz="1300">
                <a:solidFill>
                  <a:srgbClr val="FFFFFF"/>
                </a:solidFill>
              </a:endParaRPr>
            </a:p>
          </p:txBody>
        </p:sp>
      </p:grpSp>
      <p:cxnSp>
        <p:nvCxnSpPr>
          <p:cNvPr id="44" name="Connecteur droit avec flèche 43"/>
          <p:cNvCxnSpPr/>
          <p:nvPr/>
        </p:nvCxnSpPr>
        <p:spPr>
          <a:xfrm flipH="1">
            <a:off x="7067550" y="2949575"/>
            <a:ext cx="4763" cy="625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905625" y="3727450"/>
            <a:ext cx="325438" cy="241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dirty="0">
                <a:solidFill>
                  <a:prstClr val="black"/>
                </a:solidFill>
              </a:rPr>
              <a:t>VOC list </a:t>
            </a:r>
          </a:p>
        </p:txBody>
      </p:sp>
      <p:cxnSp>
        <p:nvCxnSpPr>
          <p:cNvPr id="46" name="Connecteur droit avec flèche 45"/>
          <p:cNvCxnSpPr/>
          <p:nvPr/>
        </p:nvCxnSpPr>
        <p:spPr>
          <a:xfrm flipH="1">
            <a:off x="7962900" y="2940050"/>
            <a:ext cx="3175" cy="625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793038" y="3741738"/>
            <a:ext cx="325437" cy="434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dirty="0">
                <a:solidFill>
                  <a:prstClr val="black"/>
                </a:solidFill>
              </a:rPr>
              <a:t>VOC list </a:t>
            </a:r>
          </a:p>
        </p:txBody>
      </p:sp>
      <p:pic>
        <p:nvPicPr>
          <p:cNvPr id="70667" name="Picture 2" descr="RÃ©sultat de recherche d'images pour &quot;logo ANR&quot;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0" y="1839913"/>
            <a:ext cx="479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711325" y="1365250"/>
            <a:ext cx="8588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indent="0"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  <a:defRPr lang="fr-FR" sz="2400" b="1" kern="0" cap="all" baseline="0" dirty="0">
                <a:solidFill>
                  <a:srgbClr val="315368"/>
                </a:solidFill>
                <a:latin typeface="Arial" panose="020B0604020202020204" pitchFamily="34" charset="0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defRPr/>
            </a:pPr>
            <a:r>
              <a:rPr err="1"/>
              <a:t>ptairMS</a:t>
            </a:r>
            <a:r>
              <a:t>: real-time </a:t>
            </a:r>
            <a:r>
              <a:rPr err="1"/>
              <a:t>processing</a:t>
            </a:r>
            <a:r>
              <a:t> and </a:t>
            </a:r>
            <a:r>
              <a:rPr err="1"/>
              <a:t>analysis</a:t>
            </a:r>
            <a:r>
              <a:t> of PTR-TOF-MS data for </a:t>
            </a:r>
            <a:r>
              <a:rPr err="1"/>
              <a:t>biomarker</a:t>
            </a:r>
            <a:r>
              <a:t> </a:t>
            </a:r>
            <a:r>
              <a:rPr err="1"/>
              <a:t>discovery</a:t>
            </a:r>
            <a:endParaRPr/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8209053" y="6376426"/>
            <a:ext cx="29702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b="1">
                <a:solidFill>
                  <a:schemeClr val="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buClr>
                <a:schemeClr val="hlink"/>
              </a:buClr>
              <a:buFont typeface="Arial" charset="0"/>
              <a:buChar char="&gt;"/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x-none" sz="1100" b="0">
                <a:solidFill>
                  <a:srgbClr val="000000"/>
                </a:solidFill>
                <a:ea typeface="ＭＳ Ｐゴシック" charset="-128"/>
              </a:rPr>
              <a:t>Roquencourt</a:t>
            </a:r>
            <a:r>
              <a:rPr lang="fr-FR" altLang="x-none" sz="1100" b="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fr-FR" altLang="x-none" sz="1100" b="0" i="1" dirty="0">
                <a:solidFill>
                  <a:srgbClr val="000000"/>
                </a:solidFill>
                <a:ea typeface="ＭＳ Ｐゴシック" charset="-128"/>
              </a:rPr>
              <a:t>et al., </a:t>
            </a:r>
            <a:r>
              <a:rPr lang="fr-FR" altLang="x-none" sz="1100" b="0" i="1" dirty="0" err="1">
                <a:solidFill>
                  <a:srgbClr val="000000"/>
                </a:solidFill>
                <a:ea typeface="ＭＳ Ｐゴシック" charset="-128"/>
              </a:rPr>
              <a:t>Bioinformatics</a:t>
            </a:r>
            <a:r>
              <a:rPr lang="fr-FR" altLang="x-none" sz="1100" b="0" dirty="0">
                <a:solidFill>
                  <a:srgbClr val="000000"/>
                </a:solidFill>
                <a:ea typeface="ＭＳ Ｐゴシック" charset="-128"/>
              </a:rPr>
              <a:t>, 2022</a:t>
            </a:r>
            <a:endParaRPr lang="fr-FR" altLang="x-none" sz="1100" b="0" i="1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70670" name="Picture 2" descr="https://www.universite-paris-saclay.fr/sites/default/files/logo-cea-2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2381250"/>
            <a:ext cx="10572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ZoneTexte 51"/>
          <p:cNvSpPr txBox="1"/>
          <p:nvPr/>
        </p:nvSpPr>
        <p:spPr>
          <a:xfrm>
            <a:off x="1517650" y="3365500"/>
            <a:ext cx="18446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350" dirty="0"/>
              <a:t>Etienne Thevenot</a:t>
            </a:r>
          </a:p>
          <a:p>
            <a:pPr>
              <a:defRPr/>
            </a:pPr>
            <a:r>
              <a:rPr lang="fr-FR" sz="1350" dirty="0"/>
              <a:t>Camille </a:t>
            </a:r>
            <a:r>
              <a:rPr lang="fr-FR" sz="1350" dirty="0" err="1"/>
              <a:t>Roquencourt</a:t>
            </a:r>
            <a:endParaRPr lang="fr-FR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 noChangeArrowheads="1"/>
          </p:cNvSpPr>
          <p:nvPr>
            <p:ph type="title"/>
          </p:nvPr>
        </p:nvSpPr>
        <p:spPr>
          <a:xfrm>
            <a:off x="479425" y="363538"/>
            <a:ext cx="9001125" cy="993775"/>
          </a:xfrm>
        </p:spPr>
        <p:txBody>
          <a:bodyPr/>
          <a:lstStyle/>
          <a:p>
            <a:pPr eaLnBrk="1" hangingPunct="1"/>
            <a:r>
              <a:rPr lang="fr-FR" altLang="x-none" sz="3600" dirty="0"/>
              <a:t>N°8- </a:t>
            </a:r>
            <a:r>
              <a:rPr lang="fr-FR" altLang="x-none" sz="3600" dirty="0" smtClean="0"/>
              <a:t>Biomarqueurs diagnostiques</a:t>
            </a:r>
            <a:endParaRPr lang="fr-FR" altLang="x-none" sz="3600" dirty="0"/>
          </a:p>
        </p:txBody>
      </p:sp>
      <p:sp>
        <p:nvSpPr>
          <p:cNvPr id="71682" name="ZoneTexte 1"/>
          <p:cNvSpPr txBox="1">
            <a:spLocks noChangeArrowheads="1"/>
          </p:cNvSpPr>
          <p:nvPr/>
        </p:nvSpPr>
        <p:spPr bwMode="auto">
          <a:xfrm>
            <a:off x="767408" y="1178209"/>
            <a:ext cx="4535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x-none" sz="2400" b="1"/>
              <a:t>Pneumonie COVID19</a:t>
            </a:r>
          </a:p>
        </p:txBody>
      </p:sp>
      <p:sp>
        <p:nvSpPr>
          <p:cNvPr id="4" name="ZoneTexte 3">
            <a:extLst>
              <a:ext uri="{FF2B5EF4-FFF2-40B4-BE49-F238E27FC236}"/>
            </a:extLst>
          </p:cNvPr>
          <p:cNvSpPr txBox="1"/>
          <p:nvPr/>
        </p:nvSpPr>
        <p:spPr>
          <a:xfrm>
            <a:off x="-240704" y="1628800"/>
            <a:ext cx="5140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SDRA,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longitudinale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/>
            </a:extLst>
          </p:cNvPr>
          <p:cNvSpPr txBox="1"/>
          <p:nvPr/>
        </p:nvSpPr>
        <p:spPr>
          <a:xfrm>
            <a:off x="-38205" y="1878810"/>
            <a:ext cx="4750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120 patients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hospitalisés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symptomatiques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/>
            </a:extLst>
          </p:cNvPr>
          <p:cNvSpPr txBox="1"/>
          <p:nvPr/>
        </p:nvSpPr>
        <p:spPr>
          <a:xfrm>
            <a:off x="263352" y="2173585"/>
            <a:ext cx="396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Sujets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positifs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symptomatiques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60334A5-FB10-4484-8019-0ADB1B97563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90" t="1346" r="19612" b="22619"/>
          <a:stretch/>
        </p:blipFill>
        <p:spPr bwMode="auto">
          <a:xfrm>
            <a:off x="8656791" y="280403"/>
            <a:ext cx="2912586" cy="2932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C4300D3-4764-4B85-8C27-9E7EF52C6E34}"/>
              </a:ext>
            </a:extLst>
          </p:cNvPr>
          <p:cNvSpPr txBox="1"/>
          <p:nvPr/>
        </p:nvSpPr>
        <p:spPr>
          <a:xfrm>
            <a:off x="-873342" y="2692539"/>
            <a:ext cx="1019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supervisée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(ACP) et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supervisée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(OPLS-DA) -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62B87A1-6B5C-4008-980A-22FF2993456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79" t="-1148" r="20040" b="24076"/>
          <a:stretch/>
        </p:blipFill>
        <p:spPr bwMode="auto">
          <a:xfrm>
            <a:off x="5714096" y="3593648"/>
            <a:ext cx="3765780" cy="2643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xmlns="" id="{361B59B8-64C1-43FD-9752-50C0A803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048" y="6245228"/>
            <a:ext cx="44344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defRPr/>
            </a:pPr>
            <a:r>
              <a:rPr lang="fr-FR" sz="1400" b="1" dirty="0">
                <a:solidFill>
                  <a:srgbClr val="000000"/>
                </a:solidFill>
              </a:rPr>
              <a:t>Grassin Delyle </a:t>
            </a:r>
            <a:r>
              <a:rPr lang="fr-FR" sz="1400" b="1" i="1" dirty="0">
                <a:solidFill>
                  <a:srgbClr val="000000"/>
                </a:solidFill>
              </a:rPr>
              <a:t>et al., </a:t>
            </a:r>
            <a:r>
              <a:rPr lang="fr-FR" sz="1400" b="1" i="1" dirty="0" err="1">
                <a:solidFill>
                  <a:srgbClr val="000000"/>
                </a:solidFill>
              </a:rPr>
              <a:t>EBioMedicine</a:t>
            </a:r>
            <a:r>
              <a:rPr lang="fr-FR" sz="1400" b="1" dirty="0">
                <a:solidFill>
                  <a:srgbClr val="000000"/>
                </a:solidFill>
              </a:rPr>
              <a:t>, </a:t>
            </a:r>
            <a:r>
              <a:rPr lang="fr-FR" sz="1400" b="1" dirty="0" smtClean="0">
                <a:solidFill>
                  <a:srgbClr val="000000"/>
                </a:solidFill>
              </a:rPr>
              <a:t>2021</a:t>
            </a:r>
          </a:p>
          <a:p>
            <a:pPr algn="r" defTabSz="914400" eaLnBrk="1" hangingPunct="1">
              <a:defRPr/>
            </a:pPr>
            <a:r>
              <a:rPr lang="fr-FR" sz="1400" b="1" i="1" dirty="0" err="1" smtClean="0">
                <a:solidFill>
                  <a:srgbClr val="000000"/>
                </a:solidFill>
              </a:rPr>
              <a:t>Roquencourt</a:t>
            </a:r>
            <a:r>
              <a:rPr lang="fr-FR" sz="1400" b="1" i="1" dirty="0" smtClean="0">
                <a:solidFill>
                  <a:srgbClr val="000000"/>
                </a:solidFill>
              </a:rPr>
              <a:t> ERJ Open </a:t>
            </a:r>
            <a:r>
              <a:rPr lang="fr-FR" sz="1400" b="1" i="1" dirty="0" err="1" smtClean="0">
                <a:solidFill>
                  <a:srgbClr val="000000"/>
                </a:solidFill>
              </a:rPr>
              <a:t>Res</a:t>
            </a:r>
            <a:r>
              <a:rPr lang="fr-FR" sz="1400" b="1" i="1" dirty="0" smtClean="0">
                <a:solidFill>
                  <a:srgbClr val="000000"/>
                </a:solidFill>
              </a:rPr>
              <a:t> 2023 </a:t>
            </a:r>
            <a:endParaRPr lang="fr-FR" sz="1400" b="1" i="1" dirty="0">
              <a:solidFill>
                <a:srgbClr val="0000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7DE01E2-516C-4444-A0AD-F616A8F9D4C1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9"/>
          <a:stretch/>
        </p:blipFill>
        <p:spPr bwMode="auto">
          <a:xfrm>
            <a:off x="1199456" y="3237324"/>
            <a:ext cx="2016224" cy="3327324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9696400" y="3737005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Biomarqueur composite</a:t>
            </a:r>
          </a:p>
          <a:p>
            <a:pPr algn="ctr"/>
            <a:r>
              <a:rPr lang="fr-FR" dirty="0" smtClean="0"/>
              <a:t> </a:t>
            </a:r>
          </a:p>
          <a:p>
            <a:r>
              <a:rPr lang="fr-FR" dirty="0" smtClean="0"/>
              <a:t>Sn 98%</a:t>
            </a:r>
          </a:p>
          <a:p>
            <a:r>
              <a:rPr lang="fr-FR" dirty="0" err="1" smtClean="0"/>
              <a:t>Sp</a:t>
            </a:r>
            <a:r>
              <a:rPr lang="fr-FR" dirty="0" smtClean="0"/>
              <a:t> 74%</a:t>
            </a:r>
          </a:p>
          <a:p>
            <a:r>
              <a:rPr lang="fr-FR" dirty="0" smtClean="0"/>
              <a:t>VPP 98%</a:t>
            </a:r>
          </a:p>
          <a:p>
            <a:r>
              <a:rPr lang="fr-FR" dirty="0" smtClean="0"/>
              <a:t>VPN 72%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h_version_2003">
  <a:themeElements>
    <a:clrScheme name="Couverture et Texte 1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004B82"/>
      </a:accent1>
      <a:accent2>
        <a:srgbClr val="8CBE00"/>
      </a:accent2>
      <a:accent3>
        <a:srgbClr val="FFFFFF"/>
      </a:accent3>
      <a:accent4>
        <a:srgbClr val="000000"/>
      </a:accent4>
      <a:accent5>
        <a:srgbClr val="AAB1C1"/>
      </a:accent5>
      <a:accent6>
        <a:srgbClr val="7EAC00"/>
      </a:accent6>
      <a:hlink>
        <a:srgbClr val="0078C8"/>
      </a:hlink>
      <a:folHlink>
        <a:srgbClr val="646464"/>
      </a:folHlink>
    </a:clrScheme>
    <a:fontScheme name="Couverture et Tex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erture et Texte 1">
        <a:dk1>
          <a:srgbClr val="000000"/>
        </a:dk1>
        <a:lt1>
          <a:srgbClr val="FFFFFF"/>
        </a:lt1>
        <a:dk2>
          <a:srgbClr val="000000"/>
        </a:dk2>
        <a:lt2>
          <a:srgbClr val="646464"/>
        </a:lt2>
        <a:accent1>
          <a:srgbClr val="004B82"/>
        </a:accent1>
        <a:accent2>
          <a:srgbClr val="8CBE00"/>
        </a:accent2>
        <a:accent3>
          <a:srgbClr val="FFFFFF"/>
        </a:accent3>
        <a:accent4>
          <a:srgbClr val="000000"/>
        </a:accent4>
        <a:accent5>
          <a:srgbClr val="AAB1C1"/>
        </a:accent5>
        <a:accent6>
          <a:srgbClr val="7EAC00"/>
        </a:accent6>
        <a:hlink>
          <a:srgbClr val="0078C8"/>
        </a:hlink>
        <a:folHlink>
          <a:srgbClr val="6464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ommaire">
  <a:themeElements>
    <a:clrScheme name="Sommaire 1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004B82"/>
      </a:accent1>
      <a:accent2>
        <a:srgbClr val="8CBE00"/>
      </a:accent2>
      <a:accent3>
        <a:srgbClr val="FFFFFF"/>
      </a:accent3>
      <a:accent4>
        <a:srgbClr val="000000"/>
      </a:accent4>
      <a:accent5>
        <a:srgbClr val="AAB1C1"/>
      </a:accent5>
      <a:accent6>
        <a:srgbClr val="7EAC00"/>
      </a:accent6>
      <a:hlink>
        <a:srgbClr val="0078C8"/>
      </a:hlink>
      <a:folHlink>
        <a:srgbClr val="646464"/>
      </a:folHlink>
    </a:clrScheme>
    <a:fontScheme name="Sommair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mmaire 1">
        <a:dk1>
          <a:srgbClr val="000000"/>
        </a:dk1>
        <a:lt1>
          <a:srgbClr val="FFFFFF"/>
        </a:lt1>
        <a:dk2>
          <a:srgbClr val="000000"/>
        </a:dk2>
        <a:lt2>
          <a:srgbClr val="646464"/>
        </a:lt2>
        <a:accent1>
          <a:srgbClr val="004B82"/>
        </a:accent1>
        <a:accent2>
          <a:srgbClr val="8CBE00"/>
        </a:accent2>
        <a:accent3>
          <a:srgbClr val="FFFFFF"/>
        </a:accent3>
        <a:accent4>
          <a:srgbClr val="000000"/>
        </a:accent4>
        <a:accent5>
          <a:srgbClr val="AAB1C1"/>
        </a:accent5>
        <a:accent6>
          <a:srgbClr val="7EAC00"/>
        </a:accent6>
        <a:hlink>
          <a:srgbClr val="0078C8"/>
        </a:hlink>
        <a:folHlink>
          <a:srgbClr val="6464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/2 Page gauche">
  <a:themeElements>
    <a:clrScheme name="1/2 Page gauche 1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004B82"/>
      </a:accent1>
      <a:accent2>
        <a:srgbClr val="8CBE00"/>
      </a:accent2>
      <a:accent3>
        <a:srgbClr val="FFFFFF"/>
      </a:accent3>
      <a:accent4>
        <a:srgbClr val="000000"/>
      </a:accent4>
      <a:accent5>
        <a:srgbClr val="AAB1C1"/>
      </a:accent5>
      <a:accent6>
        <a:srgbClr val="7EAC00"/>
      </a:accent6>
      <a:hlink>
        <a:srgbClr val="0078C8"/>
      </a:hlink>
      <a:folHlink>
        <a:srgbClr val="646464"/>
      </a:folHlink>
    </a:clrScheme>
    <a:fontScheme name="1/2 Page gauch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/2 Page gauche 1">
        <a:dk1>
          <a:srgbClr val="000000"/>
        </a:dk1>
        <a:lt1>
          <a:srgbClr val="FFFFFF"/>
        </a:lt1>
        <a:dk2>
          <a:srgbClr val="000000"/>
        </a:dk2>
        <a:lt2>
          <a:srgbClr val="646464"/>
        </a:lt2>
        <a:accent1>
          <a:srgbClr val="004B82"/>
        </a:accent1>
        <a:accent2>
          <a:srgbClr val="8CBE00"/>
        </a:accent2>
        <a:accent3>
          <a:srgbClr val="FFFFFF"/>
        </a:accent3>
        <a:accent4>
          <a:srgbClr val="000000"/>
        </a:accent4>
        <a:accent5>
          <a:srgbClr val="AAB1C1"/>
        </a:accent5>
        <a:accent6>
          <a:srgbClr val="7EAC00"/>
        </a:accent6>
        <a:hlink>
          <a:srgbClr val="0078C8"/>
        </a:hlink>
        <a:folHlink>
          <a:srgbClr val="6464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/2 Page droite">
  <a:themeElements>
    <a:clrScheme name="1/2 Page droite 1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004B82"/>
      </a:accent1>
      <a:accent2>
        <a:srgbClr val="8CBE00"/>
      </a:accent2>
      <a:accent3>
        <a:srgbClr val="FFFFFF"/>
      </a:accent3>
      <a:accent4>
        <a:srgbClr val="000000"/>
      </a:accent4>
      <a:accent5>
        <a:srgbClr val="AAB1C1"/>
      </a:accent5>
      <a:accent6>
        <a:srgbClr val="7EAC00"/>
      </a:accent6>
      <a:hlink>
        <a:srgbClr val="0078C8"/>
      </a:hlink>
      <a:folHlink>
        <a:srgbClr val="646464"/>
      </a:folHlink>
    </a:clrScheme>
    <a:fontScheme name="1/2 Page droi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/2 Page droite 1">
        <a:dk1>
          <a:srgbClr val="000000"/>
        </a:dk1>
        <a:lt1>
          <a:srgbClr val="FFFFFF"/>
        </a:lt1>
        <a:dk2>
          <a:srgbClr val="000000"/>
        </a:dk2>
        <a:lt2>
          <a:srgbClr val="646464"/>
        </a:lt2>
        <a:accent1>
          <a:srgbClr val="004B82"/>
        </a:accent1>
        <a:accent2>
          <a:srgbClr val="8CBE00"/>
        </a:accent2>
        <a:accent3>
          <a:srgbClr val="FFFFFF"/>
        </a:accent3>
        <a:accent4>
          <a:srgbClr val="000000"/>
        </a:accent4>
        <a:accent5>
          <a:srgbClr val="AAB1C1"/>
        </a:accent5>
        <a:accent6>
          <a:srgbClr val="7EAC00"/>
        </a:accent6>
        <a:hlink>
          <a:srgbClr val="0078C8"/>
        </a:hlink>
        <a:folHlink>
          <a:srgbClr val="6464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os">
  <a:themeElements>
    <a:clrScheme name="Dos 1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004B82"/>
      </a:accent1>
      <a:accent2>
        <a:srgbClr val="8CBE00"/>
      </a:accent2>
      <a:accent3>
        <a:srgbClr val="FFFFFF"/>
      </a:accent3>
      <a:accent4>
        <a:srgbClr val="000000"/>
      </a:accent4>
      <a:accent5>
        <a:srgbClr val="AAB1C1"/>
      </a:accent5>
      <a:accent6>
        <a:srgbClr val="7EAC00"/>
      </a:accent6>
      <a:hlink>
        <a:srgbClr val="0078C8"/>
      </a:hlink>
      <a:folHlink>
        <a:srgbClr val="646464"/>
      </a:folHlink>
    </a:clrScheme>
    <a:fontScheme name="Do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os 1">
        <a:dk1>
          <a:srgbClr val="000000"/>
        </a:dk1>
        <a:lt1>
          <a:srgbClr val="FFFFFF"/>
        </a:lt1>
        <a:dk2>
          <a:srgbClr val="000000"/>
        </a:dk2>
        <a:lt2>
          <a:srgbClr val="646464"/>
        </a:lt2>
        <a:accent1>
          <a:srgbClr val="004B82"/>
        </a:accent1>
        <a:accent2>
          <a:srgbClr val="8CBE00"/>
        </a:accent2>
        <a:accent3>
          <a:srgbClr val="FFFFFF"/>
        </a:accent3>
        <a:accent4>
          <a:srgbClr val="000000"/>
        </a:accent4>
        <a:accent5>
          <a:srgbClr val="AAB1C1"/>
        </a:accent5>
        <a:accent6>
          <a:srgbClr val="7EAC00"/>
        </a:accent6>
        <a:hlink>
          <a:srgbClr val="0078C8"/>
        </a:hlink>
        <a:folHlink>
          <a:srgbClr val="6464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Foch_version_2003</Template>
  <TotalTime>174</TotalTime>
  <Words>456</Words>
  <Application>Microsoft Macintosh PowerPoint</Application>
  <PresentationFormat>Grand écran</PresentationFormat>
  <Paragraphs>143</Paragraphs>
  <Slides>13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Arial</vt:lpstr>
      <vt:lpstr>ＭＳ Ｐゴシック</vt:lpstr>
      <vt:lpstr>Wingdings</vt:lpstr>
      <vt:lpstr>Times New Roman</vt:lpstr>
      <vt:lpstr>Calibri</vt:lpstr>
      <vt:lpstr>MS PGothic</vt:lpstr>
      <vt:lpstr>Candara</vt:lpstr>
      <vt:lpstr>Foch_version_2003</vt:lpstr>
      <vt:lpstr>Sommaire</vt:lpstr>
      <vt:lpstr>1/2 Page gauche</vt:lpstr>
      <vt:lpstr>1/2 Page droite</vt:lpstr>
      <vt:lpstr>Dos</vt:lpstr>
      <vt:lpstr>Présentation PowerPoint</vt:lpstr>
      <vt:lpstr>1- Technique -omique : metabolomique</vt:lpstr>
      <vt:lpstr>2- Exhalât : une matrice sous exploitée </vt:lpstr>
      <vt:lpstr>N°3- Technique non invasive </vt:lpstr>
      <vt:lpstr>N°4- Au lit du malade </vt:lpstr>
      <vt:lpstr>N°5- Deux approches complémentaires </vt:lpstr>
      <vt:lpstr>N°6- Une mesure en temps réel </vt:lpstr>
      <vt:lpstr>N°7- Des analyses bioinformatiques sophistiquées</vt:lpstr>
      <vt:lpstr>N°8- Biomarqueurs diagnostiques</vt:lpstr>
      <vt:lpstr>N°9- Biomarqueurs de suivi thérapeutique</vt:lpstr>
      <vt:lpstr>Présentation PowerPoint</vt:lpstr>
      <vt:lpstr>N°10- Ca éviterait certains tracas</vt:lpstr>
      <vt:lpstr>Présentation PowerPoint</vt:lpstr>
    </vt:vector>
  </TitlesOfParts>
  <Manager>Foch</Manager>
  <Company>Hôpital FOCH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MÉTHODOLOGIE DIMINUER / AUGMENTER LE RETRAIT</dc:title>
  <dc:subject>Foch</dc:subject>
  <dc:creator>Chevauche Caroline</dc:creator>
  <cp:lastModifiedBy>helene Salvator</cp:lastModifiedBy>
  <cp:revision>19</cp:revision>
  <dcterms:created xsi:type="dcterms:W3CDTF">2014-06-16T10:22:45Z</dcterms:created>
  <dcterms:modified xsi:type="dcterms:W3CDTF">2024-09-27T22:18:53Z</dcterms:modified>
</cp:coreProperties>
</file>