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301" r:id="rId2"/>
    <p:sldId id="302" r:id="rId3"/>
    <p:sldId id="303" r:id="rId4"/>
    <p:sldId id="305" r:id="rId5"/>
    <p:sldId id="262" r:id="rId6"/>
    <p:sldId id="263" r:id="rId7"/>
    <p:sldId id="266" r:id="rId8"/>
    <p:sldId id="264" r:id="rId9"/>
    <p:sldId id="271" r:id="rId10"/>
    <p:sldId id="293" r:id="rId11"/>
    <p:sldId id="261" r:id="rId12"/>
    <p:sldId id="257" r:id="rId13"/>
    <p:sldId id="258" r:id="rId14"/>
    <p:sldId id="268" r:id="rId15"/>
    <p:sldId id="269" r:id="rId16"/>
    <p:sldId id="292" r:id="rId17"/>
    <p:sldId id="290" r:id="rId18"/>
    <p:sldId id="274" r:id="rId19"/>
    <p:sldId id="275" r:id="rId20"/>
    <p:sldId id="286" r:id="rId21"/>
    <p:sldId id="278" r:id="rId22"/>
    <p:sldId id="288" r:id="rId23"/>
    <p:sldId id="298" r:id="rId24"/>
    <p:sldId id="277" r:id="rId25"/>
    <p:sldId id="295" r:id="rId26"/>
    <p:sldId id="296" r:id="rId27"/>
    <p:sldId id="273" r:id="rId28"/>
    <p:sldId id="294" r:id="rId29"/>
    <p:sldId id="300" r:id="rId30"/>
    <p:sldId id="297" r:id="rId31"/>
    <p:sldId id="299" r:id="rId32"/>
    <p:sldId id="306" r:id="rId33"/>
    <p:sldId id="307" r:id="rId34"/>
    <p:sldId id="310" r:id="rId35"/>
    <p:sldId id="311" r:id="rId36"/>
    <p:sldId id="308" r:id="rId37"/>
    <p:sldId id="309" r:id="rId38"/>
    <p:sldId id="312" r:id="rId39"/>
    <p:sldId id="313" r:id="rId40"/>
    <p:sldId id="315" r:id="rId41"/>
    <p:sldId id="314" r:id="rId42"/>
    <p:sldId id="31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9" autoAdjust="0"/>
    <p:restoredTop sz="73975" autoAdjust="0"/>
  </p:normalViewPr>
  <p:slideViewPr>
    <p:cSldViewPr snapToGrid="0" showGuides="1">
      <p:cViewPr>
        <p:scale>
          <a:sx n="80" d="100"/>
          <a:sy n="80" d="100"/>
        </p:scale>
        <p:origin x="592" y="160"/>
      </p:cViewPr>
      <p:guideLst>
        <p:guide orient="horz" pos="37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B4E62-FEE8-416A-9939-2E384938252C}" type="datetimeFigureOut">
              <a:rPr lang="fr-FR" smtClean="0"/>
              <a:t>26/09/2024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F0ED7-8115-4D9F-AEF2-28C92F3ED3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15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Dépende la </a:t>
            </a:r>
            <a:r>
              <a:rPr lang="fr-FR"/>
              <a:t>fréquence pourquoi</a:t>
            </a:r>
            <a:r>
              <a:rPr lang="fr-FR" baseline="0"/>
              <a:t> ? Décalage de phase défini par la réactance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728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Valeurs de références?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165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141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Sépare les sujets sains et les sujets </a:t>
            </a:r>
            <a:r>
              <a:rPr lang="fr-FR" dirty="0" err="1"/>
              <a:t>pathologioques</a:t>
            </a:r>
            <a:r>
              <a:rPr lang="fr-FR" dirty="0"/>
              <a:t>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97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Répondre à des questions plus fines ? </a:t>
            </a:r>
          </a:p>
          <a:p>
            <a:r>
              <a:rPr lang="fr-FR" dirty="0"/>
              <a:t>Identifie les enfants asthmatiques</a:t>
            </a:r>
            <a:r>
              <a:rPr lang="fr-FR" baseline="0" dirty="0"/>
              <a:t> non </a:t>
            </a:r>
            <a:r>
              <a:rPr lang="fr-FR" baseline="0" dirty="0" err="1"/>
              <a:t>controlés</a:t>
            </a:r>
            <a:r>
              <a:rPr lang="fr-FR" baseline="0" dirty="0"/>
              <a:t>, alors que pas de différence significative avec VEMS et VC, VEMS/CV significatif mais </a:t>
            </a:r>
            <a:r>
              <a:rPr lang="fr-FR" baseline="0" dirty="0" err="1"/>
              <a:t>overlap</a:t>
            </a:r>
            <a:r>
              <a:rPr lang="fr-FR" baseline="0" dirty="0"/>
              <a:t>+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950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Identifie les enfants asthmatiques</a:t>
            </a:r>
            <a:r>
              <a:rPr lang="fr-FR" baseline="0" dirty="0"/>
              <a:t> non </a:t>
            </a:r>
            <a:r>
              <a:rPr lang="fr-FR" baseline="0" dirty="0" err="1"/>
              <a:t>controlés</a:t>
            </a:r>
            <a:r>
              <a:rPr lang="fr-FR" baseline="0" dirty="0"/>
              <a:t>, alors que pas de différence significative avec VEMS et VC, VEMS/CV significatif mais </a:t>
            </a:r>
            <a:r>
              <a:rPr lang="fr-FR" baseline="0" dirty="0" err="1"/>
              <a:t>overlap</a:t>
            </a:r>
            <a:r>
              <a:rPr lang="fr-FR" baseline="0" dirty="0"/>
              <a:t>+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929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Différences minimes, </a:t>
            </a:r>
            <a:r>
              <a:rPr lang="fr-FR" dirty="0" err="1"/>
              <a:t>overlap</a:t>
            </a:r>
            <a:r>
              <a:rPr lang="fr-FR" dirty="0"/>
              <a:t> +++ </a:t>
            </a:r>
            <a:r>
              <a:rPr lang="fr-FR" dirty="0" err="1"/>
              <a:t>median</a:t>
            </a:r>
            <a:r>
              <a:rPr lang="fr-FR" dirty="0"/>
              <a:t> (range)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913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521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256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simple terms, Z can be conceived as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resistance, since it embodies both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inphase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out-of-phase relationships between P and V9.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in-phase component is called the real part of Z (or resistance (R)), whereas the out-of-phase relationship is expressed by the imaginary part (or reactance (X)), and both appear as functions of the frequency of oscillation (f). In other words, R describes the dissipative mechanical properties of the respiratory system, whereas X is related to the energy storage capacity and thus determined jointly by the elastic properties (the relationship between P and volume) dominant at low oscillation frequencies and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inertive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properties (the relationship between P and volume acceleration), which become progressively more important with increasing f.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78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simple terms, Z can be conceived as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resistance, since it embodies both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inphase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out-of-phase relationships between P and V9.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in-phase component is called the real part of Z (or resistance (R)), whereas the out-of-phase relationship is expressed by the imaginary part (or reactance (X)), and both appear as functions of the frequency of oscillation (f). In other words, R describes the dissipative mechanical properties of the respiratory system, whereas X is related to the energy storage capacity and thus determined jointly by the elastic properties (the relationship between P and volume) dominant at low oscillation frequencies and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inertive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properties (the relationship between P and volume acceleration), which become progressively more important with increasing f.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83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simple terms, Z can be conceived as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generalisation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resistance, since it embodies both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inphase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out-of-phase relationships between P and V9.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in-phase component is called the real part of Z (or resistance (R)), whereas the out-of-phase relationship is expressed by the imaginary part (or reactance (X)), and both appear as functions of the frequency of oscillation (f). In other words, R describes the dissipative mechanical properties of the respiratory system, whereas X is related to the energy storage capacity and thus determined jointly by the elastic properties (the relationship between P and volume) dominant at low oscillation frequencies and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inertive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properties (the relationship between P and volume acceleration), which become progressively more important with increasing f.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29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 si intéressant de tester différentes fréquences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43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Premiere</a:t>
            </a:r>
            <a:r>
              <a:rPr lang="fr-FR" dirty="0"/>
              <a:t> raison : </a:t>
            </a:r>
            <a:r>
              <a:rPr lang="fr-FR" dirty="0" err="1"/>
              <a:t>propgagation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60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12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Deuxième raison :  analyser </a:t>
            </a:r>
            <a:r>
              <a:rPr lang="fr-FR" dirty="0" err="1"/>
              <a:t>dépendence</a:t>
            </a:r>
            <a:r>
              <a:rPr lang="fr-FR" baseline="0" dirty="0"/>
              <a:t> de </a:t>
            </a:r>
            <a:r>
              <a:rPr lang="fr-FR" baseline="0" dirty="0" err="1"/>
              <a:t>Xsr</a:t>
            </a:r>
            <a:r>
              <a:rPr lang="fr-FR" baseline="0" dirty="0"/>
              <a:t> à la fréquence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Es-ce l’</a:t>
            </a:r>
            <a:r>
              <a:rPr lang="fr-FR" baseline="0" dirty="0" err="1"/>
              <a:t>inertance</a:t>
            </a:r>
            <a:r>
              <a:rPr lang="fr-FR" baseline="0" dirty="0"/>
              <a:t> ou la capacitance qui prédomine 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inertance</a:t>
            </a:r>
            <a:r>
              <a:rPr lang="fr-FR" dirty="0"/>
              <a:t> prédomine aux hautes fréquences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Si augmentation de </a:t>
            </a:r>
            <a:r>
              <a:rPr lang="fr-FR" dirty="0" err="1"/>
              <a:t>Fres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397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Premier critères : est ce reproductible?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F0ED7-8115-4D9F-AEF2-28C92F3ED35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39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2717"/>
            <a:ext cx="9144000" cy="2387600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12392"/>
            <a:ext cx="9144000" cy="8556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435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28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99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13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657600"/>
            <a:ext cx="10515600" cy="904875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48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561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24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37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6232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22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41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7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0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28/09/2024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4387-F258-4756-A769-FEE27D7D5D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5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544068B-F3E3-A62A-92B8-6CE4F3711A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Nouvelles techniques d’explorations fonctionnelles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9D953ACA-172C-F679-7732-D76FB62C1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Justine FRIJA</a:t>
            </a:r>
          </a:p>
          <a:p>
            <a:r>
              <a:rPr lang="fr-FR" dirty="0"/>
              <a:t>Hôpital Bichat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7082BB4-1AA4-2564-8366-66556591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36" y="-224285"/>
            <a:ext cx="1870528" cy="18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341888-8990-E47E-A6DC-E07FB9002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29" y="204107"/>
            <a:ext cx="2471912" cy="8556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4747E7-5A3D-FA32-E783-945061FB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335" y="62555"/>
            <a:ext cx="2986821" cy="1138766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ED4C7D-4200-FE37-FBC5-986F247B5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</a:t>
            </a:fld>
            <a:endParaRPr lang="fr-FR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838C0B6E-4211-AA7B-6271-2AA664671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1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E88C211-9A41-1313-9A61-27D18B767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442" y="1490661"/>
            <a:ext cx="2743201" cy="26015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FDBAA25-2B84-B1D5-8E10-E1F835F0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Oscillations forcées et oscillométrie d’impulsion : Principe général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6AE483-7B3D-AEB1-11AA-7D0731E9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661"/>
            <a:ext cx="6591300" cy="4697867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Système respiratoire considéré comme linéaire</a:t>
            </a:r>
          </a:p>
          <a:p>
            <a:r>
              <a:rPr lang="fr-FR" dirty="0"/>
              <a:t>Probable hétérogénéité même chez le sujet sain</a:t>
            </a:r>
          </a:p>
          <a:p>
            <a:r>
              <a:rPr lang="fr-FR" dirty="0"/>
              <a:t>Première description 1956</a:t>
            </a:r>
          </a:p>
          <a:p>
            <a:r>
              <a:rPr lang="fr-FR" dirty="0"/>
              <a:t>Fréquences 4-50 Hz</a:t>
            </a:r>
          </a:p>
          <a:p>
            <a:r>
              <a:rPr lang="fr-FR" dirty="0"/>
              <a:t>Acquisitions</a:t>
            </a:r>
          </a:p>
          <a:p>
            <a:pPr lvl="1"/>
            <a:r>
              <a:rPr lang="fr-FR" dirty="0"/>
              <a:t>30 s chez l’adulte, &lt; 10% de variation</a:t>
            </a:r>
          </a:p>
          <a:p>
            <a:pPr lvl="1"/>
            <a:r>
              <a:rPr lang="fr-FR" dirty="0"/>
              <a:t>16 s chez l’enfant &lt; 12 ans, &lt; 15% de variation</a:t>
            </a:r>
          </a:p>
          <a:p>
            <a:pPr lvl="1"/>
            <a:r>
              <a:rPr lang="fr-FR" dirty="0"/>
              <a:t>Réponse au bronchodilatateur : −40% sur Rrs5, +50% sur Xrs5, −80% sur AX </a:t>
            </a:r>
          </a:p>
          <a:p>
            <a:pPr lvl="1"/>
            <a:r>
              <a:rPr lang="fr-FR" dirty="0"/>
              <a:t>Avant la spirométrie</a:t>
            </a:r>
          </a:p>
          <a:p>
            <a:pPr lvl="1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986158-C242-63B3-317C-064EF1D6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10</a:t>
            </a:fld>
            <a:endParaRPr lang="fr-FR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BD5FB86E-2C63-3995-5E8E-7DD43EF4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426520-8A1C-E09E-EE21-A36558D3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001" y="4166601"/>
            <a:ext cx="4230626" cy="22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7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638395" y="1301410"/>
            <a:ext cx="4252583" cy="4458381"/>
            <a:chOff x="332108" y="1751352"/>
            <a:chExt cx="4252583" cy="445838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l="32681"/>
            <a:stretch/>
          </p:blipFill>
          <p:spPr>
            <a:xfrm>
              <a:off x="332108" y="1751352"/>
              <a:ext cx="4252583" cy="445838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841826" y="1857829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Loudspeaker</a:t>
              </a:r>
              <a:endParaRPr lang="fr-FR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6108691" y="1502809"/>
            <a:ext cx="4252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patient respire normalement : Pas de manœuvre spécifique</a:t>
            </a:r>
          </a:p>
          <a:p>
            <a:endParaRPr lang="fr-FR" b="1" dirty="0"/>
          </a:p>
          <a:p>
            <a:r>
              <a:rPr lang="fr-FR" b="1" dirty="0"/>
              <a:t>Un haut-parleur génère des ondes sonores de fréquence f</a:t>
            </a:r>
          </a:p>
          <a:p>
            <a:endParaRPr lang="fr-FR" b="1" dirty="0"/>
          </a:p>
          <a:p>
            <a:r>
              <a:rPr lang="fr-FR" b="1" dirty="0"/>
              <a:t>On mesure le flux V (</a:t>
            </a:r>
            <a:r>
              <a:rPr lang="fr-FR" b="1" dirty="0" err="1"/>
              <a:t>pneumotachographe</a:t>
            </a:r>
            <a:r>
              <a:rPr lang="fr-FR" b="1" dirty="0"/>
              <a:t>) et la pression à la bouche (</a:t>
            </a:r>
            <a:r>
              <a:rPr lang="fr-FR" b="1" dirty="0" err="1">
                <a:latin typeface="Symbol" panose="05050102010706020507" pitchFamily="18" charset="2"/>
              </a:rPr>
              <a:t>D</a:t>
            </a:r>
            <a:r>
              <a:rPr lang="fr-FR" b="1" dirty="0" err="1"/>
              <a:t>Prs</a:t>
            </a:r>
            <a:r>
              <a:rPr lang="fr-FR" b="1" dirty="0"/>
              <a:t>)</a:t>
            </a:r>
          </a:p>
          <a:p>
            <a:endParaRPr lang="fr-FR" b="1" dirty="0"/>
          </a:p>
          <a:p>
            <a:r>
              <a:rPr lang="fr-FR" b="1" dirty="0"/>
              <a:t>On mesure Zr(f)</a:t>
            </a:r>
          </a:p>
          <a:p>
            <a:endParaRPr lang="fr-FR" b="1" dirty="0"/>
          </a:p>
          <a:p>
            <a:r>
              <a:rPr lang="fr-FR" b="1" dirty="0"/>
              <a:t>On calcule </a:t>
            </a:r>
            <a:r>
              <a:rPr lang="fr-FR" b="1" dirty="0" err="1"/>
              <a:t>Rsr</a:t>
            </a:r>
            <a:r>
              <a:rPr lang="fr-FR" b="1" dirty="0"/>
              <a:t>(f), </a:t>
            </a:r>
            <a:r>
              <a:rPr lang="fr-FR" b="1" dirty="0" err="1"/>
              <a:t>Xrs</a:t>
            </a:r>
            <a:r>
              <a:rPr lang="fr-FR" b="1" dirty="0"/>
              <a:t>(f)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722011" y="5078653"/>
            <a:ext cx="4824412" cy="877561"/>
            <a:chOff x="2185725" y="5352972"/>
            <a:chExt cx="4824412" cy="877561"/>
          </a:xfrm>
        </p:grpSpPr>
        <p:sp>
          <p:nvSpPr>
            <p:cNvPr id="8" name="ZoneTexte 22"/>
            <p:cNvSpPr txBox="1">
              <a:spLocks noChangeArrowheads="1"/>
            </p:cNvSpPr>
            <p:nvPr/>
          </p:nvSpPr>
          <p:spPr bwMode="auto">
            <a:xfrm>
              <a:off x="2185725" y="5707313"/>
              <a:ext cx="48244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fr-FR" altLang="fr-FR" sz="2800" b="1" dirty="0" err="1">
                  <a:solidFill>
                    <a:srgbClr val="FF0000"/>
                  </a:solidFill>
                </a:rPr>
                <a:t>Zrs</a:t>
              </a:r>
              <a:r>
                <a:rPr lang="fr-FR" altLang="fr-FR" sz="2800" b="1" dirty="0">
                  <a:solidFill>
                    <a:srgbClr val="FF0000"/>
                  </a:solidFill>
                </a:rPr>
                <a:t>(f) = V / </a:t>
              </a:r>
              <a:r>
                <a:rPr lang="fr-FR" altLang="fr-FR" sz="2800" b="1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fr-FR" altLang="fr-FR" sz="2800" b="1" dirty="0" err="1">
                  <a:solidFill>
                    <a:srgbClr val="FF0000"/>
                  </a:solidFill>
                </a:rPr>
                <a:t>Prs</a:t>
              </a:r>
              <a:r>
                <a:rPr lang="fr-FR" altLang="fr-FR" sz="2800" b="1" dirty="0">
                  <a:solidFill>
                    <a:srgbClr val="FF0000"/>
                  </a:solidFill>
                </a:rPr>
                <a:t>(f)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418736" y="5352972"/>
              <a:ext cx="45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0412EE19-7987-57A9-EB96-00AEDD32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5A02C4D-9E69-7615-E3BD-4ED11E98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11</a:t>
            </a:fld>
            <a:endParaRPr lang="fr-FR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90C06F9-17AC-A91E-F592-A81C50C7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220"/>
            <a:ext cx="10515600" cy="995770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Oscillations forcées et oscillométrie d’impulsion : Principe général</a:t>
            </a:r>
          </a:p>
        </p:txBody>
      </p:sp>
    </p:spTree>
    <p:extLst>
      <p:ext uri="{BB962C8B-B14F-4D97-AF65-F5344CB8AC3E}">
        <p14:creationId xmlns:p14="http://schemas.microsoft.com/office/powerpoint/2010/main" val="401676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03" y="3229398"/>
            <a:ext cx="6785066" cy="50984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29548" y="2081978"/>
            <a:ext cx="8219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Oscillométrie d’impulsion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Signal carré de fréquence 5 Hz, correspondant à la somme de signaux sinusoïdaux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Post-traitement pour déterminer les paramètres oscillométriques aux fréquences d’intérêt</a:t>
            </a:r>
          </a:p>
          <a:p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1068" y="5827949"/>
            <a:ext cx="5659936" cy="24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129548" y="1101178"/>
            <a:ext cx="665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Technique des oscillations forcées </a:t>
            </a:r>
            <a:r>
              <a:rPr lang="fr-FR" b="1" dirty="0">
                <a:solidFill>
                  <a:srgbClr val="002060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2060"/>
                </a:solidFill>
              </a:rPr>
              <a:t>Signaux sinusoïdaux de différentes fréquences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1AAB6B-9DE8-58E5-BE1F-C6B2929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Formes de trains d’ondes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27A04219-B369-2F7F-2623-41D0AC6F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818509-99CF-D249-25A3-50D78CD6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03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external file that holds a picture, illustration, etc.&#10;Object name is EDU-0205-2014.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0"/>
          <a:stretch/>
        </p:blipFill>
        <p:spPr bwMode="auto">
          <a:xfrm>
            <a:off x="4225933" y="1189972"/>
            <a:ext cx="3740134" cy="556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178216" y="6443482"/>
            <a:ext cx="2489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/>
              <a:t>Brasheer</a:t>
            </a:r>
            <a:r>
              <a:rPr lang="fr-FR" sz="1400" b="1" i="1" dirty="0"/>
              <a:t> &amp; Salvi, </a:t>
            </a:r>
            <a:r>
              <a:rPr lang="fr-FR" sz="1400" b="1" i="1" dirty="0" err="1"/>
              <a:t>Breathe</a:t>
            </a:r>
            <a:r>
              <a:rPr lang="fr-FR" sz="1400" b="1" i="1" dirty="0"/>
              <a:t> 2015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24000" y="3062689"/>
            <a:ext cx="286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Hautes fréquences </a:t>
            </a:r>
            <a:r>
              <a:rPr lang="fr-FR" b="1" dirty="0">
                <a:sym typeface="Wingdings" panose="05000000000000000000" pitchFamily="2" charset="2"/>
              </a:rPr>
              <a:t> Explore les VA proximales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803614" y="3062689"/>
            <a:ext cx="286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Basses fréquences </a:t>
            </a:r>
            <a:r>
              <a:rPr lang="fr-FR" b="1" dirty="0">
                <a:sym typeface="Wingdings" panose="05000000000000000000" pitchFamily="2" charset="2"/>
              </a:rPr>
              <a:t> VA distales et alvéoles</a:t>
            </a:r>
            <a:endParaRPr lang="fr-FR" b="1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D99B356-7EB6-CD4E-8794-5E73B05D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Propagation des ondes dans l’arbre respiratoire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0407471-348C-2EAE-A342-DE0F220D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F98606-02C9-4FDD-B2E4-E60683E93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62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178216" y="6443482"/>
            <a:ext cx="2489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/>
              <a:t>Brasheer</a:t>
            </a:r>
            <a:r>
              <a:rPr lang="fr-FR" sz="1400" b="1" i="1" dirty="0"/>
              <a:t> &amp; Salvi, </a:t>
            </a:r>
            <a:r>
              <a:rPr lang="fr-FR" sz="1400" b="1" i="1" dirty="0" err="1"/>
              <a:t>Breathe</a:t>
            </a:r>
            <a:r>
              <a:rPr lang="fr-FR" sz="1400" b="1" i="1" dirty="0"/>
              <a:t> 2015</a:t>
            </a:r>
          </a:p>
        </p:txBody>
      </p:sp>
      <p:pic>
        <p:nvPicPr>
          <p:cNvPr id="2050" name="Picture 2" descr="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63" y="2480142"/>
            <a:ext cx="4420401" cy="33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67113" y="1170829"/>
            <a:ext cx="6857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</a:rPr>
              <a:t>↗  </a:t>
            </a:r>
            <a:r>
              <a:rPr lang="fr-FR" b="1" dirty="0" err="1">
                <a:latin typeface="Calibri" panose="020F0502020204030204" pitchFamily="34" charset="0"/>
              </a:rPr>
              <a:t>Rsr</a:t>
            </a:r>
            <a:r>
              <a:rPr lang="fr-FR" b="1" dirty="0">
                <a:latin typeface="Calibri" panose="020F0502020204030204" pitchFamily="34" charset="0"/>
              </a:rPr>
              <a:t>(5hz) et </a:t>
            </a:r>
            <a:r>
              <a:rPr lang="fr-FR" b="1" dirty="0" err="1">
                <a:latin typeface="Calibri" panose="020F0502020204030204" pitchFamily="34" charset="0"/>
              </a:rPr>
              <a:t>Rsr</a:t>
            </a:r>
            <a:r>
              <a:rPr lang="fr-FR" b="1" dirty="0">
                <a:latin typeface="Calibri" panose="020F0502020204030204" pitchFamily="34" charset="0"/>
              </a:rPr>
              <a:t>(20Hz) : Obstacle proximal (grandes voies aériennes)</a:t>
            </a:r>
            <a:endParaRPr lang="fr-FR" b="1" dirty="0"/>
          </a:p>
          <a:p>
            <a:endParaRPr lang="fr-FR" b="1" dirty="0">
              <a:latin typeface="Calibri" panose="020F0502020204030204" pitchFamily="34" charset="0"/>
            </a:endParaRPr>
          </a:p>
          <a:p>
            <a:r>
              <a:rPr lang="fr-FR" b="1" dirty="0">
                <a:latin typeface="Calibri" panose="020F0502020204030204" pitchFamily="34" charset="0"/>
              </a:rPr>
              <a:t>↗  </a:t>
            </a:r>
            <a:r>
              <a:rPr lang="fr-FR" b="1" dirty="0" err="1">
                <a:latin typeface="Calibri" panose="020F0502020204030204" pitchFamily="34" charset="0"/>
              </a:rPr>
              <a:t>Rsr</a:t>
            </a:r>
            <a:r>
              <a:rPr lang="fr-FR" b="1" dirty="0">
                <a:latin typeface="Calibri" panose="020F0502020204030204" pitchFamily="34" charset="0"/>
              </a:rPr>
              <a:t>(5hz) : Obstacle distal (petites voies aériennes)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849260-C69D-4718-159A-F6636A547E00}"/>
              </a:ext>
            </a:extLst>
          </p:cNvPr>
          <p:cNvSpPr txBox="1"/>
          <p:nvPr/>
        </p:nvSpPr>
        <p:spPr>
          <a:xfrm>
            <a:off x="8796739" y="1821724"/>
            <a:ext cx="1456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EN THEORIE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BD69D66-D93D-8991-BCA2-97B6E724D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/>
              <a:t>Dépendance de </a:t>
            </a:r>
            <a:r>
              <a:rPr lang="fr-FR" sz="3600" b="1" dirty="0" err="1"/>
              <a:t>Rsr</a:t>
            </a:r>
            <a:r>
              <a:rPr lang="fr-FR" sz="3600" b="1" dirty="0"/>
              <a:t> à la fréquence d’entrée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5B07E0-4A81-A9F3-6A8E-D3DE1FFC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EB6BC4-F89F-FBFB-E2FA-EDF837F1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498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178216" y="6443482"/>
            <a:ext cx="2489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/>
              <a:t>Brasheer</a:t>
            </a:r>
            <a:r>
              <a:rPr lang="fr-FR" sz="1400" b="1" i="1" dirty="0"/>
              <a:t> &amp; Salvi, </a:t>
            </a:r>
            <a:r>
              <a:rPr lang="fr-FR" sz="1400" b="1" i="1" dirty="0" err="1"/>
              <a:t>Breathe</a:t>
            </a:r>
            <a:r>
              <a:rPr lang="fr-FR" sz="1400" b="1" i="1" dirty="0"/>
              <a:t> 2015</a:t>
            </a:r>
          </a:p>
        </p:txBody>
      </p:sp>
      <p:pic>
        <p:nvPicPr>
          <p:cNvPr id="3074" name="Picture 2" descr="Fig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32" y="1837281"/>
            <a:ext cx="4760068" cy="37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03341" y="5746551"/>
            <a:ext cx="7785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L’élévation de </a:t>
            </a:r>
            <a:r>
              <a:rPr lang="fr-FR" b="1" dirty="0" err="1"/>
              <a:t>Ax</a:t>
            </a:r>
            <a:r>
              <a:rPr lang="fr-FR" b="1" dirty="0"/>
              <a:t> et/ou </a:t>
            </a:r>
            <a:r>
              <a:rPr lang="fr-FR" b="1" dirty="0" err="1"/>
              <a:t>Fres</a:t>
            </a:r>
            <a:r>
              <a:rPr lang="fr-FR" b="1" dirty="0"/>
              <a:t> correspond à une prédominance du composant élastique de la réactance </a:t>
            </a:r>
            <a:r>
              <a:rPr lang="fr-FR" b="1" dirty="0">
                <a:sym typeface="Wingdings" panose="05000000000000000000" pitchFamily="2" charset="2"/>
              </a:rPr>
              <a:t> Altération du poumon distal (bronchioles, alvéoles)</a:t>
            </a:r>
            <a:endParaRPr lang="fr-FR" b="1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1674D6F1-03DC-E906-C43A-93D9DBBA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6030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Dépendance de </a:t>
            </a:r>
            <a:r>
              <a:rPr lang="fr-FR" sz="3600" b="1" dirty="0" err="1"/>
              <a:t>Xsr</a:t>
            </a:r>
            <a:r>
              <a:rPr lang="fr-FR" sz="3600" b="1" dirty="0"/>
              <a:t> à la fréquence d’entrée</a:t>
            </a:r>
            <a:br>
              <a:rPr lang="fr-FR" sz="3600" b="1" dirty="0"/>
            </a:br>
            <a:r>
              <a:rPr lang="fr-FR" sz="3600" b="1" dirty="0"/>
              <a:t>Aire de réactance</a:t>
            </a:r>
            <a:br>
              <a:rPr lang="fr-FR" sz="3600" b="1" dirty="0"/>
            </a:br>
            <a:r>
              <a:rPr lang="fr-FR" sz="3600" b="1" dirty="0"/>
              <a:t>Fréquence de résonnance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0E3BCFF-0602-8D0A-ABE8-EDB25937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9B8CA1-F8B0-CD66-C5AA-1B947CDF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63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EB4560-2C7B-DE16-38E4-3B7085554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538" y="1175657"/>
            <a:ext cx="6940924" cy="29572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E3C517-7C05-6371-900B-B5405260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664" y="4934857"/>
            <a:ext cx="1511300" cy="254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844E44-5B3C-4C73-8FEC-53AAFA62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16</a:t>
            </a:fld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5499D0-2E34-53E3-6D9D-6CF8F888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40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015047" y="6333027"/>
            <a:ext cx="167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Oostveen</a:t>
            </a:r>
            <a:r>
              <a:rPr lang="fr-FR" b="1" dirty="0"/>
              <a:t>, 2003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248" y="1360077"/>
            <a:ext cx="5152672" cy="38705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11286" y="5779029"/>
            <a:ext cx="47861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Pour comparaison : </a:t>
            </a:r>
          </a:p>
          <a:p>
            <a:r>
              <a:rPr lang="fr-FR" b="1" dirty="0"/>
              <a:t>Spirométrie : ≈ 2-3%</a:t>
            </a:r>
          </a:p>
          <a:p>
            <a:r>
              <a:rPr lang="fr-FR" b="1" dirty="0"/>
              <a:t>Résistances des VA en pléthysmographie : ≈ 25%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B9A91B6-0A86-0B60-93CC-D71FADE3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/>
              <a:t>Variabilité à court terme : </a:t>
            </a:r>
            <a:r>
              <a:rPr lang="fr-FR" sz="3600" b="1" dirty="0" err="1"/>
              <a:t>statisfaisante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258B66-AFF7-775E-A189-1B418A65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0FDB04-69BE-0464-B8B8-078833FC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929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567" y="1735830"/>
            <a:ext cx="4047631" cy="3393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78" y="1482986"/>
            <a:ext cx="4018325" cy="39108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015048" y="6333027"/>
            <a:ext cx="153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Dencker</a:t>
            </a:r>
            <a:r>
              <a:rPr lang="fr-FR" b="1" dirty="0"/>
              <a:t>, 2006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88706" y="6008876"/>
            <a:ext cx="3614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Dispersion des valeurs normales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5F0AB64-FB95-B2F5-D43D-B8504BA1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Valeurs de référence chez l’enfant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FAC393-73FF-13E1-E701-ACB31576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714E28-6CCC-0B12-F236-F9D96471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21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159284" y="591979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Schulz, 2013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45654" y="6008876"/>
            <a:ext cx="4100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</a:rPr>
              <a:t>Discordance entre les séries publiées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638" y="931076"/>
            <a:ext cx="7525885" cy="502161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B915E16-A60A-6A1D-F67C-ACCCA052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Valeurs de référence chez l’adulte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44919B-87CC-DFA9-D6FD-ACEC0056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66EB3E-2AD4-37D9-D715-C2D228F3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87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72D3F-93B1-E015-3092-74E504612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Liens d’intérêt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88A1CF42-A609-1D27-F17F-854644949E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9215743"/>
              </p:ext>
            </p:extLst>
          </p:nvPr>
        </p:nvGraphicFramePr>
        <p:xfrm>
          <a:off x="838199" y="1872279"/>
          <a:ext cx="10515601" cy="405527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3908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6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669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Période</a:t>
                      </a:r>
                      <a:r>
                        <a:rPr lang="fr-FR" sz="1600" baseline="0" dirty="0"/>
                        <a:t> 2018-2024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Industrie pharmaceutique, prestataire, fabriquant d’orthèses ou de ventilateurs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242">
                <a:tc>
                  <a:txBody>
                    <a:bodyPr/>
                    <a:lstStyle/>
                    <a:p>
                      <a:r>
                        <a:rPr lang="fr-FR" sz="1600" dirty="0"/>
                        <a:t>Coordinateur</a:t>
                      </a:r>
                      <a:r>
                        <a:rPr lang="fr-FR" sz="1600" baseline="0" dirty="0"/>
                        <a:t> études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Apneal</a:t>
                      </a:r>
                      <a:r>
                        <a:rPr lang="fr-FR" sz="1600" dirty="0"/>
                        <a:t> (Mitral)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242">
                <a:tc>
                  <a:txBody>
                    <a:bodyPr/>
                    <a:lstStyle/>
                    <a:p>
                      <a:r>
                        <a:rPr lang="fr-FR" sz="1600" dirty="0"/>
                        <a:t>Investigateur études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SunSAS</a:t>
                      </a:r>
                      <a:r>
                        <a:rPr lang="fr-FR" sz="1600" dirty="0"/>
                        <a:t> (Sunrise), </a:t>
                      </a:r>
                      <a:r>
                        <a:rPr lang="fr-FR" sz="1600" dirty="0" err="1"/>
                        <a:t>Apneal</a:t>
                      </a:r>
                      <a:r>
                        <a:rPr lang="fr-FR" sz="1600" dirty="0"/>
                        <a:t> (Mitral)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242">
                <a:tc>
                  <a:txBody>
                    <a:bodyPr/>
                    <a:lstStyle/>
                    <a:p>
                      <a:r>
                        <a:rPr lang="fr-FR" sz="1600" dirty="0"/>
                        <a:t>Consultant non rémunéré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err="1"/>
                        <a:t>Withings</a:t>
                      </a:r>
                      <a:r>
                        <a:rPr lang="fr-FR" sz="1600" dirty="0"/>
                        <a:t>, Samsung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4">
                <a:tc>
                  <a:txBody>
                    <a:bodyPr/>
                    <a:lstStyle/>
                    <a:p>
                      <a:r>
                        <a:rPr lang="fr-FR" sz="1600" dirty="0"/>
                        <a:t>Invitation à des congrès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LVL médical, </a:t>
                      </a:r>
                      <a:r>
                        <a:rPr lang="fr-FR" sz="1600" dirty="0" err="1"/>
                        <a:t>Oxyvie</a:t>
                      </a:r>
                      <a:r>
                        <a:rPr lang="fr-FR" sz="1600" dirty="0"/>
                        <a:t>, ADEP, </a:t>
                      </a:r>
                      <a:r>
                        <a:rPr lang="fr-FR" sz="1600" dirty="0" err="1"/>
                        <a:t>Vitalaire</a:t>
                      </a:r>
                      <a:r>
                        <a:rPr lang="fr-FR" sz="1600" dirty="0"/>
                        <a:t>, SOS oxygène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242">
                <a:tc>
                  <a:txBody>
                    <a:bodyPr/>
                    <a:lstStyle/>
                    <a:p>
                      <a:r>
                        <a:rPr lang="fr-FR" sz="1600" dirty="0"/>
                        <a:t>Orateur rémunéré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SOS oxygène, </a:t>
                      </a:r>
                      <a:r>
                        <a:rPr lang="fr-FR" sz="1600" dirty="0" err="1"/>
                        <a:t>Oxylis</a:t>
                      </a:r>
                      <a:r>
                        <a:rPr lang="fr-FR" sz="1600" dirty="0"/>
                        <a:t>, Isis médical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242">
                <a:tc>
                  <a:txBody>
                    <a:bodyPr/>
                    <a:lstStyle/>
                    <a:p>
                      <a:r>
                        <a:rPr lang="fr-FR" sz="1600" dirty="0"/>
                        <a:t>Actionnaire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0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242">
                <a:tc>
                  <a:txBody>
                    <a:bodyPr/>
                    <a:lstStyle/>
                    <a:p>
                      <a:r>
                        <a:rPr lang="fr-FR" sz="1600" dirty="0"/>
                        <a:t>Financement de recherche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LVL médical, </a:t>
                      </a:r>
                      <a:r>
                        <a:rPr lang="fr-FR" sz="1600" dirty="0" err="1"/>
                        <a:t>Resmed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62718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9857F2-BABE-0015-3E8A-8413FA8E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9B4E220-982F-D440-462A-2D232842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21409"/>
          <a:stretch/>
        </p:blipFill>
        <p:spPr>
          <a:xfrm>
            <a:off x="7379433" y="5976162"/>
            <a:ext cx="3118981" cy="8818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2779" r="2487"/>
          <a:stretch/>
        </p:blipFill>
        <p:spPr>
          <a:xfrm>
            <a:off x="1761995" y="792894"/>
            <a:ext cx="6876789" cy="535613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11682" y="6417080"/>
            <a:ext cx="1889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Paredi</a:t>
            </a:r>
            <a:r>
              <a:rPr lang="fr-FR" sz="1600" b="1" dirty="0"/>
              <a:t>, Thorax 2010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CD81031-3AE0-4197-A7D3-CFA94B79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Pathologies obstructives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C95157-34F6-91F5-6B68-4C86C526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60420D-312F-6BAF-BBFC-6669A986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099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5201" b="20751"/>
          <a:stretch/>
        </p:blipFill>
        <p:spPr>
          <a:xfrm>
            <a:off x="2761203" y="1574306"/>
            <a:ext cx="6363603" cy="463271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756008" y="6374395"/>
            <a:ext cx="14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Shi</a:t>
            </a:r>
            <a:r>
              <a:rPr lang="fr-FR" b="1" dirty="0"/>
              <a:t>, JACI 2013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25093" y="3429000"/>
            <a:ext cx="27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54 enfants asthmatiques</a:t>
            </a:r>
          </a:p>
          <a:p>
            <a:r>
              <a:rPr lang="fr-FR" b="1" dirty="0">
                <a:solidFill>
                  <a:srgbClr val="C00000"/>
                </a:solidFill>
              </a:rPr>
              <a:t>C-C : asthme contrôlé</a:t>
            </a:r>
          </a:p>
          <a:p>
            <a:r>
              <a:rPr lang="fr-FR" b="1" dirty="0">
                <a:solidFill>
                  <a:srgbClr val="C00000"/>
                </a:solidFill>
              </a:rPr>
              <a:t>C-U : asthme non contrôlé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64EFA62-41F1-B337-11C9-5ECDEA60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Prédiction du contrôle de l’asthme chez l’enfant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C07725-B13F-D5A5-1F7C-D72F30EE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218BED-5E6F-2C51-0451-D8A5B185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785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756008" y="6374395"/>
            <a:ext cx="14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Shi</a:t>
            </a:r>
            <a:r>
              <a:rPr lang="fr-FR" b="1" dirty="0"/>
              <a:t>, JACI 2013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706" y="1551003"/>
            <a:ext cx="8964589" cy="37297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578" y="6006671"/>
            <a:ext cx="4758844" cy="73705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63809" y="5462939"/>
            <a:ext cx="8730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Dans cette étude : pas de différence significative avec VEMS et VC, VEMS/CV significatif mais </a:t>
            </a:r>
            <a:r>
              <a:rPr lang="fr-FR" sz="1600" b="1" dirty="0" err="1"/>
              <a:t>overlap</a:t>
            </a:r>
            <a:endParaRPr lang="fr-FR" sz="1600" b="1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C9E38F-B29C-6FC0-C673-31A918362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5FB3BE8-8CC2-B1E3-D24B-121217BB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22</a:t>
            </a:fld>
            <a:endParaRPr lang="fr-FR"/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E93D453A-ED97-28DB-F1A5-4B09E666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Prédiction du contrôle de l’asthme chez l’enfant</a:t>
            </a:r>
          </a:p>
        </p:txBody>
      </p:sp>
    </p:spTree>
    <p:extLst>
      <p:ext uri="{BB962C8B-B14F-4D97-AF65-F5344CB8AC3E}">
        <p14:creationId xmlns:p14="http://schemas.microsoft.com/office/powerpoint/2010/main" val="2961749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EEB48-8CC0-B2E4-FE13-E5BF4B1F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Contrôle de l’asthme de l’adulte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42B7B2-449D-646B-6E07-F22557300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Akamatsu </a:t>
            </a:r>
            <a:r>
              <a:rPr lang="fr-FR" dirty="0" err="1"/>
              <a:t>Respir</a:t>
            </a:r>
            <a:r>
              <a:rPr lang="fr-FR" dirty="0"/>
              <a:t> </a:t>
            </a:r>
            <a:r>
              <a:rPr lang="fr-FR" dirty="0" err="1"/>
              <a:t>Physiol</a:t>
            </a:r>
            <a:r>
              <a:rPr lang="fr-FR" dirty="0"/>
              <a:t> </a:t>
            </a:r>
            <a:r>
              <a:rPr lang="fr-FR" dirty="0" err="1"/>
              <a:t>Neurobiol</a:t>
            </a:r>
            <a:r>
              <a:rPr lang="fr-FR" dirty="0"/>
              <a:t>. 2017 Feb:236:78-83</a:t>
            </a:r>
          </a:p>
          <a:p>
            <a:r>
              <a:rPr lang="fr-FR" dirty="0"/>
              <a:t>Corrélation réponse au traitement à 2 mois et résistances R5 et R5-20 basales</a:t>
            </a:r>
          </a:p>
          <a:p>
            <a:r>
              <a:rPr lang="fr-FR" dirty="0"/>
              <a:t>R5 paramètre le mieux corrélé à l’amélioration du VEMS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274DB4-FD9B-11F4-7A5D-5099F202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BD6750-3FB7-06CC-B7CE-64BF9B24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9349153" y="5544229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Fujii</a:t>
            </a:r>
            <a:r>
              <a:rPr lang="fr-FR" b="1" dirty="0"/>
              <a:t>, 2015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546041"/>
            <a:ext cx="2476691" cy="51889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F7D847-6D21-E5C3-B812-4F2ECAD3FCC2}"/>
              </a:ext>
            </a:extLst>
          </p:cNvPr>
          <p:cNvGrpSpPr/>
          <p:nvPr/>
        </p:nvGrpSpPr>
        <p:grpSpPr>
          <a:xfrm>
            <a:off x="3931725" y="1219048"/>
            <a:ext cx="5275380" cy="5168047"/>
            <a:chOff x="3931725" y="745515"/>
            <a:chExt cx="5275380" cy="5168047"/>
          </a:xfrm>
        </p:grpSpPr>
        <p:grpSp>
          <p:nvGrpSpPr>
            <p:cNvPr id="7" name="Groupe 6"/>
            <p:cNvGrpSpPr/>
            <p:nvPr/>
          </p:nvGrpSpPr>
          <p:grpSpPr>
            <a:xfrm>
              <a:off x="3931725" y="745515"/>
              <a:ext cx="5275380" cy="5168047"/>
              <a:chOff x="2731603" y="1036185"/>
              <a:chExt cx="3680856" cy="4264674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1603" y="1036185"/>
                <a:ext cx="3680856" cy="530156"/>
              </a:xfrm>
              <a:prstGeom prst="rect">
                <a:avLst/>
              </a:prstGeom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4146" y="1557140"/>
                <a:ext cx="3615708" cy="3743719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4104363" y="3582445"/>
              <a:ext cx="5056013" cy="13402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Titre 13">
            <a:extLst>
              <a:ext uri="{FF2B5EF4-FFF2-40B4-BE49-F238E27FC236}">
                <a16:creationId xmlns:a16="http://schemas.microsoft.com/office/drawing/2014/main" id="{E7D3DEDE-4D67-1E30-120E-6BEF7E73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Apport de la FOT dans les pathologies infiltratives</a:t>
            </a:r>
            <a:endParaRPr lang="fr-FR" dirty="0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65E4374C-0A53-87FF-CD98-2BB7BB29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CBC2D3-6945-1EF8-9C72-6BD747AB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236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A9FA09-7AB4-80AE-F4DB-DA0CAC78E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519" y="2533476"/>
            <a:ext cx="3448310" cy="3447832"/>
          </a:xfrm>
        </p:spPr>
        <p:txBody>
          <a:bodyPr anchor="t">
            <a:normAutofit/>
          </a:bodyPr>
          <a:lstStyle/>
          <a:p>
            <a:r>
              <a:rPr lang="fr-FR" sz="1600"/>
              <a:t>Pneumopathie d’hypersensibilité</a:t>
            </a:r>
          </a:p>
          <a:p>
            <a:pPr lvl="1"/>
            <a:r>
              <a:rPr lang="fr-FR" sz="1600"/>
              <a:t>Meira Dias, Arch Bronconeumol (Engl Ed). 2019 Oct;55(10):519-525</a:t>
            </a:r>
          </a:p>
          <a:p>
            <a:pPr lvl="1"/>
            <a:r>
              <a:rPr lang="fr-FR" sz="1600"/>
              <a:t>Peu de discrimination entre les sujets avec et sans fibrose</a:t>
            </a:r>
          </a:p>
          <a:p>
            <a:r>
              <a:rPr lang="fr-FR" sz="1600"/>
              <a:t>FPI</a:t>
            </a:r>
          </a:p>
          <a:p>
            <a:pPr lvl="1"/>
            <a:r>
              <a:rPr lang="fr-FR" sz="1600"/>
              <a:t>Mori Respir Physiol Neurobiol. 2020 Apr:275:103386. </a:t>
            </a:r>
          </a:p>
          <a:p>
            <a:pPr lvl="1"/>
            <a:r>
              <a:rPr lang="fr-FR" sz="1600"/>
              <a:t>Plus faible réactance à 5 Hz (X5), augmentation (Fres) avec progression de la maladie</a:t>
            </a:r>
          </a:p>
          <a:p>
            <a:pPr lvl="1"/>
            <a:endParaRPr lang="fr-FR" sz="16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626FB9-8422-7454-28AB-0B42D4538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750472"/>
            <a:ext cx="3989297" cy="328197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B86B7C-7650-81EF-52F6-43157246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25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CD7082A-46EC-253E-6651-07166423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C9AF058-0A1D-130D-8C44-4CF2108F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Apport de la FOT dans les pathologies infiltratives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2698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2240F-06CF-D1B6-2676-D127E0CB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44"/>
            <a:ext cx="10515600" cy="6838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Apport de la FOT </a:t>
            </a:r>
            <a:r>
              <a:rPr lang="en-US" sz="3800" dirty="0" err="1"/>
              <a:t>selon</a:t>
            </a:r>
            <a:r>
              <a:rPr lang="en-US" sz="3800" dirty="0"/>
              <a:t> la </a:t>
            </a:r>
            <a:r>
              <a:rPr lang="en-US" sz="3800" dirty="0" err="1"/>
              <a:t>pathologie</a:t>
            </a:r>
            <a:endParaRPr lang="en-US" sz="3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36977D-0C9F-501C-D11F-4D6D35F28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636" y="1839596"/>
            <a:ext cx="7346729" cy="9431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Meilleure pour les VA que pour la compliance (PID et emphysème)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C894A9-F3F2-C70A-C387-AE5390C0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9925" y="3620014"/>
            <a:ext cx="4371196" cy="202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53C2A49-A177-0E00-144A-1413FC4A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878" y="3630942"/>
            <a:ext cx="4371196" cy="199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1CCFB-DE1E-22F3-BCDE-8A94EA08BE61}"/>
              </a:ext>
            </a:extLst>
          </p:cNvPr>
          <p:cNvSpPr txBox="1"/>
          <p:nvPr/>
        </p:nvSpPr>
        <p:spPr>
          <a:xfrm>
            <a:off x="3337307" y="5935097"/>
            <a:ext cx="101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Restrictif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F52201-EC76-8D48-1E66-322013F0424B}"/>
              </a:ext>
            </a:extLst>
          </p:cNvPr>
          <p:cNvSpPr txBox="1"/>
          <p:nvPr/>
        </p:nvSpPr>
        <p:spPr>
          <a:xfrm>
            <a:off x="7838260" y="5971205"/>
            <a:ext cx="11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Obstructif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D85D47-0CC6-8887-6457-3394B66DFA57}"/>
              </a:ext>
            </a:extLst>
          </p:cNvPr>
          <p:cNvSpPr txBox="1"/>
          <p:nvPr/>
        </p:nvSpPr>
        <p:spPr>
          <a:xfrm>
            <a:off x="8062296" y="6466353"/>
            <a:ext cx="246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Takeichi</a:t>
            </a:r>
            <a:r>
              <a:rPr lang="fr-FR" dirty="0"/>
              <a:t> Int J COPD 2019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EEFF61-8A8F-823E-961F-0DAE1D2F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26</a:t>
            </a:fld>
            <a:endParaRPr lang="fr-FR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DCB84B9-FBF0-8328-2F51-5CF5A0A0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38200" y="1153938"/>
            <a:ext cx="105155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Technique en ventilation courante : coopération non nécessaire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Reproductibilité intra individuelle acceptable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Tests pharmacologiques chez les patients ne réalisant pas la spirométrie de façon satisfaisante, approche longitudinale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799" y="3294038"/>
            <a:ext cx="4370253" cy="30597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99412" y="3866920"/>
            <a:ext cx="557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Rrs5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99412" y="5466934"/>
            <a:ext cx="683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VEMS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475" y="3294038"/>
            <a:ext cx="2968706" cy="295252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264387" y="6494363"/>
            <a:ext cx="1192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Schulze, 2012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5856" y="6540704"/>
            <a:ext cx="2572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N=48 enfants suspects d’asthme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4FB5D46-94D9-B20F-6CA9-1AEE4441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de la </a:t>
            </a:r>
            <a:r>
              <a:rPr lang="fr-FR" dirty="0" err="1"/>
              <a:t>bronchoréactivité</a:t>
            </a:r>
            <a:endParaRPr lang="fr-FR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7E223FE2-36DC-D7D6-7380-00B708BC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03EEC6B-2E81-5102-6B8E-83D13EA7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312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0592F-EB18-E83C-B8BD-C09E7B8A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En gériatrie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9BF31-D853-D3E0-138D-AF33A14FA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82" y="1253331"/>
            <a:ext cx="5478236" cy="4351338"/>
          </a:xfrm>
        </p:spPr>
        <p:txBody>
          <a:bodyPr/>
          <a:lstStyle/>
          <a:p>
            <a:r>
              <a:rPr lang="fr-FR" dirty="0"/>
              <a:t>Tse Int J </a:t>
            </a:r>
            <a:r>
              <a:rPr lang="fr-FR" dirty="0" err="1"/>
              <a:t>Chron</a:t>
            </a:r>
            <a:r>
              <a:rPr lang="fr-FR" dirty="0"/>
              <a:t> </a:t>
            </a:r>
            <a:r>
              <a:rPr lang="fr-FR" dirty="0" err="1"/>
              <a:t>Obstruct</a:t>
            </a:r>
            <a:r>
              <a:rPr lang="fr-FR" dirty="0"/>
              <a:t> </a:t>
            </a:r>
            <a:r>
              <a:rPr lang="fr-FR" dirty="0" err="1"/>
              <a:t>Pulmon</a:t>
            </a:r>
            <a:r>
              <a:rPr lang="fr-FR" dirty="0"/>
              <a:t> Dis. 2016 May 26:11:1105-18</a:t>
            </a:r>
          </a:p>
          <a:p>
            <a:r>
              <a:rPr lang="fr-FR" dirty="0"/>
              <a:t>Bonne corrélation de la réactance à la spirométrie pour l’obstruction</a:t>
            </a:r>
          </a:p>
          <a:p>
            <a:pPr lvl="1"/>
            <a:r>
              <a:rPr lang="fr-FR" dirty="0"/>
              <a:t>Diagnostic</a:t>
            </a:r>
          </a:p>
          <a:p>
            <a:pPr lvl="1"/>
            <a:r>
              <a:rPr lang="fr-FR" dirty="0"/>
              <a:t>Sévérité</a:t>
            </a:r>
          </a:p>
        </p:txBody>
      </p:sp>
      <p:pic>
        <p:nvPicPr>
          <p:cNvPr id="1026" name="Picture 2" descr="Figure 5">
            <a:extLst>
              <a:ext uri="{FF2B5EF4-FFF2-40B4-BE49-F238E27FC236}">
                <a16:creationId xmlns:a16="http://schemas.microsoft.com/office/drawing/2014/main" id="{E11E10C6-ED24-900F-43A0-39C8ED96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28" y="1253330"/>
            <a:ext cx="3438071" cy="50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4024B7-8A01-A008-B93C-9196145B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28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95433F6C-4285-11A2-BD96-3DE42502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63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3BD5BD-FC02-39D9-6C96-56C92D2D9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103"/>
            <a:ext cx="5257800" cy="4634767"/>
          </a:xfrm>
        </p:spPr>
        <p:txBody>
          <a:bodyPr anchor="t">
            <a:normAutofit/>
          </a:bodyPr>
          <a:lstStyle/>
          <a:p>
            <a:r>
              <a:rPr lang="fr-FR" sz="2400" dirty="0" err="1"/>
              <a:t>Cottee</a:t>
            </a:r>
            <a:r>
              <a:rPr lang="fr-FR" sz="2400" dirty="0"/>
              <a:t> </a:t>
            </a:r>
            <a:r>
              <a:rPr lang="fr-FR" sz="2400" dirty="0" err="1"/>
              <a:t>Chest</a:t>
            </a:r>
            <a:r>
              <a:rPr lang="fr-FR" sz="2400" dirty="0"/>
              <a:t> 2020</a:t>
            </a:r>
          </a:p>
          <a:p>
            <a:r>
              <a:rPr lang="fr-FR" sz="2400" dirty="0"/>
              <a:t>Réponse aux BD 54% FOT vs 27% spirométrie </a:t>
            </a:r>
          </a:p>
          <a:p>
            <a:r>
              <a:rPr lang="fr-FR" sz="2400" dirty="0"/>
              <a:t>X5 et AX</a:t>
            </a:r>
          </a:p>
          <a:p>
            <a:pPr lvl="1"/>
            <a:r>
              <a:rPr lang="fr-FR" dirty="0"/>
              <a:t>Association réponse aux BD sur spirométrie (</a:t>
            </a:r>
            <a:r>
              <a:rPr lang="el-GR" dirty="0"/>
              <a:t>χ</a:t>
            </a:r>
            <a:r>
              <a:rPr lang="el-GR" baseline="30000" dirty="0"/>
              <a:t>2</a:t>
            </a:r>
            <a:r>
              <a:rPr lang="el-GR" dirty="0"/>
              <a:t>, </a:t>
            </a:r>
            <a:r>
              <a:rPr lang="fr-FR" i="1" dirty="0"/>
              <a:t>P</a:t>
            </a:r>
            <a:r>
              <a:rPr lang="fr-FR" dirty="0"/>
              <a:t> &lt; .01)</a:t>
            </a:r>
          </a:p>
          <a:p>
            <a:pPr lvl="1"/>
            <a:r>
              <a:rPr lang="fr-FR" dirty="0"/>
              <a:t>Corrélation avec contrôle de l’asthme (X5: </a:t>
            </a:r>
            <a:r>
              <a:rPr lang="fr-FR" i="1" dirty="0" err="1"/>
              <a:t>r</a:t>
            </a:r>
            <a:r>
              <a:rPr lang="fr-FR" baseline="-25000" dirty="0" err="1"/>
              <a:t>s</a:t>
            </a:r>
            <a:r>
              <a:rPr lang="fr-FR" dirty="0"/>
              <a:t> = –0.36, </a:t>
            </a:r>
            <a:r>
              <a:rPr lang="fr-FR" i="1" dirty="0"/>
              <a:t>P</a:t>
            </a:r>
            <a:r>
              <a:rPr lang="fr-FR" dirty="0"/>
              <a:t> &lt; .01; AX: </a:t>
            </a:r>
            <a:r>
              <a:rPr lang="fr-FR" i="1" dirty="0" err="1"/>
              <a:t>r</a:t>
            </a:r>
            <a:r>
              <a:rPr lang="fr-FR" baseline="-25000" dirty="0" err="1"/>
              <a:t>s</a:t>
            </a:r>
            <a:r>
              <a:rPr lang="fr-FR" dirty="0"/>
              <a:t> = 0.34, </a:t>
            </a:r>
            <a:r>
              <a:rPr lang="fr-FR" i="1" dirty="0"/>
              <a:t>P</a:t>
            </a:r>
            <a:r>
              <a:rPr lang="fr-FR" dirty="0"/>
              <a:t> = .01). </a:t>
            </a:r>
          </a:p>
          <a:p>
            <a:r>
              <a:rPr lang="fr-FR" sz="2400" dirty="0"/>
              <a:t>Mauvais contrôle de l’asthme : AX 69% vs </a:t>
            </a:r>
            <a:r>
              <a:rPr lang="fr-FR" sz="2400" dirty="0" err="1"/>
              <a:t>spiro</a:t>
            </a:r>
            <a:r>
              <a:rPr lang="fr-FR" sz="2400" dirty="0"/>
              <a:t> 41%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EF1420-EDE9-8C64-8960-39AEC9374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337" y="1730524"/>
            <a:ext cx="4919463" cy="272717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DAFE8E-4C30-F22C-A80B-E72274022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29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218FF3C-3551-887C-79F9-058A663C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A6DDA48-9C47-FFAC-5BED-0C306209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Réponse aux BD dans l’asthme (adulte)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7749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88E30-A0A4-7A6C-5391-32D0E864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200416-1140-8D8C-3BE6-22B48B229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Oscillations forcées</a:t>
            </a:r>
          </a:p>
          <a:p>
            <a:r>
              <a:rPr lang="fr-FR" dirty="0" err="1"/>
              <a:t>Minibox</a:t>
            </a:r>
            <a:endParaRPr lang="fr-FR" dirty="0"/>
          </a:p>
          <a:p>
            <a:r>
              <a:rPr lang="fr-FR" dirty="0"/>
              <a:t>Apport de l’IA dans l’interprétation des EFR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09505F-3775-F6E9-8C58-902D0468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D0FCD2-FD0B-A91E-297E-0FB7C1AAE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50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245DB9-A358-21C7-B7EF-BCF54BE1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Apport de la FOT en pratique clinique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276DD2-55C4-9B6E-D2FF-BD170B3A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Ghilain</a:t>
            </a:r>
            <a:r>
              <a:rPr lang="fr-FR" dirty="0"/>
              <a:t> </a:t>
            </a:r>
            <a:r>
              <a:rPr lang="fr-FR" dirty="0" err="1"/>
              <a:t>Rev</a:t>
            </a:r>
            <a:r>
              <a:rPr lang="fr-FR" dirty="0"/>
              <a:t> Mal </a:t>
            </a:r>
            <a:r>
              <a:rPr lang="fr-FR" dirty="0" err="1"/>
              <a:t>Respir</a:t>
            </a:r>
            <a:r>
              <a:rPr lang="fr-FR" dirty="0"/>
              <a:t>. 2022 Oct;39(8):659-668</a:t>
            </a:r>
          </a:p>
          <a:p>
            <a:pPr lvl="1"/>
            <a:r>
              <a:rPr lang="fr-FR" dirty="0"/>
              <a:t>Corrélation entre la réactance et la dyspnée dans la BPCO (AX5: r=0.46; P=0.003)</a:t>
            </a:r>
          </a:p>
          <a:p>
            <a:pPr lvl="1"/>
            <a:r>
              <a:rPr lang="fr-FR" dirty="0"/>
              <a:t>40 sujets stables</a:t>
            </a:r>
          </a:p>
          <a:p>
            <a:pPr lvl="1"/>
            <a:r>
              <a:rPr lang="fr-FR" dirty="0"/>
              <a:t>Avantage : en respiration spontanée</a:t>
            </a:r>
          </a:p>
          <a:p>
            <a:r>
              <a:rPr lang="fr-FR" dirty="0" err="1"/>
              <a:t>Goorsenberg</a:t>
            </a:r>
            <a:r>
              <a:rPr lang="fr-FR" dirty="0"/>
              <a:t> </a:t>
            </a:r>
            <a:r>
              <a:rPr lang="fr-FR" dirty="0" err="1"/>
              <a:t>Respir</a:t>
            </a:r>
            <a:r>
              <a:rPr lang="fr-FR" dirty="0"/>
              <a:t> </a:t>
            </a:r>
            <a:r>
              <a:rPr lang="fr-FR" dirty="0" err="1"/>
              <a:t>Res</a:t>
            </a:r>
            <a:r>
              <a:rPr lang="fr-FR" dirty="0"/>
              <a:t>. 2020 </a:t>
            </a:r>
            <a:r>
              <a:rPr lang="fr-FR" dirty="0" err="1"/>
              <a:t>Feb</a:t>
            </a:r>
            <a:r>
              <a:rPr lang="fr-FR" dirty="0"/>
              <a:t> 12;21(1):52. : corrélation faible résistance pré </a:t>
            </a:r>
            <a:r>
              <a:rPr lang="fr-FR" dirty="0" err="1"/>
              <a:t>thermoplastie</a:t>
            </a:r>
            <a:r>
              <a:rPr lang="fr-FR" dirty="0"/>
              <a:t> et réponse sur le contrôle de l’asthme</a:t>
            </a:r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A77306-069E-6FD3-D144-52D6D181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01229A-0617-BF84-EF0C-F59A367F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10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94EE3-E0CB-97C1-6F15-F95825A92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Apport de la FOT : dépistage/diagnostic précoce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690414-B03D-A70B-0B8E-9641CD57E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951949"/>
            <a:ext cx="3943350" cy="1913618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/>
              <a:t>Veneroni</a:t>
            </a:r>
            <a:r>
              <a:rPr lang="fr-FR" dirty="0"/>
              <a:t> AJRCCM 2024</a:t>
            </a:r>
          </a:p>
          <a:p>
            <a:pPr lvl="1"/>
            <a:r>
              <a:rPr lang="fr-FR" dirty="0"/>
              <a:t>7560 sujets adultes</a:t>
            </a:r>
          </a:p>
          <a:p>
            <a:pPr lvl="1"/>
            <a:r>
              <a:rPr lang="fr-FR" dirty="0"/>
              <a:t>Symptômes, spirométrie, FOT</a:t>
            </a:r>
          </a:p>
          <a:p>
            <a:r>
              <a:rPr lang="fr-FR" dirty="0"/>
              <a:t>Dias Faria </a:t>
            </a:r>
            <a:r>
              <a:rPr lang="fr-FR" dirty="0" err="1"/>
              <a:t>Clinics</a:t>
            </a:r>
            <a:r>
              <a:rPr lang="fr-FR" dirty="0"/>
              <a:t> 2010</a:t>
            </a:r>
          </a:p>
          <a:p>
            <a:pPr lvl="1"/>
            <a:r>
              <a:rPr lang="fr-FR" dirty="0"/>
              <a:t>170 sujets </a:t>
            </a:r>
            <a:r>
              <a:rPr lang="fr-FR" dirty="0" err="1"/>
              <a:t>fumeurs+contrôles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949B41-48DB-23AE-02EE-C0BA7E67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3937787"/>
            <a:ext cx="3670994" cy="250668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5B22B47-D7A5-303A-226D-9BA4C177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07" y="1951949"/>
            <a:ext cx="2855936" cy="47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A51566-6C02-1D45-E321-4C5A35E4D37B}"/>
              </a:ext>
            </a:extLst>
          </p:cNvPr>
          <p:cNvSpPr txBox="1"/>
          <p:nvPr/>
        </p:nvSpPr>
        <p:spPr>
          <a:xfrm>
            <a:off x="7255328" y="1582617"/>
            <a:ext cx="54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669C21-C6A2-149E-61D7-6261814258D3}"/>
              </a:ext>
            </a:extLst>
          </p:cNvPr>
          <p:cNvSpPr txBox="1"/>
          <p:nvPr/>
        </p:nvSpPr>
        <p:spPr>
          <a:xfrm>
            <a:off x="8322130" y="1571727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Spirométrie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C90898-6B9A-FCE3-FAE2-B1AD46A2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31</a:t>
            </a:fld>
            <a:endParaRPr lang="fr-FR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6384B2F-2913-1D4A-C9B1-E6FAD13C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13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468EE-A2FC-EF45-45DC-30DD4B8A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Minibox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F8BAE7-6140-7A07-5AE7-B69D6472F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6EB10C-A298-BB37-FDCC-1927EB5D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4963D1-B2BC-9579-0410-675EB32B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419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A0BFA4A-EB4D-A7DE-6882-D490C9AC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Minibox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BE45B68-48A7-13DC-5998-38AB3DDC6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1113"/>
            <a:ext cx="6379029" cy="3601130"/>
          </a:xfrm>
        </p:spPr>
        <p:txBody>
          <a:bodyPr/>
          <a:lstStyle/>
          <a:p>
            <a:r>
              <a:rPr lang="fr-FR" dirty="0"/>
              <a:t>Commercialisée par </a:t>
            </a:r>
            <a:r>
              <a:rPr lang="fr-FR" dirty="0" err="1"/>
              <a:t>PulmOne</a:t>
            </a:r>
            <a:endParaRPr lang="fr-FR" dirty="0"/>
          </a:p>
          <a:p>
            <a:r>
              <a:rPr lang="fr-FR" dirty="0"/>
              <a:t>EFR en 20 minutes</a:t>
            </a:r>
          </a:p>
          <a:p>
            <a:pPr lvl="1"/>
            <a:r>
              <a:rPr lang="fr-FR" dirty="0"/>
              <a:t>Spirométrie</a:t>
            </a:r>
          </a:p>
          <a:p>
            <a:pPr lvl="1"/>
            <a:r>
              <a:rPr lang="fr-FR" dirty="0"/>
              <a:t>« Volumes »</a:t>
            </a:r>
          </a:p>
          <a:p>
            <a:pPr lvl="1"/>
            <a:r>
              <a:rPr lang="fr-FR" dirty="0"/>
              <a:t>DLCO single </a:t>
            </a:r>
            <a:r>
              <a:rPr lang="fr-FR" dirty="0" err="1"/>
              <a:t>breath</a:t>
            </a:r>
            <a:endParaRPr lang="fr-FR" dirty="0"/>
          </a:p>
          <a:p>
            <a:r>
              <a:rPr lang="fr-FR" dirty="0"/>
              <a:t>Possible à partir de 5 ans</a:t>
            </a:r>
          </a:p>
          <a:p>
            <a:r>
              <a:rPr lang="fr-FR" dirty="0"/>
              <a:t>Interprétation automatique selon ATS/ERS 2022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ABB80-95A2-E518-EB01-D9F74996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1DFF0D-6779-F356-82CC-5459FC95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DF625D-2E4E-9194-1200-9E8CD7B8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472" y="1209675"/>
            <a:ext cx="3225800" cy="52832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2AFA717-8C6E-36AE-B415-86A95A9B4B39}"/>
              </a:ext>
            </a:extLst>
          </p:cNvPr>
          <p:cNvSpPr txBox="1"/>
          <p:nvPr/>
        </p:nvSpPr>
        <p:spPr>
          <a:xfrm>
            <a:off x="491673" y="4838223"/>
            <a:ext cx="6725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« The </a:t>
            </a:r>
            <a:r>
              <a:rPr lang="fr-FR" i="1" dirty="0" err="1"/>
              <a:t>MiniBox</a:t>
            </a:r>
            <a:r>
              <a:rPr lang="fr-FR" i="1" dirty="0"/>
              <a:t> </a:t>
            </a:r>
            <a:r>
              <a:rPr lang="fr-FR" i="1" dirty="0" err="1"/>
              <a:t>derives</a:t>
            </a:r>
            <a:r>
              <a:rPr lang="fr-FR" i="1" dirty="0"/>
              <a:t> TLC</a:t>
            </a:r>
          </a:p>
          <a:p>
            <a:pPr algn="ctr"/>
            <a:r>
              <a:rPr lang="fr-FR" i="1" dirty="0" err="1"/>
              <a:t>during</a:t>
            </a:r>
            <a:r>
              <a:rPr lang="fr-FR" i="1" dirty="0"/>
              <a:t> tidal </a:t>
            </a:r>
            <a:r>
              <a:rPr lang="fr-FR" i="1" dirty="0" err="1"/>
              <a:t>breathing</a:t>
            </a:r>
            <a:r>
              <a:rPr lang="fr-FR" i="1" dirty="0"/>
              <a:t> by </a:t>
            </a:r>
            <a:r>
              <a:rPr lang="fr-FR" i="1" dirty="0" err="1"/>
              <a:t>analysis</a:t>
            </a:r>
            <a:r>
              <a:rPr lang="fr-FR" i="1" dirty="0"/>
              <a:t> of </a:t>
            </a:r>
            <a:r>
              <a:rPr lang="fr-FR" i="1" dirty="0" err="1"/>
              <a:t>gas</a:t>
            </a:r>
            <a:r>
              <a:rPr lang="fr-FR" i="1" dirty="0"/>
              <a:t> pressures and</a:t>
            </a:r>
          </a:p>
          <a:p>
            <a:pPr algn="ctr"/>
            <a:r>
              <a:rPr lang="fr-FR" i="1" dirty="0"/>
              <a:t>air flows </a:t>
            </a:r>
            <a:r>
              <a:rPr lang="fr-FR" i="1" dirty="0" err="1"/>
              <a:t>immediately</a:t>
            </a:r>
            <a:r>
              <a:rPr lang="fr-FR" i="1" dirty="0"/>
              <a:t> </a:t>
            </a:r>
            <a:r>
              <a:rPr lang="fr-FR" i="1" dirty="0" err="1"/>
              <a:t>preceding</a:t>
            </a:r>
            <a:r>
              <a:rPr lang="fr-FR" i="1" dirty="0"/>
              <a:t> and </a:t>
            </a:r>
            <a:r>
              <a:rPr lang="fr-FR" i="1" dirty="0" err="1"/>
              <a:t>following</a:t>
            </a:r>
            <a:r>
              <a:rPr lang="fr-FR" i="1" dirty="0"/>
              <a:t> </a:t>
            </a:r>
            <a:r>
              <a:rPr lang="fr-FR" i="1" dirty="0" err="1"/>
              <a:t>airway</a:t>
            </a:r>
            <a:endParaRPr lang="fr-FR" i="1" dirty="0"/>
          </a:p>
          <a:p>
            <a:pPr algn="ctr"/>
            <a:r>
              <a:rPr lang="fr-FR" i="1" dirty="0"/>
              <a:t>occlusions </a:t>
            </a:r>
            <a:r>
              <a:rPr lang="fr-FR" i="1" dirty="0" err="1"/>
              <a:t>based</a:t>
            </a:r>
            <a:r>
              <a:rPr lang="fr-FR" i="1" dirty="0"/>
              <a:t> on a combination of first </a:t>
            </a:r>
            <a:r>
              <a:rPr lang="fr-FR" i="1" dirty="0" err="1"/>
              <a:t>principles</a:t>
            </a:r>
            <a:r>
              <a:rPr lang="fr-FR" i="1" dirty="0"/>
              <a:t> and</a:t>
            </a:r>
          </a:p>
          <a:p>
            <a:pPr algn="ctr"/>
            <a:r>
              <a:rPr lang="fr-FR" i="1" dirty="0"/>
              <a:t>inductive </a:t>
            </a:r>
            <a:r>
              <a:rPr lang="fr-FR" i="1" dirty="0" err="1"/>
              <a:t>statistics</a:t>
            </a:r>
            <a:r>
              <a:rPr lang="fr-FR" i="1" dirty="0"/>
              <a:t> » (</a:t>
            </a:r>
            <a:r>
              <a:rPr lang="fr-FR" i="1" dirty="0" err="1"/>
              <a:t>Chest</a:t>
            </a:r>
            <a:r>
              <a:rPr lang="fr-FR" i="1" dirty="0"/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162056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CE896-8056-5192-41ED-1801E5EC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de fonctionnement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B3EBBE-6DC5-5D7C-6D5F-CEFF0226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59AEAC-F2A7-3AD5-C33D-28A0177B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7DB72C-9A2E-B607-AF33-A33005E4B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42" y="1663246"/>
            <a:ext cx="6619897" cy="353150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9F89D-F3BC-BA57-9DE5-516BFCECB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208" y="1727199"/>
            <a:ext cx="3636650" cy="334009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0EC4AAB-6433-A96F-2CEB-565444A177EA}"/>
              </a:ext>
            </a:extLst>
          </p:cNvPr>
          <p:cNvSpPr txBox="1"/>
          <p:nvPr/>
        </p:nvSpPr>
        <p:spPr>
          <a:xfrm>
            <a:off x="9430493" y="5765797"/>
            <a:ext cx="19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Berger, </a:t>
            </a:r>
            <a:r>
              <a:rPr lang="fr-FR" dirty="0" err="1"/>
              <a:t>Chest</a:t>
            </a:r>
            <a:r>
              <a:rPr lang="fr-FR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45070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224F81-9DE8-752C-FDE1-43F88C4E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de fonctionnement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DDAEAE-0D75-BDFB-C325-1E676D605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CD3939-DB2E-9A94-7F63-3014CDCC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24FCD1-20AC-2B27-3097-BAFFBD8F8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494" y="5750417"/>
            <a:ext cx="2027012" cy="7910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1DE1C9-7067-84D2-4AD4-B93D0CF9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07" y="1297707"/>
            <a:ext cx="9658350" cy="45792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B93CC4A-0D27-0FC2-3028-F31565A62DD3}"/>
              </a:ext>
            </a:extLst>
          </p:cNvPr>
          <p:cNvSpPr txBox="1"/>
          <p:nvPr/>
        </p:nvSpPr>
        <p:spPr>
          <a:xfrm>
            <a:off x="9982200" y="5776599"/>
            <a:ext cx="19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Berger, </a:t>
            </a:r>
            <a:r>
              <a:rPr lang="fr-FR" dirty="0" err="1"/>
              <a:t>Chest</a:t>
            </a:r>
            <a:r>
              <a:rPr lang="fr-FR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12699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1A532-F694-658F-4FFD-6349E550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d’examen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1181C-B14F-4B43-1BFE-5647491A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198004-B3C3-C9CC-C01C-7B89B011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71EC88-DB44-08E7-04FC-37306DA9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56" y="1120775"/>
            <a:ext cx="4965288" cy="56007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22AE44-30DF-7CD9-9AB7-BD4943DBA25E}"/>
              </a:ext>
            </a:extLst>
          </p:cNvPr>
          <p:cNvSpPr txBox="1"/>
          <p:nvPr/>
        </p:nvSpPr>
        <p:spPr>
          <a:xfrm>
            <a:off x="8610600" y="370658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Brochure </a:t>
            </a:r>
            <a:r>
              <a:rPr lang="fr-FR" dirty="0" err="1"/>
              <a:t>Minibox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2765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4030E-BE7C-6761-59AB-F3101F238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à la pléthysmographie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43BB82-F4C4-8D87-5295-94E9A5FF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C1A3EF-F8EA-C7C5-0025-44EB3DDC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1FC76-200F-AEEE-D458-9BF9AEC9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3837217"/>
            <a:ext cx="5981700" cy="26035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8AE7E8-A6DF-889F-F061-B6CD5AFAA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189260"/>
            <a:ext cx="5981700" cy="25527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E1DCDB2-A0BF-DB8E-C752-0B681B21C5F1}"/>
              </a:ext>
            </a:extLst>
          </p:cNvPr>
          <p:cNvSpPr txBox="1"/>
          <p:nvPr/>
        </p:nvSpPr>
        <p:spPr>
          <a:xfrm>
            <a:off x="838200" y="5876925"/>
            <a:ext cx="19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Berger, </a:t>
            </a:r>
            <a:r>
              <a:rPr lang="fr-FR" dirty="0" err="1"/>
              <a:t>Chest</a:t>
            </a:r>
            <a:r>
              <a:rPr lang="fr-FR" dirty="0"/>
              <a:t> 2021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61DEEDE-8C1B-3CAE-228F-D3FDB4F15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64"/>
          <a:stretch/>
        </p:blipFill>
        <p:spPr>
          <a:xfrm>
            <a:off x="838200" y="2706732"/>
            <a:ext cx="4533900" cy="21971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34919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D9DF22-E3FB-66AA-FECB-C5F3608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à l’EFR « classique »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42FEF2-79A1-BB2F-F3F3-E7CD9A7A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BB4642-A928-FA7F-B019-A21DEECD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D814AE-5F29-FA21-7DCF-28A9407C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38" y="2262895"/>
            <a:ext cx="4827864" cy="18308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C811BE-3B15-6229-3DA8-0F378C2BB59D}"/>
              </a:ext>
            </a:extLst>
          </p:cNvPr>
          <p:cNvSpPr txBox="1"/>
          <p:nvPr/>
        </p:nvSpPr>
        <p:spPr>
          <a:xfrm>
            <a:off x="9163963" y="6171684"/>
            <a:ext cx="163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Dal Negro 2021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59757C-A81F-EE4B-3764-90BB7598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38" y="4046098"/>
            <a:ext cx="4827864" cy="18308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9789C98-F179-CF06-3E49-FBEBF5369C6C}"/>
              </a:ext>
            </a:extLst>
          </p:cNvPr>
          <p:cNvSpPr txBox="1"/>
          <p:nvPr/>
        </p:nvSpPr>
        <p:spPr>
          <a:xfrm>
            <a:off x="6623089" y="2811903"/>
            <a:ext cx="3577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Valeurs de VEMS un peu plus basses</a:t>
            </a:r>
          </a:p>
          <a:p>
            <a:r>
              <a:rPr lang="fr-FR" dirty="0"/>
              <a:t>Valeurs de DLCO un peu plus hautes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5057528-B0CA-3028-B36E-583E7A9C8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258495"/>
            <a:ext cx="6273800" cy="1168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637D1E-0221-DF5F-E1AD-087C36D7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0" y="3897642"/>
            <a:ext cx="47752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0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8C1FE3-701C-D937-4497-3B89AED3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à la CRF Hélium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B6B2B3-0733-F1ED-5990-628EE39D9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002" y="5495089"/>
            <a:ext cx="3807995" cy="997786"/>
          </a:xfrm>
        </p:spPr>
        <p:txBody>
          <a:bodyPr>
            <a:normAutofit/>
          </a:bodyPr>
          <a:lstStyle/>
          <a:p>
            <a:r>
              <a:rPr lang="fr-FR" sz="1800" dirty="0"/>
              <a:t>Volumes plus élevés, surtout si TVO</a:t>
            </a:r>
          </a:p>
          <a:p>
            <a:r>
              <a:rPr lang="fr-FR" sz="1800" dirty="0"/>
              <a:t>DLCO identique mais VA plus élevé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6C1F5F-0CC2-5226-7484-C66605BA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BD83D1-559A-C8DA-3C7C-37FAEACE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39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CEECA6-9095-58E5-35BD-DCD160332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63" y="1304005"/>
            <a:ext cx="5809474" cy="391577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7144D0-9403-2A77-3CC1-860808B48CD3}"/>
              </a:ext>
            </a:extLst>
          </p:cNvPr>
          <p:cNvSpPr txBox="1"/>
          <p:nvPr/>
        </p:nvSpPr>
        <p:spPr>
          <a:xfrm>
            <a:off x="9896863" y="5809316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Matsuki</a:t>
            </a:r>
            <a:r>
              <a:rPr lang="fr-FR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047009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1605B-3415-D537-A519-8F78305A8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Oscillométrie d’impulsion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FBDFFA-9B3F-1783-2D6D-F5CD1D822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Avec un grand merci au Pr Plantier de Tours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362581-2055-B562-3489-AB46B61C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1B76C1-194F-4419-819B-F44C6B4A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13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AF33D-8260-E5F0-AB7A-367DE106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à l’IA (120 lecteurs non experts, 50 EFR)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35BBEC-4B34-DD8A-A884-210F12A3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39A622-EC7C-6CF5-0D2D-E5B8D096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40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A26E49-888E-B75D-E698-D3763BB80766}"/>
              </a:ext>
            </a:extLst>
          </p:cNvPr>
          <p:cNvSpPr txBox="1"/>
          <p:nvPr/>
        </p:nvSpPr>
        <p:spPr>
          <a:xfrm>
            <a:off x="6212717" y="6388267"/>
            <a:ext cx="200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Topalovic</a:t>
            </a:r>
            <a:r>
              <a:rPr lang="fr-FR" dirty="0"/>
              <a:t>, ERJ 2019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CF5DBA-0DB5-5CFF-ECB6-CE5FF7C4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958" y="1258332"/>
            <a:ext cx="3749842" cy="339590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3B2C77-B813-931B-0B64-8CB20919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958" y="4646057"/>
            <a:ext cx="3238500" cy="1600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98AB23-6D38-AF59-B640-EDE3BC98E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157287"/>
            <a:ext cx="4978401" cy="2743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825452-5A6C-1288-EE53-62FB8E43C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1" y="4029075"/>
            <a:ext cx="4940300" cy="24638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747648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35DB40-5CD1-E287-D1EA-A8A175F7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Collaboration avec l’IA améliore le diagnostic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D1E4D2-FB64-E03D-FF51-272B59D5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AA2B5BE-C370-C70B-BEC4-888B7B13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41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09EFB2-C055-CE1D-9714-5AC53BD9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95" y="1321132"/>
            <a:ext cx="8619409" cy="39567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7B8E83-E7E6-6C2C-14A2-D24E2E517C99}"/>
              </a:ext>
            </a:extLst>
          </p:cNvPr>
          <p:cNvSpPr txBox="1"/>
          <p:nvPr/>
        </p:nvSpPr>
        <p:spPr>
          <a:xfrm>
            <a:off x="8454189" y="6112042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Das, ERJ 2024</a:t>
            </a:r>
          </a:p>
        </p:txBody>
      </p:sp>
    </p:spTree>
    <p:extLst>
      <p:ext uri="{BB962C8B-B14F-4D97-AF65-F5344CB8AC3E}">
        <p14:creationId xmlns:p14="http://schemas.microsoft.com/office/powerpoint/2010/main" val="2744745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5DFF1-38AD-4FEB-1F52-E411B747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DB0CB-001E-F1BA-FC14-E52E6C8FF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Des outils pas tous si nouveaux que ça</a:t>
            </a:r>
          </a:p>
          <a:p>
            <a:r>
              <a:rPr lang="fr-FR" dirty="0"/>
              <a:t>FOT : </a:t>
            </a:r>
            <a:r>
              <a:rPr lang="fr-FR" dirty="0" err="1"/>
              <a:t>bronchoréactivité</a:t>
            </a:r>
            <a:r>
              <a:rPr lang="fr-FR" dirty="0"/>
              <a:t> et en longitudinal ?</a:t>
            </a:r>
          </a:p>
          <a:p>
            <a:r>
              <a:rPr lang="fr-FR" dirty="0" err="1"/>
              <a:t>Minibox</a:t>
            </a:r>
            <a:r>
              <a:rPr lang="fr-FR" dirty="0"/>
              <a:t> : résultats à confirmer sur des études académiques</a:t>
            </a:r>
          </a:p>
          <a:p>
            <a:r>
              <a:rPr lang="fr-FR" dirty="0"/>
              <a:t>Intelligence artificielle : </a:t>
            </a:r>
          </a:p>
          <a:p>
            <a:pPr lvl="1"/>
            <a:r>
              <a:rPr lang="fr-FR" dirty="0"/>
              <a:t>Elle est déjà là</a:t>
            </a:r>
          </a:p>
          <a:p>
            <a:pPr lvl="1"/>
            <a:r>
              <a:rPr lang="fr-FR" dirty="0"/>
              <a:t>Elle peut nous aider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D5D39B-03D1-FF39-54BB-9C75F120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44060F-1244-F6BB-9951-17831A3B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43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7"/>
          <p:cNvGrpSpPr>
            <a:grpSpLocks/>
          </p:cNvGrpSpPr>
          <p:nvPr/>
        </p:nvGrpSpPr>
        <p:grpSpPr bwMode="auto">
          <a:xfrm rot="16200000">
            <a:off x="5251763" y="1330331"/>
            <a:ext cx="3200400" cy="4985054"/>
            <a:chOff x="2339627" y="-193696"/>
            <a:chExt cx="4392613" cy="7277960"/>
          </a:xfrm>
        </p:grpSpPr>
        <p:sp>
          <p:nvSpPr>
            <p:cNvPr id="26" name="Oval 3"/>
            <p:cNvSpPr>
              <a:spLocks noChangeArrowheads="1"/>
            </p:cNvSpPr>
            <p:nvPr/>
          </p:nvSpPr>
          <p:spPr bwMode="auto">
            <a:xfrm>
              <a:off x="2698401" y="3069381"/>
              <a:ext cx="3744913" cy="38155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/>
            </a:p>
          </p:txBody>
        </p:sp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2339627" y="6939801"/>
              <a:ext cx="4392613" cy="144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4066827" y="836563"/>
              <a:ext cx="1009650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4187285" y="1471039"/>
              <a:ext cx="768735" cy="53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VAC</a:t>
              </a: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4101753" y="815"/>
              <a:ext cx="935037" cy="37170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4066827" y="3141613"/>
              <a:ext cx="1009650" cy="719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41" name="Rectangle 26"/>
            <p:cNvSpPr>
              <a:spLocks noChangeArrowheads="1"/>
            </p:cNvSpPr>
            <p:nvPr/>
          </p:nvSpPr>
          <p:spPr bwMode="auto">
            <a:xfrm>
              <a:off x="4066827" y="-193696"/>
              <a:ext cx="1009650" cy="333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0" name="ZoneTexte 8"/>
          <p:cNvSpPr txBox="1">
            <a:spLocks noChangeArrowheads="1"/>
          </p:cNvSpPr>
          <p:nvPr/>
        </p:nvSpPr>
        <p:spPr bwMode="auto">
          <a:xfrm>
            <a:off x="4385717" y="1442981"/>
            <a:ext cx="1721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Tube (bronches)</a:t>
            </a:r>
          </a:p>
        </p:txBody>
      </p:sp>
      <p:sp>
        <p:nvSpPr>
          <p:cNvPr id="21" name="ZoneTexte 39"/>
          <p:cNvSpPr txBox="1">
            <a:spLocks noChangeArrowheads="1"/>
          </p:cNvSpPr>
          <p:nvPr/>
        </p:nvSpPr>
        <p:spPr bwMode="auto">
          <a:xfrm>
            <a:off x="6853881" y="1464972"/>
            <a:ext cx="34884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/>
              <a:t>Compartiment élastique(alvéoles)</a:t>
            </a:r>
          </a:p>
        </p:txBody>
      </p:sp>
      <p:sp>
        <p:nvSpPr>
          <p:cNvPr id="22" name="ZoneTexte 40"/>
          <p:cNvSpPr txBox="1">
            <a:spLocks noChangeArrowheads="1"/>
          </p:cNvSpPr>
          <p:nvPr/>
        </p:nvSpPr>
        <p:spPr bwMode="auto">
          <a:xfrm>
            <a:off x="4552745" y="1807131"/>
            <a:ext cx="14091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Résistance </a:t>
            </a: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29" name="ZoneTexte 47"/>
          <p:cNvSpPr txBox="1">
            <a:spLocks noChangeArrowheads="1"/>
          </p:cNvSpPr>
          <p:nvPr/>
        </p:nvSpPr>
        <p:spPr bwMode="auto">
          <a:xfrm>
            <a:off x="7944548" y="1793519"/>
            <a:ext cx="1521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FF0000"/>
                </a:solidFill>
              </a:rPr>
              <a:t>Compliance </a:t>
            </a:r>
            <a:r>
              <a:rPr lang="fr-FR" altLang="fr-F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4091833" y="3883074"/>
            <a:ext cx="31315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7287283" y="3588088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fr-FR" sz="2400" b="1" dirty="0">
                <a:solidFill>
                  <a:srgbClr val="C00000"/>
                </a:solidFill>
              </a:rPr>
              <a:t>V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5072660" y="3160792"/>
            <a:ext cx="958917" cy="734487"/>
            <a:chOff x="1177255" y="4872380"/>
            <a:chExt cx="958917" cy="734487"/>
          </a:xfrm>
        </p:grpSpPr>
        <p:sp>
          <p:nvSpPr>
            <p:cNvPr id="38" name="ZoneTexte 37"/>
            <p:cNvSpPr txBox="1"/>
            <p:nvPr/>
          </p:nvSpPr>
          <p:spPr>
            <a:xfrm>
              <a:off x="1177255" y="5145202"/>
              <a:ext cx="9589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Flux V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816273" y="4872380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511476" y="3374111"/>
            <a:ext cx="2554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Pression appliquée </a:t>
            </a:r>
            <a:r>
              <a:rPr lang="fr-FR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fr-FR" sz="2000" b="1" dirty="0">
                <a:solidFill>
                  <a:srgbClr val="C00000"/>
                </a:solidFill>
              </a:rPr>
              <a:t>P</a:t>
            </a:r>
          </a:p>
          <a:p>
            <a:pPr algn="ctr"/>
            <a:r>
              <a:rPr lang="fr-FR" sz="2000" b="1" dirty="0"/>
              <a:t>(constante)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5149" y="18186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Grandeurs physiques : 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764004" y="5388177"/>
            <a:ext cx="4824412" cy="812049"/>
            <a:chOff x="2240004" y="5159570"/>
            <a:chExt cx="4824412" cy="812049"/>
          </a:xfrm>
        </p:grpSpPr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2240004" y="5448399"/>
              <a:ext cx="48244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fr-FR" altLang="fr-FR" sz="2800" b="1" dirty="0">
                  <a:solidFill>
                    <a:srgbClr val="FF0000"/>
                  </a:solidFill>
                </a:rPr>
                <a:t>P = V.R + </a:t>
              </a:r>
              <a:r>
                <a:rPr lang="fr-FR" altLang="fr-FR" sz="28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fr-FR" altLang="fr-FR" sz="2800" b="1" dirty="0">
                  <a:solidFill>
                    <a:srgbClr val="FF0000"/>
                  </a:solidFill>
                </a:rPr>
                <a:t>V/C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199397" y="5159570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8" name="Titre 7">
            <a:extLst>
              <a:ext uri="{FF2B5EF4-FFF2-40B4-BE49-F238E27FC236}">
                <a16:creationId xmlns:a16="http://schemas.microsoft.com/office/drawing/2014/main" id="{EBAC79E9-2DEA-6B25-876C-CB489553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33"/>
            <a:ext cx="10515600" cy="894625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Ventilation spontanée : Mécanique respiratoire à basse fréquence - Modèle continu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9B551D6-8035-49A0-2268-1A8CF001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FFE567-5683-78A4-F097-CA75737A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17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7"/>
          <p:cNvGrpSpPr>
            <a:grpSpLocks/>
          </p:cNvGrpSpPr>
          <p:nvPr/>
        </p:nvGrpSpPr>
        <p:grpSpPr bwMode="auto">
          <a:xfrm rot="16200000">
            <a:off x="5251763" y="1281344"/>
            <a:ext cx="3200400" cy="4985054"/>
            <a:chOff x="2339627" y="-193696"/>
            <a:chExt cx="4392613" cy="7277960"/>
          </a:xfrm>
        </p:grpSpPr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2698401" y="3069381"/>
              <a:ext cx="3744913" cy="381555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/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2339627" y="6939801"/>
              <a:ext cx="4392613" cy="144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4066827" y="836563"/>
              <a:ext cx="1009650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187285" y="1471039"/>
              <a:ext cx="768735" cy="53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VAC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4101753" y="815"/>
              <a:ext cx="935037" cy="37170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4066827" y="3141613"/>
              <a:ext cx="1009650" cy="719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4066827" y="-193696"/>
              <a:ext cx="1009650" cy="333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>
            <a:off x="4440557" y="3795725"/>
            <a:ext cx="2340000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594623" y="2804023"/>
            <a:ext cx="2990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Pression appliquée </a:t>
            </a:r>
            <a:r>
              <a:rPr lang="fr-FR" sz="2000" b="1" dirty="0" err="1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fr-FR" sz="2000" b="1" dirty="0" err="1">
                <a:solidFill>
                  <a:srgbClr val="C00000"/>
                </a:solidFill>
              </a:rPr>
              <a:t>Prs</a:t>
            </a:r>
            <a:r>
              <a:rPr lang="fr-FR" sz="2000" b="1" dirty="0">
                <a:solidFill>
                  <a:srgbClr val="C00000"/>
                </a:solidFill>
              </a:rPr>
              <a:t>(f)</a:t>
            </a:r>
          </a:p>
          <a:p>
            <a:pPr algn="ctr"/>
            <a:r>
              <a:rPr lang="fr-FR" sz="2000" b="1" dirty="0"/>
              <a:t>(sinusoïde)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920445" y="1195794"/>
            <a:ext cx="841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Une variation de pression de forme sinusoïde est appliquée à l’entrée du système</a:t>
            </a:r>
          </a:p>
          <a:p>
            <a:r>
              <a:rPr lang="fr-FR" b="1" dirty="0"/>
              <a:t>Elle génère un flux également sinusoïde</a:t>
            </a:r>
          </a:p>
          <a:p>
            <a:r>
              <a:rPr lang="fr-FR" b="1" dirty="0"/>
              <a:t>La grandeur physique décrivant les propriétés d’un système oscillant est </a:t>
            </a:r>
            <a:r>
              <a:rPr lang="fr-FR" b="1" dirty="0">
                <a:solidFill>
                  <a:srgbClr val="FF0000"/>
                </a:solidFill>
              </a:rPr>
              <a:t>l’impédance Z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59" y="3509580"/>
            <a:ext cx="1377067" cy="573778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5069132" y="3111805"/>
            <a:ext cx="958917" cy="734487"/>
            <a:chOff x="1177255" y="4872380"/>
            <a:chExt cx="958917" cy="734487"/>
          </a:xfrm>
        </p:grpSpPr>
        <p:sp>
          <p:nvSpPr>
            <p:cNvPr id="30" name="ZoneTexte 29"/>
            <p:cNvSpPr txBox="1"/>
            <p:nvPr/>
          </p:nvSpPr>
          <p:spPr>
            <a:xfrm>
              <a:off x="1177255" y="5145202"/>
              <a:ext cx="9589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</a:rPr>
                <a:t>Flux V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816273" y="4872380"/>
              <a:ext cx="280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779" y="3454507"/>
            <a:ext cx="1377067" cy="573778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2798998" y="4328441"/>
            <a:ext cx="4824412" cy="877561"/>
            <a:chOff x="2185725" y="5352972"/>
            <a:chExt cx="4824412" cy="877561"/>
          </a:xfrm>
        </p:grpSpPr>
        <p:sp>
          <p:nvSpPr>
            <p:cNvPr id="22" name="ZoneTexte 22"/>
            <p:cNvSpPr txBox="1">
              <a:spLocks noChangeArrowheads="1"/>
            </p:cNvSpPr>
            <p:nvPr/>
          </p:nvSpPr>
          <p:spPr bwMode="auto">
            <a:xfrm>
              <a:off x="2185725" y="5707313"/>
              <a:ext cx="48244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fr-FR" altLang="fr-FR" sz="2800" b="1" dirty="0" err="1">
                  <a:solidFill>
                    <a:srgbClr val="FF0000"/>
                  </a:solidFill>
                </a:rPr>
                <a:t>Prs</a:t>
              </a:r>
              <a:r>
                <a:rPr lang="fr-FR" altLang="fr-FR" sz="2800" b="1" dirty="0">
                  <a:solidFill>
                    <a:srgbClr val="FF0000"/>
                  </a:solidFill>
                </a:rPr>
                <a:t>(f) = </a:t>
              </a:r>
              <a:r>
                <a:rPr lang="fr-FR" altLang="fr-FR" sz="2800" b="1" dirty="0" err="1">
                  <a:solidFill>
                    <a:srgbClr val="FF0000"/>
                  </a:solidFill>
                </a:rPr>
                <a:t>V.Zrs</a:t>
              </a:r>
              <a:r>
                <a:rPr lang="fr-FR" altLang="fr-FR" sz="2800" b="1" dirty="0">
                  <a:solidFill>
                    <a:srgbClr val="FF0000"/>
                  </a:solidFill>
                </a:rPr>
                <a:t>(f)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761636" y="5352972"/>
              <a:ext cx="45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</a:rPr>
                <a:t>.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333806" y="5981610"/>
            <a:ext cx="7540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Z dépend de la fréquence d’oscillation</a:t>
            </a:r>
          </a:p>
          <a:p>
            <a:pPr algn="ctr"/>
            <a:r>
              <a:rPr lang="fr-FR" b="1" dirty="0" err="1"/>
              <a:t>Zrs</a:t>
            </a:r>
            <a:r>
              <a:rPr lang="fr-FR" b="1" dirty="0"/>
              <a:t>(f) : Impédance du système respiratoire à la fréquence f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FECCFD1-8713-D716-5234-DFB394FD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/>
              <a:t>Mécanique respiratoire à haute fréquence : Modèle oscillant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0263FB-3519-9D52-EFA2-3865249AE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9B2909-167F-E8F6-DEC1-F9458C8E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14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48822" y="1321531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Fréquence f1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47580" y="1313511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Fréquence f2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75803" y="4964867"/>
            <a:ext cx="345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Décalage de phase en </a:t>
            </a:r>
            <a:r>
              <a:rPr lang="fr-FR" b="1" dirty="0">
                <a:latin typeface="Symbol" panose="05050102010706020507" pitchFamily="18" charset="2"/>
              </a:rPr>
              <a:t>D</a:t>
            </a:r>
            <a:r>
              <a:rPr lang="fr-FR" b="1" dirty="0"/>
              <a:t>P et le flux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343529" y="4972889"/>
            <a:ext cx="4413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D</a:t>
            </a:r>
            <a:r>
              <a:rPr lang="fr-FR" b="1" dirty="0"/>
              <a:t>P et le flux sont en phase</a:t>
            </a:r>
          </a:p>
          <a:p>
            <a:r>
              <a:rPr lang="fr-FR" b="1" dirty="0">
                <a:solidFill>
                  <a:srgbClr val="FF0000"/>
                </a:solidFill>
              </a:rPr>
              <a:t>f2 est la fréquence de résonance du système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Zrs</a:t>
            </a:r>
            <a:r>
              <a:rPr lang="fr-FR" b="1" dirty="0">
                <a:solidFill>
                  <a:srgbClr val="FF0000"/>
                </a:solidFill>
              </a:rPr>
              <a:t>(f2) est minimale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1871663"/>
            <a:ext cx="7429500" cy="311467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158272" y="2936705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fr-FR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834651" y="1999379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+mj-lt"/>
              </a:rPr>
              <a:t>Flux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527861" y="1666447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E17F33B-89D4-7FDF-563D-3E955C6A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69791"/>
          </a:xfrm>
        </p:spPr>
        <p:txBody>
          <a:bodyPr>
            <a:normAutofit fontScale="90000"/>
          </a:bodyPr>
          <a:lstStyle/>
          <a:p>
            <a:r>
              <a:rPr lang="fr-FR" sz="3600" b="1" dirty="0"/>
              <a:t>Mécanique respiratoire à haute fréquence : Modèle oscillant</a:t>
            </a:r>
            <a:br>
              <a:rPr lang="fr-FR" sz="3600" b="1" dirty="0"/>
            </a:br>
            <a:r>
              <a:rPr lang="fr-FR" sz="3600" b="1" dirty="0"/>
              <a:t>Notion de phase entre </a:t>
            </a:r>
            <a:r>
              <a:rPr lang="fr-FR" sz="3600" b="1" dirty="0">
                <a:latin typeface="Symbol" panose="05050102010706020507" pitchFamily="18" charset="2"/>
              </a:rPr>
              <a:t>D</a:t>
            </a:r>
            <a:r>
              <a:rPr lang="fr-FR" sz="3600" b="1" dirty="0"/>
              <a:t>P et le flux, fréquence de résonance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AB9CC3-44C1-08DB-A4B1-954E3C2F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6A1E2D-3DB0-FE78-F3A9-C2305F6D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55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45366" y="1478884"/>
            <a:ext cx="7120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Impédance </a:t>
            </a:r>
            <a:r>
              <a:rPr lang="fr-FR" sz="2400" b="1" dirty="0" err="1"/>
              <a:t>Zrs</a:t>
            </a:r>
            <a:r>
              <a:rPr lang="fr-FR" sz="2400" b="1" dirty="0"/>
              <a:t>(f) = Résistance </a:t>
            </a:r>
            <a:r>
              <a:rPr lang="fr-FR" sz="2400" b="1" dirty="0" err="1"/>
              <a:t>Rsr</a:t>
            </a:r>
            <a:r>
              <a:rPr lang="fr-FR" sz="2400" b="1" dirty="0"/>
              <a:t>(f) + Réactance </a:t>
            </a:r>
            <a:r>
              <a:rPr lang="fr-FR" sz="2400" b="1" dirty="0" err="1"/>
              <a:t>Xsr</a:t>
            </a:r>
            <a:r>
              <a:rPr lang="fr-FR" sz="2400" b="1" dirty="0"/>
              <a:t>(f)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173698" y="1954713"/>
            <a:ext cx="769112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enthèse ouvrante 8"/>
          <p:cNvSpPr/>
          <p:nvPr/>
        </p:nvSpPr>
        <p:spPr>
          <a:xfrm rot="16200000">
            <a:off x="5608335" y="838397"/>
            <a:ext cx="45719" cy="2186912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arenthèse ouvrante 18"/>
          <p:cNvSpPr/>
          <p:nvPr/>
        </p:nvSpPr>
        <p:spPr>
          <a:xfrm rot="16200000">
            <a:off x="7951485" y="838397"/>
            <a:ext cx="45719" cy="2186912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7673100" y="1954713"/>
            <a:ext cx="213601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417998" y="3200401"/>
            <a:ext cx="21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Composant en phase</a:t>
            </a:r>
          </a:p>
          <a:p>
            <a:pPr algn="ctr"/>
            <a:r>
              <a:rPr lang="fr-FR" b="1" dirty="0"/>
              <a:t>Nombre réel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787892" y="3200401"/>
            <a:ext cx="2361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Composant hors phase</a:t>
            </a:r>
          </a:p>
          <a:p>
            <a:pPr algn="ctr"/>
            <a:r>
              <a:rPr lang="fr-FR" b="1" dirty="0"/>
              <a:t>Nombre imaginaire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337046" y="3915829"/>
            <a:ext cx="4330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Inertie de la colonne d’air (signe +)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Propriétés mécaniques du poumon distal (signe -)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A la fréquence de résonnance X=0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00326" y="3915829"/>
            <a:ext cx="3396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Résistance des voies aériennes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Résistances tissulaire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7FCE6EE6-0DCD-A90F-E293-F48E31F42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00443"/>
          </a:xfrm>
        </p:spPr>
        <p:txBody>
          <a:bodyPr>
            <a:normAutofit/>
          </a:bodyPr>
          <a:lstStyle/>
          <a:p>
            <a:r>
              <a:rPr lang="fr-FR" sz="3600" b="1" dirty="0"/>
              <a:t>Composantes de l’impédance Z(f) : R(f), X(f)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F97381-1F6C-124B-3917-B7EE70A1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3019F7-ADB6-76B8-0852-D8AD53BC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44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45365" y="1478884"/>
            <a:ext cx="7250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Réactance </a:t>
            </a:r>
            <a:r>
              <a:rPr lang="fr-FR" sz="2400" b="1" dirty="0" err="1"/>
              <a:t>Xrs</a:t>
            </a:r>
            <a:r>
              <a:rPr lang="fr-FR" sz="2400" b="1" dirty="0"/>
              <a:t>(f) = </a:t>
            </a:r>
            <a:r>
              <a:rPr lang="fr-FR" sz="2400" b="1" dirty="0" err="1"/>
              <a:t>Inertance</a:t>
            </a:r>
            <a:r>
              <a:rPr lang="fr-FR" sz="2400" b="1" dirty="0"/>
              <a:t> </a:t>
            </a:r>
            <a:r>
              <a:rPr lang="fr-FR" sz="2400" b="1" dirty="0" err="1"/>
              <a:t>Isr</a:t>
            </a:r>
            <a:r>
              <a:rPr lang="fr-FR" sz="2400" b="1" dirty="0"/>
              <a:t>(f)    +  Capacitance </a:t>
            </a:r>
            <a:r>
              <a:rPr lang="fr-FR" sz="2400" b="1" dirty="0" err="1"/>
              <a:t>Csr</a:t>
            </a:r>
            <a:r>
              <a:rPr lang="fr-FR" sz="2400" b="1" dirty="0"/>
              <a:t>(f)</a:t>
            </a:r>
          </a:p>
        </p:txBody>
      </p:sp>
      <p:sp>
        <p:nvSpPr>
          <p:cNvPr id="9" name="Parenthèse ouvrante 8"/>
          <p:cNvSpPr/>
          <p:nvPr/>
        </p:nvSpPr>
        <p:spPr>
          <a:xfrm rot="16200000">
            <a:off x="5455935" y="838397"/>
            <a:ext cx="45719" cy="2186912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arenthèse ouvrante 18"/>
          <p:cNvSpPr/>
          <p:nvPr/>
        </p:nvSpPr>
        <p:spPr>
          <a:xfrm rot="16200000">
            <a:off x="8027685" y="838397"/>
            <a:ext cx="45719" cy="2186912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4467724" y="1954714"/>
            <a:ext cx="1056776" cy="899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9" idx="1"/>
            <a:endCxn id="17" idx="0"/>
          </p:cNvCxnSpPr>
          <p:nvPr/>
        </p:nvCxnSpPr>
        <p:spPr>
          <a:xfrm>
            <a:off x="8050545" y="1954714"/>
            <a:ext cx="712665" cy="928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158359" y="2882717"/>
            <a:ext cx="261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Inertie de la colonne d’air</a:t>
            </a:r>
          </a:p>
          <a:p>
            <a:r>
              <a:rPr lang="fr-FR" b="1" dirty="0"/>
              <a:t>Signe + (retard de phase)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091213" y="2882717"/>
            <a:ext cx="3343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Propriétés élastiques du poumon</a:t>
            </a:r>
          </a:p>
          <a:p>
            <a:r>
              <a:rPr lang="fr-FR" b="1" dirty="0"/>
              <a:t>Signe – (avance de phase)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31345" y="4457050"/>
            <a:ext cx="8703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Isr</a:t>
            </a:r>
            <a:r>
              <a:rPr lang="fr-FR" sz="2000" b="1" dirty="0"/>
              <a:t>(f) augmente avec f </a:t>
            </a:r>
          </a:p>
          <a:p>
            <a:endParaRPr lang="fr-FR" sz="2000" b="1" dirty="0"/>
          </a:p>
          <a:p>
            <a:r>
              <a:rPr lang="fr-FR" sz="2000" b="1" dirty="0"/>
              <a:t>Donc à basse fréquence la capacitance est le composant principal de la réactance</a:t>
            </a: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dirty="0">
                <a:sym typeface="Wingdings" panose="05000000000000000000" pitchFamily="2" charset="2"/>
              </a:rPr>
              <a:t>Donc la réactance à basse fréquence renseigne sur les caractéristiques élastiques du poumon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A21C0CC7-BC73-F977-95F3-AB569A16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/>
              <a:t>Composantes de la réactance X(f) : I(f) et C(f)</a:t>
            </a:r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1B98CBF-B5D8-EF46-88C3-EEB5CF94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28/09/2024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706ACA-0BCA-1EB2-A4B4-402AE9BF5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387-F258-4756-A769-FEE27D7D5DC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6618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2885</TotalTime>
  <Words>2107</Words>
  <Application>Microsoft Macintosh PowerPoint</Application>
  <PresentationFormat>Grand écran</PresentationFormat>
  <Paragraphs>363</Paragraphs>
  <Slides>42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Helvetica</vt:lpstr>
      <vt:lpstr>Symbol</vt:lpstr>
      <vt:lpstr>Wingdings</vt:lpstr>
      <vt:lpstr>Thème Office 2013 – 2022</vt:lpstr>
      <vt:lpstr>Nouvelles techniques d’explorations fonctionnelles</vt:lpstr>
      <vt:lpstr>Liens d’intérêt</vt:lpstr>
      <vt:lpstr>Plan</vt:lpstr>
      <vt:lpstr>Oscillométrie d’impulsion</vt:lpstr>
      <vt:lpstr>Ventilation spontanée : Mécanique respiratoire à basse fréquence - Modèle continu</vt:lpstr>
      <vt:lpstr>Mécanique respiratoire à haute fréquence : Modèle oscillant</vt:lpstr>
      <vt:lpstr>Mécanique respiratoire à haute fréquence : Modèle oscillant Notion de phase entre DP et le flux, fréquence de résonance</vt:lpstr>
      <vt:lpstr>Composantes de l’impédance Z(f) : R(f), X(f)</vt:lpstr>
      <vt:lpstr>Composantes de la réactance X(f) : I(f) et C(f)</vt:lpstr>
      <vt:lpstr>Oscillations forcées et oscillométrie d’impulsion : Principe général</vt:lpstr>
      <vt:lpstr>Oscillations forcées et oscillométrie d’impulsion : Principe général</vt:lpstr>
      <vt:lpstr>Formes de trains d’ondes</vt:lpstr>
      <vt:lpstr>Propagation des ondes dans l’arbre respiratoire</vt:lpstr>
      <vt:lpstr>Dépendance de Rsr à la fréquence d’entrée</vt:lpstr>
      <vt:lpstr>Dépendance de Xsr à la fréquence d’entrée Aire de réactance Fréquence de résonnance</vt:lpstr>
      <vt:lpstr>Présentation PowerPoint</vt:lpstr>
      <vt:lpstr>Variabilité à court terme : statisfaisante</vt:lpstr>
      <vt:lpstr>Valeurs de référence chez l’enfant</vt:lpstr>
      <vt:lpstr>Valeurs de référence chez l’adulte</vt:lpstr>
      <vt:lpstr>Pathologies obstructives</vt:lpstr>
      <vt:lpstr>Prédiction du contrôle de l’asthme chez l’enfant</vt:lpstr>
      <vt:lpstr>Prédiction du contrôle de l’asthme chez l’enfant</vt:lpstr>
      <vt:lpstr>Contrôle de l’asthme de l’adulte</vt:lpstr>
      <vt:lpstr>Apport de la FOT dans les pathologies infiltratives</vt:lpstr>
      <vt:lpstr>Apport de la FOT dans les pathologies infiltratives</vt:lpstr>
      <vt:lpstr>Apport de la FOT selon la pathologie</vt:lpstr>
      <vt:lpstr>Etude de la bronchoréactivité</vt:lpstr>
      <vt:lpstr>En gériatrie</vt:lpstr>
      <vt:lpstr>Réponse aux BD dans l’asthme (adulte)</vt:lpstr>
      <vt:lpstr>Apport de la FOT en pratique clinique</vt:lpstr>
      <vt:lpstr>Apport de la FOT : dépistage/diagnostic précoce</vt:lpstr>
      <vt:lpstr>Minibox</vt:lpstr>
      <vt:lpstr>Minibox</vt:lpstr>
      <vt:lpstr>Principe de fonctionnement</vt:lpstr>
      <vt:lpstr>Principe de fonctionnement</vt:lpstr>
      <vt:lpstr>Rapport d’examen</vt:lpstr>
      <vt:lpstr>Comparaison à la pléthysmographie</vt:lpstr>
      <vt:lpstr>Comparaison à l’EFR « classique »</vt:lpstr>
      <vt:lpstr>Comparaison à la CRF Hélium</vt:lpstr>
      <vt:lpstr>Comparaison à l’IA (120 lecteurs non experts, 50 EFR)</vt:lpstr>
      <vt:lpstr>Collaboration avec l’IA améliore le diagnostic</vt:lpstr>
      <vt:lpstr>Conclusion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Plantier</dc:creator>
  <cp:lastModifiedBy>Justine Frija-Masson</cp:lastModifiedBy>
  <cp:revision>66</cp:revision>
  <dcterms:created xsi:type="dcterms:W3CDTF">2017-05-12T13:15:16Z</dcterms:created>
  <dcterms:modified xsi:type="dcterms:W3CDTF">2024-09-28T07:06:09Z</dcterms:modified>
</cp:coreProperties>
</file>