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61" r:id="rId2"/>
    <p:sldId id="262" r:id="rId3"/>
    <p:sldId id="1588" r:id="rId4"/>
    <p:sldId id="1583" r:id="rId5"/>
    <p:sldId id="1589" r:id="rId6"/>
    <p:sldId id="1586" r:id="rId7"/>
    <p:sldId id="1585" r:id="rId8"/>
    <p:sldId id="1584" r:id="rId9"/>
    <p:sldId id="1587" r:id="rId10"/>
    <p:sldId id="1590" r:id="rId11"/>
    <p:sldId id="257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B3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37"/>
    <p:restoredTop sz="86410"/>
  </p:normalViewPr>
  <p:slideViewPr>
    <p:cSldViewPr snapToGrid="0">
      <p:cViewPr varScale="1">
        <p:scale>
          <a:sx n="104" d="100"/>
          <a:sy n="104" d="100"/>
        </p:scale>
        <p:origin x="1056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145DB-19B9-4640-B4B4-A86208A08229}" type="datetimeFigureOut">
              <a:rPr lang="fr-FR" smtClean="0"/>
              <a:t>28/09/2024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B96C3A-7D23-DC46-8442-BA483EB31E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7154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B96C3A-7D23-DC46-8442-BA483EB31EA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27554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ABCBF3-8005-0ACA-19C8-5CFB5EDF3D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A17CA53-EF45-A4FC-4B55-F691D75EBA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EEFD7EC-3657-6C56-9BF8-6BCA5FEEB4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799FB16-441D-566A-4CD1-8C4EA29C34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B96C3A-7D23-DC46-8442-BA483EB31EA9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44120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B96C3A-7D23-DC46-8442-BA483EB31EA9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5798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B96C3A-7D23-DC46-8442-BA483EB31EA9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3680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E71A0E-C4A2-8AB3-E51E-47FAC4BD43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DD4073B-86A1-08F6-A087-74EBD477D7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6EDF613-1BA5-276B-FEAA-037803CA03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398114D-4951-74E1-DB9E-6D726A6330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B96C3A-7D23-DC46-8442-BA483EB31EA9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2584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B96C3A-7D23-DC46-8442-BA483EB31EA9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2234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B96C3A-7D23-DC46-8442-BA483EB31EA9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8133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B96C3A-7D23-DC46-8442-BA483EB31EA9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05503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B96C3A-7D23-DC46-8442-BA483EB31EA9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6252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B96C3A-7D23-DC46-8442-BA483EB31EA9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68757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B96C3A-7D23-DC46-8442-BA483EB31EA9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5813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ED5DE9-E1EF-2162-FBB9-F4E4CF017C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DE03311-6E95-3C81-3266-33630A16E3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1930D6-1AF0-7F83-2833-468F1676F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B3E19-2AEC-D545-8972-C994DE658956}" type="datetimeFigureOut">
              <a:rPr lang="fr-FR" smtClean="0"/>
              <a:t>28/09/2024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A07C3D-09BC-0966-4348-11232308A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5BEF1E9-3F54-850D-361F-9EEAEC58C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F1AC-5A6D-C545-B6F2-C22CC63DE0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2461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A0CE3E-15E0-BBD0-67F9-EABDE4FC8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BA56227-52B2-2BBB-95A2-E1D4BAD323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2CC7E4B-52A7-1E27-7987-048752A6C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B3E19-2AEC-D545-8972-C994DE658956}" type="datetimeFigureOut">
              <a:rPr lang="fr-FR" smtClean="0"/>
              <a:t>28/09/2024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3DEC20F-F3AE-D7BC-552A-E8C7C635D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DCCF388-AEF8-4327-61F2-A6BD310EE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F1AC-5A6D-C545-B6F2-C22CC63DE0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3328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E433B5B-EFB4-9E90-640B-7BEDE08F49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1FF50FF-4D8F-FDC8-E605-23B46FC451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6A7C05-8FF3-F992-9470-B897BE6D3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B3E19-2AEC-D545-8972-C994DE658956}" type="datetimeFigureOut">
              <a:rPr lang="fr-FR" smtClean="0"/>
              <a:t>28/09/2024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32C976-677F-4AB4-D879-BBF65B2D8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8B3467C-775E-81BD-AA63-18630936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F1AC-5A6D-C545-B6F2-C22CC63DE0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2756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DED701-E5A9-1B5A-4DCD-6D159BB58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5C18A8-7C57-757C-4EF9-24E867A20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BFFDC5F-32B0-2CCA-8B81-6DFA0C53B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B3E19-2AEC-D545-8972-C994DE658956}" type="datetimeFigureOut">
              <a:rPr lang="fr-FR" smtClean="0"/>
              <a:t>28/09/2024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FB5A4D1-837E-CDA5-5149-6BD60B8C5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5F9792-24C6-B5CA-4BBA-205DAC484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F1AC-5A6D-C545-B6F2-C22CC63DE0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9053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4B6224-49C8-620A-7B9E-DD2E9B47E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4A3FFD3-D23B-FC85-3E59-EA1B670449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1354073-4346-205E-0AA1-04433E937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B3E19-2AEC-D545-8972-C994DE658956}" type="datetimeFigureOut">
              <a:rPr lang="fr-FR" smtClean="0"/>
              <a:t>28/09/2024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9802780-747E-D384-DD43-0E89A236B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3983A01-916B-551A-DB1D-007BF3A74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F1AC-5A6D-C545-B6F2-C22CC63DE0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6233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54D4D-1B23-D901-8B7D-57FFF1397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BF179DF-2A2F-E170-96BD-306847D246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069CB56-A7C6-F76F-271A-FEB57206B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40D8604-E14A-2638-F330-237BDCDC2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B3E19-2AEC-D545-8972-C994DE658956}" type="datetimeFigureOut">
              <a:rPr lang="fr-FR" smtClean="0"/>
              <a:t>28/09/2024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B01D315-60A0-D1EB-EFFA-F499438F9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C8BA279-CE06-182C-A03A-B65FED3EC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F1AC-5A6D-C545-B6F2-C22CC63DE0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1907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60607E-0F6D-6760-DBA2-551C7907E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FCC93F-878D-8304-FC70-FAC631D26F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F4D89B7-33FA-8A47-66C8-1F3CBC4029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16CF622-5091-1707-8C00-E19A31CF3E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5279929-0209-46DA-8769-B9245C3C12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D84490C-7E1D-F30F-3877-14E444094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B3E19-2AEC-D545-8972-C994DE658956}" type="datetimeFigureOut">
              <a:rPr lang="fr-FR" smtClean="0"/>
              <a:t>28/09/2024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193E08A-7644-2E83-BD74-B7346FF07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08AD855-CAE0-5B51-D503-432F49F10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F1AC-5A6D-C545-B6F2-C22CC63DE0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3176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4C7520-B718-35DD-0344-08F5FA608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5E96C26-4B75-20E7-FBA7-203ED7CF4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B3E19-2AEC-D545-8972-C994DE658956}" type="datetimeFigureOut">
              <a:rPr lang="fr-FR" smtClean="0"/>
              <a:t>28/09/2024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3E34298-BF8C-76E9-A5BD-82C82029C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88BE20C-146F-B479-ABD0-1ACE80DFD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F1AC-5A6D-C545-B6F2-C22CC63DE0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3925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0B2BFE1-A6CC-50D6-F006-99A52CEDD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B3E19-2AEC-D545-8972-C994DE658956}" type="datetimeFigureOut">
              <a:rPr lang="fr-FR" smtClean="0"/>
              <a:t>28/09/2024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085928E-A9F7-2FF8-E333-D291C3284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6ADC659-F3C0-06A9-1651-3582A9DD5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F1AC-5A6D-C545-B6F2-C22CC63DE0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2402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D3D530-753B-30B9-FF52-0AC2290FE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D20A274-8A04-2396-396B-9EDC2148C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2414170-8694-4B53-E3BF-AE9E234B48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4243791-A81B-BDAC-F976-5F83E45E9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B3E19-2AEC-D545-8972-C994DE658956}" type="datetimeFigureOut">
              <a:rPr lang="fr-FR" smtClean="0"/>
              <a:t>28/09/2024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42484BA-85EF-1973-B4A1-99240D62D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1078A92-31EF-A83B-6720-F5D64559A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F1AC-5A6D-C545-B6F2-C22CC63DE0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5547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130F75-ACDE-7F13-71C0-6A674255E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14A7CA1-DA07-88E3-84B0-6164B2339B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4E3C21F-4AE2-5B2C-3120-FD7E650D58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842B196-443B-8E1A-35A0-84B3A5590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B3E19-2AEC-D545-8972-C994DE658956}" type="datetimeFigureOut">
              <a:rPr lang="fr-FR" smtClean="0"/>
              <a:t>28/09/2024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0CBF3DB-CAA8-DDFD-1F85-8B1304259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FA39EC6-EE9C-05E2-7876-A0069B845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8F1AC-5A6D-C545-B6F2-C22CC63DE0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8338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CBAD5DB-CC8C-4F84-490A-373ED324E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8A0C9EC-B980-7F72-E975-C5F0E0180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5AF73EA-2508-3CF3-35E8-2B72BC99D9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B3E19-2AEC-D545-8972-C994DE658956}" type="datetimeFigureOut">
              <a:rPr lang="fr-FR" smtClean="0"/>
              <a:t>28/09/2024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7ED94AC-BFAF-42D4-9199-75C5EE374F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695F9A-5652-ABF1-446A-E3A0FECD94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8F1AC-5A6D-C545-B6F2-C22CC63DE0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6238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us-titre 2">
            <a:extLst>
              <a:ext uri="{FF2B5EF4-FFF2-40B4-BE49-F238E27FC236}">
                <a16:creationId xmlns:a16="http://schemas.microsoft.com/office/drawing/2014/main" id="{966BC413-D322-7B0B-80B2-990D16938F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24823"/>
            <a:ext cx="9144000" cy="1655762"/>
          </a:xfrm>
        </p:spPr>
        <p:txBody>
          <a:bodyPr>
            <a:normAutofit/>
          </a:bodyPr>
          <a:lstStyle/>
          <a:p>
            <a:r>
              <a:rPr lang="fr-FR" sz="2000" dirty="0">
                <a:latin typeface="Avenir Book" panose="02000503020000020003" pitchFamily="2" charset="0"/>
              </a:rPr>
              <a:t>Pr Clémence MARTIN</a:t>
            </a:r>
          </a:p>
          <a:p>
            <a:r>
              <a:rPr lang="fr-FR" sz="2000" dirty="0">
                <a:latin typeface="Avenir Book" panose="02000503020000020003" pitchFamily="2" charset="0"/>
              </a:rPr>
              <a:t>Service de pneumologie</a:t>
            </a:r>
          </a:p>
          <a:p>
            <a:r>
              <a:rPr lang="fr-FR" sz="2000" dirty="0">
                <a:latin typeface="Avenir Book" panose="02000503020000020003" pitchFamily="2" charset="0"/>
              </a:rPr>
              <a:t>Centre National de Référence Maladies Rares – Mucoviscidose</a:t>
            </a:r>
          </a:p>
          <a:p>
            <a:r>
              <a:rPr lang="fr-FR" sz="2000" dirty="0">
                <a:latin typeface="Avenir Book" panose="02000503020000020003" pitchFamily="2" charset="0"/>
              </a:rPr>
              <a:t>Université Paris Cité, Hôpital Cochin, Paris, France</a:t>
            </a:r>
          </a:p>
        </p:txBody>
      </p:sp>
      <p:pic>
        <p:nvPicPr>
          <p:cNvPr id="10" name="Picture 6" descr="RespiFIL - La filière de santé des maladies respiratoires rares">
            <a:extLst>
              <a:ext uri="{FF2B5EF4-FFF2-40B4-BE49-F238E27FC236}">
                <a16:creationId xmlns:a16="http://schemas.microsoft.com/office/drawing/2014/main" id="{E7B682F1-B06F-3CB9-43D8-AE02FD8434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97" b="6081"/>
          <a:stretch/>
        </p:blipFill>
        <p:spPr bwMode="auto">
          <a:xfrm>
            <a:off x="2553150" y="6209828"/>
            <a:ext cx="1742542" cy="47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2AEF4A58-682E-84DD-5EF0-E5D7EF4E43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14" b="23143"/>
          <a:stretch/>
        </p:blipFill>
        <p:spPr bwMode="auto">
          <a:xfrm>
            <a:off x="0" y="5745241"/>
            <a:ext cx="1995628" cy="112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Réseau ORPHALUNG - Centre National de Référence des Maladies pulmonaires  Rares - Société de Pneumologie de Langue Française">
            <a:extLst>
              <a:ext uri="{FF2B5EF4-FFF2-40B4-BE49-F238E27FC236}">
                <a16:creationId xmlns:a16="http://schemas.microsoft.com/office/drawing/2014/main" id="{768E7273-3FE9-3B7B-0413-E4341981E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496" y="6055033"/>
            <a:ext cx="1361766" cy="68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Accueil | Hôpital Corentin-Celton">
            <a:extLst>
              <a:ext uri="{FF2B5EF4-FFF2-40B4-BE49-F238E27FC236}">
                <a16:creationId xmlns:a16="http://schemas.microsoft.com/office/drawing/2014/main" id="{1937F18E-8BE1-9EEA-721C-D1BF15DE8E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6" t="30792" r="12488" b="30944"/>
          <a:stretch/>
        </p:blipFill>
        <p:spPr bwMode="auto">
          <a:xfrm>
            <a:off x="7616479" y="6110941"/>
            <a:ext cx="1725590" cy="54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FA16FBAC-7E26-D04C-A713-76F52E5576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79745" y="5308523"/>
            <a:ext cx="1812255" cy="1486613"/>
          </a:xfrm>
          <a:prstGeom prst="rect">
            <a:avLst/>
          </a:prstGeom>
        </p:spPr>
      </p:pic>
      <p:sp>
        <p:nvSpPr>
          <p:cNvPr id="18" name="Titre 1">
            <a:extLst>
              <a:ext uri="{FF2B5EF4-FFF2-40B4-BE49-F238E27FC236}">
                <a16:creationId xmlns:a16="http://schemas.microsoft.com/office/drawing/2014/main" id="{95DBCDBB-AFFA-BA4E-DE04-1CD0E1227F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1561" y="2680833"/>
            <a:ext cx="8298184" cy="1423315"/>
          </a:xfrm>
          <a:ln>
            <a:solidFill>
              <a:srgbClr val="3D3B67"/>
            </a:solidFill>
          </a:ln>
        </p:spPr>
        <p:txBody>
          <a:bodyPr>
            <a:normAutofit/>
          </a:bodyPr>
          <a:lstStyle/>
          <a:p>
            <a:r>
              <a:rPr lang="fr-FR" sz="4400" b="1" dirty="0">
                <a:solidFill>
                  <a:srgbClr val="3D3B67"/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Session Flash </a:t>
            </a:r>
            <a:br>
              <a:rPr lang="fr-FR" sz="4400" b="1" dirty="0">
                <a:solidFill>
                  <a:srgbClr val="3D3B67"/>
                </a:solidFill>
                <a:latin typeface="Avenir Book" panose="02000503020000020003" pitchFamily="2" charset="0"/>
                <a:cs typeface="Calibri" panose="020F0502020204030204" pitchFamily="34" charset="0"/>
              </a:rPr>
            </a:br>
            <a:r>
              <a:rPr lang="fr-FR" sz="4400" b="1" dirty="0">
                <a:solidFill>
                  <a:srgbClr val="3D3B67"/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Comment vacciner en 2024 ?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8C4DBF1-A917-6C20-AA1A-47085C5498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11703"/>
            <a:ext cx="2725511" cy="262138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E3FFF61-0E26-53FF-A2F4-3E6C3C40DBC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08772" y="678986"/>
            <a:ext cx="2725512" cy="97929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F8830748-ECE1-33B2-0633-5A649D5CF1B9}"/>
              </a:ext>
            </a:extLst>
          </p:cNvPr>
          <p:cNvSpPr txBox="1"/>
          <p:nvPr/>
        </p:nvSpPr>
        <p:spPr>
          <a:xfrm>
            <a:off x="3300923" y="511247"/>
            <a:ext cx="5590153" cy="1354217"/>
          </a:xfrm>
          <a:prstGeom prst="rect">
            <a:avLst/>
          </a:prstGeom>
          <a:solidFill>
            <a:srgbClr val="3EB3AB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Les journées de la SPIF</a:t>
            </a:r>
          </a:p>
          <a:p>
            <a:pPr algn="ctr"/>
            <a:r>
              <a:rPr lang="fr-FR" sz="3200" b="1" dirty="0">
                <a:solidFill>
                  <a:schemeClr val="bg1"/>
                </a:solidFill>
              </a:rPr>
              <a:t>Samedi 28 septembre 2024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Espace du Centenaire – Pairs 12</a:t>
            </a:r>
            <a:r>
              <a:rPr lang="fr-FR" baseline="30000" dirty="0">
                <a:solidFill>
                  <a:schemeClr val="bg1"/>
                </a:solidFill>
              </a:rPr>
              <a:t>e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411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5EDE60-69A9-E730-F399-7DB33377C7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083FC98E-8B8E-E12A-D8D9-3A680F6C30A9}"/>
              </a:ext>
            </a:extLst>
          </p:cNvPr>
          <p:cNvSpPr txBox="1"/>
          <p:nvPr/>
        </p:nvSpPr>
        <p:spPr>
          <a:xfrm>
            <a:off x="196644" y="5293859"/>
            <a:ext cx="1137592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2400" b="1" i="0" u="none" strike="noStrike" dirty="0">
                <a:solidFill>
                  <a:schemeClr val="accent1"/>
                </a:solidFill>
                <a:effectLst/>
                <a:latin typeface="Avenir Book" panose="02000503020000020003" pitchFamily="2" charset="0"/>
              </a:rPr>
              <a:t>Coqueluche (</a:t>
            </a:r>
            <a:r>
              <a:rPr lang="fr-FR" sz="2400" b="1" i="0" u="none" strike="noStrike" dirty="0" err="1">
                <a:solidFill>
                  <a:schemeClr val="accent1"/>
                </a:solidFill>
                <a:effectLst/>
                <a:latin typeface="Avenir Book" panose="02000503020000020003" pitchFamily="2" charset="0"/>
              </a:rPr>
              <a:t>DTPa</a:t>
            </a:r>
            <a:r>
              <a:rPr lang="fr-FR" sz="2400" b="1" i="0" u="none" strike="noStrike" dirty="0">
                <a:solidFill>
                  <a:schemeClr val="accent1"/>
                </a:solidFill>
                <a:effectLst/>
                <a:latin typeface="Avenir Book" panose="02000503020000020003" pitchFamily="2" charset="0"/>
              </a:rPr>
              <a:t>) :</a:t>
            </a:r>
          </a:p>
          <a:p>
            <a:pPr algn="l"/>
            <a:r>
              <a:rPr lang="fr-FR" b="1" i="0" u="none" strike="noStrike" dirty="0">
                <a:solidFill>
                  <a:srgbClr val="000000"/>
                </a:solidFill>
                <a:effectLst/>
                <a:latin typeface="Avenir Book" panose="02000503020000020003" pitchFamily="2" charset="0"/>
              </a:rPr>
              <a:t>Population cible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Avenir Book" panose="02000503020000020003" pitchFamily="2" charset="0"/>
              </a:rPr>
              <a:t> : Nourrissons (séries primaires à 2, 4, 11 mois), adolescents (rappel à 11-13 ans), adultes (rappel à 25 ans et tous les 10 ans pour les adultes en contact avec des nourrissons).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70C631B-818B-51AE-6D1C-72F886E74DDA}"/>
              </a:ext>
            </a:extLst>
          </p:cNvPr>
          <p:cNvSpPr txBox="1"/>
          <p:nvPr/>
        </p:nvSpPr>
        <p:spPr>
          <a:xfrm>
            <a:off x="196644" y="2871361"/>
            <a:ext cx="11375923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2400" b="1" i="0" u="none" strike="noStrike" dirty="0">
                <a:solidFill>
                  <a:schemeClr val="accent1"/>
                </a:solidFill>
                <a:effectLst/>
                <a:latin typeface="Avenir Book" panose="02000503020000020003" pitchFamily="2" charset="0"/>
              </a:rPr>
              <a:t>Pneumocoque (PREVENAR 20) :</a:t>
            </a:r>
          </a:p>
          <a:p>
            <a:pPr algn="l"/>
            <a:r>
              <a:rPr lang="fr-FR" b="1" i="0" u="none" strike="noStrike" dirty="0">
                <a:solidFill>
                  <a:srgbClr val="000000"/>
                </a:solidFill>
                <a:effectLst/>
                <a:latin typeface="Avenir Book" panose="02000503020000020003" pitchFamily="2" charset="0"/>
              </a:rPr>
              <a:t>Population cible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Avenir Book" panose="02000503020000020003" pitchFamily="2" charset="0"/>
              </a:rPr>
              <a:t> :</a:t>
            </a:r>
          </a:p>
          <a:p>
            <a:pPr lvl="1"/>
            <a:r>
              <a:rPr lang="fr-FR" b="0" i="0" u="none" strike="noStrike" dirty="0">
                <a:solidFill>
                  <a:srgbClr val="000000"/>
                </a:solidFill>
                <a:effectLst/>
                <a:latin typeface="Avenir Book" panose="02000503020000020003" pitchFamily="2" charset="0"/>
              </a:rPr>
              <a:t>Adultes de 65 ans et plus, </a:t>
            </a:r>
          </a:p>
          <a:p>
            <a:pPr lvl="1"/>
            <a:r>
              <a:rPr lang="fr-FR" b="0" i="0" u="none" strike="noStrike" dirty="0">
                <a:solidFill>
                  <a:srgbClr val="000000"/>
                </a:solidFill>
                <a:effectLst/>
                <a:latin typeface="Avenir Book" panose="02000503020000020003" pitchFamily="2" charset="0"/>
              </a:rPr>
              <a:t>Personnes atteintes de maladies chroniques (</a:t>
            </a:r>
            <a:r>
              <a:rPr lang="fr-FR" b="1" i="0" u="none" strike="noStrike" dirty="0">
                <a:solidFill>
                  <a:srgbClr val="C00000"/>
                </a:solidFill>
                <a:effectLst/>
                <a:latin typeface="Avenir Book" panose="02000503020000020003" pitchFamily="2" charset="0"/>
              </a:rPr>
              <a:t>BPCO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Avenir Book" panose="02000503020000020003" pitchFamily="2" charset="0"/>
              </a:rPr>
              <a:t>, diabète, insuffisance cardiaque, etc.), </a:t>
            </a:r>
          </a:p>
          <a:p>
            <a:pPr lvl="1"/>
            <a:r>
              <a:rPr lang="fr-FR" b="0" i="0" u="none" strike="noStrike" dirty="0">
                <a:solidFill>
                  <a:srgbClr val="000000"/>
                </a:solidFill>
                <a:effectLst/>
                <a:latin typeface="Avenir Book" panose="02000503020000020003" pitchFamily="2" charset="0"/>
              </a:rPr>
              <a:t>Immunodéprimés.</a:t>
            </a:r>
          </a:p>
          <a:p>
            <a:pPr algn="l"/>
            <a:r>
              <a:rPr lang="fr-FR" b="1" i="0" u="none" strike="noStrike" dirty="0">
                <a:solidFill>
                  <a:srgbClr val="000000"/>
                </a:solidFill>
                <a:effectLst/>
                <a:latin typeface="Avenir Book" panose="02000503020000020003" pitchFamily="2" charset="0"/>
              </a:rPr>
              <a:t>Schéma vaccinal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Avenir Book" panose="02000503020000020003" pitchFamily="2" charset="0"/>
              </a:rPr>
              <a:t> : Une dose unique pour les personnes jamais vaccinées ou n'ayant reçu qu'un seul vaccin polysaccharidique.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5B33510-35C5-B31F-72DD-EAB1A42130C1}"/>
              </a:ext>
            </a:extLst>
          </p:cNvPr>
          <p:cNvSpPr txBox="1"/>
          <p:nvPr/>
        </p:nvSpPr>
        <p:spPr>
          <a:xfrm>
            <a:off x="196645" y="1056309"/>
            <a:ext cx="115725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2400" b="1" i="0" u="none" strike="noStrike" dirty="0">
                <a:solidFill>
                  <a:schemeClr val="accent1"/>
                </a:solidFill>
                <a:effectLst/>
                <a:latin typeface="Avenir Book" panose="02000503020000020003" pitchFamily="2" charset="0"/>
              </a:rPr>
              <a:t>Virus Respiratoire Syncytial (VRS) :</a:t>
            </a:r>
          </a:p>
          <a:p>
            <a:pPr algn="l"/>
            <a:r>
              <a:rPr lang="fr-FR" b="1" i="0" u="none" strike="noStrike" dirty="0">
                <a:solidFill>
                  <a:srgbClr val="000000"/>
                </a:solidFill>
                <a:effectLst/>
                <a:latin typeface="Avenir Book" panose="02000503020000020003" pitchFamily="2" charset="0"/>
              </a:rPr>
              <a:t>Population cible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Avenir Book" panose="02000503020000020003" pitchFamily="2" charset="0"/>
              </a:rPr>
              <a:t> : </a:t>
            </a:r>
          </a:p>
          <a:p>
            <a:pPr lvl="1"/>
            <a:r>
              <a:rPr lang="fr-FR" b="0" i="0" u="none" strike="noStrike" dirty="0">
                <a:solidFill>
                  <a:srgbClr val="000000"/>
                </a:solidFill>
                <a:effectLst/>
                <a:latin typeface="Avenir Book" panose="02000503020000020003" pitchFamily="2" charset="0"/>
              </a:rPr>
              <a:t>Personnes de plus de 75 ans, et </a:t>
            </a:r>
            <a:r>
              <a:rPr lang="fr-FR" b="1" i="0" u="none" strike="noStrike" dirty="0">
                <a:solidFill>
                  <a:srgbClr val="C00000"/>
                </a:solidFill>
                <a:effectLst/>
                <a:latin typeface="Avenir Book" panose="02000503020000020003" pitchFamily="2" charset="0"/>
              </a:rPr>
              <a:t>plus de 65 ans avec </a:t>
            </a:r>
            <a:r>
              <a:rPr lang="fr-FR" b="1" dirty="0">
                <a:solidFill>
                  <a:srgbClr val="C00000"/>
                </a:solidFill>
                <a:latin typeface="Avenir Book" panose="02000503020000020003" pitchFamily="2" charset="0"/>
              </a:rPr>
              <a:t>pathologie respiratoire chronique</a:t>
            </a:r>
          </a:p>
          <a:p>
            <a:pPr lvl="1"/>
            <a:r>
              <a:rPr lang="fr-FR" i="0" u="none" strike="noStrike" dirty="0">
                <a:effectLst/>
                <a:latin typeface="Avenir Book" panose="02000503020000020003" pitchFamily="2" charset="0"/>
              </a:rPr>
              <a:t>Femmes enceintes</a:t>
            </a:r>
          </a:p>
          <a:p>
            <a:pPr algn="l"/>
            <a:r>
              <a:rPr lang="fr-FR" b="1" i="0" u="none" strike="noStrike" dirty="0">
                <a:solidFill>
                  <a:srgbClr val="000000"/>
                </a:solidFill>
                <a:effectLst/>
                <a:latin typeface="Avenir Book" panose="02000503020000020003" pitchFamily="2" charset="0"/>
              </a:rPr>
              <a:t>Schéma vaccinal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Avenir Book" panose="02000503020000020003" pitchFamily="2" charset="0"/>
              </a:rPr>
              <a:t> : Une dose pour au moins deux ans ?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A9641F8-C5C5-ECF0-611B-208D95D3BDB5}"/>
              </a:ext>
            </a:extLst>
          </p:cNvPr>
          <p:cNvSpPr txBox="1"/>
          <p:nvPr/>
        </p:nvSpPr>
        <p:spPr>
          <a:xfrm>
            <a:off x="196644" y="323048"/>
            <a:ext cx="7934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</a:rPr>
              <a:t>Recommandations vaccinales</a:t>
            </a:r>
          </a:p>
        </p:txBody>
      </p:sp>
    </p:spTree>
    <p:extLst>
      <p:ext uri="{BB962C8B-B14F-4D97-AF65-F5344CB8AC3E}">
        <p14:creationId xmlns:p14="http://schemas.microsoft.com/office/powerpoint/2010/main" val="98326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1779332B-880E-5369-3694-67EED888F009}"/>
              </a:ext>
            </a:extLst>
          </p:cNvPr>
          <p:cNvSpPr txBox="1"/>
          <p:nvPr/>
        </p:nvSpPr>
        <p:spPr>
          <a:xfrm>
            <a:off x="196644" y="323048"/>
            <a:ext cx="7934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</a:rPr>
              <a:t>Conclusions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47D871C-3207-76A5-621D-FED4B92907F5}"/>
              </a:ext>
            </a:extLst>
          </p:cNvPr>
          <p:cNvSpPr txBox="1"/>
          <p:nvPr/>
        </p:nvSpPr>
        <p:spPr>
          <a:xfrm>
            <a:off x="314631" y="2090172"/>
            <a:ext cx="1152340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2400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</a:rPr>
              <a:t>Littérature solide soutenant l’intérêt d’une vaccination contre: Virus Influenza, Virus Respiratoire Syncitial, SARS-CoV-2 et Pneumocoque.</a:t>
            </a:r>
          </a:p>
          <a:p>
            <a:pPr algn="l"/>
            <a:endParaRPr lang="fr-FR" sz="2400" b="1" i="0" u="none" strike="noStrike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</a:endParaRPr>
          </a:p>
          <a:p>
            <a:pPr algn="l"/>
            <a:r>
              <a:rPr lang="fr-FR" sz="2400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</a:rPr>
              <a:t>Couvertures vaccinales insuffisantes dans les populations à risques</a:t>
            </a:r>
          </a:p>
          <a:p>
            <a:pPr algn="l"/>
            <a:endParaRPr lang="fr-FR" sz="2400" b="1" dirty="0">
              <a:solidFill>
                <a:schemeClr val="accent1">
                  <a:lumMod val="75000"/>
                </a:schemeClr>
              </a:solidFill>
              <a:latin typeface="Avenir Book" panose="02000503020000020003" pitchFamily="2" charset="0"/>
            </a:endParaRPr>
          </a:p>
          <a:p>
            <a:pPr algn="l"/>
            <a:r>
              <a:rPr lang="fr-FR" sz="2400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</a:rPr>
              <a:t>Recommandations pour la vaccination anti-VRS encore trop restreintes: </a:t>
            </a:r>
          </a:p>
          <a:p>
            <a:pPr algn="l"/>
            <a:r>
              <a:rPr lang="fr-FR" sz="2400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</a:rPr>
              <a:t>Quid des patients IRCO et immunodéprimés dont l’âge est inférieur à 65 ans? </a:t>
            </a:r>
          </a:p>
          <a:p>
            <a:pPr algn="l"/>
            <a:r>
              <a:rPr lang="fr-FR" sz="2400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</a:rPr>
              <a:t>A suivre…</a:t>
            </a:r>
          </a:p>
        </p:txBody>
      </p:sp>
    </p:spTree>
    <p:extLst>
      <p:ext uri="{BB962C8B-B14F-4D97-AF65-F5344CB8AC3E}">
        <p14:creationId xmlns:p14="http://schemas.microsoft.com/office/powerpoint/2010/main" val="260751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5060B-C650-9945-80DB-2275843A5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24577"/>
          </a:xfrm>
        </p:spPr>
        <p:txBody>
          <a:bodyPr/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</a:rPr>
              <a:t>Liens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</a:rPr>
              <a:t>d’intérêts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Avenir Book" panose="0200050302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FDA49-F891-8049-AC88-E723B09A0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270" y="1550321"/>
            <a:ext cx="11638936" cy="28938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</a:rPr>
              <a:t>I, </a:t>
            </a:r>
            <a:r>
              <a:rPr lang="en-GB" sz="2000" b="0" i="0" u="none" strike="noStrike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</a:rPr>
              <a:t>Clémence</a:t>
            </a:r>
            <a:r>
              <a:rPr lang="en-GB" sz="20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Book" panose="02000503020000020003" pitchFamily="2" charset="0"/>
              </a:rPr>
              <a:t> MARTIN, declare the following financial interests with pharmaceutical companies without any relationship with the subject of this presentation :</a:t>
            </a: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  <a:latin typeface="Avenir Book" panose="02000503020000020003" pitchFamily="2" charset="0"/>
            </a:endParaRPr>
          </a:p>
          <a:p>
            <a:pPr lvl="1"/>
            <a:r>
              <a:rPr lang="fr-F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Chiesi</a:t>
            </a:r>
            <a:endParaRPr lang="fr-FR" sz="1600" dirty="0">
              <a:solidFill>
                <a:schemeClr val="tx1">
                  <a:lumMod val="75000"/>
                  <a:lumOff val="25000"/>
                </a:schemeClr>
              </a:solidFill>
              <a:latin typeface="Avenir Book" panose="02000503020000020003" pitchFamily="2" charset="0"/>
            </a:endParaRPr>
          </a:p>
          <a:p>
            <a:pPr lvl="1"/>
            <a:r>
              <a:rPr lang="fr-F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Zambon</a:t>
            </a:r>
            <a:endParaRPr lang="fr-FR" sz="1600" dirty="0">
              <a:solidFill>
                <a:schemeClr val="tx1">
                  <a:lumMod val="75000"/>
                  <a:lumOff val="25000"/>
                </a:schemeClr>
              </a:solidFill>
              <a:latin typeface="Avenir Book" panose="02000503020000020003" pitchFamily="2" charset="0"/>
            </a:endParaRPr>
          </a:p>
          <a:p>
            <a:pPr lvl="1"/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Novartis</a:t>
            </a:r>
          </a:p>
          <a:p>
            <a:pPr lvl="1"/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GlaxoSmithKline</a:t>
            </a:r>
          </a:p>
          <a:p>
            <a:pPr lvl="1"/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Vertex</a:t>
            </a:r>
          </a:p>
          <a:p>
            <a:pPr lvl="1"/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AstraZeneca</a:t>
            </a:r>
          </a:p>
          <a:p>
            <a:pPr lvl="1"/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Book" panose="02000503020000020003" pitchFamily="2" charset="0"/>
              </a:rPr>
              <a:t>Sanofi</a:t>
            </a:r>
            <a:endParaRPr lang="en-GB" sz="1600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514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3A4468-25B4-52FC-0A4F-FDB6624457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F8E3D4B-8138-CD42-EDCE-07C791609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477918" cy="249500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3FF02C4-F2C8-47CA-C280-F39F8545F6D0}"/>
              </a:ext>
            </a:extLst>
          </p:cNvPr>
          <p:cNvSpPr txBox="1"/>
          <p:nvPr/>
        </p:nvSpPr>
        <p:spPr>
          <a:xfrm>
            <a:off x="6477918" y="6602414"/>
            <a:ext cx="57140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Miron VD et al. Scientific reports (2024)14:15563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40401E8-E714-2067-80C6-951691829F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47" y="2816206"/>
            <a:ext cx="6656832" cy="374949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DDBC27F-525E-9772-79D6-2176F279DB05}"/>
              </a:ext>
            </a:extLst>
          </p:cNvPr>
          <p:cNvSpPr/>
          <p:nvPr/>
        </p:nvSpPr>
        <p:spPr>
          <a:xfrm>
            <a:off x="5147441" y="4289222"/>
            <a:ext cx="1395248" cy="235481"/>
          </a:xfrm>
          <a:prstGeom prst="rect">
            <a:avLst/>
          </a:prstGeom>
          <a:solidFill>
            <a:schemeClr val="accent1">
              <a:lumMod val="40000"/>
              <a:lumOff val="60000"/>
              <a:alpha val="47465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AED7BB4-CD1B-378E-8BB1-A21E2C454D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4717" y="2912757"/>
            <a:ext cx="5489535" cy="3184947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22E462E-6104-D323-09AF-402973F461A6}"/>
              </a:ext>
            </a:extLst>
          </p:cNvPr>
          <p:cNvSpPr txBox="1"/>
          <p:nvPr/>
        </p:nvSpPr>
        <p:spPr>
          <a:xfrm>
            <a:off x="7924525" y="785835"/>
            <a:ext cx="1091761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BPCO, </a:t>
            </a: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P&lt;0.001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3873626-1585-4166-4E3F-D590A8F265F1}"/>
              </a:ext>
            </a:extLst>
          </p:cNvPr>
          <p:cNvSpPr txBox="1"/>
          <p:nvPr/>
        </p:nvSpPr>
        <p:spPr>
          <a:xfrm>
            <a:off x="7887081" y="1301396"/>
            <a:ext cx="1166647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Asthme, </a:t>
            </a: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=0.077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1F40FCB-FFC8-E73C-D567-6CD636CD1175}"/>
              </a:ext>
            </a:extLst>
          </p:cNvPr>
          <p:cNvSpPr txBox="1"/>
          <p:nvPr/>
        </p:nvSpPr>
        <p:spPr>
          <a:xfrm>
            <a:off x="7380733" y="1816957"/>
            <a:ext cx="2073165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Autres pathologies respiratoires chroniques, </a:t>
            </a: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=0.042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004E323-C4A4-17EC-90F5-1A4FC298E6F8}"/>
              </a:ext>
            </a:extLst>
          </p:cNvPr>
          <p:cNvSpPr txBox="1"/>
          <p:nvPr/>
        </p:nvSpPr>
        <p:spPr>
          <a:xfrm>
            <a:off x="9992040" y="1016667"/>
            <a:ext cx="1816929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Co-infections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SARS-CoV-2, </a:t>
            </a: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=0.020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  <a:p>
            <a:pPr lvl="0"/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RSV, </a:t>
            </a:r>
            <a:r>
              <a:rPr lang="fr-FR" sz="1200" i="1" dirty="0">
                <a:solidFill>
                  <a:prstClr val="black"/>
                </a:solidFill>
                <a:latin typeface="Avenir Book" panose="02000503020000020003" pitchFamily="2" charset="0"/>
              </a:rPr>
              <a:t>P</a:t>
            </a:r>
            <a:r>
              <a:rPr lang="fr-FR" sz="1200" dirty="0">
                <a:solidFill>
                  <a:prstClr val="black"/>
                </a:solidFill>
                <a:latin typeface="Avenir Book" panose="02000503020000020003" pitchFamily="2" charset="0"/>
              </a:rPr>
              <a:t>= 0.046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64A0033-50F4-0084-48F9-2938C534C1DC}"/>
              </a:ext>
            </a:extLst>
          </p:cNvPr>
          <p:cNvSpPr txBox="1"/>
          <p:nvPr/>
        </p:nvSpPr>
        <p:spPr>
          <a:xfrm>
            <a:off x="7502013" y="6097704"/>
            <a:ext cx="43069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latin typeface="Avenir Book" panose="02000503020000020003" pitchFamily="2" charset="0"/>
              </a:rPr>
              <a:t>Distribution de la DMS par âge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CFCA7BE-33F5-2893-1CD6-15E8EE729FE3}"/>
              </a:ext>
            </a:extLst>
          </p:cNvPr>
          <p:cNvSpPr txBox="1"/>
          <p:nvPr/>
        </p:nvSpPr>
        <p:spPr>
          <a:xfrm>
            <a:off x="7300420" y="271673"/>
            <a:ext cx="43069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latin typeface="Avenir Book" panose="02000503020000020003" pitchFamily="2" charset="0"/>
              </a:rPr>
              <a:t>DMS selon les caractéristiques des patients</a:t>
            </a:r>
          </a:p>
        </p:txBody>
      </p:sp>
    </p:spTree>
    <p:extLst>
      <p:ext uri="{BB962C8B-B14F-4D97-AF65-F5344CB8AC3E}">
        <p14:creationId xmlns:p14="http://schemas.microsoft.com/office/powerpoint/2010/main" val="235191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8CABB4C-A9AA-02DB-5B1B-172CFEFED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477918" cy="249500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136867E-2E25-A314-5C53-3C97DD2F4464}"/>
              </a:ext>
            </a:extLst>
          </p:cNvPr>
          <p:cNvSpPr txBox="1"/>
          <p:nvPr/>
        </p:nvSpPr>
        <p:spPr>
          <a:xfrm>
            <a:off x="6477918" y="6602414"/>
            <a:ext cx="57140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50" i="1" dirty="0">
                <a:latin typeface="Avenir Book" panose="02000503020000020003" pitchFamily="2" charset="0"/>
              </a:rPr>
              <a:t>Miron VD et al. Scientific reports (2024)14:15563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40067504-F728-04BE-ECCF-898653172C0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314"/>
          <a:stretch/>
        </p:blipFill>
        <p:spPr>
          <a:xfrm>
            <a:off x="-1" y="2495002"/>
            <a:ext cx="6967663" cy="423821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4988201-7F87-4712-A6CE-03DFAB233497}"/>
              </a:ext>
            </a:extLst>
          </p:cNvPr>
          <p:cNvSpPr/>
          <p:nvPr/>
        </p:nvSpPr>
        <p:spPr>
          <a:xfrm>
            <a:off x="65618" y="3252020"/>
            <a:ext cx="1494503" cy="639097"/>
          </a:xfrm>
          <a:prstGeom prst="rect">
            <a:avLst/>
          </a:prstGeom>
          <a:solidFill>
            <a:srgbClr val="C00000">
              <a:alpha val="4986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0B48BF22-D3F1-52FB-D0A6-3C85405EFF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4553" y="2882843"/>
            <a:ext cx="5371829" cy="3316873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BDF6BC4-9344-981E-5683-167B5291A134}"/>
              </a:ext>
            </a:extLst>
          </p:cNvPr>
          <p:cNvSpPr/>
          <p:nvPr/>
        </p:nvSpPr>
        <p:spPr>
          <a:xfrm>
            <a:off x="6754553" y="4630993"/>
            <a:ext cx="1888003" cy="648929"/>
          </a:xfrm>
          <a:prstGeom prst="rect">
            <a:avLst/>
          </a:prstGeom>
          <a:solidFill>
            <a:srgbClr val="C00000">
              <a:alpha val="4986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84646F5B-649C-6049-B40A-93F569AACE20}"/>
              </a:ext>
            </a:extLst>
          </p:cNvPr>
          <p:cNvSpPr txBox="1"/>
          <p:nvPr/>
        </p:nvSpPr>
        <p:spPr>
          <a:xfrm>
            <a:off x="6754552" y="1344435"/>
            <a:ext cx="5280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Avenir Book" panose="02000503020000020003" pitchFamily="2" charset="0"/>
              </a:rPr>
              <a:t>Probabilité de prédiction d’évolution vers SDRA selon </a:t>
            </a:r>
            <a:r>
              <a:rPr lang="fr-FR" b="1" u="sng" dirty="0">
                <a:latin typeface="Avenir Book" panose="02000503020000020003" pitchFamily="2" charset="0"/>
              </a:rPr>
              <a:t>comorbidités</a:t>
            </a:r>
            <a:r>
              <a:rPr lang="fr-FR" b="1" dirty="0">
                <a:latin typeface="Avenir Book" panose="02000503020000020003" pitchFamily="2" charset="0"/>
              </a:rPr>
              <a:t> et </a:t>
            </a:r>
            <a:r>
              <a:rPr lang="fr-FR" b="1" u="sng" dirty="0">
                <a:latin typeface="Avenir Book" panose="02000503020000020003" pitchFamily="2" charset="0"/>
              </a:rPr>
              <a:t>co-infections</a:t>
            </a:r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E92B96EC-09A3-BFD5-CECF-C7B1A704C9CF}"/>
              </a:ext>
            </a:extLst>
          </p:cNvPr>
          <p:cNvCxnSpPr/>
          <p:nvPr/>
        </p:nvCxnSpPr>
        <p:spPr>
          <a:xfrm flipH="1">
            <a:off x="6194323" y="1936955"/>
            <a:ext cx="2543348" cy="6489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A66A8EDE-D461-9753-7EC0-46899393CEFB}"/>
              </a:ext>
            </a:extLst>
          </p:cNvPr>
          <p:cNvCxnSpPr/>
          <p:nvPr/>
        </p:nvCxnSpPr>
        <p:spPr>
          <a:xfrm>
            <a:off x="10432026" y="1936955"/>
            <a:ext cx="0" cy="10162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630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D7568C7D-15AC-2D64-1494-186895B96B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349" y="229302"/>
            <a:ext cx="7772400" cy="130628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388015D2-71F8-05FC-BB83-38E1B3E0EEBD}"/>
              </a:ext>
            </a:extLst>
          </p:cNvPr>
          <p:cNvSpPr txBox="1"/>
          <p:nvPr/>
        </p:nvSpPr>
        <p:spPr>
          <a:xfrm>
            <a:off x="6477918" y="6602414"/>
            <a:ext cx="57140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50" i="1" dirty="0">
                <a:latin typeface="Avenir Book" panose="02000503020000020003" pitchFamily="2" charset="0"/>
              </a:rPr>
              <a:t>Song Z et al. Int J of COPD 2021:16 3337-3346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8D31284-C8F4-B447-17A9-D377EA5531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6465" y="2391622"/>
            <a:ext cx="6479457" cy="281532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AD425AD5-3BF5-E57A-6EDC-C8708EE75ED3}"/>
              </a:ext>
            </a:extLst>
          </p:cNvPr>
          <p:cNvSpPr txBox="1"/>
          <p:nvPr/>
        </p:nvSpPr>
        <p:spPr>
          <a:xfrm>
            <a:off x="117986" y="3202110"/>
            <a:ext cx="46113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282 patients BPCO, &gt; 40 ans</a:t>
            </a:r>
          </a:p>
          <a:p>
            <a:r>
              <a:rPr lang="fr-FR" dirty="0"/>
              <a:t>Juin à juillet 2021</a:t>
            </a:r>
          </a:p>
          <a:p>
            <a:r>
              <a:rPr lang="fr-FR" dirty="0"/>
              <a:t>Enquête prospective sur les statuts vaccinaux</a:t>
            </a:r>
          </a:p>
        </p:txBody>
      </p:sp>
    </p:spTree>
    <p:extLst>
      <p:ext uri="{BB962C8B-B14F-4D97-AF65-F5344CB8AC3E}">
        <p14:creationId xmlns:p14="http://schemas.microsoft.com/office/powerpoint/2010/main" val="373433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2D7CFD2-D7A7-CCDA-41F8-41997AE4AF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91" y="137758"/>
            <a:ext cx="11073988" cy="92412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DD58CCDE-79A2-EAFE-CA71-22DE52DA805E}"/>
              </a:ext>
            </a:extLst>
          </p:cNvPr>
          <p:cNvSpPr txBox="1"/>
          <p:nvPr/>
        </p:nvSpPr>
        <p:spPr>
          <a:xfrm>
            <a:off x="6477918" y="6602414"/>
            <a:ext cx="57140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50" i="1" dirty="0" err="1">
                <a:latin typeface="Avenir Book" panose="02000503020000020003" pitchFamily="2" charset="0"/>
              </a:rPr>
              <a:t>Raherison</a:t>
            </a:r>
            <a:r>
              <a:rPr lang="fr-FR" sz="1050" i="1" dirty="0">
                <a:latin typeface="Avenir Book" panose="02000503020000020003" pitchFamily="2" charset="0"/>
              </a:rPr>
              <a:t> C et al. </a:t>
            </a:r>
            <a:r>
              <a:rPr lang="fr-FR" sz="1050" i="1" dirty="0" err="1">
                <a:latin typeface="Avenir Book" panose="02000503020000020003" pitchFamily="2" charset="0"/>
              </a:rPr>
              <a:t>Respiratory</a:t>
            </a:r>
            <a:r>
              <a:rPr lang="fr-FR" sz="1050" i="1" dirty="0">
                <a:latin typeface="Avenir Book" panose="02000503020000020003" pitchFamily="2" charset="0"/>
              </a:rPr>
              <a:t> </a:t>
            </a:r>
            <a:r>
              <a:rPr lang="fr-FR" sz="1050" i="1" dirty="0" err="1">
                <a:latin typeface="Avenir Book" panose="02000503020000020003" pitchFamily="2" charset="0"/>
              </a:rPr>
              <a:t>Medicine</a:t>
            </a:r>
            <a:r>
              <a:rPr lang="fr-FR" sz="1050" i="1" dirty="0">
                <a:latin typeface="Avenir Book" panose="02000503020000020003" pitchFamily="2" charset="0"/>
              </a:rPr>
              <a:t> and </a:t>
            </a:r>
            <a:r>
              <a:rPr lang="fr-FR" sz="1050" i="1" dirty="0" err="1">
                <a:latin typeface="Avenir Book" panose="02000503020000020003" pitchFamily="2" charset="0"/>
              </a:rPr>
              <a:t>Research</a:t>
            </a:r>
            <a:r>
              <a:rPr lang="fr-FR" sz="1050" i="1" dirty="0">
                <a:latin typeface="Avenir Book" panose="02000503020000020003" pitchFamily="2" charset="0"/>
              </a:rPr>
              <a:t> 86 (2024) 101112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7B40588-51FB-5DA4-5EBE-E42D4C6577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39" y="1610184"/>
            <a:ext cx="7772400" cy="418828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740BE9E-A9A9-4746-77A3-BBCB74B76E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9439" y="2472844"/>
            <a:ext cx="4004241" cy="204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3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A3A8DE1-655A-E231-E12B-878E6B923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565860" cy="394273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529EBA5-06F4-36B1-9A67-2A859A90E9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606" y="3937765"/>
            <a:ext cx="5726552" cy="263207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BBA64D3-4ECB-B04A-08BB-95FC6EDA344A}"/>
              </a:ext>
            </a:extLst>
          </p:cNvPr>
          <p:cNvSpPr/>
          <p:nvPr/>
        </p:nvSpPr>
        <p:spPr>
          <a:xfrm>
            <a:off x="2556387" y="5476568"/>
            <a:ext cx="3720771" cy="688258"/>
          </a:xfrm>
          <a:prstGeom prst="rect">
            <a:avLst/>
          </a:prstGeom>
          <a:solidFill>
            <a:srgbClr val="C00000">
              <a:alpha val="44001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982B418-7F43-2023-9BCC-0F4BD8FFF6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8935" y="398611"/>
            <a:ext cx="5625098" cy="6296751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F5652B3E-7CB3-95EE-21E7-9398AF22392D}"/>
              </a:ext>
            </a:extLst>
          </p:cNvPr>
          <p:cNvSpPr txBox="1"/>
          <p:nvPr/>
        </p:nvSpPr>
        <p:spPr>
          <a:xfrm>
            <a:off x="7757652" y="934065"/>
            <a:ext cx="1533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18.09.2024</a:t>
            </a:r>
          </a:p>
        </p:txBody>
      </p:sp>
    </p:spTree>
    <p:extLst>
      <p:ext uri="{BB962C8B-B14F-4D97-AF65-F5344CB8AC3E}">
        <p14:creationId xmlns:p14="http://schemas.microsoft.com/office/powerpoint/2010/main" val="2748805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5A148BC-B9B9-1EF4-E6F6-2460B9E704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3380" y="1430228"/>
            <a:ext cx="6435548" cy="466577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AD05ECC-D406-FEBF-1DEE-CF4F7040ED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857" b="22179"/>
          <a:stretch/>
        </p:blipFill>
        <p:spPr>
          <a:xfrm>
            <a:off x="49161" y="0"/>
            <a:ext cx="7772400" cy="93406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CED8330-278B-51BB-7C25-08C535F0E2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596" y="1098338"/>
            <a:ext cx="5306158" cy="561217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464713F-D2CB-AF54-B9B2-0AF2E7450B0F}"/>
              </a:ext>
            </a:extLst>
          </p:cNvPr>
          <p:cNvSpPr txBox="1"/>
          <p:nvPr/>
        </p:nvSpPr>
        <p:spPr>
          <a:xfrm>
            <a:off x="6477918" y="6602414"/>
            <a:ext cx="57140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50" i="1" dirty="0" err="1">
                <a:latin typeface="Avenir Book" panose="02000503020000020003" pitchFamily="2" charset="0"/>
              </a:rPr>
              <a:t>Wildenbeest</a:t>
            </a:r>
            <a:r>
              <a:rPr lang="fr-FR" sz="1050" i="1" dirty="0">
                <a:latin typeface="Avenir Book" panose="02000503020000020003" pitchFamily="2" charset="0"/>
              </a:rPr>
              <a:t> J et al. Lancet </a:t>
            </a:r>
            <a:r>
              <a:rPr lang="fr-FR" sz="1050" i="1" dirty="0" err="1">
                <a:latin typeface="Avenir Book" panose="02000503020000020003" pitchFamily="2" charset="0"/>
              </a:rPr>
              <a:t>Respir</a:t>
            </a:r>
            <a:r>
              <a:rPr lang="fr-FR" sz="1050" i="1" dirty="0">
                <a:latin typeface="Avenir Book" panose="02000503020000020003" pitchFamily="2" charset="0"/>
              </a:rPr>
              <a:t> Med 2024 </a:t>
            </a:r>
            <a:r>
              <a:rPr lang="fr-FR" sz="1050" i="1" dirty="0" err="1">
                <a:latin typeface="Avenir Book" panose="02000503020000020003" pitchFamily="2" charset="0"/>
              </a:rPr>
              <a:t>published</a:t>
            </a:r>
            <a:r>
              <a:rPr lang="fr-FR" sz="1050" i="1" dirty="0">
                <a:latin typeface="Avenir Book" panose="02000503020000020003" pitchFamily="2" charset="0"/>
              </a:rPr>
              <a:t> online </a:t>
            </a:r>
            <a:r>
              <a:rPr lang="fr-FR" sz="1050" i="1" dirty="0" err="1">
                <a:latin typeface="Avenir Book" panose="02000503020000020003" pitchFamily="2" charset="0"/>
              </a:rPr>
              <a:t>september</a:t>
            </a:r>
            <a:r>
              <a:rPr lang="fr-FR" sz="1050" i="1" dirty="0">
                <a:latin typeface="Avenir Book" panose="02000503020000020003" pitchFamily="2" charset="0"/>
              </a:rPr>
              <a:t> 9 2024</a:t>
            </a:r>
          </a:p>
        </p:txBody>
      </p:sp>
    </p:spTree>
    <p:extLst>
      <p:ext uri="{BB962C8B-B14F-4D97-AF65-F5344CB8AC3E}">
        <p14:creationId xmlns:p14="http://schemas.microsoft.com/office/powerpoint/2010/main" val="3032267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2C967522-2561-E6B9-2364-0E2AB9F9B0F6}"/>
              </a:ext>
            </a:extLst>
          </p:cNvPr>
          <p:cNvSpPr txBox="1"/>
          <p:nvPr/>
        </p:nvSpPr>
        <p:spPr>
          <a:xfrm>
            <a:off x="196644" y="323048"/>
            <a:ext cx="7934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</a:rPr>
              <a:t>Recommandations vaccinales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64CBC1D-2275-F96B-3945-552651110666}"/>
              </a:ext>
            </a:extLst>
          </p:cNvPr>
          <p:cNvSpPr txBox="1"/>
          <p:nvPr/>
        </p:nvSpPr>
        <p:spPr>
          <a:xfrm>
            <a:off x="196644" y="1249194"/>
            <a:ext cx="1106129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/>
                </a:solidFill>
                <a:latin typeface="Avenir Book" panose="02000503020000020003" pitchFamily="2" charset="0"/>
              </a:rPr>
              <a:t>Grippe Saisonnière :</a:t>
            </a:r>
          </a:p>
          <a:p>
            <a:r>
              <a:rPr lang="fr-FR" b="1" dirty="0">
                <a:latin typeface="Avenir Book" panose="02000503020000020003" pitchFamily="2" charset="0"/>
              </a:rPr>
              <a:t>Population cible</a:t>
            </a:r>
            <a:r>
              <a:rPr lang="fr-FR" dirty="0">
                <a:latin typeface="Avenir Book" panose="02000503020000020003" pitchFamily="2" charset="0"/>
              </a:rPr>
              <a:t> : </a:t>
            </a:r>
          </a:p>
          <a:p>
            <a:pPr lvl="1"/>
            <a:r>
              <a:rPr lang="fr-FR" dirty="0">
                <a:latin typeface="Avenir Book" panose="02000503020000020003" pitchFamily="2" charset="0"/>
              </a:rPr>
              <a:t>Personnes de 65 ans et plus, </a:t>
            </a:r>
          </a:p>
          <a:p>
            <a:pPr lvl="1"/>
            <a:r>
              <a:rPr lang="fr-FR" dirty="0">
                <a:latin typeface="Avenir Book" panose="02000503020000020003" pitchFamily="2" charset="0"/>
              </a:rPr>
              <a:t>Personnes atteintes de maladies chroniques (</a:t>
            </a:r>
            <a:r>
              <a:rPr lang="fr-FR" b="1" dirty="0">
                <a:solidFill>
                  <a:srgbClr val="C00000"/>
                </a:solidFill>
                <a:latin typeface="Avenir Book" panose="02000503020000020003" pitchFamily="2" charset="0"/>
              </a:rPr>
              <a:t>respiratoires</a:t>
            </a:r>
            <a:r>
              <a:rPr lang="fr-FR" dirty="0">
                <a:latin typeface="Avenir Book" panose="02000503020000020003" pitchFamily="2" charset="0"/>
              </a:rPr>
              <a:t>, cardiaques, rénales, diabétiques), </a:t>
            </a:r>
          </a:p>
          <a:p>
            <a:pPr lvl="1"/>
            <a:r>
              <a:rPr lang="fr-FR" dirty="0">
                <a:latin typeface="Avenir Book" panose="02000503020000020003" pitchFamily="2" charset="0"/>
              </a:rPr>
              <a:t>Femmes enceintes</a:t>
            </a:r>
          </a:p>
          <a:p>
            <a:pPr lvl="1"/>
            <a:r>
              <a:rPr lang="fr-FR" dirty="0">
                <a:latin typeface="Avenir Book" panose="02000503020000020003" pitchFamily="2" charset="0"/>
              </a:rPr>
              <a:t>Personnes obèses (IMC ≥ 40).</a:t>
            </a:r>
          </a:p>
          <a:p>
            <a:r>
              <a:rPr lang="fr-FR" b="1" dirty="0">
                <a:latin typeface="Avenir Book" panose="02000503020000020003" pitchFamily="2" charset="0"/>
              </a:rPr>
              <a:t>Calendrier</a:t>
            </a:r>
            <a:r>
              <a:rPr lang="fr-FR" dirty="0">
                <a:latin typeface="Avenir Book" panose="02000503020000020003" pitchFamily="2" charset="0"/>
              </a:rPr>
              <a:t> : Une dose annuelle, généralement avant l'hiver.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DB93A2B-1882-8949-D311-E11D9E15088C}"/>
              </a:ext>
            </a:extLst>
          </p:cNvPr>
          <p:cNvSpPr txBox="1"/>
          <p:nvPr/>
        </p:nvSpPr>
        <p:spPr>
          <a:xfrm>
            <a:off x="196644" y="3811129"/>
            <a:ext cx="11710221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2400" b="1" i="0" u="none" strike="noStrike" dirty="0">
                <a:solidFill>
                  <a:schemeClr val="accent1"/>
                </a:solidFill>
                <a:effectLst/>
                <a:latin typeface="Avenir Book" panose="02000503020000020003" pitchFamily="2" charset="0"/>
              </a:rPr>
              <a:t>COVID-19 :</a:t>
            </a:r>
          </a:p>
          <a:p>
            <a:pPr algn="l"/>
            <a:r>
              <a:rPr lang="fr-FR" b="1" i="0" u="none" strike="noStrike" dirty="0">
                <a:solidFill>
                  <a:srgbClr val="000000"/>
                </a:solidFill>
                <a:effectLst/>
                <a:latin typeface="Avenir Book" panose="02000503020000020003" pitchFamily="2" charset="0"/>
              </a:rPr>
              <a:t>Population cible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Avenir Book" panose="02000503020000020003" pitchFamily="2" charset="0"/>
              </a:rPr>
              <a:t> : </a:t>
            </a:r>
          </a:p>
          <a:p>
            <a:pPr lvl="1"/>
            <a:r>
              <a:rPr lang="fr-FR" b="0" i="0" u="none" strike="noStrike" dirty="0">
                <a:solidFill>
                  <a:srgbClr val="000000"/>
                </a:solidFill>
                <a:effectLst/>
                <a:latin typeface="Avenir Book" panose="02000503020000020003" pitchFamily="2" charset="0"/>
              </a:rPr>
              <a:t>Personnes de 65 ans et plus, </a:t>
            </a:r>
          </a:p>
          <a:p>
            <a:pPr lvl="1"/>
            <a:r>
              <a:rPr lang="fr-FR" dirty="0">
                <a:solidFill>
                  <a:srgbClr val="000000"/>
                </a:solidFill>
                <a:latin typeface="Avenir Book" panose="02000503020000020003" pitchFamily="2" charset="0"/>
              </a:rPr>
              <a:t>P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Avenir Book" panose="02000503020000020003" pitchFamily="2" charset="0"/>
              </a:rPr>
              <a:t>ersonnes immunodéprimées, </a:t>
            </a:r>
          </a:p>
          <a:p>
            <a:pPr lvl="1"/>
            <a:r>
              <a:rPr lang="fr-FR" b="0" i="0" u="none" strike="noStrike" dirty="0">
                <a:solidFill>
                  <a:srgbClr val="000000"/>
                </a:solidFill>
                <a:effectLst/>
                <a:latin typeface="Avenir Book" panose="02000503020000020003" pitchFamily="2" charset="0"/>
              </a:rPr>
              <a:t>Comorbidités à risque,</a:t>
            </a:r>
            <a:endParaRPr lang="fr-FR" dirty="0">
              <a:solidFill>
                <a:srgbClr val="000000"/>
              </a:solidFill>
              <a:latin typeface="Avenir Book" panose="02000503020000020003" pitchFamily="2" charset="0"/>
            </a:endParaRPr>
          </a:p>
          <a:p>
            <a:pPr lvl="1"/>
            <a:r>
              <a:rPr lang="fr-FR" dirty="0">
                <a:solidFill>
                  <a:srgbClr val="000000"/>
                </a:solidFill>
                <a:latin typeface="Avenir Book" panose="02000503020000020003" pitchFamily="2" charset="0"/>
              </a:rPr>
              <a:t>P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Avenir Book" panose="02000503020000020003" pitchFamily="2" charset="0"/>
              </a:rPr>
              <a:t>rofessionnels de santé.</a:t>
            </a:r>
          </a:p>
          <a:p>
            <a:pPr algn="l"/>
            <a:r>
              <a:rPr lang="fr-FR" b="1" i="0" u="none" strike="noStrike" dirty="0">
                <a:solidFill>
                  <a:srgbClr val="000000"/>
                </a:solidFill>
                <a:effectLst/>
                <a:latin typeface="Avenir Book" panose="02000503020000020003" pitchFamily="2" charset="0"/>
              </a:rPr>
              <a:t>Schéma vaccinal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Avenir Book" panose="02000503020000020003" pitchFamily="2" charset="0"/>
              </a:rPr>
              <a:t> : Séries primaires suivies de rappels annuels ou biannuels </a:t>
            </a:r>
            <a:r>
              <a:rPr lang="fr-FR" dirty="0">
                <a:solidFill>
                  <a:srgbClr val="000000"/>
                </a:solidFill>
                <a:latin typeface="Avenir Book" panose="02000503020000020003" pitchFamily="2" charset="0"/>
              </a:rPr>
              <a:t>de </a:t>
            </a:r>
            <a:r>
              <a:rPr lang="fr-FR" b="1" dirty="0">
                <a:solidFill>
                  <a:srgbClr val="C00000"/>
                </a:solidFill>
                <a:latin typeface="Avenir Book" panose="02000503020000020003" pitchFamily="2" charset="0"/>
              </a:rPr>
              <a:t>l’âge</a:t>
            </a:r>
            <a:r>
              <a:rPr lang="fr-FR" dirty="0">
                <a:solidFill>
                  <a:srgbClr val="000000"/>
                </a:solidFill>
                <a:latin typeface="Avenir Book" panose="02000503020000020003" pitchFamily="2" charset="0"/>
              </a:rPr>
              <a:t> (65 -80 ans x1 ou </a:t>
            </a:r>
            <a:r>
              <a:rPr lang="fr-FR" sz="2000" dirty="0">
                <a:solidFill>
                  <a:srgbClr val="000000"/>
                </a:solidFill>
                <a:latin typeface="Avenir Book" panose="02000503020000020003" pitchFamily="2" charset="0"/>
              </a:rPr>
              <a:t>≥</a:t>
            </a:r>
            <a:r>
              <a:rPr lang="fr-FR" dirty="0">
                <a:solidFill>
                  <a:srgbClr val="000000"/>
                </a:solidFill>
                <a:latin typeface="Avenir Book" panose="02000503020000020003" pitchFamily="2" charset="0"/>
              </a:rPr>
              <a:t>80 ans </a:t>
            </a:r>
            <a:r>
              <a:rPr lang="fr-FR" b="1" dirty="0">
                <a:solidFill>
                  <a:srgbClr val="000000"/>
                </a:solidFill>
                <a:latin typeface="Avenir Book" panose="02000503020000020003" pitchFamily="2" charset="0"/>
              </a:rPr>
              <a:t>x2</a:t>
            </a:r>
            <a:r>
              <a:rPr lang="fr-FR" dirty="0">
                <a:solidFill>
                  <a:srgbClr val="000000"/>
                </a:solidFill>
                <a:latin typeface="Avenir Book" panose="02000503020000020003" pitchFamily="2" charset="0"/>
              </a:rPr>
              <a:t>) ou du contexte: Immunodéprimés, EPHAD et USLD </a:t>
            </a:r>
            <a:r>
              <a:rPr lang="fr-FR" b="1" dirty="0">
                <a:solidFill>
                  <a:srgbClr val="000000"/>
                </a:solidFill>
                <a:latin typeface="Avenir Book" panose="02000503020000020003" pitchFamily="2" charset="0"/>
              </a:rPr>
              <a:t>x 2</a:t>
            </a:r>
            <a:r>
              <a:rPr lang="fr-FR" dirty="0">
                <a:solidFill>
                  <a:srgbClr val="000000"/>
                </a:solidFill>
                <a:latin typeface="Avenir Book" panose="02000503020000020003" pitchFamily="2" charset="0"/>
              </a:rPr>
              <a:t>.</a:t>
            </a:r>
            <a:endParaRPr lang="fr-FR" b="0" i="0" u="none" strike="noStrike" dirty="0">
              <a:solidFill>
                <a:srgbClr val="000000"/>
              </a:solidFill>
              <a:effectLst/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37986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519</Words>
  <Application>Microsoft Office PowerPoint</Application>
  <PresentationFormat>Grand écran</PresentationFormat>
  <Paragraphs>85</Paragraphs>
  <Slides>11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Avenir Book</vt:lpstr>
      <vt:lpstr>Calibri</vt:lpstr>
      <vt:lpstr>Calibri Light</vt:lpstr>
      <vt:lpstr>Thème Office</vt:lpstr>
      <vt:lpstr>Session Flash  Comment vacciner en 2024 ?</vt:lpstr>
      <vt:lpstr>Liens d’intérêts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Flash – Mise au point recommandations vaccinales</dc:title>
  <dc:creator>Clémence Martin</dc:creator>
  <cp:lastModifiedBy>Alexis DAUMAIN</cp:lastModifiedBy>
  <cp:revision>3</cp:revision>
  <dcterms:created xsi:type="dcterms:W3CDTF">2024-09-27T13:03:55Z</dcterms:created>
  <dcterms:modified xsi:type="dcterms:W3CDTF">2024-09-28T13:19:45Z</dcterms:modified>
</cp:coreProperties>
</file>