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3" r:id="rId4"/>
    <p:sldId id="263" r:id="rId5"/>
    <p:sldId id="262" r:id="rId6"/>
    <p:sldId id="261" r:id="rId7"/>
    <p:sldId id="260" r:id="rId8"/>
    <p:sldId id="259" r:id="rId9"/>
    <p:sldId id="269" r:id="rId10"/>
    <p:sldId id="264" r:id="rId11"/>
    <p:sldId id="265" r:id="rId12"/>
    <p:sldId id="266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8"/>
    <p:restoredTop sz="94148"/>
  </p:normalViewPr>
  <p:slideViewPr>
    <p:cSldViewPr snapToGrid="0">
      <p:cViewPr varScale="1">
        <p:scale>
          <a:sx n="84" d="100"/>
          <a:sy n="84" d="100"/>
        </p:scale>
        <p:origin x="2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2B8414-7A66-21A5-D6D6-95C840870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33D76E-9A68-B3FC-B240-BF0AC66AB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0BD373-51CB-AB59-06B9-4A4B735A3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E256-9611-564C-A1F0-81C186C8CB59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961C94-07F7-3D05-F8ED-3C570BA57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C05FA4-6F3F-43BE-2C08-E6077B77C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53-6A85-8F47-94A8-A744A4A30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81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7BC5A0-8D4B-8B55-00FC-EC88DB35E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4675F4-4415-0C95-EEC0-D7CBC6268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A3D7D0-F37E-BABF-E0EA-C23EB3591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E256-9611-564C-A1F0-81C186C8CB59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B24554-3FA7-DD30-9580-5B4F72C02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DE583D-CB0E-984F-C4BD-E9F7AEEA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53-6A85-8F47-94A8-A744A4A30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69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28BA11D-C249-05BF-78DF-35AFA2008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3BAC93-4CE7-602F-DCA0-BA721D5DF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796765-B797-51DC-2661-8C48D3AC5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E256-9611-564C-A1F0-81C186C8CB59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E2B0BA-6860-C539-A40C-3D51ECC6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10BA0F-62B5-00CE-B14B-88860AB97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53-6A85-8F47-94A8-A744A4A30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75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11D8EF-ED9A-7AC1-CC7F-C433B8625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2E2F2F-DBEF-BA7A-E86C-00145F07F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72AD7E-D839-1E4E-AA7C-72E7A6FC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E256-9611-564C-A1F0-81C186C8CB59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50838F-666D-201A-FE86-D7909B235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E335DB-F0C5-DAC4-5518-77FB5EB5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53-6A85-8F47-94A8-A744A4A30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3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39F33-55C8-4F8F-3A47-6D807FF4B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084E6B-B513-B3C5-9F91-3632B426A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6B6870-AAB1-5D19-6D80-8AECA9B13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E256-9611-564C-A1F0-81C186C8CB59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1BC5B4-A686-9149-D038-0402E4FA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2E35DE-1E81-35D7-A5E1-8A3387F1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53-6A85-8F47-94A8-A744A4A30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27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DDA7DD-BAB9-85DF-EDAE-22501DB14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203964-1997-41CE-2C62-5B5AC1364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05CC9A-B479-5E33-0F6D-7243D92F0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E994CB-1683-A321-9E72-3A8DCCCB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E256-9611-564C-A1F0-81C186C8CB59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2EFDB2-C8D7-59A7-ED91-3EC91858F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764EC3-1D00-491A-0306-FF8E3505E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53-6A85-8F47-94A8-A744A4A30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85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192A62-4FB4-A791-9420-E29AA2D8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6DD00C-4DD7-016F-08E5-549B9BD7D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30D02D-3C8F-F141-E89C-0BDCFC38D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BF29724-A131-CA0E-71E4-D367B1E41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8F020BE-8624-E7C7-56DB-134E68629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26A9111-0280-EA14-A1B8-237BF032B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E256-9611-564C-A1F0-81C186C8CB59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2B1C1B9-CF81-74FE-7F59-414E0A65E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53FB3E9-5B37-2B5F-EDC6-832ABFDB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53-6A85-8F47-94A8-A744A4A30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68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30FA5-F5FB-85FB-4329-2CA4CA74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75F93F5-8306-CD67-693D-5CD4F5822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E256-9611-564C-A1F0-81C186C8CB59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A44134-5B00-1895-17F8-E4BC7055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28E8E0-A4BF-E6A0-4FEC-1864A2AD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53-6A85-8F47-94A8-A744A4A30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85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C17ADF3-C39C-073D-B8DB-34C0D41F6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E256-9611-564C-A1F0-81C186C8CB59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95276B-D59D-A19C-5F69-5AC2B253D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209229-94B5-861F-A938-052DFC78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53-6A85-8F47-94A8-A744A4A30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00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08C22-2A9E-2D60-649C-073957D6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4CFE2F-B9AD-4403-8A90-D74207650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2FE522-F1A6-854D-AABF-B80197EED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35186D-3292-ACF5-3C6B-36807E95D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E256-9611-564C-A1F0-81C186C8CB59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F5F4D2-5F42-9E15-F79A-F65581FF1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92E249-B5E9-0C5C-5183-6C1CD4CBF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53-6A85-8F47-94A8-A744A4A30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89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B64312-F0B3-0A8B-AE71-5B9032CB0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C0A2DC9-1828-128C-54FC-AC432F80E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AE6C4F-E2A6-3EB6-248A-F7440E913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099CA2-E742-D49D-D031-04B716535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E256-9611-564C-A1F0-81C186C8CB59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8E233F-86B3-2CB4-AB58-71E71EA62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F75C9C-6377-2A4D-81B6-E5B5297C8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53-6A85-8F47-94A8-A744A4A30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44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F48566-FD19-C36A-D90F-F967BF1F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AA46BE-BB33-F5D2-E55E-4EA33875A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E146FC-7020-15B5-E50C-61875AE03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ACE256-9611-564C-A1F0-81C186C8CB59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3FFD20-124E-7F74-99A3-156833D9A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0A8EF2-E0E4-5ADB-B5CE-7D39B52F5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B1D153-6A85-8F47-94A8-A744A4A30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93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37A7E6-B435-0956-9169-49C65DE5A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615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Télépneumologie</a:t>
            </a:r>
            <a:r>
              <a:rPr lang="fr-FR" dirty="0"/>
              <a:t> : </a:t>
            </a:r>
            <a:br>
              <a:rPr lang="fr-FR" dirty="0"/>
            </a:br>
            <a:r>
              <a:rPr lang="fr-FR" dirty="0"/>
              <a:t>La transplantation pulmonaire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28A0CA-AEB6-3F79-AF35-F900EE0A7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99915"/>
            <a:ext cx="9144000" cy="1655762"/>
          </a:xfrm>
        </p:spPr>
        <p:txBody>
          <a:bodyPr/>
          <a:lstStyle/>
          <a:p>
            <a:r>
              <a:rPr lang="fr-FR" dirty="0"/>
              <a:t>Dr Gaëlle DAURIAT</a:t>
            </a:r>
          </a:p>
          <a:p>
            <a:r>
              <a:rPr lang="fr-FR" dirty="0"/>
              <a:t>Hôpital Marie Lannelongue</a:t>
            </a:r>
          </a:p>
          <a:p>
            <a:r>
              <a:rPr lang="fr-FR" dirty="0"/>
              <a:t>Le Plessis Robinson</a:t>
            </a:r>
          </a:p>
        </p:txBody>
      </p:sp>
      <p:pic>
        <p:nvPicPr>
          <p:cNvPr id="5" name="Image 4" descr="Une image contenant texte, capture d’écran, logo, orange&#10;&#10;Description générée automatiquement">
            <a:extLst>
              <a:ext uri="{FF2B5EF4-FFF2-40B4-BE49-F238E27FC236}">
                <a16:creationId xmlns:a16="http://schemas.microsoft.com/office/drawing/2014/main" id="{53732021-AE45-8A56-24EB-A5A17802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0" y="5219700"/>
            <a:ext cx="4127500" cy="1638300"/>
          </a:xfrm>
          <a:prstGeom prst="rect">
            <a:avLst/>
          </a:prstGeom>
        </p:spPr>
      </p:pic>
      <p:pic>
        <p:nvPicPr>
          <p:cNvPr id="7" name="Image 6" descr="Une image contenant texte, lunettes de soleil, Marque, Accessoire de mode&#10;&#10;Description générée automatiquement">
            <a:extLst>
              <a:ext uri="{FF2B5EF4-FFF2-40B4-BE49-F238E27FC236}">
                <a16:creationId xmlns:a16="http://schemas.microsoft.com/office/drawing/2014/main" id="{337E4788-351B-B2F0-43F3-315BBBB58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3" y="5197441"/>
            <a:ext cx="1791988" cy="15934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2A5CF7D-A08C-C1C7-CCBA-3FFA5A7A8E0C}"/>
              </a:ext>
            </a:extLst>
          </p:cNvPr>
          <p:cNvSpPr txBox="1"/>
          <p:nvPr/>
        </p:nvSpPr>
        <p:spPr>
          <a:xfrm>
            <a:off x="4373880" y="5836920"/>
            <a:ext cx="2926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SPIF </a:t>
            </a:r>
          </a:p>
          <a:p>
            <a:pPr algn="ctr"/>
            <a:r>
              <a:rPr lang="fr-FR" sz="2000" b="1" dirty="0"/>
              <a:t>28 Septembre 2024 </a:t>
            </a:r>
          </a:p>
        </p:txBody>
      </p:sp>
    </p:spTree>
    <p:extLst>
      <p:ext uri="{BB962C8B-B14F-4D97-AF65-F5344CB8AC3E}">
        <p14:creationId xmlns:p14="http://schemas.microsoft.com/office/powerpoint/2010/main" val="184107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E7304-8976-27DE-7DC5-8B5498AE1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79E7B9A0-FDEC-5D1F-F5DD-9F8EDB64B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" y="699950"/>
            <a:ext cx="8138160" cy="2560237"/>
          </a:xfrm>
        </p:spPr>
      </p:pic>
      <p:pic>
        <p:nvPicPr>
          <p:cNvPr id="7" name="Image 6" descr="Une image contenant texte, lettre, Police, document&#10;&#10;Description générée automatiquement">
            <a:extLst>
              <a:ext uri="{FF2B5EF4-FFF2-40B4-BE49-F238E27FC236}">
                <a16:creationId xmlns:a16="http://schemas.microsoft.com/office/drawing/2014/main" id="{530524EC-08F6-2B1A-836B-E9D737CC9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8360" y="298450"/>
            <a:ext cx="1752600" cy="6261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53C264B-2F65-6440-5BA9-D9A20D579B83}"/>
              </a:ext>
            </a:extLst>
          </p:cNvPr>
          <p:cNvSpPr/>
          <p:nvPr/>
        </p:nvSpPr>
        <p:spPr>
          <a:xfrm>
            <a:off x="10530840" y="3840480"/>
            <a:ext cx="487680" cy="2438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C29C63A-AE48-A606-33EC-CAA25B902BF8}"/>
              </a:ext>
            </a:extLst>
          </p:cNvPr>
          <p:cNvSpPr txBox="1"/>
          <p:nvPr/>
        </p:nvSpPr>
        <p:spPr>
          <a:xfrm>
            <a:off x="685800" y="3962400"/>
            <a:ext cx="46146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Gain de temps pour les 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Suivi longitudinal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Meilleure organisation du temps de travail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Sécurisation des informations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Tracabilité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3134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39EFE-1004-5921-40F4-8E7B0CBC1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C02666-8FF2-59A7-A390-E3D2F535CFD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 dirty="0"/>
              <a:t>Le financement : Article 51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1A39A3-3029-5CF7-C561-2B9EAC61E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Loi de la SS de 2018 - Promotion des dispositifs de santé afin de favoriser les interactions entre acteurs de sante – Financement de l’ARS</a:t>
            </a:r>
          </a:p>
          <a:p>
            <a:r>
              <a:rPr lang="fr-FR" dirty="0"/>
              <a:t>Financement : </a:t>
            </a:r>
          </a:p>
          <a:p>
            <a:pPr lvl="1"/>
            <a:r>
              <a:rPr lang="fr-FR" dirty="0"/>
              <a:t>gratuit pour la structure</a:t>
            </a:r>
          </a:p>
          <a:p>
            <a:pPr lvl="1"/>
            <a:r>
              <a:rPr lang="fr-FR" dirty="0"/>
              <a:t>Rémunération pour le service : 240 Euros/patients/an</a:t>
            </a:r>
          </a:p>
          <a:p>
            <a:r>
              <a:rPr lang="fr-FR" dirty="0"/>
              <a:t>Fin 2024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2996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83784-8222-22A9-984B-4D8C905C4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89517A-654B-2758-A30D-94AF72530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10" y="304165"/>
            <a:ext cx="11326539" cy="13255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 dirty="0"/>
              <a:t>L’objectif  : le remboursement par la sécurité sociale</a:t>
            </a:r>
          </a:p>
        </p:txBody>
      </p:sp>
      <p:pic>
        <p:nvPicPr>
          <p:cNvPr id="5" name="Espace réservé du contenu 4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733B3C4C-1386-41EA-EFAF-5018A91A9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811" y="1869982"/>
            <a:ext cx="11326539" cy="4312455"/>
          </a:xfrm>
        </p:spPr>
      </p:pic>
    </p:spTree>
    <p:extLst>
      <p:ext uri="{BB962C8B-B14F-4D97-AF65-F5344CB8AC3E}">
        <p14:creationId xmlns:p14="http://schemas.microsoft.com/office/powerpoint/2010/main" val="3626309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783E13-F285-CCFE-2E4A-5838C81FE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" y="295852"/>
            <a:ext cx="7674890" cy="13255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 dirty="0"/>
              <a:t>Le télé soin :  la télé rééducation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791D35-D538-77D1-5E20-69A3E59BE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7" y="1844857"/>
            <a:ext cx="10515600" cy="4351338"/>
          </a:xfrm>
        </p:spPr>
        <p:txBody>
          <a:bodyPr/>
          <a:lstStyle/>
          <a:p>
            <a:r>
              <a:rPr lang="fr-FR" dirty="0"/>
              <a:t>Une plateforme de rééducation </a:t>
            </a:r>
          </a:p>
          <a:p>
            <a:r>
              <a:rPr lang="fr-FR" dirty="0"/>
              <a:t>Multi spécialités</a:t>
            </a:r>
          </a:p>
          <a:p>
            <a:r>
              <a:rPr lang="fr-FR" dirty="0"/>
              <a:t>Service MPR de CHU – SSR </a:t>
            </a:r>
          </a:p>
          <a:p>
            <a:r>
              <a:rPr lang="fr-FR" dirty="0"/>
              <a:t>Bibliothèque &gt; 800 exercices</a:t>
            </a:r>
          </a:p>
          <a:p>
            <a:r>
              <a:rPr lang="fr-FR" dirty="0"/>
              <a:t>Possibilité de création de modèles de programme</a:t>
            </a:r>
          </a:p>
          <a:p>
            <a:r>
              <a:rPr lang="fr-FR" dirty="0"/>
              <a:t>Prescription d’exercices et suivi du patient</a:t>
            </a:r>
          </a:p>
          <a:p>
            <a:pPr lvl="1"/>
            <a:r>
              <a:rPr lang="fr-FR" dirty="0"/>
              <a:t>Par le kinésithérapeute</a:t>
            </a:r>
          </a:p>
          <a:p>
            <a:pPr lvl="1"/>
            <a:r>
              <a:rPr lang="fr-FR" dirty="0"/>
              <a:t>Adapté au patient : durée -intensité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Espace réservé du contenu 4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75D78CEE-7510-E8E8-3885-2714DABC1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017" y="592533"/>
            <a:ext cx="3893656" cy="732199"/>
          </a:xfrm>
          <a:prstGeom prst="rect">
            <a:avLst/>
          </a:prstGeom>
        </p:spPr>
      </p:pic>
      <p:pic>
        <p:nvPicPr>
          <p:cNvPr id="6" name="Image 5" descr="Une image contenant multimédia, Appareil de communication, gadget, Appareil de communications portable&#10;&#10;Description générée automatiquement">
            <a:extLst>
              <a:ext uri="{FF2B5EF4-FFF2-40B4-BE49-F238E27FC236}">
                <a16:creationId xmlns:a16="http://schemas.microsoft.com/office/drawing/2014/main" id="{15AD4341-8712-0829-474D-21EAF934D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073" y="1624195"/>
            <a:ext cx="2844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74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3338C-AA52-B07C-E02C-5CBD48F70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3341CC-89C0-064E-6E13-83E469FB9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63" y="174006"/>
            <a:ext cx="10515600" cy="13255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 dirty="0"/>
              <a:t>Le télé soin :  la télé rééducation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D47AC2-AE1A-EFEF-FC19-96CAB7C11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763" y="1348719"/>
            <a:ext cx="10515600" cy="4351338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 descr="Une image contenant capture d’écran, texte, Visage humain, personne&#10;&#10;Description générée automatiquement">
            <a:extLst>
              <a:ext uri="{FF2B5EF4-FFF2-40B4-BE49-F238E27FC236}">
                <a16:creationId xmlns:a16="http://schemas.microsoft.com/office/drawing/2014/main" id="{4EB9216A-8328-C998-2FB9-9D05120F0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56" y="1743409"/>
            <a:ext cx="3387966" cy="2904793"/>
          </a:xfrm>
          <a:prstGeom prst="rect">
            <a:avLst/>
          </a:prstGeom>
        </p:spPr>
      </p:pic>
      <p:pic>
        <p:nvPicPr>
          <p:cNvPr id="9" name="Image 8" descr="Une image contenant texte, logiciel, Page web, Site web&#10;&#10;Description générée automatiquement">
            <a:extLst>
              <a:ext uri="{FF2B5EF4-FFF2-40B4-BE49-F238E27FC236}">
                <a16:creationId xmlns:a16="http://schemas.microsoft.com/office/drawing/2014/main" id="{563CB97E-D03A-10F3-B65D-B7EE79ABB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972" y="1743409"/>
            <a:ext cx="4547305" cy="2889553"/>
          </a:xfrm>
          <a:prstGeom prst="rect">
            <a:avLst/>
          </a:prstGeom>
        </p:spPr>
      </p:pic>
      <p:pic>
        <p:nvPicPr>
          <p:cNvPr id="11" name="Image 10" descr="Une image contenant texte, capture d’écran, Page web, logiciel&#10;&#10;Description générée automatiquement">
            <a:extLst>
              <a:ext uri="{FF2B5EF4-FFF2-40B4-BE49-F238E27FC236}">
                <a16:creationId xmlns:a16="http://schemas.microsoft.com/office/drawing/2014/main" id="{027A5355-A346-FDC7-B2FA-397675429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630" y="1715041"/>
            <a:ext cx="2084528" cy="2946288"/>
          </a:xfrm>
          <a:prstGeom prst="rect">
            <a:avLst/>
          </a:prstGeom>
        </p:spPr>
      </p:pic>
      <p:pic>
        <p:nvPicPr>
          <p:cNvPr id="13" name="Graphique 12" descr="Avertissement avec un remplissage uni">
            <a:extLst>
              <a:ext uri="{FF2B5EF4-FFF2-40B4-BE49-F238E27FC236}">
                <a16:creationId xmlns:a16="http://schemas.microsoft.com/office/drawing/2014/main" id="{12418AEB-2A16-033D-ED6B-47E55D3F9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5433" y="4936507"/>
            <a:ext cx="914400" cy="9144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2B70B59-29D3-064C-CD23-8D577C7BE123}"/>
              </a:ext>
            </a:extLst>
          </p:cNvPr>
          <p:cNvSpPr txBox="1"/>
          <p:nvPr/>
        </p:nvSpPr>
        <p:spPr>
          <a:xfrm>
            <a:off x="2179320" y="5273040"/>
            <a:ext cx="5819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Ne remplace pas le kiné /SSR -  Kiné semi dirigée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Prix : Dépend du nombre de lits </a:t>
            </a:r>
          </a:p>
        </p:txBody>
      </p:sp>
    </p:spTree>
    <p:extLst>
      <p:ext uri="{BB962C8B-B14F-4D97-AF65-F5344CB8AC3E}">
        <p14:creationId xmlns:p14="http://schemas.microsoft.com/office/powerpoint/2010/main" val="1653792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72B234-8F58-4293-C644-A99FEDC71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7" y="233824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b="1" dirty="0"/>
              <a:t>Merci de votre attention</a:t>
            </a:r>
          </a:p>
        </p:txBody>
      </p:sp>
      <p:pic>
        <p:nvPicPr>
          <p:cNvPr id="4" name="Image 3" descr="Une image contenant texte, lunettes de soleil, Marque, Accessoire de mode&#10;&#10;Description générée automatiquement">
            <a:extLst>
              <a:ext uri="{FF2B5EF4-FFF2-40B4-BE49-F238E27FC236}">
                <a16:creationId xmlns:a16="http://schemas.microsoft.com/office/drawing/2014/main" id="{AA595759-3BE4-4C43-20D3-92C4BC0AA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2" y="4298108"/>
            <a:ext cx="2803369" cy="2492791"/>
          </a:xfrm>
          <a:prstGeom prst="rect">
            <a:avLst/>
          </a:prstGeom>
        </p:spPr>
      </p:pic>
      <p:pic>
        <p:nvPicPr>
          <p:cNvPr id="8" name="Image 7" descr="Une image contenant orange, fruit, texte, logo&#10;&#10;Description générée automatiquement">
            <a:extLst>
              <a:ext uri="{FF2B5EF4-FFF2-40B4-BE49-F238E27FC236}">
                <a16:creationId xmlns:a16="http://schemas.microsoft.com/office/drawing/2014/main" id="{A603AAD1-0AC0-550D-FDC2-26740E101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442" y="4720941"/>
            <a:ext cx="35306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04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FB70C0-9C59-F574-5DB7-49277E40117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 dirty="0"/>
              <a:t>La télémédecine</a:t>
            </a:r>
          </a:p>
        </p:txBody>
      </p:sp>
      <p:pic>
        <p:nvPicPr>
          <p:cNvPr id="5" name="Image 4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B1292297-46C3-E33C-3A87-278727EC4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360" y="4050398"/>
            <a:ext cx="4088136" cy="880869"/>
          </a:xfrm>
          <a:prstGeom prst="rect">
            <a:avLst/>
          </a:prstGeom>
        </p:spPr>
      </p:pic>
      <p:pic>
        <p:nvPicPr>
          <p:cNvPr id="7" name="Image 6" descr="Une image contenant Police, texte, logo, Graphique&#10;&#10;Description générée automatiquement">
            <a:extLst>
              <a:ext uri="{FF2B5EF4-FFF2-40B4-BE49-F238E27FC236}">
                <a16:creationId xmlns:a16="http://schemas.microsoft.com/office/drawing/2014/main" id="{006F7AAD-DCF7-9BAC-9623-4D84D60BC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360" y="2259085"/>
            <a:ext cx="2556728" cy="935945"/>
          </a:xfrm>
          <a:prstGeom prst="rect">
            <a:avLst/>
          </a:prstGeom>
        </p:spPr>
      </p:pic>
      <p:pic>
        <p:nvPicPr>
          <p:cNvPr id="8" name="Image 7" descr="Une image contenant Police, Graphique, texte, logo&#10;&#10;Description générée automatiquement">
            <a:extLst>
              <a:ext uri="{FF2B5EF4-FFF2-40B4-BE49-F238E27FC236}">
                <a16:creationId xmlns:a16="http://schemas.microsoft.com/office/drawing/2014/main" id="{24AEC605-4DA2-4D53-A854-DE3DA7324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673" y="3999794"/>
            <a:ext cx="3845312" cy="931473"/>
          </a:xfrm>
          <a:prstGeom prst="rect">
            <a:avLst/>
          </a:prstGeom>
        </p:spPr>
      </p:pic>
      <p:pic>
        <p:nvPicPr>
          <p:cNvPr id="10" name="Image 9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C9E85A44-F904-ABA3-EE02-2C9BD37FC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673" y="2283806"/>
            <a:ext cx="4153486" cy="91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6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7AE9B-257B-7174-75DC-4477E43DC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E01D46-6D74-7299-0600-11149961B11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 dirty="0"/>
              <a:t>La télémédecine en TP</a:t>
            </a:r>
          </a:p>
        </p:txBody>
      </p:sp>
      <p:pic>
        <p:nvPicPr>
          <p:cNvPr id="5" name="Image 4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C8DB3FD1-C05A-C59C-E475-B9AE991A9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255" y="4106222"/>
            <a:ext cx="4088136" cy="880869"/>
          </a:xfrm>
          <a:prstGeom prst="rect">
            <a:avLst/>
          </a:prstGeom>
        </p:spPr>
      </p:pic>
      <p:pic>
        <p:nvPicPr>
          <p:cNvPr id="7" name="Image 6" descr="Une image contenant Police, texte, logo, Graphique&#10;&#10;Description générée automatiquement">
            <a:extLst>
              <a:ext uri="{FF2B5EF4-FFF2-40B4-BE49-F238E27FC236}">
                <a16:creationId xmlns:a16="http://schemas.microsoft.com/office/drawing/2014/main" id="{9906CAEF-916B-F780-CC84-7A8EBBF6A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680" y="1815834"/>
            <a:ext cx="2556728" cy="935945"/>
          </a:xfrm>
          <a:prstGeom prst="rect">
            <a:avLst/>
          </a:prstGeom>
        </p:spPr>
      </p:pic>
      <p:pic>
        <p:nvPicPr>
          <p:cNvPr id="8" name="Image 7" descr="Une image contenant Police, Graphique, texte, logo&#10;&#10;Description générée automatiquement">
            <a:extLst>
              <a:ext uri="{FF2B5EF4-FFF2-40B4-BE49-F238E27FC236}">
                <a16:creationId xmlns:a16="http://schemas.microsoft.com/office/drawing/2014/main" id="{95F2B5DE-BB30-FA0B-D401-C9EF801E6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001294"/>
            <a:ext cx="3845312" cy="931473"/>
          </a:xfrm>
          <a:prstGeom prst="rect">
            <a:avLst/>
          </a:prstGeom>
        </p:spPr>
      </p:pic>
      <p:pic>
        <p:nvPicPr>
          <p:cNvPr id="10" name="Image 9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02B69625-1FBD-F865-F6A0-0F88C9F79F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13" y="1840555"/>
            <a:ext cx="4153486" cy="911224"/>
          </a:xfrm>
          <a:prstGeom prst="rect">
            <a:avLst/>
          </a:prstGeom>
        </p:spPr>
      </p:pic>
      <p:pic>
        <p:nvPicPr>
          <p:cNvPr id="4" name="Graphique 3" descr="Fermer avec un remplissage uni">
            <a:extLst>
              <a:ext uri="{FF2B5EF4-FFF2-40B4-BE49-F238E27FC236}">
                <a16:creationId xmlns:a16="http://schemas.microsoft.com/office/drawing/2014/main" id="{771DEE73-11FF-BC6F-98D5-897138B7F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48840" y="4057451"/>
            <a:ext cx="914400" cy="914400"/>
          </a:xfrm>
          <a:prstGeom prst="rect">
            <a:avLst/>
          </a:prstGeom>
        </p:spPr>
      </p:pic>
      <p:pic>
        <p:nvPicPr>
          <p:cNvPr id="6" name="Graphique 5" descr="Fermer avec un remplissage uni">
            <a:extLst>
              <a:ext uri="{FF2B5EF4-FFF2-40B4-BE49-F238E27FC236}">
                <a16:creationId xmlns:a16="http://schemas.microsoft.com/office/drawing/2014/main" id="{E41A4334-3624-B375-AFB7-01EA9DB2B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28760" y="41062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9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E2AA8-242A-AE04-213C-F6BEE20D8C3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 dirty="0"/>
              <a:t>Les spécificités de la transplantation pulmonaire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EFEEB6-F87C-D833-2F46-27F5D7D12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&gt;1000 patients greffés pulmonaires et cardiopulmonaires suivis en ile de France</a:t>
            </a:r>
          </a:p>
          <a:p>
            <a:r>
              <a:rPr lang="fr-FR" dirty="0"/>
              <a:t>300-450 pts / centre </a:t>
            </a:r>
          </a:p>
          <a:p>
            <a:r>
              <a:rPr lang="fr-FR" dirty="0"/>
              <a:t>Eloignement géographique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239628C8-B506-1252-C997-9C4F1977648E}"/>
              </a:ext>
            </a:extLst>
          </p:cNvPr>
          <p:cNvGrpSpPr/>
          <p:nvPr/>
        </p:nvGrpSpPr>
        <p:grpSpPr>
          <a:xfrm>
            <a:off x="7178639" y="2703512"/>
            <a:ext cx="3786188" cy="3608388"/>
            <a:chOff x="7429651" y="2373065"/>
            <a:chExt cx="3786188" cy="3608388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60F367F0-B4A6-6215-5DC0-D8E950CDA95E}"/>
                </a:ext>
              </a:extLst>
            </p:cNvPr>
            <p:cNvGrpSpPr/>
            <p:nvPr/>
          </p:nvGrpSpPr>
          <p:grpSpPr>
            <a:xfrm>
              <a:off x="7429651" y="2373065"/>
              <a:ext cx="3786188" cy="3608388"/>
              <a:chOff x="7429651" y="2373065"/>
              <a:chExt cx="3786188" cy="3608388"/>
            </a:xfrm>
          </p:grpSpPr>
          <p:grpSp>
            <p:nvGrpSpPr>
              <p:cNvPr id="7" name="Groupe 6">
                <a:extLst>
                  <a:ext uri="{FF2B5EF4-FFF2-40B4-BE49-F238E27FC236}">
                    <a16:creationId xmlns:a16="http://schemas.microsoft.com/office/drawing/2014/main" id="{888BCE03-5AC7-BBC7-D39F-B434A47990B2}"/>
                  </a:ext>
                </a:extLst>
              </p:cNvPr>
              <p:cNvGrpSpPr/>
              <p:nvPr/>
            </p:nvGrpSpPr>
            <p:grpSpPr>
              <a:xfrm>
                <a:off x="7429651" y="2373065"/>
                <a:ext cx="3786188" cy="3608388"/>
                <a:chOff x="7429651" y="2373065"/>
                <a:chExt cx="3786188" cy="3608388"/>
              </a:xfrm>
            </p:grpSpPr>
            <p:grpSp>
              <p:nvGrpSpPr>
                <p:cNvPr id="9" name="Groupe 8">
                  <a:extLst>
                    <a:ext uri="{FF2B5EF4-FFF2-40B4-BE49-F238E27FC236}">
                      <a16:creationId xmlns:a16="http://schemas.microsoft.com/office/drawing/2014/main" id="{BA692C87-8896-CFF4-A581-7AF6A461142E}"/>
                    </a:ext>
                  </a:extLst>
                </p:cNvPr>
                <p:cNvGrpSpPr/>
                <p:nvPr/>
              </p:nvGrpSpPr>
              <p:grpSpPr>
                <a:xfrm>
                  <a:off x="7429651" y="2373065"/>
                  <a:ext cx="3786188" cy="3608388"/>
                  <a:chOff x="654050" y="2051050"/>
                  <a:chExt cx="3786188" cy="3608388"/>
                </a:xfrm>
              </p:grpSpPr>
              <p:pic>
                <p:nvPicPr>
                  <p:cNvPr id="16" name="Image 1" descr="Capture d’écran 2016-11-12 à 21.23.26.png">
                    <a:extLst>
                      <a:ext uri="{FF2B5EF4-FFF2-40B4-BE49-F238E27FC236}">
                        <a16:creationId xmlns:a16="http://schemas.microsoft.com/office/drawing/2014/main" id="{96962ADE-D5A5-7B90-1F15-504158C283F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4050" y="2051050"/>
                    <a:ext cx="3786188" cy="36083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7" name="Ellipse 16">
                    <a:extLst>
                      <a:ext uri="{FF2B5EF4-FFF2-40B4-BE49-F238E27FC236}">
                        <a16:creationId xmlns:a16="http://schemas.microsoft.com/office/drawing/2014/main" id="{7C449893-2866-B924-499D-A91CD87FE776}"/>
                      </a:ext>
                    </a:extLst>
                  </p:cNvPr>
                  <p:cNvSpPr/>
                  <p:nvPr/>
                </p:nvSpPr>
                <p:spPr>
                  <a:xfrm flipH="1">
                    <a:off x="3962401" y="3108960"/>
                    <a:ext cx="152400" cy="16129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8" name="Ellipse 17">
                    <a:extLst>
                      <a:ext uri="{FF2B5EF4-FFF2-40B4-BE49-F238E27FC236}">
                        <a16:creationId xmlns:a16="http://schemas.microsoft.com/office/drawing/2014/main" id="{8C301847-D95F-A971-9BA9-DB71755B4B0C}"/>
                      </a:ext>
                    </a:extLst>
                  </p:cNvPr>
                  <p:cNvSpPr/>
                  <p:nvPr/>
                </p:nvSpPr>
                <p:spPr>
                  <a:xfrm flipH="1">
                    <a:off x="1645921" y="3535680"/>
                    <a:ext cx="152400" cy="16129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9" name="Ellipse 18">
                    <a:extLst>
                      <a:ext uri="{FF2B5EF4-FFF2-40B4-BE49-F238E27FC236}">
                        <a16:creationId xmlns:a16="http://schemas.microsoft.com/office/drawing/2014/main" id="{80343CDF-B213-51E0-91A3-59B23D8C0D74}"/>
                      </a:ext>
                    </a:extLst>
                  </p:cNvPr>
                  <p:cNvSpPr/>
                  <p:nvPr/>
                </p:nvSpPr>
                <p:spPr>
                  <a:xfrm flipH="1">
                    <a:off x="3606801" y="5029200"/>
                    <a:ext cx="152400" cy="16129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0" name="Ellipse 19">
                    <a:extLst>
                      <a:ext uri="{FF2B5EF4-FFF2-40B4-BE49-F238E27FC236}">
                        <a16:creationId xmlns:a16="http://schemas.microsoft.com/office/drawing/2014/main" id="{257FAB48-81FE-9AB2-0992-16B6D1D7EFAF}"/>
                      </a:ext>
                    </a:extLst>
                  </p:cNvPr>
                  <p:cNvSpPr/>
                  <p:nvPr/>
                </p:nvSpPr>
                <p:spPr>
                  <a:xfrm flipH="1">
                    <a:off x="3454401" y="4064000"/>
                    <a:ext cx="152400" cy="16129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" name="Ellipse 20">
                    <a:extLst>
                      <a:ext uri="{FF2B5EF4-FFF2-40B4-BE49-F238E27FC236}">
                        <a16:creationId xmlns:a16="http://schemas.microsoft.com/office/drawing/2014/main" id="{7909B0CB-A425-01DA-F83E-F107DFA7670D}"/>
                      </a:ext>
                    </a:extLst>
                  </p:cNvPr>
                  <p:cNvSpPr/>
                  <p:nvPr/>
                </p:nvSpPr>
                <p:spPr>
                  <a:xfrm flipH="1">
                    <a:off x="2184401" y="4694924"/>
                    <a:ext cx="152400" cy="16129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2" name="Ellipse 21">
                    <a:extLst>
                      <a:ext uri="{FF2B5EF4-FFF2-40B4-BE49-F238E27FC236}">
                        <a16:creationId xmlns:a16="http://schemas.microsoft.com/office/drawing/2014/main" id="{4FDB12CF-44E5-5033-A1EF-D4C21796BB78}"/>
                      </a:ext>
                    </a:extLst>
                  </p:cNvPr>
                  <p:cNvSpPr/>
                  <p:nvPr/>
                </p:nvSpPr>
                <p:spPr>
                  <a:xfrm flipH="1">
                    <a:off x="1798321" y="4533634"/>
                    <a:ext cx="152400" cy="16129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10" name="Groupe 9">
                  <a:extLst>
                    <a:ext uri="{FF2B5EF4-FFF2-40B4-BE49-F238E27FC236}">
                      <a16:creationId xmlns:a16="http://schemas.microsoft.com/office/drawing/2014/main" id="{F872D982-E9A4-1D83-F8B2-5F8C4A6706D0}"/>
                    </a:ext>
                  </a:extLst>
                </p:cNvPr>
                <p:cNvGrpSpPr/>
                <p:nvPr/>
              </p:nvGrpSpPr>
              <p:grpSpPr>
                <a:xfrm>
                  <a:off x="8713472" y="3173506"/>
                  <a:ext cx="1592730" cy="1235232"/>
                  <a:chOff x="8713472" y="3173506"/>
                  <a:chExt cx="1592730" cy="1235232"/>
                </a:xfrm>
              </p:grpSpPr>
              <p:sp>
                <p:nvSpPr>
                  <p:cNvPr id="11" name="Ellipse 10">
                    <a:extLst>
                      <a:ext uri="{FF2B5EF4-FFF2-40B4-BE49-F238E27FC236}">
                        <a16:creationId xmlns:a16="http://schemas.microsoft.com/office/drawing/2014/main" id="{0F545228-2824-746D-A795-E6E4313386FA}"/>
                      </a:ext>
                    </a:extLst>
                  </p:cNvPr>
                  <p:cNvSpPr/>
                  <p:nvPr/>
                </p:nvSpPr>
                <p:spPr>
                  <a:xfrm>
                    <a:off x="9466177" y="3173506"/>
                    <a:ext cx="197773" cy="237565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" name="Ellipse 11">
                    <a:extLst>
                      <a:ext uri="{FF2B5EF4-FFF2-40B4-BE49-F238E27FC236}">
                        <a16:creationId xmlns:a16="http://schemas.microsoft.com/office/drawing/2014/main" id="{ACF06BF1-C14F-8049-4F6B-FD6DC5174990}"/>
                      </a:ext>
                    </a:extLst>
                  </p:cNvPr>
                  <p:cNvSpPr/>
                  <p:nvPr/>
                </p:nvSpPr>
                <p:spPr>
                  <a:xfrm>
                    <a:off x="9465899" y="3431241"/>
                    <a:ext cx="197773" cy="237565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13" name="Connecteur droit avec flèche 12">
                    <a:extLst>
                      <a:ext uri="{FF2B5EF4-FFF2-40B4-BE49-F238E27FC236}">
                        <a16:creationId xmlns:a16="http://schemas.microsoft.com/office/drawing/2014/main" id="{1320967E-2AB8-32F3-DD3B-E9A116E908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768320" y="3541330"/>
                    <a:ext cx="537882" cy="397010"/>
                  </a:xfrm>
                  <a:prstGeom prst="straightConnector1">
                    <a:avLst/>
                  </a:prstGeom>
                  <a:ln w="317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Connecteur droit avec flèche 13">
                    <a:extLst>
                      <a:ext uri="{FF2B5EF4-FFF2-40B4-BE49-F238E27FC236}">
                        <a16:creationId xmlns:a16="http://schemas.microsoft.com/office/drawing/2014/main" id="{1B479FCA-D826-AFF7-5C8D-4B1035868D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713472" y="3411071"/>
                    <a:ext cx="475168" cy="98613"/>
                  </a:xfrm>
                  <a:prstGeom prst="straightConnector1">
                    <a:avLst/>
                  </a:prstGeom>
                  <a:ln w="317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Connecteur droit avec flèche 14">
                    <a:extLst>
                      <a:ext uri="{FF2B5EF4-FFF2-40B4-BE49-F238E27FC236}">
                        <a16:creationId xmlns:a16="http://schemas.microsoft.com/office/drawing/2014/main" id="{504337DD-EFD0-D716-D6AE-2731F8B0A5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9525137" y="3798152"/>
                    <a:ext cx="39648" cy="610586"/>
                  </a:xfrm>
                  <a:prstGeom prst="straightConnector1">
                    <a:avLst/>
                  </a:prstGeom>
                  <a:ln w="317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8" name="Connecteur droit avec flèche 7">
                <a:extLst>
                  <a:ext uri="{FF2B5EF4-FFF2-40B4-BE49-F238E27FC236}">
                    <a16:creationId xmlns:a16="http://schemas.microsoft.com/office/drawing/2014/main" id="{79F02A11-CEBF-FAB4-6550-66550919CA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4785" y="2746717"/>
                <a:ext cx="0" cy="35123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A508A4D5-C260-8464-EF17-FA1DCD8C8358}"/>
                </a:ext>
              </a:extLst>
            </p:cNvPr>
            <p:cNvSpPr/>
            <p:nvPr/>
          </p:nvSpPr>
          <p:spPr>
            <a:xfrm>
              <a:off x="9251590" y="3370341"/>
              <a:ext cx="197223" cy="17110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1487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5E342-2320-FBDA-6658-FE1779BBF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B6AC3A-BBC2-C763-5D0F-5FFDBF89C93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 dirty="0"/>
              <a:t>Le suivi du patient transplanté à domicile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C1A6D7-9B5C-1EAC-C16F-E5AE0188D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Surveillance de la fonction : spiromètre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Surveillance biologique :</a:t>
            </a:r>
          </a:p>
          <a:p>
            <a:pPr lvl="1"/>
            <a:r>
              <a:rPr lang="fr-FR" dirty="0"/>
              <a:t>Biologie standard : ionogramme / NFS plaquettes / BHC</a:t>
            </a:r>
          </a:p>
          <a:p>
            <a:pPr lvl="1"/>
            <a:r>
              <a:rPr lang="fr-FR" dirty="0"/>
              <a:t>Dosage d’</a:t>
            </a:r>
            <a:r>
              <a:rPr lang="fr-FR" dirty="0" err="1"/>
              <a:t>immunosuppreseurs</a:t>
            </a:r>
            <a:endParaRPr lang="fr-FR" dirty="0"/>
          </a:p>
          <a:p>
            <a:pPr lvl="1"/>
            <a:r>
              <a:rPr lang="fr-FR" dirty="0"/>
              <a:t>PCR CMV</a:t>
            </a:r>
          </a:p>
          <a:p>
            <a:pPr lvl="1"/>
            <a:r>
              <a:rPr lang="fr-FR" dirty="0"/>
              <a:t>PCR EBV</a:t>
            </a:r>
          </a:p>
        </p:txBody>
      </p:sp>
      <p:pic>
        <p:nvPicPr>
          <p:cNvPr id="5" name="Image 4" descr="Une image contenant Appareils électroniques, compteur, conception&#10;&#10;Description générée automatiquement">
            <a:extLst>
              <a:ext uri="{FF2B5EF4-FFF2-40B4-BE49-F238E27FC236}">
                <a16:creationId xmlns:a16="http://schemas.microsoft.com/office/drawing/2014/main" id="{EBB2BA4D-BE8F-687F-3CF8-DF6F814A5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537" y="2200482"/>
            <a:ext cx="3758579" cy="2236979"/>
          </a:xfrm>
          <a:prstGeom prst="rect">
            <a:avLst/>
          </a:prstGeom>
        </p:spPr>
      </p:pic>
      <p:pic>
        <p:nvPicPr>
          <p:cNvPr id="7" name="Image 6" descr="Une image contenant appareil, balance, Instrument de mesure&#10;&#10;Description générée automatiquement">
            <a:extLst>
              <a:ext uri="{FF2B5EF4-FFF2-40B4-BE49-F238E27FC236}">
                <a16:creationId xmlns:a16="http://schemas.microsoft.com/office/drawing/2014/main" id="{CCF55452-10EE-ECFD-9E8F-6B7574C23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041" y="2420539"/>
            <a:ext cx="2551206" cy="201692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E7241E6-19D9-6B58-4B20-D82EB42853DE}"/>
              </a:ext>
            </a:extLst>
          </p:cNvPr>
          <p:cNvSpPr txBox="1"/>
          <p:nvPr/>
        </p:nvSpPr>
        <p:spPr>
          <a:xfrm>
            <a:off x="6562165" y="5946130"/>
            <a:ext cx="5139227" cy="461665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/>
              <a:t>IDE DE COORDINATION DE GREFFE </a:t>
            </a:r>
          </a:p>
        </p:txBody>
      </p:sp>
    </p:spTree>
    <p:extLst>
      <p:ext uri="{BB962C8B-B14F-4D97-AF65-F5344CB8AC3E}">
        <p14:creationId xmlns:p14="http://schemas.microsoft.com/office/powerpoint/2010/main" val="424931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AB1B2-4650-632C-D588-D395BC26B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5FBDE1-C496-93F8-B5F1-909DFE59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35" y="314147"/>
            <a:ext cx="10515600" cy="13255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 dirty="0"/>
              <a:t>Avant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77EB63-B002-B80A-420E-D9F1F8468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750872"/>
            <a:ext cx="644652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Le FAX </a:t>
            </a:r>
          </a:p>
          <a:p>
            <a:pPr lvl="1"/>
            <a:r>
              <a:rPr lang="fr-FR" dirty="0"/>
              <a:t>IDE de coordination </a:t>
            </a:r>
          </a:p>
          <a:p>
            <a:pPr lvl="1"/>
            <a:r>
              <a:rPr lang="fr-FR" dirty="0"/>
              <a:t>Modification thérapeutique par téléphone / mail </a:t>
            </a:r>
          </a:p>
          <a:p>
            <a:pPr lvl="1"/>
            <a:r>
              <a:rPr lang="fr-FR" dirty="0"/>
              <a:t>Perte d’information dans le dossier médical</a:t>
            </a:r>
          </a:p>
          <a:p>
            <a:pPr lvl="1"/>
            <a:r>
              <a:rPr lang="fr-FR" dirty="0"/>
              <a:t>Transmission par les IDE dans le dossier informatique du patient</a:t>
            </a:r>
          </a:p>
          <a:p>
            <a:pPr marL="457200" lvl="1" indent="0">
              <a:buNone/>
            </a:pPr>
            <a:r>
              <a:rPr lang="fr-FR" dirty="0"/>
              <a:t>        Perte de temps et d’information</a:t>
            </a:r>
          </a:p>
          <a:p>
            <a:endParaRPr lang="fr-FR" dirty="0"/>
          </a:p>
        </p:txBody>
      </p:sp>
      <p:sp>
        <p:nvSpPr>
          <p:cNvPr id="4" name="Flèche vers la droite 3">
            <a:extLst>
              <a:ext uri="{FF2B5EF4-FFF2-40B4-BE49-F238E27FC236}">
                <a16:creationId xmlns:a16="http://schemas.microsoft.com/office/drawing/2014/main" id="{FEC10F3F-2BA2-22BD-9432-F51297AE2AF6}"/>
              </a:ext>
            </a:extLst>
          </p:cNvPr>
          <p:cNvSpPr/>
          <p:nvPr/>
        </p:nvSpPr>
        <p:spPr>
          <a:xfrm>
            <a:off x="524435" y="4840941"/>
            <a:ext cx="627529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Rayonnage, livre, intérieur, bibliothèque&#10;&#10;Description générée automatiquement">
            <a:extLst>
              <a:ext uri="{FF2B5EF4-FFF2-40B4-BE49-F238E27FC236}">
                <a16:creationId xmlns:a16="http://schemas.microsoft.com/office/drawing/2014/main" id="{66EBB46B-021A-9C99-4649-8A9B3197C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035" y="1625105"/>
            <a:ext cx="3616339" cy="486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09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F8C13-8EA0-C2CE-A564-8C0B0B071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B6FA1E-FB34-B328-3E18-37E56583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31" y="388378"/>
            <a:ext cx="10515600" cy="13255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r-FR" dirty="0"/>
              <a:t>Après  : La télésurveillance en transplantation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4FBB175-369A-E876-2B74-1E19DA1D0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69" y="1713941"/>
            <a:ext cx="9354671" cy="425962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FE29673-B519-E5E2-1B0A-C06489F2DC6B}"/>
              </a:ext>
            </a:extLst>
          </p:cNvPr>
          <p:cNvSpPr txBox="1"/>
          <p:nvPr/>
        </p:nvSpPr>
        <p:spPr>
          <a:xfrm>
            <a:off x="0" y="3332782"/>
            <a:ext cx="1901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</a:rPr>
              <a:t>Pneumowise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73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935FA-DD36-A50B-F4B3-87435396B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AEAC70-9C36-B377-3E3C-7E30E0624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21" y="149572"/>
            <a:ext cx="10515600" cy="1325563"/>
          </a:xfrm>
          <a:noFill/>
        </p:spPr>
        <p:txBody>
          <a:bodyPr/>
          <a:lstStyle/>
          <a:p>
            <a:r>
              <a:rPr lang="fr-FR" dirty="0"/>
              <a:t>Comment ça marche ?</a:t>
            </a:r>
          </a:p>
        </p:txBody>
      </p:sp>
      <p:pic>
        <p:nvPicPr>
          <p:cNvPr id="5" name="Espace réservé du contenu 4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5375F091-DFB2-65BC-2973-2C82A31AF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221" y="1475135"/>
            <a:ext cx="2445123" cy="1953865"/>
          </a:xfrm>
        </p:spPr>
      </p:pic>
      <p:pic>
        <p:nvPicPr>
          <p:cNvPr id="7" name="Image 6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7C135643-E31C-9FBD-2A5F-B22B3E28F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747" y="1480458"/>
            <a:ext cx="4711700" cy="12827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19A4EE4-9947-C80B-0115-B69AC2782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850" y="1409969"/>
            <a:ext cx="2250010" cy="232684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D59B51A-4D77-676E-51ED-3878479A77E8}"/>
              </a:ext>
            </a:extLst>
          </p:cNvPr>
          <p:cNvSpPr txBox="1"/>
          <p:nvPr/>
        </p:nvSpPr>
        <p:spPr>
          <a:xfrm>
            <a:off x="420221" y="3472350"/>
            <a:ext cx="1015553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Réception directe des résultats du laboratoire via une adresse ms sante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Création d’alertes personnalisées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Créatinine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Dosage des anti rejets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Poids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Baisse du VEMS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Possibilité d’entrée des données personnelles : poids , TA , glycémie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« Chat «  avec les IDE  de coordination de greffe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Données sécurisées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Remontée des bilans/ordonnances dans le dossier informatisé du patient</a:t>
            </a:r>
          </a:p>
          <a:p>
            <a:r>
              <a:rPr lang="fr-FR" sz="2400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319120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9D581D87-BCCD-6986-7D83-4CE8C648A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2846"/>
            <a:ext cx="5364480" cy="3957794"/>
          </a:xfrm>
          <a:prstGeom prst="rect">
            <a:avLst/>
          </a:prstGeom>
        </p:spPr>
      </p:pic>
      <p:pic>
        <p:nvPicPr>
          <p:cNvPr id="6" name="Image 5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9355CA8D-A23B-973A-E1A8-7064789E4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79" y="1162846"/>
            <a:ext cx="6786805" cy="40866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0AC8A5-EFAA-8B92-CF8F-8B6368F82415}"/>
              </a:ext>
            </a:extLst>
          </p:cNvPr>
          <p:cNvSpPr/>
          <p:nvPr/>
        </p:nvSpPr>
        <p:spPr>
          <a:xfrm>
            <a:off x="1965960" y="1162846"/>
            <a:ext cx="472440" cy="1935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437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340</Words>
  <Application>Microsoft Macintosh PowerPoint</Application>
  <PresentationFormat>Grand écran</PresentationFormat>
  <Paragraphs>73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Thème Office</vt:lpstr>
      <vt:lpstr>Télépneumologie :  La transplantation pulmonaire</vt:lpstr>
      <vt:lpstr>La télémédecine</vt:lpstr>
      <vt:lpstr>La télémédecine en TP</vt:lpstr>
      <vt:lpstr>Les spécificités de la transplantation pulmonaire</vt:lpstr>
      <vt:lpstr>Le suivi du patient transplanté à domicile</vt:lpstr>
      <vt:lpstr>Avant </vt:lpstr>
      <vt:lpstr>Après  : La télésurveillance en transplantation</vt:lpstr>
      <vt:lpstr>Comment ça marche ?</vt:lpstr>
      <vt:lpstr>Présentation PowerPoint</vt:lpstr>
      <vt:lpstr>Présentation PowerPoint</vt:lpstr>
      <vt:lpstr>Le financement : Article 51</vt:lpstr>
      <vt:lpstr>L’objectif  : le remboursement par la sécurité sociale</vt:lpstr>
      <vt:lpstr>Le télé soin :  la télé rééducation</vt:lpstr>
      <vt:lpstr>Le télé soin :  la télé rééducation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Gaelle DAURIAT</dc:creator>
  <cp:lastModifiedBy>Gaelle DAURIAT</cp:lastModifiedBy>
  <cp:revision>4</cp:revision>
  <dcterms:created xsi:type="dcterms:W3CDTF">2024-09-25T17:23:37Z</dcterms:created>
  <dcterms:modified xsi:type="dcterms:W3CDTF">2024-09-27T19:55:05Z</dcterms:modified>
</cp:coreProperties>
</file>