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  <p:sldId id="263" r:id="rId5"/>
    <p:sldId id="264" r:id="rId6"/>
    <p:sldId id="265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7" autoAdjust="0"/>
    <p:restoredTop sz="94660"/>
  </p:normalViewPr>
  <p:slideViewPr>
    <p:cSldViewPr snapToGrid="0">
      <p:cViewPr>
        <p:scale>
          <a:sx n="110" d="100"/>
          <a:sy n="110" d="100"/>
        </p:scale>
        <p:origin x="654" y="-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391ADE-C8B6-265E-C8C1-4C6B0CD072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87D5D9B-544A-9FA2-EC6B-7BE6B9311E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71B709A-65B4-D0BB-B144-B5A5210F2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BDFF-D67F-4430-A56A-9CEAE245255F}" type="datetimeFigureOut">
              <a:rPr lang="fr-FR" smtClean="0"/>
              <a:t>28/09/2024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FB90693-B1E7-3126-45B7-644697929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54F1670-6777-4444-9FE8-412F300FE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BC5C8-14D1-47EE-8B28-15328006D3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3028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7410E7-C3BF-F74A-36B6-AA2062776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1514E71-B8A7-5879-AB35-C43B3AAADB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2C9D64-F6EA-CFA3-7A2C-E6DD09751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BDFF-D67F-4430-A56A-9CEAE245255F}" type="datetimeFigureOut">
              <a:rPr lang="fr-FR" smtClean="0"/>
              <a:t>28/09/2024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0552AF-61DA-5F96-057A-EC48E8011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E19CFB-2081-593C-AEF2-7F2BD3C3F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BC5C8-14D1-47EE-8B28-15328006D3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4689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05A7C6D-E90B-DD30-34F1-05A3714664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B45FF11-06B7-C81E-312A-FD3683194F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7CDD795-EA29-42D2-ACE8-23A162A2A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BDFF-D67F-4430-A56A-9CEAE245255F}" type="datetimeFigureOut">
              <a:rPr lang="fr-FR" smtClean="0"/>
              <a:t>28/09/2024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519AA7-3629-86CD-D92C-1AD9FBE56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97A3F92-CB4E-94D6-E068-544226150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BC5C8-14D1-47EE-8B28-15328006D3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63503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" y="0"/>
            <a:ext cx="12191238" cy="6858000"/>
          </a:xfrm>
          <a:prstGeom prst="rect">
            <a:avLst/>
          </a:prstGeom>
        </p:spPr>
      </p:pic>
      <p:sp>
        <p:nvSpPr>
          <p:cNvPr id="23" name="Espace réservé du titre 1"/>
          <p:cNvSpPr>
            <a:spLocks noGrp="1"/>
          </p:cNvSpPr>
          <p:nvPr>
            <p:ph type="title" hasCustomPrompt="1"/>
          </p:nvPr>
        </p:nvSpPr>
        <p:spPr>
          <a:xfrm>
            <a:off x="669850" y="229145"/>
            <a:ext cx="11136669" cy="6736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3600" b="1">
                <a:solidFill>
                  <a:srgbClr val="0A909C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fr-FR" dirty="0"/>
              <a:t>Cliquez pour ajouter un titre</a:t>
            </a:r>
          </a:p>
        </p:txBody>
      </p:sp>
      <p:sp>
        <p:nvSpPr>
          <p:cNvPr id="24" name="Espace réservé du texte 7"/>
          <p:cNvSpPr>
            <a:spLocks noGrp="1"/>
          </p:cNvSpPr>
          <p:nvPr>
            <p:ph type="body" sz="quarter" idx="11"/>
          </p:nvPr>
        </p:nvSpPr>
        <p:spPr>
          <a:xfrm>
            <a:off x="669849" y="1244009"/>
            <a:ext cx="11136670" cy="4164571"/>
          </a:xfrm>
        </p:spPr>
        <p:txBody>
          <a:bodyPr>
            <a:normAutofit/>
          </a:bodyPr>
          <a:lstStyle>
            <a:lvl1pPr marL="228600" indent="-228600">
              <a:buFontTx/>
              <a:buBlip>
                <a:blip r:embed="rId3"/>
              </a:buBlip>
              <a:defRPr sz="2400">
                <a:solidFill>
                  <a:srgbClr val="1F3850"/>
                </a:solidFill>
                <a:latin typeface="+mn-lt"/>
                <a:cs typeface="Arial" panose="020B0604020202020204" pitchFamily="34" charset="0"/>
              </a:defRPr>
            </a:lvl1pPr>
            <a:lvl2pPr marL="685800" indent="-228600">
              <a:buFontTx/>
              <a:buBlip>
                <a:blip r:embed="rId4"/>
              </a:buBlip>
              <a:defRPr sz="2000">
                <a:solidFill>
                  <a:srgbClr val="1F3850"/>
                </a:solidFill>
                <a:latin typeface="+mn-lt"/>
                <a:cs typeface="Arial" panose="020B0604020202020204" pitchFamily="34" charset="0"/>
              </a:defRPr>
            </a:lvl2pPr>
            <a:lvl3pPr marL="1200150" indent="-285750">
              <a:buSzPct val="25000"/>
              <a:buFontTx/>
              <a:buBlip>
                <a:blip r:embed="rId5"/>
              </a:buBlip>
              <a:defRPr sz="1600" baseline="0">
                <a:solidFill>
                  <a:srgbClr val="1F3850"/>
                </a:solidFill>
                <a:latin typeface="+mn-lt"/>
                <a:cs typeface="Arial" panose="020B0604020202020204" pitchFamily="34" charset="0"/>
              </a:defRPr>
            </a:lvl3pPr>
            <a:lvl4pPr marL="1657350" indent="-285750">
              <a:buSzPct val="25000"/>
              <a:buFontTx/>
              <a:buBlip>
                <a:blip r:embed="rId5"/>
              </a:buBlip>
              <a:defRPr sz="1400" baseline="0">
                <a:solidFill>
                  <a:srgbClr val="1F3850"/>
                </a:solidFill>
                <a:latin typeface="+mn-lt"/>
                <a:cs typeface="Arial" panose="020B0604020202020204" pitchFamily="34" charset="0"/>
              </a:defRPr>
            </a:lvl4pPr>
            <a:lvl5pPr marL="1828800" indent="0">
              <a:buFontTx/>
              <a:buNone/>
              <a:defRPr>
                <a:solidFill>
                  <a:srgbClr val="1F385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3478" y="6098463"/>
            <a:ext cx="1488141" cy="803576"/>
          </a:xfrm>
          <a:prstGeom prst="rect">
            <a:avLst/>
          </a:prstGeom>
        </p:spPr>
      </p:pic>
      <p:sp>
        <p:nvSpPr>
          <p:cNvPr id="9" name="Espace réservé du texte 4"/>
          <p:cNvSpPr>
            <a:spLocks noGrp="1"/>
          </p:cNvSpPr>
          <p:nvPr>
            <p:ph type="body" sz="quarter" idx="12" hasCustomPrompt="1"/>
          </p:nvPr>
        </p:nvSpPr>
        <p:spPr>
          <a:xfrm>
            <a:off x="669849" y="6500251"/>
            <a:ext cx="3581138" cy="237596"/>
          </a:xfrm>
        </p:spPr>
        <p:txBody>
          <a:bodyPr>
            <a:normAutofit/>
          </a:bodyPr>
          <a:lstStyle>
            <a:lvl1pPr marL="0" indent="0">
              <a:buNone/>
              <a:defRPr sz="1000" i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/>
              <a:t>Titre du document</a:t>
            </a:r>
          </a:p>
        </p:txBody>
      </p:sp>
      <p:sp>
        <p:nvSpPr>
          <p:cNvPr id="11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5472750" y="6503447"/>
            <a:ext cx="1246500" cy="234400"/>
          </a:xfrm>
        </p:spPr>
        <p:txBody>
          <a:bodyPr>
            <a:normAutofit/>
          </a:bodyPr>
          <a:lstStyle>
            <a:lvl1pPr marL="0" indent="0" algn="ctr">
              <a:buNone/>
              <a:defRPr sz="1000" i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fld id="{DECAA138-6772-4E15-B55F-2FAFDE854390}" type="datetime1">
              <a:rPr lang="fr-FR" smtClean="0"/>
              <a:t>01/02/2024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44997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2B31FC-F3B2-3203-8DEC-D74DC6DC4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C23E5CE-4E26-3DFA-7DFF-D3777CE8E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C67EC9-E334-BC04-C003-3099639D6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BDFF-D67F-4430-A56A-9CEAE245255F}" type="datetimeFigureOut">
              <a:rPr lang="fr-FR" smtClean="0"/>
              <a:t>28/09/2024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905A89-96AC-1ADF-41AF-A25375CF5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2BA823-F509-85D6-6211-6C9B11450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BC5C8-14D1-47EE-8B28-15328006D3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2630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61DA30-2891-9C54-F7D3-E6CBF4417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8D498F4-0110-BBF8-6362-5A6C6002D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E78AA9F-D8F2-EAB0-7C86-C70002C5C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BDFF-D67F-4430-A56A-9CEAE245255F}" type="datetimeFigureOut">
              <a:rPr lang="fr-FR" smtClean="0"/>
              <a:t>28/09/2024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70B53D1-59A0-EADC-50D7-121ED47BD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AC64C46-84EE-07CC-79AA-13A2D3C3D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BC5C8-14D1-47EE-8B28-15328006D3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053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A6FA07-08AF-63CA-3ED1-39AA6533B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8BCD28-ED21-CDBA-09CC-CE38D9C35D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C5937A4-BCF4-A97C-5BFF-4FD60B6293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DF57FE4-9B7F-447B-A7BE-F35B22FEE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BDFF-D67F-4430-A56A-9CEAE245255F}" type="datetimeFigureOut">
              <a:rPr lang="fr-FR" smtClean="0"/>
              <a:t>28/09/2024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04CCA45-469E-8FC5-FE0E-8153179DA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2861B7E-0A7F-E633-0ADD-04D0D0668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BC5C8-14D1-47EE-8B28-15328006D3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7845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A54C1C-9F33-E934-8C51-B09073518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2A225AE-7808-12EB-6560-3C529C87DF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5B932FA-AFCC-391E-7F12-9D10CC7D66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E0F546B-0FC3-15B6-59F3-390448A5F2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A38A8DB-B5D0-CBFF-262B-7F1A14ACE9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3846AF4-EFD9-EC98-D586-E93A5449E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BDFF-D67F-4430-A56A-9CEAE245255F}" type="datetimeFigureOut">
              <a:rPr lang="fr-FR" smtClean="0"/>
              <a:t>28/09/2024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66AC660-270E-020F-04D1-6533F96F0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23A4E4C-89F7-922B-B16D-1C12B790E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BC5C8-14D1-47EE-8B28-15328006D3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8825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B65C5D-33A1-89AC-C188-D0200CD69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C8A9906-B9D3-29A8-B5E3-9C6BE4E2C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BDFF-D67F-4430-A56A-9CEAE245255F}" type="datetimeFigureOut">
              <a:rPr lang="fr-FR" smtClean="0"/>
              <a:t>28/09/2024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3339E7C-BD03-269E-03A7-73D42E991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6BBC84A-852E-837F-CD55-54AC7EA2B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BC5C8-14D1-47EE-8B28-15328006D3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8799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5C978BF-530A-F431-1D19-97C5260FC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BDFF-D67F-4430-A56A-9CEAE245255F}" type="datetimeFigureOut">
              <a:rPr lang="fr-FR" smtClean="0"/>
              <a:t>28/09/2024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64F9F5C-D901-56B7-C109-34E03C24E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97305A4-F833-FAD8-F9B2-39A411EFE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BC5C8-14D1-47EE-8B28-15328006D3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1819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D111BE-2147-AF02-9414-F6414C057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AEE533-60BE-873B-309C-9A37C39147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78C24D2-9BB3-555B-9CCB-C2186D9A7C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59807E1-3764-BBB8-1327-B7A8EF772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BDFF-D67F-4430-A56A-9CEAE245255F}" type="datetimeFigureOut">
              <a:rPr lang="fr-FR" smtClean="0"/>
              <a:t>28/09/2024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F9C8842-2F49-8D5D-6A96-BAE987210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E4A957A-DE52-9641-6386-5C7BDF558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BC5C8-14D1-47EE-8B28-15328006D3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9390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FB0C7E-223A-292A-7F96-9B74923BA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8C37BBB-CE98-40CC-ECAE-7DED82AE27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C982BAD-8B61-FFF2-C346-7DF62B1E6B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7BADF27-3F56-1BAA-909D-C89EEED56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BDFF-D67F-4430-A56A-9CEAE245255F}" type="datetimeFigureOut">
              <a:rPr lang="fr-FR" smtClean="0"/>
              <a:t>28/09/2024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34A4400-CBC7-F35D-3EFD-765367559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87288AB-20AD-B78B-7CC9-28EE79533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BC5C8-14D1-47EE-8B28-15328006D3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0919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6CCF8DF-8FBD-3C23-2459-B35762BA6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3E500B0-8988-F67B-5530-17B50EF90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A0AAC94-9CFB-EFAD-E2A4-6B7F62E425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BBDFF-D67F-4430-A56A-9CEAE245255F}" type="datetimeFigureOut">
              <a:rPr lang="fr-FR" smtClean="0"/>
              <a:t>28/09/2024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ED61B8-6921-5C6B-5A16-D59A2711DA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8C6B7D-22D1-7378-1A73-110D43B711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BC5C8-14D1-47EE-8B28-15328006D3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576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EF9DFE1-D488-955E-C3B6-2E90BDD4990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9849" y="4498848"/>
            <a:ext cx="11136670" cy="16184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1800" dirty="0"/>
              <a:t>Dr C. </a:t>
            </a:r>
            <a:r>
              <a:rPr lang="fr-FR" sz="1800" dirty="0" err="1"/>
              <a:t>Naltet</a:t>
            </a:r>
            <a:endParaRPr lang="fr-FR" sz="1800" dirty="0"/>
          </a:p>
          <a:p>
            <a:pPr marL="0" indent="0" algn="ctr">
              <a:buNone/>
            </a:pPr>
            <a:r>
              <a:rPr lang="fr-FR" sz="1800" dirty="0"/>
              <a:t>Oncologue médical – Responsable unité oncologie thoracique</a:t>
            </a:r>
          </a:p>
          <a:p>
            <a:pPr marL="0" indent="0" algn="ctr">
              <a:buNone/>
            </a:pPr>
            <a:r>
              <a:rPr lang="fr-FR" sz="1800" dirty="0"/>
              <a:t>Pneumologie – </a:t>
            </a:r>
            <a:r>
              <a:rPr lang="fr-FR" sz="1800" dirty="0" err="1"/>
              <a:t>Hopital</a:t>
            </a:r>
            <a:r>
              <a:rPr lang="fr-FR" sz="1800" dirty="0"/>
              <a:t> Paris Saint Joseph</a:t>
            </a:r>
          </a:p>
          <a:p>
            <a:pPr marL="0" indent="0" algn="ctr">
              <a:buNone/>
            </a:pPr>
            <a:r>
              <a:rPr lang="fr-FR" sz="1800" dirty="0"/>
              <a:t>Cnaltet@ghpsj.fr</a:t>
            </a:r>
          </a:p>
        </p:txBody>
      </p:sp>
      <p:sp>
        <p:nvSpPr>
          <p:cNvPr id="8" name="Titre 7">
            <a:extLst>
              <a:ext uri="{FF2B5EF4-FFF2-40B4-BE49-F238E27FC236}">
                <a16:creationId xmlns:a16="http://schemas.microsoft.com/office/drawing/2014/main" id="{A22F99DE-A950-1FBC-A920-5B18D6DA5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850" y="1883664"/>
            <a:ext cx="11136669" cy="2093976"/>
          </a:xfrm>
        </p:spPr>
        <p:txBody>
          <a:bodyPr/>
          <a:lstStyle/>
          <a:p>
            <a:pPr algn="ctr"/>
            <a:r>
              <a:rPr lang="fr-FR" dirty="0"/>
              <a:t>SPIF</a:t>
            </a:r>
            <a:br>
              <a:rPr lang="fr-FR" dirty="0"/>
            </a:br>
            <a:r>
              <a:rPr lang="fr-FR" dirty="0"/>
              <a:t>Télé-pneumologie : Oncologie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6A3FC27F-3E7D-0A95-F99D-397664CC4A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4899" y="528123"/>
            <a:ext cx="2866493" cy="991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D4B91021-992E-AC06-0454-D1726F3B42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608" y="270590"/>
            <a:ext cx="2304517" cy="1244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615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1E5F0A-5F6F-00D0-A604-5D0A3A8A3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dirty="0"/>
              <a:t>Téléconsultation (TC)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5DE1E3A-F7FC-8571-9219-9521B3066C9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9849" y="1244009"/>
            <a:ext cx="11136670" cy="4928191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</a:rPr>
              <a:t>Très peu utilisée avant 2020</a:t>
            </a:r>
          </a:p>
          <a:p>
            <a:pPr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</a:rPr>
              <a:t>Crise COVID-19 change la donne</a:t>
            </a:r>
          </a:p>
          <a:p>
            <a:pPr lvl="1"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</a:rPr>
              <a:t>Le décret n°2020-227 du 9 mars 2020 allège les conditions d’accès à la TC</a:t>
            </a:r>
          </a:p>
          <a:p>
            <a:pPr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</a:rPr>
              <a:t>Via un logiciel de téléconsultation (ex: QARE, DOCTOLIB, ROFIM…)</a:t>
            </a:r>
          </a:p>
          <a:p>
            <a:pPr>
              <a:lnSpc>
                <a:spcPct val="150000"/>
              </a:lnSpc>
            </a:pPr>
            <a:r>
              <a:rPr lang="fr-FR" b="1" dirty="0">
                <a:solidFill>
                  <a:schemeClr val="tx1"/>
                </a:solidFill>
              </a:rPr>
              <a:t>Indications de routine en oncologie thoracique</a:t>
            </a:r>
          </a:p>
          <a:p>
            <a:pPr lvl="1"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</a:rPr>
              <a:t>Téléconsultation HDJ : validation des traitements IV la veille</a:t>
            </a:r>
          </a:p>
          <a:p>
            <a:pPr lvl="1"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</a:rPr>
              <a:t>Suivi au long cours de patients connus (dépistage, suivi de nodules, </a:t>
            </a:r>
            <a:r>
              <a:rPr lang="fr-FR" dirty="0" err="1">
                <a:solidFill>
                  <a:schemeClr val="tx1"/>
                </a:solidFill>
              </a:rPr>
              <a:t>post-op</a:t>
            </a:r>
            <a:r>
              <a:rPr lang="fr-FR" dirty="0">
                <a:solidFill>
                  <a:schemeClr val="tx1"/>
                </a:solidFill>
              </a:rPr>
              <a:t> après 2 ans …)</a:t>
            </a:r>
          </a:p>
          <a:p>
            <a:pPr lvl="1"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</a:rPr>
              <a:t>Transmission au patient d’informations sur les décisions de RCP</a:t>
            </a:r>
          </a:p>
        </p:txBody>
      </p:sp>
    </p:spTree>
    <p:extLst>
      <p:ext uri="{BB962C8B-B14F-4D97-AF65-F5344CB8AC3E}">
        <p14:creationId xmlns:p14="http://schemas.microsoft.com/office/powerpoint/2010/main" val="3761338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1E5F0A-5F6F-00D0-A604-5D0A3A8A3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dirty="0"/>
              <a:t>Téléconsultation (TC)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5DE1E3A-F7FC-8571-9219-9521B3066C9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9849" y="1244009"/>
            <a:ext cx="11136670" cy="4928191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fr-FR" b="1" dirty="0">
                <a:solidFill>
                  <a:schemeClr val="tx1"/>
                </a:solidFill>
              </a:rPr>
              <a:t>Patients cibles</a:t>
            </a:r>
          </a:p>
          <a:p>
            <a:pPr lvl="1"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</a:rPr>
              <a:t>Ceux qui peuvent utiliser la TC (autonome, sait utiliser l’outil informatique…)</a:t>
            </a:r>
          </a:p>
          <a:p>
            <a:pPr lvl="1"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</a:rPr>
              <a:t>Ceux qui veulent utiliser (ceux qui habitent loin, éviter les aller-retour multiples…)</a:t>
            </a:r>
          </a:p>
          <a:p>
            <a:pPr lvl="1"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</a:rPr>
              <a:t>Pour des situations simples ou des TC de « débrouillage » d’un nouveau symptôme/effet secondaire</a:t>
            </a:r>
          </a:p>
          <a:p>
            <a:pPr>
              <a:lnSpc>
                <a:spcPct val="150000"/>
              </a:lnSpc>
            </a:pPr>
            <a:r>
              <a:rPr lang="fr-FR" b="1" dirty="0">
                <a:solidFill>
                  <a:schemeClr val="tx1"/>
                </a:solidFill>
              </a:rPr>
              <a:t>Des pistes de développement</a:t>
            </a:r>
          </a:p>
          <a:p>
            <a:pPr lvl="1"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</a:rPr>
              <a:t>Dans le cadre d’un parcours rapide de suspicion de cancer bronchique</a:t>
            </a:r>
          </a:p>
          <a:p>
            <a:pPr lvl="2"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</a:rPr>
              <a:t>Premier contact avec le patient</a:t>
            </a:r>
          </a:p>
          <a:p>
            <a:pPr lvl="2"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</a:rPr>
              <a:t>Anticiper les examens, vérifier les traitements au long cours (anticoagulants/antiagrégant…)</a:t>
            </a:r>
          </a:p>
          <a:p>
            <a:pPr lvl="1">
              <a:lnSpc>
                <a:spcPct val="150000"/>
              </a:lnSpc>
            </a:pP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5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1E5F0A-5F6F-00D0-A604-5D0A3A8A3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dirty="0"/>
              <a:t>Téléexpertise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5DE1E3A-F7FC-8571-9219-9521B3066C9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9849" y="1244009"/>
            <a:ext cx="11136670" cy="4928191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</a:rPr>
              <a:t>Via un logiciel/une plateforme dédié(e)</a:t>
            </a:r>
          </a:p>
          <a:p>
            <a:pPr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</a:rPr>
              <a:t>Indications</a:t>
            </a:r>
          </a:p>
          <a:p>
            <a:pPr lvl="1">
              <a:lnSpc>
                <a:spcPct val="150000"/>
              </a:lnSpc>
            </a:pPr>
            <a:r>
              <a:rPr lang="fr-FR" b="1" dirty="0">
                <a:solidFill>
                  <a:schemeClr val="tx1"/>
                </a:solidFill>
              </a:rPr>
              <a:t>Avis d’un confrère sur une prise en charge</a:t>
            </a:r>
          </a:p>
          <a:p>
            <a:pPr lvl="2"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</a:rPr>
              <a:t>Conduite à tenir sur la prise en charge d’un nodule</a:t>
            </a:r>
          </a:p>
          <a:p>
            <a:pPr lvl="3"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</a:rPr>
              <a:t>Surveillance ? Quel rythme ?</a:t>
            </a:r>
          </a:p>
          <a:p>
            <a:pPr lvl="3"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</a:rPr>
              <a:t>Bilan diagnostique ?</a:t>
            </a:r>
          </a:p>
          <a:p>
            <a:pPr lvl="2"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</a:rPr>
              <a:t>Demande de prise en charge hospitalière</a:t>
            </a:r>
          </a:p>
          <a:p>
            <a:pPr lvl="1">
              <a:lnSpc>
                <a:spcPct val="150000"/>
              </a:lnSpc>
            </a:pPr>
            <a:r>
              <a:rPr lang="fr-FR" b="1" dirty="0">
                <a:solidFill>
                  <a:schemeClr val="tx1"/>
                </a:solidFill>
              </a:rPr>
              <a:t>2</a:t>
            </a:r>
            <a:r>
              <a:rPr lang="fr-FR" b="1" baseline="30000" dirty="0">
                <a:solidFill>
                  <a:schemeClr val="tx1"/>
                </a:solidFill>
              </a:rPr>
              <a:t>ème</a:t>
            </a:r>
            <a:r>
              <a:rPr lang="fr-FR" b="1" dirty="0">
                <a:solidFill>
                  <a:schemeClr val="tx1"/>
                </a:solidFill>
              </a:rPr>
              <a:t> avis sur prise en charge</a:t>
            </a:r>
          </a:p>
          <a:p>
            <a:pPr lvl="1">
              <a:lnSpc>
                <a:spcPct val="150000"/>
              </a:lnSpc>
            </a:pPr>
            <a:r>
              <a:rPr lang="fr-FR" b="1" dirty="0">
                <a:solidFill>
                  <a:schemeClr val="tx1"/>
                </a:solidFill>
              </a:rPr>
              <a:t>Accès aux essais cliniques</a:t>
            </a:r>
          </a:p>
          <a:p>
            <a:pPr lvl="2"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</a:rPr>
              <a:t>Ex : Plateforme </a:t>
            </a:r>
            <a:r>
              <a:rPr lang="fr-FR" dirty="0" err="1">
                <a:solidFill>
                  <a:schemeClr val="tx1"/>
                </a:solidFill>
              </a:rPr>
              <a:t>Klineo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442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1E5F0A-5F6F-00D0-A604-5D0A3A8A3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dirty="0"/>
              <a:t>Réunions </a:t>
            </a:r>
            <a:r>
              <a:rPr lang="fr-FR" sz="3600" dirty="0" err="1"/>
              <a:t>pluri-disciplinaire</a:t>
            </a:r>
            <a:r>
              <a:rPr lang="fr-FR" dirty="0" err="1"/>
              <a:t>s</a:t>
            </a:r>
            <a:r>
              <a:rPr lang="fr-FR" dirty="0"/>
              <a:t> digitales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5DE1E3A-F7FC-8571-9219-9521B3066C9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9849" y="1244009"/>
            <a:ext cx="11136670" cy="4928191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</a:rPr>
              <a:t>Via un logiciel/une plateforme dédié(e)</a:t>
            </a:r>
          </a:p>
          <a:p>
            <a:pPr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</a:rPr>
              <a:t>Indications</a:t>
            </a:r>
          </a:p>
          <a:p>
            <a:pPr lvl="1"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</a:rPr>
              <a:t>Accès à des centres experts : lutte contre l’isolement médical</a:t>
            </a:r>
          </a:p>
          <a:p>
            <a:pPr lvl="1"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</a:rPr>
              <a:t>Faciliter / Harmoniser les prise en charge multisites</a:t>
            </a:r>
          </a:p>
          <a:p>
            <a:pPr lvl="1"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</a:rPr>
              <a:t>RCP nationales tumeurs rares (ex : RYTHMIC, RENATEN)</a:t>
            </a:r>
          </a:p>
        </p:txBody>
      </p:sp>
    </p:spTree>
    <p:extLst>
      <p:ext uri="{BB962C8B-B14F-4D97-AF65-F5344CB8AC3E}">
        <p14:creationId xmlns:p14="http://schemas.microsoft.com/office/powerpoint/2010/main" val="33102875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DCBB18-984B-BA1C-A35F-1FF6E927D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La télémédecine en oncologie thoracique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EA4EF66-606E-B386-A786-313AD74173F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9849" y="1244009"/>
            <a:ext cx="11136670" cy="5278711"/>
          </a:xfrm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lang="fr-FR" dirty="0"/>
              <a:t>En plein développement : Multiples indications &amp; Multidisciplinaire +++</a:t>
            </a:r>
          </a:p>
          <a:p>
            <a:pPr lvl="1">
              <a:lnSpc>
                <a:spcPct val="150000"/>
              </a:lnSpc>
            </a:pPr>
            <a:endParaRPr lang="fr-FR" dirty="0"/>
          </a:p>
          <a:p>
            <a:pPr>
              <a:lnSpc>
                <a:spcPct val="150000"/>
              </a:lnSpc>
            </a:pPr>
            <a:r>
              <a:rPr lang="fr-FR" dirty="0"/>
              <a:t>Les bénéfices de la télémédecine</a:t>
            </a:r>
          </a:p>
          <a:p>
            <a:pPr lvl="1">
              <a:lnSpc>
                <a:spcPct val="150000"/>
              </a:lnSpc>
            </a:pPr>
            <a:r>
              <a:rPr lang="fr-FR" dirty="0"/>
              <a:t>Amélioration de la qualité de vie du patient / gestions des toxicités des traitements</a:t>
            </a:r>
          </a:p>
          <a:p>
            <a:pPr lvl="1">
              <a:lnSpc>
                <a:spcPct val="150000"/>
              </a:lnSpc>
            </a:pPr>
            <a:r>
              <a:rPr lang="fr-FR" dirty="0"/>
              <a:t>Meilleure coordination Ville-Hôpital</a:t>
            </a:r>
          </a:p>
          <a:p>
            <a:pPr lvl="1">
              <a:lnSpc>
                <a:spcPct val="150000"/>
              </a:lnSpc>
            </a:pPr>
            <a:r>
              <a:rPr lang="fr-FR" dirty="0"/>
              <a:t>Gain de temps pour les équipes soignantes (rôle ++ des IPA, IDEC)</a:t>
            </a:r>
          </a:p>
          <a:p>
            <a:pPr lvl="1">
              <a:lnSpc>
                <a:spcPct val="150000"/>
              </a:lnSpc>
            </a:pPr>
            <a:r>
              <a:rPr lang="fr-FR" dirty="0"/>
              <a:t>Financement dédié des actes de télémédecine</a:t>
            </a:r>
          </a:p>
          <a:p>
            <a:pPr lvl="1">
              <a:lnSpc>
                <a:spcPct val="150000"/>
              </a:lnSpc>
            </a:pPr>
            <a:r>
              <a:rPr lang="fr-FR" dirty="0"/>
              <a:t>Outils de plus en plus performants et adaptés aux besoins des professionnels de santé</a:t>
            </a:r>
          </a:p>
        </p:txBody>
      </p:sp>
    </p:spTree>
    <p:extLst>
      <p:ext uri="{BB962C8B-B14F-4D97-AF65-F5344CB8AC3E}">
        <p14:creationId xmlns:p14="http://schemas.microsoft.com/office/powerpoint/2010/main" val="4035366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A2DC85-C357-1A53-F29D-7AC392C4B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Liens d’intérêt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8411CF1-4EAF-4D97-8C62-F0EADE79C53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9849" y="1244009"/>
            <a:ext cx="11136670" cy="4994866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Educationnal</a:t>
            </a:r>
            <a:r>
              <a:rPr lang="fr-FR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activities</a:t>
            </a:r>
            <a:endParaRPr lang="fr-FR" sz="2400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Astra </a:t>
            </a:r>
            <a:r>
              <a:rPr lang="fr-F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zeneca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MSD, Pfizer, BMS, Sanofi, Janssen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Consulting, </a:t>
            </a:r>
            <a:r>
              <a:rPr lang="fr-FR" sz="24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advisory</a:t>
            </a:r>
            <a:r>
              <a:rPr lang="fr-FR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role</a:t>
            </a:r>
            <a:r>
              <a:rPr lang="fr-FR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BMS, Astra-</a:t>
            </a:r>
            <a:r>
              <a:rPr lang="en-GB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zeneca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Takeda, Amgen, Pfizer, MSD, Sanofi, Janssen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Travels</a:t>
            </a:r>
            <a:r>
              <a:rPr lang="fr-FR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4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Accomadations</a:t>
            </a:r>
            <a:r>
              <a:rPr lang="fr-FR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4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Expenses</a:t>
            </a:r>
            <a:r>
              <a:rPr lang="fr-FR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Amgen, Roche, BMS, Sanofi, Astra Zeneca</a:t>
            </a:r>
          </a:p>
        </p:txBody>
      </p:sp>
    </p:spTree>
    <p:extLst>
      <p:ext uri="{BB962C8B-B14F-4D97-AF65-F5344CB8AC3E}">
        <p14:creationId xmlns:p14="http://schemas.microsoft.com/office/powerpoint/2010/main" val="1484110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1E5F0A-5F6F-00D0-A604-5D0A3A8A3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dirty="0"/>
              <a:t>Télémédecine en oncologie thoracique : Applications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5DE1E3A-F7FC-8571-9219-9521B3066C9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9849" y="1244009"/>
            <a:ext cx="11136670" cy="4928191"/>
          </a:xfrm>
        </p:spPr>
        <p:txBody>
          <a:bodyPr anchor="ctr"/>
          <a:lstStyle/>
          <a:p>
            <a:pPr>
              <a:lnSpc>
                <a:spcPct val="200000"/>
              </a:lnSpc>
            </a:pPr>
            <a:r>
              <a:rPr lang="fr-FR" dirty="0"/>
              <a:t>Télésurveillance</a:t>
            </a:r>
          </a:p>
          <a:p>
            <a:pPr>
              <a:lnSpc>
                <a:spcPct val="200000"/>
              </a:lnSpc>
            </a:pPr>
            <a:r>
              <a:rPr lang="fr-FR" dirty="0"/>
              <a:t>Téléconsultation</a:t>
            </a:r>
          </a:p>
          <a:p>
            <a:pPr>
              <a:lnSpc>
                <a:spcPct val="200000"/>
              </a:lnSpc>
            </a:pPr>
            <a:r>
              <a:rPr lang="fr-FR" dirty="0"/>
              <a:t>Téléexpertise</a:t>
            </a:r>
          </a:p>
          <a:p>
            <a:pPr>
              <a:lnSpc>
                <a:spcPct val="200000"/>
              </a:lnSpc>
            </a:pPr>
            <a:r>
              <a:rPr lang="fr-FR" dirty="0"/>
              <a:t>Réunions pluridisciplinaire digitales</a:t>
            </a:r>
          </a:p>
        </p:txBody>
      </p:sp>
    </p:spTree>
    <p:extLst>
      <p:ext uri="{BB962C8B-B14F-4D97-AF65-F5344CB8AC3E}">
        <p14:creationId xmlns:p14="http://schemas.microsoft.com/office/powerpoint/2010/main" val="2197185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1E5F0A-5F6F-00D0-A604-5D0A3A8A3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dirty="0"/>
              <a:t>Télésurveillance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5DE1E3A-F7FC-8571-9219-9521B3066C9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9849" y="1244009"/>
            <a:ext cx="11136670" cy="4928191"/>
          </a:xfrm>
        </p:spPr>
        <p:txBody>
          <a:bodyPr anchor="t"/>
          <a:lstStyle/>
          <a:p>
            <a:pPr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</a:rPr>
              <a:t>Définition : </a:t>
            </a:r>
            <a:r>
              <a:rPr lang="fr-FR" b="1" dirty="0">
                <a:solidFill>
                  <a:schemeClr val="tx1"/>
                </a:solidFill>
              </a:rPr>
              <a:t>Acte de télémédecine qui permet à un professionnel de santé de suivre les données d’un patient pour optimiser son suivi / sa prise en charge</a:t>
            </a:r>
          </a:p>
          <a:p>
            <a:pPr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</a:rPr>
              <a:t>Les indications de la télésurveillance</a:t>
            </a:r>
          </a:p>
          <a:p>
            <a:pPr lvl="1"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</a:rPr>
              <a:t>Insuffisance cardiaque, insuffisance rénale, diabète, prothèse cardiaque implantable</a:t>
            </a:r>
          </a:p>
          <a:p>
            <a:pPr lvl="1">
              <a:lnSpc>
                <a:spcPct val="150000"/>
              </a:lnSpc>
            </a:pPr>
            <a:r>
              <a:rPr lang="fr-FR" b="1" dirty="0">
                <a:solidFill>
                  <a:srgbClr val="C00000"/>
                </a:solidFill>
              </a:rPr>
              <a:t>Oncologie</a:t>
            </a:r>
            <a:r>
              <a:rPr lang="fr-FR" dirty="0">
                <a:solidFill>
                  <a:schemeClr val="tx1"/>
                </a:solidFill>
              </a:rPr>
              <a:t> et Insuffisance respiratoire</a:t>
            </a:r>
          </a:p>
          <a:p>
            <a:pPr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</a:rPr>
              <a:t>Nombreuses publications scientifiques validant cette stratégie en oncologie</a:t>
            </a:r>
          </a:p>
          <a:p>
            <a:pPr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</a:rPr>
              <a:t>Plusieurs applications déjà prise en charge par l’assurance maladie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292C83E-0569-AE21-568A-B91D2D98A2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4870" y="5627404"/>
            <a:ext cx="2376296" cy="64573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1F52455A-8215-A611-4610-7783F08330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1076" y="5613991"/>
            <a:ext cx="2301577" cy="65646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3A91BB7C-7DD6-D109-6320-90E83385BB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22563" y="5624721"/>
            <a:ext cx="1835637" cy="651101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5426DAAC-B6E8-49A4-A981-633DA1AA2E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48110" y="5613991"/>
            <a:ext cx="2476846" cy="651101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D1C22EF9-B4F8-EB59-6F0E-26845D6586D4}"/>
              </a:ext>
            </a:extLst>
          </p:cNvPr>
          <p:cNvSpPr txBox="1"/>
          <p:nvPr/>
        </p:nvSpPr>
        <p:spPr>
          <a:xfrm>
            <a:off x="2026646" y="6259523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2021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F8A0BA8F-F326-9F02-DA15-ED67905B14A4}"/>
              </a:ext>
            </a:extLst>
          </p:cNvPr>
          <p:cNvSpPr txBox="1"/>
          <p:nvPr/>
        </p:nvSpPr>
        <p:spPr>
          <a:xfrm>
            <a:off x="4755492" y="6270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2023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0F56EFC6-A9D5-DE30-1BF9-38B1A940AE3B}"/>
              </a:ext>
            </a:extLst>
          </p:cNvPr>
          <p:cNvSpPr txBox="1"/>
          <p:nvPr/>
        </p:nvSpPr>
        <p:spPr>
          <a:xfrm>
            <a:off x="7214010" y="6259523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2023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A74494AC-26E8-B983-F168-E95D80749A97}"/>
              </a:ext>
            </a:extLst>
          </p:cNvPr>
          <p:cNvSpPr txBox="1"/>
          <p:nvPr/>
        </p:nvSpPr>
        <p:spPr>
          <a:xfrm>
            <a:off x="9760161" y="6270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452681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1E5F0A-5F6F-00D0-A604-5D0A3A8A3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dirty="0"/>
              <a:t>Télésurveillance : exemple de CONTINUUM+</a:t>
            </a:r>
            <a:endParaRPr lang="fr-FR" dirty="0"/>
          </a:p>
        </p:txBody>
      </p: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BC2BE79B-9941-29C8-1030-55948C3347A8}"/>
              </a:ext>
            </a:extLst>
          </p:cNvPr>
          <p:cNvGrpSpPr/>
          <p:nvPr/>
        </p:nvGrpSpPr>
        <p:grpSpPr>
          <a:xfrm>
            <a:off x="527665" y="902836"/>
            <a:ext cx="11136669" cy="5277429"/>
            <a:chOff x="527665" y="902836"/>
            <a:chExt cx="11136669" cy="5277429"/>
          </a:xfrm>
        </p:grpSpPr>
        <p:pic>
          <p:nvPicPr>
            <p:cNvPr id="10" name="Image 9">
              <a:extLst>
                <a:ext uri="{FF2B5EF4-FFF2-40B4-BE49-F238E27FC236}">
                  <a16:creationId xmlns:a16="http://schemas.microsoft.com/office/drawing/2014/main" id="{2FB45E65-9C00-6D66-753D-12AFD47CE9A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7665" y="902836"/>
              <a:ext cx="11136669" cy="5277429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E3B9DE2-FDEA-EE05-9471-3AE2219E6591}"/>
                </a:ext>
              </a:extLst>
            </p:cNvPr>
            <p:cNvSpPr/>
            <p:nvPr/>
          </p:nvSpPr>
          <p:spPr>
            <a:xfrm>
              <a:off x="2324100" y="3702050"/>
              <a:ext cx="381000" cy="10795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6AC6FBD-6720-C227-84EF-4F501A17904D}"/>
                </a:ext>
              </a:extLst>
            </p:cNvPr>
            <p:cNvSpPr/>
            <p:nvPr/>
          </p:nvSpPr>
          <p:spPr>
            <a:xfrm>
              <a:off x="2324100" y="4184650"/>
              <a:ext cx="381000" cy="10795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876965A-BEF5-2191-29E5-84A1B00353A3}"/>
                </a:ext>
              </a:extLst>
            </p:cNvPr>
            <p:cNvSpPr/>
            <p:nvPr/>
          </p:nvSpPr>
          <p:spPr>
            <a:xfrm>
              <a:off x="2324100" y="4667250"/>
              <a:ext cx="381000" cy="10795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8BEBEA6-1FE2-373E-CACF-AEF5276BEC99}"/>
                </a:ext>
              </a:extLst>
            </p:cNvPr>
            <p:cNvSpPr/>
            <p:nvPr/>
          </p:nvSpPr>
          <p:spPr>
            <a:xfrm>
              <a:off x="2324100" y="5149850"/>
              <a:ext cx="381000" cy="10795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B8AD80FC-49F2-7D25-1BC4-A2E9425CC40B}"/>
                </a:ext>
              </a:extLst>
            </p:cNvPr>
            <p:cNvSpPr/>
            <p:nvPr/>
          </p:nvSpPr>
          <p:spPr>
            <a:xfrm>
              <a:off x="8559800" y="3702050"/>
              <a:ext cx="381000" cy="10795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477A36F-876D-5D2B-144F-458F00CDAA66}"/>
                </a:ext>
              </a:extLst>
            </p:cNvPr>
            <p:cNvSpPr/>
            <p:nvPr/>
          </p:nvSpPr>
          <p:spPr>
            <a:xfrm>
              <a:off x="2133599" y="1739047"/>
              <a:ext cx="1012209" cy="1079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030278DF-D827-EB6E-A820-A586FED5E252}"/>
              </a:ext>
            </a:extLst>
          </p:cNvPr>
          <p:cNvSpPr/>
          <p:nvPr/>
        </p:nvSpPr>
        <p:spPr>
          <a:xfrm>
            <a:off x="2059592" y="1846997"/>
            <a:ext cx="6881208" cy="110520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5477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1E5F0A-5F6F-00D0-A604-5D0A3A8A3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dirty="0"/>
              <a:t>Télésurveillance : exemple de CONTINUUM+</a:t>
            </a:r>
            <a:endParaRPr lang="fr-FR" dirty="0"/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57ADF3B3-F5ED-1F8E-5923-B37E0153E6E6}"/>
              </a:ext>
            </a:extLst>
          </p:cNvPr>
          <p:cNvGrpSpPr/>
          <p:nvPr/>
        </p:nvGrpSpPr>
        <p:grpSpPr>
          <a:xfrm>
            <a:off x="470263" y="1107307"/>
            <a:ext cx="11251474" cy="5428049"/>
            <a:chOff x="470263" y="1107307"/>
            <a:chExt cx="11251474" cy="5428049"/>
          </a:xfrm>
        </p:grpSpPr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1203B08A-EB3B-1BB4-E736-E5C55E8A403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0263" y="1107307"/>
              <a:ext cx="11251474" cy="5428049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47E9894-0422-DE76-6CB7-9414B908E3C8}"/>
                </a:ext>
              </a:extLst>
            </p:cNvPr>
            <p:cNvSpPr/>
            <p:nvPr/>
          </p:nvSpPr>
          <p:spPr>
            <a:xfrm>
              <a:off x="1078774" y="1176564"/>
              <a:ext cx="381000" cy="10795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044D393-71AE-A814-0635-70B706D206C3}"/>
                </a:ext>
              </a:extLst>
            </p:cNvPr>
            <p:cNvSpPr/>
            <p:nvPr/>
          </p:nvSpPr>
          <p:spPr>
            <a:xfrm>
              <a:off x="1083125" y="1311546"/>
              <a:ext cx="381000" cy="10795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935732D-2951-147C-DFC4-3B8D51F8837B}"/>
                </a:ext>
              </a:extLst>
            </p:cNvPr>
            <p:cNvSpPr/>
            <p:nvPr/>
          </p:nvSpPr>
          <p:spPr>
            <a:xfrm>
              <a:off x="1026523" y="1829712"/>
              <a:ext cx="514894" cy="10795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8F27904-3F26-324D-31A6-03E03CADF2E6}"/>
                </a:ext>
              </a:extLst>
            </p:cNvPr>
            <p:cNvSpPr/>
            <p:nvPr/>
          </p:nvSpPr>
          <p:spPr>
            <a:xfrm>
              <a:off x="5123905" y="1107307"/>
              <a:ext cx="1224643" cy="653148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2" name="ZoneTexte 11">
            <a:extLst>
              <a:ext uri="{FF2B5EF4-FFF2-40B4-BE49-F238E27FC236}">
                <a16:creationId xmlns:a16="http://schemas.microsoft.com/office/drawing/2014/main" id="{BE887879-7D12-30B0-5B39-56EF4EEB698A}"/>
              </a:ext>
            </a:extLst>
          </p:cNvPr>
          <p:cNvSpPr txBox="1"/>
          <p:nvPr/>
        </p:nvSpPr>
        <p:spPr>
          <a:xfrm>
            <a:off x="1459774" y="5496770"/>
            <a:ext cx="3334824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Prise en charge multidisciplinaire</a:t>
            </a:r>
          </a:p>
          <a:p>
            <a:pPr algn="ctr"/>
            <a:r>
              <a:rPr lang="fr-FR" sz="1600" dirty="0"/>
              <a:t>Médecins</a:t>
            </a:r>
          </a:p>
          <a:p>
            <a:pPr algn="ctr"/>
            <a:r>
              <a:rPr lang="fr-FR" sz="1600" dirty="0"/>
              <a:t>Pharmaciens</a:t>
            </a:r>
          </a:p>
          <a:p>
            <a:pPr algn="ctr"/>
            <a:r>
              <a:rPr lang="fr-FR" sz="1600" dirty="0" err="1"/>
              <a:t>IDEs</a:t>
            </a:r>
            <a:r>
              <a:rPr lang="fr-FR" sz="1600" dirty="0"/>
              <a:t> : IPA, IDEC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E5F97E7-415E-1391-FC04-1AF74340ED9B}"/>
              </a:ext>
            </a:extLst>
          </p:cNvPr>
          <p:cNvSpPr txBox="1"/>
          <p:nvPr/>
        </p:nvSpPr>
        <p:spPr>
          <a:xfrm>
            <a:off x="7673339" y="5881490"/>
            <a:ext cx="1767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Lien ville-hôpital</a:t>
            </a:r>
          </a:p>
        </p:txBody>
      </p:sp>
    </p:spTree>
    <p:extLst>
      <p:ext uri="{BB962C8B-B14F-4D97-AF65-F5344CB8AC3E}">
        <p14:creationId xmlns:p14="http://schemas.microsoft.com/office/powerpoint/2010/main" val="259498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1E5F0A-5F6F-00D0-A604-5D0A3A8A3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dirty="0"/>
              <a:t>Télésurveillance : exemple de CONTINUUM+</a:t>
            </a:r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2FA2B962-4FE3-3649-C2D8-F7B0F77378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360" y="902836"/>
            <a:ext cx="11425647" cy="5849658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EF910A7-F12D-6782-E6DD-BEB0106BB723}"/>
              </a:ext>
            </a:extLst>
          </p:cNvPr>
          <p:cNvSpPr/>
          <p:nvPr/>
        </p:nvSpPr>
        <p:spPr>
          <a:xfrm>
            <a:off x="525360" y="2307771"/>
            <a:ext cx="3776674" cy="343988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AEB9C5B-129D-8E6E-0431-6DDA5D210F69}"/>
              </a:ext>
            </a:extLst>
          </p:cNvPr>
          <p:cNvSpPr/>
          <p:nvPr/>
        </p:nvSpPr>
        <p:spPr>
          <a:xfrm>
            <a:off x="8090263" y="1249678"/>
            <a:ext cx="3860744" cy="4907281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83FC1E8-F49C-7ADC-30DC-302C813896DC}"/>
              </a:ext>
            </a:extLst>
          </p:cNvPr>
          <p:cNvSpPr/>
          <p:nvPr/>
        </p:nvSpPr>
        <p:spPr>
          <a:xfrm>
            <a:off x="4335360" y="1249677"/>
            <a:ext cx="3776674" cy="355745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3572194-F0C6-B92C-EFFC-FAA2EAAD08B0}"/>
              </a:ext>
            </a:extLst>
          </p:cNvPr>
          <p:cNvSpPr/>
          <p:nvPr/>
        </p:nvSpPr>
        <p:spPr>
          <a:xfrm>
            <a:off x="4302034" y="4728754"/>
            <a:ext cx="3841149" cy="202374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4701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5" grpId="0" animBg="1"/>
      <p:bldP spid="15" grpId="1" animBg="1"/>
      <p:bldP spid="16" grpId="0" animBg="1"/>
      <p:bldP spid="16" grpId="1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1E5F0A-5F6F-00D0-A604-5D0A3A8A3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dirty="0"/>
              <a:t>Télésurveillance : exemple de CONTINUUM+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5DE1E3A-F7FC-8571-9219-9521B3066C9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9849" y="1244009"/>
            <a:ext cx="11136670" cy="4928191"/>
          </a:xfrm>
        </p:spPr>
        <p:txBody>
          <a:bodyPr anchor="t"/>
          <a:lstStyle/>
          <a:p>
            <a:pPr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</a:rPr>
              <a:t>Prise en charge possible</a:t>
            </a:r>
          </a:p>
          <a:p>
            <a:pPr lvl="1">
              <a:lnSpc>
                <a:spcPct val="150000"/>
              </a:lnSpc>
            </a:pPr>
            <a:r>
              <a:rPr lang="fr-FR" b="1" dirty="0">
                <a:solidFill>
                  <a:schemeClr val="tx1"/>
                </a:solidFill>
              </a:rPr>
              <a:t>AKO@PRO </a:t>
            </a:r>
            <a:r>
              <a:rPr lang="fr-FR" dirty="0">
                <a:solidFill>
                  <a:schemeClr val="tx1"/>
                </a:solidFill>
              </a:rPr>
              <a:t>: Remplissage par le patient de </a:t>
            </a:r>
            <a:r>
              <a:rPr lang="fr-FR" dirty="0" err="1">
                <a:solidFill>
                  <a:schemeClr val="tx1"/>
                </a:solidFill>
              </a:rPr>
              <a:t>PROs</a:t>
            </a:r>
            <a:r>
              <a:rPr lang="fr-FR" dirty="0">
                <a:solidFill>
                  <a:schemeClr val="tx1"/>
                </a:solidFill>
              </a:rPr>
              <a:t> hebdomadaires les 6 premières mois</a:t>
            </a:r>
          </a:p>
          <a:p>
            <a:pPr lvl="2"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</a:rPr>
              <a:t>Patients coopérants, autonomes</a:t>
            </a:r>
          </a:p>
          <a:p>
            <a:pPr lvl="1">
              <a:lnSpc>
                <a:spcPct val="150000"/>
              </a:lnSpc>
            </a:pPr>
            <a:r>
              <a:rPr lang="fr-FR" b="1" dirty="0" err="1">
                <a:solidFill>
                  <a:schemeClr val="tx1"/>
                </a:solidFill>
              </a:rPr>
              <a:t>AKO@dom</a:t>
            </a:r>
            <a:r>
              <a:rPr lang="fr-FR" b="1" dirty="0">
                <a:solidFill>
                  <a:schemeClr val="tx1"/>
                </a:solidFill>
              </a:rPr>
              <a:t> </a:t>
            </a:r>
            <a:r>
              <a:rPr lang="fr-FR" dirty="0">
                <a:solidFill>
                  <a:schemeClr val="tx1"/>
                </a:solidFill>
              </a:rPr>
              <a:t>: Intervention d’une IDE de la plateforme au domicile du patient</a:t>
            </a:r>
          </a:p>
          <a:p>
            <a:pPr lvl="2"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</a:rPr>
              <a:t>Patients fragiles, isolés, dépendants, difficulté d’utilisation des nouvelles technologies</a:t>
            </a:r>
          </a:p>
          <a:p>
            <a:pPr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</a:rPr>
              <a:t>Quels patients</a:t>
            </a:r>
          </a:p>
          <a:p>
            <a:pPr lvl="1"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</a:rPr>
              <a:t>Tous les patients théoriquement, surtout ceux sous thérapies ciblées +++</a:t>
            </a:r>
          </a:p>
          <a:p>
            <a:pPr lvl="1"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</a:rPr>
              <a:t>Les patients isolés, fragiles sous traitement IV (immunothérapie)</a:t>
            </a:r>
          </a:p>
          <a:p>
            <a:pPr lvl="1"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</a:rPr>
              <a:t>A terme, validation anticipée des traitements anti-cancéreux IV en HDJ</a:t>
            </a:r>
          </a:p>
        </p:txBody>
      </p:sp>
    </p:spTree>
    <p:extLst>
      <p:ext uri="{BB962C8B-B14F-4D97-AF65-F5344CB8AC3E}">
        <p14:creationId xmlns:p14="http://schemas.microsoft.com/office/powerpoint/2010/main" val="1072933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1E5F0A-5F6F-00D0-A604-5D0A3A8A3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dirty="0"/>
              <a:t>Télésurveillance : exemple de CONTINUUM+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5DE1E3A-F7FC-8571-9219-9521B3066C9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9849" y="1244009"/>
            <a:ext cx="11136670" cy="4928191"/>
          </a:xfrm>
        </p:spPr>
        <p:txBody>
          <a:bodyPr anchor="t"/>
          <a:lstStyle/>
          <a:p>
            <a:pPr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</a:rPr>
              <a:t>Enjeux de la télésurveillance</a:t>
            </a:r>
          </a:p>
          <a:p>
            <a:pPr lvl="1">
              <a:lnSpc>
                <a:spcPct val="150000"/>
              </a:lnSpc>
            </a:pPr>
            <a:r>
              <a:rPr lang="fr-FR" b="1" dirty="0">
                <a:solidFill>
                  <a:schemeClr val="tx1"/>
                </a:solidFill>
              </a:rPr>
              <a:t>Amélioration de la qualité de vie du patient</a:t>
            </a:r>
          </a:p>
          <a:p>
            <a:pPr lvl="1">
              <a:lnSpc>
                <a:spcPct val="150000"/>
              </a:lnSpc>
            </a:pPr>
            <a:r>
              <a:rPr lang="fr-FR" b="1" dirty="0">
                <a:solidFill>
                  <a:schemeClr val="tx1"/>
                </a:solidFill>
              </a:rPr>
              <a:t>Meilleure gestion des symptômes/effets secondaires</a:t>
            </a:r>
          </a:p>
          <a:p>
            <a:pPr lvl="2"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</a:rPr>
              <a:t>Intervenir tôt pour prévenir l’apparition de toxicités sévères</a:t>
            </a:r>
          </a:p>
          <a:p>
            <a:pPr lvl="2"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</a:rPr>
              <a:t>Gestions des toxicités légères qui au long cours pèsent sur la qualité de vie</a:t>
            </a:r>
          </a:p>
          <a:p>
            <a:pPr lvl="1">
              <a:lnSpc>
                <a:spcPct val="150000"/>
              </a:lnSpc>
            </a:pPr>
            <a:r>
              <a:rPr lang="fr-FR" b="1" dirty="0">
                <a:solidFill>
                  <a:schemeClr val="tx1"/>
                </a:solidFill>
              </a:rPr>
              <a:t>Facilité l’observance au traitement</a:t>
            </a:r>
          </a:p>
          <a:p>
            <a:pPr lvl="2"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</a:rPr>
              <a:t>Thérapies orales car prises à domicile +++</a:t>
            </a:r>
          </a:p>
          <a:p>
            <a:pPr lvl="1">
              <a:lnSpc>
                <a:spcPct val="150000"/>
              </a:lnSpc>
            </a:pPr>
            <a:r>
              <a:rPr lang="fr-FR" b="1" dirty="0">
                <a:solidFill>
                  <a:schemeClr val="tx1"/>
                </a:solidFill>
              </a:rPr>
              <a:t>Soulager le médecin référent</a:t>
            </a:r>
          </a:p>
          <a:p>
            <a:pPr lvl="2"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</a:rPr>
              <a:t>Transfert de compétences vers IDEC et IPA : En première ligne pour les toxicités légères</a:t>
            </a:r>
          </a:p>
        </p:txBody>
      </p:sp>
    </p:spTree>
    <p:extLst>
      <p:ext uri="{BB962C8B-B14F-4D97-AF65-F5344CB8AC3E}">
        <p14:creationId xmlns:p14="http://schemas.microsoft.com/office/powerpoint/2010/main" val="36645638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709</Words>
  <Application>Microsoft Office PowerPoint</Application>
  <PresentationFormat>Grand écran</PresentationFormat>
  <Paragraphs>102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Thème Office</vt:lpstr>
      <vt:lpstr>SPIF Télé-pneumologie : Oncologie</vt:lpstr>
      <vt:lpstr>Liens d’intérêt</vt:lpstr>
      <vt:lpstr>Télémédecine en oncologie thoracique : Applications</vt:lpstr>
      <vt:lpstr>Télésurveillance</vt:lpstr>
      <vt:lpstr>Télésurveillance : exemple de CONTINUUM+</vt:lpstr>
      <vt:lpstr>Télésurveillance : exemple de CONTINUUM+</vt:lpstr>
      <vt:lpstr>Télésurveillance : exemple de CONTINUUM+</vt:lpstr>
      <vt:lpstr>Télésurveillance : exemple de CONTINUUM+</vt:lpstr>
      <vt:lpstr>Télésurveillance : exemple de CONTINUUM+</vt:lpstr>
      <vt:lpstr>Téléconsultation (TC)</vt:lpstr>
      <vt:lpstr>Téléconsultation (TC)</vt:lpstr>
      <vt:lpstr>Téléexpertise</vt:lpstr>
      <vt:lpstr>Réunions pluri-disciplinaires digitales</vt:lpstr>
      <vt:lpstr>La télémédecine en oncologie thoracique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Charles NALTET</dc:creator>
  <cp:lastModifiedBy>Charles NALTET</cp:lastModifiedBy>
  <cp:revision>15</cp:revision>
  <dcterms:created xsi:type="dcterms:W3CDTF">2024-09-28T03:12:57Z</dcterms:created>
  <dcterms:modified xsi:type="dcterms:W3CDTF">2024-09-28T05:56:43Z</dcterms:modified>
</cp:coreProperties>
</file>