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avi" ContentType="video/x-msvide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1"/>
  </p:notesMasterIdLst>
  <p:sldIdLst>
    <p:sldId id="257" r:id="rId2"/>
    <p:sldId id="652" r:id="rId3"/>
    <p:sldId id="653" r:id="rId4"/>
    <p:sldId id="654" r:id="rId5"/>
    <p:sldId id="655" r:id="rId6"/>
    <p:sldId id="656" r:id="rId7"/>
    <p:sldId id="657" r:id="rId8"/>
    <p:sldId id="601" r:id="rId9"/>
    <p:sldId id="602" r:id="rId10"/>
    <p:sldId id="631" r:id="rId11"/>
    <p:sldId id="650" r:id="rId12"/>
    <p:sldId id="618" r:id="rId13"/>
    <p:sldId id="604" r:id="rId14"/>
    <p:sldId id="606" r:id="rId15"/>
    <p:sldId id="635" r:id="rId16"/>
    <p:sldId id="637" r:id="rId17"/>
    <p:sldId id="607" r:id="rId18"/>
    <p:sldId id="608" r:id="rId19"/>
    <p:sldId id="617" r:id="rId20"/>
    <p:sldId id="611" r:id="rId21"/>
    <p:sldId id="642" r:id="rId22"/>
    <p:sldId id="640" r:id="rId23"/>
    <p:sldId id="643" r:id="rId24"/>
    <p:sldId id="625" r:id="rId25"/>
    <p:sldId id="612" r:id="rId26"/>
    <p:sldId id="633" r:id="rId27"/>
    <p:sldId id="647" r:id="rId28"/>
    <p:sldId id="628" r:id="rId29"/>
    <p:sldId id="610" r:id="rId30"/>
  </p:sldIdLst>
  <p:sldSz cx="12192000" cy="6858000"/>
  <p:notesSz cx="6858000" cy="9144000"/>
  <p:custDataLst>
    <p:tags r:id="rId32"/>
  </p:custDataLst>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50021"/>
    <a:srgbClr val="42B4AC"/>
    <a:srgbClr val="FF66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F309B78-151B-41F4-BFF0-8A7A46419D6F}" v="34" dt="2024-08-03T10:14:29.671"/>
  </p1510:revLst>
</p1510:revInfo>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6835" autoAdjust="0"/>
    <p:restoredTop sz="85434" autoAdjust="0"/>
  </p:normalViewPr>
  <p:slideViewPr>
    <p:cSldViewPr snapToGrid="0">
      <p:cViewPr varScale="1">
        <p:scale>
          <a:sx n="83" d="100"/>
          <a:sy n="83" d="100"/>
        </p:scale>
        <p:origin x="102" y="276"/>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gs" Target="tags/tag1.xml"/><Relationship Id="rId53"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52"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illes mangiapan" userId="0e2a43cdff05ff15" providerId="LiveId" clId="{7F309B78-151B-41F4-BFF0-8A7A46419D6F}"/>
    <pc:docChg chg="undo custSel addSld delSld modSld">
      <pc:chgData name="gilles mangiapan" userId="0e2a43cdff05ff15" providerId="LiveId" clId="{7F309B78-151B-41F4-BFF0-8A7A46419D6F}" dt="2024-08-03T10:14:08.353" v="2218" actId="171"/>
      <pc:docMkLst>
        <pc:docMk/>
      </pc:docMkLst>
      <pc:sldChg chg="del">
        <pc:chgData name="gilles mangiapan" userId="0e2a43cdff05ff15" providerId="LiveId" clId="{7F309B78-151B-41F4-BFF0-8A7A46419D6F}" dt="2024-08-01T15:17:05.066" v="1868" actId="47"/>
        <pc:sldMkLst>
          <pc:docMk/>
          <pc:sldMk cId="4147621222" sldId="256"/>
        </pc:sldMkLst>
      </pc:sldChg>
      <pc:sldChg chg="addSp delSp modSp mod">
        <pc:chgData name="gilles mangiapan" userId="0e2a43cdff05ff15" providerId="LiveId" clId="{7F309B78-151B-41F4-BFF0-8A7A46419D6F}" dt="2024-08-03T09:54:16.098" v="1937" actId="20577"/>
        <pc:sldMkLst>
          <pc:docMk/>
          <pc:sldMk cId="3586105512" sldId="257"/>
        </pc:sldMkLst>
        <pc:spChg chg="del">
          <ac:chgData name="gilles mangiapan" userId="0e2a43cdff05ff15" providerId="LiveId" clId="{7F309B78-151B-41F4-BFF0-8A7A46419D6F}" dt="2024-08-01T13:42:06.241" v="0" actId="478"/>
          <ac:spMkLst>
            <pc:docMk/>
            <pc:sldMk cId="3586105512" sldId="257"/>
            <ac:spMk id="4" creationId="{A206FCF9-4A9F-0E30-7CBE-E13D8BD91443}"/>
          </ac:spMkLst>
        </pc:spChg>
        <pc:spChg chg="add mod">
          <ac:chgData name="gilles mangiapan" userId="0e2a43cdff05ff15" providerId="LiveId" clId="{7F309B78-151B-41F4-BFF0-8A7A46419D6F}" dt="2024-08-01T14:29:43.681" v="1098" actId="14100"/>
          <ac:spMkLst>
            <pc:docMk/>
            <pc:sldMk cId="3586105512" sldId="257"/>
            <ac:spMk id="5" creationId="{F311CD81-D544-A7AE-1F22-09D93B4D7842}"/>
          </ac:spMkLst>
        </pc:spChg>
        <pc:spChg chg="mod">
          <ac:chgData name="gilles mangiapan" userId="0e2a43cdff05ff15" providerId="LiveId" clId="{7F309B78-151B-41F4-BFF0-8A7A46419D6F}" dt="2024-08-03T09:54:16.098" v="1937" actId="20577"/>
          <ac:spMkLst>
            <pc:docMk/>
            <pc:sldMk cId="3586105512" sldId="257"/>
            <ac:spMk id="6" creationId="{B2165991-CF09-4AE1-8A46-FABBE809B9CB}"/>
          </ac:spMkLst>
        </pc:spChg>
        <pc:spChg chg="mod">
          <ac:chgData name="gilles mangiapan" userId="0e2a43cdff05ff15" providerId="LiveId" clId="{7F309B78-151B-41F4-BFF0-8A7A46419D6F}" dt="2024-08-01T13:44:28.536" v="223" actId="14100"/>
          <ac:spMkLst>
            <pc:docMk/>
            <pc:sldMk cId="3586105512" sldId="257"/>
            <ac:spMk id="7" creationId="{E9B50AA7-F5E8-4937-B820-96B4DE70CE2D}"/>
          </ac:spMkLst>
        </pc:spChg>
        <pc:picChg chg="add mod modCrop">
          <ac:chgData name="gilles mangiapan" userId="0e2a43cdff05ff15" providerId="LiveId" clId="{7F309B78-151B-41F4-BFF0-8A7A46419D6F}" dt="2024-08-01T14:28:06.672" v="1059" actId="14100"/>
          <ac:picMkLst>
            <pc:docMk/>
            <pc:sldMk cId="3586105512" sldId="257"/>
            <ac:picMk id="3" creationId="{CF57B1E6-03E8-3CD4-440E-F3568FD701B9}"/>
          </ac:picMkLst>
        </pc:picChg>
        <pc:picChg chg="del">
          <ac:chgData name="gilles mangiapan" userId="0e2a43cdff05ff15" providerId="LiveId" clId="{7F309B78-151B-41F4-BFF0-8A7A46419D6F}" dt="2024-08-01T13:42:08.287" v="1" actId="478"/>
          <ac:picMkLst>
            <pc:docMk/>
            <pc:sldMk cId="3586105512" sldId="257"/>
            <ac:picMk id="8" creationId="{85E1147A-0814-1CB8-8145-259D186F87C8}"/>
          </ac:picMkLst>
        </pc:picChg>
        <pc:picChg chg="mod">
          <ac:chgData name="gilles mangiapan" userId="0e2a43cdff05ff15" providerId="LiveId" clId="{7F309B78-151B-41F4-BFF0-8A7A46419D6F}" dt="2024-08-01T14:30:07.481" v="1101" actId="1076"/>
          <ac:picMkLst>
            <pc:docMk/>
            <pc:sldMk cId="3586105512" sldId="257"/>
            <ac:picMk id="10" creationId="{E42876C4-1184-4F8B-9A8F-C16153A2BC93}"/>
          </ac:picMkLst>
        </pc:picChg>
        <pc:picChg chg="del">
          <ac:chgData name="gilles mangiapan" userId="0e2a43cdff05ff15" providerId="LiveId" clId="{7F309B78-151B-41F4-BFF0-8A7A46419D6F}" dt="2024-08-01T13:44:24.092" v="222" actId="478"/>
          <ac:picMkLst>
            <pc:docMk/>
            <pc:sldMk cId="3586105512" sldId="257"/>
            <ac:picMk id="11" creationId="{6B30D6BD-1F2D-4465-BFE9-8D193D5868FF}"/>
          </ac:picMkLst>
        </pc:picChg>
      </pc:sldChg>
      <pc:sldChg chg="modSp mod">
        <pc:chgData name="gilles mangiapan" userId="0e2a43cdff05ff15" providerId="LiveId" clId="{7F309B78-151B-41F4-BFF0-8A7A46419D6F}" dt="2024-08-03T09:59:40.226" v="1944" actId="20577"/>
        <pc:sldMkLst>
          <pc:docMk/>
          <pc:sldMk cId="1062469001" sldId="258"/>
        </pc:sldMkLst>
        <pc:spChg chg="mod">
          <ac:chgData name="gilles mangiapan" userId="0e2a43cdff05ff15" providerId="LiveId" clId="{7F309B78-151B-41F4-BFF0-8A7A46419D6F}" dt="2024-08-03T09:59:40.226" v="1944" actId="20577"/>
          <ac:spMkLst>
            <pc:docMk/>
            <pc:sldMk cId="1062469001" sldId="258"/>
            <ac:spMk id="3" creationId="{FE07E47A-F0FC-200F-F06D-D312A6B8EACB}"/>
          </ac:spMkLst>
        </pc:spChg>
      </pc:sldChg>
      <pc:sldChg chg="del">
        <pc:chgData name="gilles mangiapan" userId="0e2a43cdff05ff15" providerId="LiveId" clId="{7F309B78-151B-41F4-BFF0-8A7A46419D6F}" dt="2024-08-01T13:49:52.376" v="639" actId="47"/>
        <pc:sldMkLst>
          <pc:docMk/>
          <pc:sldMk cId="145235400" sldId="259"/>
        </pc:sldMkLst>
      </pc:sldChg>
      <pc:sldChg chg="del">
        <pc:chgData name="gilles mangiapan" userId="0e2a43cdff05ff15" providerId="LiveId" clId="{7F309B78-151B-41F4-BFF0-8A7A46419D6F}" dt="2024-08-01T13:49:52.376" v="639" actId="47"/>
        <pc:sldMkLst>
          <pc:docMk/>
          <pc:sldMk cId="0" sldId="266"/>
        </pc:sldMkLst>
      </pc:sldChg>
      <pc:sldChg chg="del">
        <pc:chgData name="gilles mangiapan" userId="0e2a43cdff05ff15" providerId="LiveId" clId="{7F309B78-151B-41F4-BFF0-8A7A46419D6F}" dt="2024-08-01T13:49:52.376" v="639" actId="47"/>
        <pc:sldMkLst>
          <pc:docMk/>
          <pc:sldMk cId="1944045189" sldId="315"/>
        </pc:sldMkLst>
      </pc:sldChg>
      <pc:sldChg chg="del">
        <pc:chgData name="gilles mangiapan" userId="0e2a43cdff05ff15" providerId="LiveId" clId="{7F309B78-151B-41F4-BFF0-8A7A46419D6F}" dt="2024-08-01T13:49:52.376" v="639" actId="47"/>
        <pc:sldMkLst>
          <pc:docMk/>
          <pc:sldMk cId="2548600207" sldId="339"/>
        </pc:sldMkLst>
      </pc:sldChg>
      <pc:sldChg chg="del">
        <pc:chgData name="gilles mangiapan" userId="0e2a43cdff05ff15" providerId="LiveId" clId="{7F309B78-151B-41F4-BFF0-8A7A46419D6F}" dt="2024-08-01T13:49:52.376" v="639" actId="47"/>
        <pc:sldMkLst>
          <pc:docMk/>
          <pc:sldMk cId="0" sldId="344"/>
        </pc:sldMkLst>
      </pc:sldChg>
      <pc:sldChg chg="del">
        <pc:chgData name="gilles mangiapan" userId="0e2a43cdff05ff15" providerId="LiveId" clId="{7F309B78-151B-41F4-BFF0-8A7A46419D6F}" dt="2024-08-01T13:49:52.376" v="639" actId="47"/>
        <pc:sldMkLst>
          <pc:docMk/>
          <pc:sldMk cId="3362020376" sldId="345"/>
        </pc:sldMkLst>
      </pc:sldChg>
      <pc:sldChg chg="del">
        <pc:chgData name="gilles mangiapan" userId="0e2a43cdff05ff15" providerId="LiveId" clId="{7F309B78-151B-41F4-BFF0-8A7A46419D6F}" dt="2024-08-01T13:49:52.376" v="639" actId="47"/>
        <pc:sldMkLst>
          <pc:docMk/>
          <pc:sldMk cId="3361039511" sldId="365"/>
        </pc:sldMkLst>
      </pc:sldChg>
      <pc:sldChg chg="del">
        <pc:chgData name="gilles mangiapan" userId="0e2a43cdff05ff15" providerId="LiveId" clId="{7F309B78-151B-41F4-BFF0-8A7A46419D6F}" dt="2024-08-01T13:49:52.376" v="639" actId="47"/>
        <pc:sldMkLst>
          <pc:docMk/>
          <pc:sldMk cId="743695233" sldId="366"/>
        </pc:sldMkLst>
      </pc:sldChg>
      <pc:sldChg chg="del">
        <pc:chgData name="gilles mangiapan" userId="0e2a43cdff05ff15" providerId="LiveId" clId="{7F309B78-151B-41F4-BFF0-8A7A46419D6F}" dt="2024-08-01T13:49:52.376" v="639" actId="47"/>
        <pc:sldMkLst>
          <pc:docMk/>
          <pc:sldMk cId="3345900361" sldId="368"/>
        </pc:sldMkLst>
      </pc:sldChg>
      <pc:sldChg chg="addSp delSp modSp mod">
        <pc:chgData name="gilles mangiapan" userId="0e2a43cdff05ff15" providerId="LiveId" clId="{7F309B78-151B-41F4-BFF0-8A7A46419D6F}" dt="2024-08-03T10:12:42.247" v="2210" actId="27636"/>
        <pc:sldMkLst>
          <pc:docMk/>
          <pc:sldMk cId="2164512459" sldId="381"/>
        </pc:sldMkLst>
        <pc:spChg chg="del mod">
          <ac:chgData name="gilles mangiapan" userId="0e2a43cdff05ff15" providerId="LiveId" clId="{7F309B78-151B-41F4-BFF0-8A7A46419D6F}" dt="2024-08-03T10:04:52.805" v="2077" actId="478"/>
          <ac:spMkLst>
            <pc:docMk/>
            <pc:sldMk cId="2164512459" sldId="381"/>
            <ac:spMk id="3" creationId="{4317B1CA-08F8-4E48-B634-27949A456D23}"/>
          </ac:spMkLst>
        </pc:spChg>
        <pc:spChg chg="add mod">
          <ac:chgData name="gilles mangiapan" userId="0e2a43cdff05ff15" providerId="LiveId" clId="{7F309B78-151B-41F4-BFF0-8A7A46419D6F}" dt="2024-08-03T10:12:42.247" v="2210" actId="27636"/>
          <ac:spMkLst>
            <pc:docMk/>
            <pc:sldMk cId="2164512459" sldId="381"/>
            <ac:spMk id="6" creationId="{09481B26-1BDF-298C-FE74-B4C4B7446640}"/>
          </ac:spMkLst>
        </pc:spChg>
        <pc:spChg chg="add del mod">
          <ac:chgData name="gilles mangiapan" userId="0e2a43cdff05ff15" providerId="LiveId" clId="{7F309B78-151B-41F4-BFF0-8A7A46419D6F}" dt="2024-08-03T10:04:59.835" v="2078" actId="478"/>
          <ac:spMkLst>
            <pc:docMk/>
            <pc:sldMk cId="2164512459" sldId="381"/>
            <ac:spMk id="8" creationId="{85B75EED-34BE-E318-4DFC-AFD7C4296557}"/>
          </ac:spMkLst>
        </pc:spChg>
      </pc:sldChg>
      <pc:sldChg chg="del">
        <pc:chgData name="gilles mangiapan" userId="0e2a43cdff05ff15" providerId="LiveId" clId="{7F309B78-151B-41F4-BFF0-8A7A46419D6F}" dt="2024-08-01T13:48:27.042" v="631" actId="47"/>
        <pc:sldMkLst>
          <pc:docMk/>
          <pc:sldMk cId="4154630426" sldId="382"/>
        </pc:sldMkLst>
      </pc:sldChg>
      <pc:sldChg chg="del">
        <pc:chgData name="gilles mangiapan" userId="0e2a43cdff05ff15" providerId="LiveId" clId="{7F309B78-151B-41F4-BFF0-8A7A46419D6F}" dt="2024-08-01T13:49:52.376" v="639" actId="47"/>
        <pc:sldMkLst>
          <pc:docMk/>
          <pc:sldMk cId="2636733785" sldId="383"/>
        </pc:sldMkLst>
      </pc:sldChg>
      <pc:sldChg chg="del">
        <pc:chgData name="gilles mangiapan" userId="0e2a43cdff05ff15" providerId="LiveId" clId="{7F309B78-151B-41F4-BFF0-8A7A46419D6F}" dt="2024-08-01T13:49:52.376" v="639" actId="47"/>
        <pc:sldMkLst>
          <pc:docMk/>
          <pc:sldMk cId="4187812286" sldId="384"/>
        </pc:sldMkLst>
      </pc:sldChg>
      <pc:sldChg chg="del">
        <pc:chgData name="gilles mangiapan" userId="0e2a43cdff05ff15" providerId="LiveId" clId="{7F309B78-151B-41F4-BFF0-8A7A46419D6F}" dt="2024-08-01T13:49:52.376" v="639" actId="47"/>
        <pc:sldMkLst>
          <pc:docMk/>
          <pc:sldMk cId="1595223153" sldId="385"/>
        </pc:sldMkLst>
      </pc:sldChg>
      <pc:sldChg chg="del">
        <pc:chgData name="gilles mangiapan" userId="0e2a43cdff05ff15" providerId="LiveId" clId="{7F309B78-151B-41F4-BFF0-8A7A46419D6F}" dt="2024-08-01T13:49:52.376" v="639" actId="47"/>
        <pc:sldMkLst>
          <pc:docMk/>
          <pc:sldMk cId="1736515677" sldId="388"/>
        </pc:sldMkLst>
      </pc:sldChg>
      <pc:sldChg chg="del">
        <pc:chgData name="gilles mangiapan" userId="0e2a43cdff05ff15" providerId="LiveId" clId="{7F309B78-151B-41F4-BFF0-8A7A46419D6F}" dt="2024-08-01T13:49:52.376" v="639" actId="47"/>
        <pc:sldMkLst>
          <pc:docMk/>
          <pc:sldMk cId="335733470" sldId="446"/>
        </pc:sldMkLst>
      </pc:sldChg>
      <pc:sldChg chg="del">
        <pc:chgData name="gilles mangiapan" userId="0e2a43cdff05ff15" providerId="LiveId" clId="{7F309B78-151B-41F4-BFF0-8A7A46419D6F}" dt="2024-08-01T13:49:52.376" v="639" actId="47"/>
        <pc:sldMkLst>
          <pc:docMk/>
          <pc:sldMk cId="4154401720" sldId="448"/>
        </pc:sldMkLst>
      </pc:sldChg>
      <pc:sldChg chg="del">
        <pc:chgData name="gilles mangiapan" userId="0e2a43cdff05ff15" providerId="LiveId" clId="{7F309B78-151B-41F4-BFF0-8A7A46419D6F}" dt="2024-08-01T13:49:52.376" v="639" actId="47"/>
        <pc:sldMkLst>
          <pc:docMk/>
          <pc:sldMk cId="1132044625" sldId="450"/>
        </pc:sldMkLst>
      </pc:sldChg>
      <pc:sldChg chg="del">
        <pc:chgData name="gilles mangiapan" userId="0e2a43cdff05ff15" providerId="LiveId" clId="{7F309B78-151B-41F4-BFF0-8A7A46419D6F}" dt="2024-08-01T13:49:52.376" v="639" actId="47"/>
        <pc:sldMkLst>
          <pc:docMk/>
          <pc:sldMk cId="2781192972" sldId="468"/>
        </pc:sldMkLst>
      </pc:sldChg>
      <pc:sldChg chg="del">
        <pc:chgData name="gilles mangiapan" userId="0e2a43cdff05ff15" providerId="LiveId" clId="{7F309B78-151B-41F4-BFF0-8A7A46419D6F}" dt="2024-08-01T13:49:52.376" v="639" actId="47"/>
        <pc:sldMkLst>
          <pc:docMk/>
          <pc:sldMk cId="1585748143" sldId="484"/>
        </pc:sldMkLst>
      </pc:sldChg>
      <pc:sldChg chg="del">
        <pc:chgData name="gilles mangiapan" userId="0e2a43cdff05ff15" providerId="LiveId" clId="{7F309B78-151B-41F4-BFF0-8A7A46419D6F}" dt="2024-08-01T13:49:52.376" v="639" actId="47"/>
        <pc:sldMkLst>
          <pc:docMk/>
          <pc:sldMk cId="1990330482" sldId="486"/>
        </pc:sldMkLst>
      </pc:sldChg>
      <pc:sldChg chg="del">
        <pc:chgData name="gilles mangiapan" userId="0e2a43cdff05ff15" providerId="LiveId" clId="{7F309B78-151B-41F4-BFF0-8A7A46419D6F}" dt="2024-08-01T13:49:52.376" v="639" actId="47"/>
        <pc:sldMkLst>
          <pc:docMk/>
          <pc:sldMk cId="3139179756" sldId="487"/>
        </pc:sldMkLst>
      </pc:sldChg>
      <pc:sldChg chg="del">
        <pc:chgData name="gilles mangiapan" userId="0e2a43cdff05ff15" providerId="LiveId" clId="{7F309B78-151B-41F4-BFF0-8A7A46419D6F}" dt="2024-08-01T13:49:52.376" v="639" actId="47"/>
        <pc:sldMkLst>
          <pc:docMk/>
          <pc:sldMk cId="3079784421" sldId="488"/>
        </pc:sldMkLst>
      </pc:sldChg>
      <pc:sldChg chg="del">
        <pc:chgData name="gilles mangiapan" userId="0e2a43cdff05ff15" providerId="LiveId" clId="{7F309B78-151B-41F4-BFF0-8A7A46419D6F}" dt="2024-08-01T13:49:52.376" v="639" actId="47"/>
        <pc:sldMkLst>
          <pc:docMk/>
          <pc:sldMk cId="2786248931" sldId="489"/>
        </pc:sldMkLst>
      </pc:sldChg>
      <pc:sldChg chg="del">
        <pc:chgData name="gilles mangiapan" userId="0e2a43cdff05ff15" providerId="LiveId" clId="{7F309B78-151B-41F4-BFF0-8A7A46419D6F}" dt="2024-08-01T13:49:52.376" v="639" actId="47"/>
        <pc:sldMkLst>
          <pc:docMk/>
          <pc:sldMk cId="3361523138" sldId="511"/>
        </pc:sldMkLst>
      </pc:sldChg>
      <pc:sldChg chg="del">
        <pc:chgData name="gilles mangiapan" userId="0e2a43cdff05ff15" providerId="LiveId" clId="{7F309B78-151B-41F4-BFF0-8A7A46419D6F}" dt="2024-08-01T13:49:52.376" v="639" actId="47"/>
        <pc:sldMkLst>
          <pc:docMk/>
          <pc:sldMk cId="2030986121" sldId="512"/>
        </pc:sldMkLst>
      </pc:sldChg>
      <pc:sldChg chg="del">
        <pc:chgData name="gilles mangiapan" userId="0e2a43cdff05ff15" providerId="LiveId" clId="{7F309B78-151B-41F4-BFF0-8A7A46419D6F}" dt="2024-08-01T13:49:52.376" v="639" actId="47"/>
        <pc:sldMkLst>
          <pc:docMk/>
          <pc:sldMk cId="3183047602" sldId="514"/>
        </pc:sldMkLst>
      </pc:sldChg>
      <pc:sldChg chg="del">
        <pc:chgData name="gilles mangiapan" userId="0e2a43cdff05ff15" providerId="LiveId" clId="{7F309B78-151B-41F4-BFF0-8A7A46419D6F}" dt="2024-08-01T13:49:52.376" v="639" actId="47"/>
        <pc:sldMkLst>
          <pc:docMk/>
          <pc:sldMk cId="2813486467" sldId="515"/>
        </pc:sldMkLst>
      </pc:sldChg>
      <pc:sldChg chg="del">
        <pc:chgData name="gilles mangiapan" userId="0e2a43cdff05ff15" providerId="LiveId" clId="{7F309B78-151B-41F4-BFF0-8A7A46419D6F}" dt="2024-08-01T13:49:52.376" v="639" actId="47"/>
        <pc:sldMkLst>
          <pc:docMk/>
          <pc:sldMk cId="3177023674" sldId="516"/>
        </pc:sldMkLst>
      </pc:sldChg>
      <pc:sldChg chg="del">
        <pc:chgData name="gilles mangiapan" userId="0e2a43cdff05ff15" providerId="LiveId" clId="{7F309B78-151B-41F4-BFF0-8A7A46419D6F}" dt="2024-08-01T13:49:52.376" v="639" actId="47"/>
        <pc:sldMkLst>
          <pc:docMk/>
          <pc:sldMk cId="1149095861" sldId="517"/>
        </pc:sldMkLst>
      </pc:sldChg>
      <pc:sldChg chg="del">
        <pc:chgData name="gilles mangiapan" userId="0e2a43cdff05ff15" providerId="LiveId" clId="{7F309B78-151B-41F4-BFF0-8A7A46419D6F}" dt="2024-08-01T13:49:52.376" v="639" actId="47"/>
        <pc:sldMkLst>
          <pc:docMk/>
          <pc:sldMk cId="1847731713" sldId="518"/>
        </pc:sldMkLst>
      </pc:sldChg>
      <pc:sldChg chg="del">
        <pc:chgData name="gilles mangiapan" userId="0e2a43cdff05ff15" providerId="LiveId" clId="{7F309B78-151B-41F4-BFF0-8A7A46419D6F}" dt="2024-08-01T13:49:52.376" v="639" actId="47"/>
        <pc:sldMkLst>
          <pc:docMk/>
          <pc:sldMk cId="3075793361" sldId="521"/>
        </pc:sldMkLst>
      </pc:sldChg>
      <pc:sldChg chg="del">
        <pc:chgData name="gilles mangiapan" userId="0e2a43cdff05ff15" providerId="LiveId" clId="{7F309B78-151B-41F4-BFF0-8A7A46419D6F}" dt="2024-08-01T15:17:08.079" v="1869" actId="47"/>
        <pc:sldMkLst>
          <pc:docMk/>
          <pc:sldMk cId="1845573124" sldId="579"/>
        </pc:sldMkLst>
      </pc:sldChg>
      <pc:sldChg chg="del">
        <pc:chgData name="gilles mangiapan" userId="0e2a43cdff05ff15" providerId="LiveId" clId="{7F309B78-151B-41F4-BFF0-8A7A46419D6F}" dt="2024-08-03T10:05:20.228" v="2080" actId="47"/>
        <pc:sldMkLst>
          <pc:docMk/>
          <pc:sldMk cId="3347445017" sldId="580"/>
        </pc:sldMkLst>
      </pc:sldChg>
      <pc:sldChg chg="del">
        <pc:chgData name="gilles mangiapan" userId="0e2a43cdff05ff15" providerId="LiveId" clId="{7F309B78-151B-41F4-BFF0-8A7A46419D6F}" dt="2024-08-01T15:17:20.460" v="1870" actId="47"/>
        <pc:sldMkLst>
          <pc:docMk/>
          <pc:sldMk cId="1700831855" sldId="591"/>
        </pc:sldMkLst>
      </pc:sldChg>
      <pc:sldChg chg="del">
        <pc:chgData name="gilles mangiapan" userId="0e2a43cdff05ff15" providerId="LiveId" clId="{7F309B78-151B-41F4-BFF0-8A7A46419D6F}" dt="2024-08-01T13:49:52.376" v="639" actId="47"/>
        <pc:sldMkLst>
          <pc:docMk/>
          <pc:sldMk cId="2111194958" sldId="593"/>
        </pc:sldMkLst>
      </pc:sldChg>
      <pc:sldChg chg="del">
        <pc:chgData name="gilles mangiapan" userId="0e2a43cdff05ff15" providerId="LiveId" clId="{7F309B78-151B-41F4-BFF0-8A7A46419D6F}" dt="2024-08-01T13:49:52.376" v="639" actId="47"/>
        <pc:sldMkLst>
          <pc:docMk/>
          <pc:sldMk cId="3423368634" sldId="594"/>
        </pc:sldMkLst>
      </pc:sldChg>
      <pc:sldChg chg="del">
        <pc:chgData name="gilles mangiapan" userId="0e2a43cdff05ff15" providerId="LiveId" clId="{7F309B78-151B-41F4-BFF0-8A7A46419D6F}" dt="2024-08-01T13:49:52.376" v="639" actId="47"/>
        <pc:sldMkLst>
          <pc:docMk/>
          <pc:sldMk cId="3956354994" sldId="595"/>
        </pc:sldMkLst>
      </pc:sldChg>
      <pc:sldChg chg="del">
        <pc:chgData name="gilles mangiapan" userId="0e2a43cdff05ff15" providerId="LiveId" clId="{7F309B78-151B-41F4-BFF0-8A7A46419D6F}" dt="2024-08-01T13:49:52.376" v="639" actId="47"/>
        <pc:sldMkLst>
          <pc:docMk/>
          <pc:sldMk cId="2509282171" sldId="596"/>
        </pc:sldMkLst>
      </pc:sldChg>
      <pc:sldChg chg="addSp delSp modSp new mod delAnim modAnim chgLayout">
        <pc:chgData name="gilles mangiapan" userId="0e2a43cdff05ff15" providerId="LiveId" clId="{7F309B78-151B-41F4-BFF0-8A7A46419D6F}" dt="2024-08-03T10:14:08.353" v="2218" actId="171"/>
        <pc:sldMkLst>
          <pc:docMk/>
          <pc:sldMk cId="1751004790" sldId="597"/>
        </pc:sldMkLst>
        <pc:spChg chg="add mod">
          <ac:chgData name="gilles mangiapan" userId="0e2a43cdff05ff15" providerId="LiveId" clId="{7F309B78-151B-41F4-BFF0-8A7A46419D6F}" dt="2024-08-01T13:44:50.608" v="248" actId="20577"/>
          <ac:spMkLst>
            <pc:docMk/>
            <pc:sldMk cId="1751004790" sldId="597"/>
            <ac:spMk id="2" creationId="{2896A4CE-5F38-2DD9-28B1-857FE9800406}"/>
          </ac:spMkLst>
        </pc:spChg>
        <pc:spChg chg="add mod">
          <ac:chgData name="gilles mangiapan" userId="0e2a43cdff05ff15" providerId="LiveId" clId="{7F309B78-151B-41F4-BFF0-8A7A46419D6F}" dt="2024-08-01T14:52:12.460" v="1284" actId="6549"/>
          <ac:spMkLst>
            <pc:docMk/>
            <pc:sldMk cId="1751004790" sldId="597"/>
            <ac:spMk id="3" creationId="{2E9342F8-58A7-3348-1CBF-9880369C15D3}"/>
          </ac:spMkLst>
        </pc:spChg>
        <pc:picChg chg="add mod">
          <ac:chgData name="gilles mangiapan" userId="0e2a43cdff05ff15" providerId="LiveId" clId="{7F309B78-151B-41F4-BFF0-8A7A46419D6F}" dt="2024-08-01T14:50:29.305" v="1168" actId="1076"/>
          <ac:picMkLst>
            <pc:docMk/>
            <pc:sldMk cId="1751004790" sldId="597"/>
            <ac:picMk id="4" creationId="{5DAB2559-EF7C-8736-C560-3D4B147FB595}"/>
          </ac:picMkLst>
        </pc:picChg>
        <pc:picChg chg="add mod">
          <ac:chgData name="gilles mangiapan" userId="0e2a43cdff05ff15" providerId="LiveId" clId="{7F309B78-151B-41F4-BFF0-8A7A46419D6F}" dt="2024-08-01T14:50:24.624" v="1167" actId="14100"/>
          <ac:picMkLst>
            <pc:docMk/>
            <pc:sldMk cId="1751004790" sldId="597"/>
            <ac:picMk id="5" creationId="{703AB222-59D3-E6DD-80BF-56C625CB3B24}"/>
          </ac:picMkLst>
        </pc:picChg>
        <pc:picChg chg="add del mod">
          <ac:chgData name="gilles mangiapan" userId="0e2a43cdff05ff15" providerId="LiveId" clId="{7F309B78-151B-41F4-BFF0-8A7A46419D6F}" dt="2024-08-03T10:13:18.284" v="2211" actId="478"/>
          <ac:picMkLst>
            <pc:docMk/>
            <pc:sldMk cId="1751004790" sldId="597"/>
            <ac:picMk id="6" creationId="{A45D140A-EFC0-A831-97AC-13435A6C5148}"/>
          </ac:picMkLst>
        </pc:picChg>
        <pc:picChg chg="add del mod">
          <ac:chgData name="gilles mangiapan" userId="0e2a43cdff05ff15" providerId="LiveId" clId="{7F309B78-151B-41F4-BFF0-8A7A46419D6F}" dt="2024-08-01T14:57:55.632" v="1300" actId="478"/>
          <ac:picMkLst>
            <pc:docMk/>
            <pc:sldMk cId="1751004790" sldId="597"/>
            <ac:picMk id="7" creationId="{19B542A1-327E-5915-C37F-38FFA7764B91}"/>
          </ac:picMkLst>
        </pc:picChg>
        <pc:picChg chg="add mod">
          <ac:chgData name="gilles mangiapan" userId="0e2a43cdff05ff15" providerId="LiveId" clId="{7F309B78-151B-41F4-BFF0-8A7A46419D6F}" dt="2024-08-01T15:10:49.038" v="1310" actId="1076"/>
          <ac:picMkLst>
            <pc:docMk/>
            <pc:sldMk cId="1751004790" sldId="597"/>
            <ac:picMk id="8" creationId="{5F1861A8-B2C1-86A5-52C2-BD4E32D5E3FF}"/>
          </ac:picMkLst>
        </pc:picChg>
        <pc:picChg chg="add mod">
          <ac:chgData name="gilles mangiapan" userId="0e2a43cdff05ff15" providerId="LiveId" clId="{7F309B78-151B-41F4-BFF0-8A7A46419D6F}" dt="2024-08-01T15:10:27.213" v="1307" actId="1076"/>
          <ac:picMkLst>
            <pc:docMk/>
            <pc:sldMk cId="1751004790" sldId="597"/>
            <ac:picMk id="9" creationId="{4CD494A0-2E83-4714-DBB8-193D6BE31138}"/>
          </ac:picMkLst>
        </pc:picChg>
        <pc:picChg chg="add mod">
          <ac:chgData name="gilles mangiapan" userId="0e2a43cdff05ff15" providerId="LiveId" clId="{7F309B78-151B-41F4-BFF0-8A7A46419D6F}" dt="2024-08-01T15:12:18.166" v="1316" actId="14100"/>
          <ac:picMkLst>
            <pc:docMk/>
            <pc:sldMk cId="1751004790" sldId="597"/>
            <ac:picMk id="10" creationId="{65C6B5A4-C69A-EB82-D67C-0BAA1B6DF9AA}"/>
          </ac:picMkLst>
        </pc:picChg>
        <pc:picChg chg="add mod ord">
          <ac:chgData name="gilles mangiapan" userId="0e2a43cdff05ff15" providerId="LiveId" clId="{7F309B78-151B-41F4-BFF0-8A7A46419D6F}" dt="2024-08-03T10:14:08.353" v="2218" actId="171"/>
          <ac:picMkLst>
            <pc:docMk/>
            <pc:sldMk cId="1751004790" sldId="597"/>
            <ac:picMk id="11" creationId="{DF55DA07-D836-B2FA-2165-6E4E5572EF0B}"/>
          </ac:picMkLst>
        </pc:picChg>
      </pc:sldChg>
      <pc:sldChg chg="modSp new mod">
        <pc:chgData name="gilles mangiapan" userId="0e2a43cdff05ff15" providerId="LiveId" clId="{7F309B78-151B-41F4-BFF0-8A7A46419D6F}" dt="2024-08-03T10:09:18.942" v="2209" actId="20577"/>
        <pc:sldMkLst>
          <pc:docMk/>
          <pc:sldMk cId="3861689213" sldId="598"/>
        </pc:sldMkLst>
        <pc:spChg chg="mod">
          <ac:chgData name="gilles mangiapan" userId="0e2a43cdff05ff15" providerId="LiveId" clId="{7F309B78-151B-41F4-BFF0-8A7A46419D6F}" dt="2024-08-01T13:51:26.815" v="657" actId="20577"/>
          <ac:spMkLst>
            <pc:docMk/>
            <pc:sldMk cId="3861689213" sldId="598"/>
            <ac:spMk id="2" creationId="{E0F85B9C-30DE-42EE-F66F-3B9A58A8BEEA}"/>
          </ac:spMkLst>
        </pc:spChg>
        <pc:spChg chg="mod">
          <ac:chgData name="gilles mangiapan" userId="0e2a43cdff05ff15" providerId="LiveId" clId="{7F309B78-151B-41F4-BFF0-8A7A46419D6F}" dt="2024-08-03T10:09:18.942" v="2209" actId="20577"/>
          <ac:spMkLst>
            <pc:docMk/>
            <pc:sldMk cId="3861689213" sldId="598"/>
            <ac:spMk id="3" creationId="{C6656101-5E91-4D90-C6E2-6330C43FF2A2}"/>
          </ac:spMkLst>
        </pc:spChg>
      </pc:sldChg>
      <pc:sldChg chg="addSp delSp modSp new mod modClrScheme chgLayout">
        <pc:chgData name="gilles mangiapan" userId="0e2a43cdff05ff15" providerId="LiveId" clId="{7F309B78-151B-41F4-BFF0-8A7A46419D6F}" dt="2024-08-03T10:07:29.539" v="2115" actId="14100"/>
        <pc:sldMkLst>
          <pc:docMk/>
          <pc:sldMk cId="1067423623" sldId="599"/>
        </pc:sldMkLst>
        <pc:spChg chg="mod ord">
          <ac:chgData name="gilles mangiapan" userId="0e2a43cdff05ff15" providerId="LiveId" clId="{7F309B78-151B-41F4-BFF0-8A7A46419D6F}" dt="2024-08-01T15:13:34.836" v="1354" actId="14100"/>
          <ac:spMkLst>
            <pc:docMk/>
            <pc:sldMk cId="1067423623" sldId="599"/>
            <ac:spMk id="2" creationId="{BE9ABFDF-06D7-01D4-5284-C248C9F02EC8}"/>
          </ac:spMkLst>
        </pc:spChg>
        <pc:spChg chg="del mod ord">
          <ac:chgData name="gilles mangiapan" userId="0e2a43cdff05ff15" providerId="LiveId" clId="{7F309B78-151B-41F4-BFF0-8A7A46419D6F}" dt="2024-08-01T15:13:30.242" v="1353" actId="700"/>
          <ac:spMkLst>
            <pc:docMk/>
            <pc:sldMk cId="1067423623" sldId="599"/>
            <ac:spMk id="3" creationId="{F6E115F5-D521-2502-436E-5C085090F2B2}"/>
          </ac:spMkLst>
        </pc:spChg>
        <pc:spChg chg="add mod ord">
          <ac:chgData name="gilles mangiapan" userId="0e2a43cdff05ff15" providerId="LiveId" clId="{7F309B78-151B-41F4-BFF0-8A7A46419D6F}" dt="2024-08-03T10:06:19.426" v="2112" actId="1076"/>
          <ac:spMkLst>
            <pc:docMk/>
            <pc:sldMk cId="1067423623" sldId="599"/>
            <ac:spMk id="4" creationId="{84A5E596-3CF9-C605-C31C-4BE664AEADBE}"/>
          </ac:spMkLst>
        </pc:spChg>
        <pc:spChg chg="add mod ord">
          <ac:chgData name="gilles mangiapan" userId="0e2a43cdff05ff15" providerId="LiveId" clId="{7F309B78-151B-41F4-BFF0-8A7A46419D6F}" dt="2024-08-03T10:06:11.250" v="2111" actId="1076"/>
          <ac:spMkLst>
            <pc:docMk/>
            <pc:sldMk cId="1067423623" sldId="599"/>
            <ac:spMk id="5" creationId="{2A9F33BA-9D61-441F-9F55-4F9028B5EF15}"/>
          </ac:spMkLst>
        </pc:spChg>
        <pc:spChg chg="add mod">
          <ac:chgData name="gilles mangiapan" userId="0e2a43cdff05ff15" providerId="LiveId" clId="{7F309B78-151B-41F4-BFF0-8A7A46419D6F}" dt="2024-08-03T10:05:34.119" v="2081" actId="20577"/>
          <ac:spMkLst>
            <pc:docMk/>
            <pc:sldMk cId="1067423623" sldId="599"/>
            <ac:spMk id="6" creationId="{E314146E-7A38-826F-CFA3-FAFA554592D5}"/>
          </ac:spMkLst>
        </pc:spChg>
        <pc:picChg chg="add mod">
          <ac:chgData name="gilles mangiapan" userId="0e2a43cdff05ff15" providerId="LiveId" clId="{7F309B78-151B-41F4-BFF0-8A7A46419D6F}" dt="2024-08-03T10:07:29.539" v="2115" actId="14100"/>
          <ac:picMkLst>
            <pc:docMk/>
            <pc:sldMk cId="1067423623" sldId="599"/>
            <ac:picMk id="7" creationId="{3521FB3C-5530-A64C-ACCC-D8B36F9ED73A}"/>
          </ac:picMkLst>
        </pc:picChg>
      </pc:sldChg>
      <pc:sldMasterChg chg="delSldLayout">
        <pc:chgData name="gilles mangiapan" userId="0e2a43cdff05ff15" providerId="LiveId" clId="{7F309B78-151B-41F4-BFF0-8A7A46419D6F}" dt="2024-08-01T13:49:52.376" v="639" actId="47"/>
        <pc:sldMasterMkLst>
          <pc:docMk/>
          <pc:sldMasterMk cId="2026686878" sldId="2147483660"/>
        </pc:sldMasterMkLst>
        <pc:sldLayoutChg chg="del">
          <pc:chgData name="gilles mangiapan" userId="0e2a43cdff05ff15" providerId="LiveId" clId="{7F309B78-151B-41F4-BFF0-8A7A46419D6F}" dt="2024-08-01T13:49:52.376" v="639" actId="47"/>
          <pc:sldLayoutMkLst>
            <pc:docMk/>
            <pc:sldMasterMk cId="2026686878" sldId="2147483660"/>
            <pc:sldLayoutMk cId="2501165787" sldId="2147483671"/>
          </pc:sldLayoutMkLst>
        </pc:sldLayoutChg>
        <pc:sldLayoutChg chg="del">
          <pc:chgData name="gilles mangiapan" userId="0e2a43cdff05ff15" providerId="LiveId" clId="{7F309B78-151B-41F4-BFF0-8A7A46419D6F}" dt="2024-08-01T13:49:52.376" v="639" actId="47"/>
          <pc:sldLayoutMkLst>
            <pc:docMk/>
            <pc:sldMasterMk cId="2026686878" sldId="2147483660"/>
            <pc:sldLayoutMk cId="4158872881" sldId="2147483672"/>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B62B4E3-B44B-45F7-B0F2-84226C284301}" type="datetimeFigureOut">
              <a:rPr lang="fr-FR" smtClean="0"/>
              <a:t>25/09/2024</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ECB1BBA-D420-4D52-813A-BC0542B33739}" type="slidenum">
              <a:rPr lang="fr-FR" smtClean="0"/>
              <a:t>‹N°›</a:t>
            </a:fld>
            <a:endParaRPr lang="fr-FR"/>
          </a:p>
        </p:txBody>
      </p:sp>
    </p:spTree>
    <p:extLst>
      <p:ext uri="{BB962C8B-B14F-4D97-AF65-F5344CB8AC3E}">
        <p14:creationId xmlns:p14="http://schemas.microsoft.com/office/powerpoint/2010/main" val="14457206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karger.com/res/article-pdf/100/1/77/3493911/000511626.pdf"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6D66EE-5D7C-4754-852D-C9C9D1F96846}"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45039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FR" dirty="0" smtClean="0"/>
              <a:t>Multiples lésions hypoéchogènes sous-cutanées, non vascularisées. </a:t>
            </a:r>
          </a:p>
          <a:p>
            <a:endParaRPr lang="fr-FR" dirty="0"/>
          </a:p>
        </p:txBody>
      </p:sp>
      <p:sp>
        <p:nvSpPr>
          <p:cNvPr id="4" name="Espace réservé du numéro de diapositive 3"/>
          <p:cNvSpPr>
            <a:spLocks noGrp="1"/>
          </p:cNvSpPr>
          <p:nvPr>
            <p:ph type="sldNum" sz="quarter" idx="10"/>
          </p:nvPr>
        </p:nvSpPr>
        <p:spPr/>
        <p:txBody>
          <a:bodyPr/>
          <a:lstStyle/>
          <a:p>
            <a:fld id="{3ECB1BBA-D420-4D52-813A-BC0542B33739}" type="slidenum">
              <a:rPr lang="fr-FR" smtClean="0"/>
              <a:t>17</a:t>
            </a:fld>
            <a:endParaRPr lang="fr-FR"/>
          </a:p>
        </p:txBody>
      </p:sp>
    </p:spTree>
    <p:extLst>
      <p:ext uri="{BB962C8B-B14F-4D97-AF65-F5344CB8AC3E}">
        <p14:creationId xmlns:p14="http://schemas.microsoft.com/office/powerpoint/2010/main" val="26768874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Patient de 33 ans</a:t>
            </a:r>
          </a:p>
          <a:p>
            <a:r>
              <a:rPr lang="fr-FR" dirty="0" smtClean="0"/>
              <a:t>Insuffisance respiratoire aiguë secondaire à une pneumopathie aiguë communautaire du LM ++ / LID / LSD</a:t>
            </a:r>
          </a:p>
          <a:p>
            <a:r>
              <a:rPr lang="fr-FR" dirty="0" smtClean="0"/>
              <a:t>Arrêt du macrolide à 48h (Ag u </a:t>
            </a:r>
            <a:r>
              <a:rPr lang="fr-FR" dirty="0" err="1" smtClean="0"/>
              <a:t>Legionelle</a:t>
            </a:r>
            <a:r>
              <a:rPr lang="fr-FR" dirty="0" smtClean="0"/>
              <a:t> négative).</a:t>
            </a:r>
          </a:p>
          <a:p>
            <a:r>
              <a:rPr lang="fr-FR" dirty="0" smtClean="0"/>
              <a:t>ECBC : </a:t>
            </a:r>
            <a:r>
              <a:rPr lang="fr-FR" i="1" dirty="0" smtClean="0"/>
              <a:t>K. </a:t>
            </a:r>
            <a:r>
              <a:rPr lang="fr-FR" i="1" dirty="0" err="1" smtClean="0"/>
              <a:t>pneumoniae</a:t>
            </a:r>
            <a:r>
              <a:rPr lang="fr-FR" i="1" dirty="0" smtClean="0"/>
              <a:t> </a:t>
            </a:r>
            <a:r>
              <a:rPr lang="fr-FR" dirty="0" smtClean="0"/>
              <a:t>infra seuil</a:t>
            </a:r>
          </a:p>
          <a:p>
            <a:r>
              <a:rPr lang="fr-FR" dirty="0" smtClean="0"/>
              <a:t>Sérologie VIH négative. Pas d’AINS</a:t>
            </a:r>
          </a:p>
          <a:p>
            <a:r>
              <a:rPr lang="fr-FR" dirty="0" smtClean="0"/>
              <a:t>Evolution très lentement favorable</a:t>
            </a:r>
          </a:p>
          <a:p>
            <a:endParaRPr lang="fr-FR" dirty="0" smtClean="0"/>
          </a:p>
          <a:p>
            <a:endParaRPr lang="fr-FR" dirty="0" smtClean="0"/>
          </a:p>
          <a:p>
            <a:r>
              <a:rPr lang="fr-FR" dirty="0" smtClean="0"/>
              <a:t>Foyer de condensation avec </a:t>
            </a:r>
            <a:r>
              <a:rPr lang="fr-FR" dirty="0" err="1" smtClean="0"/>
              <a:t>bronchogramme</a:t>
            </a:r>
            <a:r>
              <a:rPr lang="fr-FR" dirty="0" smtClean="0"/>
              <a:t> liquidien visualisé + lame de pleurésie de moins de 2 cm d’épaisseur. </a:t>
            </a:r>
          </a:p>
          <a:p>
            <a:r>
              <a:rPr lang="fr-FR" dirty="0" smtClean="0"/>
              <a:t>Surveillance quotidienne. </a:t>
            </a:r>
          </a:p>
          <a:p>
            <a:endParaRPr lang="fr-FR" dirty="0"/>
          </a:p>
        </p:txBody>
      </p:sp>
      <p:sp>
        <p:nvSpPr>
          <p:cNvPr id="4" name="Espace réservé du numéro de diapositive 3"/>
          <p:cNvSpPr>
            <a:spLocks noGrp="1"/>
          </p:cNvSpPr>
          <p:nvPr>
            <p:ph type="sldNum" sz="quarter" idx="10"/>
          </p:nvPr>
        </p:nvSpPr>
        <p:spPr/>
        <p:txBody>
          <a:bodyPr/>
          <a:lstStyle/>
          <a:p>
            <a:fld id="{3ECB1BBA-D420-4D52-813A-BC0542B33739}" type="slidenum">
              <a:rPr lang="fr-FR" smtClean="0"/>
              <a:t>18</a:t>
            </a:fld>
            <a:endParaRPr lang="fr-FR"/>
          </a:p>
        </p:txBody>
      </p:sp>
    </p:spTree>
    <p:extLst>
      <p:ext uri="{BB962C8B-B14F-4D97-AF65-F5344CB8AC3E}">
        <p14:creationId xmlns:p14="http://schemas.microsoft.com/office/powerpoint/2010/main" val="8109075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Méta-analyse</a:t>
            </a:r>
            <a:r>
              <a:rPr lang="fr-FR" baseline="0" dirty="0" smtClean="0"/>
              <a:t> de 2021 :</a:t>
            </a:r>
          </a:p>
          <a:p>
            <a:r>
              <a:rPr lang="fr-FR" sz="1200" b="1" u="sng" kern="1200" dirty="0" smtClean="0">
                <a:solidFill>
                  <a:schemeClr val="tx1"/>
                </a:solidFill>
                <a:effectLst/>
                <a:latin typeface="+mn-lt"/>
                <a:ea typeface="+mn-ea"/>
                <a:cs typeface="+mn-cs"/>
              </a:rPr>
              <a:t>7 études prospectives – patients majeurs admis en soins intensifs, ventilés de façon invasive avec dg incertain de pleurésie / consolidation / atélectasie.  </a:t>
            </a:r>
            <a:endParaRPr lang="fr-FR" sz="1200" kern="1200" dirty="0" smtClean="0">
              <a:solidFill>
                <a:schemeClr val="tx1"/>
              </a:solidFill>
              <a:effectLst/>
              <a:latin typeface="+mn-lt"/>
              <a:ea typeface="+mn-ea"/>
              <a:cs typeface="+mn-cs"/>
            </a:endParaRPr>
          </a:p>
          <a:p>
            <a:pPr lvl="0"/>
            <a:r>
              <a:rPr lang="fr-FR" sz="1200" kern="1200" dirty="0" smtClean="0">
                <a:solidFill>
                  <a:schemeClr val="tx1"/>
                </a:solidFill>
                <a:effectLst/>
                <a:latin typeface="+mn-lt"/>
                <a:ea typeface="+mn-ea"/>
                <a:cs typeface="+mn-cs"/>
              </a:rPr>
              <a:t>Comparaison de la </a:t>
            </a:r>
            <a:r>
              <a:rPr lang="fr-FR" sz="1200" kern="1200" dirty="0" err="1" smtClean="0">
                <a:solidFill>
                  <a:schemeClr val="tx1"/>
                </a:solidFill>
                <a:effectLst/>
                <a:latin typeface="+mn-lt"/>
                <a:ea typeface="+mn-ea"/>
                <a:cs typeface="+mn-cs"/>
              </a:rPr>
              <a:t>Rx</a:t>
            </a:r>
            <a:r>
              <a:rPr lang="fr-FR" sz="1200" kern="1200" dirty="0" smtClean="0">
                <a:solidFill>
                  <a:schemeClr val="tx1"/>
                </a:solidFill>
                <a:effectLst/>
                <a:latin typeface="+mn-lt"/>
                <a:ea typeface="+mn-ea"/>
                <a:cs typeface="+mn-cs"/>
              </a:rPr>
              <a:t> versus US avec comme gold standard le scanner thoracique. </a:t>
            </a:r>
          </a:p>
          <a:p>
            <a:pPr lvl="0"/>
            <a:r>
              <a:rPr lang="fr-FR" sz="1200" kern="1200" dirty="0" smtClean="0">
                <a:solidFill>
                  <a:schemeClr val="tx1"/>
                </a:solidFill>
                <a:effectLst/>
                <a:latin typeface="+mn-lt"/>
                <a:ea typeface="+mn-ea"/>
                <a:cs typeface="+mn-cs"/>
              </a:rPr>
              <a:t>Excellentes performances diagnostiques avec </a:t>
            </a:r>
            <a:r>
              <a:rPr lang="fr-FR" sz="1200" b="1" kern="1200" dirty="0" smtClean="0">
                <a:solidFill>
                  <a:schemeClr val="tx1"/>
                </a:solidFill>
                <a:effectLst/>
                <a:latin typeface="+mn-lt"/>
                <a:ea typeface="+mn-ea"/>
                <a:cs typeface="+mn-cs"/>
              </a:rPr>
              <a:t>Se à 91% (IC 83 – 96), </a:t>
            </a:r>
            <a:r>
              <a:rPr lang="fr-FR" sz="1200" b="1" kern="1200" dirty="0" err="1" smtClean="0">
                <a:solidFill>
                  <a:schemeClr val="tx1"/>
                </a:solidFill>
                <a:effectLst/>
                <a:latin typeface="+mn-lt"/>
                <a:ea typeface="+mn-ea"/>
                <a:cs typeface="+mn-cs"/>
              </a:rPr>
              <a:t>Sp</a:t>
            </a:r>
            <a:r>
              <a:rPr lang="fr-FR" sz="1200" b="1" kern="1200" dirty="0" smtClean="0">
                <a:solidFill>
                  <a:schemeClr val="tx1"/>
                </a:solidFill>
                <a:effectLst/>
                <a:latin typeface="+mn-lt"/>
                <a:ea typeface="+mn-ea"/>
                <a:cs typeface="+mn-cs"/>
              </a:rPr>
              <a:t> 02% (82 – 97) avec AUC à 0.96 versus 0.57 pour la radiographie thoracique</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ODs</a:t>
            </a:r>
            <a:r>
              <a:rPr lang="fr-FR" sz="1200" kern="1200" dirty="0" smtClean="0">
                <a:solidFill>
                  <a:schemeClr val="tx1"/>
                </a:solidFill>
                <a:effectLst/>
                <a:latin typeface="+mn-lt"/>
                <a:ea typeface="+mn-ea"/>
                <a:cs typeface="+mn-cs"/>
              </a:rPr>
              <a:t> ratio diagnostique de 134.61 pour la pleurésie versus 2.79 pour la radiographie thoracique. </a:t>
            </a:r>
          </a:p>
          <a:p>
            <a:pPr lvl="0"/>
            <a:endParaRPr lang="fr-FR" sz="1200" kern="1200" dirty="0" smtClean="0">
              <a:solidFill>
                <a:schemeClr val="tx1"/>
              </a:solidFill>
              <a:effectLst/>
              <a:latin typeface="+mn-lt"/>
              <a:ea typeface="+mn-ea"/>
              <a:cs typeface="+mn-cs"/>
            </a:endParaRPr>
          </a:p>
          <a:p>
            <a:pPr lvl="0"/>
            <a:r>
              <a:rPr lang="fr-FR" sz="1200" kern="1200" dirty="0" smtClean="0">
                <a:solidFill>
                  <a:schemeClr val="tx1"/>
                </a:solidFill>
                <a:effectLst/>
                <a:latin typeface="+mn-lt"/>
                <a:ea typeface="+mn-ea"/>
                <a:cs typeface="+mn-cs"/>
              </a:rPr>
              <a:t>À noter : seulement 3 études sur 7 précisaient le niveau d’expérience de l’opérateur. </a:t>
            </a:r>
          </a:p>
          <a:p>
            <a:endParaRPr lang="fr-FR" dirty="0"/>
          </a:p>
        </p:txBody>
      </p:sp>
      <p:sp>
        <p:nvSpPr>
          <p:cNvPr id="4" name="Espace réservé du numéro de diapositive 3"/>
          <p:cNvSpPr>
            <a:spLocks noGrp="1"/>
          </p:cNvSpPr>
          <p:nvPr>
            <p:ph type="sldNum" sz="quarter" idx="10"/>
          </p:nvPr>
        </p:nvSpPr>
        <p:spPr/>
        <p:txBody>
          <a:bodyPr/>
          <a:lstStyle/>
          <a:p>
            <a:fld id="{3ECB1BBA-D420-4D52-813A-BC0542B33739}" type="slidenum">
              <a:rPr lang="fr-FR" smtClean="0"/>
              <a:t>19</a:t>
            </a:fld>
            <a:endParaRPr lang="fr-FR"/>
          </a:p>
        </p:txBody>
      </p:sp>
    </p:spTree>
    <p:extLst>
      <p:ext uri="{BB962C8B-B14F-4D97-AF65-F5344CB8AC3E}">
        <p14:creationId xmlns:p14="http://schemas.microsoft.com/office/powerpoint/2010/main" val="10133151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3ECB1BBA-D420-4D52-813A-BC0542B33739}" type="slidenum">
              <a:rPr lang="fr-FR" smtClean="0"/>
              <a:t>22</a:t>
            </a:fld>
            <a:endParaRPr lang="fr-FR"/>
          </a:p>
        </p:txBody>
      </p:sp>
    </p:spTree>
    <p:extLst>
      <p:ext uri="{BB962C8B-B14F-4D97-AF65-F5344CB8AC3E}">
        <p14:creationId xmlns:p14="http://schemas.microsoft.com/office/powerpoint/2010/main" val="24723781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3ECB1BBA-D420-4D52-813A-BC0542B33739}" type="slidenum">
              <a:rPr lang="fr-FR" smtClean="0"/>
              <a:t>23</a:t>
            </a:fld>
            <a:endParaRPr lang="fr-FR"/>
          </a:p>
        </p:txBody>
      </p:sp>
    </p:spTree>
    <p:extLst>
      <p:ext uri="{BB962C8B-B14F-4D97-AF65-F5344CB8AC3E}">
        <p14:creationId xmlns:p14="http://schemas.microsoft.com/office/powerpoint/2010/main" val="42544611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smtClean="0"/>
              <a:t>IPP 8018168023</a:t>
            </a:r>
          </a:p>
          <a:p>
            <a:pPr marL="0" marR="0" lvl="0" indent="0" algn="l" defTabSz="914400" rtl="0" eaLnBrk="1" fontAlgn="auto" latinLnBrk="0" hangingPunct="1">
              <a:lnSpc>
                <a:spcPct val="100000"/>
              </a:lnSpc>
              <a:spcBef>
                <a:spcPts val="0"/>
              </a:spcBef>
              <a:spcAft>
                <a:spcPts val="0"/>
              </a:spcAft>
              <a:buClrTx/>
              <a:buSzTx/>
              <a:buFontTx/>
              <a:buNone/>
              <a:tabLst/>
              <a:defRPr/>
            </a:pPr>
            <a:r>
              <a:rPr lang="en-FR" dirty="0" smtClean="0"/>
              <a:t>Avis de radiologie interventionnelle : ”pas assez d’espace et trop peu de liquide pour drainer”.</a:t>
            </a:r>
            <a:endParaRPr lang="fr-FR" dirty="0" smtClean="0"/>
          </a:p>
          <a:p>
            <a:r>
              <a:rPr lang="en-FR" dirty="0" smtClean="0"/>
              <a:t>Drainage de </a:t>
            </a:r>
            <a:r>
              <a:rPr lang="fr-FR" dirty="0" smtClean="0"/>
              <a:t>400 cc de liquide </a:t>
            </a:r>
            <a:r>
              <a:rPr lang="fr-FR" dirty="0" err="1" smtClean="0"/>
              <a:t>séro</a:t>
            </a:r>
            <a:r>
              <a:rPr lang="fr-FR" dirty="0" smtClean="0"/>
              <a:t>-hématique, exsudatif, stérile.</a:t>
            </a:r>
          </a:p>
          <a:p>
            <a:pPr marL="0" indent="0">
              <a:buNone/>
            </a:pPr>
            <a:r>
              <a:rPr lang="fr-FR" dirty="0" smtClean="0"/>
              <a:t>+ Kiné !</a:t>
            </a:r>
          </a:p>
          <a:p>
            <a:pPr marL="0" marR="0" lvl="0" indent="0" algn="l" defTabSz="914400" rtl="0" eaLnBrk="1" fontAlgn="auto" latinLnBrk="0" hangingPunct="1">
              <a:lnSpc>
                <a:spcPct val="100000"/>
              </a:lnSpc>
              <a:spcBef>
                <a:spcPts val="0"/>
              </a:spcBef>
              <a:spcAft>
                <a:spcPts val="0"/>
              </a:spcAft>
              <a:buClrTx/>
              <a:buSzTx/>
              <a:buFontTx/>
              <a:buNone/>
              <a:tabLst/>
              <a:defRPr/>
            </a:pPr>
            <a:r>
              <a:rPr lang="en-FR" dirty="0" smtClean="0"/>
              <a:t> </a:t>
            </a:r>
          </a:p>
          <a:p>
            <a:endParaRPr lang="fr-FR" dirty="0"/>
          </a:p>
        </p:txBody>
      </p:sp>
      <p:sp>
        <p:nvSpPr>
          <p:cNvPr id="4" name="Espace réservé du numéro de diapositive 3"/>
          <p:cNvSpPr>
            <a:spLocks noGrp="1"/>
          </p:cNvSpPr>
          <p:nvPr>
            <p:ph type="sldNum" sz="quarter" idx="10"/>
          </p:nvPr>
        </p:nvSpPr>
        <p:spPr/>
        <p:txBody>
          <a:bodyPr/>
          <a:lstStyle/>
          <a:p>
            <a:fld id="{3ECB1BBA-D420-4D52-813A-BC0542B33739}" type="slidenum">
              <a:rPr lang="fr-FR" smtClean="0"/>
              <a:t>25</a:t>
            </a:fld>
            <a:endParaRPr lang="fr-FR"/>
          </a:p>
        </p:txBody>
      </p:sp>
    </p:spTree>
    <p:extLst>
      <p:ext uri="{BB962C8B-B14F-4D97-AF65-F5344CB8AC3E}">
        <p14:creationId xmlns:p14="http://schemas.microsoft.com/office/powerpoint/2010/main" val="41602328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3ECB1BBA-D420-4D52-813A-BC0542B33739}" type="slidenum">
              <a:rPr lang="fr-FR" smtClean="0"/>
              <a:t>26</a:t>
            </a:fld>
            <a:endParaRPr lang="fr-FR"/>
          </a:p>
        </p:txBody>
      </p:sp>
    </p:spTree>
    <p:extLst>
      <p:ext uri="{BB962C8B-B14F-4D97-AF65-F5344CB8AC3E}">
        <p14:creationId xmlns:p14="http://schemas.microsoft.com/office/powerpoint/2010/main" val="14316851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Sources :</a:t>
            </a:r>
          </a:p>
          <a:p>
            <a:r>
              <a:rPr lang="en-GB" sz="1200" kern="1200" dirty="0" smtClean="0">
                <a:solidFill>
                  <a:schemeClr val="tx1"/>
                </a:solidFill>
                <a:effectLst/>
                <a:latin typeface="+mn-lt"/>
                <a:ea typeface="+mn-ea"/>
                <a:cs typeface="+mn-cs"/>
              </a:rPr>
              <a:t>Rahman NM, </a:t>
            </a:r>
            <a:r>
              <a:rPr lang="en-GB" sz="1200" kern="1200" dirty="0" err="1" smtClean="0">
                <a:solidFill>
                  <a:schemeClr val="tx1"/>
                </a:solidFill>
                <a:effectLst/>
                <a:latin typeface="+mn-lt"/>
                <a:ea typeface="+mn-ea"/>
                <a:cs typeface="+mn-cs"/>
              </a:rPr>
              <a:t>Singanayagam</a:t>
            </a:r>
            <a:r>
              <a:rPr lang="en-GB" sz="1200" kern="1200" dirty="0" smtClean="0">
                <a:solidFill>
                  <a:schemeClr val="tx1"/>
                </a:solidFill>
                <a:effectLst/>
                <a:latin typeface="+mn-lt"/>
                <a:ea typeface="+mn-ea"/>
                <a:cs typeface="+mn-cs"/>
              </a:rPr>
              <a:t> A, Davies HE, </a:t>
            </a:r>
            <a:r>
              <a:rPr lang="en-GB" sz="1200" kern="1200" dirty="0" err="1" smtClean="0">
                <a:solidFill>
                  <a:schemeClr val="tx1"/>
                </a:solidFill>
                <a:effectLst/>
                <a:latin typeface="+mn-lt"/>
                <a:ea typeface="+mn-ea"/>
                <a:cs typeface="+mn-cs"/>
              </a:rPr>
              <a:t>Wrightson</a:t>
            </a:r>
            <a:r>
              <a:rPr lang="en-GB" sz="1200" kern="1200" dirty="0" smtClean="0">
                <a:solidFill>
                  <a:schemeClr val="tx1"/>
                </a:solidFill>
                <a:effectLst/>
                <a:latin typeface="+mn-lt"/>
                <a:ea typeface="+mn-ea"/>
                <a:cs typeface="+mn-cs"/>
              </a:rPr>
              <a:t> JM, Mishra EK, Lee YCG, et al. Diagnostic accuracy, safety and utilisation of respiratory physician-delivered thoracic ultrasound. Thorax. 2010 May;65(5):449–53. </a:t>
            </a:r>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Steinmetz P, </a:t>
            </a:r>
            <a:r>
              <a:rPr lang="en-GB" sz="1200" kern="1200" dirty="0" err="1" smtClean="0">
                <a:solidFill>
                  <a:schemeClr val="tx1"/>
                </a:solidFill>
                <a:effectLst/>
                <a:latin typeface="+mn-lt"/>
                <a:ea typeface="+mn-ea"/>
                <a:cs typeface="+mn-cs"/>
              </a:rPr>
              <a:t>Oleskevich</a:t>
            </a:r>
            <a:r>
              <a:rPr lang="en-GB" sz="1200" kern="1200" dirty="0" smtClean="0">
                <a:solidFill>
                  <a:schemeClr val="tx1"/>
                </a:solidFill>
                <a:effectLst/>
                <a:latin typeface="+mn-lt"/>
                <a:ea typeface="+mn-ea"/>
                <a:cs typeface="+mn-cs"/>
              </a:rPr>
              <a:t> S, </a:t>
            </a:r>
            <a:r>
              <a:rPr lang="en-GB" sz="1200" kern="1200" dirty="0" err="1" smtClean="0">
                <a:solidFill>
                  <a:schemeClr val="tx1"/>
                </a:solidFill>
                <a:effectLst/>
                <a:latin typeface="+mn-lt"/>
                <a:ea typeface="+mn-ea"/>
                <a:cs typeface="+mn-cs"/>
              </a:rPr>
              <a:t>Dyachenko</a:t>
            </a:r>
            <a:r>
              <a:rPr lang="en-GB" sz="1200" kern="1200" dirty="0" smtClean="0">
                <a:solidFill>
                  <a:schemeClr val="tx1"/>
                </a:solidFill>
                <a:effectLst/>
                <a:latin typeface="+mn-lt"/>
                <a:ea typeface="+mn-ea"/>
                <a:cs typeface="+mn-cs"/>
              </a:rPr>
              <a:t> A, </a:t>
            </a:r>
            <a:r>
              <a:rPr lang="en-GB" sz="1200" kern="1200" dirty="0" err="1" smtClean="0">
                <a:solidFill>
                  <a:schemeClr val="tx1"/>
                </a:solidFill>
                <a:effectLst/>
                <a:latin typeface="+mn-lt"/>
                <a:ea typeface="+mn-ea"/>
                <a:cs typeface="+mn-cs"/>
              </a:rPr>
              <a:t>McCusker</a:t>
            </a:r>
            <a:r>
              <a:rPr lang="en-GB" sz="1200" kern="1200" dirty="0" smtClean="0">
                <a:solidFill>
                  <a:schemeClr val="tx1"/>
                </a:solidFill>
                <a:effectLst/>
                <a:latin typeface="+mn-lt"/>
                <a:ea typeface="+mn-ea"/>
                <a:cs typeface="+mn-cs"/>
              </a:rPr>
              <a:t> J, Lewis J. Accuracy of Medical Students in Detecting Pleural Effusion Using Lung Ultrasound as an Adjunct to the Physical Examination. J Ultrasound Med Off J Am </a:t>
            </a:r>
            <a:r>
              <a:rPr lang="en-GB" sz="1200" kern="1200" dirty="0" err="1" smtClean="0">
                <a:solidFill>
                  <a:schemeClr val="tx1"/>
                </a:solidFill>
                <a:effectLst/>
                <a:latin typeface="+mn-lt"/>
                <a:ea typeface="+mn-ea"/>
                <a:cs typeface="+mn-cs"/>
              </a:rPr>
              <a:t>Inst</a:t>
            </a:r>
            <a:r>
              <a:rPr lang="en-GB" sz="1200" kern="1200" dirty="0" smtClean="0">
                <a:solidFill>
                  <a:schemeClr val="tx1"/>
                </a:solidFill>
                <a:effectLst/>
                <a:latin typeface="+mn-lt"/>
                <a:ea typeface="+mn-ea"/>
                <a:cs typeface="+mn-cs"/>
              </a:rPr>
              <a:t> Ultrasound Med. 2018 Nov;37(11):2545–52. </a:t>
            </a:r>
          </a:p>
          <a:p>
            <a:endParaRPr lang="en-GB" sz="1200" kern="1200" dirty="0" smtClean="0">
              <a:solidFill>
                <a:schemeClr val="tx1"/>
              </a:solidFill>
              <a:effectLst/>
              <a:latin typeface="+mn-lt"/>
              <a:ea typeface="+mn-ea"/>
              <a:cs typeface="+mn-cs"/>
            </a:endParaRPr>
          </a:p>
          <a:p>
            <a:r>
              <a:rPr lang="en-GB" sz="1200" kern="1200" dirty="0" err="1" smtClean="0">
                <a:solidFill>
                  <a:schemeClr val="tx1"/>
                </a:solidFill>
                <a:effectLst/>
                <a:latin typeface="+mn-lt"/>
                <a:ea typeface="+mn-ea"/>
                <a:cs typeface="+mn-cs"/>
              </a:rPr>
              <a:t>Gustafsson</a:t>
            </a:r>
            <a:r>
              <a:rPr lang="en-GB" sz="1200" kern="1200" dirty="0" smtClean="0">
                <a:solidFill>
                  <a:schemeClr val="tx1"/>
                </a:solidFill>
                <a:effectLst/>
                <a:latin typeface="+mn-lt"/>
                <a:ea typeface="+mn-ea"/>
                <a:cs typeface="+mn-cs"/>
              </a:rPr>
              <a:t> M, </a:t>
            </a:r>
            <a:r>
              <a:rPr lang="en-GB" sz="1200" kern="1200" dirty="0" err="1" smtClean="0">
                <a:solidFill>
                  <a:schemeClr val="tx1"/>
                </a:solidFill>
                <a:effectLst/>
                <a:latin typeface="+mn-lt"/>
                <a:ea typeface="+mn-ea"/>
                <a:cs typeface="+mn-cs"/>
              </a:rPr>
              <a:t>Alehagen</a:t>
            </a:r>
            <a:r>
              <a:rPr lang="en-GB" sz="1200" kern="1200" dirty="0" smtClean="0">
                <a:solidFill>
                  <a:schemeClr val="tx1"/>
                </a:solidFill>
                <a:effectLst/>
                <a:latin typeface="+mn-lt"/>
                <a:ea typeface="+mn-ea"/>
                <a:cs typeface="+mn-cs"/>
              </a:rPr>
              <a:t> U, Johansson P. Pocket-sized ultrasound examination of fluid imbalance in patients with heart failure: a pilot and feasibility study of heart failure nurses without prior experience of ultrasonography. </a:t>
            </a:r>
            <a:r>
              <a:rPr lang="en-GB" sz="1200" kern="1200" dirty="0" err="1" smtClean="0">
                <a:solidFill>
                  <a:schemeClr val="tx1"/>
                </a:solidFill>
                <a:effectLst/>
                <a:latin typeface="+mn-lt"/>
                <a:ea typeface="+mn-ea"/>
                <a:cs typeface="+mn-cs"/>
              </a:rPr>
              <a:t>Eur</a:t>
            </a:r>
            <a:r>
              <a:rPr lang="en-GB" sz="1200" kern="1200" dirty="0" smtClean="0">
                <a:solidFill>
                  <a:schemeClr val="tx1"/>
                </a:solidFill>
                <a:effectLst/>
                <a:latin typeface="+mn-lt"/>
                <a:ea typeface="+mn-ea"/>
                <a:cs typeface="+mn-cs"/>
              </a:rPr>
              <a:t> J </a:t>
            </a:r>
            <a:r>
              <a:rPr lang="en-GB" sz="1200" kern="1200" dirty="0" err="1" smtClean="0">
                <a:solidFill>
                  <a:schemeClr val="tx1"/>
                </a:solidFill>
                <a:effectLst/>
                <a:latin typeface="+mn-lt"/>
                <a:ea typeface="+mn-ea"/>
                <a:cs typeface="+mn-cs"/>
              </a:rPr>
              <a:t>Cardiovasc</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Nurs</a:t>
            </a:r>
            <a:r>
              <a:rPr lang="en-GB" sz="1200" kern="1200" dirty="0" smtClean="0">
                <a:solidFill>
                  <a:schemeClr val="tx1"/>
                </a:solidFill>
                <a:effectLst/>
                <a:latin typeface="+mn-lt"/>
                <a:ea typeface="+mn-ea"/>
                <a:cs typeface="+mn-cs"/>
              </a:rPr>
              <a:t>. 2015 Aug;14(4):294–302. </a:t>
            </a:r>
            <a:endParaRPr lang="fr-FR" sz="1200" kern="1200" dirty="0" smtClean="0">
              <a:solidFill>
                <a:schemeClr val="tx1"/>
              </a:solidFill>
              <a:effectLst/>
              <a:latin typeface="+mn-lt"/>
              <a:ea typeface="+mn-ea"/>
              <a:cs typeface="+mn-cs"/>
            </a:endParaRPr>
          </a:p>
          <a:p>
            <a:pPr marL="228600" indent="-228600">
              <a:buAutoNum type="arabicPeriod" startAt="101"/>
            </a:pPr>
            <a:r>
              <a:rPr lang="en-GB" sz="1200" kern="1200" dirty="0" smtClean="0">
                <a:solidFill>
                  <a:schemeClr val="tx1"/>
                </a:solidFill>
                <a:effectLst/>
                <a:latin typeface="+mn-lt"/>
                <a:ea typeface="+mn-ea"/>
                <a:cs typeface="+mn-cs"/>
              </a:rPr>
              <a:t>Graven T, </a:t>
            </a:r>
            <a:r>
              <a:rPr lang="en-GB" sz="1200" kern="1200" dirty="0" err="1" smtClean="0">
                <a:solidFill>
                  <a:schemeClr val="tx1"/>
                </a:solidFill>
                <a:effectLst/>
                <a:latin typeface="+mn-lt"/>
                <a:ea typeface="+mn-ea"/>
                <a:cs typeface="+mn-cs"/>
              </a:rPr>
              <a:t>Wahba</a:t>
            </a:r>
            <a:r>
              <a:rPr lang="en-GB" sz="1200" kern="1200" dirty="0" smtClean="0">
                <a:solidFill>
                  <a:schemeClr val="tx1"/>
                </a:solidFill>
                <a:effectLst/>
                <a:latin typeface="+mn-lt"/>
                <a:ea typeface="+mn-ea"/>
                <a:cs typeface="+mn-cs"/>
              </a:rPr>
              <a:t> A, Hammer AM, </a:t>
            </a:r>
            <a:r>
              <a:rPr lang="en-GB" sz="1200" kern="1200" dirty="0" err="1" smtClean="0">
                <a:solidFill>
                  <a:schemeClr val="tx1"/>
                </a:solidFill>
                <a:effectLst/>
                <a:latin typeface="+mn-lt"/>
                <a:ea typeface="+mn-ea"/>
                <a:cs typeface="+mn-cs"/>
              </a:rPr>
              <a:t>Sagen</a:t>
            </a:r>
            <a:r>
              <a:rPr lang="en-GB" sz="1200" kern="1200" dirty="0" smtClean="0">
                <a:solidFill>
                  <a:schemeClr val="tx1"/>
                </a:solidFill>
                <a:effectLst/>
                <a:latin typeface="+mn-lt"/>
                <a:ea typeface="+mn-ea"/>
                <a:cs typeface="+mn-cs"/>
              </a:rPr>
              <a:t> O, Olsen Ø, </a:t>
            </a:r>
            <a:r>
              <a:rPr lang="en-GB" sz="1200" kern="1200" dirty="0" err="1" smtClean="0">
                <a:solidFill>
                  <a:schemeClr val="tx1"/>
                </a:solidFill>
                <a:effectLst/>
                <a:latin typeface="+mn-lt"/>
                <a:ea typeface="+mn-ea"/>
                <a:cs typeface="+mn-cs"/>
              </a:rPr>
              <a:t>Skjetne</a:t>
            </a:r>
            <a:r>
              <a:rPr lang="en-GB" sz="1200" kern="1200" dirty="0" smtClean="0">
                <a:solidFill>
                  <a:schemeClr val="tx1"/>
                </a:solidFill>
                <a:effectLst/>
                <a:latin typeface="+mn-lt"/>
                <a:ea typeface="+mn-ea"/>
                <a:cs typeface="+mn-cs"/>
              </a:rPr>
              <a:t> K, et al. Focused ultrasound of the pleural cavities and the pericardium by nurses after cardiac surgery. </a:t>
            </a:r>
            <a:r>
              <a:rPr lang="en-GB" sz="1200" kern="1200" dirty="0" err="1" smtClean="0">
                <a:solidFill>
                  <a:schemeClr val="tx1"/>
                </a:solidFill>
                <a:effectLst/>
                <a:latin typeface="+mn-lt"/>
                <a:ea typeface="+mn-ea"/>
                <a:cs typeface="+mn-cs"/>
              </a:rPr>
              <a:t>Scand</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Cardiovasc</a:t>
            </a:r>
            <a:r>
              <a:rPr lang="en-GB" sz="1200" kern="1200" dirty="0" smtClean="0">
                <a:solidFill>
                  <a:schemeClr val="tx1"/>
                </a:solidFill>
                <a:effectLst/>
                <a:latin typeface="+mn-lt"/>
                <a:ea typeface="+mn-ea"/>
                <a:cs typeface="+mn-cs"/>
              </a:rPr>
              <a:t> J SCJ. 2015 Feb;49(1):56–63. </a:t>
            </a:r>
          </a:p>
          <a:p>
            <a:pPr marL="228600" indent="-228600">
              <a:buAutoNum type="arabicPeriod" startAt="101"/>
            </a:pPr>
            <a:endParaRPr lang="en-GB" sz="1200" kern="1200" dirty="0" smtClean="0">
              <a:solidFill>
                <a:schemeClr val="tx1"/>
              </a:solidFill>
              <a:effectLst/>
              <a:latin typeface="+mn-lt"/>
              <a:ea typeface="+mn-ea"/>
              <a:cs typeface="+mn-cs"/>
            </a:endParaRPr>
          </a:p>
          <a:p>
            <a:pPr marL="228600" indent="-228600">
              <a:buAutoNum type="arabicPeriod" startAt="101"/>
            </a:pPr>
            <a:endParaRPr lang="en-GB" sz="1200" kern="1200" dirty="0" smtClean="0">
              <a:solidFill>
                <a:schemeClr val="tx1"/>
              </a:solidFill>
              <a:effectLst/>
              <a:latin typeface="+mn-lt"/>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Tx/>
              <a:buAutoNum type="arabicPeriod" startAt="101"/>
              <a:tabLst/>
              <a:defRPr/>
            </a:pPr>
            <a:r>
              <a:rPr lang="en-US" dirty="0" smtClean="0"/>
              <a:t>Objectives—This study compared the accuracy of medical students in identifying pleural effusion in hospitalized patients using the physical examination versus lung ultrasound (US). Methods—Fourth-year medical students (n 5 14) received 20 hours of general practical US training (including 2 hours of specialized lung US training) plus theoretical and video documentation. The students used the physical examination alone versus the physical examination plus lung US to document the presence or absence of pleural effusion in the right and left </a:t>
            </a:r>
            <a:r>
              <a:rPr lang="en-US" dirty="0" err="1" smtClean="0"/>
              <a:t>hemithoraces</a:t>
            </a:r>
            <a:r>
              <a:rPr lang="en-US" dirty="0" smtClean="0"/>
              <a:t> of hospitalized patients (n 5 11 patients; 22 </a:t>
            </a:r>
            <a:r>
              <a:rPr lang="en-US" dirty="0" err="1" smtClean="0"/>
              <a:t>hemithoraces</a:t>
            </a:r>
            <a:r>
              <a:rPr lang="en-US" dirty="0" smtClean="0"/>
              <a:t> examined 544 times in total). The reference standard for identification of pleural effusion was a lung US examination by 2 expert point-</a:t>
            </a:r>
            <a:r>
              <a:rPr lang="en-US" dirty="0" err="1" smtClean="0"/>
              <a:t>ofcare</a:t>
            </a:r>
            <a:r>
              <a:rPr lang="en-US" dirty="0" smtClean="0"/>
              <a:t> sonographers. Results—The odds of correctly identifying the presence versus absence of pleural effusion was 5 times greater with lung US as an adjunct to the physical examination compared to the physical examination alone (odds ratio [OR], 5.1 from multivariate logistic regression; 95% confidence interval, 3.3–8.0). The addition of lung US to the physical examination resulted in an increase in sensitivity from 48% to 90%, in specificity from 73% to 86%, and in accuracy from 60% to 88%. The benefits of using US were greater when pleural effusion was present versus absent (OR, 10.8 versus 2.4) and when examining older versus younger patients (OR, 10.2 versus 2.8).</a:t>
            </a:r>
            <a:endParaRPr lang="fr-FR" dirty="0" smtClean="0"/>
          </a:p>
          <a:p>
            <a:pPr marL="228600" indent="-228600">
              <a:buAutoNum type="arabicPeriod" startAt="101"/>
            </a:pPr>
            <a:endParaRPr lang="fr-FR" sz="1200" kern="1200" dirty="0" smtClean="0">
              <a:solidFill>
                <a:schemeClr val="tx1"/>
              </a:solidFill>
              <a:effectLst/>
              <a:latin typeface="+mn-lt"/>
              <a:ea typeface="+mn-ea"/>
              <a:cs typeface="+mn-cs"/>
            </a:endParaRPr>
          </a:p>
          <a:p>
            <a:endParaRPr lang="en-GB" sz="1200" kern="1200" dirty="0" smtClean="0">
              <a:solidFill>
                <a:schemeClr val="tx1"/>
              </a:solidFill>
              <a:effectLst/>
              <a:latin typeface="+mn-lt"/>
              <a:ea typeface="+mn-ea"/>
              <a:cs typeface="+mn-cs"/>
            </a:endParaRPr>
          </a:p>
          <a:p>
            <a:endParaRPr lang="en-GB" sz="1200" kern="1200" dirty="0" smtClean="0">
              <a:solidFill>
                <a:schemeClr val="tx1"/>
              </a:solidFill>
              <a:effectLst/>
              <a:latin typeface="+mn-lt"/>
              <a:ea typeface="+mn-ea"/>
              <a:cs typeface="+mn-cs"/>
            </a:endParaRPr>
          </a:p>
          <a:p>
            <a:endParaRPr lang="fr-FR" dirty="0"/>
          </a:p>
        </p:txBody>
      </p:sp>
      <p:sp>
        <p:nvSpPr>
          <p:cNvPr id="4" name="Espace réservé du numéro de diapositive 3"/>
          <p:cNvSpPr>
            <a:spLocks noGrp="1"/>
          </p:cNvSpPr>
          <p:nvPr>
            <p:ph type="sldNum" sz="quarter" idx="10"/>
          </p:nvPr>
        </p:nvSpPr>
        <p:spPr/>
        <p:txBody>
          <a:bodyPr/>
          <a:lstStyle/>
          <a:p>
            <a:fld id="{3ECB1BBA-D420-4D52-813A-BC0542B33739}" type="slidenum">
              <a:rPr lang="fr-FR" smtClean="0"/>
              <a:t>28</a:t>
            </a:fld>
            <a:endParaRPr lang="fr-FR"/>
          </a:p>
        </p:txBody>
      </p:sp>
    </p:spTree>
    <p:extLst>
      <p:ext uri="{BB962C8B-B14F-4D97-AF65-F5344CB8AC3E}">
        <p14:creationId xmlns:p14="http://schemas.microsoft.com/office/powerpoint/2010/main" val="36646652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3ECB1BBA-D420-4D52-813A-BC0542B33739}" type="slidenum">
              <a:rPr lang="fr-FR" smtClean="0"/>
              <a:t>4</a:t>
            </a:fld>
            <a:endParaRPr lang="fr-FR"/>
          </a:p>
        </p:txBody>
      </p:sp>
    </p:spTree>
    <p:extLst>
      <p:ext uri="{BB962C8B-B14F-4D97-AF65-F5344CB8AC3E}">
        <p14:creationId xmlns:p14="http://schemas.microsoft.com/office/powerpoint/2010/main" val="474222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2588" y="685800"/>
            <a:ext cx="6091237" cy="3427413"/>
          </a:xfrm>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p:nvPr>
        </p:nvSpPr>
        <p:spPr/>
        <p:txBody>
          <a:bodyPr/>
          <a:lstStyle/>
          <a:p>
            <a:fld id="{67F6888E-311F-7F40-BE61-9EC728C20882}" type="slidenum">
              <a:rPr lang="fr-FR" smtClean="0"/>
              <a:pPr/>
              <a:t>5</a:t>
            </a:fld>
            <a:endParaRPr lang="fr-FR"/>
          </a:p>
        </p:txBody>
      </p:sp>
    </p:spTree>
    <p:extLst>
      <p:ext uri="{BB962C8B-B14F-4D97-AF65-F5344CB8AC3E}">
        <p14:creationId xmlns:p14="http://schemas.microsoft.com/office/powerpoint/2010/main" val="9998306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3ECB1BBA-D420-4D52-813A-BC0542B33739}" type="slidenum">
              <a:rPr lang="fr-FR" smtClean="0"/>
              <a:t>9</a:t>
            </a:fld>
            <a:endParaRPr lang="fr-FR"/>
          </a:p>
        </p:txBody>
      </p:sp>
    </p:spTree>
    <p:extLst>
      <p:ext uri="{BB962C8B-B14F-4D97-AF65-F5344CB8AC3E}">
        <p14:creationId xmlns:p14="http://schemas.microsoft.com/office/powerpoint/2010/main" val="4254751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err="1" smtClean="0"/>
              <a:t>Accuracy</a:t>
            </a:r>
            <a:r>
              <a:rPr lang="fr-FR" dirty="0" smtClean="0"/>
              <a:t> of Pleural </a:t>
            </a:r>
            <a:r>
              <a:rPr lang="fr-FR" dirty="0" err="1" smtClean="0"/>
              <a:t>Puncture</a:t>
            </a:r>
            <a:r>
              <a:rPr lang="fr-FR" dirty="0" smtClean="0"/>
              <a:t> Sites* A Prospective </a:t>
            </a:r>
            <a:r>
              <a:rPr lang="fr-FR" dirty="0" err="1" smtClean="0"/>
              <a:t>Comparison</a:t>
            </a:r>
            <a:r>
              <a:rPr lang="fr-FR" dirty="0" smtClean="0"/>
              <a:t> of </a:t>
            </a:r>
            <a:r>
              <a:rPr lang="fr-FR" dirty="0" err="1" smtClean="0"/>
              <a:t>Clinical</a:t>
            </a:r>
            <a:r>
              <a:rPr lang="fr-FR" dirty="0" smtClean="0"/>
              <a:t> </a:t>
            </a:r>
            <a:r>
              <a:rPr lang="fr-FR" dirty="0" err="1" smtClean="0"/>
              <a:t>Examination</a:t>
            </a:r>
            <a:r>
              <a:rPr lang="fr-FR" dirty="0" smtClean="0"/>
              <a:t> </a:t>
            </a:r>
            <a:r>
              <a:rPr lang="fr-FR" dirty="0" err="1" smtClean="0"/>
              <a:t>With</a:t>
            </a:r>
            <a:r>
              <a:rPr lang="fr-FR" dirty="0" smtClean="0"/>
              <a:t> </a:t>
            </a:r>
            <a:r>
              <a:rPr lang="fr-FR" dirty="0" err="1" smtClean="0"/>
              <a:t>Ultrasound</a:t>
            </a:r>
            <a:r>
              <a:rPr lang="fr-FR" dirty="0" smtClean="0"/>
              <a:t> Andreas H. </a:t>
            </a:r>
            <a:r>
              <a:rPr lang="fr-FR" dirty="0" err="1" smtClean="0"/>
              <a:t>Diacon</a:t>
            </a:r>
            <a:r>
              <a:rPr lang="fr-FR" dirty="0" smtClean="0"/>
              <a:t>, MD; Martin H. </a:t>
            </a:r>
            <a:r>
              <a:rPr lang="fr-FR" dirty="0" err="1" smtClean="0"/>
              <a:t>Brutsche</a:t>
            </a:r>
            <a:r>
              <a:rPr lang="fr-FR" dirty="0" smtClean="0"/>
              <a:t>, MD, PhD; and Markus </a:t>
            </a:r>
            <a:r>
              <a:rPr lang="fr-FR" dirty="0" err="1" smtClean="0"/>
              <a:t>Sole`r</a:t>
            </a:r>
            <a:r>
              <a:rPr lang="fr-FR" dirty="0" smtClean="0"/>
              <a:t>, MD, FCCP</a:t>
            </a:r>
            <a:endParaRPr lang="fr-FR" dirty="0"/>
          </a:p>
        </p:txBody>
      </p:sp>
      <p:sp>
        <p:nvSpPr>
          <p:cNvPr id="4" name="Espace réservé du numéro de diapositive 3"/>
          <p:cNvSpPr>
            <a:spLocks noGrp="1"/>
          </p:cNvSpPr>
          <p:nvPr>
            <p:ph type="sldNum" sz="quarter" idx="10"/>
          </p:nvPr>
        </p:nvSpPr>
        <p:spPr/>
        <p:txBody>
          <a:bodyPr/>
          <a:lstStyle/>
          <a:p>
            <a:fld id="{3ECB1BBA-D420-4D52-813A-BC0542B33739}" type="slidenum">
              <a:rPr lang="fr-FR" smtClean="0"/>
              <a:t>11</a:t>
            </a:fld>
            <a:endParaRPr lang="fr-FR"/>
          </a:p>
        </p:txBody>
      </p:sp>
    </p:spTree>
    <p:extLst>
      <p:ext uri="{BB962C8B-B14F-4D97-AF65-F5344CB8AC3E}">
        <p14:creationId xmlns:p14="http://schemas.microsoft.com/office/powerpoint/2010/main" val="34774699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Ponction</a:t>
            </a:r>
            <a:r>
              <a:rPr lang="fr-FR" baseline="0" dirty="0" smtClean="0"/>
              <a:t> pleurale : exsudat lymphocytaire – finalement sans cellules retrouvées </a:t>
            </a:r>
          </a:p>
          <a:p>
            <a:r>
              <a:rPr lang="fr-FR" baseline="0" dirty="0" smtClean="0"/>
              <a:t>Fibroscopie bronchique : bourgeon tumoral obstruant la lobaire supérieure droite. </a:t>
            </a:r>
          </a:p>
          <a:p>
            <a:r>
              <a:rPr lang="fr-FR" baseline="0" dirty="0" smtClean="0"/>
              <a:t>Appel de l’</a:t>
            </a:r>
            <a:r>
              <a:rPr lang="fr-FR" baseline="0" dirty="0" err="1" smtClean="0"/>
              <a:t>anapath</a:t>
            </a:r>
            <a:r>
              <a:rPr lang="fr-FR" baseline="0" dirty="0" smtClean="0"/>
              <a:t> : non contributive </a:t>
            </a:r>
            <a:endParaRPr lang="fr-FR" dirty="0"/>
          </a:p>
        </p:txBody>
      </p:sp>
      <p:sp>
        <p:nvSpPr>
          <p:cNvPr id="4" name="Espace réservé du numéro de diapositive 3"/>
          <p:cNvSpPr>
            <a:spLocks noGrp="1"/>
          </p:cNvSpPr>
          <p:nvPr>
            <p:ph type="sldNum" sz="quarter" idx="10"/>
          </p:nvPr>
        </p:nvSpPr>
        <p:spPr/>
        <p:txBody>
          <a:bodyPr/>
          <a:lstStyle/>
          <a:p>
            <a:fld id="{3ECB1BBA-D420-4D52-813A-BC0542B33739}" type="slidenum">
              <a:rPr lang="fr-FR" smtClean="0"/>
              <a:t>13</a:t>
            </a:fld>
            <a:endParaRPr lang="fr-FR"/>
          </a:p>
        </p:txBody>
      </p:sp>
    </p:spTree>
    <p:extLst>
      <p:ext uri="{BB962C8B-B14F-4D97-AF65-F5344CB8AC3E}">
        <p14:creationId xmlns:p14="http://schemas.microsoft.com/office/powerpoint/2010/main" val="3308602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Diagnostic de carcinome</a:t>
            </a:r>
            <a:r>
              <a:rPr lang="fr-FR" baseline="0" dirty="0" smtClean="0"/>
              <a:t> épidermoïde</a:t>
            </a:r>
            <a:endParaRPr lang="fr-FR" dirty="0"/>
          </a:p>
        </p:txBody>
      </p:sp>
      <p:sp>
        <p:nvSpPr>
          <p:cNvPr id="4" name="Espace réservé du numéro de diapositive 3"/>
          <p:cNvSpPr>
            <a:spLocks noGrp="1"/>
          </p:cNvSpPr>
          <p:nvPr>
            <p:ph type="sldNum" sz="quarter" idx="10"/>
          </p:nvPr>
        </p:nvSpPr>
        <p:spPr/>
        <p:txBody>
          <a:bodyPr/>
          <a:lstStyle/>
          <a:p>
            <a:fld id="{3ECB1BBA-D420-4D52-813A-BC0542B33739}" type="slidenum">
              <a:rPr lang="fr-FR" smtClean="0"/>
              <a:t>14</a:t>
            </a:fld>
            <a:endParaRPr lang="fr-FR"/>
          </a:p>
        </p:txBody>
      </p:sp>
    </p:spTree>
    <p:extLst>
      <p:ext uri="{BB962C8B-B14F-4D97-AF65-F5344CB8AC3E}">
        <p14:creationId xmlns:p14="http://schemas.microsoft.com/office/powerpoint/2010/main" val="22314831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err="1" smtClean="0"/>
              <a:t>Diacon</a:t>
            </a:r>
            <a:r>
              <a:rPr lang="fr-FR" dirty="0" smtClean="0"/>
              <a:t> AH, </a:t>
            </a:r>
            <a:r>
              <a:rPr lang="fr-FR" dirty="0" err="1" smtClean="0"/>
              <a:t>Schuurmans</a:t>
            </a:r>
            <a:r>
              <a:rPr lang="fr-FR" dirty="0" smtClean="0"/>
              <a:t> MM, </a:t>
            </a:r>
            <a:r>
              <a:rPr lang="fr-FR" dirty="0" err="1" smtClean="0"/>
              <a:t>Theron</a:t>
            </a:r>
            <a:r>
              <a:rPr lang="fr-FR" dirty="0" smtClean="0"/>
              <a:t> J, et al. </a:t>
            </a:r>
            <a:r>
              <a:rPr lang="fr-FR" dirty="0" err="1" smtClean="0"/>
              <a:t>Safety</a:t>
            </a:r>
            <a:r>
              <a:rPr lang="fr-FR" dirty="0" smtClean="0"/>
              <a:t> and </a:t>
            </a:r>
            <a:r>
              <a:rPr lang="fr-FR" dirty="0" err="1" smtClean="0"/>
              <a:t>yield</a:t>
            </a:r>
            <a:r>
              <a:rPr lang="fr-FR" dirty="0" smtClean="0"/>
              <a:t> of </a:t>
            </a:r>
            <a:r>
              <a:rPr lang="fr-FR" dirty="0" err="1" smtClean="0"/>
              <a:t>ultrasoundassisted</a:t>
            </a:r>
            <a:r>
              <a:rPr lang="fr-FR" dirty="0" smtClean="0"/>
              <a:t> </a:t>
            </a:r>
            <a:r>
              <a:rPr lang="fr-FR" dirty="0" err="1" smtClean="0"/>
              <a:t>transthoracic</a:t>
            </a:r>
            <a:r>
              <a:rPr lang="fr-FR" dirty="0" smtClean="0"/>
              <a:t> </a:t>
            </a:r>
            <a:r>
              <a:rPr lang="fr-FR" dirty="0" err="1" smtClean="0"/>
              <a:t>biopsy</a:t>
            </a:r>
            <a:r>
              <a:rPr lang="fr-FR" dirty="0" smtClean="0"/>
              <a:t> </a:t>
            </a:r>
            <a:r>
              <a:rPr lang="fr-FR" dirty="0" err="1" smtClean="0"/>
              <a:t>performed</a:t>
            </a:r>
            <a:r>
              <a:rPr lang="fr-FR" dirty="0" smtClean="0"/>
              <a:t> by </a:t>
            </a:r>
            <a:r>
              <a:rPr lang="fr-FR" dirty="0" err="1" smtClean="0"/>
              <a:t>pulmonologists</a:t>
            </a:r>
            <a:r>
              <a:rPr lang="fr-FR" dirty="0" smtClean="0"/>
              <a:t>. Respiration 2004;71:519–22.</a:t>
            </a:r>
          </a:p>
          <a:p>
            <a:endParaRPr lang="fr-FR" dirty="0" smtClean="0"/>
          </a:p>
          <a:p>
            <a:r>
              <a:rPr lang="fr-FR" dirty="0" smtClean="0"/>
              <a:t>Lésions pleurales d’au-moins 2 cm de diamètre à l’écho</a:t>
            </a:r>
          </a:p>
          <a:p>
            <a:r>
              <a:rPr lang="fr-FR" dirty="0" smtClean="0"/>
              <a:t>n = 91 patients </a:t>
            </a:r>
          </a:p>
          <a:p>
            <a:endParaRPr lang="fr-FR" dirty="0" smtClean="0"/>
          </a:p>
          <a:p>
            <a:endParaRPr lang="fr-FR" dirty="0" smtClean="0"/>
          </a:p>
          <a:p>
            <a:r>
              <a:rPr lang="fr-FR" dirty="0" err="1" smtClean="0"/>
              <a:t>Hallifax</a:t>
            </a:r>
            <a:r>
              <a:rPr lang="fr-FR" dirty="0" smtClean="0"/>
              <a:t> RJ, </a:t>
            </a:r>
            <a:r>
              <a:rPr lang="fr-FR" dirty="0" err="1" smtClean="0"/>
              <a:t>Corcoran</a:t>
            </a:r>
            <a:r>
              <a:rPr lang="fr-FR" dirty="0" smtClean="0"/>
              <a:t> JP, Ahmed A, et al. </a:t>
            </a:r>
            <a:r>
              <a:rPr lang="fr-FR" dirty="0" err="1" smtClean="0"/>
              <a:t>Physician-based</a:t>
            </a:r>
            <a:r>
              <a:rPr lang="fr-FR" dirty="0" smtClean="0"/>
              <a:t> </a:t>
            </a:r>
            <a:r>
              <a:rPr lang="fr-FR" dirty="0" err="1" smtClean="0"/>
              <a:t>ultrasound-guided</a:t>
            </a:r>
            <a:r>
              <a:rPr lang="fr-FR" dirty="0" smtClean="0"/>
              <a:t> </a:t>
            </a:r>
            <a:r>
              <a:rPr lang="fr-FR" dirty="0" err="1" smtClean="0"/>
              <a:t>biopsy</a:t>
            </a:r>
            <a:r>
              <a:rPr lang="fr-FR" dirty="0" smtClean="0"/>
              <a:t> for </a:t>
            </a:r>
            <a:r>
              <a:rPr lang="fr-FR" dirty="0" err="1" smtClean="0"/>
              <a:t>diagnosing</a:t>
            </a:r>
            <a:r>
              <a:rPr lang="fr-FR" dirty="0" smtClean="0"/>
              <a:t> pleural </a:t>
            </a:r>
            <a:r>
              <a:rPr lang="fr-FR" dirty="0" err="1" smtClean="0"/>
              <a:t>disease</a:t>
            </a:r>
            <a:r>
              <a:rPr lang="fr-FR" dirty="0" smtClean="0"/>
              <a:t>. </a:t>
            </a:r>
            <a:r>
              <a:rPr lang="fr-FR" dirty="0" err="1" smtClean="0"/>
              <a:t>Chest</a:t>
            </a:r>
            <a:r>
              <a:rPr lang="fr-FR" dirty="0" smtClean="0"/>
              <a:t> 2014;146:1001–6.</a:t>
            </a:r>
          </a:p>
          <a:p>
            <a:endParaRPr lang="fr-FR" dirty="0"/>
          </a:p>
        </p:txBody>
      </p:sp>
      <p:sp>
        <p:nvSpPr>
          <p:cNvPr id="4" name="Espace réservé du numéro de diapositive 3"/>
          <p:cNvSpPr>
            <a:spLocks noGrp="1"/>
          </p:cNvSpPr>
          <p:nvPr>
            <p:ph type="sldNum" sz="quarter" idx="10"/>
          </p:nvPr>
        </p:nvSpPr>
        <p:spPr/>
        <p:txBody>
          <a:bodyPr/>
          <a:lstStyle/>
          <a:p>
            <a:fld id="{3ECB1BBA-D420-4D52-813A-BC0542B33739}" type="slidenum">
              <a:rPr lang="fr-FR" smtClean="0"/>
              <a:t>15</a:t>
            </a:fld>
            <a:endParaRPr lang="fr-FR"/>
          </a:p>
        </p:txBody>
      </p:sp>
    </p:spTree>
    <p:extLst>
      <p:ext uri="{BB962C8B-B14F-4D97-AF65-F5344CB8AC3E}">
        <p14:creationId xmlns:p14="http://schemas.microsoft.com/office/powerpoint/2010/main" val="18361342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smtClean="0">
                <a:hlinkClick r:id="rId3"/>
              </a:rPr>
              <a:t>Diagnostic Yield and Safety of Image-Guided Pleural Biopsy: A Systematic Review and Meta-Analysis (karger.com)</a:t>
            </a:r>
            <a:endParaRPr lang="fr-FR" dirty="0"/>
          </a:p>
        </p:txBody>
      </p:sp>
      <p:sp>
        <p:nvSpPr>
          <p:cNvPr id="4" name="Espace réservé du numéro de diapositive 3"/>
          <p:cNvSpPr>
            <a:spLocks noGrp="1"/>
          </p:cNvSpPr>
          <p:nvPr>
            <p:ph type="sldNum" sz="quarter" idx="10"/>
          </p:nvPr>
        </p:nvSpPr>
        <p:spPr/>
        <p:txBody>
          <a:bodyPr/>
          <a:lstStyle/>
          <a:p>
            <a:fld id="{3ECB1BBA-D420-4D52-813A-BC0542B33739}" type="slidenum">
              <a:rPr lang="fr-FR" smtClean="0"/>
              <a:t>16</a:t>
            </a:fld>
            <a:endParaRPr lang="fr-FR"/>
          </a:p>
        </p:txBody>
      </p:sp>
    </p:spTree>
    <p:extLst>
      <p:ext uri="{BB962C8B-B14F-4D97-AF65-F5344CB8AC3E}">
        <p14:creationId xmlns:p14="http://schemas.microsoft.com/office/powerpoint/2010/main" val="2458382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bg>
      <p:bgRef idx="1002">
        <a:schemeClr val="bg2"/>
      </p:bgRef>
    </p:bg>
    <p:spTree>
      <p:nvGrpSpPr>
        <p:cNvPr id="1" name=""/>
        <p:cNvGrpSpPr/>
        <p:nvPr/>
      </p:nvGrpSpPr>
      <p:grpSpPr>
        <a:xfrm>
          <a:off x="0" y="0"/>
          <a:ext cx="0" cy="0"/>
          <a:chOff x="0" y="0"/>
          <a:chExt cx="0" cy="0"/>
        </a:xfrm>
      </p:grpSpPr>
      <p:sp>
        <p:nvSpPr>
          <p:cNvPr id="9" name="Titre 8"/>
          <p:cNvSpPr>
            <a:spLocks noGrp="1"/>
          </p:cNvSpPr>
          <p:nvPr>
            <p:ph type="ctrTitle"/>
          </p:nvPr>
        </p:nvSpPr>
        <p:spPr>
          <a:xfrm>
            <a:off x="711200" y="1371600"/>
            <a:ext cx="10468864"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baseline="0">
                <a:ln>
                  <a:noFill/>
                </a:ln>
                <a:solidFill>
                  <a:schemeClr val="accent3">
                    <a:tint val="90000"/>
                    <a:satMod val="120000"/>
                  </a:schemeClr>
                </a:solidFill>
                <a:effectLst/>
                <a:latin typeface="+mj-lt"/>
                <a:ea typeface="+mj-ea"/>
                <a:cs typeface="+mj-cs"/>
              </a:defRPr>
            </a:lvl1pPr>
          </a:lstStyle>
          <a:p>
            <a:r>
              <a:rPr kumimoji="0" lang="fr-FR"/>
              <a:t>Modifiez le style du titre</a:t>
            </a:r>
            <a:endParaRPr kumimoji="0" lang="en-US" dirty="0"/>
          </a:p>
        </p:txBody>
      </p:sp>
      <p:sp>
        <p:nvSpPr>
          <p:cNvPr id="17" name="Sous-titre 16"/>
          <p:cNvSpPr>
            <a:spLocks noGrp="1"/>
          </p:cNvSpPr>
          <p:nvPr>
            <p:ph type="subTitle" idx="1"/>
          </p:nvPr>
        </p:nvSpPr>
        <p:spPr>
          <a:xfrm>
            <a:off x="711200" y="3228536"/>
            <a:ext cx="10472928" cy="1752600"/>
          </a:xfrm>
        </p:spPr>
        <p:txBody>
          <a:bodyPr lIns="0" rIns="18288"/>
          <a:lstStyle>
            <a:lvl1pPr marL="0" marR="45720" indent="0" algn="r">
              <a:buNone/>
              <a:defRPr>
                <a:solidFill>
                  <a:schemeClr val="tx1"/>
                </a:solidFill>
                <a:latin typeface="+mj-l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fr-FR"/>
              <a:t>Modifiez le style des sous-titres du masque</a:t>
            </a:r>
            <a:endParaRPr kumimoji="0" lang="en-US" dirty="0"/>
          </a:p>
        </p:txBody>
      </p:sp>
      <p:sp>
        <p:nvSpPr>
          <p:cNvPr id="30" name="Espace réservé de la date 29"/>
          <p:cNvSpPr>
            <a:spLocks noGrp="1"/>
          </p:cNvSpPr>
          <p:nvPr>
            <p:ph type="dt" sz="half" idx="10"/>
          </p:nvPr>
        </p:nvSpPr>
        <p:spPr/>
        <p:txBody>
          <a:bodyPr/>
          <a:lstStyle/>
          <a:p>
            <a:fld id="{156B631D-6EF1-42A0-8A0D-66D620BE8BDF}" type="datetimeFigureOut">
              <a:rPr lang="fr-FR" smtClean="0"/>
              <a:t>25/09/2024</a:t>
            </a:fld>
            <a:endParaRPr lang="fr-FR"/>
          </a:p>
        </p:txBody>
      </p:sp>
      <p:sp>
        <p:nvSpPr>
          <p:cNvPr id="19" name="Espace réservé du pied de page 18"/>
          <p:cNvSpPr>
            <a:spLocks noGrp="1"/>
          </p:cNvSpPr>
          <p:nvPr>
            <p:ph type="ftr" sz="quarter" idx="11"/>
          </p:nvPr>
        </p:nvSpPr>
        <p:spPr/>
        <p:txBody>
          <a:bodyPr/>
          <a:lstStyle/>
          <a:p>
            <a:endParaRPr lang="fr-FR"/>
          </a:p>
        </p:txBody>
      </p:sp>
      <p:sp>
        <p:nvSpPr>
          <p:cNvPr id="27" name="Espace réservé du numéro de diapositive 26"/>
          <p:cNvSpPr>
            <a:spLocks noGrp="1"/>
          </p:cNvSpPr>
          <p:nvPr>
            <p:ph type="sldNum" sz="quarter" idx="12"/>
          </p:nvPr>
        </p:nvSpPr>
        <p:spPr/>
        <p:txBody>
          <a:bodyPr/>
          <a:lstStyle/>
          <a:p>
            <a:fld id="{59940B08-F27B-4DA8-BD33-85A0E7658D20}" type="slidenum">
              <a:rPr lang="fr-FR" smtClean="0"/>
              <a:t>‹N°›</a:t>
            </a:fld>
            <a:endParaRPr lang="fr-FR"/>
          </a:p>
        </p:txBody>
      </p:sp>
    </p:spTree>
    <p:extLst>
      <p:ext uri="{BB962C8B-B14F-4D97-AF65-F5344CB8AC3E}">
        <p14:creationId xmlns:p14="http://schemas.microsoft.com/office/powerpoint/2010/main" val="3650095519"/>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839200" y="914402"/>
            <a:ext cx="2743200" cy="5211763"/>
          </a:xfrm>
        </p:spPr>
        <p:txBody>
          <a:bodyPr vert="eaVert"/>
          <a:lstStyle/>
          <a:p>
            <a:r>
              <a:rPr kumimoji="0" lang="fr-FR"/>
              <a:t>Modifiez le style du titre</a:t>
            </a:r>
            <a:endParaRPr kumimoji="0" lang="en-US"/>
          </a:p>
        </p:txBody>
      </p:sp>
      <p:sp>
        <p:nvSpPr>
          <p:cNvPr id="3" name="Espace réservé du texte vertical 2"/>
          <p:cNvSpPr>
            <a:spLocks noGrp="1"/>
          </p:cNvSpPr>
          <p:nvPr>
            <p:ph type="body" orient="vert" idx="1"/>
          </p:nvPr>
        </p:nvSpPr>
        <p:spPr>
          <a:xfrm>
            <a:off x="609600" y="914402"/>
            <a:ext cx="8026400" cy="5211763"/>
          </a:xfrm>
        </p:spPr>
        <p:txBody>
          <a:bodyPr vert="eaVert"/>
          <a:lstStyle/>
          <a:p>
            <a:pPr lvl="0" eaLnBrk="1" latinLnBrk="0" hangingPunct="1"/>
            <a:r>
              <a:rPr lang="fr-FR"/>
              <a:t>Cliquez pour modifier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kumimoji="0" lang="en-US"/>
          </a:p>
        </p:txBody>
      </p:sp>
      <p:sp>
        <p:nvSpPr>
          <p:cNvPr id="4" name="Espace réservé de la date 3"/>
          <p:cNvSpPr>
            <a:spLocks noGrp="1"/>
          </p:cNvSpPr>
          <p:nvPr>
            <p:ph type="dt" sz="half" idx="10"/>
          </p:nvPr>
        </p:nvSpPr>
        <p:spPr/>
        <p:txBody>
          <a:bodyPr/>
          <a:lstStyle/>
          <a:p>
            <a:fld id="{156B631D-6EF1-42A0-8A0D-66D620BE8BDF}" type="datetimeFigureOut">
              <a:rPr lang="fr-FR" smtClean="0"/>
              <a:t>25/09/2024</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59940B08-F27B-4DA8-BD33-85A0E7658D20}" type="slidenum">
              <a:rPr lang="fr-FR" smtClean="0"/>
              <a:t>‹N°›</a:t>
            </a:fld>
            <a:endParaRPr lang="fr-FR"/>
          </a:p>
        </p:txBody>
      </p:sp>
    </p:spTree>
    <p:extLst>
      <p:ext uri="{BB962C8B-B14F-4D97-AF65-F5344CB8AC3E}">
        <p14:creationId xmlns:p14="http://schemas.microsoft.com/office/powerpoint/2010/main" val="5954880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Page accueil-INTRODUCTION">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b="1" i="0">
                <a:solidFill>
                  <a:schemeClr val="tx1"/>
                </a:solidFill>
                <a:latin typeface="Calibri"/>
                <a:cs typeface="Calibri"/>
              </a:defRPr>
            </a:lvl1pPr>
          </a:lstStyle>
          <a:p>
            <a:r>
              <a:rPr lang="fr-FR"/>
              <a:t>Modifiez le style du titre</a:t>
            </a:r>
            <a:endParaRPr lang="fr-FR" dirty="0"/>
          </a:p>
        </p:txBody>
      </p:sp>
      <p:sp>
        <p:nvSpPr>
          <p:cNvPr id="3" name="Espace réservé du contenu 2"/>
          <p:cNvSpPr>
            <a:spLocks noGrp="1"/>
          </p:cNvSpPr>
          <p:nvPr>
            <p:ph idx="1" hasCustomPrompt="1"/>
          </p:nvPr>
        </p:nvSpPr>
        <p:spPr>
          <a:xfrm>
            <a:off x="609600" y="2403657"/>
            <a:ext cx="10972800" cy="2204217"/>
          </a:xfrm>
        </p:spPr>
        <p:txBody>
          <a:bodyPr/>
          <a:lstStyle>
            <a:lvl1pPr marL="0" indent="0">
              <a:buNone/>
              <a:defRPr>
                <a:solidFill>
                  <a:schemeClr val="tx2"/>
                </a:solidFill>
              </a:defRPr>
            </a:lvl1pPr>
            <a:lvl2pPr marL="609585" indent="0">
              <a:buNone/>
              <a:defRPr>
                <a:solidFill>
                  <a:srgbClr val="AE021A"/>
                </a:solidFill>
              </a:defRPr>
            </a:lvl2pPr>
            <a:lvl3pPr marL="1219170" indent="0">
              <a:buNone/>
              <a:defRPr>
                <a:solidFill>
                  <a:schemeClr val="bg2"/>
                </a:solidFill>
              </a:defRPr>
            </a:lvl3pPr>
            <a:lvl4pPr marL="1828754" indent="0">
              <a:buNone/>
              <a:defRPr/>
            </a:lvl4pPr>
            <a:lvl5pPr marL="2438339" indent="0">
              <a:buNone/>
              <a:defRPr/>
            </a:lvl5pPr>
          </a:lstStyle>
          <a:p>
            <a:pPr lvl="0"/>
            <a:r>
              <a:rPr lang="fr-FR" dirty="0"/>
              <a:t>Cliquez pour modifier le sous-titre ou complément du titre</a:t>
            </a:r>
          </a:p>
          <a:p>
            <a:pPr lvl="1"/>
            <a:r>
              <a:rPr lang="fr-FR" dirty="0"/>
              <a:t>Auteurs + coordonnées</a:t>
            </a:r>
          </a:p>
          <a:p>
            <a:pPr lvl="2"/>
            <a:r>
              <a:rPr lang="fr-FR" dirty="0"/>
              <a:t>Troisième niveau</a:t>
            </a:r>
          </a:p>
        </p:txBody>
      </p:sp>
      <p:sp>
        <p:nvSpPr>
          <p:cNvPr id="6" name="Espace réservé du numéro de diapositive 5"/>
          <p:cNvSpPr>
            <a:spLocks noGrp="1"/>
          </p:cNvSpPr>
          <p:nvPr>
            <p:ph type="sldNum" sz="quarter" idx="12"/>
          </p:nvPr>
        </p:nvSpPr>
        <p:spPr/>
        <p:txBody>
          <a:bodyPr/>
          <a:lstStyle/>
          <a:p>
            <a:fld id="{23AFDC7E-A687-3241-B394-056470017C77}" type="slidenum">
              <a:rPr lang="fr-FR" smtClean="0"/>
              <a:t>‹N°›</a:t>
            </a:fld>
            <a:endParaRPr lang="fr-FR"/>
          </a:p>
        </p:txBody>
      </p:sp>
      <p:sp>
        <p:nvSpPr>
          <p:cNvPr id="8" name="Espace réservé pour une image  7"/>
          <p:cNvSpPr>
            <a:spLocks noGrp="1"/>
          </p:cNvSpPr>
          <p:nvPr>
            <p:ph type="pic" sz="quarter" idx="13"/>
          </p:nvPr>
        </p:nvSpPr>
        <p:spPr>
          <a:xfrm>
            <a:off x="9389533" y="5426075"/>
            <a:ext cx="2294467" cy="1081088"/>
          </a:xfrm>
        </p:spPr>
        <p:txBody>
          <a:bodyPr>
            <a:normAutofit/>
          </a:bodyPr>
          <a:lstStyle>
            <a:lvl1pPr marL="0" indent="0" algn="ctr">
              <a:buFontTx/>
              <a:buNone/>
              <a:defRPr sz="1867"/>
            </a:lvl1pPr>
          </a:lstStyle>
          <a:p>
            <a:r>
              <a:rPr lang="fr-FR"/>
              <a:t>Cliquez sur l'icône pour ajouter une image</a:t>
            </a:r>
            <a:endParaRPr lang="fr-FR" dirty="0"/>
          </a:p>
        </p:txBody>
      </p:sp>
    </p:spTree>
    <p:extLst>
      <p:ext uri="{BB962C8B-B14F-4D97-AF65-F5344CB8AC3E}">
        <p14:creationId xmlns:p14="http://schemas.microsoft.com/office/powerpoint/2010/main" val="5336279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1_Diapositive de titre">
    <p:bg>
      <p:bgRef idx="1002">
        <a:schemeClr val="bg2"/>
      </p:bgRef>
    </p:bg>
    <p:spTree>
      <p:nvGrpSpPr>
        <p:cNvPr id="1" name=""/>
        <p:cNvGrpSpPr/>
        <p:nvPr/>
      </p:nvGrpSpPr>
      <p:grpSpPr>
        <a:xfrm>
          <a:off x="0" y="0"/>
          <a:ext cx="0" cy="0"/>
          <a:chOff x="0" y="0"/>
          <a:chExt cx="0" cy="0"/>
        </a:xfrm>
      </p:grpSpPr>
      <p:sp>
        <p:nvSpPr>
          <p:cNvPr id="30" name="Espace réservé de la date 29"/>
          <p:cNvSpPr>
            <a:spLocks noGrp="1"/>
          </p:cNvSpPr>
          <p:nvPr>
            <p:ph type="dt" sz="half" idx="10"/>
          </p:nvPr>
        </p:nvSpPr>
        <p:spPr/>
        <p:txBody>
          <a:bodyPr/>
          <a:lstStyle/>
          <a:p>
            <a:fld id="{156B631D-6EF1-42A0-8A0D-66D620BE8BDF}" type="datetimeFigureOut">
              <a:rPr lang="fr-FR" smtClean="0"/>
              <a:t>25/09/2024</a:t>
            </a:fld>
            <a:endParaRPr lang="fr-FR"/>
          </a:p>
        </p:txBody>
      </p:sp>
      <p:sp>
        <p:nvSpPr>
          <p:cNvPr id="19" name="Espace réservé du pied de page 18"/>
          <p:cNvSpPr>
            <a:spLocks noGrp="1"/>
          </p:cNvSpPr>
          <p:nvPr>
            <p:ph type="ftr" sz="quarter" idx="11"/>
          </p:nvPr>
        </p:nvSpPr>
        <p:spPr/>
        <p:txBody>
          <a:bodyPr/>
          <a:lstStyle/>
          <a:p>
            <a:endParaRPr lang="fr-FR"/>
          </a:p>
        </p:txBody>
      </p:sp>
      <p:sp>
        <p:nvSpPr>
          <p:cNvPr id="27" name="Espace réservé du numéro de diapositive 26"/>
          <p:cNvSpPr>
            <a:spLocks noGrp="1"/>
          </p:cNvSpPr>
          <p:nvPr>
            <p:ph type="sldNum" sz="quarter" idx="12"/>
          </p:nvPr>
        </p:nvSpPr>
        <p:spPr/>
        <p:txBody>
          <a:bodyPr/>
          <a:lstStyle/>
          <a:p>
            <a:fld id="{59940B08-F27B-4DA8-BD33-85A0E7658D20}" type="slidenum">
              <a:rPr lang="fr-FR" smtClean="0"/>
              <a:t>‹N°›</a:t>
            </a:fld>
            <a:endParaRPr lang="fr-FR"/>
          </a:p>
        </p:txBody>
      </p:sp>
    </p:spTree>
    <p:extLst>
      <p:ext uri="{BB962C8B-B14F-4D97-AF65-F5344CB8AC3E}">
        <p14:creationId xmlns:p14="http://schemas.microsoft.com/office/powerpoint/2010/main" val="554588978"/>
      </p:ext>
    </p:extLst>
  </p:cSld>
  <p:clrMapOvr>
    <a:overrideClrMapping bg1="dk1" tx1="lt1" bg2="dk2" tx2="lt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609600" y="655092"/>
            <a:ext cx="10972800" cy="768915"/>
          </a:xfrm>
        </p:spPr>
        <p:txBody>
          <a:bodyPr>
            <a:normAutofit/>
          </a:bodyPr>
          <a:lstStyle>
            <a:lvl1pPr>
              <a:defRPr sz="4000" b="1"/>
            </a:lvl1pPr>
          </a:lstStyle>
          <a:p>
            <a:r>
              <a:rPr kumimoji="0" lang="fr-FR"/>
              <a:t>Modifiez le style du titre</a:t>
            </a:r>
            <a:endParaRPr kumimoji="0" lang="en-US" dirty="0"/>
          </a:p>
        </p:txBody>
      </p:sp>
      <p:sp>
        <p:nvSpPr>
          <p:cNvPr id="3" name="Espace réservé du contenu 2"/>
          <p:cNvSpPr>
            <a:spLocks noGrp="1"/>
          </p:cNvSpPr>
          <p:nvPr>
            <p:ph idx="1"/>
          </p:nvPr>
        </p:nvSpPr>
        <p:spPr>
          <a:xfrm>
            <a:off x="609600" y="1583140"/>
            <a:ext cx="10972800" cy="4741460"/>
          </a:xfr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eaLnBrk="1" latinLnBrk="0" hangingPunct="1"/>
            <a:r>
              <a:rPr lang="fr-FR"/>
              <a:t>Cliquez pour modifier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kumimoji="0" lang="en-US" dirty="0"/>
          </a:p>
        </p:txBody>
      </p:sp>
      <p:sp>
        <p:nvSpPr>
          <p:cNvPr id="4" name="Espace réservé de la date 3"/>
          <p:cNvSpPr>
            <a:spLocks noGrp="1"/>
          </p:cNvSpPr>
          <p:nvPr>
            <p:ph type="dt" sz="half" idx="10"/>
          </p:nvPr>
        </p:nvSpPr>
        <p:spPr/>
        <p:txBody>
          <a:bodyPr/>
          <a:lstStyle/>
          <a:p>
            <a:fld id="{156B631D-6EF1-42A0-8A0D-66D620BE8BDF}" type="datetimeFigureOut">
              <a:rPr lang="fr-FR" smtClean="0"/>
              <a:t>25/09/2024</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59940B08-F27B-4DA8-BD33-85A0E7658D20}" type="slidenum">
              <a:rPr lang="fr-FR" smtClean="0"/>
              <a:t>‹N°›</a:t>
            </a:fld>
            <a:endParaRPr lang="fr-FR"/>
          </a:p>
        </p:txBody>
      </p:sp>
    </p:spTree>
    <p:extLst>
      <p:ext uri="{BB962C8B-B14F-4D97-AF65-F5344CB8AC3E}">
        <p14:creationId xmlns:p14="http://schemas.microsoft.com/office/powerpoint/2010/main" val="16313889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1_Titre et contenu">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609600" y="1583140"/>
            <a:ext cx="10972800" cy="2518597"/>
          </a:xfr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eaLnBrk="1" latinLnBrk="0" hangingPunct="1"/>
            <a:r>
              <a:rPr lang="fr-FR"/>
              <a:t>Cliquez pour modifier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kumimoji="0" lang="en-US" dirty="0"/>
          </a:p>
        </p:txBody>
      </p:sp>
    </p:spTree>
    <p:extLst>
      <p:ext uri="{BB962C8B-B14F-4D97-AF65-F5344CB8AC3E}">
        <p14:creationId xmlns:p14="http://schemas.microsoft.com/office/powerpoint/2010/main" val="11299391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a:xfrm>
            <a:off x="609600" y="704088"/>
            <a:ext cx="10972800" cy="1143000"/>
          </a:xfrm>
        </p:spPr>
        <p:txBody>
          <a:bodyPr>
            <a:normAutofit/>
          </a:bodyPr>
          <a:lstStyle>
            <a:lvl1pPr>
              <a:defRPr sz="4000" b="1"/>
            </a:lvl1pPr>
          </a:lstStyle>
          <a:p>
            <a:r>
              <a:rPr kumimoji="0" lang="fr-FR"/>
              <a:t>Modifiez le style du titre</a:t>
            </a:r>
            <a:endParaRPr kumimoji="0" lang="en-US" dirty="0"/>
          </a:p>
        </p:txBody>
      </p:sp>
      <p:sp>
        <p:nvSpPr>
          <p:cNvPr id="3" name="Espace réservé du contenu 2"/>
          <p:cNvSpPr>
            <a:spLocks noGrp="1"/>
          </p:cNvSpPr>
          <p:nvPr>
            <p:ph sz="half" idx="1"/>
          </p:nvPr>
        </p:nvSpPr>
        <p:spPr>
          <a:xfrm>
            <a:off x="609600" y="1920085"/>
            <a:ext cx="5384800" cy="4434840"/>
          </a:xfrm>
        </p:spPr>
        <p:txBody>
          <a:bodyPr/>
          <a:lstStyle>
            <a:lvl1pPr>
              <a:defRPr sz="2600">
                <a:latin typeface="+mj-lt"/>
              </a:defRPr>
            </a:lvl1pPr>
            <a:lvl2pPr>
              <a:defRPr sz="2400">
                <a:latin typeface="+mj-lt"/>
              </a:defRPr>
            </a:lvl2pPr>
            <a:lvl3pPr>
              <a:defRPr sz="2000">
                <a:latin typeface="+mj-lt"/>
              </a:defRPr>
            </a:lvl3pPr>
            <a:lvl4pPr>
              <a:defRPr sz="1800">
                <a:latin typeface="+mj-lt"/>
              </a:defRPr>
            </a:lvl4pPr>
            <a:lvl5pPr>
              <a:defRPr sz="1800">
                <a:latin typeface="+mj-lt"/>
              </a:defRPr>
            </a:lvl5pPr>
          </a:lstStyle>
          <a:p>
            <a:pPr lvl="0" eaLnBrk="1" latinLnBrk="0" hangingPunct="1"/>
            <a:r>
              <a:rPr lang="fr-FR"/>
              <a:t>Cliquez pour modifier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kumimoji="0" lang="en-US" dirty="0"/>
          </a:p>
        </p:txBody>
      </p:sp>
      <p:sp>
        <p:nvSpPr>
          <p:cNvPr id="4" name="Espace réservé du contenu 3"/>
          <p:cNvSpPr>
            <a:spLocks noGrp="1"/>
          </p:cNvSpPr>
          <p:nvPr>
            <p:ph sz="half" idx="2"/>
          </p:nvPr>
        </p:nvSpPr>
        <p:spPr>
          <a:xfrm>
            <a:off x="6197600" y="1920085"/>
            <a:ext cx="5384800" cy="4434840"/>
          </a:xfrm>
        </p:spPr>
        <p:txBody>
          <a:bodyPr/>
          <a:lstStyle>
            <a:lvl1pPr>
              <a:defRPr sz="2600">
                <a:latin typeface="+mj-lt"/>
              </a:defRPr>
            </a:lvl1pPr>
            <a:lvl2pPr>
              <a:defRPr sz="2400">
                <a:latin typeface="+mj-lt"/>
              </a:defRPr>
            </a:lvl2pPr>
            <a:lvl3pPr>
              <a:defRPr sz="2000">
                <a:latin typeface="+mj-lt"/>
              </a:defRPr>
            </a:lvl3pPr>
            <a:lvl4pPr>
              <a:defRPr sz="1800">
                <a:latin typeface="+mj-lt"/>
              </a:defRPr>
            </a:lvl4pPr>
            <a:lvl5pPr>
              <a:defRPr sz="1800">
                <a:latin typeface="+mj-lt"/>
              </a:defRPr>
            </a:lvl5pPr>
          </a:lstStyle>
          <a:p>
            <a:pPr lvl="0" eaLnBrk="1" latinLnBrk="0" hangingPunct="1"/>
            <a:r>
              <a:rPr lang="fr-FR"/>
              <a:t>Cliquez pour modifier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kumimoji="0" lang="en-US"/>
          </a:p>
        </p:txBody>
      </p:sp>
      <p:sp>
        <p:nvSpPr>
          <p:cNvPr id="5" name="Espace réservé de la date 4"/>
          <p:cNvSpPr>
            <a:spLocks noGrp="1"/>
          </p:cNvSpPr>
          <p:nvPr>
            <p:ph type="dt" sz="half" idx="10"/>
          </p:nvPr>
        </p:nvSpPr>
        <p:spPr/>
        <p:txBody>
          <a:bodyPr/>
          <a:lstStyle/>
          <a:p>
            <a:fld id="{156B631D-6EF1-42A0-8A0D-66D620BE8BDF}" type="datetimeFigureOut">
              <a:rPr lang="fr-FR" smtClean="0"/>
              <a:t>25/09/2024</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59940B08-F27B-4DA8-BD33-85A0E7658D20}" type="slidenum">
              <a:rPr lang="fr-FR" smtClean="0"/>
              <a:t>‹N°›</a:t>
            </a:fld>
            <a:endParaRPr lang="fr-FR"/>
          </a:p>
        </p:txBody>
      </p:sp>
    </p:spTree>
    <p:extLst>
      <p:ext uri="{BB962C8B-B14F-4D97-AF65-F5344CB8AC3E}">
        <p14:creationId xmlns:p14="http://schemas.microsoft.com/office/powerpoint/2010/main" val="16037712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609600" y="704088"/>
            <a:ext cx="10972800" cy="1143000"/>
          </a:xfrm>
        </p:spPr>
        <p:txBody>
          <a:bodyPr tIns="45720" anchor="b">
            <a:normAutofit/>
          </a:bodyPr>
          <a:lstStyle>
            <a:lvl1pPr>
              <a:defRPr sz="4000" b="1"/>
            </a:lvl1pPr>
          </a:lstStyle>
          <a:p>
            <a:r>
              <a:rPr kumimoji="0" lang="fr-FR"/>
              <a:t>Modifiez le style du titre</a:t>
            </a:r>
            <a:endParaRPr kumimoji="0" lang="en-US" dirty="0"/>
          </a:p>
        </p:txBody>
      </p:sp>
      <p:sp>
        <p:nvSpPr>
          <p:cNvPr id="3" name="Espace réservé du texte 2"/>
          <p:cNvSpPr>
            <a:spLocks noGrp="1"/>
          </p:cNvSpPr>
          <p:nvPr>
            <p:ph type="body" idx="1"/>
          </p:nvPr>
        </p:nvSpPr>
        <p:spPr>
          <a:xfrm>
            <a:off x="609600" y="1855248"/>
            <a:ext cx="5386917" cy="659352"/>
          </a:xfrm>
        </p:spPr>
        <p:txBody>
          <a:bodyPr lIns="45720" tIns="0" rIns="45720" bIns="0" anchor="ctr">
            <a:noAutofit/>
          </a:bodyPr>
          <a:lstStyle>
            <a:lvl1pPr marL="0" indent="0">
              <a:buNone/>
              <a:defRPr sz="2400" b="1" cap="none" baseline="0">
                <a:solidFill>
                  <a:schemeClr val="tx2"/>
                </a:solidFill>
                <a:effectLst/>
                <a:latin typeface="+mj-lt"/>
              </a:defRPr>
            </a:lvl1pPr>
            <a:lvl2pPr>
              <a:buNone/>
              <a:defRPr sz="2000" b="1"/>
            </a:lvl2pPr>
            <a:lvl3pPr>
              <a:buNone/>
              <a:defRPr sz="1800" b="1"/>
            </a:lvl3pPr>
            <a:lvl4pPr>
              <a:buNone/>
              <a:defRPr sz="1600" b="1"/>
            </a:lvl4pPr>
            <a:lvl5pPr>
              <a:buNone/>
              <a:defRPr sz="1600" b="1"/>
            </a:lvl5pPr>
          </a:lstStyle>
          <a:p>
            <a:pPr lvl="0" eaLnBrk="1" latinLnBrk="0" hangingPunct="1"/>
            <a:r>
              <a:rPr kumimoji="0" lang="fr-FR"/>
              <a:t>Cliquez pour modifier les styles du texte du masque</a:t>
            </a:r>
          </a:p>
        </p:txBody>
      </p:sp>
      <p:sp>
        <p:nvSpPr>
          <p:cNvPr id="4" name="Espace réservé du texte 3"/>
          <p:cNvSpPr>
            <a:spLocks noGrp="1"/>
          </p:cNvSpPr>
          <p:nvPr>
            <p:ph type="body" sz="half" idx="3"/>
          </p:nvPr>
        </p:nvSpPr>
        <p:spPr>
          <a:xfrm>
            <a:off x="6193368" y="1859758"/>
            <a:ext cx="5389033" cy="654843"/>
          </a:xfrm>
        </p:spPr>
        <p:txBody>
          <a:bodyPr lIns="45720" tIns="0" rIns="45720" bIns="0" anchor="ctr"/>
          <a:lstStyle>
            <a:lvl1pPr marL="0" indent="0">
              <a:buNone/>
              <a:defRPr sz="2400" b="1" cap="none" baseline="0">
                <a:solidFill>
                  <a:schemeClr val="tx2"/>
                </a:solidFill>
                <a:effectLst/>
                <a:latin typeface="+mj-lt"/>
              </a:defRPr>
            </a:lvl1pPr>
            <a:lvl2pPr>
              <a:buNone/>
              <a:defRPr sz="2000" b="1"/>
            </a:lvl2pPr>
            <a:lvl3pPr>
              <a:buNone/>
              <a:defRPr sz="1800" b="1"/>
            </a:lvl3pPr>
            <a:lvl4pPr>
              <a:buNone/>
              <a:defRPr sz="1600" b="1"/>
            </a:lvl4pPr>
            <a:lvl5pPr>
              <a:buNone/>
              <a:defRPr sz="1600" b="1"/>
            </a:lvl5pPr>
          </a:lstStyle>
          <a:p>
            <a:pPr lvl="0" eaLnBrk="1" latinLnBrk="0" hangingPunct="1"/>
            <a:r>
              <a:rPr kumimoji="0" lang="fr-FR"/>
              <a:t>Cliquez pour modifier les styles du texte du masque</a:t>
            </a:r>
          </a:p>
        </p:txBody>
      </p:sp>
      <p:sp>
        <p:nvSpPr>
          <p:cNvPr id="5" name="Espace réservé du contenu 4"/>
          <p:cNvSpPr>
            <a:spLocks noGrp="1"/>
          </p:cNvSpPr>
          <p:nvPr>
            <p:ph sz="quarter" idx="2"/>
          </p:nvPr>
        </p:nvSpPr>
        <p:spPr>
          <a:xfrm>
            <a:off x="609600" y="2514600"/>
            <a:ext cx="5386917" cy="3845720"/>
          </a:xfrm>
        </p:spPr>
        <p:txBody>
          <a:bodyPr tIns="0"/>
          <a:lstStyle>
            <a:lvl1pPr>
              <a:defRPr sz="2200">
                <a:latin typeface="+mj-lt"/>
              </a:defRPr>
            </a:lvl1pPr>
            <a:lvl2pPr>
              <a:defRPr sz="2000">
                <a:latin typeface="+mj-lt"/>
              </a:defRPr>
            </a:lvl2pPr>
            <a:lvl3pPr>
              <a:defRPr sz="1800">
                <a:latin typeface="+mj-lt"/>
              </a:defRPr>
            </a:lvl3pPr>
            <a:lvl4pPr>
              <a:defRPr sz="1600">
                <a:latin typeface="+mj-lt"/>
              </a:defRPr>
            </a:lvl4pPr>
            <a:lvl5pPr>
              <a:defRPr sz="1600">
                <a:latin typeface="+mj-lt"/>
              </a:defRPr>
            </a:lvl5pPr>
          </a:lstStyle>
          <a:p>
            <a:pPr lvl="0" eaLnBrk="1" latinLnBrk="0" hangingPunct="1"/>
            <a:r>
              <a:rPr lang="fr-FR"/>
              <a:t>Cliquez pour modifier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kumimoji="0" lang="en-US" dirty="0"/>
          </a:p>
        </p:txBody>
      </p:sp>
      <p:sp>
        <p:nvSpPr>
          <p:cNvPr id="6" name="Espace réservé du contenu 5"/>
          <p:cNvSpPr>
            <a:spLocks noGrp="1"/>
          </p:cNvSpPr>
          <p:nvPr>
            <p:ph sz="quarter" idx="4"/>
          </p:nvPr>
        </p:nvSpPr>
        <p:spPr>
          <a:xfrm>
            <a:off x="6193368" y="2514600"/>
            <a:ext cx="5389033" cy="3845720"/>
          </a:xfrm>
        </p:spPr>
        <p:txBody>
          <a:bodyPr tIns="0"/>
          <a:lstStyle>
            <a:lvl1pPr>
              <a:defRPr sz="2200">
                <a:latin typeface="+mj-lt"/>
              </a:defRPr>
            </a:lvl1pPr>
            <a:lvl2pPr>
              <a:defRPr sz="2000">
                <a:latin typeface="+mj-lt"/>
              </a:defRPr>
            </a:lvl2pPr>
            <a:lvl3pPr>
              <a:defRPr sz="1800">
                <a:latin typeface="+mj-lt"/>
              </a:defRPr>
            </a:lvl3pPr>
            <a:lvl4pPr>
              <a:defRPr sz="1600">
                <a:latin typeface="+mj-lt"/>
              </a:defRPr>
            </a:lvl4pPr>
            <a:lvl5pPr>
              <a:defRPr sz="1600">
                <a:latin typeface="+mj-lt"/>
              </a:defRPr>
            </a:lvl5pPr>
          </a:lstStyle>
          <a:p>
            <a:pPr lvl="0" eaLnBrk="1" latinLnBrk="0" hangingPunct="1"/>
            <a:r>
              <a:rPr lang="fr-FR"/>
              <a:t>Cliquez pour modifier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kumimoji="0" lang="en-US"/>
          </a:p>
        </p:txBody>
      </p:sp>
      <p:sp>
        <p:nvSpPr>
          <p:cNvPr id="7" name="Espace réservé de la date 6"/>
          <p:cNvSpPr>
            <a:spLocks noGrp="1"/>
          </p:cNvSpPr>
          <p:nvPr>
            <p:ph type="dt" sz="half" idx="10"/>
          </p:nvPr>
        </p:nvSpPr>
        <p:spPr/>
        <p:txBody>
          <a:bodyPr/>
          <a:lstStyle/>
          <a:p>
            <a:fld id="{156B631D-6EF1-42A0-8A0D-66D620BE8BDF}" type="datetimeFigureOut">
              <a:rPr lang="fr-FR" smtClean="0"/>
              <a:t>25/09/2024</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59940B08-F27B-4DA8-BD33-85A0E7658D20}" type="slidenum">
              <a:rPr lang="fr-FR" smtClean="0"/>
              <a:t>‹N°›</a:t>
            </a:fld>
            <a:endParaRPr lang="fr-FR"/>
          </a:p>
        </p:txBody>
      </p:sp>
    </p:spTree>
    <p:extLst>
      <p:ext uri="{BB962C8B-B14F-4D97-AF65-F5344CB8AC3E}">
        <p14:creationId xmlns:p14="http://schemas.microsoft.com/office/powerpoint/2010/main" val="26642051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a:xfrm>
            <a:off x="609600" y="704088"/>
            <a:ext cx="110744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4000" b="1">
                <a:ln>
                  <a:noFill/>
                </a:ln>
                <a:solidFill>
                  <a:schemeClr val="tx2"/>
                </a:solidFill>
                <a:effectLst/>
                <a:latin typeface="+mj-lt"/>
                <a:ea typeface="+mj-ea"/>
                <a:cs typeface="+mj-cs"/>
              </a:defRPr>
            </a:lvl1pPr>
          </a:lstStyle>
          <a:p>
            <a:r>
              <a:rPr kumimoji="0" lang="fr-FR"/>
              <a:t>Modifiez le style du titre</a:t>
            </a:r>
            <a:endParaRPr kumimoji="0" lang="en-US" dirty="0"/>
          </a:p>
        </p:txBody>
      </p:sp>
      <p:sp>
        <p:nvSpPr>
          <p:cNvPr id="3" name="Espace réservé de la date 2"/>
          <p:cNvSpPr>
            <a:spLocks noGrp="1"/>
          </p:cNvSpPr>
          <p:nvPr>
            <p:ph type="dt" sz="half" idx="10"/>
          </p:nvPr>
        </p:nvSpPr>
        <p:spPr/>
        <p:txBody>
          <a:bodyPr/>
          <a:lstStyle/>
          <a:p>
            <a:fld id="{156B631D-6EF1-42A0-8A0D-66D620BE8BDF}" type="datetimeFigureOut">
              <a:rPr lang="fr-FR" smtClean="0"/>
              <a:t>25/09/2024</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59940B08-F27B-4DA8-BD33-85A0E7658D20}" type="slidenum">
              <a:rPr lang="fr-FR" smtClean="0"/>
              <a:t>‹N°›</a:t>
            </a:fld>
            <a:endParaRPr lang="fr-FR"/>
          </a:p>
        </p:txBody>
      </p:sp>
    </p:spTree>
    <p:extLst>
      <p:ext uri="{BB962C8B-B14F-4D97-AF65-F5344CB8AC3E}">
        <p14:creationId xmlns:p14="http://schemas.microsoft.com/office/powerpoint/2010/main" val="4853615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1_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25022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914400" y="514352"/>
            <a:ext cx="36576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fr-FR"/>
              <a:t>Modifiez le style du titre</a:t>
            </a:r>
            <a:endParaRPr kumimoji="0" lang="en-US"/>
          </a:p>
        </p:txBody>
      </p:sp>
      <p:sp>
        <p:nvSpPr>
          <p:cNvPr id="3" name="Espace réservé du texte 2"/>
          <p:cNvSpPr>
            <a:spLocks noGrp="1"/>
          </p:cNvSpPr>
          <p:nvPr>
            <p:ph type="body" idx="2"/>
          </p:nvPr>
        </p:nvSpPr>
        <p:spPr>
          <a:xfrm>
            <a:off x="914400" y="1676400"/>
            <a:ext cx="36576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fr-FR"/>
              <a:t>Cliquez pour modifier les styles du texte du masque</a:t>
            </a:r>
          </a:p>
        </p:txBody>
      </p:sp>
      <p:sp>
        <p:nvSpPr>
          <p:cNvPr id="4" name="Espace réservé du contenu 3"/>
          <p:cNvSpPr>
            <a:spLocks noGrp="1"/>
          </p:cNvSpPr>
          <p:nvPr>
            <p:ph sz="half" idx="1"/>
          </p:nvPr>
        </p:nvSpPr>
        <p:spPr>
          <a:xfrm>
            <a:off x="4766733" y="1676400"/>
            <a:ext cx="6815667"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fr-FR"/>
              <a:t>Cliquez pour modifier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kumimoji="0" lang="en-US"/>
          </a:p>
        </p:txBody>
      </p:sp>
      <p:sp>
        <p:nvSpPr>
          <p:cNvPr id="5" name="Espace réservé de la date 4"/>
          <p:cNvSpPr>
            <a:spLocks noGrp="1"/>
          </p:cNvSpPr>
          <p:nvPr>
            <p:ph type="dt" sz="half" idx="10"/>
          </p:nvPr>
        </p:nvSpPr>
        <p:spPr/>
        <p:txBody>
          <a:bodyPr/>
          <a:lstStyle/>
          <a:p>
            <a:fld id="{156B631D-6EF1-42A0-8A0D-66D620BE8BDF}" type="datetimeFigureOut">
              <a:rPr lang="fr-FR" smtClean="0"/>
              <a:t>25/09/2024</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59940B08-F27B-4DA8-BD33-85A0E7658D20}" type="slidenum">
              <a:rPr lang="fr-FR" smtClean="0"/>
              <a:t>‹N°›</a:t>
            </a:fld>
            <a:endParaRPr lang="fr-FR"/>
          </a:p>
        </p:txBody>
      </p:sp>
    </p:spTree>
    <p:extLst>
      <p:ext uri="{BB962C8B-B14F-4D97-AF65-F5344CB8AC3E}">
        <p14:creationId xmlns:p14="http://schemas.microsoft.com/office/powerpoint/2010/main" val="33470376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3">
        <a:schemeClr val="bg1"/>
      </p:bgRef>
    </p:bg>
    <p:spTree>
      <p:nvGrpSpPr>
        <p:cNvPr id="1" name=""/>
        <p:cNvGrpSpPr/>
        <p:nvPr/>
      </p:nvGrpSpPr>
      <p:grpSpPr>
        <a:xfrm>
          <a:off x="0" y="0"/>
          <a:ext cx="0" cy="0"/>
          <a:chOff x="0" y="0"/>
          <a:chExt cx="0" cy="0"/>
        </a:xfrm>
      </p:grpSpPr>
      <p:sp>
        <p:nvSpPr>
          <p:cNvPr id="7" name="Forme libre 6"/>
          <p:cNvSpPr>
            <a:spLocks/>
          </p:cNvSpPr>
          <p:nvPr/>
        </p:nvSpPr>
        <p:spPr bwMode="auto">
          <a:xfrm>
            <a:off x="-12700" y="-7144"/>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sz="1800">
              <a:solidFill>
                <a:schemeClr val="tx1"/>
              </a:solidFill>
              <a:latin typeface="+mn-lt"/>
              <a:ea typeface="+mn-ea"/>
              <a:cs typeface="+mn-cs"/>
            </a:endParaRPr>
          </a:p>
        </p:txBody>
      </p:sp>
      <p:sp>
        <p:nvSpPr>
          <p:cNvPr id="8" name="Forme libre 7"/>
          <p:cNvSpPr>
            <a:spLocks/>
          </p:cNvSpPr>
          <p:nvPr/>
        </p:nvSpPr>
        <p:spPr bwMode="auto">
          <a:xfrm>
            <a:off x="5842000" y="-7144"/>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sz="1800">
              <a:solidFill>
                <a:schemeClr val="tx1"/>
              </a:solidFill>
              <a:latin typeface="+mn-lt"/>
              <a:ea typeface="+mn-ea"/>
              <a:cs typeface="+mn-cs"/>
            </a:endParaRPr>
          </a:p>
        </p:txBody>
      </p:sp>
      <p:sp>
        <p:nvSpPr>
          <p:cNvPr id="9" name="Espace réservé du titre 8"/>
          <p:cNvSpPr>
            <a:spLocks noGrp="1"/>
          </p:cNvSpPr>
          <p:nvPr>
            <p:ph type="title"/>
          </p:nvPr>
        </p:nvSpPr>
        <p:spPr>
          <a:xfrm>
            <a:off x="609600" y="704089"/>
            <a:ext cx="10972800" cy="792269"/>
          </a:xfrm>
          <a:prstGeom prst="rect">
            <a:avLst/>
          </a:prstGeom>
        </p:spPr>
        <p:txBody>
          <a:bodyPr vert="horz" lIns="0" rIns="0" bIns="0" anchor="b">
            <a:normAutofit/>
          </a:bodyPr>
          <a:lstStyle/>
          <a:p>
            <a:r>
              <a:rPr kumimoji="0" lang="fr-FR" dirty="0"/>
              <a:t>Cliquez pour modifier le style du titre</a:t>
            </a:r>
            <a:endParaRPr kumimoji="0" lang="en-US" dirty="0"/>
          </a:p>
        </p:txBody>
      </p:sp>
      <p:sp>
        <p:nvSpPr>
          <p:cNvPr id="30" name="Espace réservé du texte 29"/>
          <p:cNvSpPr>
            <a:spLocks noGrp="1"/>
          </p:cNvSpPr>
          <p:nvPr>
            <p:ph type="body" idx="1"/>
          </p:nvPr>
        </p:nvSpPr>
        <p:spPr>
          <a:xfrm>
            <a:off x="609600" y="1569414"/>
            <a:ext cx="10972800" cy="4755186"/>
          </a:xfrm>
          <a:prstGeom prst="rect">
            <a:avLst/>
          </a:prstGeom>
        </p:spPr>
        <p:txBody>
          <a:bodyPr vert="horz">
            <a:normAutofit/>
          </a:bodyPr>
          <a:lstStyle/>
          <a:p>
            <a:pPr lvl="0" eaLnBrk="1" latinLnBrk="0" hangingPunct="1"/>
            <a:r>
              <a:rPr kumimoji="0" lang="fr-FR" dirty="0"/>
              <a:t>Cliquez pour modifier les styles du texte du masque</a:t>
            </a:r>
          </a:p>
          <a:p>
            <a:pPr lvl="1" eaLnBrk="1" latinLnBrk="0" hangingPunct="1"/>
            <a:r>
              <a:rPr kumimoji="0" lang="fr-FR" dirty="0"/>
              <a:t>Deuxième niveau</a:t>
            </a:r>
          </a:p>
          <a:p>
            <a:pPr lvl="2" eaLnBrk="1" latinLnBrk="0" hangingPunct="1"/>
            <a:r>
              <a:rPr kumimoji="0" lang="fr-FR" dirty="0"/>
              <a:t>Troisième niveau</a:t>
            </a:r>
          </a:p>
          <a:p>
            <a:pPr lvl="3" eaLnBrk="1" latinLnBrk="0" hangingPunct="1"/>
            <a:r>
              <a:rPr kumimoji="0" lang="fr-FR" dirty="0"/>
              <a:t>Quatrième niveau</a:t>
            </a:r>
          </a:p>
          <a:p>
            <a:pPr lvl="4" eaLnBrk="1" latinLnBrk="0" hangingPunct="1"/>
            <a:r>
              <a:rPr kumimoji="0" lang="fr-FR" dirty="0"/>
              <a:t>Cinquième niveau</a:t>
            </a:r>
            <a:endParaRPr kumimoji="0" lang="en-US" dirty="0"/>
          </a:p>
        </p:txBody>
      </p:sp>
      <p:sp>
        <p:nvSpPr>
          <p:cNvPr id="10" name="Espace réservé de la date 9"/>
          <p:cNvSpPr>
            <a:spLocks noGrp="1"/>
          </p:cNvSpPr>
          <p:nvPr>
            <p:ph type="dt" sz="half" idx="2"/>
          </p:nvPr>
        </p:nvSpPr>
        <p:spPr>
          <a:xfrm>
            <a:off x="609600" y="6356351"/>
            <a:ext cx="2844800" cy="365125"/>
          </a:xfrm>
          <a:prstGeom prst="rect">
            <a:avLst/>
          </a:prstGeom>
        </p:spPr>
        <p:txBody>
          <a:bodyPr vert="horz" lIns="0" tIns="0" rIns="0" bIns="0" anchor="b"/>
          <a:lstStyle>
            <a:lvl1pPr algn="l" eaLnBrk="1" latinLnBrk="0" hangingPunct="1">
              <a:defRPr kumimoji="0" sz="1200">
                <a:solidFill>
                  <a:schemeClr val="tx2">
                    <a:shade val="90000"/>
                  </a:schemeClr>
                </a:solidFill>
                <a:latin typeface="+mj-lt"/>
              </a:defRPr>
            </a:lvl1pPr>
          </a:lstStyle>
          <a:p>
            <a:fld id="{156B631D-6EF1-42A0-8A0D-66D620BE8BDF}" type="datetimeFigureOut">
              <a:rPr lang="fr-FR" smtClean="0"/>
              <a:t>25/09/2024</a:t>
            </a:fld>
            <a:endParaRPr lang="fr-FR"/>
          </a:p>
        </p:txBody>
      </p:sp>
      <p:sp>
        <p:nvSpPr>
          <p:cNvPr id="22" name="Espace réservé du pied de page 21"/>
          <p:cNvSpPr>
            <a:spLocks noGrp="1"/>
          </p:cNvSpPr>
          <p:nvPr>
            <p:ph type="ftr" sz="quarter" idx="3"/>
          </p:nvPr>
        </p:nvSpPr>
        <p:spPr>
          <a:xfrm>
            <a:off x="3556000" y="6356351"/>
            <a:ext cx="4470400" cy="365125"/>
          </a:xfrm>
          <a:prstGeom prst="rect">
            <a:avLst/>
          </a:prstGeom>
        </p:spPr>
        <p:txBody>
          <a:bodyPr vert="horz" lIns="0" tIns="0" rIns="0" bIns="0" anchor="b"/>
          <a:lstStyle>
            <a:lvl1pPr algn="l" eaLnBrk="1" latinLnBrk="0" hangingPunct="1">
              <a:defRPr kumimoji="0" sz="1200">
                <a:solidFill>
                  <a:schemeClr val="tx2">
                    <a:shade val="90000"/>
                  </a:schemeClr>
                </a:solidFill>
                <a:latin typeface="+mj-lt"/>
              </a:defRPr>
            </a:lvl1pPr>
          </a:lstStyle>
          <a:p>
            <a:endParaRPr lang="fr-FR"/>
          </a:p>
        </p:txBody>
      </p:sp>
      <p:sp>
        <p:nvSpPr>
          <p:cNvPr id="18" name="Espace réservé du numéro de diapositive 17"/>
          <p:cNvSpPr>
            <a:spLocks noGrp="1"/>
          </p:cNvSpPr>
          <p:nvPr>
            <p:ph type="sldNum" sz="quarter" idx="4"/>
          </p:nvPr>
        </p:nvSpPr>
        <p:spPr>
          <a:xfrm>
            <a:off x="10566400" y="6356351"/>
            <a:ext cx="1016000" cy="365125"/>
          </a:xfrm>
          <a:prstGeom prst="rect">
            <a:avLst/>
          </a:prstGeom>
        </p:spPr>
        <p:txBody>
          <a:bodyPr vert="horz" lIns="0" tIns="0" rIns="0" bIns="0" anchor="b"/>
          <a:lstStyle>
            <a:lvl1pPr algn="r" eaLnBrk="1" latinLnBrk="0" hangingPunct="1">
              <a:defRPr kumimoji="0" sz="1200">
                <a:solidFill>
                  <a:schemeClr val="tx2">
                    <a:shade val="90000"/>
                  </a:schemeClr>
                </a:solidFill>
                <a:latin typeface="+mj-lt"/>
              </a:defRPr>
            </a:lvl1pPr>
          </a:lstStyle>
          <a:p>
            <a:fld id="{59940B08-F27B-4DA8-BD33-85A0E7658D20}" type="slidenum">
              <a:rPr lang="fr-FR" smtClean="0"/>
              <a:t>‹N°›</a:t>
            </a:fld>
            <a:endParaRPr lang="fr-FR"/>
          </a:p>
        </p:txBody>
      </p:sp>
      <p:grpSp>
        <p:nvGrpSpPr>
          <p:cNvPr id="2" name="Groupe 1"/>
          <p:cNvGrpSpPr/>
          <p:nvPr/>
        </p:nvGrpSpPr>
        <p:grpSpPr>
          <a:xfrm>
            <a:off x="-25356" y="202408"/>
            <a:ext cx="12240731" cy="649224"/>
            <a:chOff x="-19045" y="216550"/>
            <a:chExt cx="9180548" cy="649224"/>
          </a:xfrm>
        </p:grpSpPr>
        <p:sp>
          <p:nvSpPr>
            <p:cNvPr id="12" name="Forme libre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3" name="Forme libre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sz="1800"/>
            </a:p>
          </p:txBody>
        </p:sp>
      </p:grpSp>
    </p:spTree>
    <p:extLst>
      <p:ext uri="{BB962C8B-B14F-4D97-AF65-F5344CB8AC3E}">
        <p14:creationId xmlns:p14="http://schemas.microsoft.com/office/powerpoint/2010/main" val="202668687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3"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j-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j-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j-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j-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j-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video" Target="../media/media1.avi"/><Relationship Id="rId7" Type="http://schemas.openxmlformats.org/officeDocument/2006/relationships/image" Target="../media/image4.jpeg"/><Relationship Id="rId2" Type="http://schemas.microsoft.com/office/2007/relationships/media" Target="../media/media1.avi"/><Relationship Id="rId1" Type="http://schemas.openxmlformats.org/officeDocument/2006/relationships/tags" Target="../tags/tag2.xml"/><Relationship Id="rId6" Type="http://schemas.openxmlformats.org/officeDocument/2006/relationships/image" Target="../media/image3.png"/><Relationship Id="rId5" Type="http://schemas.openxmlformats.org/officeDocument/2006/relationships/notesSlide" Target="../notesSlides/notesSlide1.xml"/><Relationship Id="rId4"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avi"/><Relationship Id="rId1" Type="http://schemas.microsoft.com/office/2007/relationships/media" Target="../media/media1.avi"/><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2.avi"/><Relationship Id="rId1" Type="http://schemas.microsoft.com/office/2007/relationships/media" Target="../media/media2.avi"/><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26.JPG"/><Relationship Id="rId4" Type="http://schemas.openxmlformats.org/officeDocument/2006/relationships/image" Target="../media/image25.JP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3.avi"/><Relationship Id="rId1" Type="http://schemas.microsoft.com/office/2007/relationships/media" Target="../media/media3.avi"/><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notesSlide" Target="../notesSlides/notesSlide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32.png"/><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8" Type="http://schemas.openxmlformats.org/officeDocument/2006/relationships/image" Target="../media/image36.JPG"/><Relationship Id="rId3" Type="http://schemas.openxmlformats.org/officeDocument/2006/relationships/slideLayout" Target="../slideLayouts/slideLayout3.xml"/><Relationship Id="rId7" Type="http://schemas.openxmlformats.org/officeDocument/2006/relationships/image" Target="../media/image35.png"/><Relationship Id="rId2" Type="http://schemas.openxmlformats.org/officeDocument/2006/relationships/video" Target="../media/media4.avi"/><Relationship Id="rId1" Type="http://schemas.microsoft.com/office/2007/relationships/media" Target="../media/media4.avi"/><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notesSlide" Target="../notesSlides/notesSlide11.xml"/></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3.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46.png"/><Relationship Id="rId2" Type="http://schemas.openxmlformats.org/officeDocument/2006/relationships/video" Target="../media/media5.avi"/><Relationship Id="rId1" Type="http://schemas.microsoft.com/office/2007/relationships/media" Target="../media/media5.avi"/><Relationship Id="rId6" Type="http://schemas.openxmlformats.org/officeDocument/2006/relationships/image" Target="../media/image45.png"/><Relationship Id="rId5" Type="http://schemas.openxmlformats.org/officeDocument/2006/relationships/image" Target="../media/image44.JPG"/><Relationship Id="rId4" Type="http://schemas.openxmlformats.org/officeDocument/2006/relationships/notesSlide" Target="../notesSlides/notesSlide14.xml"/></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47.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5.xml"/><Relationship Id="rId1" Type="http://schemas.openxmlformats.org/officeDocument/2006/relationships/slideLayout" Target="../slideLayouts/slideLayout3.xml"/><Relationship Id="rId5" Type="http://schemas.openxmlformats.org/officeDocument/2006/relationships/image" Target="../media/image50.png"/><Relationship Id="rId4" Type="http://schemas.openxmlformats.org/officeDocument/2006/relationships/image" Target="../media/image49.png"/></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39.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6.avi"/><Relationship Id="rId1" Type="http://schemas.microsoft.com/office/2007/relationships/media" Target="../media/media6.avi"/><Relationship Id="rId5" Type="http://schemas.openxmlformats.org/officeDocument/2006/relationships/image" Target="../media/image52.JPG"/><Relationship Id="rId4" Type="http://schemas.openxmlformats.org/officeDocument/2006/relationships/image" Target="../media/image51.png"/></Relationships>
</file>

<file path=ppt/slides/_rels/slide2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5.jpeg"/><Relationship Id="rId2" Type="http://schemas.openxmlformats.org/officeDocument/2006/relationships/image" Target="../media/image11.png"/><Relationship Id="rId1" Type="http://schemas.openxmlformats.org/officeDocument/2006/relationships/slideLayout" Target="../slideLayouts/slideLayout3.xml"/><Relationship Id="rId6" Type="http://schemas.openxmlformats.org/officeDocument/2006/relationships/image" Target="../media/image14.png"/><Relationship Id="rId5" Type="http://schemas.openxmlformats.org/officeDocument/2006/relationships/image" Target="../media/image13.emf"/><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3.xml"/><Relationship Id="rId4" Type="http://schemas.openxmlformats.org/officeDocument/2006/relationships/image" Target="../media/image17.emf"/></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22.pn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5">
            <a:extLst>
              <a:ext uri="{FF2B5EF4-FFF2-40B4-BE49-F238E27FC236}">
                <a16:creationId xmlns:a16="http://schemas.microsoft.com/office/drawing/2014/main" id="{B2165991-CF09-4AE1-8A46-FABBE809B9CB}"/>
              </a:ext>
            </a:extLst>
          </p:cNvPr>
          <p:cNvSpPr>
            <a:spLocks noGrp="1"/>
          </p:cNvSpPr>
          <p:nvPr>
            <p:ph type="ctrTitle"/>
          </p:nvPr>
        </p:nvSpPr>
        <p:spPr>
          <a:xfrm>
            <a:off x="357809" y="2491409"/>
            <a:ext cx="11187200" cy="1771594"/>
          </a:xfrm>
          <a:ln>
            <a:noFill/>
          </a:ln>
        </p:spPr>
        <p:txBody>
          <a:bodyPr vert="horz" lIns="0" tIns="0" rIns="18288" bIns="0" anchor="b">
            <a:normAutofit/>
            <a:scene3d>
              <a:camera prst="orthographicFront"/>
              <a:lightRig rig="freezing" dir="t">
                <a:rot lat="0" lon="0" rev="5640000"/>
              </a:lightRig>
            </a:scene3d>
            <a:sp3d prstMaterial="flat">
              <a:bevelT w="38100" h="38100"/>
              <a:contourClr>
                <a:schemeClr val="tx2"/>
              </a:contourClr>
            </a:sp3d>
          </a:bodyPr>
          <a:lstStyle/>
          <a:p>
            <a:r>
              <a:rPr lang="fr-FR" sz="4400" dirty="0">
                <a:solidFill>
                  <a:schemeClr val="tx2">
                    <a:lumMod val="75000"/>
                  </a:schemeClr>
                </a:solidFill>
                <a:latin typeface="Open Sans Extrabold" panose="020B0906030804020204" pitchFamily="34" charset="0"/>
                <a:ea typeface="Open Sans Extrabold" panose="020B0906030804020204" pitchFamily="34" charset="0"/>
                <a:cs typeface="Open Sans Extrabold" panose="020B0906030804020204" pitchFamily="34" charset="0"/>
              </a:rPr>
              <a:t>L’échographe, </a:t>
            </a:r>
            <a:br>
              <a:rPr lang="fr-FR" sz="4400" dirty="0">
                <a:solidFill>
                  <a:schemeClr val="tx2">
                    <a:lumMod val="75000"/>
                  </a:schemeClr>
                </a:solidFill>
                <a:latin typeface="Open Sans Extrabold" panose="020B0906030804020204" pitchFamily="34" charset="0"/>
                <a:ea typeface="Open Sans Extrabold" panose="020B0906030804020204" pitchFamily="34" charset="0"/>
                <a:cs typeface="Open Sans Extrabold" panose="020B0906030804020204" pitchFamily="34" charset="0"/>
              </a:rPr>
            </a:br>
            <a:r>
              <a:rPr lang="fr-FR" sz="4400" dirty="0">
                <a:solidFill>
                  <a:schemeClr val="tx2">
                    <a:lumMod val="75000"/>
                  </a:schemeClr>
                </a:solidFill>
                <a:latin typeface="Open Sans Extrabold" panose="020B0906030804020204" pitchFamily="34" charset="0"/>
                <a:ea typeface="Open Sans Extrabold" panose="020B0906030804020204" pitchFamily="34" charset="0"/>
                <a:cs typeface="Open Sans Extrabold" panose="020B0906030804020204" pitchFamily="34" charset="0"/>
              </a:rPr>
              <a:t>le stéthoscope du XXIème siècle.</a:t>
            </a:r>
          </a:p>
        </p:txBody>
      </p:sp>
      <p:sp>
        <p:nvSpPr>
          <p:cNvPr id="7" name="Sous-titre 6">
            <a:extLst>
              <a:ext uri="{FF2B5EF4-FFF2-40B4-BE49-F238E27FC236}">
                <a16:creationId xmlns:a16="http://schemas.microsoft.com/office/drawing/2014/main" id="{E9B50AA7-F5E8-4937-B820-96B4DE70CE2D}"/>
              </a:ext>
            </a:extLst>
          </p:cNvPr>
          <p:cNvSpPr>
            <a:spLocks noGrp="1"/>
          </p:cNvSpPr>
          <p:nvPr>
            <p:ph type="subTitle" idx="1"/>
          </p:nvPr>
        </p:nvSpPr>
        <p:spPr>
          <a:xfrm>
            <a:off x="357809" y="5167086"/>
            <a:ext cx="11294613" cy="1483473"/>
          </a:xfrm>
        </p:spPr>
        <p:txBody>
          <a:bodyPr>
            <a:normAutofit/>
          </a:bodyPr>
          <a:lstStyle/>
          <a:p>
            <a:r>
              <a:rPr lang="fr-FR" dirty="0"/>
              <a:t>Gilles Mangiapan UPI. CHIC de Créteil</a:t>
            </a:r>
          </a:p>
          <a:p>
            <a:r>
              <a:rPr lang="fr-FR" dirty="0"/>
              <a:t>Natacha Moutard. Service de pneumologie , hôpital </a:t>
            </a:r>
            <a:r>
              <a:rPr lang="fr-FR" dirty="0" err="1"/>
              <a:t>Pité</a:t>
            </a:r>
            <a:r>
              <a:rPr lang="fr-FR" dirty="0"/>
              <a:t> </a:t>
            </a:r>
            <a:r>
              <a:rPr lang="fr-FR" dirty="0" err="1"/>
              <a:t>Salpétrière</a:t>
            </a:r>
            <a:endParaRPr lang="fr-FR" dirty="0"/>
          </a:p>
          <a:p>
            <a:endParaRPr lang="fr-FR" dirty="0"/>
          </a:p>
        </p:txBody>
      </p:sp>
      <p:pic>
        <p:nvPicPr>
          <p:cNvPr id="10" name="Image 9">
            <a:extLst>
              <a:ext uri="{FF2B5EF4-FFF2-40B4-BE49-F238E27FC236}">
                <a16:creationId xmlns:a16="http://schemas.microsoft.com/office/drawing/2014/main" id="{E42876C4-1184-4F8B-9A8F-C16153A2BC93}"/>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647711" y="0"/>
            <a:ext cx="2544288" cy="2544288"/>
          </a:xfrm>
          <a:prstGeom prst="rect">
            <a:avLst/>
          </a:prstGeom>
        </p:spPr>
      </p:pic>
      <p:pic>
        <p:nvPicPr>
          <p:cNvPr id="3" name="Image 2">
            <a:extLst>
              <a:ext uri="{FF2B5EF4-FFF2-40B4-BE49-F238E27FC236}">
                <a16:creationId xmlns:a16="http://schemas.microsoft.com/office/drawing/2014/main" id="{CF57B1E6-03E8-3CD4-440E-F3568FD701B9}"/>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0" y="0"/>
            <a:ext cx="3072739" cy="2766349"/>
          </a:xfrm>
          <a:prstGeom prst="rect">
            <a:avLst/>
          </a:prstGeom>
        </p:spPr>
      </p:pic>
      <p:sp>
        <p:nvSpPr>
          <p:cNvPr id="5" name="Rectangle 4">
            <a:extLst>
              <a:ext uri="{FF2B5EF4-FFF2-40B4-BE49-F238E27FC236}">
                <a16:creationId xmlns:a16="http://schemas.microsoft.com/office/drawing/2014/main" id="{F311CD81-D544-A7AE-1F22-09D93B4D7842}"/>
              </a:ext>
            </a:extLst>
          </p:cNvPr>
          <p:cNvSpPr/>
          <p:nvPr/>
        </p:nvSpPr>
        <p:spPr>
          <a:xfrm>
            <a:off x="2755558" y="-1"/>
            <a:ext cx="2179889" cy="1131569"/>
          </a:xfrm>
          <a:prstGeom prst="rect">
            <a:avLst/>
          </a:prstGeom>
          <a:solidFill>
            <a:srgbClr val="42B4A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4000" dirty="0">
                <a:latin typeface="+mj-lt"/>
              </a:rPr>
              <a:t>SPIF 2024</a:t>
            </a:r>
          </a:p>
        </p:txBody>
      </p:sp>
      <p:pic>
        <p:nvPicPr>
          <p:cNvPr id="8" name="202408271101090002ABD">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8"/>
          <a:stretch>
            <a:fillRect/>
          </a:stretch>
        </p:blipFill>
        <p:spPr>
          <a:xfrm>
            <a:off x="2755558" y="1131569"/>
            <a:ext cx="2179889" cy="1634780"/>
          </a:xfrm>
          <a:prstGeom prst="rect">
            <a:avLst/>
          </a:prstGeom>
        </p:spPr>
      </p:pic>
    </p:spTree>
    <p:custDataLst>
      <p:tags r:id="rId1"/>
    </p:custDataLst>
    <p:extLst>
      <p:ext uri="{BB962C8B-B14F-4D97-AF65-F5344CB8AC3E}">
        <p14:creationId xmlns:p14="http://schemas.microsoft.com/office/powerpoint/2010/main" val="3586105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944"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8"/>
                                        </p:tgtEl>
                                      </p:cBhvr>
                                    </p:cmd>
                                  </p:childTnLst>
                                </p:cTn>
                              </p:par>
                            </p:childTnLst>
                          </p:cTn>
                        </p:par>
                      </p:childTnLst>
                    </p:cTn>
                  </p:par>
                </p:childTnLst>
              </p:cTn>
              <p:nextCondLst>
                <p:cond evt="onClick" delay="0">
                  <p:tgtEl>
                    <p:spTgt spid="8"/>
                  </p:tgtEl>
                </p:cond>
              </p:nextCondLst>
            </p:seq>
            <p:video>
              <p:cMediaNode vol="80000">
                <p:cTn id="12" repeatCount="indefinite" fill="hold" display="0">
                  <p:stCondLst>
                    <p:cond delay="indefinite"/>
                  </p:stCondLst>
                </p:cTn>
                <p:tgtEl>
                  <p:spTgt spid="8"/>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solidFill>
                  <a:schemeClr val="accent1"/>
                </a:solidFill>
              </a:rPr>
              <a:t>Echographie de repérage avant ponction pleurale</a:t>
            </a:r>
            <a:endParaRPr lang="fr-FR" dirty="0">
              <a:solidFill>
                <a:schemeClr val="accent1"/>
              </a:solidFill>
            </a:endParaRPr>
          </a:p>
        </p:txBody>
      </p:sp>
      <p:pic>
        <p:nvPicPr>
          <p:cNvPr id="4" name="202408271101090002ABD">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933700" y="1582738"/>
            <a:ext cx="6323013" cy="4741862"/>
          </a:xfrm>
        </p:spPr>
      </p:pic>
    </p:spTree>
    <p:extLst>
      <p:ext uri="{BB962C8B-B14F-4D97-AF65-F5344CB8AC3E}">
        <p14:creationId xmlns:p14="http://schemas.microsoft.com/office/powerpoint/2010/main" val="3776182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94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09600" y="655092"/>
            <a:ext cx="11163300" cy="768915"/>
          </a:xfrm>
        </p:spPr>
        <p:txBody>
          <a:bodyPr>
            <a:noAutofit/>
          </a:bodyPr>
          <a:lstStyle/>
          <a:p>
            <a:r>
              <a:rPr lang="fr-FR" sz="3200" dirty="0" smtClean="0">
                <a:solidFill>
                  <a:srgbClr val="FF0000"/>
                </a:solidFill>
              </a:rPr>
              <a:t>L’examen clinique permet de déterminer un site de ponction dans seulement 57% des cas.</a:t>
            </a:r>
            <a:endParaRPr lang="fr-FR" sz="3200" dirty="0">
              <a:solidFill>
                <a:srgbClr val="FF0000"/>
              </a:solidFill>
            </a:endParaRPr>
          </a:p>
        </p:txBody>
      </p:sp>
      <p:sp>
        <p:nvSpPr>
          <p:cNvPr id="4" name="ZoneTexte 3"/>
          <p:cNvSpPr txBox="1"/>
          <p:nvPr/>
        </p:nvSpPr>
        <p:spPr>
          <a:xfrm>
            <a:off x="8940800" y="6324600"/>
            <a:ext cx="3136900" cy="369332"/>
          </a:xfrm>
          <a:prstGeom prst="rect">
            <a:avLst/>
          </a:prstGeom>
          <a:noFill/>
        </p:spPr>
        <p:txBody>
          <a:bodyPr wrap="square" rtlCol="0">
            <a:spAutoFit/>
          </a:bodyPr>
          <a:lstStyle/>
          <a:p>
            <a:pPr algn="l"/>
            <a:r>
              <a:rPr lang="fr-FR" dirty="0" err="1" smtClean="0">
                <a:latin typeface="+mj-lt"/>
              </a:rPr>
              <a:t>Diacon</a:t>
            </a:r>
            <a:r>
              <a:rPr lang="fr-FR" dirty="0" smtClean="0">
                <a:latin typeface="+mj-lt"/>
              </a:rPr>
              <a:t> et al. </a:t>
            </a:r>
            <a:r>
              <a:rPr lang="fr-FR" dirty="0" err="1" smtClean="0">
                <a:latin typeface="+mj-lt"/>
              </a:rPr>
              <a:t>Chest</a:t>
            </a:r>
            <a:r>
              <a:rPr lang="fr-FR" dirty="0" smtClean="0">
                <a:latin typeface="+mj-lt"/>
              </a:rPr>
              <a:t> 2003 </a:t>
            </a:r>
          </a:p>
        </p:txBody>
      </p:sp>
      <p:sp>
        <p:nvSpPr>
          <p:cNvPr id="7" name="ZoneTexte 6"/>
          <p:cNvSpPr txBox="1"/>
          <p:nvPr/>
        </p:nvSpPr>
        <p:spPr>
          <a:xfrm>
            <a:off x="8145280" y="1871650"/>
            <a:ext cx="3570713" cy="2031325"/>
          </a:xfrm>
          <a:prstGeom prst="rect">
            <a:avLst/>
          </a:prstGeom>
          <a:noFill/>
        </p:spPr>
        <p:txBody>
          <a:bodyPr wrap="square" rtlCol="0">
            <a:spAutoFit/>
          </a:bodyPr>
          <a:lstStyle/>
          <a:p>
            <a:pPr algn="l"/>
            <a:r>
              <a:rPr lang="fr-FR" b="1" dirty="0" smtClean="0">
                <a:solidFill>
                  <a:srgbClr val="FF0000"/>
                </a:solidFill>
                <a:latin typeface="+mj-lt"/>
              </a:rPr>
              <a:t>Site incorrect : </a:t>
            </a:r>
            <a:r>
              <a:rPr lang="fr-FR" b="1" u="sng" dirty="0" smtClean="0">
                <a:solidFill>
                  <a:srgbClr val="FF0000"/>
                </a:solidFill>
                <a:latin typeface="+mj-lt"/>
              </a:rPr>
              <a:t>10% des cas !</a:t>
            </a:r>
          </a:p>
          <a:p>
            <a:pPr algn="l"/>
            <a:r>
              <a:rPr lang="fr-FR" b="1" dirty="0" smtClean="0">
                <a:solidFill>
                  <a:srgbClr val="FF0000"/>
                </a:solidFill>
                <a:latin typeface="+mj-lt"/>
              </a:rPr>
              <a:t>- Ponction d’organe (poumon, foie, rate)</a:t>
            </a:r>
            <a:endParaRPr lang="fr-FR" b="1" dirty="0">
              <a:solidFill>
                <a:srgbClr val="FF0000"/>
              </a:solidFill>
              <a:latin typeface="+mj-lt"/>
            </a:endParaRPr>
          </a:p>
          <a:p>
            <a:pPr algn="l"/>
            <a:r>
              <a:rPr lang="fr-FR" b="1" dirty="0" smtClean="0">
                <a:solidFill>
                  <a:srgbClr val="FF0000"/>
                </a:solidFill>
                <a:latin typeface="+mj-lt"/>
              </a:rPr>
              <a:t>- Absence de liquide</a:t>
            </a:r>
          </a:p>
          <a:p>
            <a:pPr algn="l"/>
            <a:endParaRPr lang="fr-FR" dirty="0">
              <a:latin typeface="+mj-lt"/>
            </a:endParaRPr>
          </a:p>
          <a:p>
            <a:pPr algn="l"/>
            <a:r>
              <a:rPr lang="fr-FR" dirty="0" smtClean="0">
                <a:solidFill>
                  <a:srgbClr val="00B050"/>
                </a:solidFill>
                <a:latin typeface="+mj-lt"/>
              </a:rPr>
              <a:t>Site correct : </a:t>
            </a:r>
            <a:r>
              <a:rPr lang="fr-FR" b="1" u="sng" dirty="0" smtClean="0">
                <a:solidFill>
                  <a:srgbClr val="00B050"/>
                </a:solidFill>
                <a:latin typeface="+mj-lt"/>
              </a:rPr>
              <a:t>moins de 2 cas sur 3 (57%)</a:t>
            </a:r>
          </a:p>
        </p:txBody>
      </p:sp>
      <p:sp>
        <p:nvSpPr>
          <p:cNvPr id="8" name="ZoneTexte 7"/>
          <p:cNvSpPr txBox="1"/>
          <p:nvPr/>
        </p:nvSpPr>
        <p:spPr>
          <a:xfrm>
            <a:off x="609600" y="3367144"/>
            <a:ext cx="1853901" cy="369332"/>
          </a:xfrm>
          <a:prstGeom prst="rect">
            <a:avLst/>
          </a:prstGeom>
          <a:noFill/>
        </p:spPr>
        <p:txBody>
          <a:bodyPr wrap="square" rtlCol="0">
            <a:spAutoFit/>
          </a:bodyPr>
          <a:lstStyle/>
          <a:p>
            <a:pPr algn="l"/>
            <a:r>
              <a:rPr lang="fr-FR" b="1" dirty="0" smtClean="0">
                <a:latin typeface="+mj-lt"/>
              </a:rPr>
              <a:t>255 patients </a:t>
            </a:r>
          </a:p>
        </p:txBody>
      </p:sp>
      <p:sp>
        <p:nvSpPr>
          <p:cNvPr id="9" name="ZoneTexte 8"/>
          <p:cNvSpPr txBox="1"/>
          <p:nvPr/>
        </p:nvSpPr>
        <p:spPr>
          <a:xfrm>
            <a:off x="2969111" y="5326156"/>
            <a:ext cx="4862456" cy="369332"/>
          </a:xfrm>
          <a:prstGeom prst="rect">
            <a:avLst/>
          </a:prstGeom>
          <a:noFill/>
        </p:spPr>
        <p:txBody>
          <a:bodyPr wrap="square" rtlCol="0">
            <a:spAutoFit/>
          </a:bodyPr>
          <a:lstStyle/>
          <a:p>
            <a:pPr algn="l"/>
            <a:r>
              <a:rPr lang="fr-FR" b="1" dirty="0" smtClean="0">
                <a:solidFill>
                  <a:srgbClr val="FF0000"/>
                </a:solidFill>
                <a:latin typeface="+mj-lt"/>
              </a:rPr>
              <a:t>1/3 : incapable de proposer un site de ponction</a:t>
            </a:r>
          </a:p>
        </p:txBody>
      </p:sp>
      <p:sp>
        <p:nvSpPr>
          <p:cNvPr id="10" name="Flèche droite 9"/>
          <p:cNvSpPr/>
          <p:nvPr/>
        </p:nvSpPr>
        <p:spPr>
          <a:xfrm rot="2767817">
            <a:off x="1531388" y="4245663"/>
            <a:ext cx="1864226" cy="340672"/>
          </a:xfrm>
          <a:prstGeom prst="rightArrow">
            <a:avLst>
              <a:gd name="adj1" fmla="val 38081"/>
              <a:gd name="adj2"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Flèche droite 11"/>
          <p:cNvSpPr/>
          <p:nvPr/>
        </p:nvSpPr>
        <p:spPr>
          <a:xfrm rot="18514209">
            <a:off x="1531388" y="2527656"/>
            <a:ext cx="1864226" cy="340672"/>
          </a:xfrm>
          <a:prstGeom prst="rightArrow">
            <a:avLst>
              <a:gd name="adj1" fmla="val 38081"/>
              <a:gd name="adj2"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ZoneTexte 14"/>
          <p:cNvSpPr txBox="1"/>
          <p:nvPr/>
        </p:nvSpPr>
        <p:spPr>
          <a:xfrm>
            <a:off x="3177825" y="1865159"/>
            <a:ext cx="4862456" cy="369332"/>
          </a:xfrm>
          <a:prstGeom prst="rect">
            <a:avLst/>
          </a:prstGeom>
          <a:noFill/>
        </p:spPr>
        <p:txBody>
          <a:bodyPr wrap="square" rtlCol="0">
            <a:spAutoFit/>
          </a:bodyPr>
          <a:lstStyle/>
          <a:p>
            <a:pPr algn="l"/>
            <a:r>
              <a:rPr lang="fr-FR" b="1" dirty="0">
                <a:latin typeface="+mj-lt"/>
              </a:rPr>
              <a:t>2</a:t>
            </a:r>
            <a:r>
              <a:rPr lang="fr-FR" b="1" dirty="0" smtClean="0">
                <a:latin typeface="+mj-lt"/>
              </a:rPr>
              <a:t>/3 : site de ponction proposé</a:t>
            </a:r>
          </a:p>
        </p:txBody>
      </p:sp>
      <p:sp>
        <p:nvSpPr>
          <p:cNvPr id="20" name="Flèche droite 19"/>
          <p:cNvSpPr/>
          <p:nvPr/>
        </p:nvSpPr>
        <p:spPr>
          <a:xfrm>
            <a:off x="6281054" y="1917382"/>
            <a:ext cx="1759227" cy="340672"/>
          </a:xfrm>
          <a:prstGeom prst="rightArrow">
            <a:avLst>
              <a:gd name="adj1" fmla="val 38081"/>
              <a:gd name="adj2" fmla="val 5000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Flèche droite 20"/>
          <p:cNvSpPr/>
          <p:nvPr/>
        </p:nvSpPr>
        <p:spPr>
          <a:xfrm rot="1639339">
            <a:off x="6200033" y="2867309"/>
            <a:ext cx="1904145" cy="340672"/>
          </a:xfrm>
          <a:prstGeom prst="rightArrow">
            <a:avLst>
              <a:gd name="adj1" fmla="val 38081"/>
              <a:gd name="adj2" fmla="val 50000"/>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Interdiction 21"/>
          <p:cNvSpPr/>
          <p:nvPr/>
        </p:nvSpPr>
        <p:spPr>
          <a:xfrm>
            <a:off x="11601693" y="2234491"/>
            <a:ext cx="476007" cy="433405"/>
          </a:xfrm>
          <a:prstGeom prst="noSmoking">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Tree>
    <p:extLst>
      <p:ext uri="{BB962C8B-B14F-4D97-AF65-F5344CB8AC3E}">
        <p14:creationId xmlns:p14="http://schemas.microsoft.com/office/powerpoint/2010/main" val="137000991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Et d’autres organes à « éviter » …</a:t>
            </a:r>
            <a:endParaRPr lang="fr-FR" dirty="0"/>
          </a:p>
        </p:txBody>
      </p:sp>
      <p:pic>
        <p:nvPicPr>
          <p:cNvPr id="4" name="202409111011540001ABD">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933700" y="1582738"/>
            <a:ext cx="6323013" cy="4741862"/>
          </a:xfrm>
        </p:spPr>
      </p:pic>
      <p:sp>
        <p:nvSpPr>
          <p:cNvPr id="5" name="Rectangle 4"/>
          <p:cNvSpPr/>
          <p:nvPr/>
        </p:nvSpPr>
        <p:spPr>
          <a:xfrm>
            <a:off x="4114800" y="1582738"/>
            <a:ext cx="1524000" cy="30956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Interdiction 5"/>
          <p:cNvSpPr/>
          <p:nvPr/>
        </p:nvSpPr>
        <p:spPr>
          <a:xfrm>
            <a:off x="11042296" y="664115"/>
            <a:ext cx="780358" cy="759892"/>
          </a:xfrm>
          <a:prstGeom prst="noSmoking">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Tree>
    <p:extLst>
      <p:ext uri="{BB962C8B-B14F-4D97-AF65-F5344CB8AC3E}">
        <p14:creationId xmlns:p14="http://schemas.microsoft.com/office/powerpoint/2010/main" val="3046931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35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lstStyle/>
          <a:p>
            <a:r>
              <a:rPr lang="fr-FR" dirty="0" smtClean="0">
                <a:solidFill>
                  <a:schemeClr val="accent1"/>
                </a:solidFill>
              </a:rPr>
              <a:t>Echographie … là où le patient a mal </a:t>
            </a:r>
            <a:endParaRPr lang="fr-FR" dirty="0">
              <a:solidFill>
                <a:schemeClr val="accent1"/>
              </a:solidFill>
            </a:endParaRPr>
          </a:p>
        </p:txBody>
      </p:sp>
      <p:pic>
        <p:nvPicPr>
          <p:cNvPr id="6" name="Espace réservé du contenu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37659" y="1531938"/>
            <a:ext cx="3935941" cy="2951956"/>
          </a:xfrm>
        </p:spPr>
      </p:pic>
      <p:pic>
        <p:nvPicPr>
          <p:cNvPr id="7" name="Espace réservé du contenu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60308" y="3563143"/>
            <a:ext cx="3891492" cy="2918619"/>
          </a:xfrm>
          <a:prstGeom prst="rect">
            <a:avLst/>
          </a:prstGeom>
        </p:spPr>
      </p:pic>
      <p:pic>
        <p:nvPicPr>
          <p:cNvPr id="8" name="Espace réservé du contenu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55958" y="1610120"/>
            <a:ext cx="4576233" cy="3432175"/>
          </a:xfrm>
          <a:prstGeom prst="rect">
            <a:avLst/>
          </a:prstGeom>
        </p:spPr>
      </p:pic>
    </p:spTree>
    <p:extLst>
      <p:ext uri="{BB962C8B-B14F-4D97-AF65-F5344CB8AC3E}">
        <p14:creationId xmlns:p14="http://schemas.microsoft.com/office/powerpoint/2010/main" val="245030899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3200" dirty="0" smtClean="0">
                <a:solidFill>
                  <a:srgbClr val="FF0000"/>
                </a:solidFill>
              </a:rPr>
              <a:t>L’échographie permet de gagner du temps dans les diagnostics </a:t>
            </a:r>
            <a:endParaRPr lang="fr-FR" sz="3200" dirty="0">
              <a:solidFill>
                <a:srgbClr val="FF0000"/>
              </a:solidFill>
            </a:endParaRPr>
          </a:p>
        </p:txBody>
      </p:sp>
      <p:sp>
        <p:nvSpPr>
          <p:cNvPr id="3" name="Espace réservé du contenu 2"/>
          <p:cNvSpPr>
            <a:spLocks noGrp="1"/>
          </p:cNvSpPr>
          <p:nvPr>
            <p:ph idx="1"/>
          </p:nvPr>
        </p:nvSpPr>
        <p:spPr/>
        <p:txBody>
          <a:bodyPr/>
          <a:lstStyle/>
          <a:p>
            <a:endParaRPr lang="fr-FR"/>
          </a:p>
        </p:txBody>
      </p:sp>
      <p:pic>
        <p:nvPicPr>
          <p:cNvPr id="4" name="202408291710210007VA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09600" y="1583140"/>
            <a:ext cx="5802313" cy="4351338"/>
          </a:xfrm>
          <a:prstGeom prst="rect">
            <a:avLst/>
          </a:prstGeom>
        </p:spPr>
      </p:pic>
      <p:pic>
        <p:nvPicPr>
          <p:cNvPr id="6" name="Espace réservé du contenu 3"/>
          <p:cNvPicPr>
            <a:picLocks noChangeAspect="1"/>
          </p:cNvPicPr>
          <p:nvPr/>
        </p:nvPicPr>
        <p:blipFill>
          <a:blip r:embed="rId6"/>
          <a:stretch>
            <a:fillRect/>
          </a:stretch>
        </p:blipFill>
        <p:spPr>
          <a:xfrm>
            <a:off x="7371839" y="2418855"/>
            <a:ext cx="4210561" cy="2879066"/>
          </a:xfrm>
          <a:prstGeom prst="rect">
            <a:avLst/>
          </a:prstGeom>
        </p:spPr>
      </p:pic>
      <p:sp>
        <p:nvSpPr>
          <p:cNvPr id="7" name="Flèche droite 6"/>
          <p:cNvSpPr/>
          <p:nvPr/>
        </p:nvSpPr>
        <p:spPr>
          <a:xfrm>
            <a:off x="6891876" y="3403600"/>
            <a:ext cx="639224" cy="1524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aphicFrame>
        <p:nvGraphicFramePr>
          <p:cNvPr id="8" name="Tableau 7"/>
          <p:cNvGraphicFramePr>
            <a:graphicFrameLocks noGrp="1"/>
          </p:cNvGraphicFramePr>
          <p:nvPr>
            <p:extLst>
              <p:ext uri="{D42A27DB-BD31-4B8C-83A1-F6EECF244321}">
                <p14:modId xmlns:p14="http://schemas.microsoft.com/office/powerpoint/2010/main" val="2895483106"/>
              </p:ext>
            </p:extLst>
          </p:nvPr>
        </p:nvGraphicFramePr>
        <p:xfrm>
          <a:off x="4556663" y="5489459"/>
          <a:ext cx="7505700" cy="1280160"/>
        </p:xfrm>
        <a:graphic>
          <a:graphicData uri="http://schemas.openxmlformats.org/drawingml/2006/table">
            <a:tbl>
              <a:tblPr firstRow="1" bandRow="1">
                <a:tableStyleId>{5C22544A-7EE6-4342-B048-85BDC9FD1C3A}</a:tableStyleId>
              </a:tblPr>
              <a:tblGrid>
                <a:gridCol w="1501140">
                  <a:extLst>
                    <a:ext uri="{9D8B030D-6E8A-4147-A177-3AD203B41FA5}">
                      <a16:colId xmlns:a16="http://schemas.microsoft.com/office/drawing/2014/main" val="393890252"/>
                    </a:ext>
                  </a:extLst>
                </a:gridCol>
                <a:gridCol w="1501140">
                  <a:extLst>
                    <a:ext uri="{9D8B030D-6E8A-4147-A177-3AD203B41FA5}">
                      <a16:colId xmlns:a16="http://schemas.microsoft.com/office/drawing/2014/main" val="581409063"/>
                    </a:ext>
                  </a:extLst>
                </a:gridCol>
                <a:gridCol w="1501140">
                  <a:extLst>
                    <a:ext uri="{9D8B030D-6E8A-4147-A177-3AD203B41FA5}">
                      <a16:colId xmlns:a16="http://schemas.microsoft.com/office/drawing/2014/main" val="1868563530"/>
                    </a:ext>
                  </a:extLst>
                </a:gridCol>
                <a:gridCol w="1501140">
                  <a:extLst>
                    <a:ext uri="{9D8B030D-6E8A-4147-A177-3AD203B41FA5}">
                      <a16:colId xmlns:a16="http://schemas.microsoft.com/office/drawing/2014/main" val="2895512227"/>
                    </a:ext>
                  </a:extLst>
                </a:gridCol>
                <a:gridCol w="1501140">
                  <a:extLst>
                    <a:ext uri="{9D8B030D-6E8A-4147-A177-3AD203B41FA5}">
                      <a16:colId xmlns:a16="http://schemas.microsoft.com/office/drawing/2014/main" val="2987308458"/>
                    </a:ext>
                  </a:extLst>
                </a:gridCol>
              </a:tblGrid>
              <a:tr h="321629">
                <a:tc>
                  <a:txBody>
                    <a:bodyPr/>
                    <a:lstStyle/>
                    <a:p>
                      <a:r>
                        <a:rPr lang="fr-FR" dirty="0" smtClean="0"/>
                        <a:t>26/08</a:t>
                      </a:r>
                      <a:endParaRPr lang="fr-FR" dirty="0"/>
                    </a:p>
                  </a:txBody>
                  <a:tcPr/>
                </a:tc>
                <a:tc>
                  <a:txBody>
                    <a:bodyPr/>
                    <a:lstStyle/>
                    <a:p>
                      <a:r>
                        <a:rPr lang="fr-FR" dirty="0" smtClean="0"/>
                        <a:t>28/08</a:t>
                      </a:r>
                      <a:endParaRPr lang="fr-FR" dirty="0"/>
                    </a:p>
                  </a:txBody>
                  <a:tcPr/>
                </a:tc>
                <a:tc>
                  <a:txBody>
                    <a:bodyPr/>
                    <a:lstStyle/>
                    <a:p>
                      <a:r>
                        <a:rPr lang="fr-FR" dirty="0" smtClean="0"/>
                        <a:t>30/08</a:t>
                      </a:r>
                      <a:endParaRPr lang="fr-FR" dirty="0"/>
                    </a:p>
                  </a:txBody>
                  <a:tcPr/>
                </a:tc>
                <a:tc>
                  <a:txBody>
                    <a:bodyPr/>
                    <a:lstStyle/>
                    <a:p>
                      <a:r>
                        <a:rPr lang="fr-FR" dirty="0" smtClean="0"/>
                        <a:t>06/09</a:t>
                      </a:r>
                      <a:endParaRPr lang="fr-FR" dirty="0"/>
                    </a:p>
                  </a:txBody>
                  <a:tcPr/>
                </a:tc>
                <a:tc>
                  <a:txBody>
                    <a:bodyPr/>
                    <a:lstStyle/>
                    <a:p>
                      <a:r>
                        <a:rPr lang="fr-FR" dirty="0" smtClean="0"/>
                        <a:t>16/09</a:t>
                      </a:r>
                      <a:endParaRPr lang="fr-FR" dirty="0"/>
                    </a:p>
                  </a:txBody>
                  <a:tcPr/>
                </a:tc>
                <a:extLst>
                  <a:ext uri="{0D108BD9-81ED-4DB2-BD59-A6C34878D82A}">
                    <a16:rowId xmlns:a16="http://schemas.microsoft.com/office/drawing/2014/main" val="2233458506"/>
                  </a:ext>
                </a:extLst>
              </a:tr>
              <a:tr h="804072">
                <a:tc>
                  <a:txBody>
                    <a:bodyPr/>
                    <a:lstStyle/>
                    <a:p>
                      <a:r>
                        <a:rPr lang="fr-FR" dirty="0" smtClean="0"/>
                        <a:t>Admission</a:t>
                      </a:r>
                      <a:endParaRPr lang="fr-FR" dirty="0"/>
                    </a:p>
                  </a:txBody>
                  <a:tcPr/>
                </a:tc>
                <a:tc>
                  <a:txBody>
                    <a:bodyPr/>
                    <a:lstStyle/>
                    <a:p>
                      <a:r>
                        <a:rPr lang="fr-FR" dirty="0" smtClean="0"/>
                        <a:t>Fibroscopie bronchique</a:t>
                      </a:r>
                      <a:endParaRPr lang="fr-FR" dirty="0"/>
                    </a:p>
                  </a:txBody>
                  <a:tcPr/>
                </a:tc>
                <a:tc>
                  <a:txBody>
                    <a:bodyPr/>
                    <a:lstStyle/>
                    <a:p>
                      <a:r>
                        <a:rPr lang="fr-FR" dirty="0" smtClean="0"/>
                        <a:t>Biopsies en</a:t>
                      </a:r>
                      <a:r>
                        <a:rPr lang="fr-FR" baseline="0" dirty="0" smtClean="0"/>
                        <a:t> chambre</a:t>
                      </a:r>
                      <a:endParaRPr lang="fr-FR" dirty="0"/>
                    </a:p>
                  </a:txBody>
                  <a:tcPr/>
                </a:tc>
                <a:tc>
                  <a:txBody>
                    <a:bodyPr/>
                    <a:lstStyle/>
                    <a:p>
                      <a:r>
                        <a:rPr lang="fr-FR" dirty="0" smtClean="0"/>
                        <a:t>Diagnostic anatomo-pathologique</a:t>
                      </a:r>
                      <a:endParaRPr lang="fr-FR" dirty="0"/>
                    </a:p>
                  </a:txBody>
                  <a:tcPr/>
                </a:tc>
                <a:tc>
                  <a:txBody>
                    <a:bodyPr/>
                    <a:lstStyle/>
                    <a:p>
                      <a:r>
                        <a:rPr lang="fr-FR" dirty="0" smtClean="0"/>
                        <a:t>J1 chimio</a:t>
                      </a:r>
                      <a:endParaRPr lang="fr-FR" dirty="0"/>
                    </a:p>
                  </a:txBody>
                  <a:tcPr/>
                </a:tc>
                <a:extLst>
                  <a:ext uri="{0D108BD9-81ED-4DB2-BD59-A6C34878D82A}">
                    <a16:rowId xmlns:a16="http://schemas.microsoft.com/office/drawing/2014/main" val="3399813511"/>
                  </a:ext>
                </a:extLst>
              </a:tr>
            </a:tbl>
          </a:graphicData>
        </a:graphic>
      </p:graphicFrame>
      <p:sp>
        <p:nvSpPr>
          <p:cNvPr id="9" name="Rectangle 8"/>
          <p:cNvSpPr/>
          <p:nvPr/>
        </p:nvSpPr>
        <p:spPr>
          <a:xfrm>
            <a:off x="1601750" y="1600000"/>
            <a:ext cx="1513490" cy="21412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825329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6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3600" dirty="0" smtClean="0">
                <a:solidFill>
                  <a:srgbClr val="FF0000"/>
                </a:solidFill>
              </a:rPr>
              <a:t>Les pneumologues </a:t>
            </a:r>
            <a:r>
              <a:rPr lang="fr-FR" sz="3600" u="sng" dirty="0" smtClean="0">
                <a:solidFill>
                  <a:srgbClr val="FF0000"/>
                </a:solidFill>
              </a:rPr>
              <a:t>(aussi !) </a:t>
            </a:r>
            <a:r>
              <a:rPr lang="fr-FR" sz="3600" dirty="0" smtClean="0">
                <a:solidFill>
                  <a:srgbClr val="FF0000"/>
                </a:solidFill>
              </a:rPr>
              <a:t>peuvent faire des biopsies pleurales écho-guidées</a:t>
            </a:r>
            <a:endParaRPr lang="fr-FR" i="1" dirty="0"/>
          </a:p>
        </p:txBody>
      </p:sp>
      <p:sp>
        <p:nvSpPr>
          <p:cNvPr id="7" name="Espace réservé du texte 6"/>
          <p:cNvSpPr>
            <a:spLocks noGrp="1"/>
          </p:cNvSpPr>
          <p:nvPr>
            <p:ph type="body" idx="1"/>
          </p:nvPr>
        </p:nvSpPr>
        <p:spPr>
          <a:xfrm>
            <a:off x="609599" y="2410833"/>
            <a:ext cx="5386917" cy="659352"/>
          </a:xfrm>
        </p:spPr>
        <p:txBody>
          <a:bodyPr/>
          <a:lstStyle/>
          <a:p>
            <a:r>
              <a:rPr lang="fr-FR" dirty="0" smtClean="0"/>
              <a:t>Première publication en pneumologie</a:t>
            </a:r>
            <a:endParaRPr lang="fr-FR" dirty="0"/>
          </a:p>
        </p:txBody>
      </p:sp>
      <p:sp>
        <p:nvSpPr>
          <p:cNvPr id="9" name="Espace réservé du texte 8"/>
          <p:cNvSpPr>
            <a:spLocks noGrp="1"/>
          </p:cNvSpPr>
          <p:nvPr>
            <p:ph type="body" sz="half" idx="3"/>
          </p:nvPr>
        </p:nvSpPr>
        <p:spPr>
          <a:xfrm>
            <a:off x="6242050" y="2410833"/>
            <a:ext cx="5389033" cy="654843"/>
          </a:xfrm>
        </p:spPr>
        <p:txBody>
          <a:bodyPr/>
          <a:lstStyle/>
          <a:p>
            <a:pPr algn="ctr"/>
            <a:r>
              <a:rPr lang="fr-FR" dirty="0" smtClean="0"/>
              <a:t>… 10 ans plus tard </a:t>
            </a:r>
            <a:endParaRPr lang="fr-FR" dirty="0"/>
          </a:p>
        </p:txBody>
      </p:sp>
      <p:sp>
        <p:nvSpPr>
          <p:cNvPr id="8" name="Espace réservé du contenu 7"/>
          <p:cNvSpPr>
            <a:spLocks noGrp="1"/>
          </p:cNvSpPr>
          <p:nvPr>
            <p:ph sz="quarter" idx="2"/>
          </p:nvPr>
        </p:nvSpPr>
        <p:spPr>
          <a:xfrm>
            <a:off x="609600" y="3310358"/>
            <a:ext cx="5386917" cy="3049961"/>
          </a:xfrm>
        </p:spPr>
        <p:txBody>
          <a:bodyPr/>
          <a:lstStyle/>
          <a:p>
            <a:r>
              <a:rPr lang="fr-FR" dirty="0" smtClean="0"/>
              <a:t>Sensibilité </a:t>
            </a:r>
            <a:r>
              <a:rPr lang="fr-FR" b="1" dirty="0" smtClean="0">
                <a:solidFill>
                  <a:srgbClr val="FF0000"/>
                </a:solidFill>
              </a:rPr>
              <a:t>entre 84% et 100% </a:t>
            </a:r>
            <a:r>
              <a:rPr lang="fr-FR" dirty="0" smtClean="0"/>
              <a:t>en fonction du diagnostic </a:t>
            </a:r>
          </a:p>
          <a:p>
            <a:r>
              <a:rPr lang="fr-FR" dirty="0" smtClean="0"/>
              <a:t>Complications : 4% de pneumothorax. </a:t>
            </a:r>
          </a:p>
        </p:txBody>
      </p:sp>
      <p:sp>
        <p:nvSpPr>
          <p:cNvPr id="10" name="Espace réservé du contenu 9"/>
          <p:cNvSpPr>
            <a:spLocks noGrp="1"/>
          </p:cNvSpPr>
          <p:nvPr>
            <p:ph sz="quarter" idx="4"/>
          </p:nvPr>
        </p:nvSpPr>
        <p:spPr>
          <a:xfrm>
            <a:off x="6193368" y="3310358"/>
            <a:ext cx="5389033" cy="3049962"/>
          </a:xfrm>
        </p:spPr>
        <p:txBody>
          <a:bodyPr/>
          <a:lstStyle/>
          <a:p>
            <a:r>
              <a:rPr lang="fr-FR" dirty="0" smtClean="0"/>
              <a:t>Sensibilité de </a:t>
            </a:r>
            <a:r>
              <a:rPr lang="fr-FR" b="1" dirty="0" smtClean="0">
                <a:solidFill>
                  <a:srgbClr val="FF0000"/>
                </a:solidFill>
              </a:rPr>
              <a:t>94% (47 cas sur 50 ! ) </a:t>
            </a:r>
          </a:p>
          <a:p>
            <a:endParaRPr lang="fr-FR" dirty="0" smtClean="0"/>
          </a:p>
          <a:p>
            <a:r>
              <a:rPr lang="fr-FR" dirty="0" smtClean="0"/>
              <a:t>Complications : non décrites</a:t>
            </a:r>
            <a:endParaRPr lang="fr-FR" dirty="0"/>
          </a:p>
        </p:txBody>
      </p:sp>
      <p:sp>
        <p:nvSpPr>
          <p:cNvPr id="5" name="ZoneTexte 4"/>
          <p:cNvSpPr txBox="1"/>
          <p:nvPr/>
        </p:nvSpPr>
        <p:spPr>
          <a:xfrm>
            <a:off x="8494183" y="6421440"/>
            <a:ext cx="3136900" cy="369332"/>
          </a:xfrm>
          <a:prstGeom prst="rect">
            <a:avLst/>
          </a:prstGeom>
          <a:noFill/>
        </p:spPr>
        <p:txBody>
          <a:bodyPr wrap="square" rtlCol="0">
            <a:spAutoFit/>
          </a:bodyPr>
          <a:lstStyle/>
          <a:p>
            <a:pPr algn="r"/>
            <a:r>
              <a:rPr lang="fr-FR" dirty="0" err="1" smtClean="0">
                <a:latin typeface="+mj-lt"/>
              </a:rPr>
              <a:t>Hallifax</a:t>
            </a:r>
            <a:r>
              <a:rPr lang="fr-FR" dirty="0" smtClean="0">
                <a:latin typeface="+mj-lt"/>
              </a:rPr>
              <a:t> et. al. </a:t>
            </a:r>
            <a:r>
              <a:rPr lang="fr-FR" dirty="0" err="1" smtClean="0">
                <a:latin typeface="+mj-lt"/>
              </a:rPr>
              <a:t>Chest</a:t>
            </a:r>
            <a:r>
              <a:rPr lang="fr-FR" dirty="0" smtClean="0">
                <a:latin typeface="+mj-lt"/>
              </a:rPr>
              <a:t> 2014</a:t>
            </a:r>
          </a:p>
        </p:txBody>
      </p:sp>
      <p:sp>
        <p:nvSpPr>
          <p:cNvPr id="11" name="ZoneTexte 10"/>
          <p:cNvSpPr txBox="1"/>
          <p:nvPr/>
        </p:nvSpPr>
        <p:spPr>
          <a:xfrm>
            <a:off x="2984500" y="6460888"/>
            <a:ext cx="3136900" cy="369332"/>
          </a:xfrm>
          <a:prstGeom prst="rect">
            <a:avLst/>
          </a:prstGeom>
          <a:noFill/>
        </p:spPr>
        <p:txBody>
          <a:bodyPr wrap="square" rtlCol="0">
            <a:spAutoFit/>
          </a:bodyPr>
          <a:lstStyle/>
          <a:p>
            <a:pPr algn="r"/>
            <a:r>
              <a:rPr lang="fr-FR" dirty="0" err="1" smtClean="0">
                <a:latin typeface="+mj-lt"/>
              </a:rPr>
              <a:t>Diacon</a:t>
            </a:r>
            <a:r>
              <a:rPr lang="fr-FR" dirty="0" smtClean="0">
                <a:latin typeface="+mj-lt"/>
              </a:rPr>
              <a:t> et al. 2004 </a:t>
            </a:r>
          </a:p>
        </p:txBody>
      </p:sp>
    </p:spTree>
    <p:extLst>
      <p:ext uri="{BB962C8B-B14F-4D97-AF65-F5344CB8AC3E}">
        <p14:creationId xmlns:p14="http://schemas.microsoft.com/office/powerpoint/2010/main" val="54398911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sz="3600" u="sng" dirty="0" smtClean="0">
                <a:solidFill>
                  <a:srgbClr val="FF0000"/>
                </a:solidFill>
              </a:rPr>
              <a:t>Les biopsies pleurales sous échographie : une aide au diagnostic majeure.</a:t>
            </a:r>
            <a:r>
              <a:rPr lang="fr-FR" dirty="0"/>
              <a:t> </a:t>
            </a:r>
            <a:endParaRPr lang="fr-FR" i="1" dirty="0"/>
          </a:p>
        </p:txBody>
      </p:sp>
      <p:pic>
        <p:nvPicPr>
          <p:cNvPr id="3" name="Image 2"/>
          <p:cNvPicPr>
            <a:picLocks noChangeAspect="1"/>
          </p:cNvPicPr>
          <p:nvPr/>
        </p:nvPicPr>
        <p:blipFill>
          <a:blip r:embed="rId3"/>
          <a:stretch>
            <a:fillRect/>
          </a:stretch>
        </p:blipFill>
        <p:spPr>
          <a:xfrm>
            <a:off x="609600" y="1583140"/>
            <a:ext cx="6363082" cy="4846618"/>
          </a:xfrm>
          <a:prstGeom prst="rect">
            <a:avLst/>
          </a:prstGeom>
        </p:spPr>
      </p:pic>
      <p:sp>
        <p:nvSpPr>
          <p:cNvPr id="6" name="Espace réservé du contenu 5"/>
          <p:cNvSpPr>
            <a:spLocks noGrp="1"/>
          </p:cNvSpPr>
          <p:nvPr>
            <p:ph idx="1"/>
          </p:nvPr>
        </p:nvSpPr>
        <p:spPr/>
        <p:txBody>
          <a:bodyPr/>
          <a:lstStyle/>
          <a:p>
            <a:endParaRPr lang="fr-FR" dirty="0"/>
          </a:p>
        </p:txBody>
      </p:sp>
      <p:sp>
        <p:nvSpPr>
          <p:cNvPr id="13" name="ZoneTexte 12"/>
          <p:cNvSpPr txBox="1"/>
          <p:nvPr/>
        </p:nvSpPr>
        <p:spPr>
          <a:xfrm>
            <a:off x="8494183" y="6421440"/>
            <a:ext cx="3136900" cy="369332"/>
          </a:xfrm>
          <a:prstGeom prst="rect">
            <a:avLst/>
          </a:prstGeom>
          <a:noFill/>
        </p:spPr>
        <p:txBody>
          <a:bodyPr wrap="square" rtlCol="0">
            <a:spAutoFit/>
          </a:bodyPr>
          <a:lstStyle/>
          <a:p>
            <a:pPr algn="r"/>
            <a:r>
              <a:rPr lang="fr-FR" dirty="0" err="1" smtClean="0">
                <a:latin typeface="+mj-lt"/>
              </a:rPr>
              <a:t>Mei</a:t>
            </a:r>
            <a:r>
              <a:rPr lang="fr-FR" dirty="0" smtClean="0">
                <a:latin typeface="+mj-lt"/>
              </a:rPr>
              <a:t> et al. Respiration 2021</a:t>
            </a:r>
          </a:p>
        </p:txBody>
      </p:sp>
      <p:sp>
        <p:nvSpPr>
          <p:cNvPr id="4" name="ZoneTexte 3"/>
          <p:cNvSpPr txBox="1"/>
          <p:nvPr/>
        </p:nvSpPr>
        <p:spPr>
          <a:xfrm>
            <a:off x="8092966" y="4845269"/>
            <a:ext cx="3205655" cy="954107"/>
          </a:xfrm>
          <a:prstGeom prst="rect">
            <a:avLst/>
          </a:prstGeom>
          <a:noFill/>
        </p:spPr>
        <p:txBody>
          <a:bodyPr wrap="square" rtlCol="0">
            <a:spAutoFit/>
          </a:bodyPr>
          <a:lstStyle/>
          <a:p>
            <a:pPr algn="l"/>
            <a:r>
              <a:rPr lang="fr-FR" sz="2800" b="1" dirty="0" smtClean="0">
                <a:solidFill>
                  <a:srgbClr val="FF0000"/>
                </a:solidFill>
                <a:latin typeface="+mj-lt"/>
              </a:rPr>
              <a:t>Taux de détection de 84% </a:t>
            </a:r>
          </a:p>
        </p:txBody>
      </p:sp>
      <p:sp>
        <p:nvSpPr>
          <p:cNvPr id="5" name="Rectangle 4"/>
          <p:cNvSpPr/>
          <p:nvPr/>
        </p:nvSpPr>
        <p:spPr>
          <a:xfrm>
            <a:off x="5538951" y="5322321"/>
            <a:ext cx="1260000" cy="252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39037655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normAutofit/>
          </a:bodyPr>
          <a:lstStyle/>
          <a:p>
            <a:r>
              <a:rPr lang="fr-FR" sz="3200" u="sng" dirty="0" smtClean="0">
                <a:solidFill>
                  <a:srgbClr val="00B0F0"/>
                </a:solidFill>
              </a:rPr>
              <a:t>Cas clinique n°2 : </a:t>
            </a:r>
            <a:r>
              <a:rPr lang="fr-FR" sz="3200" u="sng" dirty="0" smtClean="0">
                <a:solidFill>
                  <a:srgbClr val="FF0000"/>
                </a:solidFill>
              </a:rPr>
              <a:t>l’écho permet de </a:t>
            </a:r>
            <a:r>
              <a:rPr lang="fr-FR" sz="3200" u="sng" dirty="0" err="1" smtClean="0">
                <a:solidFill>
                  <a:srgbClr val="FF0000"/>
                </a:solidFill>
              </a:rPr>
              <a:t>biopsier</a:t>
            </a:r>
            <a:r>
              <a:rPr lang="fr-FR" sz="3200" u="sng" dirty="0" smtClean="0">
                <a:solidFill>
                  <a:srgbClr val="FF0000"/>
                </a:solidFill>
              </a:rPr>
              <a:t> des lésions cutanées </a:t>
            </a:r>
            <a:endParaRPr lang="fr-FR" sz="3200" u="sng" dirty="0">
              <a:solidFill>
                <a:srgbClr val="FF0000"/>
              </a:solidFill>
            </a:endParaRPr>
          </a:p>
        </p:txBody>
      </p:sp>
      <p:pic>
        <p:nvPicPr>
          <p:cNvPr id="12" name="Picture 6">
            <a:extLst>
              <a:ext uri="{FF2B5EF4-FFF2-40B4-BE49-F238E27FC236}">
                <a16:creationId xmlns:a16="http://schemas.microsoft.com/office/drawing/2014/main" id="{8F9EFF9F-0D37-FCF6-6652-D138E75B1E17}"/>
              </a:ext>
            </a:extLst>
          </p:cNvPr>
          <p:cNvPicPr>
            <a:picLocks noChangeAspect="1"/>
          </p:cNvPicPr>
          <p:nvPr/>
        </p:nvPicPr>
        <p:blipFill rotWithShape="1">
          <a:blip r:embed="rId3"/>
          <a:srcRect l="13079" r="24852" b="29735"/>
          <a:stretch/>
        </p:blipFill>
        <p:spPr>
          <a:xfrm>
            <a:off x="5917324" y="2016109"/>
            <a:ext cx="2837793" cy="2409376"/>
          </a:xfrm>
          <a:prstGeom prst="rect">
            <a:avLst/>
          </a:prstGeom>
        </p:spPr>
      </p:pic>
      <p:sp>
        <p:nvSpPr>
          <p:cNvPr id="13" name="AutoShape 2" descr="image"/>
          <p:cNvSpPr>
            <a:spLocks noGrp="1" noChangeAspect="1" noChangeArrowheads="1"/>
          </p:cNvSpPr>
          <p:nvPr>
            <p:ph idx="1"/>
          </p:nvPr>
        </p:nvSpPr>
        <p:spPr bwMode="auto">
          <a:xfrm>
            <a:off x="609600" y="1722438"/>
            <a:ext cx="5778500" cy="291306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rmAutofit/>
          </a:bodyPr>
          <a:lstStyle/>
          <a:p>
            <a:pPr marL="0" indent="0">
              <a:buNone/>
            </a:pPr>
            <a:endParaRPr lang="fr-FR" dirty="0"/>
          </a:p>
        </p:txBody>
      </p:sp>
      <p:sp>
        <p:nvSpPr>
          <p:cNvPr id="14" name="AutoShape 4" descr="imag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5" name="AutoShape 6" descr="image"/>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16" name="Image 15"/>
          <p:cNvPicPr>
            <a:picLocks noChangeAspect="1"/>
          </p:cNvPicPr>
          <p:nvPr/>
        </p:nvPicPr>
        <p:blipFill rotWithShape="1">
          <a:blip r:embed="rId4"/>
          <a:srcRect l="21529" t="41886" r="13679"/>
          <a:stretch/>
        </p:blipFill>
        <p:spPr>
          <a:xfrm>
            <a:off x="155575" y="2168628"/>
            <a:ext cx="1820801" cy="2020682"/>
          </a:xfrm>
          <a:prstGeom prst="rect">
            <a:avLst/>
          </a:prstGeom>
        </p:spPr>
      </p:pic>
      <p:pic>
        <p:nvPicPr>
          <p:cNvPr id="18" name="Picture 4">
            <a:extLst>
              <a:ext uri="{FF2B5EF4-FFF2-40B4-BE49-F238E27FC236}">
                <a16:creationId xmlns:a16="http://schemas.microsoft.com/office/drawing/2014/main" id="{D74064E1-203C-7E50-C320-7265C2A954AE}"/>
              </a:ext>
            </a:extLst>
          </p:cNvPr>
          <p:cNvPicPr>
            <a:picLocks noChangeAspect="1"/>
          </p:cNvPicPr>
          <p:nvPr/>
        </p:nvPicPr>
        <p:blipFill rotWithShape="1">
          <a:blip r:embed="rId5"/>
          <a:srcRect l="7318" r="15211" b="29736"/>
          <a:stretch/>
        </p:blipFill>
        <p:spPr>
          <a:xfrm>
            <a:off x="2291255" y="2008194"/>
            <a:ext cx="3541986" cy="2409376"/>
          </a:xfrm>
          <a:prstGeom prst="rect">
            <a:avLst/>
          </a:prstGeom>
        </p:spPr>
      </p:pic>
      <p:sp>
        <p:nvSpPr>
          <p:cNvPr id="20" name="Rectangle 19"/>
          <p:cNvSpPr/>
          <p:nvPr/>
        </p:nvSpPr>
        <p:spPr>
          <a:xfrm>
            <a:off x="6241386" y="2052914"/>
            <a:ext cx="1513490" cy="21412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Rectangle 20"/>
          <p:cNvSpPr/>
          <p:nvPr/>
        </p:nvSpPr>
        <p:spPr>
          <a:xfrm>
            <a:off x="2901286" y="2008194"/>
            <a:ext cx="1513490" cy="21412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ZoneTexte 1"/>
          <p:cNvSpPr txBox="1"/>
          <p:nvPr/>
        </p:nvSpPr>
        <p:spPr>
          <a:xfrm>
            <a:off x="8597462" y="3406703"/>
            <a:ext cx="2301766" cy="646331"/>
          </a:xfrm>
          <a:prstGeom prst="rect">
            <a:avLst/>
          </a:prstGeom>
          <a:noFill/>
        </p:spPr>
        <p:txBody>
          <a:bodyPr wrap="square" rtlCol="0">
            <a:spAutoFit/>
          </a:bodyPr>
          <a:lstStyle/>
          <a:p>
            <a:pPr algn="ctr"/>
            <a:r>
              <a:rPr lang="fr-FR" dirty="0" smtClean="0">
                <a:latin typeface="+mj-lt"/>
              </a:rPr>
              <a:t> ANAPATH </a:t>
            </a:r>
          </a:p>
          <a:p>
            <a:pPr algn="ctr"/>
            <a:r>
              <a:rPr lang="fr-FR" dirty="0" smtClean="0">
                <a:latin typeface="+mj-lt"/>
              </a:rPr>
              <a:t>ADK BRONCHIQUE</a:t>
            </a:r>
          </a:p>
        </p:txBody>
      </p:sp>
      <p:sp>
        <p:nvSpPr>
          <p:cNvPr id="22" name="ZoneTexte 21"/>
          <p:cNvSpPr txBox="1"/>
          <p:nvPr/>
        </p:nvSpPr>
        <p:spPr>
          <a:xfrm>
            <a:off x="444824" y="5206344"/>
            <a:ext cx="1242301" cy="646331"/>
          </a:xfrm>
          <a:prstGeom prst="rect">
            <a:avLst/>
          </a:prstGeom>
          <a:noFill/>
        </p:spPr>
        <p:txBody>
          <a:bodyPr wrap="square" rtlCol="0">
            <a:spAutoFit/>
          </a:bodyPr>
          <a:lstStyle/>
          <a:p>
            <a:pPr algn="ctr"/>
            <a:r>
              <a:rPr lang="fr-FR" b="1" dirty="0" smtClean="0">
                <a:solidFill>
                  <a:srgbClr val="FF0000"/>
                </a:solidFill>
                <a:latin typeface="+mj-lt"/>
              </a:rPr>
              <a:t>J1</a:t>
            </a:r>
          </a:p>
          <a:p>
            <a:pPr algn="ctr"/>
            <a:r>
              <a:rPr lang="fr-FR" b="1" dirty="0" smtClean="0">
                <a:solidFill>
                  <a:srgbClr val="FF0000"/>
                </a:solidFill>
                <a:latin typeface="+mj-lt"/>
              </a:rPr>
              <a:t>Clinique </a:t>
            </a:r>
          </a:p>
        </p:txBody>
      </p:sp>
      <p:sp>
        <p:nvSpPr>
          <p:cNvPr id="23" name="ZoneTexte 22"/>
          <p:cNvSpPr txBox="1"/>
          <p:nvPr/>
        </p:nvSpPr>
        <p:spPr>
          <a:xfrm>
            <a:off x="4713369" y="5227602"/>
            <a:ext cx="2239744" cy="646331"/>
          </a:xfrm>
          <a:prstGeom prst="rect">
            <a:avLst/>
          </a:prstGeom>
          <a:noFill/>
        </p:spPr>
        <p:txBody>
          <a:bodyPr wrap="square" rtlCol="0">
            <a:spAutoFit/>
          </a:bodyPr>
          <a:lstStyle/>
          <a:p>
            <a:pPr algn="ctr"/>
            <a:r>
              <a:rPr lang="fr-FR" b="1" dirty="0" smtClean="0">
                <a:solidFill>
                  <a:srgbClr val="FF0000"/>
                </a:solidFill>
                <a:latin typeface="+mj-lt"/>
              </a:rPr>
              <a:t>J2 </a:t>
            </a:r>
          </a:p>
          <a:p>
            <a:pPr algn="ctr"/>
            <a:r>
              <a:rPr lang="fr-FR" b="1" dirty="0" smtClean="0">
                <a:solidFill>
                  <a:srgbClr val="FF0000"/>
                </a:solidFill>
                <a:latin typeface="+mj-lt"/>
              </a:rPr>
              <a:t>Biopsies en chambre </a:t>
            </a:r>
          </a:p>
        </p:txBody>
      </p:sp>
      <p:sp>
        <p:nvSpPr>
          <p:cNvPr id="24" name="ZoneTexte 23"/>
          <p:cNvSpPr txBox="1"/>
          <p:nvPr/>
        </p:nvSpPr>
        <p:spPr>
          <a:xfrm>
            <a:off x="8628473" y="5173709"/>
            <a:ext cx="2239744" cy="646331"/>
          </a:xfrm>
          <a:prstGeom prst="rect">
            <a:avLst/>
          </a:prstGeom>
          <a:noFill/>
        </p:spPr>
        <p:txBody>
          <a:bodyPr wrap="square" rtlCol="0">
            <a:spAutoFit/>
          </a:bodyPr>
          <a:lstStyle/>
          <a:p>
            <a:pPr algn="ctr"/>
            <a:r>
              <a:rPr lang="fr-FR" b="1" dirty="0" smtClean="0">
                <a:solidFill>
                  <a:srgbClr val="FF0000"/>
                </a:solidFill>
                <a:latin typeface="+mj-lt"/>
              </a:rPr>
              <a:t>J5  </a:t>
            </a:r>
          </a:p>
          <a:p>
            <a:pPr algn="ctr"/>
            <a:r>
              <a:rPr lang="fr-FR" b="1" dirty="0" smtClean="0">
                <a:solidFill>
                  <a:srgbClr val="FF0000"/>
                </a:solidFill>
                <a:latin typeface="+mj-lt"/>
              </a:rPr>
              <a:t>Diagnostic</a:t>
            </a:r>
          </a:p>
        </p:txBody>
      </p:sp>
      <p:sp>
        <p:nvSpPr>
          <p:cNvPr id="25" name="ZoneTexte 24"/>
          <p:cNvSpPr txBox="1"/>
          <p:nvPr/>
        </p:nvSpPr>
        <p:spPr>
          <a:xfrm>
            <a:off x="10462528" y="5206344"/>
            <a:ext cx="2239744" cy="646331"/>
          </a:xfrm>
          <a:prstGeom prst="rect">
            <a:avLst/>
          </a:prstGeom>
          <a:noFill/>
        </p:spPr>
        <p:txBody>
          <a:bodyPr wrap="square" rtlCol="0">
            <a:spAutoFit/>
          </a:bodyPr>
          <a:lstStyle/>
          <a:p>
            <a:pPr algn="ctr"/>
            <a:r>
              <a:rPr lang="fr-FR" b="1" dirty="0" smtClean="0">
                <a:solidFill>
                  <a:srgbClr val="FF0000"/>
                </a:solidFill>
                <a:latin typeface="+mj-lt"/>
              </a:rPr>
              <a:t>J6  </a:t>
            </a:r>
          </a:p>
          <a:p>
            <a:pPr algn="ctr"/>
            <a:r>
              <a:rPr lang="fr-FR" b="1" dirty="0" smtClean="0">
                <a:solidFill>
                  <a:srgbClr val="FF0000"/>
                </a:solidFill>
                <a:latin typeface="+mj-lt"/>
              </a:rPr>
              <a:t>RCP</a:t>
            </a:r>
          </a:p>
        </p:txBody>
      </p:sp>
    </p:spTree>
    <p:extLst>
      <p:ext uri="{BB962C8B-B14F-4D97-AF65-F5344CB8AC3E}">
        <p14:creationId xmlns:p14="http://schemas.microsoft.com/office/powerpoint/2010/main" val="73318355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Autofit/>
          </a:bodyPr>
          <a:lstStyle/>
          <a:p>
            <a:r>
              <a:rPr lang="fr-FR" sz="3200" u="sng" dirty="0" smtClean="0">
                <a:solidFill>
                  <a:srgbClr val="00B0F0"/>
                </a:solidFill>
              </a:rPr>
              <a:t>Cas clinique n°3 : </a:t>
            </a:r>
            <a:r>
              <a:rPr lang="fr-FR" sz="3200" u="sng" dirty="0" smtClean="0">
                <a:solidFill>
                  <a:srgbClr val="FF0000"/>
                </a:solidFill>
              </a:rPr>
              <a:t>L’écho est un outil de  diagnostic et de surveillance d’une pneumopathie aiguë communautaire</a:t>
            </a:r>
            <a:endParaRPr lang="fr-FR" sz="3200" u="sng" dirty="0">
              <a:solidFill>
                <a:srgbClr val="FF0000"/>
              </a:solidFill>
            </a:endParaRPr>
          </a:p>
        </p:txBody>
      </p:sp>
      <p:sp>
        <p:nvSpPr>
          <p:cNvPr id="3" name="Espace réservé du contenu 2"/>
          <p:cNvSpPr>
            <a:spLocks noGrp="1"/>
          </p:cNvSpPr>
          <p:nvPr>
            <p:ph idx="1"/>
          </p:nvPr>
        </p:nvSpPr>
        <p:spPr>
          <a:xfrm>
            <a:off x="609600" y="1583140"/>
            <a:ext cx="5689600" cy="4741460"/>
          </a:xfrm>
        </p:spPr>
        <p:txBody>
          <a:bodyPr/>
          <a:lstStyle/>
          <a:p>
            <a:pPr marL="0" indent="0">
              <a:buNone/>
            </a:pPr>
            <a:endParaRPr lang="fr-FR" dirty="0" smtClean="0"/>
          </a:p>
          <a:p>
            <a:endParaRPr lang="fr-FR" dirty="0"/>
          </a:p>
          <a:p>
            <a:endParaRPr lang="fr-FR" dirty="0"/>
          </a:p>
        </p:txBody>
      </p:sp>
      <p:sp>
        <p:nvSpPr>
          <p:cNvPr id="5" name="Rectangle 4"/>
          <p:cNvSpPr/>
          <p:nvPr/>
        </p:nvSpPr>
        <p:spPr>
          <a:xfrm>
            <a:off x="1219200" y="3289300"/>
            <a:ext cx="927100" cy="1905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5"/>
          <p:cNvSpPr/>
          <p:nvPr/>
        </p:nvSpPr>
        <p:spPr>
          <a:xfrm>
            <a:off x="939800" y="5524500"/>
            <a:ext cx="927100" cy="1905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p:cNvSpPr/>
          <p:nvPr/>
        </p:nvSpPr>
        <p:spPr>
          <a:xfrm>
            <a:off x="7066181" y="4519595"/>
            <a:ext cx="927100" cy="17253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9" name="Image 8"/>
          <p:cNvPicPr>
            <a:picLocks noChangeAspect="1"/>
          </p:cNvPicPr>
          <p:nvPr/>
        </p:nvPicPr>
        <p:blipFill>
          <a:blip r:embed="rId5"/>
          <a:stretch>
            <a:fillRect/>
          </a:stretch>
        </p:blipFill>
        <p:spPr>
          <a:xfrm>
            <a:off x="127838" y="2363974"/>
            <a:ext cx="1623924" cy="2122174"/>
          </a:xfrm>
          <a:prstGeom prst="rect">
            <a:avLst/>
          </a:prstGeom>
        </p:spPr>
      </p:pic>
      <p:pic>
        <p:nvPicPr>
          <p:cNvPr id="10" name="Image 9"/>
          <p:cNvPicPr>
            <a:picLocks noChangeAspect="1"/>
          </p:cNvPicPr>
          <p:nvPr/>
        </p:nvPicPr>
        <p:blipFill>
          <a:blip r:embed="rId6"/>
          <a:stretch>
            <a:fillRect/>
          </a:stretch>
        </p:blipFill>
        <p:spPr>
          <a:xfrm>
            <a:off x="1751762" y="2363974"/>
            <a:ext cx="2471368" cy="2107248"/>
          </a:xfrm>
          <a:prstGeom prst="rect">
            <a:avLst/>
          </a:prstGeom>
        </p:spPr>
      </p:pic>
      <p:sp>
        <p:nvSpPr>
          <p:cNvPr id="13" name="Rectangle 12"/>
          <p:cNvSpPr/>
          <p:nvPr/>
        </p:nvSpPr>
        <p:spPr>
          <a:xfrm>
            <a:off x="6948282" y="5917497"/>
            <a:ext cx="1044999" cy="12770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4" name="202402201205510001ABD">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4532886" y="1870932"/>
            <a:ext cx="4101950" cy="3093331"/>
          </a:xfrm>
          <a:prstGeom prst="rect">
            <a:avLst/>
          </a:prstGeom>
        </p:spPr>
      </p:pic>
      <p:pic>
        <p:nvPicPr>
          <p:cNvPr id="15" name="Image 14"/>
          <p:cNvPicPr>
            <a:picLocks noChangeAspect="1"/>
          </p:cNvPicPr>
          <p:nvPr/>
        </p:nvPicPr>
        <p:blipFill rotWithShape="1">
          <a:blip r:embed="rId8">
            <a:extLst>
              <a:ext uri="{28A0092B-C50C-407E-A947-70E740481C1C}">
                <a14:useLocalDpi xmlns:a14="http://schemas.microsoft.com/office/drawing/2010/main" val="0"/>
              </a:ext>
            </a:extLst>
          </a:blip>
          <a:srcRect t="3644"/>
          <a:stretch/>
        </p:blipFill>
        <p:spPr>
          <a:xfrm>
            <a:off x="8760262" y="2302096"/>
            <a:ext cx="3259328" cy="2355408"/>
          </a:xfrm>
          <a:prstGeom prst="rect">
            <a:avLst/>
          </a:prstGeom>
        </p:spPr>
      </p:pic>
      <p:sp>
        <p:nvSpPr>
          <p:cNvPr id="16" name="Rectangle 15"/>
          <p:cNvSpPr/>
          <p:nvPr/>
        </p:nvSpPr>
        <p:spPr>
          <a:xfrm>
            <a:off x="5542455" y="1890046"/>
            <a:ext cx="1513490" cy="21412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ZoneTexte 16"/>
          <p:cNvSpPr txBox="1"/>
          <p:nvPr/>
        </p:nvSpPr>
        <p:spPr>
          <a:xfrm>
            <a:off x="1176939" y="4964263"/>
            <a:ext cx="2133820" cy="646331"/>
          </a:xfrm>
          <a:prstGeom prst="rect">
            <a:avLst/>
          </a:prstGeom>
          <a:noFill/>
        </p:spPr>
        <p:txBody>
          <a:bodyPr wrap="square" rtlCol="0">
            <a:spAutoFit/>
          </a:bodyPr>
          <a:lstStyle/>
          <a:p>
            <a:pPr algn="l"/>
            <a:r>
              <a:rPr lang="fr-FR" b="1" dirty="0" smtClean="0">
                <a:solidFill>
                  <a:srgbClr val="FF0000"/>
                </a:solidFill>
                <a:latin typeface="+mj-lt"/>
              </a:rPr>
              <a:t>J1</a:t>
            </a:r>
          </a:p>
          <a:p>
            <a:pPr algn="l"/>
            <a:r>
              <a:rPr lang="fr-FR" b="1" dirty="0" smtClean="0">
                <a:solidFill>
                  <a:srgbClr val="FF0000"/>
                </a:solidFill>
                <a:latin typeface="+mj-lt"/>
              </a:rPr>
              <a:t>5L/min d’O2</a:t>
            </a:r>
          </a:p>
        </p:txBody>
      </p:sp>
      <p:sp>
        <p:nvSpPr>
          <p:cNvPr id="18" name="ZoneTexte 17"/>
          <p:cNvSpPr txBox="1"/>
          <p:nvPr/>
        </p:nvSpPr>
        <p:spPr>
          <a:xfrm>
            <a:off x="5350114" y="5067389"/>
            <a:ext cx="2547255" cy="646331"/>
          </a:xfrm>
          <a:prstGeom prst="rect">
            <a:avLst/>
          </a:prstGeom>
          <a:noFill/>
        </p:spPr>
        <p:txBody>
          <a:bodyPr wrap="square" rtlCol="0">
            <a:spAutoFit/>
          </a:bodyPr>
          <a:lstStyle/>
          <a:p>
            <a:pPr algn="l"/>
            <a:r>
              <a:rPr lang="fr-FR" b="1" smtClean="0">
                <a:solidFill>
                  <a:srgbClr val="FF0000"/>
                </a:solidFill>
                <a:latin typeface="+mj-lt"/>
              </a:rPr>
              <a:t>J6</a:t>
            </a:r>
          </a:p>
          <a:p>
            <a:pPr algn="l"/>
            <a:r>
              <a:rPr lang="fr-FR" b="1" smtClean="0">
                <a:solidFill>
                  <a:srgbClr val="FF0000"/>
                </a:solidFill>
                <a:latin typeface="+mj-lt"/>
              </a:rPr>
              <a:t>3L/min d’O2 </a:t>
            </a:r>
            <a:endParaRPr lang="fr-FR" b="1" dirty="0" smtClean="0">
              <a:solidFill>
                <a:srgbClr val="FF0000"/>
              </a:solidFill>
              <a:latin typeface="+mj-lt"/>
            </a:endParaRPr>
          </a:p>
        </p:txBody>
      </p:sp>
      <p:sp>
        <p:nvSpPr>
          <p:cNvPr id="19" name="ZoneTexte 18"/>
          <p:cNvSpPr txBox="1"/>
          <p:nvPr/>
        </p:nvSpPr>
        <p:spPr>
          <a:xfrm>
            <a:off x="7327872" y="5834494"/>
            <a:ext cx="2210007" cy="369332"/>
          </a:xfrm>
          <a:prstGeom prst="rect">
            <a:avLst/>
          </a:prstGeom>
          <a:noFill/>
        </p:spPr>
        <p:txBody>
          <a:bodyPr wrap="square" rtlCol="0">
            <a:spAutoFit/>
          </a:bodyPr>
          <a:lstStyle/>
          <a:p>
            <a:pPr algn="l"/>
            <a:r>
              <a:rPr lang="fr-FR" b="1" dirty="0" smtClean="0">
                <a:solidFill>
                  <a:srgbClr val="FF0000"/>
                </a:solidFill>
                <a:latin typeface="+mj-lt"/>
              </a:rPr>
              <a:t>Echo quotidienne  </a:t>
            </a:r>
          </a:p>
        </p:txBody>
      </p:sp>
      <p:sp>
        <p:nvSpPr>
          <p:cNvPr id="21" name="Flèche droite 20"/>
          <p:cNvSpPr/>
          <p:nvPr/>
        </p:nvSpPr>
        <p:spPr>
          <a:xfrm rot="16798247">
            <a:off x="9774449" y="4736390"/>
            <a:ext cx="1799484" cy="343203"/>
          </a:xfrm>
          <a:prstGeom prst="rightArrow">
            <a:avLst>
              <a:gd name="adj1" fmla="val 35033"/>
              <a:gd name="adj2" fmla="val 50000"/>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ZoneTexte 11"/>
          <p:cNvSpPr txBox="1"/>
          <p:nvPr/>
        </p:nvSpPr>
        <p:spPr>
          <a:xfrm flipH="1">
            <a:off x="9777958" y="5917497"/>
            <a:ext cx="1972607" cy="369332"/>
          </a:xfrm>
          <a:prstGeom prst="rect">
            <a:avLst/>
          </a:prstGeom>
          <a:noFill/>
        </p:spPr>
        <p:txBody>
          <a:bodyPr wrap="square" rtlCol="0">
            <a:spAutoFit/>
          </a:bodyPr>
          <a:lstStyle/>
          <a:p>
            <a:pPr algn="l"/>
            <a:r>
              <a:rPr lang="fr-FR" b="1" u="sng" dirty="0" err="1" smtClean="0">
                <a:latin typeface="+mj-lt"/>
              </a:rPr>
              <a:t>Bronchogramme</a:t>
            </a:r>
            <a:endParaRPr lang="fr-FR" b="1" u="sng" dirty="0" smtClean="0">
              <a:latin typeface="+mj-lt"/>
            </a:endParaRPr>
          </a:p>
        </p:txBody>
      </p:sp>
    </p:spTree>
    <p:extLst>
      <p:ext uri="{BB962C8B-B14F-4D97-AF65-F5344CB8AC3E}">
        <p14:creationId xmlns:p14="http://schemas.microsoft.com/office/powerpoint/2010/main" val="1146958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00"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14"/>
                </p:tgtEl>
              </p:cMediaNode>
            </p:video>
            <p:seq concurrent="1" nextAc="seek">
              <p:cTn id="8" restart="whenNotActive" fill="hold" evtFilter="cancelBubble" nodeType="interactiveSeq">
                <p:stCondLst>
                  <p:cond evt="onClick" delay="0">
                    <p:tgtEl>
                      <p:spTgt spid="1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4"/>
                                        </p:tgtEl>
                                      </p:cBhvr>
                                    </p:cmd>
                                  </p:childTnLst>
                                </p:cTn>
                              </p:par>
                            </p:childTnLst>
                          </p:cTn>
                        </p:par>
                      </p:childTnLst>
                    </p:cTn>
                  </p:par>
                </p:childTnLst>
              </p:cTn>
              <p:nextCondLst>
                <p:cond evt="onClick" delay="0">
                  <p:tgtEl>
                    <p:spTgt spid="14"/>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09600" y="704088"/>
            <a:ext cx="9418501" cy="1143000"/>
          </a:xfrm>
        </p:spPr>
        <p:txBody>
          <a:bodyPr>
            <a:noAutofit/>
          </a:bodyPr>
          <a:lstStyle/>
          <a:p>
            <a:r>
              <a:rPr lang="fr-FR" sz="3200" dirty="0" smtClean="0">
                <a:solidFill>
                  <a:srgbClr val="FF0000"/>
                </a:solidFill>
              </a:rPr>
              <a:t>L’échographie est </a:t>
            </a:r>
            <a:r>
              <a:rPr lang="fr-FR" sz="3200" dirty="0" smtClean="0">
                <a:solidFill>
                  <a:srgbClr val="FF0000"/>
                </a:solidFill>
              </a:rPr>
              <a:t>médaille d’or : </a:t>
            </a:r>
            <a:r>
              <a:rPr lang="fr-FR" sz="3200" u="sng" dirty="0" smtClean="0">
                <a:solidFill>
                  <a:srgbClr val="FF0000"/>
                </a:solidFill>
              </a:rPr>
              <a:t>2 </a:t>
            </a:r>
            <a:r>
              <a:rPr lang="fr-FR" sz="3200" u="sng" dirty="0" smtClean="0">
                <a:solidFill>
                  <a:srgbClr val="FF0000"/>
                </a:solidFill>
              </a:rPr>
              <a:t>fois plus sensible </a:t>
            </a:r>
            <a:r>
              <a:rPr lang="fr-FR" sz="3200" dirty="0" smtClean="0">
                <a:solidFill>
                  <a:srgbClr val="FF0000"/>
                </a:solidFill>
              </a:rPr>
              <a:t>pour la détection de liquide par rapport à la radio !</a:t>
            </a:r>
            <a:endParaRPr lang="fr-FR" sz="3200" dirty="0">
              <a:solidFill>
                <a:srgbClr val="FF0000"/>
              </a:solidFill>
            </a:endParaRPr>
          </a:p>
        </p:txBody>
      </p:sp>
      <p:sp>
        <p:nvSpPr>
          <p:cNvPr id="3" name="Espace réservé du contenu 2"/>
          <p:cNvSpPr>
            <a:spLocks noGrp="1"/>
          </p:cNvSpPr>
          <p:nvPr>
            <p:ph type="body" idx="1"/>
          </p:nvPr>
        </p:nvSpPr>
        <p:spPr>
          <a:xfrm>
            <a:off x="609600" y="1677079"/>
            <a:ext cx="5386917" cy="678846"/>
          </a:xfrm>
        </p:spPr>
        <p:txBody>
          <a:bodyPr/>
          <a:lstStyle/>
          <a:p>
            <a:pPr algn="ctr">
              <a:buFontTx/>
              <a:buChar char="-"/>
            </a:pPr>
            <a:endParaRPr lang="fr-FR" dirty="0" smtClean="0"/>
          </a:p>
          <a:p>
            <a:pPr marL="0" indent="0" algn="ctr">
              <a:buNone/>
            </a:pPr>
            <a:r>
              <a:rPr lang="fr-FR" dirty="0" smtClean="0"/>
              <a:t>Radiographie</a:t>
            </a:r>
            <a:endParaRPr lang="fr-FR" dirty="0"/>
          </a:p>
        </p:txBody>
      </p:sp>
      <p:sp>
        <p:nvSpPr>
          <p:cNvPr id="7" name="Espace réservé du texte 6"/>
          <p:cNvSpPr>
            <a:spLocks noGrp="1"/>
          </p:cNvSpPr>
          <p:nvPr>
            <p:ph type="body" sz="half" idx="3"/>
          </p:nvPr>
        </p:nvSpPr>
        <p:spPr/>
        <p:txBody>
          <a:bodyPr/>
          <a:lstStyle/>
          <a:p>
            <a:pPr algn="ctr"/>
            <a:r>
              <a:rPr lang="fr-FR" dirty="0" smtClean="0"/>
              <a:t>Echographie</a:t>
            </a:r>
            <a:endParaRPr lang="fr-FR" dirty="0"/>
          </a:p>
        </p:txBody>
      </p:sp>
      <p:sp>
        <p:nvSpPr>
          <p:cNvPr id="6" name="Espace réservé du contenu 5"/>
          <p:cNvSpPr>
            <a:spLocks noGrp="1"/>
          </p:cNvSpPr>
          <p:nvPr>
            <p:ph sz="quarter" idx="2"/>
          </p:nvPr>
        </p:nvSpPr>
        <p:spPr/>
        <p:txBody>
          <a:bodyPr/>
          <a:lstStyle/>
          <a:p>
            <a:pPr marL="0" indent="0">
              <a:buNone/>
            </a:pPr>
            <a:endParaRPr lang="fr-FR" dirty="0" smtClean="0"/>
          </a:p>
          <a:p>
            <a:pPr marL="0" indent="0">
              <a:buNone/>
            </a:pPr>
            <a:endParaRPr lang="fr-FR" dirty="0"/>
          </a:p>
          <a:p>
            <a:pPr marL="0" indent="0">
              <a:buNone/>
            </a:pPr>
            <a:endParaRPr lang="fr-FR" dirty="0" smtClean="0"/>
          </a:p>
          <a:p>
            <a:pPr marL="0" indent="0">
              <a:buNone/>
            </a:pPr>
            <a:endParaRPr lang="fr-FR" dirty="0"/>
          </a:p>
          <a:p>
            <a:pPr marL="0" indent="0">
              <a:buNone/>
            </a:pPr>
            <a:endParaRPr lang="fr-FR" dirty="0" smtClean="0"/>
          </a:p>
          <a:p>
            <a:pPr marL="0" indent="0">
              <a:buNone/>
            </a:pPr>
            <a:endParaRPr lang="fr-FR" dirty="0"/>
          </a:p>
          <a:p>
            <a:pPr marL="0" indent="0">
              <a:buNone/>
            </a:pPr>
            <a:endParaRPr lang="fr-FR" dirty="0" smtClean="0"/>
          </a:p>
          <a:p>
            <a:pPr marL="0" indent="0">
              <a:buNone/>
            </a:pPr>
            <a:endParaRPr lang="fr-FR" dirty="0"/>
          </a:p>
          <a:p>
            <a:pPr marL="0" indent="0" algn="ctr">
              <a:buNone/>
            </a:pPr>
            <a:r>
              <a:rPr lang="fr-FR" b="1" u="sng" dirty="0" smtClean="0">
                <a:solidFill>
                  <a:srgbClr val="FF0000"/>
                </a:solidFill>
              </a:rPr>
              <a:t>Sensibilité de 42% </a:t>
            </a:r>
            <a:r>
              <a:rPr lang="fr-FR" dirty="0" smtClean="0"/>
              <a:t>- Spécificité de 81% </a:t>
            </a:r>
            <a:endParaRPr lang="fr-FR" dirty="0"/>
          </a:p>
        </p:txBody>
      </p:sp>
      <p:sp>
        <p:nvSpPr>
          <p:cNvPr id="20" name="Espace réservé du contenu 19"/>
          <p:cNvSpPr>
            <a:spLocks noGrp="1"/>
          </p:cNvSpPr>
          <p:nvPr>
            <p:ph sz="quarter" idx="4"/>
          </p:nvPr>
        </p:nvSpPr>
        <p:spPr/>
        <p:txBody>
          <a:bodyPr>
            <a:normAutofit/>
          </a:bodyPr>
          <a:lstStyle/>
          <a:p>
            <a:endParaRPr lang="fr-FR" dirty="0" smtClean="0"/>
          </a:p>
          <a:p>
            <a:endParaRPr lang="fr-FR" dirty="0"/>
          </a:p>
          <a:p>
            <a:endParaRPr lang="fr-FR" dirty="0" smtClean="0"/>
          </a:p>
          <a:p>
            <a:endParaRPr lang="fr-FR" dirty="0"/>
          </a:p>
          <a:p>
            <a:endParaRPr lang="fr-FR" dirty="0" smtClean="0"/>
          </a:p>
          <a:p>
            <a:endParaRPr lang="fr-FR" dirty="0"/>
          </a:p>
          <a:p>
            <a:endParaRPr lang="fr-FR" dirty="0" smtClean="0"/>
          </a:p>
          <a:p>
            <a:endParaRPr lang="fr-FR" dirty="0"/>
          </a:p>
          <a:p>
            <a:pPr marL="0" indent="0" algn="ctr">
              <a:buNone/>
            </a:pPr>
            <a:r>
              <a:rPr lang="fr-FR" b="1" u="sng" dirty="0">
                <a:solidFill>
                  <a:srgbClr val="00B050"/>
                </a:solidFill>
              </a:rPr>
              <a:t>Sensibilité : 91 %  </a:t>
            </a:r>
            <a:r>
              <a:rPr lang="fr-FR" b="1" u="sng" dirty="0" smtClean="0">
                <a:solidFill>
                  <a:srgbClr val="00B050"/>
                </a:solidFill>
              </a:rPr>
              <a:t>et Spécificité </a:t>
            </a:r>
            <a:r>
              <a:rPr lang="fr-FR" b="1" u="sng" dirty="0">
                <a:solidFill>
                  <a:srgbClr val="00B050"/>
                </a:solidFill>
              </a:rPr>
              <a:t>: 92 %  </a:t>
            </a:r>
            <a:r>
              <a:rPr lang="fr-FR" b="1" u="sng" dirty="0" smtClean="0">
                <a:solidFill>
                  <a:srgbClr val="00B050"/>
                </a:solidFill>
              </a:rPr>
              <a:t> </a:t>
            </a:r>
            <a:endParaRPr lang="fr-FR" b="1" u="sng" dirty="0">
              <a:solidFill>
                <a:srgbClr val="00B050"/>
              </a:solidFill>
            </a:endParaRPr>
          </a:p>
          <a:p>
            <a:endParaRPr lang="fr-FR" dirty="0" smtClean="0"/>
          </a:p>
          <a:p>
            <a:endParaRPr lang="fr-FR" dirty="0"/>
          </a:p>
        </p:txBody>
      </p:sp>
      <p:sp>
        <p:nvSpPr>
          <p:cNvPr id="4" name="ZoneTexte 3"/>
          <p:cNvSpPr txBox="1"/>
          <p:nvPr/>
        </p:nvSpPr>
        <p:spPr>
          <a:xfrm>
            <a:off x="8940800" y="6324600"/>
            <a:ext cx="3136900" cy="369332"/>
          </a:xfrm>
          <a:prstGeom prst="rect">
            <a:avLst/>
          </a:prstGeom>
          <a:noFill/>
        </p:spPr>
        <p:txBody>
          <a:bodyPr wrap="square" rtlCol="0">
            <a:spAutoFit/>
          </a:bodyPr>
          <a:lstStyle/>
          <a:p>
            <a:pPr algn="l"/>
            <a:r>
              <a:rPr lang="fr-FR" dirty="0" err="1" smtClean="0">
                <a:latin typeface="+mj-lt"/>
              </a:rPr>
              <a:t>Hansell</a:t>
            </a:r>
            <a:r>
              <a:rPr lang="fr-FR" dirty="0" smtClean="0">
                <a:latin typeface="+mj-lt"/>
              </a:rPr>
              <a:t> et al. 2021</a:t>
            </a:r>
          </a:p>
        </p:txBody>
      </p:sp>
      <p:pic>
        <p:nvPicPr>
          <p:cNvPr id="10" name="Picture 15"/>
          <p:cNvPicPr/>
          <p:nvPr/>
        </p:nvPicPr>
        <p:blipFill rotWithShape="1">
          <a:blip r:embed="rId3" cstate="print">
            <a:extLst>
              <a:ext uri="{28A0092B-C50C-407E-A947-70E740481C1C}">
                <a14:useLocalDpi xmlns:a14="http://schemas.microsoft.com/office/drawing/2010/main" val="0"/>
              </a:ext>
            </a:extLst>
          </a:blip>
          <a:srcRect l="12711" t="1" r="50116" b="58141"/>
          <a:stretch/>
        </p:blipFill>
        <p:spPr>
          <a:xfrm>
            <a:off x="2885791" y="2522760"/>
            <a:ext cx="3097025" cy="2805744"/>
          </a:xfrm>
          <a:prstGeom prst="rect">
            <a:avLst/>
          </a:prstGeom>
        </p:spPr>
      </p:pic>
      <p:sp>
        <p:nvSpPr>
          <p:cNvPr id="11" name="ZoneTexte 10"/>
          <p:cNvSpPr txBox="1"/>
          <p:nvPr/>
        </p:nvSpPr>
        <p:spPr>
          <a:xfrm>
            <a:off x="8604474" y="3393575"/>
            <a:ext cx="850900" cy="369332"/>
          </a:xfrm>
          <a:prstGeom prst="rect">
            <a:avLst/>
          </a:prstGeom>
          <a:noFill/>
        </p:spPr>
        <p:txBody>
          <a:bodyPr wrap="square" rtlCol="0">
            <a:spAutoFit/>
          </a:bodyPr>
          <a:lstStyle/>
          <a:p>
            <a:pPr algn="l"/>
            <a:r>
              <a:rPr lang="fr-FR" dirty="0" smtClean="0">
                <a:latin typeface="+mj-lt"/>
              </a:rPr>
              <a:t>Echo</a:t>
            </a:r>
          </a:p>
        </p:txBody>
      </p:sp>
      <p:pic>
        <p:nvPicPr>
          <p:cNvPr id="13" name="Image 12"/>
          <p:cNvPicPr>
            <a:picLocks noChangeAspect="1"/>
          </p:cNvPicPr>
          <p:nvPr/>
        </p:nvPicPr>
        <p:blipFill>
          <a:blip r:embed="rId4"/>
          <a:stretch>
            <a:fillRect/>
          </a:stretch>
        </p:blipFill>
        <p:spPr>
          <a:xfrm>
            <a:off x="342211" y="2139315"/>
            <a:ext cx="1712113" cy="1708415"/>
          </a:xfrm>
          <a:prstGeom prst="rect">
            <a:avLst/>
          </a:prstGeom>
        </p:spPr>
      </p:pic>
      <p:pic>
        <p:nvPicPr>
          <p:cNvPr id="14" name="Image 13"/>
          <p:cNvPicPr>
            <a:picLocks noChangeAspect="1"/>
          </p:cNvPicPr>
          <p:nvPr/>
        </p:nvPicPr>
        <p:blipFill>
          <a:blip r:embed="rId5"/>
          <a:stretch>
            <a:fillRect/>
          </a:stretch>
        </p:blipFill>
        <p:spPr>
          <a:xfrm>
            <a:off x="10028101" y="1991910"/>
            <a:ext cx="2049599" cy="1668799"/>
          </a:xfrm>
          <a:prstGeom prst="rect">
            <a:avLst/>
          </a:prstGeom>
        </p:spPr>
      </p:pic>
      <p:pic>
        <p:nvPicPr>
          <p:cNvPr id="19" name="Picture 15"/>
          <p:cNvPicPr/>
          <p:nvPr/>
        </p:nvPicPr>
        <p:blipFill rotWithShape="1">
          <a:blip r:embed="rId3" cstate="print">
            <a:extLst>
              <a:ext uri="{28A0092B-C50C-407E-A947-70E740481C1C}">
                <a14:useLocalDpi xmlns:a14="http://schemas.microsoft.com/office/drawing/2010/main" val="0"/>
              </a:ext>
            </a:extLst>
          </a:blip>
          <a:srcRect l="51543" t="2248" r="8945" b="57891"/>
          <a:stretch/>
        </p:blipFill>
        <p:spPr>
          <a:xfrm>
            <a:off x="6414917" y="2592543"/>
            <a:ext cx="3479961" cy="2743236"/>
          </a:xfrm>
          <a:prstGeom prst="rect">
            <a:avLst/>
          </a:prstGeom>
        </p:spPr>
      </p:pic>
      <p:sp>
        <p:nvSpPr>
          <p:cNvPr id="21" name="Émoticône 20"/>
          <p:cNvSpPr/>
          <p:nvPr/>
        </p:nvSpPr>
        <p:spPr>
          <a:xfrm>
            <a:off x="11155680" y="5474331"/>
            <a:ext cx="922020" cy="816560"/>
          </a:xfrm>
          <a:prstGeom prst="smileyFace">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Émoticône 21"/>
          <p:cNvSpPr/>
          <p:nvPr/>
        </p:nvSpPr>
        <p:spPr>
          <a:xfrm>
            <a:off x="65713" y="5474331"/>
            <a:ext cx="922020" cy="816560"/>
          </a:xfrm>
          <a:prstGeom prst="smileyFace">
            <a:avLst>
              <a:gd name="adj" fmla="val -4653"/>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pic>
        <p:nvPicPr>
          <p:cNvPr id="5" name="Image 4"/>
          <p:cNvPicPr>
            <a:picLocks noChangeAspect="1"/>
          </p:cNvPicPr>
          <p:nvPr/>
        </p:nvPicPr>
        <p:blipFill>
          <a:blip r:embed="rId6"/>
          <a:stretch>
            <a:fillRect/>
          </a:stretch>
        </p:blipFill>
        <p:spPr>
          <a:xfrm>
            <a:off x="10201159" y="-1"/>
            <a:ext cx="1990841" cy="1859757"/>
          </a:xfrm>
          <a:prstGeom prst="rect">
            <a:avLst/>
          </a:prstGeom>
        </p:spPr>
      </p:pic>
    </p:spTree>
    <p:extLst>
      <p:ext uri="{BB962C8B-B14F-4D97-AF65-F5344CB8AC3E}">
        <p14:creationId xmlns:p14="http://schemas.microsoft.com/office/powerpoint/2010/main" val="344541701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896A4CE-5F38-2DD9-28B1-857FE9800406}"/>
              </a:ext>
            </a:extLst>
          </p:cNvPr>
          <p:cNvSpPr>
            <a:spLocks noGrp="1"/>
          </p:cNvSpPr>
          <p:nvPr>
            <p:ph type="title"/>
          </p:nvPr>
        </p:nvSpPr>
        <p:spPr/>
        <p:txBody>
          <a:bodyPr/>
          <a:lstStyle/>
          <a:p>
            <a:r>
              <a:rPr lang="fr-FR" dirty="0"/>
              <a:t>Un peu d’histoire</a:t>
            </a:r>
          </a:p>
        </p:txBody>
      </p:sp>
      <p:sp>
        <p:nvSpPr>
          <p:cNvPr id="3" name="Espace réservé du contenu 2">
            <a:extLst>
              <a:ext uri="{FF2B5EF4-FFF2-40B4-BE49-F238E27FC236}">
                <a16:creationId xmlns:a16="http://schemas.microsoft.com/office/drawing/2014/main" id="{2E9342F8-58A7-3348-1CBF-9880369C15D3}"/>
              </a:ext>
            </a:extLst>
          </p:cNvPr>
          <p:cNvSpPr>
            <a:spLocks noGrp="1"/>
          </p:cNvSpPr>
          <p:nvPr>
            <p:ph idx="1"/>
          </p:nvPr>
        </p:nvSpPr>
        <p:spPr>
          <a:xfrm>
            <a:off x="609600" y="1583139"/>
            <a:ext cx="10972800" cy="1970289"/>
          </a:xfrm>
        </p:spPr>
        <p:txBody>
          <a:bodyPr>
            <a:normAutofit/>
          </a:bodyPr>
          <a:lstStyle/>
          <a:p>
            <a:r>
              <a:rPr lang="fr-FR" dirty="0"/>
              <a:t>Echo diagnostique : 1947</a:t>
            </a:r>
          </a:p>
          <a:p>
            <a:r>
              <a:rPr lang="fr-FR" dirty="0"/>
              <a:t>1eres publications thoraciques : 1963</a:t>
            </a:r>
          </a:p>
          <a:p>
            <a:r>
              <a:rPr lang="fr-FR" dirty="0"/>
              <a:t>Description thorax normal…. </a:t>
            </a:r>
            <a:r>
              <a:rPr lang="fr-FR" dirty="0" err="1"/>
              <a:t>Targhetta</a:t>
            </a:r>
            <a:r>
              <a:rPr lang="fr-FR" dirty="0"/>
              <a:t>, 198X</a:t>
            </a:r>
          </a:p>
          <a:p>
            <a:r>
              <a:rPr lang="fr-FR" dirty="0"/>
              <a:t>Protocole réanimation : Lichtenstein : 200X</a:t>
            </a:r>
          </a:p>
        </p:txBody>
      </p:sp>
      <p:pic>
        <p:nvPicPr>
          <p:cNvPr id="6" name="Picture 1">
            <a:extLst>
              <a:ext uri="{FF2B5EF4-FFF2-40B4-BE49-F238E27FC236}">
                <a16:creationId xmlns:a16="http://schemas.microsoft.com/office/drawing/2014/main" id="{E6902922-C7BF-B567-76B3-4872B0409AC0}"/>
              </a:ext>
            </a:extLst>
          </p:cNvPr>
          <p:cNvPicPr>
            <a:picLocks noChangeAspect="1" noChangeArrowheads="1"/>
          </p:cNvPicPr>
          <p:nvPr/>
        </p:nvPicPr>
        <p:blipFill>
          <a:blip r:embed="rId2" cstate="print"/>
          <a:srcRect l="18787"/>
          <a:stretch/>
        </p:blipFill>
        <p:spPr bwMode="auto">
          <a:xfrm>
            <a:off x="1169043" y="3712560"/>
            <a:ext cx="7368443" cy="2144562"/>
          </a:xfrm>
          <a:prstGeom prst="rect">
            <a:avLst/>
          </a:prstGeom>
          <a:noFill/>
          <a:ln w="9525">
            <a:noFill/>
            <a:round/>
            <a:headEnd/>
            <a:tailEnd/>
          </a:ln>
          <a:effectLst/>
        </p:spPr>
      </p:pic>
      <p:sp>
        <p:nvSpPr>
          <p:cNvPr id="12" name="Espace réservé du contenu 2">
            <a:extLst>
              <a:ext uri="{FF2B5EF4-FFF2-40B4-BE49-F238E27FC236}">
                <a16:creationId xmlns:a16="http://schemas.microsoft.com/office/drawing/2014/main" id="{F171C40A-EA2D-CC4C-F0F3-52A23897DDDF}"/>
              </a:ext>
            </a:extLst>
          </p:cNvPr>
          <p:cNvSpPr txBox="1">
            <a:spLocks/>
          </p:cNvSpPr>
          <p:nvPr/>
        </p:nvSpPr>
        <p:spPr>
          <a:xfrm>
            <a:off x="1169043" y="5814521"/>
            <a:ext cx="7368443" cy="985145"/>
          </a:xfrm>
          <a:prstGeom prst="rect">
            <a:avLst/>
          </a:prstGeom>
        </p:spPr>
        <p:txBody>
          <a:bodyPr vert="horz">
            <a:normAutofit fontScale="92500"/>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j-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j-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j-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j-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j-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r>
              <a:rPr lang="fr-FR" dirty="0"/>
              <a:t>Le guidage échographique est fortement recommandé avant tout abord pleural pour une pleurésie</a:t>
            </a:r>
          </a:p>
        </p:txBody>
      </p:sp>
      <p:pic>
        <p:nvPicPr>
          <p:cNvPr id="13" name="Picture 4">
            <a:extLst>
              <a:ext uri="{FF2B5EF4-FFF2-40B4-BE49-F238E27FC236}">
                <a16:creationId xmlns:a16="http://schemas.microsoft.com/office/drawing/2014/main" id="{66E95C2E-424E-CFC8-8C54-5F2B32E992FB}"/>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466399" y="0"/>
            <a:ext cx="1725601" cy="190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3">
            <a:extLst>
              <a:ext uri="{FF2B5EF4-FFF2-40B4-BE49-F238E27FC236}">
                <a16:creationId xmlns:a16="http://schemas.microsoft.com/office/drawing/2014/main" id="{D52A023E-6F61-07A8-4761-A96F8434ECA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50161" y="0"/>
            <a:ext cx="2916238" cy="189230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descr="http://www.ceurf.net/images/bp1.jpg">
            <a:extLst>
              <a:ext uri="{FF2B5EF4-FFF2-40B4-BE49-F238E27FC236}">
                <a16:creationId xmlns:a16="http://schemas.microsoft.com/office/drawing/2014/main" id="{7F66F08C-1F07-18AC-A7E3-D05B09F4586A}"/>
              </a:ext>
            </a:extLst>
          </p:cNvPr>
          <p:cNvPicPr>
            <a:picLocks noChangeAspect="1" noChangeArrowheads="1"/>
          </p:cNvPicPr>
          <p:nvPr/>
        </p:nvPicPr>
        <p:blipFill>
          <a:blip r:embed="rId5"/>
          <a:srcRect/>
          <a:stretch>
            <a:fillRect/>
          </a:stretch>
        </p:blipFill>
        <p:spPr bwMode="auto">
          <a:xfrm>
            <a:off x="10214478" y="1968436"/>
            <a:ext cx="1874108" cy="1485143"/>
          </a:xfrm>
          <a:prstGeom prst="rect">
            <a:avLst/>
          </a:prstGeom>
          <a:noFill/>
        </p:spPr>
      </p:pic>
      <p:sp>
        <p:nvSpPr>
          <p:cNvPr id="16" name="ZoneTexte 15">
            <a:extLst>
              <a:ext uri="{FF2B5EF4-FFF2-40B4-BE49-F238E27FC236}">
                <a16:creationId xmlns:a16="http://schemas.microsoft.com/office/drawing/2014/main" id="{7257FC50-7E36-C5F9-DE9A-6F6C725236EC}"/>
              </a:ext>
            </a:extLst>
          </p:cNvPr>
          <p:cNvSpPr txBox="1"/>
          <p:nvPr/>
        </p:nvSpPr>
        <p:spPr>
          <a:xfrm>
            <a:off x="8854633" y="6153335"/>
            <a:ext cx="3233953" cy="646331"/>
          </a:xfrm>
          <a:prstGeom prst="rect">
            <a:avLst/>
          </a:prstGeom>
          <a:noFill/>
        </p:spPr>
        <p:txBody>
          <a:bodyPr wrap="square">
            <a:spAutoFit/>
          </a:bodyPr>
          <a:lstStyle/>
          <a:p>
            <a:pPr algn="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altLang="fr-FR" dirty="0">
                <a:latin typeface="+mj-lt"/>
              </a:rPr>
              <a:t>Havelock. BTS guidelines : Thorax 2010;65(s2) :ii61-ii76. </a:t>
            </a:r>
            <a:endParaRPr lang="fr-FR" dirty="0">
              <a:latin typeface="+mj-lt"/>
            </a:endParaRPr>
          </a:p>
        </p:txBody>
      </p:sp>
      <p:pic>
        <p:nvPicPr>
          <p:cNvPr id="7" name="Image 6">
            <a:extLst>
              <a:ext uri="{FF2B5EF4-FFF2-40B4-BE49-F238E27FC236}">
                <a16:creationId xmlns:a16="http://schemas.microsoft.com/office/drawing/2014/main" id="{8C74E8FB-F6F3-42A3-E256-394303E2FCEF}"/>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8686801" y="1968436"/>
            <a:ext cx="1173892" cy="1605700"/>
          </a:xfrm>
          <a:prstGeom prst="rect">
            <a:avLst/>
          </a:prstGeom>
        </p:spPr>
      </p:pic>
    </p:spTree>
    <p:extLst>
      <p:ext uri="{BB962C8B-B14F-4D97-AF65-F5344CB8AC3E}">
        <p14:creationId xmlns:p14="http://schemas.microsoft.com/office/powerpoint/2010/main" val="112784480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u="sng" dirty="0">
                <a:solidFill>
                  <a:srgbClr val="FF0000"/>
                </a:solidFill>
              </a:rPr>
              <a:t>L’écho est un outil de </a:t>
            </a:r>
            <a:r>
              <a:rPr lang="fr-FR" u="sng" dirty="0" smtClean="0">
                <a:solidFill>
                  <a:srgbClr val="FF0000"/>
                </a:solidFill>
              </a:rPr>
              <a:t>diagnostic de </a:t>
            </a:r>
            <a:r>
              <a:rPr lang="fr-FR" u="sng" dirty="0">
                <a:solidFill>
                  <a:srgbClr val="FF0000"/>
                </a:solidFill>
              </a:rPr>
              <a:t>pneumopathie aiguë communautaire</a:t>
            </a:r>
            <a:endParaRPr lang="fr-FR" dirty="0"/>
          </a:p>
        </p:txBody>
      </p:sp>
      <p:pic>
        <p:nvPicPr>
          <p:cNvPr id="16" name="Espace réservé du contenu 15"/>
          <p:cNvPicPr>
            <a:picLocks noGrp="1" noChangeAspect="1"/>
          </p:cNvPicPr>
          <p:nvPr>
            <p:ph idx="1"/>
          </p:nvPr>
        </p:nvPicPr>
        <p:blipFill rotWithShape="1">
          <a:blip r:embed="rId2"/>
          <a:srcRect b="13699"/>
          <a:stretch/>
        </p:blipFill>
        <p:spPr>
          <a:xfrm>
            <a:off x="399393" y="1990084"/>
            <a:ext cx="4130565" cy="3468090"/>
          </a:xfrm>
          <a:prstGeom prst="rect">
            <a:avLst/>
          </a:prstGeom>
        </p:spPr>
      </p:pic>
      <p:sp>
        <p:nvSpPr>
          <p:cNvPr id="17" name="ZoneTexte 16"/>
          <p:cNvSpPr txBox="1"/>
          <p:nvPr/>
        </p:nvSpPr>
        <p:spPr>
          <a:xfrm>
            <a:off x="1839311" y="5843371"/>
            <a:ext cx="3706283" cy="369332"/>
          </a:xfrm>
          <a:prstGeom prst="rect">
            <a:avLst/>
          </a:prstGeom>
          <a:noFill/>
        </p:spPr>
        <p:txBody>
          <a:bodyPr wrap="square" rtlCol="0">
            <a:spAutoFit/>
          </a:bodyPr>
          <a:lstStyle/>
          <a:p>
            <a:pPr algn="r"/>
            <a:r>
              <a:rPr lang="fr-FR" dirty="0" err="1" smtClean="0">
                <a:latin typeface="+mj-lt"/>
              </a:rPr>
              <a:t>Llamas</a:t>
            </a:r>
            <a:r>
              <a:rPr lang="fr-FR" dirty="0" smtClean="0">
                <a:latin typeface="+mj-lt"/>
              </a:rPr>
              <a:t>-Alvarez et al. </a:t>
            </a:r>
            <a:r>
              <a:rPr lang="fr-FR" dirty="0" err="1" smtClean="0">
                <a:latin typeface="+mj-lt"/>
              </a:rPr>
              <a:t>Chest</a:t>
            </a:r>
            <a:r>
              <a:rPr lang="fr-FR" dirty="0" smtClean="0">
                <a:latin typeface="+mj-lt"/>
              </a:rPr>
              <a:t> 2017</a:t>
            </a:r>
          </a:p>
        </p:txBody>
      </p:sp>
      <p:sp>
        <p:nvSpPr>
          <p:cNvPr id="18" name="ZoneTexte 17"/>
          <p:cNvSpPr txBox="1"/>
          <p:nvPr/>
        </p:nvSpPr>
        <p:spPr>
          <a:xfrm>
            <a:off x="7041931" y="5843371"/>
            <a:ext cx="4384199" cy="369332"/>
          </a:xfrm>
          <a:prstGeom prst="rect">
            <a:avLst/>
          </a:prstGeom>
          <a:noFill/>
        </p:spPr>
        <p:txBody>
          <a:bodyPr wrap="square" rtlCol="0">
            <a:spAutoFit/>
          </a:bodyPr>
          <a:lstStyle/>
          <a:p>
            <a:pPr algn="r"/>
            <a:r>
              <a:rPr lang="fr-FR" dirty="0" smtClean="0">
                <a:latin typeface="+mj-lt"/>
              </a:rPr>
              <a:t>CPLF </a:t>
            </a:r>
            <a:r>
              <a:rPr lang="fr-FR" dirty="0" smtClean="0">
                <a:latin typeface="+mj-lt"/>
              </a:rPr>
              <a:t>2024, ERS 2024</a:t>
            </a:r>
          </a:p>
        </p:txBody>
      </p:sp>
      <p:sp>
        <p:nvSpPr>
          <p:cNvPr id="21" name="ZoneTexte 20"/>
          <p:cNvSpPr txBox="1"/>
          <p:nvPr/>
        </p:nvSpPr>
        <p:spPr>
          <a:xfrm>
            <a:off x="7612810" y="3090041"/>
            <a:ext cx="3920359" cy="1477328"/>
          </a:xfrm>
          <a:prstGeom prst="rect">
            <a:avLst/>
          </a:prstGeom>
          <a:noFill/>
        </p:spPr>
        <p:txBody>
          <a:bodyPr wrap="square" rtlCol="0">
            <a:spAutoFit/>
          </a:bodyPr>
          <a:lstStyle/>
          <a:p>
            <a:pPr algn="ctr"/>
            <a:r>
              <a:rPr lang="fr-FR" b="1" dirty="0" smtClean="0">
                <a:solidFill>
                  <a:srgbClr val="FF0000"/>
                </a:solidFill>
                <a:latin typeface="+mj-lt"/>
              </a:rPr>
              <a:t>Echographie intégrée dans les recommandations </a:t>
            </a:r>
            <a:r>
              <a:rPr lang="fr-FR" b="1" dirty="0" smtClean="0">
                <a:solidFill>
                  <a:srgbClr val="FF0000"/>
                </a:solidFill>
                <a:latin typeface="+mj-lt"/>
              </a:rPr>
              <a:t>de la SPLF sur </a:t>
            </a:r>
            <a:r>
              <a:rPr lang="fr-FR" b="1" dirty="0" smtClean="0">
                <a:solidFill>
                  <a:srgbClr val="FF0000"/>
                </a:solidFill>
                <a:latin typeface="+mj-lt"/>
              </a:rPr>
              <a:t>les PAC de 2024</a:t>
            </a:r>
          </a:p>
          <a:p>
            <a:pPr algn="l"/>
            <a:endParaRPr lang="fr-FR" b="1" i="1" dirty="0">
              <a:latin typeface="+mj-lt"/>
            </a:endParaRPr>
          </a:p>
          <a:p>
            <a:pPr algn="l"/>
            <a:r>
              <a:rPr lang="fr-FR" b="1" i="1" dirty="0" smtClean="0">
                <a:latin typeface="+mj-lt"/>
              </a:rPr>
              <a:t>… « sous réserve d’une formation » </a:t>
            </a:r>
          </a:p>
        </p:txBody>
      </p:sp>
      <p:sp>
        <p:nvSpPr>
          <p:cNvPr id="3" name="ZoneTexte 2"/>
          <p:cNvSpPr txBox="1"/>
          <p:nvPr/>
        </p:nvSpPr>
        <p:spPr>
          <a:xfrm>
            <a:off x="4529958" y="1486038"/>
            <a:ext cx="4398142" cy="800219"/>
          </a:xfrm>
          <a:prstGeom prst="rect">
            <a:avLst/>
          </a:prstGeom>
          <a:noFill/>
        </p:spPr>
        <p:txBody>
          <a:bodyPr wrap="square" rtlCol="0">
            <a:spAutoFit/>
          </a:bodyPr>
          <a:lstStyle/>
          <a:p>
            <a:pPr algn="l"/>
            <a:r>
              <a:rPr lang="fr-FR" sz="2800" b="1" dirty="0" smtClean="0">
                <a:latin typeface="+mj-lt"/>
              </a:rPr>
              <a:t>Sensibilité entre 80 et 90%. </a:t>
            </a:r>
          </a:p>
          <a:p>
            <a:pPr algn="l"/>
            <a:r>
              <a:rPr lang="fr-FR" dirty="0" smtClean="0">
                <a:latin typeface="+mj-lt"/>
              </a:rPr>
              <a:t>Spécificité : entre 70 et 90%</a:t>
            </a:r>
          </a:p>
        </p:txBody>
      </p:sp>
    </p:spTree>
    <p:extLst>
      <p:ext uri="{BB962C8B-B14F-4D97-AF65-F5344CB8AC3E}">
        <p14:creationId xmlns:p14="http://schemas.microsoft.com/office/powerpoint/2010/main" val="340922513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Autofit/>
          </a:bodyPr>
          <a:lstStyle/>
          <a:p>
            <a:r>
              <a:rPr lang="fr-FR" sz="3200" u="sng" dirty="0" smtClean="0">
                <a:solidFill>
                  <a:srgbClr val="00B0F0"/>
                </a:solidFill>
              </a:rPr>
              <a:t>Cas clinique n°4 : </a:t>
            </a:r>
            <a:r>
              <a:rPr lang="fr-FR" sz="3200" u="sng" dirty="0" smtClean="0">
                <a:solidFill>
                  <a:srgbClr val="FF0000"/>
                </a:solidFill>
              </a:rPr>
              <a:t>l’écho permet d’éliminer un pneumothorax (PNO) </a:t>
            </a:r>
            <a:endParaRPr lang="fr-FR" sz="3200" u="sng" dirty="0">
              <a:solidFill>
                <a:srgbClr val="FF0000"/>
              </a:solidFill>
            </a:endParaRPr>
          </a:p>
        </p:txBody>
      </p:sp>
      <p:sp>
        <p:nvSpPr>
          <p:cNvPr id="3" name="Espace réservé du contenu 2"/>
          <p:cNvSpPr>
            <a:spLocks noGrp="1"/>
          </p:cNvSpPr>
          <p:nvPr>
            <p:ph idx="1"/>
          </p:nvPr>
        </p:nvSpPr>
        <p:spPr>
          <a:xfrm>
            <a:off x="609600" y="1583140"/>
            <a:ext cx="5307724" cy="4741460"/>
          </a:xfrm>
        </p:spPr>
        <p:txBody>
          <a:bodyPr/>
          <a:lstStyle/>
          <a:p>
            <a:r>
              <a:rPr lang="fr-FR" dirty="0" smtClean="0"/>
              <a:t>Admission du vendredi soir …. </a:t>
            </a:r>
          </a:p>
          <a:p>
            <a:pPr marL="0" indent="0">
              <a:buNone/>
            </a:pPr>
            <a:r>
              <a:rPr lang="fr-FR" dirty="0"/>
              <a:t>S</a:t>
            </a:r>
            <a:r>
              <a:rPr lang="fr-FR" dirty="0" smtClean="0"/>
              <a:t>urveillance post-PTT</a:t>
            </a:r>
          </a:p>
          <a:p>
            <a:pPr marL="0" indent="0">
              <a:buNone/>
            </a:pPr>
            <a:endParaRPr lang="fr-FR" dirty="0" smtClean="0"/>
          </a:p>
          <a:p>
            <a:pPr marL="0" indent="0">
              <a:buNone/>
            </a:pPr>
            <a:r>
              <a:rPr lang="fr-FR" dirty="0" smtClean="0"/>
              <a:t>Y’</a:t>
            </a:r>
            <a:r>
              <a:rPr lang="fr-FR" dirty="0" err="1" smtClean="0"/>
              <a:t>a-t-il</a:t>
            </a:r>
            <a:r>
              <a:rPr lang="fr-FR" dirty="0" smtClean="0"/>
              <a:t> un pneumothorax ?</a:t>
            </a:r>
          </a:p>
          <a:p>
            <a:pPr marL="0" indent="0">
              <a:buNone/>
            </a:pPr>
            <a:endParaRPr lang="fr-FR" dirty="0"/>
          </a:p>
          <a:p>
            <a:pPr marL="0" indent="0" algn="ctr">
              <a:buNone/>
            </a:pPr>
            <a:r>
              <a:rPr lang="fr-FR" dirty="0" err="1" smtClean="0"/>
              <a:t>Rx</a:t>
            </a:r>
            <a:r>
              <a:rPr lang="fr-FR" dirty="0" smtClean="0"/>
              <a:t> ou écho ?</a:t>
            </a:r>
          </a:p>
          <a:p>
            <a:pPr marL="0" indent="0">
              <a:buNone/>
            </a:pPr>
            <a:r>
              <a:rPr lang="fr-FR" dirty="0" smtClean="0"/>
              <a:t> </a:t>
            </a:r>
            <a:endParaRPr lang="fr-FR" dirty="0"/>
          </a:p>
        </p:txBody>
      </p:sp>
      <p:sp>
        <p:nvSpPr>
          <p:cNvPr id="4" name="Espace réservé du contenu 2"/>
          <p:cNvSpPr txBox="1">
            <a:spLocks/>
          </p:cNvSpPr>
          <p:nvPr/>
        </p:nvSpPr>
        <p:spPr>
          <a:xfrm>
            <a:off x="6479627" y="1583140"/>
            <a:ext cx="5307724" cy="4741460"/>
          </a:xfrm>
          <a:prstGeom prst="rect">
            <a:avLst/>
          </a:prstGeom>
        </p:spPr>
        <p:txBody>
          <a:bodyPr vert="horz">
            <a:normAutofit/>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j-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j-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j-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j-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j-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0" indent="0">
              <a:buFont typeface="Wingdings 2"/>
              <a:buNone/>
            </a:pPr>
            <a:endParaRPr lang="fr-FR" dirty="0"/>
          </a:p>
        </p:txBody>
      </p:sp>
      <p:pic>
        <p:nvPicPr>
          <p:cNvPr id="5" name="Image 4"/>
          <p:cNvPicPr>
            <a:picLocks noChangeAspect="1"/>
          </p:cNvPicPr>
          <p:nvPr/>
        </p:nvPicPr>
        <p:blipFill>
          <a:blip r:embed="rId2"/>
          <a:stretch>
            <a:fillRect/>
          </a:stretch>
        </p:blipFill>
        <p:spPr>
          <a:xfrm>
            <a:off x="6099317" y="1807533"/>
            <a:ext cx="5290826" cy="3657601"/>
          </a:xfrm>
          <a:prstGeom prst="rect">
            <a:avLst/>
          </a:prstGeom>
        </p:spPr>
      </p:pic>
    </p:spTree>
    <p:extLst>
      <p:ext uri="{BB962C8B-B14F-4D97-AF65-F5344CB8AC3E}">
        <p14:creationId xmlns:p14="http://schemas.microsoft.com/office/powerpoint/2010/main" val="32877631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L’échographie </a:t>
            </a:r>
            <a:r>
              <a:rPr lang="fr-FR" u="sng" dirty="0" smtClean="0">
                <a:solidFill>
                  <a:srgbClr val="FF0000"/>
                </a:solidFill>
              </a:rPr>
              <a:t>: excellent outil pour éliminer un PNO</a:t>
            </a:r>
            <a:endParaRPr lang="fr-FR" u="sng" dirty="0">
              <a:solidFill>
                <a:srgbClr val="FF0000"/>
              </a:solidFill>
            </a:endParaRPr>
          </a:p>
        </p:txBody>
      </p:sp>
      <p:pic>
        <p:nvPicPr>
          <p:cNvPr id="4" name="Espace réservé du contenu 3"/>
          <p:cNvPicPr>
            <a:picLocks noGrp="1" noChangeAspect="1"/>
          </p:cNvPicPr>
          <p:nvPr>
            <p:ph idx="1"/>
          </p:nvPr>
        </p:nvPicPr>
        <p:blipFill>
          <a:blip r:embed="rId3"/>
          <a:stretch>
            <a:fillRect/>
          </a:stretch>
        </p:blipFill>
        <p:spPr>
          <a:xfrm>
            <a:off x="609600" y="1738254"/>
            <a:ext cx="9954283" cy="3989884"/>
          </a:xfrm>
          <a:prstGeom prst="rect">
            <a:avLst/>
          </a:prstGeom>
        </p:spPr>
      </p:pic>
      <p:sp>
        <p:nvSpPr>
          <p:cNvPr id="5" name="Rectangle 4"/>
          <p:cNvSpPr/>
          <p:nvPr/>
        </p:nvSpPr>
        <p:spPr>
          <a:xfrm>
            <a:off x="8345215" y="1738255"/>
            <a:ext cx="1860330" cy="356947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ZoneTexte 5"/>
          <p:cNvSpPr txBox="1"/>
          <p:nvPr/>
        </p:nvSpPr>
        <p:spPr>
          <a:xfrm>
            <a:off x="9550400" y="6324600"/>
            <a:ext cx="2520950" cy="369332"/>
          </a:xfrm>
          <a:prstGeom prst="rect">
            <a:avLst/>
          </a:prstGeom>
          <a:noFill/>
        </p:spPr>
        <p:txBody>
          <a:bodyPr wrap="square" rtlCol="0">
            <a:spAutoFit/>
          </a:bodyPr>
          <a:lstStyle/>
          <a:p>
            <a:pPr algn="r"/>
            <a:r>
              <a:rPr lang="fr-FR" dirty="0" smtClean="0">
                <a:latin typeface="+mj-lt"/>
              </a:rPr>
              <a:t>L.J. Staub et al. 2018</a:t>
            </a:r>
          </a:p>
        </p:txBody>
      </p:sp>
      <p:sp>
        <p:nvSpPr>
          <p:cNvPr id="7" name="Rectangle 6"/>
          <p:cNvSpPr/>
          <p:nvPr/>
        </p:nvSpPr>
        <p:spPr>
          <a:xfrm>
            <a:off x="7801842" y="5563776"/>
            <a:ext cx="4244688" cy="584775"/>
          </a:xfrm>
          <a:prstGeom prst="rect">
            <a:avLst/>
          </a:prstGeom>
        </p:spPr>
        <p:txBody>
          <a:bodyPr wrap="none">
            <a:spAutoFit/>
          </a:bodyPr>
          <a:lstStyle/>
          <a:p>
            <a:r>
              <a:rPr lang="fr-FR" sz="3200" b="1" dirty="0" smtClean="0">
                <a:solidFill>
                  <a:srgbClr val="FF0000"/>
                </a:solidFill>
                <a:latin typeface="+mj-lt"/>
              </a:rPr>
              <a:t>Spécificité proche de 1 !</a:t>
            </a:r>
            <a:endParaRPr lang="fr-FR" sz="3200" b="1" dirty="0">
              <a:solidFill>
                <a:srgbClr val="FF0000"/>
              </a:solidFill>
              <a:latin typeface="+mj-lt"/>
            </a:endParaRPr>
          </a:p>
        </p:txBody>
      </p:sp>
    </p:spTree>
    <p:extLst>
      <p:ext uri="{BB962C8B-B14F-4D97-AF65-F5344CB8AC3E}">
        <p14:creationId xmlns:p14="http://schemas.microsoft.com/office/powerpoint/2010/main" val="305833565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09600" y="704088"/>
            <a:ext cx="10972800" cy="725319"/>
          </a:xfrm>
        </p:spPr>
        <p:txBody>
          <a:bodyPr>
            <a:noAutofit/>
          </a:bodyPr>
          <a:lstStyle/>
          <a:p>
            <a:r>
              <a:rPr lang="fr-FR" sz="3200" u="sng" dirty="0" smtClean="0">
                <a:solidFill>
                  <a:srgbClr val="FF0000"/>
                </a:solidFill>
              </a:rPr>
              <a:t>Comment éliminer un pneumothorax à l’</a:t>
            </a:r>
            <a:r>
              <a:rPr lang="fr-FR" sz="3200" u="sng" dirty="0" err="1" smtClean="0">
                <a:solidFill>
                  <a:srgbClr val="FF0000"/>
                </a:solidFill>
              </a:rPr>
              <a:t>echo</a:t>
            </a:r>
            <a:r>
              <a:rPr lang="fr-FR" sz="3200" u="sng" dirty="0">
                <a:solidFill>
                  <a:srgbClr val="FF0000"/>
                </a:solidFill>
              </a:rPr>
              <a:t> ? </a:t>
            </a:r>
            <a:endParaRPr lang="fr-FR" sz="3200" dirty="0">
              <a:solidFill>
                <a:srgbClr val="FF0000"/>
              </a:solidFill>
            </a:endParaRPr>
          </a:p>
        </p:txBody>
      </p:sp>
      <p:sp>
        <p:nvSpPr>
          <p:cNvPr id="8" name="Espace réservé du texte 7"/>
          <p:cNvSpPr>
            <a:spLocks noGrp="1"/>
          </p:cNvSpPr>
          <p:nvPr>
            <p:ph type="body" idx="1"/>
          </p:nvPr>
        </p:nvSpPr>
        <p:spPr>
          <a:xfrm>
            <a:off x="609600" y="1855248"/>
            <a:ext cx="2701159" cy="659352"/>
          </a:xfrm>
        </p:spPr>
        <p:txBody>
          <a:bodyPr/>
          <a:lstStyle/>
          <a:p>
            <a:pPr algn="ctr"/>
            <a:r>
              <a:rPr lang="fr-FR" dirty="0" smtClean="0"/>
              <a:t>Signe du glissement</a:t>
            </a:r>
          </a:p>
          <a:p>
            <a:pPr algn="ctr"/>
            <a:r>
              <a:rPr lang="fr-FR" dirty="0"/>
              <a:t>(</a:t>
            </a:r>
            <a:r>
              <a:rPr lang="fr-FR" i="1" dirty="0" err="1"/>
              <a:t>lung</a:t>
            </a:r>
            <a:r>
              <a:rPr lang="fr-FR" i="1" dirty="0"/>
              <a:t> </a:t>
            </a:r>
            <a:r>
              <a:rPr lang="fr-FR" i="1" dirty="0" err="1"/>
              <a:t>sliding</a:t>
            </a:r>
            <a:r>
              <a:rPr lang="fr-FR" dirty="0"/>
              <a:t>) </a:t>
            </a:r>
          </a:p>
        </p:txBody>
      </p:sp>
      <p:sp>
        <p:nvSpPr>
          <p:cNvPr id="10" name="Espace réservé du texte 9"/>
          <p:cNvSpPr>
            <a:spLocks noGrp="1"/>
          </p:cNvSpPr>
          <p:nvPr>
            <p:ph type="body" sz="half" idx="3"/>
          </p:nvPr>
        </p:nvSpPr>
        <p:spPr>
          <a:xfrm>
            <a:off x="9266916" y="1868996"/>
            <a:ext cx="2085429" cy="674945"/>
          </a:xfrm>
        </p:spPr>
        <p:txBody>
          <a:bodyPr/>
          <a:lstStyle/>
          <a:p>
            <a:pPr algn="ctr"/>
            <a:r>
              <a:rPr lang="fr-FR" dirty="0" smtClean="0"/>
              <a:t>Ligne </a:t>
            </a:r>
            <a:r>
              <a:rPr lang="fr-FR" dirty="0" smtClean="0"/>
              <a:t>B </a:t>
            </a:r>
            <a:endParaRPr lang="fr-FR" dirty="0"/>
          </a:p>
        </p:txBody>
      </p:sp>
      <p:sp>
        <p:nvSpPr>
          <p:cNvPr id="11" name="Espace réservé du contenu 10"/>
          <p:cNvSpPr>
            <a:spLocks noGrp="1"/>
          </p:cNvSpPr>
          <p:nvPr>
            <p:ph sz="quarter" idx="4"/>
          </p:nvPr>
        </p:nvSpPr>
        <p:spPr/>
        <p:txBody>
          <a:bodyPr/>
          <a:lstStyle/>
          <a:p>
            <a:endParaRPr lang="fr-FR" dirty="0" smtClean="0"/>
          </a:p>
          <a:p>
            <a:pPr marL="0" indent="0">
              <a:buNone/>
            </a:pPr>
            <a:endParaRPr lang="fr-FR" dirty="0"/>
          </a:p>
        </p:txBody>
      </p:sp>
      <p:sp>
        <p:nvSpPr>
          <p:cNvPr id="6" name="ZoneTexte 5"/>
          <p:cNvSpPr txBox="1"/>
          <p:nvPr/>
        </p:nvSpPr>
        <p:spPr>
          <a:xfrm>
            <a:off x="9059917" y="6324600"/>
            <a:ext cx="3011433" cy="369332"/>
          </a:xfrm>
          <a:prstGeom prst="rect">
            <a:avLst/>
          </a:prstGeom>
          <a:noFill/>
        </p:spPr>
        <p:txBody>
          <a:bodyPr wrap="square" rtlCol="0">
            <a:spAutoFit/>
          </a:bodyPr>
          <a:lstStyle/>
          <a:p>
            <a:pPr algn="r"/>
            <a:r>
              <a:rPr lang="fr-FR" dirty="0" smtClean="0">
                <a:latin typeface="+mj-lt"/>
              </a:rPr>
              <a:t>ERS 2018, </a:t>
            </a:r>
            <a:r>
              <a:rPr lang="fr-FR" dirty="0" err="1" smtClean="0">
                <a:latin typeface="+mj-lt"/>
              </a:rPr>
              <a:t>monograph</a:t>
            </a:r>
            <a:r>
              <a:rPr lang="fr-FR" dirty="0" smtClean="0">
                <a:latin typeface="+mj-lt"/>
              </a:rPr>
              <a:t> TUS</a:t>
            </a:r>
          </a:p>
        </p:txBody>
      </p:sp>
      <p:sp>
        <p:nvSpPr>
          <p:cNvPr id="12" name="Espace réservé du texte 7"/>
          <p:cNvSpPr txBox="1">
            <a:spLocks/>
          </p:cNvSpPr>
          <p:nvPr/>
        </p:nvSpPr>
        <p:spPr>
          <a:xfrm>
            <a:off x="4938258" y="1855248"/>
            <a:ext cx="2701159" cy="659352"/>
          </a:xfrm>
          <a:prstGeom prst="rect">
            <a:avLst/>
          </a:prstGeom>
        </p:spPr>
        <p:txBody>
          <a:bodyPr vert="horz" lIns="45720" tIns="0" rIns="45720" bIns="0" anchor="ctr">
            <a:noAutofit/>
          </a:bodyPr>
          <a:lstStyle>
            <a:lvl1pPr marL="0" indent="0" algn="l" rtl="0" eaLnBrk="1" latinLnBrk="0" hangingPunct="1">
              <a:spcBef>
                <a:spcPct val="20000"/>
              </a:spcBef>
              <a:buClr>
                <a:schemeClr val="accent3"/>
              </a:buClr>
              <a:buSzPct val="95000"/>
              <a:buFont typeface="Wingdings 2"/>
              <a:buNone/>
              <a:defRPr kumimoji="0" sz="2400" b="1" kern="1200" cap="none" baseline="0">
                <a:solidFill>
                  <a:schemeClr val="tx2"/>
                </a:solidFill>
                <a:effectLst/>
                <a:latin typeface="+mj-lt"/>
                <a:ea typeface="+mn-ea"/>
                <a:cs typeface="+mn-cs"/>
              </a:defRPr>
            </a:lvl1pPr>
            <a:lvl2pPr marL="640080" indent="-246888" algn="l" rtl="0" eaLnBrk="1" latinLnBrk="0" hangingPunct="1">
              <a:spcBef>
                <a:spcPct val="20000"/>
              </a:spcBef>
              <a:buClr>
                <a:schemeClr val="accent1"/>
              </a:buClr>
              <a:buSzPct val="85000"/>
              <a:buFont typeface="Wingdings 2"/>
              <a:buNone/>
              <a:defRPr kumimoji="0" sz="2000" b="1" kern="1200">
                <a:solidFill>
                  <a:schemeClr val="tx1"/>
                </a:solidFill>
                <a:latin typeface="+mj-lt"/>
                <a:ea typeface="+mn-ea"/>
                <a:cs typeface="+mn-cs"/>
              </a:defRPr>
            </a:lvl2pPr>
            <a:lvl3pPr marL="914400" indent="-246888" algn="l" rtl="0" eaLnBrk="1" latinLnBrk="0" hangingPunct="1">
              <a:spcBef>
                <a:spcPct val="20000"/>
              </a:spcBef>
              <a:buClr>
                <a:schemeClr val="accent2"/>
              </a:buClr>
              <a:buSzPct val="70000"/>
              <a:buFont typeface="Wingdings 2"/>
              <a:buNone/>
              <a:defRPr kumimoji="0" sz="1800" b="1" kern="1200">
                <a:solidFill>
                  <a:schemeClr val="tx1"/>
                </a:solidFill>
                <a:latin typeface="+mj-lt"/>
                <a:ea typeface="+mn-ea"/>
                <a:cs typeface="+mn-cs"/>
              </a:defRPr>
            </a:lvl3pPr>
            <a:lvl4pPr marL="1188720" indent="-210312" algn="l" rtl="0" eaLnBrk="1" latinLnBrk="0" hangingPunct="1">
              <a:spcBef>
                <a:spcPct val="20000"/>
              </a:spcBef>
              <a:buClr>
                <a:schemeClr val="accent3"/>
              </a:buClr>
              <a:buSzPct val="65000"/>
              <a:buFont typeface="Wingdings 2"/>
              <a:buNone/>
              <a:defRPr kumimoji="0" sz="1600" b="1" kern="1200">
                <a:solidFill>
                  <a:schemeClr val="tx1"/>
                </a:solidFill>
                <a:latin typeface="+mj-lt"/>
                <a:ea typeface="+mn-ea"/>
                <a:cs typeface="+mn-cs"/>
              </a:defRPr>
            </a:lvl4pPr>
            <a:lvl5pPr marL="1463040" indent="-210312" algn="l" rtl="0" eaLnBrk="1" latinLnBrk="0" hangingPunct="1">
              <a:spcBef>
                <a:spcPct val="20000"/>
              </a:spcBef>
              <a:buClr>
                <a:schemeClr val="accent4"/>
              </a:buClr>
              <a:buSzPct val="65000"/>
              <a:buFont typeface="Wingdings 2"/>
              <a:buNone/>
              <a:defRPr kumimoji="0" sz="1600" b="1" kern="1200">
                <a:solidFill>
                  <a:schemeClr val="tx1"/>
                </a:solidFill>
                <a:latin typeface="+mj-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algn="ctr"/>
            <a:r>
              <a:rPr lang="fr-FR" dirty="0" smtClean="0"/>
              <a:t>Signe du rivage</a:t>
            </a:r>
          </a:p>
          <a:p>
            <a:pPr algn="ctr"/>
            <a:r>
              <a:rPr lang="fr-FR" i="1" dirty="0"/>
              <a:t>(</a:t>
            </a:r>
            <a:r>
              <a:rPr lang="fr-FR" i="1" dirty="0" err="1"/>
              <a:t>seashore</a:t>
            </a:r>
            <a:r>
              <a:rPr lang="fr-FR" i="1" dirty="0"/>
              <a:t> </a:t>
            </a:r>
            <a:r>
              <a:rPr lang="fr-FR" i="1" dirty="0" err="1"/>
              <a:t>sign</a:t>
            </a:r>
            <a:r>
              <a:rPr lang="fr-FR" i="1" dirty="0" smtClean="0"/>
              <a:t>)</a:t>
            </a:r>
            <a:endParaRPr lang="fr-FR" i="1" dirty="0"/>
          </a:p>
        </p:txBody>
      </p:sp>
      <p:pic>
        <p:nvPicPr>
          <p:cNvPr id="9" name="Espace réservé du contenu 3"/>
          <p:cNvPicPr>
            <a:picLocks noGrp="1" noChangeAspect="1"/>
          </p:cNvPicPr>
          <p:nvPr>
            <p:ph idx="1"/>
          </p:nvPr>
        </p:nvPicPr>
        <p:blipFill rotWithShape="1">
          <a:blip r:embed="rId5">
            <a:extLst>
              <a:ext uri="{28A0092B-C50C-407E-A947-70E740481C1C}">
                <a14:useLocalDpi xmlns:a14="http://schemas.microsoft.com/office/drawing/2010/main" val="0"/>
              </a:ext>
            </a:extLst>
          </a:blip>
          <a:srcRect l="7611" t="9962"/>
          <a:stretch/>
        </p:blipFill>
        <p:spPr>
          <a:xfrm>
            <a:off x="4489922" y="2850354"/>
            <a:ext cx="3881225" cy="2836862"/>
          </a:xfrm>
        </p:spPr>
      </p:pic>
      <p:pic>
        <p:nvPicPr>
          <p:cNvPr id="13" name="202310111853360011ABD">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6"/>
          <a:stretch>
            <a:fillRect/>
          </a:stretch>
        </p:blipFill>
        <p:spPr>
          <a:xfrm>
            <a:off x="158751" y="2850354"/>
            <a:ext cx="3822699" cy="2866763"/>
          </a:xfrm>
        </p:spPr>
      </p:pic>
      <p:sp>
        <p:nvSpPr>
          <p:cNvPr id="3" name="Rectangle 2"/>
          <p:cNvSpPr/>
          <p:nvPr/>
        </p:nvSpPr>
        <p:spPr>
          <a:xfrm>
            <a:off x="914545" y="2940441"/>
            <a:ext cx="1409700" cy="1397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 name="Image 3"/>
          <p:cNvPicPr>
            <a:picLocks noChangeAspect="1"/>
          </p:cNvPicPr>
          <p:nvPr/>
        </p:nvPicPr>
        <p:blipFill>
          <a:blip r:embed="rId7"/>
          <a:stretch>
            <a:fillRect/>
          </a:stretch>
        </p:blipFill>
        <p:spPr>
          <a:xfrm>
            <a:off x="8887884" y="3339554"/>
            <a:ext cx="3096057" cy="2038635"/>
          </a:xfrm>
          <a:prstGeom prst="rect">
            <a:avLst/>
          </a:prstGeom>
        </p:spPr>
      </p:pic>
      <p:sp>
        <p:nvSpPr>
          <p:cNvPr id="14" name="Flèche droite 13"/>
          <p:cNvSpPr/>
          <p:nvPr/>
        </p:nvSpPr>
        <p:spPr>
          <a:xfrm rot="14878465">
            <a:off x="6569877" y="5168654"/>
            <a:ext cx="1454883" cy="343203"/>
          </a:xfrm>
          <a:prstGeom prst="rightArrow">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ZoneTexte 4"/>
          <p:cNvSpPr txBox="1"/>
          <p:nvPr/>
        </p:nvSpPr>
        <p:spPr>
          <a:xfrm>
            <a:off x="6099528" y="5954741"/>
            <a:ext cx="3079778" cy="830997"/>
          </a:xfrm>
          <a:prstGeom prst="rect">
            <a:avLst/>
          </a:prstGeom>
          <a:noFill/>
        </p:spPr>
        <p:txBody>
          <a:bodyPr wrap="square" rtlCol="0">
            <a:spAutoFit/>
          </a:bodyPr>
          <a:lstStyle/>
          <a:p>
            <a:pPr algn="l"/>
            <a:r>
              <a:rPr lang="fr-FR" sz="1600" dirty="0" smtClean="0">
                <a:latin typeface="+mj-lt"/>
              </a:rPr>
              <a:t>ligne </a:t>
            </a:r>
            <a:r>
              <a:rPr lang="fr-FR" sz="1600" dirty="0" err="1" smtClean="0">
                <a:latin typeface="+mj-lt"/>
              </a:rPr>
              <a:t>pleuro-pulmonaire</a:t>
            </a:r>
            <a:endParaRPr lang="fr-FR" sz="1600" dirty="0" smtClean="0">
              <a:latin typeface="+mj-lt"/>
            </a:endParaRPr>
          </a:p>
          <a:p>
            <a:pPr algn="l"/>
            <a:r>
              <a:rPr lang="fr-FR" sz="1600" b="1" u="sng" dirty="0" smtClean="0">
                <a:latin typeface="+mj-lt"/>
              </a:rPr>
              <a:t>= accolement des 2 feuillets pleuraux = pas de PNO</a:t>
            </a:r>
            <a:endParaRPr lang="fr-FR" sz="1600" b="1" u="sng" dirty="0" smtClean="0">
              <a:latin typeface="+mj-lt"/>
            </a:endParaRPr>
          </a:p>
        </p:txBody>
      </p:sp>
      <p:sp>
        <p:nvSpPr>
          <p:cNvPr id="7" name="ZoneTexte 6"/>
          <p:cNvSpPr txBox="1"/>
          <p:nvPr/>
        </p:nvSpPr>
        <p:spPr>
          <a:xfrm>
            <a:off x="3046925" y="5699636"/>
            <a:ext cx="2349661" cy="646331"/>
          </a:xfrm>
          <a:prstGeom prst="rect">
            <a:avLst/>
          </a:prstGeom>
          <a:noFill/>
        </p:spPr>
        <p:txBody>
          <a:bodyPr wrap="square" rtlCol="0">
            <a:spAutoFit/>
          </a:bodyPr>
          <a:lstStyle/>
          <a:p>
            <a:pPr algn="l"/>
            <a:r>
              <a:rPr lang="fr-FR" dirty="0" smtClean="0">
                <a:latin typeface="+mj-lt"/>
              </a:rPr>
              <a:t>Cône d’ombre impur </a:t>
            </a:r>
          </a:p>
          <a:p>
            <a:pPr algn="l"/>
            <a:r>
              <a:rPr lang="fr-FR" dirty="0" smtClean="0">
                <a:latin typeface="+mj-lt"/>
              </a:rPr>
              <a:t>= artefact de l’air</a:t>
            </a:r>
            <a:endParaRPr lang="fr-FR" b="1" u="sng" dirty="0" smtClean="0">
              <a:latin typeface="+mj-lt"/>
            </a:endParaRPr>
          </a:p>
        </p:txBody>
      </p:sp>
      <p:sp>
        <p:nvSpPr>
          <p:cNvPr id="15" name="Flèche droite 14"/>
          <p:cNvSpPr/>
          <p:nvPr/>
        </p:nvSpPr>
        <p:spPr>
          <a:xfrm rot="13595212">
            <a:off x="1634017" y="5242373"/>
            <a:ext cx="1653752" cy="228304"/>
          </a:xfrm>
          <a:prstGeom prst="rightArrow">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Flèche droite 15"/>
          <p:cNvSpPr/>
          <p:nvPr/>
        </p:nvSpPr>
        <p:spPr>
          <a:xfrm rot="18853659">
            <a:off x="4943058" y="5456593"/>
            <a:ext cx="1054259" cy="180135"/>
          </a:xfrm>
          <a:prstGeom prst="rightArrow">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ZoneTexte 16"/>
          <p:cNvSpPr txBox="1"/>
          <p:nvPr/>
        </p:nvSpPr>
        <p:spPr>
          <a:xfrm>
            <a:off x="8894526" y="2481007"/>
            <a:ext cx="2978837" cy="646331"/>
          </a:xfrm>
          <a:prstGeom prst="rect">
            <a:avLst/>
          </a:prstGeom>
          <a:noFill/>
        </p:spPr>
        <p:txBody>
          <a:bodyPr wrap="square" rtlCol="0">
            <a:spAutoFit/>
          </a:bodyPr>
          <a:lstStyle/>
          <a:p>
            <a:pPr algn="ctr"/>
            <a:r>
              <a:rPr lang="fr-FR" b="1" u="sng" dirty="0" smtClean="0">
                <a:latin typeface="+mj-lt"/>
              </a:rPr>
              <a:t>Naît de la plèvre viscérale</a:t>
            </a:r>
          </a:p>
          <a:p>
            <a:pPr algn="ctr"/>
            <a:r>
              <a:rPr lang="fr-FR" b="1" u="sng" dirty="0" smtClean="0">
                <a:latin typeface="+mj-lt"/>
              </a:rPr>
              <a:t>= Pas de PNO</a:t>
            </a:r>
            <a:endParaRPr lang="fr-FR" b="1" u="sng" dirty="0" smtClean="0">
              <a:latin typeface="+mj-lt"/>
            </a:endParaRPr>
          </a:p>
        </p:txBody>
      </p:sp>
      <p:sp>
        <p:nvSpPr>
          <p:cNvPr id="18" name="Ellipse 17"/>
          <p:cNvSpPr/>
          <p:nvPr/>
        </p:nvSpPr>
        <p:spPr>
          <a:xfrm>
            <a:off x="9780608" y="254643"/>
            <a:ext cx="2092756" cy="1307939"/>
          </a:xfrm>
          <a:prstGeom prst="ellipse">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smtClean="0">
                <a:solidFill>
                  <a:schemeClr val="tx1"/>
                </a:solidFill>
              </a:rPr>
              <a:t>ECHO NORMALE </a:t>
            </a:r>
            <a:endParaRPr lang="fr-FR" b="1" dirty="0">
              <a:solidFill>
                <a:schemeClr val="tx1"/>
              </a:solidFill>
            </a:endParaRPr>
          </a:p>
        </p:txBody>
      </p:sp>
      <p:sp>
        <p:nvSpPr>
          <p:cNvPr id="19" name="Flèche droite 18"/>
          <p:cNvSpPr/>
          <p:nvPr/>
        </p:nvSpPr>
        <p:spPr>
          <a:xfrm rot="17617655">
            <a:off x="432424" y="4919030"/>
            <a:ext cx="1663408" cy="343203"/>
          </a:xfrm>
          <a:prstGeom prst="rightArrow">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ZoneTexte 19"/>
          <p:cNvSpPr txBox="1"/>
          <p:nvPr/>
        </p:nvSpPr>
        <p:spPr>
          <a:xfrm>
            <a:off x="32311" y="5914638"/>
            <a:ext cx="3079778" cy="830997"/>
          </a:xfrm>
          <a:prstGeom prst="rect">
            <a:avLst/>
          </a:prstGeom>
          <a:noFill/>
        </p:spPr>
        <p:txBody>
          <a:bodyPr wrap="square" rtlCol="0">
            <a:spAutoFit/>
          </a:bodyPr>
          <a:lstStyle/>
          <a:p>
            <a:pPr algn="l"/>
            <a:r>
              <a:rPr lang="fr-FR" sz="1600" dirty="0" smtClean="0">
                <a:latin typeface="+mj-lt"/>
              </a:rPr>
              <a:t>ligne </a:t>
            </a:r>
            <a:r>
              <a:rPr lang="fr-FR" sz="1600" dirty="0" err="1" smtClean="0">
                <a:latin typeface="+mj-lt"/>
              </a:rPr>
              <a:t>pleuro-pulmonaire</a:t>
            </a:r>
            <a:r>
              <a:rPr lang="fr-FR" sz="1600" dirty="0" smtClean="0">
                <a:latin typeface="+mj-lt"/>
              </a:rPr>
              <a:t> </a:t>
            </a:r>
            <a:r>
              <a:rPr lang="fr-FR" sz="1600" b="1" u="sng" dirty="0" smtClean="0">
                <a:latin typeface="+mj-lt"/>
              </a:rPr>
              <a:t>mobile : les 2 feuillets pleuraux glissent = pas de PNO </a:t>
            </a:r>
            <a:endParaRPr lang="fr-FR" sz="1600" b="1" u="sng" dirty="0" smtClean="0">
              <a:latin typeface="+mj-lt"/>
            </a:endParaRPr>
          </a:p>
        </p:txBody>
      </p:sp>
    </p:spTree>
    <p:extLst>
      <p:ext uri="{BB962C8B-B14F-4D97-AF65-F5344CB8AC3E}">
        <p14:creationId xmlns:p14="http://schemas.microsoft.com/office/powerpoint/2010/main" val="2995159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33"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13"/>
                </p:tgtEl>
              </p:cMediaNode>
            </p:video>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3"/>
                                        </p:tgtEl>
                                      </p:cBhvr>
                                    </p:cmd>
                                  </p:childTnLst>
                                </p:cTn>
                              </p:par>
                            </p:childTnLst>
                          </p:cTn>
                        </p:par>
                      </p:childTnLst>
                    </p:cTn>
                  </p:par>
                </p:childTnLst>
              </p:cTn>
              <p:nextCondLst>
                <p:cond evt="onClick" delay="0">
                  <p:tgtEl>
                    <p:spTgt spid="13"/>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u="sng" dirty="0">
                <a:solidFill>
                  <a:srgbClr val="00B0F0"/>
                </a:solidFill>
              </a:rPr>
              <a:t>Cas clinique n°5 : pose de drain difficile, suivi de drainage</a:t>
            </a:r>
          </a:p>
        </p:txBody>
      </p:sp>
      <p:pic>
        <p:nvPicPr>
          <p:cNvPr id="5" name="Espace réservé du contenu 4"/>
          <p:cNvPicPr>
            <a:picLocks noGrp="1" noChangeAspect="1"/>
          </p:cNvPicPr>
          <p:nvPr>
            <p:ph idx="1"/>
          </p:nvPr>
        </p:nvPicPr>
        <p:blipFill>
          <a:blip r:embed="rId2"/>
          <a:stretch>
            <a:fillRect/>
          </a:stretch>
        </p:blipFill>
        <p:spPr>
          <a:xfrm>
            <a:off x="6529113" y="1583140"/>
            <a:ext cx="3934374" cy="4239217"/>
          </a:xfrm>
          <a:prstGeom prst="rect">
            <a:avLst/>
          </a:prstGeom>
        </p:spPr>
      </p:pic>
      <p:pic>
        <p:nvPicPr>
          <p:cNvPr id="4" name="Image 3"/>
          <p:cNvPicPr>
            <a:picLocks noChangeAspect="1"/>
          </p:cNvPicPr>
          <p:nvPr/>
        </p:nvPicPr>
        <p:blipFill>
          <a:blip r:embed="rId3"/>
          <a:stretch>
            <a:fillRect/>
          </a:stretch>
        </p:blipFill>
        <p:spPr>
          <a:xfrm>
            <a:off x="609600" y="1583140"/>
            <a:ext cx="4410691" cy="4401164"/>
          </a:xfrm>
          <a:prstGeom prst="rect">
            <a:avLst/>
          </a:prstGeom>
        </p:spPr>
      </p:pic>
    </p:spTree>
    <p:extLst>
      <p:ext uri="{BB962C8B-B14F-4D97-AF65-F5344CB8AC3E}">
        <p14:creationId xmlns:p14="http://schemas.microsoft.com/office/powerpoint/2010/main" val="94925868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3200" dirty="0" smtClean="0"/>
              <a:t>Gestion des drains : </a:t>
            </a:r>
            <a:r>
              <a:rPr lang="fr-FR" sz="3200" u="sng" dirty="0" smtClean="0">
                <a:solidFill>
                  <a:srgbClr val="FF0000"/>
                </a:solidFill>
              </a:rPr>
              <a:t>l’écho permet la pose de drains difficiles</a:t>
            </a:r>
            <a:endParaRPr lang="fr-FR" sz="3200" u="sng" dirty="0">
              <a:solidFill>
                <a:srgbClr val="FF0000"/>
              </a:solidFill>
            </a:endParaRPr>
          </a:p>
        </p:txBody>
      </p:sp>
      <p:sp>
        <p:nvSpPr>
          <p:cNvPr id="6" name="Espace réservé du contenu 5"/>
          <p:cNvSpPr>
            <a:spLocks noGrp="1"/>
          </p:cNvSpPr>
          <p:nvPr>
            <p:ph idx="1"/>
          </p:nvPr>
        </p:nvSpPr>
        <p:spPr>
          <a:xfrm>
            <a:off x="609600" y="1583140"/>
            <a:ext cx="5842000" cy="4741460"/>
          </a:xfrm>
        </p:spPr>
        <p:txBody>
          <a:bodyPr/>
          <a:lstStyle/>
          <a:p>
            <a:endParaRPr lang="en-FR" dirty="0"/>
          </a:p>
          <a:p>
            <a:endParaRPr lang="fr-FR" dirty="0"/>
          </a:p>
        </p:txBody>
      </p:sp>
      <p:pic>
        <p:nvPicPr>
          <p:cNvPr id="7" name="Picture 10">
            <a:extLst>
              <a:ext uri="{FF2B5EF4-FFF2-40B4-BE49-F238E27FC236}">
                <a16:creationId xmlns:a16="http://schemas.microsoft.com/office/drawing/2014/main" id="{69ABBD04-F326-B356-5D8F-877E7FA01F9D}"/>
              </a:ext>
            </a:extLst>
          </p:cNvPr>
          <p:cNvPicPr>
            <a:picLocks noChangeAspect="1"/>
          </p:cNvPicPr>
          <p:nvPr/>
        </p:nvPicPr>
        <p:blipFill>
          <a:blip r:embed="rId3"/>
          <a:stretch>
            <a:fillRect/>
          </a:stretch>
        </p:blipFill>
        <p:spPr>
          <a:xfrm>
            <a:off x="179336" y="1843107"/>
            <a:ext cx="3773991" cy="2830493"/>
          </a:xfrm>
          <a:prstGeom prst="rect">
            <a:avLst/>
          </a:prstGeom>
        </p:spPr>
      </p:pic>
      <p:pic>
        <p:nvPicPr>
          <p:cNvPr id="3" name="Image 2"/>
          <p:cNvPicPr>
            <a:picLocks noChangeAspect="1"/>
          </p:cNvPicPr>
          <p:nvPr/>
        </p:nvPicPr>
        <p:blipFill>
          <a:blip r:embed="rId4"/>
          <a:stretch>
            <a:fillRect/>
          </a:stretch>
        </p:blipFill>
        <p:spPr>
          <a:xfrm>
            <a:off x="4228389" y="1871070"/>
            <a:ext cx="3570405" cy="2802530"/>
          </a:xfrm>
          <a:prstGeom prst="rect">
            <a:avLst/>
          </a:prstGeom>
        </p:spPr>
      </p:pic>
      <p:pic>
        <p:nvPicPr>
          <p:cNvPr id="8" name="Content Placeholder 2">
            <a:extLst>
              <a:ext uri="{FF2B5EF4-FFF2-40B4-BE49-F238E27FC236}">
                <a16:creationId xmlns:a16="http://schemas.microsoft.com/office/drawing/2014/main" id="{A9456DD4-0EEA-95AA-87BE-E827CFBD0671}"/>
              </a:ext>
            </a:extLst>
          </p:cNvPr>
          <p:cNvPicPr>
            <a:picLocks noChangeAspect="1"/>
          </p:cNvPicPr>
          <p:nvPr/>
        </p:nvPicPr>
        <p:blipFill>
          <a:blip r:embed="rId5"/>
          <a:stretch>
            <a:fillRect/>
          </a:stretch>
        </p:blipFill>
        <p:spPr>
          <a:xfrm>
            <a:off x="8073855" y="1871070"/>
            <a:ext cx="3736707" cy="2802530"/>
          </a:xfrm>
          <a:prstGeom prst="rect">
            <a:avLst/>
          </a:prstGeom>
        </p:spPr>
      </p:pic>
      <p:sp>
        <p:nvSpPr>
          <p:cNvPr id="9" name="Rectangle 8"/>
          <p:cNvSpPr/>
          <p:nvPr/>
        </p:nvSpPr>
        <p:spPr>
          <a:xfrm>
            <a:off x="8765629" y="1871070"/>
            <a:ext cx="1445171" cy="16093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ZoneTexte 3"/>
          <p:cNvSpPr txBox="1"/>
          <p:nvPr/>
        </p:nvSpPr>
        <p:spPr>
          <a:xfrm>
            <a:off x="1869965" y="4907729"/>
            <a:ext cx="452821" cy="369332"/>
          </a:xfrm>
          <a:prstGeom prst="rect">
            <a:avLst/>
          </a:prstGeom>
          <a:noFill/>
        </p:spPr>
        <p:txBody>
          <a:bodyPr wrap="square" rtlCol="0">
            <a:spAutoFit/>
          </a:bodyPr>
          <a:lstStyle/>
          <a:p>
            <a:pPr algn="l"/>
            <a:r>
              <a:rPr lang="fr-FR" b="1" dirty="0" smtClean="0">
                <a:solidFill>
                  <a:srgbClr val="FF0000"/>
                </a:solidFill>
                <a:latin typeface="+mj-lt"/>
              </a:rPr>
              <a:t>J1</a:t>
            </a:r>
          </a:p>
        </p:txBody>
      </p:sp>
      <p:sp>
        <p:nvSpPr>
          <p:cNvPr id="10" name="ZoneTexte 9"/>
          <p:cNvSpPr txBox="1"/>
          <p:nvPr/>
        </p:nvSpPr>
        <p:spPr>
          <a:xfrm>
            <a:off x="9351738" y="4896617"/>
            <a:ext cx="2081487" cy="646331"/>
          </a:xfrm>
          <a:prstGeom prst="rect">
            <a:avLst/>
          </a:prstGeom>
          <a:noFill/>
        </p:spPr>
        <p:txBody>
          <a:bodyPr wrap="square" rtlCol="0">
            <a:spAutoFit/>
          </a:bodyPr>
          <a:lstStyle/>
          <a:p>
            <a:pPr algn="ctr"/>
            <a:r>
              <a:rPr lang="fr-FR" b="1" dirty="0" smtClean="0">
                <a:solidFill>
                  <a:srgbClr val="FF0000"/>
                </a:solidFill>
                <a:latin typeface="+mj-lt"/>
              </a:rPr>
              <a:t>J4</a:t>
            </a:r>
          </a:p>
          <a:p>
            <a:pPr algn="ctr"/>
            <a:r>
              <a:rPr lang="fr-FR" b="1" dirty="0" smtClean="0">
                <a:solidFill>
                  <a:srgbClr val="FF0000"/>
                </a:solidFill>
                <a:latin typeface="+mj-lt"/>
              </a:rPr>
              <a:t>Retrait de drain</a:t>
            </a:r>
          </a:p>
        </p:txBody>
      </p:sp>
      <p:sp>
        <p:nvSpPr>
          <p:cNvPr id="5" name="Flèche droite 4"/>
          <p:cNvSpPr/>
          <p:nvPr/>
        </p:nvSpPr>
        <p:spPr>
          <a:xfrm>
            <a:off x="6795972" y="4961530"/>
            <a:ext cx="2555766" cy="26275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p:cNvSpPr/>
          <p:nvPr/>
        </p:nvSpPr>
        <p:spPr>
          <a:xfrm>
            <a:off x="7019239" y="5245456"/>
            <a:ext cx="2109232" cy="369332"/>
          </a:xfrm>
          <a:prstGeom prst="rect">
            <a:avLst/>
          </a:prstGeom>
        </p:spPr>
        <p:txBody>
          <a:bodyPr wrap="none">
            <a:spAutoFit/>
          </a:bodyPr>
          <a:lstStyle/>
          <a:p>
            <a:r>
              <a:rPr lang="en-FR" dirty="0"/>
              <a:t>Drainage de </a:t>
            </a:r>
            <a:r>
              <a:rPr lang="fr-FR" dirty="0"/>
              <a:t>400 cc </a:t>
            </a:r>
          </a:p>
        </p:txBody>
      </p:sp>
    </p:spTree>
    <p:extLst>
      <p:ext uri="{BB962C8B-B14F-4D97-AF65-F5344CB8AC3E}">
        <p14:creationId xmlns:p14="http://schemas.microsoft.com/office/powerpoint/2010/main" val="278581788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Autofit/>
          </a:bodyPr>
          <a:lstStyle/>
          <a:p>
            <a:r>
              <a:rPr lang="fr-FR" sz="2800" dirty="0" smtClean="0"/>
              <a:t>Gestion des drains : </a:t>
            </a:r>
            <a:r>
              <a:rPr lang="fr-FR" sz="2800" u="sng" dirty="0" smtClean="0">
                <a:solidFill>
                  <a:srgbClr val="FF0000"/>
                </a:solidFill>
              </a:rPr>
              <a:t>le suivi par échographie raccourcit le temps de drainage : 2 j versus 3.6j (PNO) et de moitié pour l’hémothorax</a:t>
            </a:r>
            <a:endParaRPr lang="fr-FR" sz="2800" u="sng" dirty="0">
              <a:solidFill>
                <a:srgbClr val="FF0000"/>
              </a:solidFill>
            </a:endParaRPr>
          </a:p>
        </p:txBody>
      </p:sp>
      <p:sp>
        <p:nvSpPr>
          <p:cNvPr id="5" name="ZoneTexte 4"/>
          <p:cNvSpPr txBox="1"/>
          <p:nvPr/>
        </p:nvSpPr>
        <p:spPr>
          <a:xfrm>
            <a:off x="9550400" y="6324600"/>
            <a:ext cx="2520950" cy="369332"/>
          </a:xfrm>
          <a:prstGeom prst="rect">
            <a:avLst/>
          </a:prstGeom>
          <a:noFill/>
        </p:spPr>
        <p:txBody>
          <a:bodyPr wrap="square" rtlCol="0">
            <a:spAutoFit/>
          </a:bodyPr>
          <a:lstStyle/>
          <a:p>
            <a:pPr algn="l"/>
            <a:r>
              <a:rPr lang="fr-FR" dirty="0" smtClean="0">
                <a:latin typeface="+mj-lt"/>
              </a:rPr>
              <a:t>A. Z. </a:t>
            </a:r>
            <a:r>
              <a:rPr lang="fr-FR" dirty="0" err="1" smtClean="0">
                <a:latin typeface="+mj-lt"/>
              </a:rPr>
              <a:t>Fonsesca</a:t>
            </a:r>
            <a:r>
              <a:rPr lang="fr-FR" dirty="0" smtClean="0">
                <a:latin typeface="+mj-lt"/>
              </a:rPr>
              <a:t> et al. 2020</a:t>
            </a:r>
          </a:p>
        </p:txBody>
      </p:sp>
      <p:sp>
        <p:nvSpPr>
          <p:cNvPr id="6" name="ZoneTexte 5"/>
          <p:cNvSpPr txBox="1"/>
          <p:nvPr/>
        </p:nvSpPr>
        <p:spPr>
          <a:xfrm>
            <a:off x="4864100" y="1583140"/>
            <a:ext cx="2463800" cy="369332"/>
          </a:xfrm>
          <a:prstGeom prst="rect">
            <a:avLst/>
          </a:prstGeom>
          <a:noFill/>
        </p:spPr>
        <p:txBody>
          <a:bodyPr wrap="square" rtlCol="0">
            <a:spAutoFit/>
          </a:bodyPr>
          <a:lstStyle/>
          <a:p>
            <a:pPr algn="l"/>
            <a:r>
              <a:rPr lang="fr-FR" b="1" dirty="0" smtClean="0">
                <a:latin typeface="+mj-lt"/>
              </a:rPr>
              <a:t>61 patients randomisés</a:t>
            </a:r>
          </a:p>
        </p:txBody>
      </p:sp>
      <p:sp>
        <p:nvSpPr>
          <p:cNvPr id="7" name="ZoneTexte 6"/>
          <p:cNvSpPr txBox="1"/>
          <p:nvPr/>
        </p:nvSpPr>
        <p:spPr>
          <a:xfrm>
            <a:off x="2120900" y="2527300"/>
            <a:ext cx="2159000" cy="923330"/>
          </a:xfrm>
          <a:prstGeom prst="rect">
            <a:avLst/>
          </a:prstGeom>
          <a:noFill/>
        </p:spPr>
        <p:txBody>
          <a:bodyPr wrap="square" rtlCol="0">
            <a:spAutoFit/>
          </a:bodyPr>
          <a:lstStyle/>
          <a:p>
            <a:pPr algn="ctr"/>
            <a:r>
              <a:rPr lang="fr-FR" b="1" dirty="0" smtClean="0">
                <a:latin typeface="+mj-lt"/>
              </a:rPr>
              <a:t>Groupe </a:t>
            </a:r>
          </a:p>
          <a:p>
            <a:pPr algn="ctr"/>
            <a:r>
              <a:rPr lang="fr-FR" b="1" dirty="0" smtClean="0">
                <a:latin typeface="+mj-lt"/>
              </a:rPr>
              <a:t>ECHOGRAPHIE </a:t>
            </a:r>
          </a:p>
          <a:p>
            <a:pPr algn="ctr"/>
            <a:r>
              <a:rPr lang="fr-FR" b="1" dirty="0" smtClean="0">
                <a:latin typeface="+mj-lt"/>
              </a:rPr>
              <a:t>n = 30</a:t>
            </a:r>
          </a:p>
        </p:txBody>
      </p:sp>
      <p:sp>
        <p:nvSpPr>
          <p:cNvPr id="9" name="ZoneTexte 8"/>
          <p:cNvSpPr txBox="1"/>
          <p:nvPr/>
        </p:nvSpPr>
        <p:spPr>
          <a:xfrm>
            <a:off x="7694995" y="2537338"/>
            <a:ext cx="2159000" cy="923330"/>
          </a:xfrm>
          <a:prstGeom prst="rect">
            <a:avLst/>
          </a:prstGeom>
          <a:noFill/>
        </p:spPr>
        <p:txBody>
          <a:bodyPr wrap="square" rtlCol="0">
            <a:spAutoFit/>
          </a:bodyPr>
          <a:lstStyle/>
          <a:p>
            <a:pPr algn="ctr"/>
            <a:r>
              <a:rPr lang="fr-FR" b="1" dirty="0" smtClean="0">
                <a:latin typeface="+mj-lt"/>
              </a:rPr>
              <a:t>Groupe </a:t>
            </a:r>
          </a:p>
          <a:p>
            <a:pPr algn="ctr"/>
            <a:r>
              <a:rPr lang="fr-FR" b="1" dirty="0" smtClean="0">
                <a:latin typeface="+mj-lt"/>
              </a:rPr>
              <a:t>RADIOGRAPHIE </a:t>
            </a:r>
          </a:p>
          <a:p>
            <a:pPr algn="ctr"/>
            <a:r>
              <a:rPr lang="fr-FR" b="1" dirty="0" smtClean="0">
                <a:latin typeface="+mj-lt"/>
              </a:rPr>
              <a:t>n = 31</a:t>
            </a:r>
          </a:p>
        </p:txBody>
      </p:sp>
      <p:sp>
        <p:nvSpPr>
          <p:cNvPr id="23" name="ZoneTexte 22"/>
          <p:cNvSpPr txBox="1"/>
          <p:nvPr/>
        </p:nvSpPr>
        <p:spPr>
          <a:xfrm>
            <a:off x="6928835" y="3618909"/>
            <a:ext cx="2159000" cy="923330"/>
          </a:xfrm>
          <a:prstGeom prst="rect">
            <a:avLst/>
          </a:prstGeom>
          <a:noFill/>
        </p:spPr>
        <p:txBody>
          <a:bodyPr wrap="square" rtlCol="0">
            <a:spAutoFit/>
          </a:bodyPr>
          <a:lstStyle/>
          <a:p>
            <a:pPr algn="ctr"/>
            <a:r>
              <a:rPr lang="fr-FR" sz="1600" b="1" dirty="0">
                <a:solidFill>
                  <a:srgbClr val="A50021"/>
                </a:solidFill>
                <a:latin typeface="+mj-lt"/>
              </a:rPr>
              <a:t>HEMOTHORAX</a:t>
            </a:r>
          </a:p>
          <a:p>
            <a:pPr algn="ctr"/>
            <a:endParaRPr lang="fr-FR" b="1" dirty="0" smtClean="0">
              <a:solidFill>
                <a:srgbClr val="A50021"/>
              </a:solidFill>
              <a:latin typeface="+mj-lt"/>
            </a:endParaRPr>
          </a:p>
          <a:p>
            <a:pPr algn="ctr"/>
            <a:r>
              <a:rPr lang="fr-FR" b="1" dirty="0" smtClean="0">
                <a:solidFill>
                  <a:srgbClr val="A50021"/>
                </a:solidFill>
                <a:latin typeface="+mj-lt"/>
              </a:rPr>
              <a:t>7 j </a:t>
            </a:r>
          </a:p>
        </p:txBody>
      </p:sp>
      <p:sp>
        <p:nvSpPr>
          <p:cNvPr id="24" name="ZoneTexte 23"/>
          <p:cNvSpPr txBox="1"/>
          <p:nvPr/>
        </p:nvSpPr>
        <p:spPr>
          <a:xfrm>
            <a:off x="1071563" y="3630593"/>
            <a:ext cx="2159000" cy="646331"/>
          </a:xfrm>
          <a:prstGeom prst="rect">
            <a:avLst/>
          </a:prstGeom>
          <a:noFill/>
        </p:spPr>
        <p:txBody>
          <a:bodyPr wrap="square" rtlCol="0">
            <a:spAutoFit/>
          </a:bodyPr>
          <a:lstStyle/>
          <a:p>
            <a:pPr algn="ctr"/>
            <a:r>
              <a:rPr lang="fr-FR" b="1" dirty="0" smtClean="0">
                <a:solidFill>
                  <a:srgbClr val="A50021"/>
                </a:solidFill>
                <a:latin typeface="+mj-lt"/>
              </a:rPr>
              <a:t>HEMOTHORAX</a:t>
            </a:r>
            <a:endParaRPr lang="fr-FR" b="1" dirty="0">
              <a:solidFill>
                <a:srgbClr val="A50021"/>
              </a:solidFill>
              <a:latin typeface="+mj-lt"/>
            </a:endParaRPr>
          </a:p>
          <a:p>
            <a:pPr algn="ctr"/>
            <a:r>
              <a:rPr lang="fr-FR" b="1" dirty="0" smtClean="0">
                <a:solidFill>
                  <a:srgbClr val="A50021"/>
                </a:solidFill>
                <a:latin typeface="+mj-lt"/>
              </a:rPr>
              <a:t>3.3 j</a:t>
            </a:r>
          </a:p>
        </p:txBody>
      </p:sp>
      <p:sp>
        <p:nvSpPr>
          <p:cNvPr id="25" name="ZoneTexte 24"/>
          <p:cNvSpPr txBox="1"/>
          <p:nvPr/>
        </p:nvSpPr>
        <p:spPr>
          <a:xfrm>
            <a:off x="3376886" y="3649614"/>
            <a:ext cx="2159000" cy="646331"/>
          </a:xfrm>
          <a:prstGeom prst="rect">
            <a:avLst/>
          </a:prstGeom>
          <a:noFill/>
        </p:spPr>
        <p:txBody>
          <a:bodyPr wrap="square" rtlCol="0">
            <a:spAutoFit/>
          </a:bodyPr>
          <a:lstStyle/>
          <a:p>
            <a:pPr algn="ctr"/>
            <a:r>
              <a:rPr lang="fr-FR" b="1" dirty="0" smtClean="0">
                <a:solidFill>
                  <a:schemeClr val="accent1"/>
                </a:solidFill>
                <a:latin typeface="+mj-lt"/>
              </a:rPr>
              <a:t>PNEUMOTHORAX</a:t>
            </a:r>
            <a:endParaRPr lang="fr-FR" b="1" dirty="0">
              <a:solidFill>
                <a:schemeClr val="accent1"/>
              </a:solidFill>
              <a:latin typeface="+mj-lt"/>
            </a:endParaRPr>
          </a:p>
          <a:p>
            <a:pPr algn="ctr"/>
            <a:r>
              <a:rPr lang="fr-FR" b="1" dirty="0" smtClean="0">
                <a:solidFill>
                  <a:schemeClr val="accent1"/>
                </a:solidFill>
                <a:latin typeface="+mj-lt"/>
              </a:rPr>
              <a:t>2 j</a:t>
            </a:r>
          </a:p>
        </p:txBody>
      </p:sp>
      <p:sp>
        <p:nvSpPr>
          <p:cNvPr id="26" name="ZoneTexte 25"/>
          <p:cNvSpPr txBox="1"/>
          <p:nvPr/>
        </p:nvSpPr>
        <p:spPr>
          <a:xfrm>
            <a:off x="9315231" y="3618909"/>
            <a:ext cx="2159000" cy="923330"/>
          </a:xfrm>
          <a:prstGeom prst="rect">
            <a:avLst/>
          </a:prstGeom>
          <a:noFill/>
        </p:spPr>
        <p:txBody>
          <a:bodyPr wrap="square" rtlCol="0">
            <a:spAutoFit/>
          </a:bodyPr>
          <a:lstStyle/>
          <a:p>
            <a:pPr algn="ctr"/>
            <a:r>
              <a:rPr lang="fr-FR" sz="1600" b="1" dirty="0">
                <a:solidFill>
                  <a:schemeClr val="accent1"/>
                </a:solidFill>
                <a:latin typeface="+mj-lt"/>
              </a:rPr>
              <a:t>PNEUMOTHORAX</a:t>
            </a:r>
          </a:p>
          <a:p>
            <a:pPr algn="ctr"/>
            <a:endParaRPr lang="fr-FR" b="1" dirty="0">
              <a:solidFill>
                <a:schemeClr val="accent1"/>
              </a:solidFill>
              <a:latin typeface="+mj-lt"/>
            </a:endParaRPr>
          </a:p>
          <a:p>
            <a:pPr algn="ctr"/>
            <a:r>
              <a:rPr lang="fr-FR" b="1" dirty="0" smtClean="0">
                <a:solidFill>
                  <a:schemeClr val="accent1"/>
                </a:solidFill>
                <a:latin typeface="+mj-lt"/>
              </a:rPr>
              <a:t>3.6 j</a:t>
            </a:r>
          </a:p>
        </p:txBody>
      </p:sp>
      <p:sp>
        <p:nvSpPr>
          <p:cNvPr id="28" name="ZoneTexte 27"/>
          <p:cNvSpPr txBox="1"/>
          <p:nvPr/>
        </p:nvSpPr>
        <p:spPr>
          <a:xfrm>
            <a:off x="6515976" y="5559577"/>
            <a:ext cx="2159000" cy="369332"/>
          </a:xfrm>
          <a:prstGeom prst="rect">
            <a:avLst/>
          </a:prstGeom>
          <a:noFill/>
        </p:spPr>
        <p:txBody>
          <a:bodyPr wrap="square" rtlCol="0">
            <a:spAutoFit/>
          </a:bodyPr>
          <a:lstStyle/>
          <a:p>
            <a:pPr algn="ctr"/>
            <a:r>
              <a:rPr lang="fr-FR" b="1" dirty="0" smtClean="0">
                <a:solidFill>
                  <a:schemeClr val="accent1"/>
                </a:solidFill>
                <a:latin typeface="+mj-lt"/>
              </a:rPr>
              <a:t>p = 0.017 *</a:t>
            </a:r>
          </a:p>
        </p:txBody>
      </p:sp>
      <p:sp>
        <p:nvSpPr>
          <p:cNvPr id="33" name="Flèche à trois pointes 32"/>
          <p:cNvSpPr/>
          <p:nvPr/>
        </p:nvSpPr>
        <p:spPr>
          <a:xfrm flipV="1">
            <a:off x="1921202" y="6016656"/>
            <a:ext cx="6455541" cy="303042"/>
          </a:xfrm>
          <a:prstGeom prst="leftRightUpArrow">
            <a:avLst>
              <a:gd name="adj1" fmla="val 25000"/>
              <a:gd name="adj2" fmla="val 21964"/>
              <a:gd name="adj3" fmla="val 25000"/>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A50021"/>
              </a:solidFill>
            </a:endParaRPr>
          </a:p>
        </p:txBody>
      </p:sp>
      <p:sp>
        <p:nvSpPr>
          <p:cNvPr id="34" name="ZoneTexte 33"/>
          <p:cNvSpPr txBox="1"/>
          <p:nvPr/>
        </p:nvSpPr>
        <p:spPr>
          <a:xfrm>
            <a:off x="4069473" y="6324600"/>
            <a:ext cx="2159000" cy="369332"/>
          </a:xfrm>
          <a:prstGeom prst="rect">
            <a:avLst/>
          </a:prstGeom>
          <a:noFill/>
        </p:spPr>
        <p:txBody>
          <a:bodyPr wrap="square" rtlCol="0">
            <a:spAutoFit/>
          </a:bodyPr>
          <a:lstStyle/>
          <a:p>
            <a:pPr algn="ctr"/>
            <a:r>
              <a:rPr lang="fr-FR" b="1" dirty="0" smtClean="0">
                <a:solidFill>
                  <a:srgbClr val="A50021"/>
                </a:solidFill>
                <a:latin typeface="+mj-lt"/>
              </a:rPr>
              <a:t>p = 0.083 * </a:t>
            </a:r>
          </a:p>
        </p:txBody>
      </p:sp>
      <p:sp>
        <p:nvSpPr>
          <p:cNvPr id="36" name="Flèche à trois pointes 35"/>
          <p:cNvSpPr/>
          <p:nvPr/>
        </p:nvSpPr>
        <p:spPr>
          <a:xfrm flipV="1">
            <a:off x="4456386" y="5135503"/>
            <a:ext cx="5938345" cy="336325"/>
          </a:xfrm>
          <a:prstGeom prst="leftRightUpArrow">
            <a:avLst>
              <a:gd name="adj1" fmla="val 25000"/>
              <a:gd name="adj2" fmla="val 21964"/>
              <a:gd name="adj3" fmla="val 25000"/>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A50021"/>
              </a:solidFill>
            </a:endParaRPr>
          </a:p>
        </p:txBody>
      </p:sp>
      <p:sp>
        <p:nvSpPr>
          <p:cNvPr id="37" name="Rectangle 36"/>
          <p:cNvSpPr/>
          <p:nvPr/>
        </p:nvSpPr>
        <p:spPr>
          <a:xfrm>
            <a:off x="4742136" y="1583140"/>
            <a:ext cx="2707728" cy="43413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8" name="Espace réservé du contenu 37"/>
          <p:cNvSpPr>
            <a:spLocks noGrp="1"/>
          </p:cNvSpPr>
          <p:nvPr>
            <p:ph idx="1"/>
          </p:nvPr>
        </p:nvSpPr>
        <p:spPr>
          <a:xfrm>
            <a:off x="2120900" y="2375338"/>
            <a:ext cx="2158999" cy="110542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buNone/>
            </a:pPr>
            <a:endParaRPr lang="fr-FR" dirty="0"/>
          </a:p>
        </p:txBody>
      </p:sp>
      <p:sp>
        <p:nvSpPr>
          <p:cNvPr id="39" name="Rectangle 38"/>
          <p:cNvSpPr/>
          <p:nvPr/>
        </p:nvSpPr>
        <p:spPr>
          <a:xfrm>
            <a:off x="7681091" y="2376228"/>
            <a:ext cx="2186809" cy="111597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8" name="Image 17"/>
          <p:cNvPicPr>
            <a:picLocks noChangeAspect="1"/>
          </p:cNvPicPr>
          <p:nvPr/>
        </p:nvPicPr>
        <p:blipFill>
          <a:blip r:embed="rId3"/>
          <a:stretch>
            <a:fillRect/>
          </a:stretch>
        </p:blipFill>
        <p:spPr>
          <a:xfrm>
            <a:off x="10275482" y="2371372"/>
            <a:ext cx="1070786" cy="1068473"/>
          </a:xfrm>
          <a:prstGeom prst="rect">
            <a:avLst/>
          </a:prstGeom>
        </p:spPr>
      </p:pic>
      <p:pic>
        <p:nvPicPr>
          <p:cNvPr id="3" name="Image 2"/>
          <p:cNvPicPr>
            <a:picLocks noChangeAspect="1"/>
          </p:cNvPicPr>
          <p:nvPr/>
        </p:nvPicPr>
        <p:blipFill>
          <a:blip r:embed="rId4"/>
          <a:stretch>
            <a:fillRect/>
          </a:stretch>
        </p:blipFill>
        <p:spPr>
          <a:xfrm>
            <a:off x="240619" y="2279253"/>
            <a:ext cx="1743318" cy="1419423"/>
          </a:xfrm>
          <a:prstGeom prst="rect">
            <a:avLst/>
          </a:prstGeom>
        </p:spPr>
      </p:pic>
    </p:spTree>
    <p:extLst>
      <p:ext uri="{BB962C8B-B14F-4D97-AF65-F5344CB8AC3E}">
        <p14:creationId xmlns:p14="http://schemas.microsoft.com/office/powerpoint/2010/main" val="152078626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Autofit/>
          </a:bodyPr>
          <a:lstStyle/>
          <a:p>
            <a:r>
              <a:rPr lang="fr-FR" sz="3200" u="sng" dirty="0">
                <a:solidFill>
                  <a:srgbClr val="00B0F0"/>
                </a:solidFill>
              </a:rPr>
              <a:t>Cas clinique n°6 : </a:t>
            </a:r>
            <a:r>
              <a:rPr lang="fr-FR" sz="3200" u="sng" dirty="0">
                <a:solidFill>
                  <a:srgbClr val="FF0000"/>
                </a:solidFill>
              </a:rPr>
              <a:t>l’échographie </a:t>
            </a:r>
            <a:r>
              <a:rPr lang="fr-FR" sz="3200" u="sng" dirty="0" smtClean="0">
                <a:solidFill>
                  <a:srgbClr val="FF0000"/>
                </a:solidFill>
              </a:rPr>
              <a:t>permet une meilleure détection du cloisonnement </a:t>
            </a:r>
            <a:endParaRPr lang="fr-FR" sz="3200" dirty="0">
              <a:solidFill>
                <a:srgbClr val="FF0000"/>
              </a:solidFill>
            </a:endParaRPr>
          </a:p>
        </p:txBody>
      </p:sp>
      <p:sp>
        <p:nvSpPr>
          <p:cNvPr id="5" name="Espace réservé du contenu 4"/>
          <p:cNvSpPr>
            <a:spLocks noGrp="1"/>
          </p:cNvSpPr>
          <p:nvPr>
            <p:ph idx="1"/>
          </p:nvPr>
        </p:nvSpPr>
        <p:spPr/>
        <p:txBody>
          <a:bodyPr/>
          <a:lstStyle/>
          <a:p>
            <a:r>
              <a:rPr lang="fr-FR" dirty="0"/>
              <a:t>Drain </a:t>
            </a:r>
            <a:r>
              <a:rPr lang="fr-FR" dirty="0" err="1"/>
              <a:t>tunnelisé</a:t>
            </a:r>
            <a:r>
              <a:rPr lang="fr-FR" dirty="0"/>
              <a:t> posé devant une localisation pleurale d’un lymphome. </a:t>
            </a:r>
          </a:p>
          <a:p>
            <a:r>
              <a:rPr lang="fr-FR" dirty="0"/>
              <a:t>Le drain ne donne plus. </a:t>
            </a:r>
            <a:r>
              <a:rPr lang="fr-FR" dirty="0" smtClean="0"/>
              <a:t>Pleurésie </a:t>
            </a:r>
            <a:r>
              <a:rPr lang="fr-FR" dirty="0"/>
              <a:t>persistante au scanner thoracique. </a:t>
            </a:r>
          </a:p>
          <a:p>
            <a:pPr marL="0" indent="0">
              <a:buNone/>
            </a:pPr>
            <a:r>
              <a:rPr lang="fr-FR" dirty="0" smtClean="0"/>
              <a:t>Pourquoi ?</a:t>
            </a:r>
            <a:endParaRPr lang="fr-FR" dirty="0"/>
          </a:p>
          <a:p>
            <a:endParaRPr lang="fr-FR" dirty="0"/>
          </a:p>
        </p:txBody>
      </p:sp>
      <p:pic>
        <p:nvPicPr>
          <p:cNvPr id="6" name="202307141720520008ABD">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699908" y="3163614"/>
            <a:ext cx="4213942" cy="3160986"/>
          </a:xfrm>
          <a:prstGeom prst="rect">
            <a:avLst/>
          </a:prstGeom>
        </p:spPr>
      </p:pic>
      <p:pic>
        <p:nvPicPr>
          <p:cNvPr id="7" name="Imag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33641" y="3163614"/>
            <a:ext cx="4214648" cy="3160986"/>
          </a:xfrm>
          <a:prstGeom prst="rect">
            <a:avLst/>
          </a:prstGeom>
        </p:spPr>
      </p:pic>
      <p:sp>
        <p:nvSpPr>
          <p:cNvPr id="8" name="Rectangle 7"/>
          <p:cNvSpPr/>
          <p:nvPr/>
        </p:nvSpPr>
        <p:spPr>
          <a:xfrm>
            <a:off x="7556939" y="3163614"/>
            <a:ext cx="1513490" cy="21412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p:cNvSpPr/>
          <p:nvPr/>
        </p:nvSpPr>
        <p:spPr>
          <a:xfrm>
            <a:off x="2459422" y="3163614"/>
            <a:ext cx="1513490" cy="21412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Flèche droite 9"/>
          <p:cNvSpPr/>
          <p:nvPr/>
        </p:nvSpPr>
        <p:spPr>
          <a:xfrm rot="8216466">
            <a:off x="8816483" y="3424907"/>
            <a:ext cx="1799484" cy="343203"/>
          </a:xfrm>
          <a:prstGeom prst="rightArrow">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ZoneTexte 10"/>
          <p:cNvSpPr txBox="1"/>
          <p:nvPr/>
        </p:nvSpPr>
        <p:spPr>
          <a:xfrm>
            <a:off x="10426246" y="2533662"/>
            <a:ext cx="1975945" cy="646331"/>
          </a:xfrm>
          <a:prstGeom prst="rect">
            <a:avLst/>
          </a:prstGeom>
          <a:noFill/>
        </p:spPr>
        <p:txBody>
          <a:bodyPr wrap="square" rtlCol="0">
            <a:spAutoFit/>
          </a:bodyPr>
          <a:lstStyle/>
          <a:p>
            <a:pPr algn="l"/>
            <a:r>
              <a:rPr lang="fr-FR" b="1" dirty="0" smtClean="0">
                <a:solidFill>
                  <a:srgbClr val="FF0000"/>
                </a:solidFill>
                <a:latin typeface="+mj-lt"/>
              </a:rPr>
              <a:t>DRAIN DANS LA CAVITE PLEURALE</a:t>
            </a:r>
          </a:p>
        </p:txBody>
      </p:sp>
    </p:spTree>
    <p:extLst>
      <p:ext uri="{BB962C8B-B14F-4D97-AF65-F5344CB8AC3E}">
        <p14:creationId xmlns:p14="http://schemas.microsoft.com/office/powerpoint/2010/main" val="1289067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7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p:cTn id="12" repeatCount="indefinite" fill="hold" display="0">
                  <p:stCondLst>
                    <p:cond delay="indefinite"/>
                  </p:stCondLst>
                </p:cTn>
                <p:tgtEl>
                  <p:spTgt spid="6"/>
                </p:tgtEl>
              </p:cMediaNode>
            </p:vide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3200" dirty="0" smtClean="0">
                <a:solidFill>
                  <a:srgbClr val="FF0000"/>
                </a:solidFill>
              </a:rPr>
              <a:t>Qui peut apprendre l’échographie thoracique ? </a:t>
            </a:r>
            <a:r>
              <a:rPr lang="fr-FR" sz="3200" u="sng" dirty="0" smtClean="0">
                <a:solidFill>
                  <a:srgbClr val="FF0000"/>
                </a:solidFill>
              </a:rPr>
              <a:t>… tout le monde !</a:t>
            </a:r>
            <a:endParaRPr lang="fr-FR" sz="3200" u="sng" dirty="0">
              <a:solidFill>
                <a:srgbClr val="FF0000"/>
              </a:solidFill>
            </a:endParaRPr>
          </a:p>
        </p:txBody>
      </p:sp>
      <p:sp>
        <p:nvSpPr>
          <p:cNvPr id="3" name="Espace réservé du contenu 2"/>
          <p:cNvSpPr>
            <a:spLocks noGrp="1"/>
          </p:cNvSpPr>
          <p:nvPr>
            <p:ph idx="1"/>
          </p:nvPr>
        </p:nvSpPr>
        <p:spPr/>
        <p:txBody>
          <a:bodyPr/>
          <a:lstStyle/>
          <a:p>
            <a:r>
              <a:rPr lang="fr-FR" dirty="0" smtClean="0"/>
              <a:t>Les pneumologues </a:t>
            </a:r>
          </a:p>
          <a:p>
            <a:r>
              <a:rPr lang="fr-FR" dirty="0" smtClean="0"/>
              <a:t>Les infirmières</a:t>
            </a:r>
          </a:p>
          <a:p>
            <a:r>
              <a:rPr lang="fr-FR" dirty="0" smtClean="0"/>
              <a:t>Les chirurgiens </a:t>
            </a:r>
            <a:endParaRPr lang="fr-FR" dirty="0"/>
          </a:p>
          <a:p>
            <a:r>
              <a:rPr lang="fr-FR" dirty="0" smtClean="0"/>
              <a:t>Les </a:t>
            </a:r>
            <a:r>
              <a:rPr lang="fr-FR" dirty="0"/>
              <a:t>étudiants en </a:t>
            </a:r>
            <a:r>
              <a:rPr lang="fr-FR" dirty="0" smtClean="0"/>
              <a:t>médecine (4</a:t>
            </a:r>
            <a:r>
              <a:rPr lang="fr-FR" baseline="30000" dirty="0" smtClean="0"/>
              <a:t>ème</a:t>
            </a:r>
            <a:r>
              <a:rPr lang="fr-FR" dirty="0" smtClean="0"/>
              <a:t> année)</a:t>
            </a:r>
            <a:endParaRPr lang="fr-FR" dirty="0"/>
          </a:p>
        </p:txBody>
      </p:sp>
      <p:sp>
        <p:nvSpPr>
          <p:cNvPr id="6" name="ZoneTexte 5"/>
          <p:cNvSpPr txBox="1"/>
          <p:nvPr/>
        </p:nvSpPr>
        <p:spPr>
          <a:xfrm>
            <a:off x="9438289" y="1670296"/>
            <a:ext cx="2448911" cy="1754326"/>
          </a:xfrm>
          <a:prstGeom prst="rect">
            <a:avLst/>
          </a:prstGeom>
          <a:noFill/>
        </p:spPr>
        <p:txBody>
          <a:bodyPr wrap="square" rtlCol="0">
            <a:spAutoFit/>
          </a:bodyPr>
          <a:lstStyle/>
          <a:p>
            <a:pPr algn="r"/>
            <a:r>
              <a:rPr lang="fr-FR" dirty="0" smtClean="0">
                <a:latin typeface="+mj-lt"/>
              </a:rPr>
              <a:t>Rahman et al. 2010</a:t>
            </a:r>
          </a:p>
          <a:p>
            <a:pPr algn="r"/>
            <a:r>
              <a:rPr lang="fr-FR" dirty="0" err="1">
                <a:latin typeface="+mj-lt"/>
              </a:rPr>
              <a:t>Gustafsson</a:t>
            </a:r>
            <a:r>
              <a:rPr lang="fr-FR" dirty="0">
                <a:latin typeface="+mj-lt"/>
              </a:rPr>
              <a:t> et al</a:t>
            </a:r>
            <a:r>
              <a:rPr lang="fr-FR" dirty="0" smtClean="0">
                <a:latin typeface="+mj-lt"/>
              </a:rPr>
              <a:t>. </a:t>
            </a:r>
            <a:r>
              <a:rPr lang="fr-FR" dirty="0">
                <a:latin typeface="+mj-lt"/>
              </a:rPr>
              <a:t>2015</a:t>
            </a:r>
          </a:p>
          <a:p>
            <a:pPr algn="r"/>
            <a:r>
              <a:rPr lang="fr-FR" dirty="0" err="1">
                <a:latin typeface="+mj-lt"/>
              </a:rPr>
              <a:t>Graven</a:t>
            </a:r>
            <a:r>
              <a:rPr lang="fr-FR" dirty="0">
                <a:latin typeface="+mj-lt"/>
              </a:rPr>
              <a:t> et al. </a:t>
            </a:r>
            <a:r>
              <a:rPr lang="fr-FR" dirty="0" smtClean="0">
                <a:latin typeface="+mj-lt"/>
              </a:rPr>
              <a:t>2015</a:t>
            </a:r>
          </a:p>
          <a:p>
            <a:pPr algn="r"/>
            <a:r>
              <a:rPr lang="fr-FR" dirty="0">
                <a:latin typeface="+mj-lt"/>
              </a:rPr>
              <a:t>Sisley et al. 1998</a:t>
            </a:r>
          </a:p>
          <a:p>
            <a:pPr algn="r"/>
            <a:r>
              <a:rPr lang="fr-FR" dirty="0" smtClean="0"/>
              <a:t> </a:t>
            </a:r>
            <a:endParaRPr lang="fr-FR" dirty="0"/>
          </a:p>
          <a:p>
            <a:pPr algn="r"/>
            <a:endParaRPr lang="fr-FR" dirty="0" smtClean="0">
              <a:latin typeface="+mj-lt"/>
            </a:endParaRPr>
          </a:p>
        </p:txBody>
      </p:sp>
      <p:sp>
        <p:nvSpPr>
          <p:cNvPr id="8" name="ZoneTexte 7"/>
          <p:cNvSpPr txBox="1"/>
          <p:nvPr/>
        </p:nvSpPr>
        <p:spPr>
          <a:xfrm>
            <a:off x="9671050" y="6114401"/>
            <a:ext cx="2520950" cy="369332"/>
          </a:xfrm>
          <a:prstGeom prst="rect">
            <a:avLst/>
          </a:prstGeom>
          <a:noFill/>
        </p:spPr>
        <p:txBody>
          <a:bodyPr wrap="square" rtlCol="0">
            <a:spAutoFit/>
          </a:bodyPr>
          <a:lstStyle/>
          <a:p>
            <a:pPr algn="l"/>
            <a:r>
              <a:rPr lang="fr-FR" dirty="0" smtClean="0">
                <a:latin typeface="+mj-lt"/>
              </a:rPr>
              <a:t>Steinmetz et al. 2018</a:t>
            </a:r>
          </a:p>
        </p:txBody>
      </p:sp>
      <p:graphicFrame>
        <p:nvGraphicFramePr>
          <p:cNvPr id="4" name="Tableau 3"/>
          <p:cNvGraphicFramePr>
            <a:graphicFrameLocks noGrp="1"/>
          </p:cNvGraphicFramePr>
          <p:nvPr>
            <p:extLst>
              <p:ext uri="{D42A27DB-BD31-4B8C-83A1-F6EECF244321}">
                <p14:modId xmlns:p14="http://schemas.microsoft.com/office/powerpoint/2010/main" val="1781947839"/>
              </p:ext>
            </p:extLst>
          </p:nvPr>
        </p:nvGraphicFramePr>
        <p:xfrm>
          <a:off x="1149131" y="4103997"/>
          <a:ext cx="5619531" cy="1112520"/>
        </p:xfrm>
        <a:graphic>
          <a:graphicData uri="http://schemas.openxmlformats.org/drawingml/2006/table">
            <a:tbl>
              <a:tblPr firstRow="1" bandRow="1">
                <a:tableStyleId>{5C22544A-7EE6-4342-B048-85BDC9FD1C3A}</a:tableStyleId>
              </a:tblPr>
              <a:tblGrid>
                <a:gridCol w="1615090">
                  <a:extLst>
                    <a:ext uri="{9D8B030D-6E8A-4147-A177-3AD203B41FA5}">
                      <a16:colId xmlns:a16="http://schemas.microsoft.com/office/drawing/2014/main" val="1710541276"/>
                    </a:ext>
                  </a:extLst>
                </a:gridCol>
                <a:gridCol w="1765738">
                  <a:extLst>
                    <a:ext uri="{9D8B030D-6E8A-4147-A177-3AD203B41FA5}">
                      <a16:colId xmlns:a16="http://schemas.microsoft.com/office/drawing/2014/main" val="1637799063"/>
                    </a:ext>
                  </a:extLst>
                </a:gridCol>
                <a:gridCol w="2238703">
                  <a:extLst>
                    <a:ext uri="{9D8B030D-6E8A-4147-A177-3AD203B41FA5}">
                      <a16:colId xmlns:a16="http://schemas.microsoft.com/office/drawing/2014/main" val="308519663"/>
                    </a:ext>
                  </a:extLst>
                </a:gridCol>
              </a:tblGrid>
              <a:tr h="370840">
                <a:tc>
                  <a:txBody>
                    <a:bodyPr/>
                    <a:lstStyle/>
                    <a:p>
                      <a:endParaRPr lang="fr-FR" dirty="0"/>
                    </a:p>
                  </a:txBody>
                  <a:tcPr/>
                </a:tc>
                <a:tc>
                  <a:txBody>
                    <a:bodyPr/>
                    <a:lstStyle/>
                    <a:p>
                      <a:r>
                        <a:rPr lang="fr-FR" dirty="0" smtClean="0"/>
                        <a:t>Clinique</a:t>
                      </a:r>
                      <a:endParaRPr lang="fr-FR" dirty="0"/>
                    </a:p>
                  </a:txBody>
                  <a:tcPr/>
                </a:tc>
                <a:tc>
                  <a:txBody>
                    <a:bodyPr/>
                    <a:lstStyle/>
                    <a:p>
                      <a:r>
                        <a:rPr lang="fr-FR" b="1" dirty="0" smtClean="0">
                          <a:solidFill>
                            <a:srgbClr val="FF0000"/>
                          </a:solidFill>
                        </a:rPr>
                        <a:t>Clinique + Echo</a:t>
                      </a:r>
                      <a:endParaRPr lang="fr-FR" b="1" dirty="0">
                        <a:solidFill>
                          <a:srgbClr val="FF0000"/>
                        </a:solidFill>
                      </a:endParaRPr>
                    </a:p>
                  </a:txBody>
                  <a:tcPr/>
                </a:tc>
                <a:extLst>
                  <a:ext uri="{0D108BD9-81ED-4DB2-BD59-A6C34878D82A}">
                    <a16:rowId xmlns:a16="http://schemas.microsoft.com/office/drawing/2014/main" val="3906391039"/>
                  </a:ext>
                </a:extLst>
              </a:tr>
              <a:tr h="370840">
                <a:tc>
                  <a:txBody>
                    <a:bodyPr/>
                    <a:lstStyle/>
                    <a:p>
                      <a:r>
                        <a:rPr lang="fr-FR" dirty="0" smtClean="0"/>
                        <a:t>Sensibilité</a:t>
                      </a:r>
                      <a:endParaRPr lang="fr-FR" dirty="0"/>
                    </a:p>
                  </a:txBody>
                  <a:tcPr/>
                </a:tc>
                <a:tc>
                  <a:txBody>
                    <a:bodyPr/>
                    <a:lstStyle/>
                    <a:p>
                      <a:r>
                        <a:rPr lang="fr-FR" dirty="0" smtClean="0"/>
                        <a:t>48 %</a:t>
                      </a:r>
                      <a:endParaRPr lang="fr-FR" dirty="0"/>
                    </a:p>
                  </a:txBody>
                  <a:tcPr/>
                </a:tc>
                <a:tc>
                  <a:txBody>
                    <a:bodyPr/>
                    <a:lstStyle/>
                    <a:p>
                      <a:r>
                        <a:rPr lang="fr-FR" b="1" dirty="0" smtClean="0">
                          <a:solidFill>
                            <a:srgbClr val="FF0000"/>
                          </a:solidFill>
                        </a:rPr>
                        <a:t>90%</a:t>
                      </a:r>
                      <a:endParaRPr lang="fr-FR" b="1" dirty="0">
                        <a:solidFill>
                          <a:srgbClr val="FF0000"/>
                        </a:solidFill>
                      </a:endParaRPr>
                    </a:p>
                  </a:txBody>
                  <a:tcPr/>
                </a:tc>
                <a:extLst>
                  <a:ext uri="{0D108BD9-81ED-4DB2-BD59-A6C34878D82A}">
                    <a16:rowId xmlns:a16="http://schemas.microsoft.com/office/drawing/2014/main" val="218105034"/>
                  </a:ext>
                </a:extLst>
              </a:tr>
              <a:tr h="370840">
                <a:tc>
                  <a:txBody>
                    <a:bodyPr/>
                    <a:lstStyle/>
                    <a:p>
                      <a:r>
                        <a:rPr lang="fr-FR" dirty="0" smtClean="0"/>
                        <a:t>Spécificité</a:t>
                      </a:r>
                      <a:endParaRPr lang="fr-FR" dirty="0"/>
                    </a:p>
                  </a:txBody>
                  <a:tcPr/>
                </a:tc>
                <a:tc>
                  <a:txBody>
                    <a:bodyPr/>
                    <a:lstStyle/>
                    <a:p>
                      <a:r>
                        <a:rPr lang="fr-FR" dirty="0" smtClean="0"/>
                        <a:t>73 %</a:t>
                      </a:r>
                      <a:endParaRPr lang="fr-FR" dirty="0"/>
                    </a:p>
                  </a:txBody>
                  <a:tcPr/>
                </a:tc>
                <a:tc>
                  <a:txBody>
                    <a:bodyPr/>
                    <a:lstStyle/>
                    <a:p>
                      <a:r>
                        <a:rPr lang="fr-FR" b="1" dirty="0" smtClean="0">
                          <a:solidFill>
                            <a:srgbClr val="FF0000"/>
                          </a:solidFill>
                        </a:rPr>
                        <a:t>86%</a:t>
                      </a:r>
                      <a:endParaRPr lang="fr-FR" b="1" dirty="0">
                        <a:solidFill>
                          <a:srgbClr val="FF0000"/>
                        </a:solidFill>
                      </a:endParaRPr>
                    </a:p>
                  </a:txBody>
                  <a:tcPr/>
                </a:tc>
                <a:extLst>
                  <a:ext uri="{0D108BD9-81ED-4DB2-BD59-A6C34878D82A}">
                    <a16:rowId xmlns:a16="http://schemas.microsoft.com/office/drawing/2014/main" val="4215372962"/>
                  </a:ext>
                </a:extLst>
              </a:tr>
            </a:tbl>
          </a:graphicData>
        </a:graphic>
      </p:graphicFrame>
      <p:sp>
        <p:nvSpPr>
          <p:cNvPr id="5" name="ZoneTexte 4"/>
          <p:cNvSpPr txBox="1"/>
          <p:nvPr/>
        </p:nvSpPr>
        <p:spPr>
          <a:xfrm>
            <a:off x="667406" y="5408394"/>
            <a:ext cx="11219794" cy="646331"/>
          </a:xfrm>
          <a:prstGeom prst="rect">
            <a:avLst/>
          </a:prstGeom>
          <a:noFill/>
        </p:spPr>
        <p:txBody>
          <a:bodyPr wrap="square" rtlCol="0">
            <a:spAutoFit/>
          </a:bodyPr>
          <a:lstStyle/>
          <a:p>
            <a:r>
              <a:rPr lang="fr-FR" dirty="0" smtClean="0">
                <a:latin typeface="+mj-lt"/>
              </a:rPr>
              <a:t>Associer l’écho à la clinique </a:t>
            </a:r>
            <a:r>
              <a:rPr lang="fr-FR" b="1" u="sng" dirty="0" smtClean="0">
                <a:solidFill>
                  <a:srgbClr val="FF0000"/>
                </a:solidFill>
                <a:latin typeface="+mj-lt"/>
              </a:rPr>
              <a:t>augmente la Sensibilité à 90% </a:t>
            </a:r>
            <a:r>
              <a:rPr lang="fr-FR" dirty="0" smtClean="0">
                <a:latin typeface="+mj-lt"/>
              </a:rPr>
              <a:t>pour la détection d’une pleurésie chez des étudiants en médecine !</a:t>
            </a:r>
          </a:p>
        </p:txBody>
      </p:sp>
      <p:pic>
        <p:nvPicPr>
          <p:cNvPr id="7" name="Image 6"/>
          <p:cNvPicPr>
            <a:picLocks noChangeAspect="1"/>
          </p:cNvPicPr>
          <p:nvPr/>
        </p:nvPicPr>
        <p:blipFill>
          <a:blip r:embed="rId3"/>
          <a:stretch>
            <a:fillRect/>
          </a:stretch>
        </p:blipFill>
        <p:spPr>
          <a:xfrm>
            <a:off x="8800627" y="-13059"/>
            <a:ext cx="3391373" cy="952633"/>
          </a:xfrm>
          <a:prstGeom prst="rect">
            <a:avLst/>
          </a:prstGeom>
        </p:spPr>
      </p:pic>
    </p:spTree>
    <p:extLst>
      <p:ext uri="{BB962C8B-B14F-4D97-AF65-F5344CB8AC3E}">
        <p14:creationId xmlns:p14="http://schemas.microsoft.com/office/powerpoint/2010/main" val="182540088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En conclusion </a:t>
            </a:r>
            <a:endParaRPr lang="fr-FR" dirty="0"/>
          </a:p>
        </p:txBody>
      </p:sp>
      <p:sp>
        <p:nvSpPr>
          <p:cNvPr id="3" name="Espace réservé du contenu 2"/>
          <p:cNvSpPr>
            <a:spLocks noGrp="1"/>
          </p:cNvSpPr>
          <p:nvPr>
            <p:ph idx="1"/>
          </p:nvPr>
        </p:nvSpPr>
        <p:spPr/>
        <p:txBody>
          <a:bodyPr>
            <a:normAutofit fontScale="92500" lnSpcReduction="10000"/>
          </a:bodyPr>
          <a:lstStyle/>
          <a:p>
            <a:pPr marL="0" indent="0">
              <a:buNone/>
            </a:pPr>
            <a:r>
              <a:rPr lang="fr-FR" dirty="0" smtClean="0"/>
              <a:t>Utilisation quotidienne de l’échographie dans un service de pneumologie </a:t>
            </a:r>
          </a:p>
          <a:p>
            <a:pPr marL="0" indent="0">
              <a:buNone/>
            </a:pPr>
            <a:r>
              <a:rPr lang="fr-FR" dirty="0" smtClean="0"/>
              <a:t>Principales utilisations :</a:t>
            </a:r>
          </a:p>
          <a:p>
            <a:pPr marL="514350" indent="-514350">
              <a:buFont typeface="+mj-lt"/>
              <a:buAutoNum type="arabicPeriod"/>
            </a:pPr>
            <a:r>
              <a:rPr lang="fr-FR" dirty="0" smtClean="0"/>
              <a:t>Pleurésie : diagnostic, suivi, ponction, surveillance post-ponction</a:t>
            </a:r>
          </a:p>
          <a:p>
            <a:pPr marL="514350" indent="-514350">
              <a:buFont typeface="+mj-lt"/>
              <a:buAutoNum type="arabicPeriod"/>
            </a:pPr>
            <a:r>
              <a:rPr lang="fr-FR" dirty="0" smtClean="0"/>
              <a:t>Pneumothorax … et hydro-pneumothorax !</a:t>
            </a:r>
          </a:p>
          <a:p>
            <a:pPr marL="514350" indent="-514350">
              <a:buFont typeface="+mj-lt"/>
              <a:buAutoNum type="arabicPeriod"/>
            </a:pPr>
            <a:r>
              <a:rPr lang="fr-FR" dirty="0" smtClean="0"/>
              <a:t>Néoplasie : </a:t>
            </a:r>
            <a:r>
              <a:rPr lang="fr-FR" dirty="0" err="1" smtClean="0"/>
              <a:t>pachypleurite</a:t>
            </a:r>
            <a:r>
              <a:rPr lang="fr-FR" dirty="0" smtClean="0"/>
              <a:t>, nodules/masses pleuraux</a:t>
            </a:r>
          </a:p>
          <a:p>
            <a:pPr marL="514350" indent="-514350">
              <a:buFont typeface="+mj-lt"/>
              <a:buAutoNum type="arabicPeriod"/>
            </a:pPr>
            <a:r>
              <a:rPr lang="fr-FR" dirty="0" smtClean="0"/>
              <a:t>Aide au drainage thoracique et suivi</a:t>
            </a:r>
          </a:p>
          <a:p>
            <a:pPr marL="514350" indent="-514350">
              <a:buFont typeface="+mj-lt"/>
              <a:buAutoNum type="arabicPeriod"/>
            </a:pPr>
            <a:r>
              <a:rPr lang="fr-FR" dirty="0" smtClean="0"/>
              <a:t>Biopsies pleurales (sous cutanées)</a:t>
            </a:r>
          </a:p>
          <a:p>
            <a:pPr marL="514350" indent="-514350">
              <a:buFont typeface="+mj-lt"/>
              <a:buAutoNum type="arabicPeriod"/>
            </a:pPr>
            <a:r>
              <a:rPr lang="fr-FR" dirty="0" smtClean="0"/>
              <a:t>Recherche de pneumopathie compliquée</a:t>
            </a:r>
          </a:p>
          <a:p>
            <a:pPr marL="514350" indent="-514350">
              <a:buFont typeface="+mj-lt"/>
              <a:buAutoNum type="arabicPeriod"/>
            </a:pPr>
            <a:r>
              <a:rPr lang="fr-FR" dirty="0" smtClean="0"/>
              <a:t>Drain </a:t>
            </a:r>
            <a:r>
              <a:rPr lang="fr-FR" dirty="0" err="1" smtClean="0"/>
              <a:t>tunnelisé</a:t>
            </a:r>
            <a:r>
              <a:rPr lang="fr-FR" dirty="0" smtClean="0"/>
              <a:t> à demeure</a:t>
            </a:r>
          </a:p>
          <a:p>
            <a:pPr marL="0" indent="0">
              <a:buNone/>
            </a:pPr>
            <a:endParaRPr lang="fr-FR" dirty="0" smtClean="0"/>
          </a:p>
          <a:p>
            <a:pPr marL="0" indent="0">
              <a:buNone/>
            </a:pPr>
            <a:r>
              <a:rPr lang="fr-FR" dirty="0" smtClean="0"/>
              <a:t>Et bien d’autres … </a:t>
            </a:r>
          </a:p>
          <a:p>
            <a:pPr marL="514350" indent="-514350">
              <a:buFont typeface="+mj-lt"/>
              <a:buAutoNum type="arabicPeriod"/>
            </a:pPr>
            <a:endParaRPr lang="fr-FR" dirty="0" smtClean="0"/>
          </a:p>
          <a:p>
            <a:pPr marL="514350" indent="-514350">
              <a:buFont typeface="+mj-lt"/>
              <a:buAutoNum type="arabicPeriod"/>
            </a:pPr>
            <a:endParaRPr lang="fr-FR" dirty="0" smtClean="0"/>
          </a:p>
        </p:txBody>
      </p:sp>
    </p:spTree>
    <p:extLst>
      <p:ext uri="{BB962C8B-B14F-4D97-AF65-F5344CB8AC3E}">
        <p14:creationId xmlns:p14="http://schemas.microsoft.com/office/powerpoint/2010/main" val="295446764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 name="Group 6">
            <a:extLst>
              <a:ext uri="{FF2B5EF4-FFF2-40B4-BE49-F238E27FC236}">
                <a16:creationId xmlns:a16="http://schemas.microsoft.com/office/drawing/2014/main" id="{D08A383F-827C-62E4-1C39-EF6D6435F9D0}"/>
              </a:ext>
            </a:extLst>
          </p:cNvPr>
          <p:cNvGrpSpPr>
            <a:grpSpLocks/>
          </p:cNvGrpSpPr>
          <p:nvPr/>
        </p:nvGrpSpPr>
        <p:grpSpPr bwMode="auto">
          <a:xfrm>
            <a:off x="301801" y="284661"/>
            <a:ext cx="1316037" cy="2760663"/>
            <a:chOff x="295" y="2523"/>
            <a:chExt cx="742" cy="1557"/>
          </a:xfrm>
        </p:grpSpPr>
        <p:sp>
          <p:nvSpPr>
            <p:cNvPr id="40" name="Freeform 7">
              <a:extLst>
                <a:ext uri="{FF2B5EF4-FFF2-40B4-BE49-F238E27FC236}">
                  <a16:creationId xmlns:a16="http://schemas.microsoft.com/office/drawing/2014/main" id="{5A904305-5435-678B-EAD4-F80D2CAC4276}"/>
                </a:ext>
              </a:extLst>
            </p:cNvPr>
            <p:cNvSpPr>
              <a:spLocks noChangeArrowheads="1"/>
            </p:cNvSpPr>
            <p:nvPr/>
          </p:nvSpPr>
          <p:spPr bwMode="auto">
            <a:xfrm>
              <a:off x="444" y="2760"/>
              <a:ext cx="520" cy="1320"/>
            </a:xfrm>
            <a:custGeom>
              <a:avLst/>
              <a:gdLst>
                <a:gd name="T0" fmla="*/ 63 w 923"/>
                <a:gd name="T1" fmla="*/ 80 h 2323"/>
                <a:gd name="T2" fmla="*/ 54 w 923"/>
                <a:gd name="T3" fmla="*/ 61 h 2323"/>
                <a:gd name="T4" fmla="*/ 46 w 923"/>
                <a:gd name="T5" fmla="*/ 51 h 2323"/>
                <a:gd name="T6" fmla="*/ 35 w 923"/>
                <a:gd name="T7" fmla="*/ 39 h 2323"/>
                <a:gd name="T8" fmla="*/ 25 w 923"/>
                <a:gd name="T9" fmla="*/ 11 h 2323"/>
                <a:gd name="T10" fmla="*/ 84 w 923"/>
                <a:gd name="T11" fmla="*/ 6 h 2323"/>
                <a:gd name="T12" fmla="*/ 81 w 923"/>
                <a:gd name="T13" fmla="*/ 44 h 2323"/>
                <a:gd name="T14" fmla="*/ 62 w 923"/>
                <a:gd name="T15" fmla="*/ 81 h 2323"/>
                <a:gd name="T16" fmla="*/ 45 w 923"/>
                <a:gd name="T17" fmla="*/ 103 h 2323"/>
                <a:gd name="T18" fmla="*/ 20 w 923"/>
                <a:gd name="T19" fmla="*/ 127 h 2323"/>
                <a:gd name="T20" fmla="*/ 27 w 923"/>
                <a:gd name="T21" fmla="*/ 159 h 2323"/>
                <a:gd name="T22" fmla="*/ 54 w 923"/>
                <a:gd name="T23" fmla="*/ 178 h 2323"/>
                <a:gd name="T24" fmla="*/ 59 w 923"/>
                <a:gd name="T25" fmla="*/ 197 h 2323"/>
                <a:gd name="T26" fmla="*/ 54 w 923"/>
                <a:gd name="T27" fmla="*/ 220 h 2323"/>
                <a:gd name="T28" fmla="*/ 39 w 923"/>
                <a:gd name="T29" fmla="*/ 236 h 2323"/>
                <a:gd name="T30" fmla="*/ 24 w 923"/>
                <a:gd name="T31" fmla="*/ 241 h 2323"/>
                <a:gd name="T32" fmla="*/ 12 w 923"/>
                <a:gd name="T33" fmla="*/ 240 h 2323"/>
                <a:gd name="T34" fmla="*/ 3 w 923"/>
                <a:gd name="T35" fmla="*/ 234 h 2323"/>
                <a:gd name="T36" fmla="*/ 2 w 923"/>
                <a:gd name="T37" fmla="*/ 216 h 2323"/>
                <a:gd name="T38" fmla="*/ 12 w 923"/>
                <a:gd name="T39" fmla="*/ 208 h 2323"/>
                <a:gd name="T40" fmla="*/ 22 w 923"/>
                <a:gd name="T41" fmla="*/ 211 h 2323"/>
                <a:gd name="T42" fmla="*/ 25 w 923"/>
                <a:gd name="T43" fmla="*/ 218 h 2323"/>
                <a:gd name="T44" fmla="*/ 24 w 923"/>
                <a:gd name="T45" fmla="*/ 226 h 2323"/>
                <a:gd name="T46" fmla="*/ 15 w 923"/>
                <a:gd name="T47" fmla="*/ 227 h 232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923" h="2323">
                  <a:moveTo>
                    <a:pt x="619" y="773"/>
                  </a:moveTo>
                  <a:cubicBezTo>
                    <a:pt x="606" y="741"/>
                    <a:pt x="568" y="631"/>
                    <a:pt x="540" y="583"/>
                  </a:cubicBezTo>
                  <a:cubicBezTo>
                    <a:pt x="512" y="535"/>
                    <a:pt x="482" y="523"/>
                    <a:pt x="450" y="487"/>
                  </a:cubicBezTo>
                  <a:cubicBezTo>
                    <a:pt x="418" y="451"/>
                    <a:pt x="381" y="430"/>
                    <a:pt x="348" y="367"/>
                  </a:cubicBezTo>
                  <a:cubicBezTo>
                    <a:pt x="315" y="304"/>
                    <a:pt x="169" y="160"/>
                    <a:pt x="249" y="108"/>
                  </a:cubicBezTo>
                  <a:cubicBezTo>
                    <a:pt x="329" y="56"/>
                    <a:pt x="739" y="0"/>
                    <a:pt x="831" y="53"/>
                  </a:cubicBezTo>
                  <a:cubicBezTo>
                    <a:pt x="923" y="106"/>
                    <a:pt x="840" y="303"/>
                    <a:pt x="804" y="424"/>
                  </a:cubicBezTo>
                  <a:cubicBezTo>
                    <a:pt x="768" y="545"/>
                    <a:pt x="674" y="687"/>
                    <a:pt x="615" y="781"/>
                  </a:cubicBezTo>
                  <a:cubicBezTo>
                    <a:pt x="556" y="875"/>
                    <a:pt x="516" y="914"/>
                    <a:pt x="447" y="986"/>
                  </a:cubicBezTo>
                  <a:cubicBezTo>
                    <a:pt x="378" y="1058"/>
                    <a:pt x="231" y="1122"/>
                    <a:pt x="201" y="1212"/>
                  </a:cubicBezTo>
                  <a:cubicBezTo>
                    <a:pt x="171" y="1302"/>
                    <a:pt x="214" y="1446"/>
                    <a:pt x="269" y="1528"/>
                  </a:cubicBezTo>
                  <a:cubicBezTo>
                    <a:pt x="324" y="1610"/>
                    <a:pt x="477" y="1647"/>
                    <a:pt x="530" y="1706"/>
                  </a:cubicBezTo>
                  <a:cubicBezTo>
                    <a:pt x="583" y="1765"/>
                    <a:pt x="584" y="1816"/>
                    <a:pt x="585" y="1884"/>
                  </a:cubicBezTo>
                  <a:cubicBezTo>
                    <a:pt x="586" y="1952"/>
                    <a:pt x="567" y="2050"/>
                    <a:pt x="534" y="2113"/>
                  </a:cubicBezTo>
                  <a:cubicBezTo>
                    <a:pt x="501" y="2176"/>
                    <a:pt x="433" y="2229"/>
                    <a:pt x="384" y="2263"/>
                  </a:cubicBezTo>
                  <a:cubicBezTo>
                    <a:pt x="335" y="2297"/>
                    <a:pt x="286" y="2309"/>
                    <a:pt x="242" y="2316"/>
                  </a:cubicBezTo>
                  <a:cubicBezTo>
                    <a:pt x="198" y="2323"/>
                    <a:pt x="154" y="2317"/>
                    <a:pt x="120" y="2305"/>
                  </a:cubicBezTo>
                  <a:cubicBezTo>
                    <a:pt x="86" y="2293"/>
                    <a:pt x="53" y="2284"/>
                    <a:pt x="36" y="2245"/>
                  </a:cubicBezTo>
                  <a:cubicBezTo>
                    <a:pt x="19" y="2206"/>
                    <a:pt x="0" y="2110"/>
                    <a:pt x="15" y="2068"/>
                  </a:cubicBezTo>
                  <a:cubicBezTo>
                    <a:pt x="30" y="2026"/>
                    <a:pt x="91" y="2000"/>
                    <a:pt x="125" y="1994"/>
                  </a:cubicBezTo>
                  <a:cubicBezTo>
                    <a:pt x="159" y="1988"/>
                    <a:pt x="202" y="2012"/>
                    <a:pt x="222" y="2029"/>
                  </a:cubicBezTo>
                  <a:cubicBezTo>
                    <a:pt x="242" y="2046"/>
                    <a:pt x="244" y="2073"/>
                    <a:pt x="246" y="2095"/>
                  </a:cubicBezTo>
                  <a:cubicBezTo>
                    <a:pt x="248" y="2117"/>
                    <a:pt x="249" y="2147"/>
                    <a:pt x="234" y="2161"/>
                  </a:cubicBezTo>
                  <a:cubicBezTo>
                    <a:pt x="219" y="2175"/>
                    <a:pt x="170" y="2175"/>
                    <a:pt x="153" y="2179"/>
                  </a:cubicBezTo>
                </a:path>
              </a:pathLst>
            </a:custGeom>
            <a:noFill/>
            <a:ln w="38160" cap="sq">
              <a:solidFill>
                <a:schemeClr val="tx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41" name="Line 8">
              <a:extLst>
                <a:ext uri="{FF2B5EF4-FFF2-40B4-BE49-F238E27FC236}">
                  <a16:creationId xmlns:a16="http://schemas.microsoft.com/office/drawing/2014/main" id="{A1D06716-64A0-216C-FEB9-B8766A756582}"/>
                </a:ext>
              </a:extLst>
            </p:cNvPr>
            <p:cNvSpPr>
              <a:spLocks noChangeShapeType="1"/>
            </p:cNvSpPr>
            <p:nvPr/>
          </p:nvSpPr>
          <p:spPr bwMode="auto">
            <a:xfrm flipH="1" flipV="1">
              <a:off x="453" y="3228"/>
              <a:ext cx="158" cy="158"/>
            </a:xfrm>
            <a:prstGeom prst="line">
              <a:avLst/>
            </a:prstGeom>
            <a:noFill/>
            <a:ln w="57240" cap="sq">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42" name="Line 9">
              <a:extLst>
                <a:ext uri="{FF2B5EF4-FFF2-40B4-BE49-F238E27FC236}">
                  <a16:creationId xmlns:a16="http://schemas.microsoft.com/office/drawing/2014/main" id="{1E346593-DA1F-6386-13BA-3EA10578AC4D}"/>
                </a:ext>
              </a:extLst>
            </p:cNvPr>
            <p:cNvSpPr>
              <a:spLocks noChangeShapeType="1"/>
            </p:cNvSpPr>
            <p:nvPr/>
          </p:nvSpPr>
          <p:spPr bwMode="auto">
            <a:xfrm flipH="1" flipV="1">
              <a:off x="609" y="3383"/>
              <a:ext cx="209" cy="80"/>
            </a:xfrm>
            <a:prstGeom prst="line">
              <a:avLst/>
            </a:prstGeom>
            <a:noFill/>
            <a:ln w="57240" cap="sq">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43" name="Line 10">
              <a:extLst>
                <a:ext uri="{FF2B5EF4-FFF2-40B4-BE49-F238E27FC236}">
                  <a16:creationId xmlns:a16="http://schemas.microsoft.com/office/drawing/2014/main" id="{27257EF4-C273-805A-EBFC-8A80287D4827}"/>
                </a:ext>
              </a:extLst>
            </p:cNvPr>
            <p:cNvSpPr>
              <a:spLocks noChangeShapeType="1"/>
            </p:cNvSpPr>
            <p:nvPr/>
          </p:nvSpPr>
          <p:spPr bwMode="auto">
            <a:xfrm flipH="1">
              <a:off x="403" y="3644"/>
              <a:ext cx="208" cy="74"/>
            </a:xfrm>
            <a:prstGeom prst="line">
              <a:avLst/>
            </a:prstGeom>
            <a:noFill/>
            <a:ln w="57240" cap="sq">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44" name="Line 11">
              <a:extLst>
                <a:ext uri="{FF2B5EF4-FFF2-40B4-BE49-F238E27FC236}">
                  <a16:creationId xmlns:a16="http://schemas.microsoft.com/office/drawing/2014/main" id="{6E0FFE91-2824-5846-2264-73528142BA9C}"/>
                </a:ext>
              </a:extLst>
            </p:cNvPr>
            <p:cNvSpPr>
              <a:spLocks noChangeShapeType="1"/>
            </p:cNvSpPr>
            <p:nvPr/>
          </p:nvSpPr>
          <p:spPr bwMode="auto">
            <a:xfrm flipH="1">
              <a:off x="609" y="3594"/>
              <a:ext cx="252" cy="47"/>
            </a:xfrm>
            <a:prstGeom prst="line">
              <a:avLst/>
            </a:prstGeom>
            <a:noFill/>
            <a:ln w="57240" cap="sq">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45" name="Freeform 12">
              <a:extLst>
                <a:ext uri="{FF2B5EF4-FFF2-40B4-BE49-F238E27FC236}">
                  <a16:creationId xmlns:a16="http://schemas.microsoft.com/office/drawing/2014/main" id="{058C06AD-D306-F7E9-8A91-1BA35AE18FEF}"/>
                </a:ext>
              </a:extLst>
            </p:cNvPr>
            <p:cNvSpPr>
              <a:spLocks noChangeArrowheads="1"/>
            </p:cNvSpPr>
            <p:nvPr/>
          </p:nvSpPr>
          <p:spPr bwMode="auto">
            <a:xfrm>
              <a:off x="295" y="3644"/>
              <a:ext cx="109" cy="195"/>
            </a:xfrm>
            <a:custGeom>
              <a:avLst/>
              <a:gdLst>
                <a:gd name="T0" fmla="*/ 18 w 197"/>
                <a:gd name="T1" fmla="*/ 13 h 347"/>
                <a:gd name="T2" fmla="*/ 10 w 197"/>
                <a:gd name="T3" fmla="*/ 1 h 347"/>
                <a:gd name="T4" fmla="*/ 15 w 197"/>
                <a:gd name="T5" fmla="*/ 13 h 347"/>
                <a:gd name="T6" fmla="*/ 2 w 197"/>
                <a:gd name="T7" fmla="*/ 9 h 347"/>
                <a:gd name="T8" fmla="*/ 13 w 197"/>
                <a:gd name="T9" fmla="*/ 16 h 347"/>
                <a:gd name="T10" fmla="*/ 1 w 197"/>
                <a:gd name="T11" fmla="*/ 22 h 347"/>
                <a:gd name="T12" fmla="*/ 16 w 197"/>
                <a:gd name="T13" fmla="*/ 18 h 347"/>
                <a:gd name="T14" fmla="*/ 15 w 197"/>
                <a:gd name="T15" fmla="*/ 34 h 347"/>
                <a:gd name="T16" fmla="*/ 18 w 197"/>
                <a:gd name="T17" fmla="*/ 13 h 34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97" h="347">
                  <a:moveTo>
                    <a:pt x="197" y="137"/>
                  </a:moveTo>
                  <a:cubicBezTo>
                    <a:pt x="159" y="99"/>
                    <a:pt x="113" y="2"/>
                    <a:pt x="107" y="1"/>
                  </a:cubicBezTo>
                  <a:cubicBezTo>
                    <a:pt x="101" y="0"/>
                    <a:pt x="173" y="115"/>
                    <a:pt x="158" y="130"/>
                  </a:cubicBezTo>
                  <a:cubicBezTo>
                    <a:pt x="143" y="145"/>
                    <a:pt x="19" y="87"/>
                    <a:pt x="16" y="92"/>
                  </a:cubicBezTo>
                  <a:cubicBezTo>
                    <a:pt x="13" y="97"/>
                    <a:pt x="145" y="138"/>
                    <a:pt x="143" y="160"/>
                  </a:cubicBezTo>
                  <a:cubicBezTo>
                    <a:pt x="141" y="182"/>
                    <a:pt x="0" y="220"/>
                    <a:pt x="4" y="223"/>
                  </a:cubicBezTo>
                  <a:cubicBezTo>
                    <a:pt x="8" y="226"/>
                    <a:pt x="145" y="162"/>
                    <a:pt x="170" y="181"/>
                  </a:cubicBezTo>
                  <a:cubicBezTo>
                    <a:pt x="195" y="200"/>
                    <a:pt x="151" y="347"/>
                    <a:pt x="155" y="340"/>
                  </a:cubicBezTo>
                  <a:cubicBezTo>
                    <a:pt x="159" y="333"/>
                    <a:pt x="188" y="179"/>
                    <a:pt x="197" y="137"/>
                  </a:cubicBezTo>
                  <a:close/>
                </a:path>
              </a:pathLst>
            </a:custGeom>
            <a:solidFill>
              <a:srgbClr val="FFFFFF"/>
            </a:solidFill>
            <a:ln w="57240" cap="sq">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46" name="Freeform 13">
              <a:extLst>
                <a:ext uri="{FF2B5EF4-FFF2-40B4-BE49-F238E27FC236}">
                  <a16:creationId xmlns:a16="http://schemas.microsoft.com/office/drawing/2014/main" id="{778FFC76-7EFA-6524-38DF-E42F25CCB7EA}"/>
                </a:ext>
              </a:extLst>
            </p:cNvPr>
            <p:cNvSpPr>
              <a:spLocks noChangeArrowheads="1"/>
            </p:cNvSpPr>
            <p:nvPr/>
          </p:nvSpPr>
          <p:spPr bwMode="auto">
            <a:xfrm rot="3780000">
              <a:off x="365" y="3094"/>
              <a:ext cx="109" cy="194"/>
            </a:xfrm>
            <a:custGeom>
              <a:avLst/>
              <a:gdLst>
                <a:gd name="T0" fmla="*/ 18 w 197"/>
                <a:gd name="T1" fmla="*/ 13 h 347"/>
                <a:gd name="T2" fmla="*/ 10 w 197"/>
                <a:gd name="T3" fmla="*/ 1 h 347"/>
                <a:gd name="T4" fmla="*/ 15 w 197"/>
                <a:gd name="T5" fmla="*/ 13 h 347"/>
                <a:gd name="T6" fmla="*/ 2 w 197"/>
                <a:gd name="T7" fmla="*/ 9 h 347"/>
                <a:gd name="T8" fmla="*/ 13 w 197"/>
                <a:gd name="T9" fmla="*/ 16 h 347"/>
                <a:gd name="T10" fmla="*/ 1 w 197"/>
                <a:gd name="T11" fmla="*/ 22 h 347"/>
                <a:gd name="T12" fmla="*/ 16 w 197"/>
                <a:gd name="T13" fmla="*/ 17 h 347"/>
                <a:gd name="T14" fmla="*/ 15 w 197"/>
                <a:gd name="T15" fmla="*/ 33 h 347"/>
                <a:gd name="T16" fmla="*/ 18 w 197"/>
                <a:gd name="T17" fmla="*/ 13 h 34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97" h="347">
                  <a:moveTo>
                    <a:pt x="197" y="137"/>
                  </a:moveTo>
                  <a:cubicBezTo>
                    <a:pt x="159" y="99"/>
                    <a:pt x="113" y="2"/>
                    <a:pt x="107" y="1"/>
                  </a:cubicBezTo>
                  <a:cubicBezTo>
                    <a:pt x="101" y="0"/>
                    <a:pt x="173" y="115"/>
                    <a:pt x="158" y="130"/>
                  </a:cubicBezTo>
                  <a:cubicBezTo>
                    <a:pt x="143" y="145"/>
                    <a:pt x="19" y="87"/>
                    <a:pt x="16" y="92"/>
                  </a:cubicBezTo>
                  <a:cubicBezTo>
                    <a:pt x="13" y="97"/>
                    <a:pt x="145" y="138"/>
                    <a:pt x="143" y="160"/>
                  </a:cubicBezTo>
                  <a:cubicBezTo>
                    <a:pt x="141" y="182"/>
                    <a:pt x="0" y="220"/>
                    <a:pt x="4" y="223"/>
                  </a:cubicBezTo>
                  <a:cubicBezTo>
                    <a:pt x="8" y="226"/>
                    <a:pt x="145" y="162"/>
                    <a:pt x="170" y="181"/>
                  </a:cubicBezTo>
                  <a:cubicBezTo>
                    <a:pt x="195" y="200"/>
                    <a:pt x="151" y="347"/>
                    <a:pt x="155" y="340"/>
                  </a:cubicBezTo>
                  <a:cubicBezTo>
                    <a:pt x="159" y="333"/>
                    <a:pt x="188" y="179"/>
                    <a:pt x="197" y="137"/>
                  </a:cubicBezTo>
                  <a:close/>
                </a:path>
              </a:pathLst>
            </a:custGeom>
            <a:solidFill>
              <a:srgbClr val="FFFFFF"/>
            </a:solidFill>
            <a:ln w="57240" cap="sq">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47" name="Freeform 14">
              <a:extLst>
                <a:ext uri="{FF2B5EF4-FFF2-40B4-BE49-F238E27FC236}">
                  <a16:creationId xmlns:a16="http://schemas.microsoft.com/office/drawing/2014/main" id="{F9AB0643-AB93-9168-79D8-F3999810770F}"/>
                </a:ext>
              </a:extLst>
            </p:cNvPr>
            <p:cNvSpPr>
              <a:spLocks noChangeArrowheads="1"/>
            </p:cNvSpPr>
            <p:nvPr/>
          </p:nvSpPr>
          <p:spPr bwMode="auto">
            <a:xfrm rot="10800000">
              <a:off x="807" y="3352"/>
              <a:ext cx="109" cy="195"/>
            </a:xfrm>
            <a:custGeom>
              <a:avLst/>
              <a:gdLst>
                <a:gd name="T0" fmla="*/ 18 w 197"/>
                <a:gd name="T1" fmla="*/ 13 h 347"/>
                <a:gd name="T2" fmla="*/ 10 w 197"/>
                <a:gd name="T3" fmla="*/ 1 h 347"/>
                <a:gd name="T4" fmla="*/ 15 w 197"/>
                <a:gd name="T5" fmla="*/ 13 h 347"/>
                <a:gd name="T6" fmla="*/ 2 w 197"/>
                <a:gd name="T7" fmla="*/ 9 h 347"/>
                <a:gd name="T8" fmla="*/ 13 w 197"/>
                <a:gd name="T9" fmla="*/ 16 h 347"/>
                <a:gd name="T10" fmla="*/ 1 w 197"/>
                <a:gd name="T11" fmla="*/ 22 h 347"/>
                <a:gd name="T12" fmla="*/ 16 w 197"/>
                <a:gd name="T13" fmla="*/ 18 h 347"/>
                <a:gd name="T14" fmla="*/ 15 w 197"/>
                <a:gd name="T15" fmla="*/ 34 h 347"/>
                <a:gd name="T16" fmla="*/ 18 w 197"/>
                <a:gd name="T17" fmla="*/ 13 h 34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97" h="347">
                  <a:moveTo>
                    <a:pt x="197" y="137"/>
                  </a:moveTo>
                  <a:cubicBezTo>
                    <a:pt x="159" y="99"/>
                    <a:pt x="113" y="2"/>
                    <a:pt x="107" y="1"/>
                  </a:cubicBezTo>
                  <a:cubicBezTo>
                    <a:pt x="101" y="0"/>
                    <a:pt x="173" y="115"/>
                    <a:pt x="158" y="130"/>
                  </a:cubicBezTo>
                  <a:cubicBezTo>
                    <a:pt x="143" y="145"/>
                    <a:pt x="19" y="87"/>
                    <a:pt x="16" y="92"/>
                  </a:cubicBezTo>
                  <a:cubicBezTo>
                    <a:pt x="13" y="97"/>
                    <a:pt x="145" y="138"/>
                    <a:pt x="143" y="160"/>
                  </a:cubicBezTo>
                  <a:cubicBezTo>
                    <a:pt x="141" y="182"/>
                    <a:pt x="0" y="220"/>
                    <a:pt x="4" y="223"/>
                  </a:cubicBezTo>
                  <a:cubicBezTo>
                    <a:pt x="8" y="226"/>
                    <a:pt x="145" y="162"/>
                    <a:pt x="170" y="181"/>
                  </a:cubicBezTo>
                  <a:cubicBezTo>
                    <a:pt x="195" y="200"/>
                    <a:pt x="151" y="347"/>
                    <a:pt x="155" y="340"/>
                  </a:cubicBezTo>
                  <a:cubicBezTo>
                    <a:pt x="159" y="333"/>
                    <a:pt x="188" y="179"/>
                    <a:pt x="197" y="137"/>
                  </a:cubicBezTo>
                  <a:close/>
                </a:path>
              </a:pathLst>
            </a:custGeom>
            <a:solidFill>
              <a:srgbClr val="FFFFFF"/>
            </a:solidFill>
            <a:ln w="57240" cap="sq">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48" name="Freeform 15">
              <a:extLst>
                <a:ext uri="{FF2B5EF4-FFF2-40B4-BE49-F238E27FC236}">
                  <a16:creationId xmlns:a16="http://schemas.microsoft.com/office/drawing/2014/main" id="{2A90E32A-460B-2BA8-49CA-56CE052CCB94}"/>
                </a:ext>
              </a:extLst>
            </p:cNvPr>
            <p:cNvSpPr>
              <a:spLocks noChangeArrowheads="1"/>
            </p:cNvSpPr>
            <p:nvPr/>
          </p:nvSpPr>
          <p:spPr bwMode="auto">
            <a:xfrm rot="-8940000">
              <a:off x="857" y="3512"/>
              <a:ext cx="109" cy="195"/>
            </a:xfrm>
            <a:custGeom>
              <a:avLst/>
              <a:gdLst>
                <a:gd name="T0" fmla="*/ 18 w 197"/>
                <a:gd name="T1" fmla="*/ 13 h 347"/>
                <a:gd name="T2" fmla="*/ 10 w 197"/>
                <a:gd name="T3" fmla="*/ 1 h 347"/>
                <a:gd name="T4" fmla="*/ 15 w 197"/>
                <a:gd name="T5" fmla="*/ 13 h 347"/>
                <a:gd name="T6" fmla="*/ 2 w 197"/>
                <a:gd name="T7" fmla="*/ 9 h 347"/>
                <a:gd name="T8" fmla="*/ 13 w 197"/>
                <a:gd name="T9" fmla="*/ 16 h 347"/>
                <a:gd name="T10" fmla="*/ 1 w 197"/>
                <a:gd name="T11" fmla="*/ 22 h 347"/>
                <a:gd name="T12" fmla="*/ 16 w 197"/>
                <a:gd name="T13" fmla="*/ 18 h 347"/>
                <a:gd name="T14" fmla="*/ 15 w 197"/>
                <a:gd name="T15" fmla="*/ 34 h 347"/>
                <a:gd name="T16" fmla="*/ 18 w 197"/>
                <a:gd name="T17" fmla="*/ 13 h 34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97" h="347">
                  <a:moveTo>
                    <a:pt x="197" y="137"/>
                  </a:moveTo>
                  <a:cubicBezTo>
                    <a:pt x="159" y="99"/>
                    <a:pt x="113" y="2"/>
                    <a:pt x="107" y="1"/>
                  </a:cubicBezTo>
                  <a:cubicBezTo>
                    <a:pt x="101" y="0"/>
                    <a:pt x="173" y="115"/>
                    <a:pt x="158" y="130"/>
                  </a:cubicBezTo>
                  <a:cubicBezTo>
                    <a:pt x="143" y="145"/>
                    <a:pt x="19" y="87"/>
                    <a:pt x="16" y="92"/>
                  </a:cubicBezTo>
                  <a:cubicBezTo>
                    <a:pt x="13" y="97"/>
                    <a:pt x="145" y="138"/>
                    <a:pt x="143" y="160"/>
                  </a:cubicBezTo>
                  <a:cubicBezTo>
                    <a:pt x="141" y="182"/>
                    <a:pt x="0" y="220"/>
                    <a:pt x="4" y="223"/>
                  </a:cubicBezTo>
                  <a:cubicBezTo>
                    <a:pt x="8" y="226"/>
                    <a:pt x="145" y="162"/>
                    <a:pt x="170" y="181"/>
                  </a:cubicBezTo>
                  <a:cubicBezTo>
                    <a:pt x="195" y="200"/>
                    <a:pt x="151" y="347"/>
                    <a:pt x="155" y="340"/>
                  </a:cubicBezTo>
                  <a:cubicBezTo>
                    <a:pt x="159" y="333"/>
                    <a:pt x="188" y="179"/>
                    <a:pt x="197" y="137"/>
                  </a:cubicBezTo>
                  <a:close/>
                </a:path>
              </a:pathLst>
            </a:custGeom>
            <a:solidFill>
              <a:srgbClr val="FFFFFF"/>
            </a:solidFill>
            <a:ln w="57240" cap="sq">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49" name="Freeform 16">
              <a:extLst>
                <a:ext uri="{FF2B5EF4-FFF2-40B4-BE49-F238E27FC236}">
                  <a16:creationId xmlns:a16="http://schemas.microsoft.com/office/drawing/2014/main" id="{8A2678F7-D8A8-D1A7-F889-A107973E8007}"/>
                </a:ext>
              </a:extLst>
            </p:cNvPr>
            <p:cNvSpPr>
              <a:spLocks noChangeArrowheads="1"/>
            </p:cNvSpPr>
            <p:nvPr/>
          </p:nvSpPr>
          <p:spPr bwMode="auto">
            <a:xfrm>
              <a:off x="590" y="2836"/>
              <a:ext cx="344" cy="38"/>
            </a:xfrm>
            <a:custGeom>
              <a:avLst/>
              <a:gdLst>
                <a:gd name="T0" fmla="*/ 0 w 612"/>
                <a:gd name="T1" fmla="*/ 6 h 72"/>
                <a:gd name="T2" fmla="*/ 12 w 612"/>
                <a:gd name="T3" fmla="*/ 3 h 72"/>
                <a:gd name="T4" fmla="*/ 26 w 612"/>
                <a:gd name="T5" fmla="*/ 1 h 72"/>
                <a:gd name="T6" fmla="*/ 41 w 612"/>
                <a:gd name="T7" fmla="*/ 1 h 72"/>
                <a:gd name="T8" fmla="*/ 53 w 612"/>
                <a:gd name="T9" fmla="*/ 1 h 72"/>
                <a:gd name="T10" fmla="*/ 61 w 612"/>
                <a:gd name="T11" fmla="*/ 2 h 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12" h="72">
                  <a:moveTo>
                    <a:pt x="0" y="72"/>
                  </a:moveTo>
                  <a:cubicBezTo>
                    <a:pt x="38" y="57"/>
                    <a:pt x="77" y="42"/>
                    <a:pt x="120" y="33"/>
                  </a:cubicBezTo>
                  <a:cubicBezTo>
                    <a:pt x="163" y="24"/>
                    <a:pt x="213" y="20"/>
                    <a:pt x="261" y="15"/>
                  </a:cubicBezTo>
                  <a:cubicBezTo>
                    <a:pt x="309" y="10"/>
                    <a:pt x="363" y="5"/>
                    <a:pt x="408" y="3"/>
                  </a:cubicBezTo>
                  <a:cubicBezTo>
                    <a:pt x="453" y="1"/>
                    <a:pt x="497" y="0"/>
                    <a:pt x="531" y="3"/>
                  </a:cubicBezTo>
                  <a:cubicBezTo>
                    <a:pt x="565" y="6"/>
                    <a:pt x="599" y="16"/>
                    <a:pt x="612" y="18"/>
                  </a:cubicBezTo>
                </a:path>
              </a:pathLst>
            </a:custGeom>
            <a:noFill/>
            <a:ln w="57240" cap="sq">
              <a:solidFill>
                <a:schemeClr val="tx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50" name="Line 17">
              <a:extLst>
                <a:ext uri="{FF2B5EF4-FFF2-40B4-BE49-F238E27FC236}">
                  <a16:creationId xmlns:a16="http://schemas.microsoft.com/office/drawing/2014/main" id="{B0EC6915-527C-0C5D-CA29-A6E13221016D}"/>
                </a:ext>
              </a:extLst>
            </p:cNvPr>
            <p:cNvSpPr>
              <a:spLocks noChangeShapeType="1"/>
            </p:cNvSpPr>
            <p:nvPr/>
          </p:nvSpPr>
          <p:spPr bwMode="auto">
            <a:xfrm>
              <a:off x="469" y="2588"/>
              <a:ext cx="132" cy="198"/>
            </a:xfrm>
            <a:prstGeom prst="line">
              <a:avLst/>
            </a:prstGeom>
            <a:noFill/>
            <a:ln w="57240" cap="sq">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51" name="Line 18">
              <a:extLst>
                <a:ext uri="{FF2B5EF4-FFF2-40B4-BE49-F238E27FC236}">
                  <a16:creationId xmlns:a16="http://schemas.microsoft.com/office/drawing/2014/main" id="{D6D0F80D-1E94-9201-0E76-8463E70264C1}"/>
                </a:ext>
              </a:extLst>
            </p:cNvPr>
            <p:cNvSpPr>
              <a:spLocks noChangeShapeType="1"/>
            </p:cNvSpPr>
            <p:nvPr/>
          </p:nvSpPr>
          <p:spPr bwMode="auto">
            <a:xfrm>
              <a:off x="536" y="2562"/>
              <a:ext cx="111" cy="215"/>
            </a:xfrm>
            <a:prstGeom prst="line">
              <a:avLst/>
            </a:prstGeom>
            <a:noFill/>
            <a:ln w="57240" cap="sq">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52" name="Line 19">
              <a:extLst>
                <a:ext uri="{FF2B5EF4-FFF2-40B4-BE49-F238E27FC236}">
                  <a16:creationId xmlns:a16="http://schemas.microsoft.com/office/drawing/2014/main" id="{EA4ED72F-055E-4548-242C-A62D21622E20}"/>
                </a:ext>
              </a:extLst>
            </p:cNvPr>
            <p:cNvSpPr>
              <a:spLocks noChangeShapeType="1"/>
            </p:cNvSpPr>
            <p:nvPr/>
          </p:nvSpPr>
          <p:spPr bwMode="auto">
            <a:xfrm>
              <a:off x="624" y="2540"/>
              <a:ext cx="70" cy="224"/>
            </a:xfrm>
            <a:prstGeom prst="line">
              <a:avLst/>
            </a:prstGeom>
            <a:noFill/>
            <a:ln w="57240" cap="sq">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53" name="Line 20">
              <a:extLst>
                <a:ext uri="{FF2B5EF4-FFF2-40B4-BE49-F238E27FC236}">
                  <a16:creationId xmlns:a16="http://schemas.microsoft.com/office/drawing/2014/main" id="{BEA9335C-F723-E37E-6D6F-A7010700A9F3}"/>
                </a:ext>
              </a:extLst>
            </p:cNvPr>
            <p:cNvSpPr>
              <a:spLocks noChangeShapeType="1"/>
            </p:cNvSpPr>
            <p:nvPr/>
          </p:nvSpPr>
          <p:spPr bwMode="auto">
            <a:xfrm>
              <a:off x="695" y="2525"/>
              <a:ext cx="39" cy="233"/>
            </a:xfrm>
            <a:prstGeom prst="line">
              <a:avLst/>
            </a:prstGeom>
            <a:noFill/>
            <a:ln w="57240" cap="sq">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54" name="Line 21">
              <a:extLst>
                <a:ext uri="{FF2B5EF4-FFF2-40B4-BE49-F238E27FC236}">
                  <a16:creationId xmlns:a16="http://schemas.microsoft.com/office/drawing/2014/main" id="{EAEF015F-D4F5-AA88-597C-CBE88D8A970E}"/>
                </a:ext>
              </a:extLst>
            </p:cNvPr>
            <p:cNvSpPr>
              <a:spLocks noChangeShapeType="1"/>
            </p:cNvSpPr>
            <p:nvPr/>
          </p:nvSpPr>
          <p:spPr bwMode="auto">
            <a:xfrm>
              <a:off x="395" y="2635"/>
              <a:ext cx="168" cy="163"/>
            </a:xfrm>
            <a:prstGeom prst="line">
              <a:avLst/>
            </a:prstGeom>
            <a:noFill/>
            <a:ln w="57240" cap="sq">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55" name="Line 22">
              <a:extLst>
                <a:ext uri="{FF2B5EF4-FFF2-40B4-BE49-F238E27FC236}">
                  <a16:creationId xmlns:a16="http://schemas.microsoft.com/office/drawing/2014/main" id="{F94B855C-8E2C-E1F0-CC09-1E49BF187D40}"/>
                </a:ext>
              </a:extLst>
            </p:cNvPr>
            <p:cNvSpPr>
              <a:spLocks noChangeShapeType="1"/>
            </p:cNvSpPr>
            <p:nvPr/>
          </p:nvSpPr>
          <p:spPr bwMode="auto">
            <a:xfrm flipH="1">
              <a:off x="778" y="2523"/>
              <a:ext cx="5" cy="229"/>
            </a:xfrm>
            <a:prstGeom prst="line">
              <a:avLst/>
            </a:prstGeom>
            <a:noFill/>
            <a:ln w="57240" cap="sq">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56" name="Line 23">
              <a:extLst>
                <a:ext uri="{FF2B5EF4-FFF2-40B4-BE49-F238E27FC236}">
                  <a16:creationId xmlns:a16="http://schemas.microsoft.com/office/drawing/2014/main" id="{41614B71-9600-4D35-52CF-5616655ADEB3}"/>
                </a:ext>
              </a:extLst>
            </p:cNvPr>
            <p:cNvSpPr>
              <a:spLocks noChangeShapeType="1"/>
            </p:cNvSpPr>
            <p:nvPr/>
          </p:nvSpPr>
          <p:spPr bwMode="auto">
            <a:xfrm flipH="1">
              <a:off x="832" y="2527"/>
              <a:ext cx="29" cy="222"/>
            </a:xfrm>
            <a:prstGeom prst="line">
              <a:avLst/>
            </a:prstGeom>
            <a:noFill/>
            <a:ln w="57240" cap="sq">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57" name="Line 24">
              <a:extLst>
                <a:ext uri="{FF2B5EF4-FFF2-40B4-BE49-F238E27FC236}">
                  <a16:creationId xmlns:a16="http://schemas.microsoft.com/office/drawing/2014/main" id="{F7A99BE8-22C8-20DE-2F8C-5D009156ECE2}"/>
                </a:ext>
              </a:extLst>
            </p:cNvPr>
            <p:cNvSpPr>
              <a:spLocks noChangeShapeType="1"/>
            </p:cNvSpPr>
            <p:nvPr/>
          </p:nvSpPr>
          <p:spPr bwMode="auto">
            <a:xfrm flipH="1">
              <a:off x="877" y="2543"/>
              <a:ext cx="71" cy="210"/>
            </a:xfrm>
            <a:prstGeom prst="line">
              <a:avLst/>
            </a:prstGeom>
            <a:noFill/>
            <a:ln w="57240" cap="sq">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58" name="Line 25">
              <a:extLst>
                <a:ext uri="{FF2B5EF4-FFF2-40B4-BE49-F238E27FC236}">
                  <a16:creationId xmlns:a16="http://schemas.microsoft.com/office/drawing/2014/main" id="{BB3EB31D-C990-01A1-FA75-116FC2880B2A}"/>
                </a:ext>
              </a:extLst>
            </p:cNvPr>
            <p:cNvSpPr>
              <a:spLocks noChangeShapeType="1"/>
            </p:cNvSpPr>
            <p:nvPr/>
          </p:nvSpPr>
          <p:spPr bwMode="auto">
            <a:xfrm flipH="1">
              <a:off x="923" y="2576"/>
              <a:ext cx="115" cy="186"/>
            </a:xfrm>
            <a:prstGeom prst="line">
              <a:avLst/>
            </a:prstGeom>
            <a:noFill/>
            <a:ln w="57240" cap="sq">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grpSp>
      <p:sp>
        <p:nvSpPr>
          <p:cNvPr id="59" name="Text Box 26">
            <a:extLst>
              <a:ext uri="{FF2B5EF4-FFF2-40B4-BE49-F238E27FC236}">
                <a16:creationId xmlns:a16="http://schemas.microsoft.com/office/drawing/2014/main" id="{BC6E36C2-1219-9150-E181-0126F16991FF}"/>
              </a:ext>
            </a:extLst>
          </p:cNvPr>
          <p:cNvSpPr txBox="1">
            <a:spLocks noChangeArrowheads="1"/>
          </p:cNvSpPr>
          <p:nvPr/>
        </p:nvSpPr>
        <p:spPr bwMode="auto">
          <a:xfrm>
            <a:off x="239888" y="3091361"/>
            <a:ext cx="1443322" cy="463846"/>
          </a:xfrm>
          <a:prstGeom prst="rect">
            <a:avLst/>
          </a:prstGeom>
          <a:noFill/>
          <a:ln w="9525">
            <a:no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spcBef>
                <a:spcPts val="8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FFFFFF"/>
                </a:solidFill>
                <a:latin typeface="Comic Sans MS" panose="030F0702030302020204" pitchFamily="66" charset="0"/>
              </a:defRPr>
            </a:lvl1pPr>
            <a:lvl2pPr>
              <a:spcBef>
                <a:spcPts val="7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FF"/>
                </a:solidFill>
                <a:latin typeface="Comic Sans MS" panose="030F0702030302020204" pitchFamily="66" charset="0"/>
              </a:defRPr>
            </a:lvl2pPr>
            <a:lvl3pPr>
              <a:spcBef>
                <a:spcPts val="6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Comic Sans MS" panose="030F0702030302020204" pitchFamily="66" charset="0"/>
              </a:defRPr>
            </a:lvl3pPr>
            <a:lvl4pPr>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omic Sans MS" panose="030F0702030302020204" pitchFamily="66" charset="0"/>
              </a:defRPr>
            </a:lvl4pPr>
            <a:lvl5pPr>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omic Sans MS" panose="030F0702030302020204" pitchFamily="66" charset="0"/>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omic Sans MS" panose="030F0702030302020204" pitchFamily="66" charset="0"/>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omic Sans MS" panose="030F0702030302020204" pitchFamily="66" charset="0"/>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omic Sans MS" panose="030F0702030302020204" pitchFamily="66" charset="0"/>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omic Sans MS" panose="030F0702030302020204" pitchFamily="66" charset="0"/>
              </a:defRPr>
            </a:lvl9pPr>
          </a:lstStyle>
          <a:p>
            <a:pPr eaLnBrk="1" hangingPunct="1">
              <a:spcBef>
                <a:spcPct val="0"/>
              </a:spcBef>
              <a:buClrTx/>
              <a:buFontTx/>
              <a:buNone/>
            </a:pPr>
            <a:r>
              <a:rPr lang="fr-FR" altLang="fr-FR" sz="2400" b="1" dirty="0">
                <a:solidFill>
                  <a:schemeClr val="tx1"/>
                </a:solidFill>
              </a:rPr>
              <a:t>G-ECHO</a:t>
            </a:r>
          </a:p>
        </p:txBody>
      </p:sp>
      <p:grpSp>
        <p:nvGrpSpPr>
          <p:cNvPr id="64" name="Groupe 63">
            <a:extLst>
              <a:ext uri="{FF2B5EF4-FFF2-40B4-BE49-F238E27FC236}">
                <a16:creationId xmlns:a16="http://schemas.microsoft.com/office/drawing/2014/main" id="{B535C16D-902B-2D53-0ED7-A951BAB0AFDA}"/>
              </a:ext>
            </a:extLst>
          </p:cNvPr>
          <p:cNvGrpSpPr/>
          <p:nvPr/>
        </p:nvGrpSpPr>
        <p:grpSpPr>
          <a:xfrm>
            <a:off x="1949230" y="988814"/>
            <a:ext cx="5574727" cy="5132785"/>
            <a:chOff x="4506297" y="1064875"/>
            <a:chExt cx="5574727" cy="5132785"/>
          </a:xfrm>
        </p:grpSpPr>
        <p:sp>
          <p:nvSpPr>
            <p:cNvPr id="63" name="Oval 14">
              <a:extLst>
                <a:ext uri="{FF2B5EF4-FFF2-40B4-BE49-F238E27FC236}">
                  <a16:creationId xmlns:a16="http://schemas.microsoft.com/office/drawing/2014/main" id="{7FE59F20-E98D-6818-1EB9-1F819BC96308}"/>
                </a:ext>
              </a:extLst>
            </p:cNvPr>
            <p:cNvSpPr>
              <a:spLocks noChangeArrowheads="1"/>
            </p:cNvSpPr>
            <p:nvPr/>
          </p:nvSpPr>
          <p:spPr bwMode="auto">
            <a:xfrm>
              <a:off x="7328688" y="2199708"/>
              <a:ext cx="365833" cy="252413"/>
            </a:xfrm>
            <a:prstGeom prst="ellipse">
              <a:avLst/>
            </a:prstGeom>
            <a:noFill/>
            <a:ln w="57150">
              <a:solidFill>
                <a:srgbClr val="FFFF00"/>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8580" tIns="34290" rIns="68580" bIns="34290"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1400" dirty="0"/>
            </a:p>
          </p:txBody>
        </p:sp>
        <p:pic>
          <p:nvPicPr>
            <p:cNvPr id="4" name="Picture 2">
              <a:extLst>
                <a:ext uri="{FF2B5EF4-FFF2-40B4-BE49-F238E27FC236}">
                  <a16:creationId xmlns:a16="http://schemas.microsoft.com/office/drawing/2014/main" id="{7AC18E08-EBB3-391F-2D57-00AA214A0EE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49380" y="1064875"/>
              <a:ext cx="5531644" cy="5132785"/>
            </a:xfrm>
            <a:prstGeom prst="rect">
              <a:avLst/>
            </a:prstGeom>
            <a:noFill/>
            <a:ln>
              <a:noFill/>
            </a:ln>
            <a:effectLst/>
          </p:spPr>
        </p:pic>
        <p:sp>
          <p:nvSpPr>
            <p:cNvPr id="5" name="Oval 6">
              <a:extLst>
                <a:ext uri="{FF2B5EF4-FFF2-40B4-BE49-F238E27FC236}">
                  <a16:creationId xmlns:a16="http://schemas.microsoft.com/office/drawing/2014/main" id="{7DC38C61-98E5-8C9E-B450-E9F3025D55A3}"/>
                </a:ext>
              </a:extLst>
            </p:cNvPr>
            <p:cNvSpPr>
              <a:spLocks noChangeArrowheads="1"/>
            </p:cNvSpPr>
            <p:nvPr/>
          </p:nvSpPr>
          <p:spPr bwMode="auto">
            <a:xfrm>
              <a:off x="7347347" y="1293472"/>
              <a:ext cx="66675" cy="66675"/>
            </a:xfrm>
            <a:prstGeom prst="ellipse">
              <a:avLst/>
            </a:prstGeom>
            <a:solidFill>
              <a:srgbClr val="FF00FF"/>
            </a:solidFill>
            <a:ln w="9525">
              <a:solidFill>
                <a:srgbClr val="FF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8580" tIns="34290" rIns="68580" bIns="34290"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1400" dirty="0"/>
            </a:p>
          </p:txBody>
        </p:sp>
        <p:sp>
          <p:nvSpPr>
            <p:cNvPr id="6" name="Oval 10">
              <a:extLst>
                <a:ext uri="{FF2B5EF4-FFF2-40B4-BE49-F238E27FC236}">
                  <a16:creationId xmlns:a16="http://schemas.microsoft.com/office/drawing/2014/main" id="{252F540D-14D8-0809-C3C6-866987F05C0E}"/>
                </a:ext>
              </a:extLst>
            </p:cNvPr>
            <p:cNvSpPr>
              <a:spLocks noChangeArrowheads="1"/>
            </p:cNvSpPr>
            <p:nvPr/>
          </p:nvSpPr>
          <p:spPr bwMode="auto">
            <a:xfrm>
              <a:off x="7193527" y="2835376"/>
              <a:ext cx="448865" cy="252413"/>
            </a:xfrm>
            <a:prstGeom prst="ellipse">
              <a:avLst/>
            </a:prstGeom>
            <a:noFill/>
            <a:ln w="57150">
              <a:solidFill>
                <a:srgbClr val="FFFF00"/>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8580" tIns="34290" rIns="68580" bIns="34290"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1400" dirty="0"/>
            </a:p>
          </p:txBody>
        </p:sp>
        <p:sp>
          <p:nvSpPr>
            <p:cNvPr id="7" name="Oval 12">
              <a:extLst>
                <a:ext uri="{FF2B5EF4-FFF2-40B4-BE49-F238E27FC236}">
                  <a16:creationId xmlns:a16="http://schemas.microsoft.com/office/drawing/2014/main" id="{A1CDD4BC-31B3-E668-0C4E-BC76463B2999}"/>
                </a:ext>
              </a:extLst>
            </p:cNvPr>
            <p:cNvSpPr>
              <a:spLocks noChangeArrowheads="1"/>
            </p:cNvSpPr>
            <p:nvPr/>
          </p:nvSpPr>
          <p:spPr bwMode="auto">
            <a:xfrm>
              <a:off x="7312589" y="1664993"/>
              <a:ext cx="644786" cy="301228"/>
            </a:xfrm>
            <a:prstGeom prst="ellipse">
              <a:avLst/>
            </a:prstGeom>
            <a:noFill/>
            <a:ln w="57150">
              <a:solidFill>
                <a:srgbClr val="FFFF00"/>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8580" tIns="34290" rIns="68580" bIns="34290"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1400" dirty="0"/>
            </a:p>
          </p:txBody>
        </p:sp>
        <p:sp>
          <p:nvSpPr>
            <p:cNvPr id="8" name="Oval 13">
              <a:extLst>
                <a:ext uri="{FF2B5EF4-FFF2-40B4-BE49-F238E27FC236}">
                  <a16:creationId xmlns:a16="http://schemas.microsoft.com/office/drawing/2014/main" id="{85D12FFF-E59F-0F8B-B296-03DDDB25161F}"/>
                </a:ext>
              </a:extLst>
            </p:cNvPr>
            <p:cNvSpPr>
              <a:spLocks noChangeArrowheads="1"/>
            </p:cNvSpPr>
            <p:nvPr/>
          </p:nvSpPr>
          <p:spPr bwMode="auto">
            <a:xfrm>
              <a:off x="7604291" y="1173263"/>
              <a:ext cx="367904" cy="301229"/>
            </a:xfrm>
            <a:prstGeom prst="ellipse">
              <a:avLst/>
            </a:prstGeom>
            <a:noFill/>
            <a:ln w="57150">
              <a:solidFill>
                <a:srgbClr val="FFFF00"/>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8580" tIns="34290" rIns="68580" bIns="34290"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1400" dirty="0"/>
            </a:p>
          </p:txBody>
        </p:sp>
        <p:sp>
          <p:nvSpPr>
            <p:cNvPr id="9" name="Oval 14">
              <a:extLst>
                <a:ext uri="{FF2B5EF4-FFF2-40B4-BE49-F238E27FC236}">
                  <a16:creationId xmlns:a16="http://schemas.microsoft.com/office/drawing/2014/main" id="{669241CA-1383-3C6D-8A19-2B02C27E14F2}"/>
                </a:ext>
              </a:extLst>
            </p:cNvPr>
            <p:cNvSpPr>
              <a:spLocks noChangeArrowheads="1"/>
            </p:cNvSpPr>
            <p:nvPr/>
          </p:nvSpPr>
          <p:spPr bwMode="auto">
            <a:xfrm>
              <a:off x="6781571" y="5347594"/>
              <a:ext cx="531019" cy="252413"/>
            </a:xfrm>
            <a:prstGeom prst="ellipse">
              <a:avLst/>
            </a:prstGeom>
            <a:noFill/>
            <a:ln w="57150">
              <a:solidFill>
                <a:srgbClr val="FFFF00"/>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8580" tIns="34290" rIns="68580" bIns="34290"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1400" dirty="0"/>
            </a:p>
          </p:txBody>
        </p:sp>
        <p:sp>
          <p:nvSpPr>
            <p:cNvPr id="10" name="Oval 15">
              <a:extLst>
                <a:ext uri="{FF2B5EF4-FFF2-40B4-BE49-F238E27FC236}">
                  <a16:creationId xmlns:a16="http://schemas.microsoft.com/office/drawing/2014/main" id="{318D0BCD-0A34-974B-4235-C582C941FD72}"/>
                </a:ext>
              </a:extLst>
            </p:cNvPr>
            <p:cNvSpPr>
              <a:spLocks noChangeArrowheads="1"/>
            </p:cNvSpPr>
            <p:nvPr/>
          </p:nvSpPr>
          <p:spPr bwMode="auto">
            <a:xfrm>
              <a:off x="5295161" y="2822638"/>
              <a:ext cx="448865" cy="284693"/>
            </a:xfrm>
            <a:prstGeom prst="ellipse">
              <a:avLst/>
            </a:prstGeom>
            <a:noFill/>
            <a:ln w="57150">
              <a:solidFill>
                <a:srgbClr val="FFFF00"/>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8580" tIns="34290" rIns="68580" bIns="34290" anchor="ctr"/>
            <a:lstStyle/>
            <a:p>
              <a:pPr>
                <a:spcBef>
                  <a:spcPct val="0"/>
                </a:spcBef>
              </a:pPr>
              <a:endParaRPr lang="fr-FR" altLang="fr-FR" sz="1800" dirty="0">
                <a:latin typeface="Arial" panose="020B0604020202020204" pitchFamily="34" charset="0"/>
              </a:endParaRPr>
            </a:p>
          </p:txBody>
        </p:sp>
        <p:sp>
          <p:nvSpPr>
            <p:cNvPr id="11" name="Oval 16">
              <a:extLst>
                <a:ext uri="{FF2B5EF4-FFF2-40B4-BE49-F238E27FC236}">
                  <a16:creationId xmlns:a16="http://schemas.microsoft.com/office/drawing/2014/main" id="{F871C02F-A365-086C-7CFD-5E41ACE59E1C}"/>
                </a:ext>
              </a:extLst>
            </p:cNvPr>
            <p:cNvSpPr>
              <a:spLocks noChangeArrowheads="1"/>
            </p:cNvSpPr>
            <p:nvPr/>
          </p:nvSpPr>
          <p:spPr bwMode="auto">
            <a:xfrm>
              <a:off x="8647112" y="5409192"/>
              <a:ext cx="506016" cy="252413"/>
            </a:xfrm>
            <a:prstGeom prst="ellipse">
              <a:avLst/>
            </a:prstGeom>
            <a:noFill/>
            <a:ln w="57150">
              <a:solidFill>
                <a:srgbClr val="FFFF00"/>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8580" tIns="34290" rIns="68580" bIns="34290" anchor="ctr"/>
            <a:lstStyle/>
            <a:p>
              <a:pPr>
                <a:spcBef>
                  <a:spcPct val="0"/>
                </a:spcBef>
              </a:pPr>
              <a:endParaRPr lang="fr-FR" altLang="fr-FR" sz="1800" dirty="0">
                <a:latin typeface="Arial" panose="020B0604020202020204" pitchFamily="34" charset="0"/>
              </a:endParaRPr>
            </a:p>
          </p:txBody>
        </p:sp>
        <p:sp>
          <p:nvSpPr>
            <p:cNvPr id="12" name="Oval 17">
              <a:extLst>
                <a:ext uri="{FF2B5EF4-FFF2-40B4-BE49-F238E27FC236}">
                  <a16:creationId xmlns:a16="http://schemas.microsoft.com/office/drawing/2014/main" id="{0CFD5A02-8758-0055-ACAF-DFA75768774E}"/>
                </a:ext>
              </a:extLst>
            </p:cNvPr>
            <p:cNvSpPr>
              <a:spLocks noChangeArrowheads="1"/>
            </p:cNvSpPr>
            <p:nvPr/>
          </p:nvSpPr>
          <p:spPr bwMode="auto">
            <a:xfrm>
              <a:off x="6629171" y="1917404"/>
              <a:ext cx="506015" cy="252413"/>
            </a:xfrm>
            <a:prstGeom prst="ellipse">
              <a:avLst/>
            </a:prstGeom>
            <a:noFill/>
            <a:ln w="57150">
              <a:solidFill>
                <a:srgbClr val="FFFF00"/>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8580" tIns="34290" rIns="68580" bIns="34290" anchor="ctr"/>
            <a:lstStyle/>
            <a:p>
              <a:pPr>
                <a:spcBef>
                  <a:spcPct val="0"/>
                </a:spcBef>
              </a:pPr>
              <a:endParaRPr lang="fr-FR" altLang="fr-FR" sz="1800" dirty="0">
                <a:latin typeface="Arial" panose="020B0604020202020204" pitchFamily="34" charset="0"/>
              </a:endParaRPr>
            </a:p>
          </p:txBody>
        </p:sp>
        <p:sp>
          <p:nvSpPr>
            <p:cNvPr id="13" name="Oval 7">
              <a:extLst>
                <a:ext uri="{FF2B5EF4-FFF2-40B4-BE49-F238E27FC236}">
                  <a16:creationId xmlns:a16="http://schemas.microsoft.com/office/drawing/2014/main" id="{7B5179FA-A027-5B29-6298-3203DDCC5F1A}"/>
                </a:ext>
              </a:extLst>
            </p:cNvPr>
            <p:cNvSpPr>
              <a:spLocks noChangeArrowheads="1"/>
            </p:cNvSpPr>
            <p:nvPr/>
          </p:nvSpPr>
          <p:spPr bwMode="auto">
            <a:xfrm>
              <a:off x="7215553" y="2239624"/>
              <a:ext cx="284559" cy="252413"/>
            </a:xfrm>
            <a:prstGeom prst="ellipse">
              <a:avLst/>
            </a:prstGeom>
            <a:noFill/>
            <a:ln w="57150">
              <a:solidFill>
                <a:srgbClr val="FFFF00"/>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8580" tIns="34290" rIns="68580" bIns="34290" anchor="ctr"/>
            <a:lstStyle/>
            <a:p>
              <a:pPr>
                <a:spcBef>
                  <a:spcPct val="0"/>
                </a:spcBef>
              </a:pPr>
              <a:endParaRPr lang="fr-FR" altLang="fr-FR" sz="1800" dirty="0">
                <a:latin typeface="Arial" panose="020B0604020202020204" pitchFamily="34" charset="0"/>
              </a:endParaRPr>
            </a:p>
          </p:txBody>
        </p:sp>
        <p:sp>
          <p:nvSpPr>
            <p:cNvPr id="14" name="Oval 15">
              <a:extLst>
                <a:ext uri="{FF2B5EF4-FFF2-40B4-BE49-F238E27FC236}">
                  <a16:creationId xmlns:a16="http://schemas.microsoft.com/office/drawing/2014/main" id="{A381C097-521E-7053-7E30-6150EB9C3E48}"/>
                </a:ext>
              </a:extLst>
            </p:cNvPr>
            <p:cNvSpPr>
              <a:spLocks noChangeArrowheads="1"/>
            </p:cNvSpPr>
            <p:nvPr/>
          </p:nvSpPr>
          <p:spPr bwMode="auto">
            <a:xfrm>
              <a:off x="5712316" y="2659861"/>
              <a:ext cx="448865" cy="284693"/>
            </a:xfrm>
            <a:prstGeom prst="ellipse">
              <a:avLst/>
            </a:prstGeom>
            <a:noFill/>
            <a:ln w="57150">
              <a:solidFill>
                <a:srgbClr val="FFFF00"/>
              </a:solidFill>
              <a:round/>
              <a:headEnd/>
              <a:tailEnd/>
            </a:ln>
            <a:effectLst/>
          </p:spPr>
          <p:txBody>
            <a:bodyPr wrap="none" lIns="68580" tIns="34290" rIns="68580" bIns="34290" anchor="ctr"/>
            <a:lstStyle/>
            <a:p>
              <a:pPr>
                <a:spcBef>
                  <a:spcPct val="0"/>
                </a:spcBef>
              </a:pPr>
              <a:endParaRPr lang="fr-FR" altLang="fr-FR" sz="1800" dirty="0">
                <a:latin typeface="Arial" panose="020B0604020202020204" pitchFamily="34" charset="0"/>
              </a:endParaRPr>
            </a:p>
          </p:txBody>
        </p:sp>
        <p:sp>
          <p:nvSpPr>
            <p:cNvPr id="15" name="Oval 20">
              <a:extLst>
                <a:ext uri="{FF2B5EF4-FFF2-40B4-BE49-F238E27FC236}">
                  <a16:creationId xmlns:a16="http://schemas.microsoft.com/office/drawing/2014/main" id="{553CB8DB-867B-AE61-5791-1B018C4D6859}"/>
                </a:ext>
              </a:extLst>
            </p:cNvPr>
            <p:cNvSpPr>
              <a:spLocks noChangeArrowheads="1"/>
            </p:cNvSpPr>
            <p:nvPr/>
          </p:nvSpPr>
          <p:spPr bwMode="auto">
            <a:xfrm>
              <a:off x="5749533" y="4392670"/>
              <a:ext cx="594122" cy="270272"/>
            </a:xfrm>
            <a:prstGeom prst="ellipse">
              <a:avLst/>
            </a:prstGeom>
            <a:noFill/>
            <a:ln w="57150">
              <a:solidFill>
                <a:srgbClr val="FFFF00"/>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8580" tIns="34290" rIns="68580" bIns="34290"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1400" dirty="0"/>
            </a:p>
          </p:txBody>
        </p:sp>
        <p:grpSp>
          <p:nvGrpSpPr>
            <p:cNvPr id="16" name="Groupe 27">
              <a:extLst>
                <a:ext uri="{FF2B5EF4-FFF2-40B4-BE49-F238E27FC236}">
                  <a16:creationId xmlns:a16="http://schemas.microsoft.com/office/drawing/2014/main" id="{81A9B557-C994-46C0-5080-31133D61BC58}"/>
                </a:ext>
              </a:extLst>
            </p:cNvPr>
            <p:cNvGrpSpPr/>
            <p:nvPr/>
          </p:nvGrpSpPr>
          <p:grpSpPr>
            <a:xfrm>
              <a:off x="7989744" y="2340030"/>
              <a:ext cx="2022710" cy="2989912"/>
              <a:chOff x="6995411" y="1700213"/>
              <a:chExt cx="2696953" cy="3986553"/>
            </a:xfrm>
          </p:grpSpPr>
          <p:sp>
            <p:nvSpPr>
              <p:cNvPr id="17" name="Oval 18">
                <a:extLst>
                  <a:ext uri="{FF2B5EF4-FFF2-40B4-BE49-F238E27FC236}">
                    <a16:creationId xmlns:a16="http://schemas.microsoft.com/office/drawing/2014/main" id="{1B27E02F-B1AA-99BC-D130-D4466171083F}"/>
                  </a:ext>
                </a:extLst>
              </p:cNvPr>
              <p:cNvSpPr>
                <a:spLocks noChangeArrowheads="1"/>
              </p:cNvSpPr>
              <p:nvPr/>
            </p:nvSpPr>
            <p:spPr bwMode="auto">
              <a:xfrm>
                <a:off x="8757326" y="1700213"/>
                <a:ext cx="935038" cy="336550"/>
              </a:xfrm>
              <a:prstGeom prst="ellipse">
                <a:avLst/>
              </a:prstGeom>
              <a:noFill/>
              <a:ln w="57150">
                <a:solidFill>
                  <a:srgbClr val="FFFF00"/>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1400" dirty="0"/>
              </a:p>
            </p:txBody>
          </p:sp>
          <p:sp>
            <p:nvSpPr>
              <p:cNvPr id="18" name="Oval 19">
                <a:extLst>
                  <a:ext uri="{FF2B5EF4-FFF2-40B4-BE49-F238E27FC236}">
                    <a16:creationId xmlns:a16="http://schemas.microsoft.com/office/drawing/2014/main" id="{A37CDBA3-5F98-3E86-821E-B22DFF013249}"/>
                  </a:ext>
                </a:extLst>
              </p:cNvPr>
              <p:cNvSpPr>
                <a:spLocks noChangeArrowheads="1"/>
              </p:cNvSpPr>
              <p:nvPr/>
            </p:nvSpPr>
            <p:spPr bwMode="auto">
              <a:xfrm>
                <a:off x="6995411" y="5350215"/>
                <a:ext cx="503238" cy="336551"/>
              </a:xfrm>
              <a:prstGeom prst="ellipse">
                <a:avLst/>
              </a:prstGeom>
              <a:noFill/>
              <a:ln w="57150">
                <a:solidFill>
                  <a:srgbClr val="FFFF00"/>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1400" dirty="0"/>
              </a:p>
            </p:txBody>
          </p:sp>
          <p:sp>
            <p:nvSpPr>
              <p:cNvPr id="19" name="Oval 26">
                <a:extLst>
                  <a:ext uri="{FF2B5EF4-FFF2-40B4-BE49-F238E27FC236}">
                    <a16:creationId xmlns:a16="http://schemas.microsoft.com/office/drawing/2014/main" id="{8F63A9F0-3530-AA6C-53D2-5773D3DADE5F}"/>
                  </a:ext>
                </a:extLst>
              </p:cNvPr>
              <p:cNvSpPr>
                <a:spLocks noChangeArrowheads="1"/>
              </p:cNvSpPr>
              <p:nvPr/>
            </p:nvSpPr>
            <p:spPr bwMode="auto">
              <a:xfrm>
                <a:off x="7967663" y="4076701"/>
                <a:ext cx="792162" cy="360363"/>
              </a:xfrm>
              <a:prstGeom prst="ellipse">
                <a:avLst/>
              </a:prstGeom>
              <a:noFill/>
              <a:ln w="57150">
                <a:solidFill>
                  <a:srgbClr val="FFFF00"/>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spcBef>
                    <a:spcPct val="0"/>
                  </a:spcBef>
                </a:pPr>
                <a:endParaRPr lang="fr-FR" altLang="fr-FR" sz="1800" dirty="0">
                  <a:latin typeface="Arial" panose="020B0604020202020204" pitchFamily="34" charset="0"/>
                </a:endParaRPr>
              </a:p>
            </p:txBody>
          </p:sp>
        </p:grpSp>
        <p:sp>
          <p:nvSpPr>
            <p:cNvPr id="21" name="Oval 20">
              <a:extLst>
                <a:ext uri="{FF2B5EF4-FFF2-40B4-BE49-F238E27FC236}">
                  <a16:creationId xmlns:a16="http://schemas.microsoft.com/office/drawing/2014/main" id="{DD633048-F090-F320-A3E8-0D7CDCFC001D}"/>
                </a:ext>
              </a:extLst>
            </p:cNvPr>
            <p:cNvSpPr>
              <a:spLocks noChangeArrowheads="1"/>
            </p:cNvSpPr>
            <p:nvPr/>
          </p:nvSpPr>
          <p:spPr bwMode="auto">
            <a:xfrm>
              <a:off x="6958012" y="4011670"/>
              <a:ext cx="594121" cy="270272"/>
            </a:xfrm>
            <a:prstGeom prst="ellipse">
              <a:avLst/>
            </a:prstGeom>
            <a:noFill/>
            <a:ln w="57150">
              <a:solidFill>
                <a:srgbClr val="FFFF00"/>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8580" tIns="34290" rIns="68580" bIns="34290"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1400" dirty="0"/>
            </a:p>
          </p:txBody>
        </p:sp>
        <p:sp>
          <p:nvSpPr>
            <p:cNvPr id="22" name="Oval 20">
              <a:extLst>
                <a:ext uri="{FF2B5EF4-FFF2-40B4-BE49-F238E27FC236}">
                  <a16:creationId xmlns:a16="http://schemas.microsoft.com/office/drawing/2014/main" id="{5A451779-25AB-A5BC-B150-EFD5CEC13E21}"/>
                </a:ext>
              </a:extLst>
            </p:cNvPr>
            <p:cNvSpPr>
              <a:spLocks noChangeArrowheads="1"/>
            </p:cNvSpPr>
            <p:nvPr/>
          </p:nvSpPr>
          <p:spPr bwMode="auto">
            <a:xfrm>
              <a:off x="6457946" y="3636622"/>
              <a:ext cx="594121" cy="270272"/>
            </a:xfrm>
            <a:prstGeom prst="ellipse">
              <a:avLst/>
            </a:prstGeom>
            <a:noFill/>
            <a:ln w="57150">
              <a:solidFill>
                <a:srgbClr val="FFFF00"/>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8580" tIns="34290" rIns="68580" bIns="34290"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1400" dirty="0"/>
            </a:p>
          </p:txBody>
        </p:sp>
        <p:sp>
          <p:nvSpPr>
            <p:cNvPr id="23" name="Oval 20">
              <a:extLst>
                <a:ext uri="{FF2B5EF4-FFF2-40B4-BE49-F238E27FC236}">
                  <a16:creationId xmlns:a16="http://schemas.microsoft.com/office/drawing/2014/main" id="{59DC8784-29EE-4325-9F5F-2145FC1AC990}"/>
                </a:ext>
              </a:extLst>
            </p:cNvPr>
            <p:cNvSpPr>
              <a:spLocks noChangeArrowheads="1"/>
            </p:cNvSpPr>
            <p:nvPr/>
          </p:nvSpPr>
          <p:spPr bwMode="auto">
            <a:xfrm>
              <a:off x="8743962" y="2243581"/>
              <a:ext cx="594121" cy="270272"/>
            </a:xfrm>
            <a:prstGeom prst="ellipse">
              <a:avLst/>
            </a:prstGeom>
            <a:noFill/>
            <a:ln w="57150">
              <a:solidFill>
                <a:srgbClr val="FFFF00"/>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8580" tIns="34290" rIns="68580" bIns="34290"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1400" dirty="0"/>
            </a:p>
          </p:txBody>
        </p:sp>
        <p:sp>
          <p:nvSpPr>
            <p:cNvPr id="24" name="Oval 18">
              <a:extLst>
                <a:ext uri="{FF2B5EF4-FFF2-40B4-BE49-F238E27FC236}">
                  <a16:creationId xmlns:a16="http://schemas.microsoft.com/office/drawing/2014/main" id="{C2394079-FD12-DBFD-DA22-46847EDA6DE1}"/>
                </a:ext>
              </a:extLst>
            </p:cNvPr>
            <p:cNvSpPr>
              <a:spLocks noChangeArrowheads="1"/>
            </p:cNvSpPr>
            <p:nvPr/>
          </p:nvSpPr>
          <p:spPr bwMode="auto">
            <a:xfrm>
              <a:off x="6106097" y="2963498"/>
              <a:ext cx="701278" cy="252413"/>
            </a:xfrm>
            <a:prstGeom prst="ellipse">
              <a:avLst/>
            </a:prstGeom>
            <a:noFill/>
            <a:ln w="57150">
              <a:solidFill>
                <a:srgbClr val="FFFF00"/>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8580" tIns="34290" rIns="68580" bIns="34290"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None/>
              </a:pPr>
              <a:endParaRPr lang="fr-FR" altLang="fr-FR" sz="1400" dirty="0"/>
            </a:p>
          </p:txBody>
        </p:sp>
        <p:sp>
          <p:nvSpPr>
            <p:cNvPr id="25" name="Oval 20">
              <a:extLst>
                <a:ext uri="{FF2B5EF4-FFF2-40B4-BE49-F238E27FC236}">
                  <a16:creationId xmlns:a16="http://schemas.microsoft.com/office/drawing/2014/main" id="{94EC79E3-A9E7-F396-37DB-28B2105A81EE}"/>
                </a:ext>
              </a:extLst>
            </p:cNvPr>
            <p:cNvSpPr>
              <a:spLocks noChangeArrowheads="1"/>
            </p:cNvSpPr>
            <p:nvPr/>
          </p:nvSpPr>
          <p:spPr bwMode="auto">
            <a:xfrm>
              <a:off x="8815400" y="3100837"/>
              <a:ext cx="594121" cy="270272"/>
            </a:xfrm>
            <a:prstGeom prst="ellipse">
              <a:avLst/>
            </a:prstGeom>
            <a:noFill/>
            <a:ln w="57150">
              <a:solidFill>
                <a:srgbClr val="FFFF00"/>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8580" tIns="34290" rIns="68580" bIns="34290"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1400" dirty="0"/>
            </a:p>
          </p:txBody>
        </p:sp>
        <p:sp>
          <p:nvSpPr>
            <p:cNvPr id="26" name="Oval 20">
              <a:extLst>
                <a:ext uri="{FF2B5EF4-FFF2-40B4-BE49-F238E27FC236}">
                  <a16:creationId xmlns:a16="http://schemas.microsoft.com/office/drawing/2014/main" id="{7489EB08-9A8C-5194-52ED-96AEA8B977DD}"/>
                </a:ext>
              </a:extLst>
            </p:cNvPr>
            <p:cNvSpPr>
              <a:spLocks noChangeArrowheads="1"/>
            </p:cNvSpPr>
            <p:nvPr/>
          </p:nvSpPr>
          <p:spPr bwMode="auto">
            <a:xfrm>
              <a:off x="8290058" y="3984810"/>
              <a:ext cx="594121" cy="270272"/>
            </a:xfrm>
            <a:prstGeom prst="ellipse">
              <a:avLst/>
            </a:prstGeom>
            <a:noFill/>
            <a:ln w="57150">
              <a:solidFill>
                <a:srgbClr val="FFFF00"/>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8580" tIns="34290" rIns="68580" bIns="34290"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1400" dirty="0"/>
            </a:p>
          </p:txBody>
        </p:sp>
        <p:sp>
          <p:nvSpPr>
            <p:cNvPr id="27" name="Oval 20">
              <a:extLst>
                <a:ext uri="{FF2B5EF4-FFF2-40B4-BE49-F238E27FC236}">
                  <a16:creationId xmlns:a16="http://schemas.microsoft.com/office/drawing/2014/main" id="{B8E1F571-9394-E3C4-4FAD-9C05F5681568}"/>
                </a:ext>
              </a:extLst>
            </p:cNvPr>
            <p:cNvSpPr>
              <a:spLocks noChangeArrowheads="1"/>
            </p:cNvSpPr>
            <p:nvPr/>
          </p:nvSpPr>
          <p:spPr bwMode="auto">
            <a:xfrm>
              <a:off x="5439829" y="5306490"/>
              <a:ext cx="594121" cy="270272"/>
            </a:xfrm>
            <a:prstGeom prst="ellipse">
              <a:avLst/>
            </a:prstGeom>
            <a:noFill/>
            <a:ln w="57150">
              <a:solidFill>
                <a:srgbClr val="FFFF00"/>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8580" tIns="34290" rIns="68580" bIns="34290"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1400" dirty="0"/>
            </a:p>
          </p:txBody>
        </p:sp>
        <p:sp>
          <p:nvSpPr>
            <p:cNvPr id="28" name="Oval 20">
              <a:extLst>
                <a:ext uri="{FF2B5EF4-FFF2-40B4-BE49-F238E27FC236}">
                  <a16:creationId xmlns:a16="http://schemas.microsoft.com/office/drawing/2014/main" id="{1303AF5E-1DA7-1B33-1CAA-3E1A26A04CE5}"/>
                </a:ext>
              </a:extLst>
            </p:cNvPr>
            <p:cNvSpPr>
              <a:spLocks noChangeArrowheads="1"/>
            </p:cNvSpPr>
            <p:nvPr/>
          </p:nvSpPr>
          <p:spPr bwMode="auto">
            <a:xfrm>
              <a:off x="6108760" y="2017675"/>
              <a:ext cx="594121" cy="270272"/>
            </a:xfrm>
            <a:prstGeom prst="ellipse">
              <a:avLst/>
            </a:prstGeom>
            <a:noFill/>
            <a:ln w="57150">
              <a:solidFill>
                <a:srgbClr val="FFFF00"/>
              </a:solidFill>
              <a:round/>
              <a:headEnd/>
              <a:tailEnd/>
            </a:ln>
            <a:effectLst/>
          </p:spPr>
          <p:txBody>
            <a:bodyPr wrap="none" lIns="68580" tIns="34290" rIns="68580" bIns="34290"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1400" dirty="0"/>
            </a:p>
          </p:txBody>
        </p:sp>
        <p:sp>
          <p:nvSpPr>
            <p:cNvPr id="31" name="Oval 7">
              <a:extLst>
                <a:ext uri="{FF2B5EF4-FFF2-40B4-BE49-F238E27FC236}">
                  <a16:creationId xmlns:a16="http://schemas.microsoft.com/office/drawing/2014/main" id="{33062F6F-E8C6-E7B9-050A-A0587FEEA117}"/>
                </a:ext>
              </a:extLst>
            </p:cNvPr>
            <p:cNvSpPr>
              <a:spLocks noChangeArrowheads="1"/>
            </p:cNvSpPr>
            <p:nvPr/>
          </p:nvSpPr>
          <p:spPr bwMode="auto">
            <a:xfrm>
              <a:off x="7393960" y="2313925"/>
              <a:ext cx="284559" cy="252413"/>
            </a:xfrm>
            <a:prstGeom prst="ellipse">
              <a:avLst/>
            </a:prstGeom>
            <a:noFill/>
            <a:ln w="57150">
              <a:solidFill>
                <a:srgbClr val="FFFF00"/>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8580" tIns="34290" rIns="68580" bIns="34290" anchor="ctr"/>
            <a:lstStyle/>
            <a:p>
              <a:pPr>
                <a:spcBef>
                  <a:spcPct val="0"/>
                </a:spcBef>
              </a:pPr>
              <a:endParaRPr lang="fr-FR" altLang="fr-FR" sz="1800" dirty="0">
                <a:latin typeface="Arial" panose="020B0604020202020204" pitchFamily="34" charset="0"/>
              </a:endParaRPr>
            </a:p>
          </p:txBody>
        </p:sp>
        <p:sp>
          <p:nvSpPr>
            <p:cNvPr id="33" name="Oval 7">
              <a:extLst>
                <a:ext uri="{FF2B5EF4-FFF2-40B4-BE49-F238E27FC236}">
                  <a16:creationId xmlns:a16="http://schemas.microsoft.com/office/drawing/2014/main" id="{AB711E1D-E89D-9A7E-89F0-4B3E07E3BEFA}"/>
                </a:ext>
              </a:extLst>
            </p:cNvPr>
            <p:cNvSpPr>
              <a:spLocks noChangeArrowheads="1"/>
            </p:cNvSpPr>
            <p:nvPr/>
          </p:nvSpPr>
          <p:spPr bwMode="auto">
            <a:xfrm>
              <a:off x="7409962" y="2411597"/>
              <a:ext cx="284559" cy="252413"/>
            </a:xfrm>
            <a:prstGeom prst="ellipse">
              <a:avLst/>
            </a:prstGeom>
            <a:noFill/>
            <a:ln w="57150">
              <a:solidFill>
                <a:srgbClr val="FF0000"/>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8580" tIns="34290" rIns="68580" bIns="34290" anchor="ctr"/>
            <a:lstStyle/>
            <a:p>
              <a:pPr>
                <a:spcBef>
                  <a:spcPct val="0"/>
                </a:spcBef>
              </a:pPr>
              <a:endParaRPr lang="fr-FR" altLang="fr-FR" sz="1800" dirty="0">
                <a:latin typeface="Arial" panose="020B0604020202020204" pitchFamily="34" charset="0"/>
              </a:endParaRPr>
            </a:p>
          </p:txBody>
        </p:sp>
        <p:sp>
          <p:nvSpPr>
            <p:cNvPr id="34" name="Oval 20">
              <a:extLst>
                <a:ext uri="{FF2B5EF4-FFF2-40B4-BE49-F238E27FC236}">
                  <a16:creationId xmlns:a16="http://schemas.microsoft.com/office/drawing/2014/main" id="{32F12FE2-2BF8-B143-FFEF-8FB5888C315D}"/>
                </a:ext>
              </a:extLst>
            </p:cNvPr>
            <p:cNvSpPr>
              <a:spLocks noChangeArrowheads="1"/>
            </p:cNvSpPr>
            <p:nvPr/>
          </p:nvSpPr>
          <p:spPr bwMode="auto">
            <a:xfrm>
              <a:off x="7961791" y="2006017"/>
              <a:ext cx="594121" cy="270272"/>
            </a:xfrm>
            <a:prstGeom prst="ellipse">
              <a:avLst/>
            </a:prstGeom>
            <a:noFill/>
            <a:ln w="57150">
              <a:solidFill>
                <a:srgbClr val="FFFF00"/>
              </a:solidFill>
              <a:round/>
              <a:headEnd/>
              <a:tailEnd/>
            </a:ln>
            <a:effectLst/>
          </p:spPr>
          <p:txBody>
            <a:bodyPr wrap="none" lIns="68580" tIns="34290" rIns="68580" bIns="34290"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1400" dirty="0"/>
            </a:p>
          </p:txBody>
        </p:sp>
        <p:sp>
          <p:nvSpPr>
            <p:cNvPr id="35" name="Oval 18">
              <a:extLst>
                <a:ext uri="{FF2B5EF4-FFF2-40B4-BE49-F238E27FC236}">
                  <a16:creationId xmlns:a16="http://schemas.microsoft.com/office/drawing/2014/main" id="{99D8555C-8B66-AD62-2997-B6F9BF3B1CB3}"/>
                </a:ext>
              </a:extLst>
            </p:cNvPr>
            <p:cNvSpPr>
              <a:spLocks noChangeArrowheads="1"/>
            </p:cNvSpPr>
            <p:nvPr/>
          </p:nvSpPr>
          <p:spPr bwMode="auto">
            <a:xfrm>
              <a:off x="5787106" y="3107339"/>
              <a:ext cx="465300" cy="252413"/>
            </a:xfrm>
            <a:prstGeom prst="ellipse">
              <a:avLst/>
            </a:prstGeom>
            <a:noFill/>
            <a:ln w="57150">
              <a:solidFill>
                <a:srgbClr val="FFFF00"/>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8580" tIns="34290" rIns="68580" bIns="34290"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None/>
              </a:pPr>
              <a:endParaRPr lang="fr-FR" altLang="fr-FR" sz="1400" dirty="0"/>
            </a:p>
          </p:txBody>
        </p:sp>
        <p:sp>
          <p:nvSpPr>
            <p:cNvPr id="36" name="Oval 7">
              <a:extLst>
                <a:ext uri="{FF2B5EF4-FFF2-40B4-BE49-F238E27FC236}">
                  <a16:creationId xmlns:a16="http://schemas.microsoft.com/office/drawing/2014/main" id="{44AE7B90-2DD0-190C-1C63-13DF0147C3E3}"/>
                </a:ext>
              </a:extLst>
            </p:cNvPr>
            <p:cNvSpPr>
              <a:spLocks noChangeArrowheads="1"/>
            </p:cNvSpPr>
            <p:nvPr/>
          </p:nvSpPr>
          <p:spPr bwMode="auto">
            <a:xfrm>
              <a:off x="8390967" y="4037485"/>
              <a:ext cx="389357" cy="201073"/>
            </a:xfrm>
            <a:prstGeom prst="ellipse">
              <a:avLst/>
            </a:prstGeom>
            <a:noFill/>
            <a:ln w="57150">
              <a:solidFill>
                <a:srgbClr val="FF0000"/>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8580" tIns="34290" rIns="68580" bIns="34290" anchor="ctr"/>
            <a:lstStyle/>
            <a:p>
              <a:pPr>
                <a:spcBef>
                  <a:spcPct val="0"/>
                </a:spcBef>
              </a:pPr>
              <a:endParaRPr lang="fr-FR" altLang="fr-FR" sz="1800" dirty="0">
                <a:latin typeface="Arial" panose="020B0604020202020204" pitchFamily="34" charset="0"/>
              </a:endParaRPr>
            </a:p>
          </p:txBody>
        </p:sp>
        <p:sp>
          <p:nvSpPr>
            <p:cNvPr id="60" name="Oval 7">
              <a:extLst>
                <a:ext uri="{FF2B5EF4-FFF2-40B4-BE49-F238E27FC236}">
                  <a16:creationId xmlns:a16="http://schemas.microsoft.com/office/drawing/2014/main" id="{537408C3-48BE-DE65-62CA-093F362B7C7F}"/>
                </a:ext>
              </a:extLst>
            </p:cNvPr>
            <p:cNvSpPr>
              <a:spLocks noChangeArrowheads="1"/>
            </p:cNvSpPr>
            <p:nvPr/>
          </p:nvSpPr>
          <p:spPr bwMode="auto">
            <a:xfrm>
              <a:off x="9405263" y="2340029"/>
              <a:ext cx="284559" cy="252413"/>
            </a:xfrm>
            <a:prstGeom prst="ellipse">
              <a:avLst/>
            </a:prstGeom>
            <a:noFill/>
            <a:ln w="57150">
              <a:solidFill>
                <a:srgbClr val="FF0000"/>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8580" tIns="34290" rIns="68580" bIns="34290" anchor="ctr"/>
            <a:lstStyle/>
            <a:p>
              <a:pPr>
                <a:spcBef>
                  <a:spcPct val="0"/>
                </a:spcBef>
              </a:pPr>
              <a:endParaRPr lang="fr-FR" altLang="fr-FR" sz="1800" dirty="0">
                <a:latin typeface="Arial" panose="020B0604020202020204" pitchFamily="34" charset="0"/>
              </a:endParaRPr>
            </a:p>
          </p:txBody>
        </p:sp>
        <p:sp>
          <p:nvSpPr>
            <p:cNvPr id="61" name="Oval 15">
              <a:extLst>
                <a:ext uri="{FF2B5EF4-FFF2-40B4-BE49-F238E27FC236}">
                  <a16:creationId xmlns:a16="http://schemas.microsoft.com/office/drawing/2014/main" id="{56DBFB5D-6C20-63AD-CB92-17B1532906C6}"/>
                </a:ext>
              </a:extLst>
            </p:cNvPr>
            <p:cNvSpPr>
              <a:spLocks noChangeArrowheads="1"/>
            </p:cNvSpPr>
            <p:nvPr/>
          </p:nvSpPr>
          <p:spPr bwMode="auto">
            <a:xfrm>
              <a:off x="4506297" y="2381790"/>
              <a:ext cx="448865" cy="284693"/>
            </a:xfrm>
            <a:prstGeom prst="ellipse">
              <a:avLst/>
            </a:prstGeom>
            <a:noFill/>
            <a:ln w="57150">
              <a:solidFill>
                <a:srgbClr val="FFFF00"/>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8580" tIns="34290" rIns="68580" bIns="34290" anchor="ctr"/>
            <a:lstStyle/>
            <a:p>
              <a:pPr>
                <a:spcBef>
                  <a:spcPct val="0"/>
                </a:spcBef>
              </a:pPr>
              <a:endParaRPr lang="fr-FR" altLang="fr-FR" sz="1800" dirty="0">
                <a:latin typeface="Arial" panose="020B0604020202020204" pitchFamily="34" charset="0"/>
              </a:endParaRPr>
            </a:p>
          </p:txBody>
        </p:sp>
        <p:sp>
          <p:nvSpPr>
            <p:cNvPr id="62" name="Oval 16">
              <a:extLst>
                <a:ext uri="{FF2B5EF4-FFF2-40B4-BE49-F238E27FC236}">
                  <a16:creationId xmlns:a16="http://schemas.microsoft.com/office/drawing/2014/main" id="{1B3B31FC-953B-C8C8-FABD-249D27BE20D3}"/>
                </a:ext>
              </a:extLst>
            </p:cNvPr>
            <p:cNvSpPr>
              <a:spLocks noChangeArrowheads="1"/>
            </p:cNvSpPr>
            <p:nvPr/>
          </p:nvSpPr>
          <p:spPr bwMode="auto">
            <a:xfrm>
              <a:off x="8743962" y="5577616"/>
              <a:ext cx="506016" cy="252413"/>
            </a:xfrm>
            <a:prstGeom prst="ellipse">
              <a:avLst/>
            </a:prstGeom>
            <a:noFill/>
            <a:ln w="57150">
              <a:solidFill>
                <a:srgbClr val="FFFF00"/>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8580" tIns="34290" rIns="68580" bIns="34290" anchor="ctr"/>
            <a:lstStyle/>
            <a:p>
              <a:pPr>
                <a:spcBef>
                  <a:spcPct val="0"/>
                </a:spcBef>
              </a:pPr>
              <a:endParaRPr lang="fr-FR" altLang="fr-FR" sz="1800" dirty="0">
                <a:latin typeface="Arial" panose="020B0604020202020204" pitchFamily="34" charset="0"/>
              </a:endParaRPr>
            </a:p>
          </p:txBody>
        </p:sp>
      </p:grpSp>
      <p:pic>
        <p:nvPicPr>
          <p:cNvPr id="38" name="Image 37">
            <a:extLst>
              <a:ext uri="{FF2B5EF4-FFF2-40B4-BE49-F238E27FC236}">
                <a16:creationId xmlns:a16="http://schemas.microsoft.com/office/drawing/2014/main" id="{C2FE501E-F135-8EBC-C180-C68D9BF6698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4313712"/>
            <a:ext cx="2544288" cy="2544288"/>
          </a:xfrm>
          <a:prstGeom prst="rect">
            <a:avLst/>
          </a:prstGeom>
        </p:spPr>
      </p:pic>
      <p:sp>
        <p:nvSpPr>
          <p:cNvPr id="67" name="Espace réservé du contenu 66">
            <a:extLst>
              <a:ext uri="{FF2B5EF4-FFF2-40B4-BE49-F238E27FC236}">
                <a16:creationId xmlns:a16="http://schemas.microsoft.com/office/drawing/2014/main" id="{3ADD7A08-7FD9-09AD-1DDC-0700C42424B8}"/>
              </a:ext>
            </a:extLst>
          </p:cNvPr>
          <p:cNvSpPr>
            <a:spLocks noGrp="1"/>
          </p:cNvSpPr>
          <p:nvPr>
            <p:ph idx="1"/>
          </p:nvPr>
        </p:nvSpPr>
        <p:spPr>
          <a:xfrm>
            <a:off x="7643912" y="685374"/>
            <a:ext cx="3938488" cy="5993218"/>
          </a:xfrm>
        </p:spPr>
        <p:txBody>
          <a:bodyPr/>
          <a:lstStyle/>
          <a:p>
            <a:r>
              <a:rPr lang="fr-FR" dirty="0"/>
              <a:t>25 centres de formation</a:t>
            </a:r>
          </a:p>
          <a:p>
            <a:r>
              <a:rPr lang="fr-FR" dirty="0"/>
              <a:t>70 formateurs</a:t>
            </a:r>
          </a:p>
          <a:p>
            <a:r>
              <a:rPr lang="fr-FR" dirty="0"/>
              <a:t>306 membres</a:t>
            </a:r>
          </a:p>
          <a:p>
            <a:r>
              <a:rPr lang="fr-FR" dirty="0"/>
              <a:t>1350 pneumologues formés</a:t>
            </a:r>
          </a:p>
          <a:p>
            <a:r>
              <a:rPr lang="fr-FR" dirty="0"/>
              <a:t>850 DES formés</a:t>
            </a:r>
          </a:p>
          <a:p>
            <a:r>
              <a:rPr lang="fr-FR" dirty="0"/>
              <a:t>3150 inscrits sur le site </a:t>
            </a:r>
            <a:r>
              <a:rPr lang="fr-FR" dirty="0" err="1"/>
              <a:t>elearning</a:t>
            </a:r>
            <a:endParaRPr lang="fr-FR" dirty="0"/>
          </a:p>
          <a:p>
            <a:r>
              <a:rPr lang="fr-FR" dirty="0"/>
              <a:t>4 G-ECHO étrangers</a:t>
            </a:r>
          </a:p>
        </p:txBody>
      </p:sp>
      <p:pic>
        <p:nvPicPr>
          <p:cNvPr id="68" name="Image 67" descr="Une image contenant signe, dessin&#10;&#10;Description générée automatiquement">
            <a:extLst>
              <a:ext uri="{FF2B5EF4-FFF2-40B4-BE49-F238E27FC236}">
                <a16:creationId xmlns:a16="http://schemas.microsoft.com/office/drawing/2014/main" id="{F740EDF7-984A-6859-23BC-019C399A437F}"/>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729892" y="4907281"/>
            <a:ext cx="871852" cy="938048"/>
          </a:xfrm>
          <a:prstGeom prst="rect">
            <a:avLst/>
          </a:prstGeom>
        </p:spPr>
      </p:pic>
      <p:pic>
        <p:nvPicPr>
          <p:cNvPr id="69" name="Picture 1">
            <a:extLst>
              <a:ext uri="{FF2B5EF4-FFF2-40B4-BE49-F238E27FC236}">
                <a16:creationId xmlns:a16="http://schemas.microsoft.com/office/drawing/2014/main" id="{DFA9DBE1-DFB4-67C0-165D-0484B2A1814C}"/>
              </a:ext>
            </a:extLst>
          </p:cNvPr>
          <p:cNvPicPr>
            <a:picLocks noChangeAspect="1"/>
          </p:cNvPicPr>
          <p:nvPr/>
        </p:nvPicPr>
        <p:blipFill>
          <a:blip r:embed="rId5" cstate="print"/>
          <a:stretch>
            <a:fillRect/>
          </a:stretch>
        </p:blipFill>
        <p:spPr>
          <a:xfrm>
            <a:off x="7643912" y="4907281"/>
            <a:ext cx="1080770" cy="961696"/>
          </a:xfrm>
          <a:prstGeom prst="rect">
            <a:avLst/>
          </a:prstGeom>
        </p:spPr>
      </p:pic>
      <p:pic>
        <p:nvPicPr>
          <p:cNvPr id="70" name="Picture 2" descr="C:\Users\chica\Downloads\pologne.png">
            <a:extLst>
              <a:ext uri="{FF2B5EF4-FFF2-40B4-BE49-F238E27FC236}">
                <a16:creationId xmlns:a16="http://schemas.microsoft.com/office/drawing/2014/main" id="{9A1C3FD0-AA4A-BD88-AC4C-F588BD32C23F}"/>
              </a:ext>
            </a:extLst>
          </p:cNvPr>
          <p:cNvPicPr>
            <a:picLocks noChangeAspect="1" noChangeArrowheads="1"/>
          </p:cNvPicPr>
          <p:nvPr/>
        </p:nvPicPr>
        <p:blipFill>
          <a:blip r:embed="rId6" cstate="print"/>
          <a:srcRect/>
          <a:stretch>
            <a:fillRect/>
          </a:stretch>
        </p:blipFill>
        <p:spPr bwMode="auto">
          <a:xfrm>
            <a:off x="9601744" y="4907281"/>
            <a:ext cx="1001151" cy="1095592"/>
          </a:xfrm>
          <a:prstGeom prst="rect">
            <a:avLst/>
          </a:prstGeom>
          <a:noFill/>
        </p:spPr>
      </p:pic>
      <p:pic>
        <p:nvPicPr>
          <p:cNvPr id="71" name="Image 70">
            <a:extLst>
              <a:ext uri="{FF2B5EF4-FFF2-40B4-BE49-F238E27FC236}">
                <a16:creationId xmlns:a16="http://schemas.microsoft.com/office/drawing/2014/main" id="{028ADAA7-6D0B-37FB-CD95-0CF5019C2A21}"/>
              </a:ext>
            </a:extLst>
          </p:cNvPr>
          <p:cNvPicPr>
            <a:picLocks noChangeAspect="1"/>
          </p:cNvPicPr>
          <p:nvPr/>
        </p:nvPicPr>
        <p:blipFill rotWithShape="1">
          <a:blip r:embed="rId7" cstate="hqprint">
            <a:extLst>
              <a:ext uri="{28A0092B-C50C-407E-A947-70E740481C1C}">
                <a14:useLocalDpi xmlns:a14="http://schemas.microsoft.com/office/drawing/2010/main" val="0"/>
              </a:ext>
            </a:extLst>
          </a:blip>
          <a:srcRect l="12667" t="26901" r="15001" b="40550"/>
          <a:stretch/>
        </p:blipFill>
        <p:spPr>
          <a:xfrm>
            <a:off x="10544004" y="4907281"/>
            <a:ext cx="961696" cy="961696"/>
          </a:xfrm>
          <a:prstGeom prst="rect">
            <a:avLst/>
          </a:prstGeom>
        </p:spPr>
      </p:pic>
    </p:spTree>
    <p:extLst>
      <p:ext uri="{BB962C8B-B14F-4D97-AF65-F5344CB8AC3E}">
        <p14:creationId xmlns:p14="http://schemas.microsoft.com/office/powerpoint/2010/main" val="1275472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500"/>
                                  </p:stCondLst>
                                  <p:childTnLst>
                                    <p:set>
                                      <p:cBhvr>
                                        <p:cTn id="6" dur="1" fill="hold">
                                          <p:stCondLst>
                                            <p:cond delay="0"/>
                                          </p:stCondLst>
                                        </p:cTn>
                                        <p:tgtEl>
                                          <p:spTgt spid="71"/>
                                        </p:tgtEl>
                                        <p:attrNameLst>
                                          <p:attrName>style.visibility</p:attrName>
                                        </p:attrNameLst>
                                      </p:cBhvr>
                                      <p:to>
                                        <p:strVal val="visible"/>
                                      </p:to>
                                    </p:set>
                                    <p:anim calcmode="lin" valueType="num">
                                      <p:cBhvr>
                                        <p:cTn id="7" dur="1000" fill="hold"/>
                                        <p:tgtEl>
                                          <p:spTgt spid="71"/>
                                        </p:tgtEl>
                                        <p:attrNameLst>
                                          <p:attrName>ppt_w</p:attrName>
                                        </p:attrNameLst>
                                      </p:cBhvr>
                                      <p:tavLst>
                                        <p:tav tm="0">
                                          <p:val>
                                            <p:fltVal val="0"/>
                                          </p:val>
                                        </p:tav>
                                        <p:tav tm="100000">
                                          <p:val>
                                            <p:strVal val="#ppt_w"/>
                                          </p:val>
                                        </p:tav>
                                      </p:tavLst>
                                    </p:anim>
                                    <p:anim calcmode="lin" valueType="num">
                                      <p:cBhvr>
                                        <p:cTn id="8" dur="1000" fill="hold"/>
                                        <p:tgtEl>
                                          <p:spTgt spid="71"/>
                                        </p:tgtEl>
                                        <p:attrNameLst>
                                          <p:attrName>ppt_h</p:attrName>
                                        </p:attrNameLst>
                                      </p:cBhvr>
                                      <p:tavLst>
                                        <p:tav tm="0">
                                          <p:val>
                                            <p:fltVal val="0"/>
                                          </p:val>
                                        </p:tav>
                                        <p:tav tm="100000">
                                          <p:val>
                                            <p:strVal val="#ppt_h"/>
                                          </p:val>
                                        </p:tav>
                                      </p:tavLst>
                                    </p:anim>
                                    <p:animEffect transition="in" filter="fade">
                                      <p:cBhvr>
                                        <p:cTn id="9" dur="10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AD136511-138F-ACA3-9204-1379E5813FC0}"/>
              </a:ext>
            </a:extLst>
          </p:cNvPr>
          <p:cNvSpPr>
            <a:spLocks noGrp="1"/>
          </p:cNvSpPr>
          <p:nvPr>
            <p:ph idx="1"/>
          </p:nvPr>
        </p:nvSpPr>
        <p:spPr>
          <a:xfrm>
            <a:off x="5499652" y="725715"/>
            <a:ext cx="6218215" cy="6132286"/>
          </a:xfrm>
        </p:spPr>
        <p:txBody>
          <a:bodyPr>
            <a:normAutofit fontScale="92500" lnSpcReduction="20000"/>
          </a:bodyPr>
          <a:lstStyle/>
          <a:p>
            <a:r>
              <a:rPr lang="fr-FR" sz="2600" dirty="0"/>
              <a:t>Echo en 1ere intention pour l’exploration d’une pleurésie :</a:t>
            </a:r>
          </a:p>
          <a:p>
            <a:pPr lvl="1"/>
            <a:r>
              <a:rPr lang="fr-FR" sz="2600" dirty="0"/>
              <a:t>Orientation diagnostique (nodules…)</a:t>
            </a:r>
          </a:p>
          <a:p>
            <a:pPr lvl="1"/>
            <a:r>
              <a:rPr lang="fr-FR" sz="2600" dirty="0"/>
              <a:t>Guidage des procédures : </a:t>
            </a:r>
          </a:p>
          <a:p>
            <a:pPr lvl="1"/>
            <a:endParaRPr lang="fr-FR" dirty="0"/>
          </a:p>
          <a:p>
            <a:pPr marL="365125" lvl="1" indent="0">
              <a:spcBef>
                <a:spcPts val="0"/>
              </a:spcBef>
              <a:buNone/>
            </a:pPr>
            <a:r>
              <a:rPr lang="en-US" sz="2600" dirty="0"/>
              <a:t>“</a:t>
            </a:r>
            <a:r>
              <a:rPr lang="en-US" sz="2600" dirty="0" err="1"/>
              <a:t>Procédure</a:t>
            </a:r>
            <a:r>
              <a:rPr lang="en-US" sz="2600" dirty="0"/>
              <a:t> </a:t>
            </a:r>
            <a:r>
              <a:rPr lang="en-US" sz="2600" dirty="0" err="1"/>
              <a:t>guidée</a:t>
            </a:r>
            <a:r>
              <a:rPr lang="en-US" sz="2600" dirty="0"/>
              <a:t> par </a:t>
            </a:r>
            <a:r>
              <a:rPr lang="en-US" sz="2600" dirty="0" err="1"/>
              <a:t>l’imagerie</a:t>
            </a:r>
            <a:r>
              <a:rPr lang="en-US" sz="2600" dirty="0"/>
              <a:t> et non </a:t>
            </a:r>
            <a:r>
              <a:rPr lang="en-US" sz="2600" dirty="0" err="1"/>
              <a:t>guidée</a:t>
            </a:r>
            <a:r>
              <a:rPr lang="en-US" sz="2600" dirty="0"/>
              <a:t> par </a:t>
            </a:r>
            <a:r>
              <a:rPr lang="en-US" sz="2600" dirty="0" err="1"/>
              <a:t>l’imagerie</a:t>
            </a:r>
            <a:r>
              <a:rPr lang="en-US" sz="2600" dirty="0"/>
              <a:t>, </a:t>
            </a:r>
            <a:r>
              <a:rPr lang="en-US" sz="2600" dirty="0" err="1"/>
              <a:t>recommandation</a:t>
            </a:r>
            <a:r>
              <a:rPr lang="en-US" sz="2600" dirty="0"/>
              <a:t> : </a:t>
            </a:r>
          </a:p>
          <a:p>
            <a:pPr marL="365125" lvl="1" indent="0">
              <a:spcBef>
                <a:spcPts val="0"/>
              </a:spcBef>
              <a:buNone/>
            </a:pPr>
            <a:r>
              <a:rPr lang="en-US" sz="2600" b="1" dirty="0"/>
              <a:t>Tous les abords </a:t>
            </a:r>
            <a:r>
              <a:rPr lang="en-US" sz="2600" b="1" dirty="0" err="1"/>
              <a:t>pleuraux</a:t>
            </a:r>
            <a:r>
              <a:rPr lang="en-US" sz="2600" b="1" dirty="0"/>
              <a:t> </a:t>
            </a:r>
            <a:r>
              <a:rPr lang="en-US" sz="2600" b="1" dirty="0" err="1"/>
              <a:t>doivent</a:t>
            </a:r>
            <a:r>
              <a:rPr lang="en-US" sz="2600" b="1" dirty="0"/>
              <a:t> </a:t>
            </a:r>
            <a:r>
              <a:rPr lang="en-US" sz="2600" b="1" dirty="0" err="1"/>
              <a:t>toujours</a:t>
            </a:r>
            <a:r>
              <a:rPr lang="en-US" sz="2600" b="1" dirty="0"/>
              <a:t> </a:t>
            </a:r>
            <a:r>
              <a:rPr lang="en-US" sz="2600" b="1" dirty="0" err="1"/>
              <a:t>être</a:t>
            </a:r>
            <a:r>
              <a:rPr lang="en-US" sz="2600" b="1" dirty="0"/>
              <a:t> </a:t>
            </a:r>
            <a:r>
              <a:rPr lang="en-US" sz="2600" b="1" dirty="0" err="1"/>
              <a:t>réalisés</a:t>
            </a:r>
            <a:r>
              <a:rPr lang="en-US" sz="2600" b="1" dirty="0"/>
              <a:t> sous </a:t>
            </a:r>
            <a:r>
              <a:rPr lang="en-US" sz="2600" b="1" dirty="0" err="1"/>
              <a:t>guidage</a:t>
            </a:r>
            <a:r>
              <a:rPr lang="en-US" sz="2600" b="1" dirty="0"/>
              <a:t> par </a:t>
            </a:r>
            <a:r>
              <a:rPr lang="en-US" sz="2600" b="1" dirty="0" err="1"/>
              <a:t>l’imagerie</a:t>
            </a:r>
            <a:r>
              <a:rPr lang="en-US" sz="2600" b="1" dirty="0"/>
              <a:t> pour </a:t>
            </a:r>
            <a:r>
              <a:rPr lang="en-US" sz="2600" b="1" dirty="0" err="1"/>
              <a:t>réduire</a:t>
            </a:r>
            <a:r>
              <a:rPr lang="en-US" sz="2600" b="1" dirty="0"/>
              <a:t> le </a:t>
            </a:r>
            <a:r>
              <a:rPr lang="en-US" sz="2600" b="1" dirty="0" err="1"/>
              <a:t>risque</a:t>
            </a:r>
            <a:r>
              <a:rPr lang="en-US" sz="2600" b="1" dirty="0"/>
              <a:t> de complication”</a:t>
            </a:r>
          </a:p>
          <a:p>
            <a:pPr marL="365125" lvl="1" indent="0">
              <a:buNone/>
            </a:pPr>
            <a:r>
              <a:rPr lang="en-US" sz="2600" dirty="0"/>
              <a:t/>
            </a:r>
            <a:br>
              <a:rPr lang="en-US" sz="2600" dirty="0"/>
            </a:br>
            <a:r>
              <a:rPr lang="en-US" sz="2600" dirty="0"/>
              <a:t>“</a:t>
            </a:r>
            <a:r>
              <a:rPr lang="en-US" sz="2600" b="1" dirty="0" err="1"/>
              <a:t>L’échographie</a:t>
            </a:r>
            <a:r>
              <a:rPr lang="en-US" sz="2600" b="1" dirty="0"/>
              <a:t> </a:t>
            </a:r>
            <a:r>
              <a:rPr lang="en-US" sz="2600" b="1" dirty="0" err="1"/>
              <a:t>thoracique</a:t>
            </a:r>
            <a:r>
              <a:rPr lang="en-US" sz="2600" b="1" dirty="0"/>
              <a:t> </a:t>
            </a:r>
            <a:r>
              <a:rPr lang="en-US" sz="2600" b="1" dirty="0" err="1"/>
              <a:t>est</a:t>
            </a:r>
            <a:r>
              <a:rPr lang="en-US" sz="2600" b="1" dirty="0"/>
              <a:t> </a:t>
            </a:r>
            <a:r>
              <a:rPr lang="en-US" sz="2600" b="1" dirty="0" err="1"/>
              <a:t>dorénavant</a:t>
            </a:r>
            <a:r>
              <a:rPr lang="en-US" sz="2600" b="1" dirty="0"/>
              <a:t> </a:t>
            </a:r>
            <a:r>
              <a:rPr lang="en-US" sz="2600" b="1" dirty="0" err="1"/>
              <a:t>une</a:t>
            </a:r>
            <a:r>
              <a:rPr lang="en-US" sz="2600" b="1" dirty="0"/>
              <a:t> extension du bras du </a:t>
            </a:r>
            <a:r>
              <a:rPr lang="en-US" sz="2600" b="1" dirty="0" err="1"/>
              <a:t>médecin</a:t>
            </a:r>
            <a:r>
              <a:rPr lang="en-US" sz="2600" b="1" dirty="0"/>
              <a:t> et </a:t>
            </a:r>
            <a:r>
              <a:rPr lang="en-US" sz="2600" b="1" dirty="0" err="1"/>
              <a:t>n’a</a:t>
            </a:r>
            <a:r>
              <a:rPr lang="en-US" sz="2600" b="1" dirty="0"/>
              <a:t> jamais </a:t>
            </a:r>
            <a:r>
              <a:rPr lang="en-US" sz="2600" b="1" dirty="0" err="1"/>
              <a:t>été</a:t>
            </a:r>
            <a:r>
              <a:rPr lang="en-US" sz="2600" b="1" dirty="0"/>
              <a:t> </a:t>
            </a:r>
            <a:r>
              <a:rPr lang="en-US" sz="2600" b="1" dirty="0" err="1"/>
              <a:t>aussi</a:t>
            </a:r>
            <a:r>
              <a:rPr lang="en-US" sz="2600" b="1" dirty="0"/>
              <a:t> </a:t>
            </a:r>
            <a:r>
              <a:rPr lang="en-US" sz="2600" b="1" dirty="0" err="1"/>
              <a:t>importante</a:t>
            </a:r>
            <a:r>
              <a:rPr lang="en-US" sz="2600" dirty="0"/>
              <a:t>, à la </a:t>
            </a:r>
            <a:r>
              <a:rPr lang="en-US" sz="2600" dirty="0" err="1"/>
              <a:t>fois</a:t>
            </a:r>
            <a:r>
              <a:rPr lang="en-US" sz="2600" dirty="0"/>
              <a:t> </a:t>
            </a:r>
            <a:r>
              <a:rPr lang="en-US" sz="2600" dirty="0" err="1"/>
              <a:t>comme</a:t>
            </a:r>
            <a:r>
              <a:rPr lang="en-US" sz="2600" dirty="0"/>
              <a:t> </a:t>
            </a:r>
            <a:r>
              <a:rPr lang="en-US" sz="2600" dirty="0" err="1"/>
              <a:t>outil</a:t>
            </a:r>
            <a:r>
              <a:rPr lang="en-US" sz="2600" dirty="0"/>
              <a:t> </a:t>
            </a:r>
            <a:r>
              <a:rPr lang="en-US" sz="2600" dirty="0" err="1"/>
              <a:t>diagnostique</a:t>
            </a:r>
            <a:r>
              <a:rPr lang="en-US" sz="2600" dirty="0"/>
              <a:t> et pour </a:t>
            </a:r>
            <a:r>
              <a:rPr lang="en-US" sz="2600" dirty="0" err="1"/>
              <a:t>améliorer</a:t>
            </a:r>
            <a:r>
              <a:rPr lang="en-US" sz="2600" dirty="0"/>
              <a:t> la </a:t>
            </a:r>
            <a:r>
              <a:rPr lang="en-US" sz="2600" dirty="0" err="1"/>
              <a:t>sécurité</a:t>
            </a:r>
            <a:r>
              <a:rPr lang="en-US" sz="2600" dirty="0"/>
              <a:t> des </a:t>
            </a:r>
            <a:r>
              <a:rPr lang="en-US" sz="2600" dirty="0" err="1"/>
              <a:t>procédures</a:t>
            </a:r>
            <a:r>
              <a:rPr lang="en-US" sz="2600" dirty="0"/>
              <a:t> invasives. </a:t>
            </a:r>
            <a:r>
              <a:rPr lang="en-US" sz="2600" dirty="0" err="1"/>
              <a:t>L’écho</a:t>
            </a:r>
            <a:r>
              <a:rPr lang="en-US" sz="2600" dirty="0"/>
              <a:t> </a:t>
            </a:r>
            <a:r>
              <a:rPr lang="en-US" sz="2600" dirty="0" err="1"/>
              <a:t>thoracique</a:t>
            </a:r>
            <a:r>
              <a:rPr lang="en-US" sz="2600" dirty="0"/>
              <a:t> </a:t>
            </a:r>
            <a:r>
              <a:rPr lang="en-US" sz="2600" dirty="0" err="1"/>
              <a:t>devrait</a:t>
            </a:r>
            <a:r>
              <a:rPr lang="en-US" sz="2600" dirty="0"/>
              <a:t> </a:t>
            </a:r>
            <a:r>
              <a:rPr lang="en-US" sz="2600" dirty="0" err="1"/>
              <a:t>être</a:t>
            </a:r>
            <a:r>
              <a:rPr lang="en-US" sz="2600" dirty="0"/>
              <a:t> </a:t>
            </a:r>
            <a:r>
              <a:rPr lang="en-US" sz="2600" dirty="0" err="1"/>
              <a:t>réalisée</a:t>
            </a:r>
            <a:r>
              <a:rPr lang="en-US" sz="2600" dirty="0"/>
              <a:t> chez </a:t>
            </a:r>
            <a:r>
              <a:rPr lang="en-US" sz="2600" dirty="0" err="1"/>
              <a:t>tous</a:t>
            </a:r>
            <a:r>
              <a:rPr lang="en-US" sz="2600" dirty="0"/>
              <a:t> les patients </a:t>
            </a:r>
            <a:r>
              <a:rPr lang="en-US" sz="2600" dirty="0" err="1"/>
              <a:t>dès</a:t>
            </a:r>
            <a:r>
              <a:rPr lang="en-US" sz="2600" dirty="0"/>
              <a:t> </a:t>
            </a:r>
            <a:r>
              <a:rPr lang="en-US" sz="2600" dirty="0" err="1"/>
              <a:t>leur</a:t>
            </a:r>
            <a:r>
              <a:rPr lang="en-US" sz="2600" dirty="0"/>
              <a:t> </a:t>
            </a:r>
            <a:r>
              <a:rPr lang="en-US" sz="2600" dirty="0" err="1"/>
              <a:t>présentaiton</a:t>
            </a:r>
            <a:r>
              <a:rPr lang="en-US" sz="2600" dirty="0"/>
              <a:t> </a:t>
            </a:r>
            <a:r>
              <a:rPr lang="en-US" sz="2600" dirty="0" err="1"/>
              <a:t>initiale</a:t>
            </a:r>
            <a:r>
              <a:rPr lang="en-US" sz="2600" dirty="0"/>
              <a:t> et à nouveau à </a:t>
            </a:r>
            <a:r>
              <a:rPr lang="en-US" sz="2600" dirty="0" err="1"/>
              <a:t>chaque</a:t>
            </a:r>
            <a:r>
              <a:rPr lang="en-US" sz="2600" dirty="0"/>
              <a:t> abord pleural.”</a:t>
            </a:r>
            <a:endParaRPr lang="fr-FR" sz="2600" dirty="0"/>
          </a:p>
        </p:txBody>
      </p:sp>
      <p:pic>
        <p:nvPicPr>
          <p:cNvPr id="5" name="Image 4">
            <a:extLst>
              <a:ext uri="{FF2B5EF4-FFF2-40B4-BE49-F238E27FC236}">
                <a16:creationId xmlns:a16="http://schemas.microsoft.com/office/drawing/2014/main" id="{0BF52728-9615-2F3C-3F6D-A9864D3196C7}"/>
              </a:ext>
            </a:extLst>
          </p:cNvPr>
          <p:cNvPicPr>
            <a:picLocks noChangeAspect="1"/>
          </p:cNvPicPr>
          <p:nvPr/>
        </p:nvPicPr>
        <p:blipFill>
          <a:blip r:embed="rId3"/>
          <a:stretch>
            <a:fillRect/>
          </a:stretch>
        </p:blipFill>
        <p:spPr>
          <a:xfrm>
            <a:off x="0" y="-22133"/>
            <a:ext cx="5181600" cy="6880133"/>
          </a:xfrm>
          <a:prstGeom prst="rect">
            <a:avLst/>
          </a:prstGeom>
        </p:spPr>
      </p:pic>
      <p:sp>
        <p:nvSpPr>
          <p:cNvPr id="3" name="Titre 2">
            <a:extLst>
              <a:ext uri="{FF2B5EF4-FFF2-40B4-BE49-F238E27FC236}">
                <a16:creationId xmlns:a16="http://schemas.microsoft.com/office/drawing/2014/main" id="{A776A19C-11AC-7C48-1EF3-1D93525FB865}"/>
              </a:ext>
            </a:extLst>
          </p:cNvPr>
          <p:cNvSpPr>
            <a:spLocks noGrp="1"/>
          </p:cNvSpPr>
          <p:nvPr>
            <p:ph type="title"/>
          </p:nvPr>
        </p:nvSpPr>
        <p:spPr>
          <a:xfrm>
            <a:off x="448681" y="258417"/>
            <a:ext cx="4486176" cy="768915"/>
          </a:xfrm>
        </p:spPr>
        <p:txBody>
          <a:bodyPr/>
          <a:lstStyle/>
          <a:p>
            <a:r>
              <a:rPr lang="fr-FR" dirty="0">
                <a:solidFill>
                  <a:schemeClr val="bg1"/>
                </a:solidFill>
              </a:rPr>
              <a:t>BTS guidelines 2023</a:t>
            </a:r>
          </a:p>
        </p:txBody>
      </p:sp>
    </p:spTree>
    <p:extLst>
      <p:ext uri="{BB962C8B-B14F-4D97-AF65-F5344CB8AC3E}">
        <p14:creationId xmlns:p14="http://schemas.microsoft.com/office/powerpoint/2010/main" val="408041345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62427FDD-48F5-4935-8753-0D7A6056BDE7}"/>
              </a:ext>
            </a:extLst>
          </p:cNvPr>
          <p:cNvSpPr>
            <a:spLocks noGrp="1"/>
          </p:cNvSpPr>
          <p:nvPr>
            <p:ph type="title"/>
          </p:nvPr>
        </p:nvSpPr>
        <p:spPr>
          <a:xfrm>
            <a:off x="609600" y="276250"/>
            <a:ext cx="10972800" cy="1019150"/>
          </a:xfrm>
        </p:spPr>
        <p:txBody>
          <a:bodyPr>
            <a:noAutofit/>
          </a:bodyPr>
          <a:lstStyle/>
          <a:p>
            <a:r>
              <a:rPr lang="fr-FR" sz="2800" dirty="0"/>
              <a:t>J.P. </a:t>
            </a:r>
            <a:r>
              <a:rPr lang="fr-FR" sz="2800" dirty="0" err="1"/>
              <a:t>Corcoran</a:t>
            </a:r>
            <a:r>
              <a:rPr lang="fr-FR" sz="2800" dirty="0"/>
              <a:t>  </a:t>
            </a:r>
            <a:br>
              <a:rPr lang="fr-FR" sz="2800" dirty="0"/>
            </a:br>
            <a:r>
              <a:rPr lang="fr-FR" sz="2600" dirty="0"/>
              <a:t>(</a:t>
            </a:r>
            <a:r>
              <a:rPr lang="fr-FR" sz="2600" dirty="0" err="1"/>
              <a:t>ultrasound-guided</a:t>
            </a:r>
            <a:r>
              <a:rPr lang="fr-FR" sz="2600" dirty="0"/>
              <a:t> </a:t>
            </a:r>
            <a:r>
              <a:rPr lang="fr-FR" sz="2600" dirty="0" err="1"/>
              <a:t>procedures</a:t>
            </a:r>
            <a:r>
              <a:rPr lang="fr-FR" sz="2600" dirty="0"/>
              <a:t>. ERS </a:t>
            </a:r>
            <a:r>
              <a:rPr lang="fr-FR" sz="2600" dirty="0" err="1"/>
              <a:t>monograph</a:t>
            </a:r>
            <a:r>
              <a:rPr lang="fr-FR" sz="2600" dirty="0"/>
              <a:t> on </a:t>
            </a:r>
            <a:r>
              <a:rPr lang="fr-FR" sz="2600" dirty="0" err="1"/>
              <a:t>thoracic</a:t>
            </a:r>
            <a:r>
              <a:rPr lang="fr-FR" sz="2600" dirty="0"/>
              <a:t> </a:t>
            </a:r>
            <a:r>
              <a:rPr lang="fr-FR" sz="2600" dirty="0" err="1"/>
              <a:t>ultrasound</a:t>
            </a:r>
            <a:r>
              <a:rPr lang="fr-FR" sz="2600" dirty="0"/>
              <a:t>, 2018)</a:t>
            </a:r>
          </a:p>
        </p:txBody>
      </p:sp>
      <p:pic>
        <p:nvPicPr>
          <p:cNvPr id="4" name="Image 3">
            <a:extLst>
              <a:ext uri="{FF2B5EF4-FFF2-40B4-BE49-F238E27FC236}">
                <a16:creationId xmlns:a16="http://schemas.microsoft.com/office/drawing/2014/main" id="{3411BEE7-70E3-4EBB-92C4-5AA1A983D096}"/>
              </a:ext>
            </a:extLst>
          </p:cNvPr>
          <p:cNvPicPr>
            <a:picLocks noChangeAspect="1"/>
          </p:cNvPicPr>
          <p:nvPr/>
        </p:nvPicPr>
        <p:blipFill>
          <a:blip r:embed="rId4"/>
          <a:stretch>
            <a:fillRect/>
          </a:stretch>
        </p:blipFill>
        <p:spPr>
          <a:xfrm>
            <a:off x="610847" y="1425575"/>
            <a:ext cx="3574397" cy="5156176"/>
          </a:xfrm>
          <a:prstGeom prst="rect">
            <a:avLst/>
          </a:prstGeom>
        </p:spPr>
      </p:pic>
      <p:sp>
        <p:nvSpPr>
          <p:cNvPr id="6" name="ZoneTexte 5">
            <a:extLst>
              <a:ext uri="{FF2B5EF4-FFF2-40B4-BE49-F238E27FC236}">
                <a16:creationId xmlns:a16="http://schemas.microsoft.com/office/drawing/2014/main" id="{09481B26-1BDF-298C-FE74-B4C4B7446640}"/>
              </a:ext>
            </a:extLst>
          </p:cNvPr>
          <p:cNvSpPr txBox="1"/>
          <p:nvPr/>
        </p:nvSpPr>
        <p:spPr>
          <a:xfrm>
            <a:off x="4213234" y="1425574"/>
            <a:ext cx="7612182" cy="5056249"/>
          </a:xfrm>
          <a:prstGeom prst="rect">
            <a:avLst/>
          </a:prstGeom>
        </p:spPr>
        <p:txBody>
          <a:bodyPr vert="horz">
            <a:noAutofit/>
          </a:bodyPr>
          <a:lstStyle>
            <a:lvl1pPr indent="0">
              <a:spcBef>
                <a:spcPct val="20000"/>
              </a:spcBef>
              <a:buClr>
                <a:schemeClr val="accent3"/>
              </a:buClr>
              <a:buSzPct val="95000"/>
              <a:buFont typeface="Wingdings 2"/>
              <a:buNone/>
              <a:defRPr kumimoji="0" sz="2600">
                <a:latin typeface="+mj-lt"/>
              </a:defRPr>
            </a:lvl1pPr>
            <a:lvl2pPr marL="640080" indent="-246888">
              <a:spcBef>
                <a:spcPct val="20000"/>
              </a:spcBef>
              <a:buClr>
                <a:schemeClr val="accent1"/>
              </a:buClr>
              <a:buSzPct val="85000"/>
              <a:buFont typeface="Wingdings 2"/>
              <a:buChar char=""/>
              <a:defRPr kumimoji="0" sz="2400">
                <a:latin typeface="+mj-lt"/>
              </a:defRPr>
            </a:lvl2pPr>
            <a:lvl3pPr indent="-246888">
              <a:spcBef>
                <a:spcPct val="20000"/>
              </a:spcBef>
              <a:buClr>
                <a:schemeClr val="accent2"/>
              </a:buClr>
              <a:buSzPct val="70000"/>
              <a:buFont typeface="Wingdings 2"/>
              <a:buChar char=""/>
              <a:defRPr kumimoji="0" sz="2100">
                <a:latin typeface="+mj-lt"/>
              </a:defRPr>
            </a:lvl3pPr>
            <a:lvl4pPr marL="1188720" indent="-210312">
              <a:spcBef>
                <a:spcPct val="20000"/>
              </a:spcBef>
              <a:buClr>
                <a:schemeClr val="accent3"/>
              </a:buClr>
              <a:buSzPct val="65000"/>
              <a:buFont typeface="Wingdings 2"/>
              <a:buChar char=""/>
              <a:defRPr kumimoji="0" sz="2000">
                <a:latin typeface="+mj-lt"/>
              </a:defRPr>
            </a:lvl4pPr>
            <a:lvl5pPr marL="1463040" indent="-210312">
              <a:spcBef>
                <a:spcPct val="20000"/>
              </a:spcBef>
              <a:buClr>
                <a:schemeClr val="accent4"/>
              </a:buClr>
              <a:buSzPct val="65000"/>
              <a:buFont typeface="Wingdings 2"/>
              <a:buChar char=""/>
              <a:defRPr kumimoji="0" sz="2000">
                <a:latin typeface="+mj-lt"/>
              </a:defRPr>
            </a:lvl5pPr>
            <a:lvl6pPr marL="1737360" indent="-210312">
              <a:spcBef>
                <a:spcPct val="20000"/>
              </a:spcBef>
              <a:buClr>
                <a:schemeClr val="accent5"/>
              </a:buClr>
              <a:buSzPct val="80000"/>
              <a:buFont typeface="Wingdings 2"/>
              <a:buChar char=""/>
              <a:defRPr kumimoji="0"/>
            </a:lvl6pPr>
            <a:lvl7pPr marL="1920240" indent="-182880">
              <a:spcBef>
                <a:spcPct val="20000"/>
              </a:spcBef>
              <a:buClr>
                <a:schemeClr val="accent6"/>
              </a:buClr>
              <a:buSzPct val="80000"/>
              <a:buFont typeface="Wingdings 2"/>
              <a:buChar char=""/>
              <a:defRPr kumimoji="0" sz="1600" baseline="0"/>
            </a:lvl7pPr>
            <a:lvl8pPr marL="2194560" indent="-182880">
              <a:spcBef>
                <a:spcPct val="20000"/>
              </a:spcBef>
              <a:buClr>
                <a:schemeClr val="tx2"/>
              </a:buClr>
              <a:buChar char="•"/>
              <a:defRPr kumimoji="0" sz="1600"/>
            </a:lvl8pPr>
            <a:lvl9pPr marL="2468880" indent="-182880">
              <a:spcBef>
                <a:spcPct val="20000"/>
              </a:spcBef>
              <a:buClr>
                <a:schemeClr val="tx2"/>
              </a:buClr>
              <a:buFontTx/>
              <a:buChar char="•"/>
              <a:defRPr kumimoji="0" sz="1400" baseline="0"/>
            </a:lvl9pPr>
          </a:lstStyle>
          <a:p>
            <a:pPr algn="just"/>
            <a:r>
              <a:rPr lang="fr-FR" sz="2800" dirty="0"/>
              <a:t>« Actuellement, les preuves que l'utilisation de l’échographie thoracique réduit le risque de complications iatrogènes des interventions pleurales par rapport à une intervention non guidée (à l'aveugle) sont si nombreuses que </a:t>
            </a:r>
            <a:r>
              <a:rPr lang="fr-FR" sz="2800" dirty="0">
                <a:highlight>
                  <a:srgbClr val="FFFF00"/>
                </a:highlight>
              </a:rPr>
              <a:t>les auteurs considèrent comme indéfendable le fait de ne pas effectuer d'examen échographique avant tout abord pleural</a:t>
            </a:r>
            <a:r>
              <a:rPr lang="fr-FR" sz="2800" dirty="0"/>
              <a:t>, sauf dans les circonstances les plus exceptionnelles (par exemple, en cas d'intervention dans un pays à faible ressource ou dans un environnement éloigné). »</a:t>
            </a:r>
          </a:p>
        </p:txBody>
      </p:sp>
    </p:spTree>
    <p:custDataLst>
      <p:tags r:id="rId1"/>
    </p:custDataLst>
    <p:extLst>
      <p:ext uri="{BB962C8B-B14F-4D97-AF65-F5344CB8AC3E}">
        <p14:creationId xmlns:p14="http://schemas.microsoft.com/office/powerpoint/2010/main" val="9395668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E9ABFDF-06D7-01D4-5284-C248C9F02EC8}"/>
              </a:ext>
            </a:extLst>
          </p:cNvPr>
          <p:cNvSpPr>
            <a:spLocks noGrp="1"/>
          </p:cNvSpPr>
          <p:nvPr>
            <p:ph type="title"/>
          </p:nvPr>
        </p:nvSpPr>
        <p:spPr>
          <a:xfrm>
            <a:off x="609600" y="704088"/>
            <a:ext cx="10972800" cy="667512"/>
          </a:xfrm>
        </p:spPr>
        <p:txBody>
          <a:bodyPr/>
          <a:lstStyle/>
          <a:p>
            <a:r>
              <a:rPr lang="fr-FR" dirty="0"/>
              <a:t>RECO SPLF</a:t>
            </a:r>
          </a:p>
        </p:txBody>
      </p:sp>
      <p:sp>
        <p:nvSpPr>
          <p:cNvPr id="4" name="Espace réservé du contenu 3">
            <a:extLst>
              <a:ext uri="{FF2B5EF4-FFF2-40B4-BE49-F238E27FC236}">
                <a16:creationId xmlns:a16="http://schemas.microsoft.com/office/drawing/2014/main" id="{84A5E596-3CF9-C605-C31C-4BE664AEADBE}"/>
              </a:ext>
            </a:extLst>
          </p:cNvPr>
          <p:cNvSpPr>
            <a:spLocks noGrp="1"/>
          </p:cNvSpPr>
          <p:nvPr>
            <p:ph sz="half" idx="1"/>
          </p:nvPr>
        </p:nvSpPr>
        <p:spPr>
          <a:xfrm>
            <a:off x="4181388" y="1953705"/>
            <a:ext cx="3653481" cy="1901603"/>
          </a:xfrm>
        </p:spPr>
        <p:txBody>
          <a:bodyPr>
            <a:normAutofit/>
          </a:bodyPr>
          <a:lstStyle/>
          <a:p>
            <a:pPr marL="246063" indent="-160338"/>
            <a:r>
              <a:rPr lang="fr-FR" dirty="0"/>
              <a:t>PNT 2023</a:t>
            </a:r>
          </a:p>
          <a:p>
            <a:pPr marL="246063" lvl="1" indent="-160338"/>
            <a:r>
              <a:rPr lang="fr-FR" dirty="0"/>
              <a:t>Écho pour abord pleural (exsufflation ou drainage</a:t>
            </a:r>
          </a:p>
          <a:p>
            <a:pPr marL="246063" lvl="1" indent="-160338"/>
            <a:r>
              <a:rPr lang="fr-FR" dirty="0"/>
              <a:t>Écho pour suivi d’un PNT</a:t>
            </a:r>
          </a:p>
        </p:txBody>
      </p:sp>
      <p:sp>
        <p:nvSpPr>
          <p:cNvPr id="5" name="Espace réservé du contenu 4">
            <a:extLst>
              <a:ext uri="{FF2B5EF4-FFF2-40B4-BE49-F238E27FC236}">
                <a16:creationId xmlns:a16="http://schemas.microsoft.com/office/drawing/2014/main" id="{2A9F33BA-9D61-441F-9F55-4F9028B5EF15}"/>
              </a:ext>
            </a:extLst>
          </p:cNvPr>
          <p:cNvSpPr>
            <a:spLocks noGrp="1"/>
          </p:cNvSpPr>
          <p:nvPr>
            <p:ph sz="half" idx="2"/>
          </p:nvPr>
        </p:nvSpPr>
        <p:spPr>
          <a:xfrm>
            <a:off x="328140" y="1953705"/>
            <a:ext cx="3653481" cy="4434840"/>
          </a:xfrm>
        </p:spPr>
        <p:txBody>
          <a:bodyPr>
            <a:normAutofit/>
          </a:bodyPr>
          <a:lstStyle/>
          <a:p>
            <a:r>
              <a:rPr lang="fr-FR" dirty="0"/>
              <a:t>Pleurésie infectieuse CPLF 2018</a:t>
            </a:r>
          </a:p>
          <a:p>
            <a:pPr marL="271463" lvl="1" indent="-246063"/>
            <a:r>
              <a:rPr lang="fr-FR" dirty="0"/>
              <a:t>Écho pour diagnostic de pleurésie devant pneumonie</a:t>
            </a:r>
          </a:p>
          <a:p>
            <a:pPr marL="271463" lvl="1" indent="-246063"/>
            <a:r>
              <a:rPr lang="fr-FR" dirty="0"/>
              <a:t>Echo pour diagnostic de complication (cloisonnement)</a:t>
            </a:r>
          </a:p>
          <a:p>
            <a:pPr marL="271463" lvl="1" indent="-246063"/>
            <a:r>
              <a:rPr lang="fr-FR" dirty="0"/>
              <a:t>Echo pour abord pleural</a:t>
            </a:r>
          </a:p>
          <a:p>
            <a:pPr marL="271463" lvl="1" indent="-246063"/>
            <a:r>
              <a:rPr lang="fr-FR" dirty="0"/>
              <a:t>Echo pour suivi</a:t>
            </a:r>
          </a:p>
        </p:txBody>
      </p:sp>
      <p:pic>
        <p:nvPicPr>
          <p:cNvPr id="7" name="Image 6">
            <a:extLst>
              <a:ext uri="{FF2B5EF4-FFF2-40B4-BE49-F238E27FC236}">
                <a16:creationId xmlns:a16="http://schemas.microsoft.com/office/drawing/2014/main" id="{3521FB3C-5530-A64C-ACCC-D8B36F9ED73A}"/>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0073983" y="10357"/>
            <a:ext cx="2118017" cy="1943348"/>
          </a:xfrm>
          <a:prstGeom prst="rect">
            <a:avLst/>
          </a:prstGeom>
        </p:spPr>
      </p:pic>
      <p:pic>
        <p:nvPicPr>
          <p:cNvPr id="3" name="Image 2">
            <a:extLst>
              <a:ext uri="{FF2B5EF4-FFF2-40B4-BE49-F238E27FC236}">
                <a16:creationId xmlns:a16="http://schemas.microsoft.com/office/drawing/2014/main" id="{7305C228-C312-0245-4127-1F48839BB35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438978" y="4861992"/>
            <a:ext cx="3753022" cy="1985651"/>
          </a:xfrm>
          <a:prstGeom prst="rect">
            <a:avLst/>
          </a:prstGeom>
        </p:spPr>
      </p:pic>
      <p:sp>
        <p:nvSpPr>
          <p:cNvPr id="8" name="Espace réservé du contenu 4">
            <a:extLst>
              <a:ext uri="{FF2B5EF4-FFF2-40B4-BE49-F238E27FC236}">
                <a16:creationId xmlns:a16="http://schemas.microsoft.com/office/drawing/2014/main" id="{6B005539-6F30-6AE1-8ACE-178E2E01CF04}"/>
              </a:ext>
            </a:extLst>
          </p:cNvPr>
          <p:cNvSpPr txBox="1">
            <a:spLocks/>
          </p:cNvSpPr>
          <p:nvPr/>
        </p:nvSpPr>
        <p:spPr>
          <a:xfrm>
            <a:off x="8438978" y="1996008"/>
            <a:ext cx="3653481" cy="1901603"/>
          </a:xfrm>
          <a:prstGeom prst="rect">
            <a:avLst/>
          </a:prstGeom>
        </p:spPr>
        <p:txBody>
          <a:bodyPr vert="horz">
            <a:normAutofit/>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j-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j-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000" kern="1200">
                <a:solidFill>
                  <a:schemeClr val="tx1"/>
                </a:solidFill>
                <a:latin typeface="+mj-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1800" kern="1200">
                <a:solidFill>
                  <a:schemeClr val="tx1"/>
                </a:solidFill>
                <a:latin typeface="+mj-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1800" kern="1200">
                <a:solidFill>
                  <a:schemeClr val="tx1"/>
                </a:solidFill>
                <a:latin typeface="+mj-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r>
              <a:rPr lang="fr-FR" dirty="0"/>
              <a:t>Reco SFAR 2023</a:t>
            </a:r>
          </a:p>
          <a:p>
            <a:pPr marL="271463" lvl="1" indent="-246063"/>
            <a:r>
              <a:rPr lang="fr-FR" dirty="0"/>
              <a:t>Echo avant tout abord pleural et pour le suivi des pleurésies.</a:t>
            </a:r>
          </a:p>
        </p:txBody>
      </p:sp>
    </p:spTree>
    <p:extLst>
      <p:ext uri="{BB962C8B-B14F-4D97-AF65-F5344CB8AC3E}">
        <p14:creationId xmlns:p14="http://schemas.microsoft.com/office/powerpoint/2010/main" val="412452072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0F85B9C-30DE-42EE-F66F-3B9A58A8BEEA}"/>
              </a:ext>
            </a:extLst>
          </p:cNvPr>
          <p:cNvSpPr>
            <a:spLocks noGrp="1"/>
          </p:cNvSpPr>
          <p:nvPr>
            <p:ph type="title"/>
          </p:nvPr>
        </p:nvSpPr>
        <p:spPr/>
        <p:txBody>
          <a:bodyPr/>
          <a:lstStyle/>
          <a:p>
            <a:r>
              <a:rPr lang="fr-FR" dirty="0"/>
              <a:t>Plus d’excuses</a:t>
            </a:r>
          </a:p>
        </p:txBody>
      </p:sp>
      <p:sp>
        <p:nvSpPr>
          <p:cNvPr id="3" name="Espace réservé du contenu 2">
            <a:extLst>
              <a:ext uri="{FF2B5EF4-FFF2-40B4-BE49-F238E27FC236}">
                <a16:creationId xmlns:a16="http://schemas.microsoft.com/office/drawing/2014/main" id="{C6656101-5E91-4D90-C6E2-6330C43FF2A2}"/>
              </a:ext>
            </a:extLst>
          </p:cNvPr>
          <p:cNvSpPr>
            <a:spLocks noGrp="1"/>
          </p:cNvSpPr>
          <p:nvPr>
            <p:ph idx="1"/>
          </p:nvPr>
        </p:nvSpPr>
        <p:spPr>
          <a:xfrm>
            <a:off x="609600" y="1583139"/>
            <a:ext cx="10972800" cy="3890903"/>
          </a:xfrm>
        </p:spPr>
        <p:txBody>
          <a:bodyPr>
            <a:normAutofit/>
          </a:bodyPr>
          <a:lstStyle/>
          <a:p>
            <a:r>
              <a:rPr lang="fr-FR" dirty="0"/>
              <a:t>Formation à l’échographie thoracique intégrée dans DES de pneumologie depuis 2018</a:t>
            </a:r>
          </a:p>
          <a:p>
            <a:endParaRPr lang="fr-FR" dirty="0"/>
          </a:p>
          <a:p>
            <a:endParaRPr lang="fr-FR" dirty="0"/>
          </a:p>
          <a:p>
            <a:endParaRPr lang="fr-FR" sz="3200" dirty="0"/>
          </a:p>
          <a:p>
            <a:r>
              <a:rPr lang="fr-FR" sz="3200" dirty="0"/>
              <a:t>PLUS D’EXCUSES</a:t>
            </a:r>
          </a:p>
          <a:p>
            <a:r>
              <a:rPr lang="fr-FR" sz="3200" b="1" dirty="0"/>
              <a:t>L’EBM est claire : appliquez là!</a:t>
            </a:r>
          </a:p>
        </p:txBody>
      </p:sp>
    </p:spTree>
    <p:extLst>
      <p:ext uri="{BB962C8B-B14F-4D97-AF65-F5344CB8AC3E}">
        <p14:creationId xmlns:p14="http://schemas.microsoft.com/office/powerpoint/2010/main" val="394918697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r>
              <a:rPr lang="fr-FR" dirty="0" smtClean="0"/>
              <a:t>Et concrètement … </a:t>
            </a:r>
            <a:endParaRPr lang="fr-FR" dirty="0"/>
          </a:p>
        </p:txBody>
      </p:sp>
      <p:sp>
        <p:nvSpPr>
          <p:cNvPr id="3" name="Sous-titre 2"/>
          <p:cNvSpPr>
            <a:spLocks noGrp="1"/>
          </p:cNvSpPr>
          <p:nvPr>
            <p:ph type="subTitle" idx="1"/>
          </p:nvPr>
        </p:nvSpPr>
        <p:spPr/>
        <p:txBody>
          <a:bodyPr/>
          <a:lstStyle/>
          <a:p>
            <a:endParaRPr lang="fr-FR" dirty="0"/>
          </a:p>
        </p:txBody>
      </p:sp>
    </p:spTree>
    <p:extLst>
      <p:ext uri="{BB962C8B-B14F-4D97-AF65-F5344CB8AC3E}">
        <p14:creationId xmlns:p14="http://schemas.microsoft.com/office/powerpoint/2010/main" val="415402856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normAutofit fontScale="90000"/>
          </a:bodyPr>
          <a:lstStyle/>
          <a:p>
            <a:r>
              <a:rPr lang="fr-FR" u="sng" dirty="0" smtClean="0">
                <a:solidFill>
                  <a:schemeClr val="accent1"/>
                </a:solidFill>
              </a:rPr>
              <a:t>Cas clinique n°1 : </a:t>
            </a:r>
            <a:r>
              <a:rPr lang="fr-FR" u="sng" dirty="0" smtClean="0">
                <a:solidFill>
                  <a:srgbClr val="FF0000"/>
                </a:solidFill>
              </a:rPr>
              <a:t>l’écho, un outil pour le diagnostic étiologique des pleurésies </a:t>
            </a:r>
            <a:endParaRPr lang="fr-FR" u="sng" dirty="0">
              <a:solidFill>
                <a:srgbClr val="FF0000"/>
              </a:solidFill>
            </a:endParaRPr>
          </a:p>
        </p:txBody>
      </p:sp>
      <p:sp>
        <p:nvSpPr>
          <p:cNvPr id="5" name="Espace réservé du contenu 4"/>
          <p:cNvSpPr>
            <a:spLocks noGrp="1"/>
          </p:cNvSpPr>
          <p:nvPr>
            <p:ph idx="1"/>
          </p:nvPr>
        </p:nvSpPr>
        <p:spPr>
          <a:xfrm>
            <a:off x="609600" y="1583140"/>
            <a:ext cx="3970788" cy="4462060"/>
          </a:xfrm>
        </p:spPr>
        <p:txBody>
          <a:bodyPr>
            <a:normAutofit/>
          </a:bodyPr>
          <a:lstStyle/>
          <a:p>
            <a:r>
              <a:rPr lang="fr-FR" dirty="0"/>
              <a:t>Patient de 60 </a:t>
            </a:r>
            <a:r>
              <a:rPr lang="fr-FR" dirty="0" smtClean="0"/>
              <a:t>ans</a:t>
            </a:r>
          </a:p>
          <a:p>
            <a:r>
              <a:rPr lang="fr-FR" dirty="0"/>
              <a:t>T</a:t>
            </a:r>
            <a:r>
              <a:rPr lang="fr-FR" dirty="0" smtClean="0"/>
              <a:t>abagique </a:t>
            </a:r>
            <a:r>
              <a:rPr lang="fr-FR" dirty="0"/>
              <a:t>à 10 PA mais 30 ans </a:t>
            </a:r>
            <a:r>
              <a:rPr lang="fr-FR" dirty="0" smtClean="0"/>
              <a:t>d’exposition</a:t>
            </a:r>
          </a:p>
          <a:p>
            <a:r>
              <a:rPr lang="fr-FR" dirty="0"/>
              <a:t>P</a:t>
            </a:r>
            <a:r>
              <a:rPr lang="fr-FR" dirty="0" smtClean="0"/>
              <a:t>as d’exposition professionnelle</a:t>
            </a:r>
          </a:p>
          <a:p>
            <a:endParaRPr lang="fr-FR" dirty="0"/>
          </a:p>
          <a:p>
            <a:r>
              <a:rPr lang="fr-FR" dirty="0" smtClean="0"/>
              <a:t>Admis </a:t>
            </a:r>
            <a:r>
              <a:rPr lang="fr-FR" dirty="0"/>
              <a:t>pour </a:t>
            </a:r>
            <a:r>
              <a:rPr lang="fr-FR" dirty="0" smtClean="0"/>
              <a:t>dyspnée d’apparition progressive.</a:t>
            </a:r>
            <a:endParaRPr lang="fr-FR" dirty="0"/>
          </a:p>
        </p:txBody>
      </p:sp>
      <p:pic>
        <p:nvPicPr>
          <p:cNvPr id="6" name="Image 5"/>
          <p:cNvPicPr>
            <a:picLocks noChangeAspect="1"/>
          </p:cNvPicPr>
          <p:nvPr/>
        </p:nvPicPr>
        <p:blipFill>
          <a:blip r:embed="rId3"/>
          <a:stretch>
            <a:fillRect/>
          </a:stretch>
        </p:blipFill>
        <p:spPr>
          <a:xfrm>
            <a:off x="8337095" y="944685"/>
            <a:ext cx="3448505" cy="2344378"/>
          </a:xfrm>
          <a:prstGeom prst="rect">
            <a:avLst/>
          </a:prstGeom>
        </p:spPr>
      </p:pic>
      <p:pic>
        <p:nvPicPr>
          <p:cNvPr id="7" name="Image 6"/>
          <p:cNvPicPr>
            <a:picLocks noChangeAspect="1"/>
          </p:cNvPicPr>
          <p:nvPr/>
        </p:nvPicPr>
        <p:blipFill>
          <a:blip r:embed="rId4"/>
          <a:stretch>
            <a:fillRect/>
          </a:stretch>
        </p:blipFill>
        <p:spPr>
          <a:xfrm>
            <a:off x="8337095" y="3553257"/>
            <a:ext cx="3467269" cy="2352244"/>
          </a:xfrm>
          <a:prstGeom prst="rect">
            <a:avLst/>
          </a:prstGeom>
        </p:spPr>
      </p:pic>
      <p:pic>
        <p:nvPicPr>
          <p:cNvPr id="8" name="Image 7"/>
          <p:cNvPicPr>
            <a:picLocks noChangeAspect="1"/>
          </p:cNvPicPr>
          <p:nvPr/>
        </p:nvPicPr>
        <p:blipFill>
          <a:blip r:embed="rId5"/>
          <a:stretch>
            <a:fillRect/>
          </a:stretch>
        </p:blipFill>
        <p:spPr>
          <a:xfrm>
            <a:off x="4789483" y="3553257"/>
            <a:ext cx="3338517" cy="2357195"/>
          </a:xfrm>
          <a:prstGeom prst="rect">
            <a:avLst/>
          </a:prstGeom>
        </p:spPr>
      </p:pic>
      <p:sp>
        <p:nvSpPr>
          <p:cNvPr id="9" name="ZoneTexte 8"/>
          <p:cNvSpPr txBox="1"/>
          <p:nvPr/>
        </p:nvSpPr>
        <p:spPr>
          <a:xfrm>
            <a:off x="4838700" y="6184900"/>
            <a:ext cx="6965664" cy="369332"/>
          </a:xfrm>
          <a:prstGeom prst="rect">
            <a:avLst/>
          </a:prstGeom>
          <a:noFill/>
        </p:spPr>
        <p:txBody>
          <a:bodyPr wrap="square" rtlCol="0">
            <a:spAutoFit/>
          </a:bodyPr>
          <a:lstStyle/>
          <a:p>
            <a:pPr algn="r"/>
            <a:r>
              <a:rPr lang="fr-FR" dirty="0" smtClean="0">
                <a:latin typeface="+mj-lt"/>
              </a:rPr>
              <a:t>TDM thoracique </a:t>
            </a:r>
            <a:r>
              <a:rPr lang="fr-FR" b="1" u="sng" dirty="0" smtClean="0">
                <a:latin typeface="+mj-lt"/>
              </a:rPr>
              <a:t>non injecté. </a:t>
            </a:r>
          </a:p>
        </p:txBody>
      </p:sp>
    </p:spTree>
    <p:extLst>
      <p:ext uri="{BB962C8B-B14F-4D97-AF65-F5344CB8AC3E}">
        <p14:creationId xmlns:p14="http://schemas.microsoft.com/office/powerpoint/2010/main" val="797572784"/>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COURSE_TITLE" val="US- guided procedures and pulmonary biopsy"/>
  <p:tag name="ISPRING_PLAYERS_CUSTOMIZATION_2" val="UEsDBBQAAgAIAJmGPlPDxJh2RwMAAOEJAAAUAAAAdW5pdmVyc2FsL3BsYXllci54bWytVltv0zAUfu6k/YfI74tbCmyrkiFAqngANKnc3io3OU1MEzvYzrLu13Pi3ENamESlVsnx+T6fy+fjem8e08R5AKW5FD5ZuHPigAhkyEXkk69f1lc35M3d5YWXJewIyuGhT3LBSwBLiBOCDhTPDILvmYl90jO4yEycTHGpuDn6ZDlH7nan5YJcXszQRWifxMZkK0qLonC5RoSItEzykkS7gUxppkCDMKBoFQZxGuzK/B2N31QKao4Z6B4yM8/fuCZpOR41H5AUS1eqiL6Yzxf0x6ePmyCGlF1xoQ0TARAHKzmzpdyx4PBJhnkCurTNvCrIDRhTBmFtM8+s+OJGOFoFPqkctilozSLQbiIiQlu/hrMhqDCNdctEuBXsgUeszG2ray/boo5Ex1KZIDc1+gDHnWQq3Lb2nr9HJyL29gnTcc2nB7lY/gOvk7F+2/J9MhabUb5LuI5xqQ/prNNJ0OGuXmprbGX7tZHtumQijoJfOVcQ2tdv7QmYL0i1YStzG6eriwAX8GnNAiPV8T3CULq1bNxWKW6lFNeCWg633X3TUZAm2z0wkytoSjXzHngI8jNTyvbrzqgcPDoy1lg6BHu0SrluUtcQLzZp8uofelP6jVrzU5/rjAX8j8Z8QKK2JlyE8Ljm6GMgxZoawGKXNtdkiVvu2cWk813aO0wDU3cSsCmYiGOYigDPfsgMo52dnoKCYhpdglyNsL2Fk+CYR3GCXzPJMF49SZMydZhk6C2cBCcyOExAW/NJ4E7JAjPUeZbhAPizeH+utx2h45aMdNmK0aMT49ALcm1kyp+s0gdz0qyspM+c3ssL59SnAb3NeAu5np9DjCbBIK5mLuzPEeBceOBQbAY8V7XVzXCIT8z68mk04EvTfTljmulcGrZZZRnPcTB5Vnk15zjPRj4h7FmemPf9hIaXh4WOEp6+N6a4vuNZlcWGP4FT8LD8a7BYYqmdGEq9++T1zbLHgFrEyTjY3ppO7biXoqmD61L7Vv3adjQ3VK2VSmanJOXVvagw1Tx4h3KMlMxFOBKAbVhNrxOcx28VMCeBPWa0eIHHQ2Y+eYkPdc63r267lK8Xtw3WxnVfbVzF8ozrqA64kx+tD1KbiFfPNXz8DVBLAwQUAAIACADSoklVQigvPBoHAAAIGwAAHQAAAHVuaXZlcnNhbC9jb21tb25fbWVzc2FnZXMubG5ntVnbbttGEH0v0H9YCDDaAo17ARoUhaNgRa0twhSpkEs7aVMQG2qtbkGRKi+qk6e89hP61qei+g79Sb+kZ5eULTmxKSrpg21R1pydnT1zZmZ18vR6npClzAuVpU963xx/3SMyjbOpSmdPeiE/ffR9jxSlSKciyVL5pJdmPfK0/+knJ4lIZ5WYSbz+9BNCTuayKPBY9PXT7TNR0ye9ySCilsWCwB44LKK+TSOHDpgTDah1HnEvGrAz2+31fZlO5ZtHy6wqiKjIdL16VZVkKkkiyFSJRVaoUi3lyVcNeLe1PM69cTShLnN6/YHIcxikV+tVrmSVHwjq0gv7jHLbc6NBCHw3AHRWlVlaaL9TsVQzUSK2h8EHjHPbPQPoRORivv6nzCWAX34m4hj26pVKVLleHQju2EPW6w8/NLDcm+xGtagWh0Q1HNoeAur7dTwNeK/vAtJEEIyYqqwD4MShL5gfBRYDqIb2eBSEk4nnczbs9R1BCjWvkho8/fftn7IoyUIU2v9FliOukkwFDjKRZJ7hNHeDftzBleDcdiO4YfbZvG07Nn8RjT19BjTW4c/vWenAhVzPH1OnWWG4XhXio64y8VnAXI4IT0Ye90DRX7IyI9OKLHIsJtNSlKBAF1hNyMiNvNPI8kKX73CTHD0LWWCY4YbjAfOPcE45OeIexyY3/wuOOqx3geUeZNxSQYK6UO6SIh5j6p/XIbJ8hjeG0aXNR72+hbCsV0QsZawFrRFdnc3r1VIkVb2mChY5xLdt0Y1y0smkUZ6N+74ss/awW94YOfsicrwzyK99hnzIZpnR2pefZflMpKowDn3+7ePH19989/iLTogBmOfci0kM6Hdf74Hpct9zanmJXPYcnAhC+4K6vJupF3LHdpEHEAW3myl4fgE7f/2Htf5jyPZYOfR9fKyhsx0Y4dHRcZgRngtd3qZyKd8QcXWl4l90Su4UOBJn80UCtZdkgbPEY1qqtJKtpzr0xhS8Q2Zy37Y0qXEGkoB4ItGxRz425fQ2R4206lpb6wMYWuh3jGcaWmdZDCXM5kKl8rjdhUvX8ejQMHOMxKBnCDtfr5L1CoD5TO8WBWyxIDOkWaWwyYbzZJKI1/WOlRfUL5aqqLTvUjtR6oDsOr5JJpOpX7Y659NL1FMkjucE0Mnh5p1e/xk8KbfEcaqlMe0I6NOA+b0+u7oS8R7a9x7ryORNDZATZHLZDWRkn40c/HDtR1DliZqlnT2ZMFfLlXjd3rc0FYAGwaXng9yBUIVqomhaNxTUQr5zlncZ2LaM7VoessriW0s5d9bQ5Vuhd0ULEpftgPCbmhRpEhX7B3cjbkRmK0frXFyVNW9Vihc6UQz5RGrW/63hTs3QrURuzRaHhq41igb8Rr4dkcbtid7YIdd30iwsVR3fdzNqK/gdk6ZBRwP9HFKG+ui5XUy8817fO+9i8YKh4fVCu81mq/mGym5E70ZiU0M7I7NxvF5NsfPfKihPdb19RAVZVvil2Wg+NJ+Dk8fdlg4Y+g+X29TZYc4233Xbvr1o3VjqsjjNtbim6R4dJUqRxYY6T5+F9o/RKbUd013cJe7tznU7q2mqxWQh8lhzVRIzYKUIxeYj2HwFudNpCy6/Ieu/7lako6aauUP2/KirozsF8N5EuxIKodjThZrUzdYO8UfryAPONBHJ/29/bqaTjocZi/yBY9wZbVo8P8DXTufZxRfywWHsdLSdXOvqWTMcMXRkuqI/QvuU7G820isPbMitJXSHuL+l7Z7Cyk6vsqLbJHYL4XoNCq3iKjXXJNmhWMEIZ2A2cpEh5oukKvY3NhMaLE2hOtSDSzYIbI7qGOhe83f5qs3UaMTDTcGuVn2ERmCrZd+phdzmDtMz6eYiiSRqrsd1uQdiOGabONS16u52ks1tWy4XuUyn+XtmA+QFKkepNpMD6miq1v/kO/tr5gV9ZfL0Qxyrd+vf600b9o0OPHx8OKM5hpm7EvARzjFg1EdjZlHX0t0cTVMEOd/TCnmng+PwYNMNmgTUilVUCSJQixCcRosLUcDPnsj1KDtkpxToTTz8jhh3XMNArJ8pD8iQESjxiOFTjPzQCU63sNBsdgP7k5uVsvi5M4je0w1GkCicYimvy3agcGBYF0Te6enWPRn+tplyOtj13TzsY9VcR2zs9rmU4DZy5oDBvmaMHpV0Y3v/nH/c7gDXl6qGSJRzao3GSN9A86gosEgsiy4QGy5aXuhj7G0yn11LTFt6+ialKnPzIgZ4J2h9AQfdN7MsBokKQ1FB5iJH69teN7aBzHniWDUju9jd3jYlIu1i+BGquN41tycRHQ7NVRwaiERh53nTwPyaVVrZoCpJNsv2RbNG1EVFeg8gZibVBdBn7OaCTd8TmcsXy1wMaYL++/bvNoj62raRdkhm/bwtmPK9N7c3T4X5zurkq62vsP4DUEsDBBQAAgAIANKiSVW4gruyowAAAIABAAAuAAAAdW5pdmVyc2FsL3BsYXliYWNrX2FuZF9uYXZpZ2F0aW9uX3NldHRpbmdzLnhtbHWQzQqDMBCE7z6FbyD0HAI9lxahvsCKowTyR7IKvr2JVFva9LjzzeyyIyKYlZ2irOpa0MzuyRRYcpghmvecaaQFV6sMsXI2yYwoR9IxGUsoR7Rzvg2IsLyjw/+jH9dbTeu56FxfIOVApwzkpRTYSQ5ZWtS0a93qIceAdOBLzD5Y6jVuWHtHYXichlc1f3HOps9mg7sbIH1wxrNoPqQq9XW0vgFQSwMEFAACAAgA0qJJVZpZ2wIFBAAAZRMAACcAAAB1bml2ZXJzYWwvZmxhc2hfcHVibGlzaGluZ19zZXR0aW5ncy54bWztWM1u2zgQvvspCC2KnmIlTbrtBrKDrH9QoY5tRErQAgUCWqRtohSpJSnn57TXvsWeFvVz6E36JB1KtmM3qSE38XZb9JAEIme+me/jcEaRd3QVczShSjMpas5edddBVESSMDGqOWdhe+elg7TBgmAuBa05QjroqF7xknTAmR4H1Bgw1QhghD5MTM0ZG5Mcuu7l5WWV6UTZXclTA/i6GsnYTRTVVBiq3ITja/hjrhOqnRlCCQD4iaWYudUrFYS8AulEkpRTxAhkLpglhXmbYz123MJsgKP3IyVTQRqSS4XUaFBzfmu0mnvN/blNAdVkMRVWE12HRbtsDjEhzGaBecBuKBpTNhpDui8OHHTJiBnXnP3dZxYGzN27MDl4wR1bmIYEEYSZ4cfUYIINLh6LgIZeGT1fKJbItcAxi0LYQVaAmtMML4KO32xddHthK7h4FZ50ihw2cApbb8JSTq/e9lunHb/7+iLs9Tqh37/1AsorGXvuKiUPqMtURXTByMPG4GgMCoHPEHNNPXd5aW7GbLHgyLAJyE+/EGSYch6kSSKVqRuV0jyN5cVFel+B8YZSrKhsn9FAcqiiPCm4EPGAki6O6VJdBe+ZaIPlnoOGoBO/rjm9hAoUYAG1zAzmLFoA6HSgDTN5Dbdn1seKYY4ADy4bRSeBc5tCwSwaY6XpcmrzHW0LKKqfS6j2m52JTDVSFEpLEEURxyhR2XRRZij7ByVYGaYQyXcJVYJlH8GUMJxIDWpMKMLDIYvG2ZSio1zCWYw1sTUgTegN0Gc2LEV/pewG4QkG+Uj+ZEBwFEGHWAlV3RAfyKRaQ/rzEEDI0lhK/klRzH632XrzBCVQZnkeEVXVB5HZTiRBraONlmA9d7dnFNmwFOUHKt49xXOTmQJl09qUM/TThGdTe1j83dPFNYHSefzDBJCYCRsJI83ilOMtBbqtmpVA/0HtbBTvUUsowmpN8WyS14bMi+ZRnOoyZlFZHw0taEbQL5lIqfoGnjiKsim0LqgQIJdeLcfRaJLCL9v2cqPYzo9NT2/CdApNW1sWALYCT6Cp27shle2wRAqRTUvh7+492z94/vuLl38cVt1Pf/+7s9ZpNnL7HDMxn7mNtUP3jm9bqhhmKCVL/usmfQl3vxu2To8boX/uh2/vAcgp3R1WnmsH6f1z1Q7q/+1Y7XeOu2XONhe0jGH/NPvQyD40W92wjHlw5p8flzPtnfnlMi1FqPe6jNXpV980SqWCJ2xUtCDOYmbghWNr9+jHuAsPfscsLtN27sJPrPtDe9Av2b9PuW+19z+a8KvKBa0T/89ep/mrY3wvBYunxaeJlW8RnnvvZxm7A/+rsBhk5YzQxbec+vODXc+9f6tSAbTVT2P1ymdQSwMEFAACAAgA0qJJVZ93JNt9AwAA4wwAACEAAAB1bml2ZXJzYWwvZmxhc2hfc2tpbl9zZXR0aW5ncy54bWyVV11P2zAUfedXVN07HaVbhxQqlbZIaB2gwXh3mtvWqmNHtlPW/fpdfyRx2oQUIiR87zn2/Ti+FpHaUd7bg1RU8Nv+sD+56PWiVS4lcP0KacaIhl5MFDwkt/37P8tlf+Agggn5AlpTvlHGUth6FIFxrrXglyvBNe5zyYVMCetPvtzbn2hgkV0sgWGdy1mTFVTHfBv+uJufRfFnjO7G89lNG2El0ozww1JsxGVMVruNFDlPTGjX5mujbQ8ZSEb5rjMiRpV+0JDWYlpcLYaL4XmUTIJSYEK6mU+H0++dLEZiYGX249GP0fRMTnXUx405ou2potrSxsPx9XjURsvIBupFni3mV/PrdjzH3etd+TAuR9DwV3dmjuI/gPzU5iLLs89oJJNiYwp6xBmbr5PDBEnw+iFhfmO+ToJJyBzUKUjFaIJtEDJxUvxqvjZwWy39n+GQiMzdloI9myYcTQ+jkJjBRMscokGxcj61Fe9PucbLBJM1YQoBoakCPWOGzyRXxTZ1W4X7De+UJwHIGyrEm2B5CjMXbwCs2yv8bHZn50oYX2kLApSw98YgwspYIR+xrCfIwFghX0y3njg7nMCPPY5T6OGO+GZ+XH30Aie4LOpVrAqvOWlpbrkKjvaGApOKBCZWVq80BdO1aGBtLqTBSUwRJ3u6IRrfpV8GFx9sMioaHDm80pp1FWmqGTTJbSVyqTAYdL/5bH3nGjyO4h4ONdVLWOsCXTdWTTGvRagFu64r3Xv3TYeUhXPrnsbH5LafErkD+SoEU/2e5+EFxKK7Z/mUYcY1PqYgH/haBBx7dhuJCw3qXLBwl/BcONGarLYpxtSWQllT19rmDkb+2KbW8jyNQS5QERQKSdZtDrelmy3DX/1G4R2SOqHF6Zh6i9txQkvFBwYvASBytS3ug1s4T5ozTRnsoZgqgcEm3JZZpFD/TfkaedVFGVjOUqQfQpVSQlzd0UB4w7iaGc7TPd81iZXNrDZTuiZ+MSiNWsMZaddeSrWd0d9UQmxWrZ4k1+JFE6n9ptXaJ0/2MOU0tTMIHea4IsYGlyMxITJfF+ssGCf2KgbzcJWblUc0eNooZtROhk0U6zmes694QSdrCRDOWGu8CF6Bn3CIBZHJYwmpPQsNbsfGHPHhtCMbh32a6WgQmFx3wqaklFPz38ksV1qk9J/da1F7iD6EXOB+6Jv8B1BLAwQUAAIACADSoklVUZCOwv0DAADvEgAAJgAAAHVuaXZlcnNhbC9odG1sX3B1Ymxpc2hpbmdfc2V0dGluZ3MueG1s7Vjdbts2FL73UxAail7FSpqu7QLZQWYriFDHNiIlaIECAS3SNjGK1EjK+bnabd9iV0P9HHqTPckOJduxG9eQtzhDh13EAanz9338eI4g7/g24WhClWZSNJyD+r6DqIglYWLUcC6j0713DtIGC4K5FLThCOmg42bNS7MBZ3ocUmPAVCMII/RRahrO2Jj0yHVvbm7qTKfKPpU8MxBf12OZuKmimgpDlZtyfAf/zF1KtTOLUCEA/CVSzNyatRpCXhnpXJKMU8QIVC6YBYX5mUm445ZWAxz/MlIyE6QluVRIjQYN54eW3z5oH85tykhtllBhKdFN2LTb5ggTwmwRmIfsnqIxZaMxVPv2tYNuGDHjhnO4/8qGAXP3cZgieAkd2zAtCRwIM4ufUIMJNrhclgkNvTV6vlFukTuBExZH8ARZ/A2nHV2HnaDtX3d7kR9en0XnnbKGLZwi/0NUyensY9+/6ATd99dRr9eJgv6DF0BeqdhzVyF5AF1mKqYLRB42BsdjYAh8hphr6rnLW3MzZrWCY8MmQD/9ipBhxnmYpalUpmlURosyljcX5X0jjDeUYoVlu0YDyUFERVFwH5IBJV2cAAf9U+GgIRDD7xpOL6UChViAdpnBnMULD50NtGGm0OzpzPpEMcwR6BIuF0XnofOQs4QSj7HSdLmW+RNtFRM3rySo+35vIjONFAUtCaIo4hilKp8udIXy31GKlWEKkeIpoUqw/AuYEoZTqQH+hCI8HLJ4nE8pOi44m+XYkFtDpAm9B/jMpqXo14zdIzzBwBcpVgYYRjF0hJVU9S3jA5hMayh/ngIAWRhLxb8o1Rt02/6HFygFXRV1xFTV/xGY3WQS1DrabCnWc3d7RrFNS1FxoOLTSzw3mTFQtaxtMUP/THk+tYfFP71c3AuQztMfJgRJmLCZMNIsyTjeUaIH1awkegbtbJXvSSUUY7VBPNvUtSXysnmUp7ocs1TWF0NLmDG0UiYyqv4GThzH+RRaFygEwGW3y3k0mmTwY9teYZTYgbHt6U2YzqBpa4sCgq2EJ9DU7d2QynZYIoXIp5Xi7x+8Onz945u37346qrt//vbH3kan2Yztc8zEfMi2Nk7ZR76nUiUwNClZ8t802iu4B93IvzhpRcFVEH1cE6CA9HhYea6dnOsHqZ3MX8/Rwb83SPudk26V0yworGLYv8g/t/LPbb8bVTEPL4Ork2qmvcugWqWVAPXeV7G6+Oa7RaVS8ISNyqbDWcIMvGLs7OZ8H+pf+xrJNsq/vDC7Uf9/mOm1feZ/pp9L03pdT0chTZh1eqbm/mSkr7IW+ufBz71Oe6f0sWr8fReafVr6ytXi28LKxwTPXftdpQb7qx+pmrW/AFBLAwQUAAIACADSoklVJULtQLMBAAB7BgAAHwAAAHVuaXZlcnNhbC9odG1sX3NraW5fc2V0dGluZ3MuanONlE9vgjAYxu9+CsKui5nohu6m4pIlHpbM27JDwVcklrZpC9MZv/soOC3wskkv9OHH8/6BvseeU1xu5DrPzrG8L/dv9X2pgdG0zOC+rtMOPTW6q2iyhlWSAk0YuA0k/331Ip+uBGbsstI0PLwbW2X5udw82RCqbFwgFhLRFKLliPaFaHss8HetsnNVVUVWm8NMa876EWcamO4zLlNSMu7dS3nZBTZgnoP8B92QCGqmj954FnSSV8fRzA/mE5uLeCoIOyx5zPshiXax5Blbn+MPzbLp7UGALD74rissTZR+1ZA2Ay8GC2/hdZNCglJwjjsJpt70CYUpCYHaBfmj8Wj6B1ozbje0QeeJSvQv7Xv+0B/ZtCAxtLo0XwSDYFjHWOHV6mYreMVp2OuuYgQlB5C3WHGRiRs+oJA8Nh1po75ZKEo5WScsrrhgYhbKmWSNbde/UU6Mfsjl+vJXPJhlM61m1I5ZWj+l1Wiwjt0WOcVp17C5YVJo9LCrRtQlNicoJmJxu8dbU8zRbHRz9Jj9R1E3kTuQK85pMU0dl2hNom1aDJgi/U97UKCZRjfXlF/EKq3e6QdQSwMEFAACAAgA0qJJVRcbTIFuAAAAcQAAABwAAAB1bml2ZXJzYWwvbG9jYWxfc2V0dGluZ3MueG1ss7GvyM1RKEstKs7Mz7NVMtQzUFJIzUvOT8nMS7dVCg1x07VQUiguScxLSczJz0u1VcrLV1Kwt+OyyclPTswJTi0pASosVijISaxMLQpJzQUySlL9EnOBKp3zgbzUEgVdBV+gcWmZh1cq6dtxAQBQSwMEFAACAAgA06JJVeh1+cDhEwAArCoAABcAAAB1bml2ZXJzYWwvdW5pdmVyc2FsLnBuZ+2af1gTd5rAY+2JrdXYet22VBJ71WVbt1KtrAVMUldbpa5gRQQbktQiUkWJiCEYmIytu2VbkbRay1aBtPVHIJFERQxJSKKlJatWokASICZRR4zMkISYDBMmmcwGdXu7d/fP3e2f/JHn+8zk8515f8/7zjOfrc1YOf3J+CcpFMr09FUr1lEok0kK5THe1CmxM69s3fJUbJlUum7l7ynKrtlDsYPHC5etWUahnJFMi2z6t9jxEztXbSylUH41b/w3KX3d3BEK5dVl6SuWrS/nehxmyZ0xwFYS1a3QbLr5q8fUM9tyv365cufMd85O/Y/hi6umndk8OyX3t7UrPp93/PGUqsPV2+c/Vzi4+tyMKbM3TWuec1Y/f5r9gBPao2KFB7NYTgt6pH8ri9ad9UYPekyhkFfA2ZaewBJaTIy9iVdDceNL179kKV4cNRIe/uqDc9Pjy/bTyZCJ6tNjzg6dzxAeIXwgrzupHG391vDrXtun7GoTi0LZqWfTlpNBGQsIXaSKTydQDorPKFTT0eQPL8cuuffb2L8VrbxuDVz041d+KoWyTL30Uyejr/Z46ysQnUL5pBpM/+xkNUihTF0UnTfvyKLoJMqcv4Zqv/rowfY5EG/d9/9LkNsbIvtMzOjIamNkvhmHc4xaxnbArjagzdS6k+GfC6Noh9AYdhSamgIpNMOGKmlql5uJ+Zwgy4gLSWfcjLDbSCQ16AH90oNb1rwQi4uZwUWdICEW5pKaToB6H2+dwct0dRBmMtKMUe0Jxhk8E2jU48dYeHecU4gi5M0ltOjdldHRFhdW8OVudlZnzFKP6+/5XZDWhIlil+E6fNCoXS74K6YgOYyX1vJ9iVO06GLErmOeqrHxFYnTrdCqI0sKIpMpb13bTyMZw8izOLSJcIufJVntfroLZOeoumybkENxlmbI6Mqp94b++Mlx+9EHdrn3toSMh5CbXCoCWX3hNuK8UlIxe8xWTbYyfaJnvnNtqEVCx2P4QzPeK6gmaXfQHQS6Lbw/nhQMFBPWKA6wXrpuYpuXd7c/smtnSMUC76ujl1pYtkyrrwNvY/woVP0gTR0+4jcaAFutMSLzkX/4xDGLelDJf+j+2uQoYuxGvnPsM0jYmVODdhtYxYPandwEcr6BbSL9VWF0cGmD5PjGRzY65eehH7BqAtCsyYIBJpDNWnxaYue8EQ1XyqNdH4sqgOd+X6+U7m5sv5/EUD4S7G5IhWeT24AKxqRrrH5wB8airH+gK5d16ZpFSlxjDfkf+fH7TrLZUu6rccGgyordMoYPeXsexiV91J80ZNn+fw67CXACnAAnwAlwApwAJ8AJcAKcACfACXACnAAnwAlwApwAJ8B/PdjkD9XOTT+4G/C1B7oCK3tsdsa12uOtTdfH3+nfL6MG523d8YCmfuOYDKS//+Ad8c3lW7C3eAetD64d+qL/wZYHt2Ru/h+2aLdGyJt66dJ2/2GSGGHzI+YqHukg/SNfgmM8VtAyeOoKu1a3gEW5caU2OqySEglZBFwYtY/6XiI+DJ5xhRWF2D5zREaiI7Wu8PVAxV93wP7LbkOkK4w1O8I9VS2Gq/CoDi1xez82zG1ec8BEYlEzCQzS+3oHVZLJFJqi0+n1xTfhMC8yMsYoONnw5siK7p7GYhO7YerAQ4X9IVXhWSGvj9sKQ5S9psaciBA0reJMN7Ijo3Qxv0IsSlbYS7c91LsTIpuWTgMQXiflWuX888qhZjLqDFT8jJa5j+Xomh6qHS8hHc+15CRTyp9y3VcVaQfZpPAf/l4U/bj2tpP1ZtBKh4d2jTwvSPApwa1X55Pyk7/YkNsWpM5oDhjuVom0s5d+7VcVLYpmr/HQ7q3uHvjKT23fmXQ7roobWM7gzKBdCdmSX/iHzcYWnxjTUclgFjl8y6M2opHXaokuX0RRKGMDg/PJwf6xyF1+FCokLtIjtwLL29T8SuhFH8+GIiJ25JI04sb4+8AAH8TuJPZrIE4FbaUu/Hb9KAaSLiMoRojva9iyoQ4YGtDsbhfRBSnILtlc3qAXBvJu7xrJ7TQqL4VykrNB+upuzclqMk3+NPoiOUJnRAZUBHGoA2lsmNvYM9vSqEikwO80B/ATvOjh67OezFMVq7RKRKRE9J+WNH15Q12QnfnU8BT/Qwlk3ucEA6kSpjE1Qy9ZV6treL5RbTNl+YTuG364HY4glcibr+jMphW1wxmH7h10bH2mBMwEIhiYuYG15PZCOqLvcmdfjcklqPwiKd30QK6Xsrv0sGi96jQ3II/eWarhOrYkl+XQx9iguz+xx39+Y9yeA3doJneN0Hu6NMORBJ9DDr0lqEst5ji1NxR4G87cmBnfS7i7/bAtNQPY3kkS2s27jpgisyZ5fa9Q+3HpU9tOkYOYONhIWm5y3YFXCyOKI3KjZN5QXlYneGFzI3at/Ti3nrOSjp15UQOEPcUmfEb1OvXbrK07veXuGWnuXuJ2+QC6y6pSoPmKxKnb+nipXLve01AmlZjgwz/gvjPwskDzPmxcYc4uz1ZauGVSm7FCQgrmWn1C0573LO4PCP7TEqLwFSxVmpMCkZbfEGNLWpkXao9zspKACJ1T0cd4t3+6oV6UfN74U6ROJMBC8OJxeZC/MJ01ultib7mtwQTfIG5b/S4lw+ndgZ0LVw7Dhy+K/rQzu2OT8MZqztm0qycyOF+XuoWXkmUaNDUXinpToixsUNggRcwGhvg+jykeMkfx/twmOL1Fa1yP7Ol1b6DLYKj30LuIHzYjfq2IDtTJOyulK7NrQaCAPBLY6IrK+ABJBPqBYaTEhgNKn6rL3TskMTkEkVw6u97d662kZXFkaIlNkGUTcE7ipXSn7ZI334ecUCGoYT2oTCyHMYEBGZJrpcESm10AhL27kXBjOOgfMZixAhhqkEuESm0lqrHBhrY0Z/MvSUY//WJlGqJmS9ep+mimeKzlkUWSPoxIdbylqJ9HnWIjDyrFPOqANa4xmzFH0QF73Nw17ZuFR7LQyZYsWRo6Ch8sysiirlLtGREt8Pq4kLHYnn2gyeHPsGBXj2ldQfcqjjXLejEH2ilzrqTLugKhuRzkJeHVsbp1teHyhLpu9UU/kSB96yMdRGuu9dPqtUBXf705X24vkBkNo4Kz4T42z4YATdE8myCN6xNETxi2+JzOGlmakycBqUHBQO3QQabzBCxWi4ZtjtZfitDksn2+RnDmjRT0yZ3Eiz52ca4y6+VwiPOsLXKUtDzIOk93zOlgYNzrV+JJZPId0RxtWka26rFmeJnHO2lgngmSymmLlaopzVWoNGzj1NalXcX3Agm71D8SnLTfLGidMeRQ1NXC5nqtMajuV9Mg5C8wdApT0XjAgPYPgiPFxGykx1ISy+ARvNXJTJFuyLxnaVP0BGftNSW2v58gZBijdbmsu7vaaWzCsCBfKiZy8R3Y7ErLFRqJ+s8ZojjOdHLV1aTc12H60mnz+dOexJFy3hJTTr8Ne6+GR+K7kQJ4QMT7ptKTR9Y0SYqEdexYErY8SsJkyLjS/gojVkC0gmAJK/nTsLb56Ruqapt925+xxA3kV5F1L+uLj+0az0e7ZrexscOWOB9nroM9xIrlHAPqntJb0Kw+XGoqSsqPqFSPWfb95CjRZsEXkWRTEVIiqS9d6sQR5eqM+pP0FSrbGsZMPfoExat65yevtuFcjZUtvTn00jnxjOA9eKG65ntmhgXPT1nymCJ+vyeUoi4bqpSf50pQPzaLguzly5QBlGhF23Yw1giuDlZuRwq0Vm9l8Q69p2KYniZknDMwbQEECtqaoEMLiB+HcLEtvJa1sCTStVdMR5NV5ny9ERVonZ0ce0LZGgF9GNtoxcJ/OQn7tqSn2mIxvxbydK9VPd2Xv1025d6Z0mNf2C2etfvalBAuIFbIN+l1UcSDzL8nq8npSijbPSR+b1sbNobOmnligbAepJ93xiFmRsicoLKMKd0AP1aPxSdO0CgNL7JM/Eun4j5CL2zH9o4ehPy2rqEOodGrjaUKpChEKRqmFbbmzNMY2aa31TWNu5AxdOb7K9+VkLR8JByLGD5i/o72MarJNfrwsxZFk6f3i1ML6jMtNXSh9PxsCZtuE4lNPb2C67xMa84ONqlhZwqXDnNRzxtn0qSm3vzzxRLIVgvfQK/hZe/7lgB1uNaBF5WDeqZB5MS+M/CttwqIgfMGCVMMPAVIESRY7moa8J4uYrvAPT/vEWQRN7kHM5ILIpOTbmjMptWsjxRxa9KYjXm6mAbeOmYlFnNxmaw/m1rNT4g+i2F9y64dk83mLazvXd74KYcQJxxlBGvyt7SK1WskF47RBpBbwBFObZdsmwkpwZgZKQ0nmaPxf2aUhSE+EHEM1VQ5FOho2zuOGl1gzx+Ixz9UYGfEjJRxD9dbw92idnH3iXdAQmNoqIXUQYww8I8ynThKhpj4YoDn+bv46YT/q1LQlmfvfdggvUBemCb0BkoSpujgEdEH/dT1V7zllnm6nt3u4C0dTzheyFvrKwbR52MalJwxfG4wyFN2LFmARDIONFlSI4roDfmZLNkQfpYT0ORwUqVyi10oe80EWQXnG1z+xQxu2CxgnFK9i/kz6xdc946mJAo2wlpe3I6hREoXh9qs8uGtzSbFQh7OzM58/Sv0dyqXWgtaw55EgS2RUePLJ0o5dw0ZtvBbtrIqDpvThV46CM16Xr24teLbpPSirE7WyA/14co802UNfvj7s2nt2n+yv+ak6EIeNUPimr4zUmoiGFvydmPlgjNVax2J8KJsE8jM4hehbuhNL8SJ70BY+hQBT6F8weIpZ4wq2pGt9iakEouKKq2bgAZkq7xogTtfEWgYqDfr5Xad6mi05lCpbTmCRMt5MJ7+tTYTLanBhtAnVPWGTI9zJajsLRg2Ti7Dqs6nDQ/g0XV4qmh7li4OP3judwURaqU7zbWnHDqwhMYFCZS6nq/o2IsMM+nhi378slmDf9zv/3hw4IEvZkvUUS0Se6YvaGW+zpVSGnmI2QTl3HDld76ds6+puGXDy9uF7aWo26zp8XauB2nN+3zdz3N5GsaSz2Pq7NDTbImjVvCoM4Pj1mG2zPW9qN3mFx2Bj1wZ64PbZWXu0iIBPVZ5mnCRV6LjtSbFHq+JFfizEQfQxOb9lITsyEXtCGEVuFBBryv5dAUdUfgBpi68PE3A06x3Jb6rN0ICYdEv2vG++xQ4ELFxKzy3kFjJ7bDzjcTHzsrA1apMEO8x10DplLbt2Fgbc+RUHFcH7Ub2XS91fb7nknexzhr3SQHjFHnjYTUoel/VItr7PshM3vmq12ctKdmuz6wtVTX64Fu7vaWFS07il77vlq42hSuQL3ObJ+sb3mrskMdvBl5QpkhLRY9zU4tdU4ioNaCCzQr0NNw75O33L8rLFzLVVjXgYAo2Wq+0iKd7EvdZIZTIB74vFPLgGmxQ8KaNaE7wQUCu3ogHmrCSdh7qMVpjMbhNX32C2eDwF299NAJUk9OcAOYo7DBMiaYI2sXPfCum1p0PV57CD9d1T76dy5iJxB1DEU3O5gX99XfXo3POunzekSy+avxwwJpI2aCDdoHq6v1Z6PyTJ97pu2PppJXKmHx5Vr7cOF3ndaGX4ZK8VhFd15OAztfb6swZQELfdGUW/rt7mLC9DhG++tVDzTa6mLN0AU0rmt6wIdbplFghC6A0topj/ZOe1aBNEhCGGtcL3ZnxllvjnwhxHFG304QLf/KWnvbMSMsBqonHV6UwJ6F9/zk63AxIyUgLHzFanzOGfqoyi0dbxr/lagjODV+XiKMX7m2I1XQ4RGml/dEyOeANfRvsnr8o1nKXKkUflG+bU5dmjGXhN71QQWsaDVuS8JxbHralbqvpGO7InY5oZ2gdJcH7JlDt3EC8FtFZoQTed+DlZtf1ddL9yCwa9tEjE3PxEPgNZ52rm6e6kwnAWVJR6O4SoyYhozvr3plY68thzOHw9vQ3JU6Flw15g0V/7/mVO7DPuf0JtWHdXfFvgNgkwi3+JUKl76lCNqOfJecLhgt/FLpGQ60qwHNrGi/0Q9ni9MzvTAMAU2lRvIZqWg1Pvg+b0cs/a3JOWWNO+/X1WFLm9TTd4pWZ3NFqkHPIr9r2SzC8wRy7lMmMzdBxJsLrApvJjJberUz/Z5nbVx4K/rvoFOReK4/ZJH13LNY/a2NBPNvm2BAw8GhyJqslYAQyg1ipLtBUw8SvS4ofbqsg0y5zUOaCkpTy3/7XPU9BvAEsl+i5cKgefyU0v3afaVFUsKbTKP+ltzP3AXaQSLsDjc0mHUZ+2JblO/MM6+09zV3hUOCxsrz/PjSyjkWPGh3UCJt3wq4/soE1EpNJJrvB6M0MZj4lSzWvJtkXLg/eXPiM+psG7j/dqhxpVtNiid/qBrXc+pMZ0y70bIkgR6rB7Ee2T6aRl/hrgC8tppID8ff5hrG7ARZng0k/+MRkCpeRdNudfM/i+xosK/WAW+U5x7QM2Xh+efYB6XK46Mfe8gjrcFyqLTqiwLEwyifJkIQMjbFH4csqaFicQaFk9niN4GFr8QvAT7NWZyqK6EKlOALR+fSR1euyeS/HZnYWsa+Ju6KHLs7ON0QJEB2181kgYkZZ1MaO6eBe3m/pYb1xIMp5OZtH7KczjbKfl/7JxMY39pjqFdLInUQqK3KLqqZG5hEfbuDNgos6XuuEjMfFr1v231vIisjFIReiMkaHjZQ8hdojfn0OJdNFdYY/y9mKktmqkCs1YldEylezkIWStElez8nxL8co7anj71Ao5bf/f0s3jRalX98475PLH85/N3aCkv52xgrl7z/45G9QSwMEFAACAAgA06JJVewsYHRJAAAAagAAABsAAAB1bml2ZXJzYWwvdW5pdmVyc2FsLnBuZy54bWyzsa/IzVEoSy0qzszPs1Uy1DNQsrfj5bIpKEoty0wtV6gAihnpGUCAkkIlKrc8M6Ukw1bJ3MgQIZaRmpmeUWKrZGqCENQHGgkAUEsBAgAAFAACAAgAmYY+U8PEmHZHAwAA4QkAABQAAAAAAAAAAQAAAAAAAAAAAHVuaXZlcnNhbC9wbGF5ZXIueG1sUEsBAgAAFAACAAgA0qJJVUIoLzwaBwAACBsAAB0AAAAAAAAAAQAAAAAAeQMAAHVuaXZlcnNhbC9jb21tb25fbWVzc2FnZXMubG5nUEsBAgAAFAACAAgA0qJJVbiCu7KjAAAAgAEAAC4AAAAAAAAAAQAAAAAAzgoAAHVuaXZlcnNhbC9wbGF5YmFja19hbmRfbmF2aWdhdGlvbl9zZXR0aW5ncy54bWxQSwECAAAUAAIACADSoklVmlnbAgUEAABlEwAAJwAAAAAAAAABAAAAAAC9CwAAdW5pdmVyc2FsL2ZsYXNoX3B1Ymxpc2hpbmdfc2V0dGluZ3MueG1sUEsBAgAAFAACAAgA0qJJVZ93JNt9AwAA4wwAACEAAAAAAAAAAQAAAAAABxAAAHVuaXZlcnNhbC9mbGFzaF9za2luX3NldHRpbmdzLnhtbFBLAQIAABQAAgAIANKiSVVRkI7C/QMAAO8SAAAmAAAAAAAAAAEAAAAAAMMTAAB1bml2ZXJzYWwvaHRtbF9wdWJsaXNoaW5nX3NldHRpbmdzLnhtbFBLAQIAABQAAgAIANKiSVUlQu1AswEAAHsGAAAfAAAAAAAAAAEAAAAAAAQYAAB1bml2ZXJzYWwvaHRtbF9za2luX3NldHRpbmdzLmpzUEsBAgAAFAACAAgA0qJJVRcbTIFuAAAAcQAAABwAAAAAAAAAAQAAAAAA9BkAAHVuaXZlcnNhbC9sb2NhbF9zZXR0aW5ncy54bWxQSwECAAAUAAIACADToklV6HX5wOETAACsKgAAFwAAAAAAAAAAAAAAAACcGgAAdW5pdmVyc2FsL3VuaXZlcnNhbC5wbmdQSwECAAAUAAIACADToklV7CxgdEkAAABqAAAAGwAAAAAAAAABAAAAAACyLgAAdW5pdmVyc2FsL3VuaXZlcnNhbC5wbmcueG1sUEsFBgAAAAAKAAoABgMAADQvAAAAAA=="/>
  <p:tag name="ISPRING_LMS_API_VERSION" val="SCORM 2004 (2nd edition)"/>
  <p:tag name="ISPRING_ULTRA_SCORM_COURSE_ID" val="BAD49E4C-FD4C-4FB8-84D2-0DD73E3DF359"/>
  <p:tag name="ISPRING_CMI5_LAUNCH_METHOD" val="any window"/>
  <p:tag name="ISPRING_SCORM_ENDPOINT" val="&lt;endpoint&gt;&lt;enable&gt;0&lt;/enable&gt;&lt;lrs&gt;http://&lt;/lrs&gt;&lt;auth&gt;0&lt;/auth&gt;&lt;login&gt;&lt;/login&gt;&lt;password&gt;&lt;/password&gt;&lt;key&gt;&lt;/key&gt;&lt;name&gt;&lt;/name&gt;&lt;email&gt;&lt;/email&gt;&lt;/endpoint&gt;&#10;"/>
  <p:tag name="ISPRINGCLOUDFOLDERID" val="1"/>
  <p:tag name="ISPRINGONLINEFOLDERID" val="1"/>
  <p:tag name="ISPRING_OUTPUT_FOLDER" val="[[&quot;\uFFFDD\uFFFDX{70BDD396-B646-46F3-BD1D-7DB097D6BFB1}&quot;,&quot;C:\\Users\\Propriétaire\\OneDrive\\Bureau\\WCBIP 2022&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universal&quot;,&quot;studioSettings&quot;:{&quot;useMobileViewer&quot;:&quot;T_FALSE&quot;}},&quot;advancedSettings&quot;:{&quot;enableTextAllocation&quot;:&quot;T_TRUE&quot;,&quot;viewingFromLocalDrive&quot;:&quot;T_TRUE&quot;,&quot;contentScale&quot;:75,&quot;contentScaleMode&quot;:&quot;SCALE&quot;},&quot;accessibilitySettings&quot;:{&quot;enabled&quot;:&quot;T_FALS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publishDestination&quot;:&quot;LMS&quot;,&quot;wordSettings&quot;:{&quot;printCopies&quot;:1},&quot;studioSettings&quot;:{&quot;onlineDestinationFolderId&quot;:&quot;1&quot;}}"/>
  <p:tag name="ISPRING_SCORM_RATE_SLIDES" val="0"/>
  <p:tag name="ISPRING_SCORM_RATE_QUIZZES" val="0"/>
  <p:tag name="ISPRING_SCORM_PASSING_SCORE" val="0.000000"/>
  <p:tag name="ISPRING_CURRENT_PLAYER_ID" val="universal"/>
  <p:tag name="ISPRING_PRESENTATION_TITLE" val="US- guided procedures and pulmonary biopsy"/>
  <p:tag name="ISPRING_FIRST_PUBLISH" val="1"/>
</p:tagLst>
</file>

<file path=ppt/tags/tag2.xml><?xml version="1.0" encoding="utf-8"?>
<p:tagLst xmlns:a="http://schemas.openxmlformats.org/drawingml/2006/main" xmlns:r="http://schemas.openxmlformats.org/officeDocument/2006/relationships" xmlns:p="http://schemas.openxmlformats.org/presentationml/2006/main">
  <p:tag name="GENSWF_ADVANCE_TIME" val="5.862"/>
  <p:tag name="ISPRING_CUSTOM_TIMING_USED" val="1"/>
  <p:tag name="ISPRING_SLIDE_ID_2" val="{9C5DCC9A-2713-495D-ADB7-C00424BBE334}"/>
  <p:tag name="GENSWF_SLIDE_UID" val="{4D52843D-B333-476D-934C-B6E345B39F23}:257"/>
</p:tagLst>
</file>

<file path=ppt/tags/tag3.xml><?xml version="1.0" encoding="utf-8"?>
<p:tagLst xmlns:a="http://schemas.openxmlformats.org/drawingml/2006/main" xmlns:r="http://schemas.openxmlformats.org/officeDocument/2006/relationships" xmlns:p="http://schemas.openxmlformats.org/presentationml/2006/main">
  <p:tag name="GENSWF_SLIDE_UID" val="{C0A38EDF-B88F-4084-AE68-BDA1A655EA22}:381"/>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Débit">
  <a:themeElements>
    <a:clrScheme name="Débit">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Débit">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Débit">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txDef>
      <a:spPr>
        <a:noFill/>
      </a:spPr>
      <a:bodyPr wrap="none" rtlCol="0">
        <a:spAutoFit/>
      </a:bodyPr>
      <a:lstStyle>
        <a:defPPr algn="l">
          <a:defRPr dirty="0" smtClean="0">
            <a:latin typeface="+mj-lt"/>
          </a:defRPr>
        </a:defPPr>
      </a:lstStyle>
    </a:txDef>
  </a:objectDefaults>
  <a:extraClrSchemeLst/>
  <a:extLst>
    <a:ext uri="{05A4C25C-085E-4340-85A3-A5531E510DB2}">
      <thm15:themeFamily xmlns:thm15="http://schemas.microsoft.com/office/thememl/2012/main" name="Chest Sonography ers 2019  -  Réparation" id="{375D866A-2B99-4DA0-9C72-0F74E47E48C9}" vid="{088406B9-BD35-48F5-BBE0-476EB850118E}"/>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21347</TotalTime>
  <Words>2010</Words>
  <Application>Microsoft Office PowerPoint</Application>
  <PresentationFormat>Grand écran</PresentationFormat>
  <Paragraphs>297</Paragraphs>
  <Slides>29</Slides>
  <Notes>17</Notes>
  <HiddenSlides>0</HiddenSlides>
  <MMClips>7</MMClips>
  <ScaleCrop>false</ScaleCrop>
  <HeadingPairs>
    <vt:vector size="6" baseType="variant">
      <vt:variant>
        <vt:lpstr>Polices utilisées</vt:lpstr>
      </vt:variant>
      <vt:variant>
        <vt:i4>6</vt:i4>
      </vt:variant>
      <vt:variant>
        <vt:lpstr>Thème</vt:lpstr>
      </vt:variant>
      <vt:variant>
        <vt:i4>1</vt:i4>
      </vt:variant>
      <vt:variant>
        <vt:lpstr>Titres des diapositives</vt:lpstr>
      </vt:variant>
      <vt:variant>
        <vt:i4>29</vt:i4>
      </vt:variant>
    </vt:vector>
  </HeadingPairs>
  <TitlesOfParts>
    <vt:vector size="36" baseType="lpstr">
      <vt:lpstr>Arial</vt:lpstr>
      <vt:lpstr>Calibri</vt:lpstr>
      <vt:lpstr>Comic Sans MS</vt:lpstr>
      <vt:lpstr>Constantia</vt:lpstr>
      <vt:lpstr>Open Sans Extrabold</vt:lpstr>
      <vt:lpstr>Wingdings 2</vt:lpstr>
      <vt:lpstr>Débit</vt:lpstr>
      <vt:lpstr>L’échographe,  le stéthoscope du XXIème siècle.</vt:lpstr>
      <vt:lpstr>Un peu d’histoire</vt:lpstr>
      <vt:lpstr>Présentation PowerPoint</vt:lpstr>
      <vt:lpstr>BTS guidelines 2023</vt:lpstr>
      <vt:lpstr>J.P. Corcoran   (ultrasound-guided procedures. ERS monograph on thoracic ultrasound, 2018)</vt:lpstr>
      <vt:lpstr>RECO SPLF</vt:lpstr>
      <vt:lpstr>Plus d’excuses</vt:lpstr>
      <vt:lpstr>Et concrètement … </vt:lpstr>
      <vt:lpstr>Cas clinique n°1 : l’écho, un outil pour le diagnostic étiologique des pleurésies </vt:lpstr>
      <vt:lpstr>Echographie de repérage avant ponction pleurale</vt:lpstr>
      <vt:lpstr>L’examen clinique permet de déterminer un site de ponction dans seulement 57% des cas.</vt:lpstr>
      <vt:lpstr>Et d’autres organes à « éviter » …</vt:lpstr>
      <vt:lpstr>Echographie … là où le patient a mal </vt:lpstr>
      <vt:lpstr>L’échographie permet de gagner du temps dans les diagnostics </vt:lpstr>
      <vt:lpstr>Les pneumologues (aussi !) peuvent faire des biopsies pleurales écho-guidées</vt:lpstr>
      <vt:lpstr>Les biopsies pleurales sous échographie : une aide au diagnostic majeure. </vt:lpstr>
      <vt:lpstr>Cas clinique n°2 : l’écho permet de biopsier des lésions cutanées </vt:lpstr>
      <vt:lpstr>Cas clinique n°3 : L’écho est un outil de  diagnostic et de surveillance d’une pneumopathie aiguë communautaire</vt:lpstr>
      <vt:lpstr>L’échographie est médaille d’or : 2 fois plus sensible pour la détection de liquide par rapport à la radio !</vt:lpstr>
      <vt:lpstr>L’écho est un outil de diagnostic de pneumopathie aiguë communautaire</vt:lpstr>
      <vt:lpstr>Cas clinique n°4 : l’écho permet d’éliminer un pneumothorax (PNO) </vt:lpstr>
      <vt:lpstr>L’échographie : excellent outil pour éliminer un PNO</vt:lpstr>
      <vt:lpstr>Comment éliminer un pneumothorax à l’echo ? </vt:lpstr>
      <vt:lpstr>Cas clinique n°5 : pose de drain difficile, suivi de drainage</vt:lpstr>
      <vt:lpstr>Gestion des drains : l’écho permet la pose de drains difficiles</vt:lpstr>
      <vt:lpstr>Gestion des drains : le suivi par échographie raccourcit le temps de drainage : 2 j versus 3.6j (PNO) et de moitié pour l’hémothorax</vt:lpstr>
      <vt:lpstr>Cas clinique n°6 : l’échographie permet une meilleure détection du cloisonnement </vt:lpstr>
      <vt:lpstr>Qui peut apprendre l’échographie thoracique ? … tout le monde !</vt:lpstr>
      <vt:lpstr>En conclusion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US- guided procedures and pulmonary biopsy</dc:title>
  <dc:creator>gilles mangiapan</dc:creator>
  <cp:lastModifiedBy>MOUTARD Natacha</cp:lastModifiedBy>
  <cp:revision>101</cp:revision>
  <dcterms:created xsi:type="dcterms:W3CDTF">2022-09-28T19:35:42Z</dcterms:created>
  <dcterms:modified xsi:type="dcterms:W3CDTF">2024-09-27T15:17:04Z</dcterms:modified>
</cp:coreProperties>
</file>