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TAN Mon Cheri" panose="020B0604020202020204" charset="0"/>
      <p:regular r:id="rId12"/>
    </p:embeddedFont>
    <p:embeddedFont>
      <p:font typeface="TS Tarek Bold" panose="020B0604020202020204" charset="-78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sv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sv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96932" y="6129017"/>
            <a:ext cx="3229880" cy="0"/>
          </a:xfrm>
          <a:prstGeom prst="line">
            <a:avLst/>
          </a:prstGeom>
          <a:ln w="19050" cap="flat">
            <a:solidFill>
              <a:srgbClr val="6D745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795039" y="5241957"/>
            <a:ext cx="1755069" cy="1755069"/>
          </a:xfrm>
          <a:custGeom>
            <a:avLst/>
            <a:gdLst/>
            <a:ahLst/>
            <a:cxnLst/>
            <a:rect l="l" t="t" r="r" b="b"/>
            <a:pathLst>
              <a:path w="1755069" h="1755069">
                <a:moveTo>
                  <a:pt x="0" y="0"/>
                </a:moveTo>
                <a:lnTo>
                  <a:pt x="1755069" y="0"/>
                </a:lnTo>
                <a:lnTo>
                  <a:pt x="1755069" y="1755069"/>
                </a:lnTo>
                <a:lnTo>
                  <a:pt x="0" y="1755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887200" y="4229100"/>
            <a:ext cx="6297988" cy="5931702"/>
          </a:xfrm>
          <a:custGeom>
            <a:avLst/>
            <a:gdLst/>
            <a:ahLst/>
            <a:cxnLst/>
            <a:rect l="l" t="t" r="r" b="b"/>
            <a:pathLst>
              <a:path w="6297988" h="5931702">
                <a:moveTo>
                  <a:pt x="0" y="0"/>
                </a:moveTo>
                <a:lnTo>
                  <a:pt x="6297988" y="0"/>
                </a:lnTo>
                <a:lnTo>
                  <a:pt x="6297988" y="5931702"/>
                </a:lnTo>
                <a:lnTo>
                  <a:pt x="0" y="5931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249" r="-1824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340313"/>
            <a:ext cx="11399836" cy="1099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  Il était une “Foix” l’infirmière en pratique avancée : retour d’expérience en cabinet libéral: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7945" y="1711268"/>
            <a:ext cx="15212110" cy="6864465"/>
          </a:xfrm>
          <a:custGeom>
            <a:avLst/>
            <a:gdLst/>
            <a:ahLst/>
            <a:cxnLst/>
            <a:rect l="l" t="t" r="r" b="b"/>
            <a:pathLst>
              <a:path w="15212110" h="6864465">
                <a:moveTo>
                  <a:pt x="0" y="0"/>
                </a:moveTo>
                <a:lnTo>
                  <a:pt x="15212110" y="0"/>
                </a:lnTo>
                <a:lnTo>
                  <a:pt x="15212110" y="6864464"/>
                </a:lnTo>
                <a:lnTo>
                  <a:pt x="0" y="6864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06547" y="9254563"/>
            <a:ext cx="15746573" cy="0"/>
          </a:xfrm>
          <a:prstGeom prst="line">
            <a:avLst/>
          </a:prstGeom>
          <a:ln w="9525" cap="flat">
            <a:solidFill>
              <a:srgbClr val="6D745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16227891" y="8742595"/>
            <a:ext cx="1031409" cy="1031409"/>
          </a:xfrm>
          <a:custGeom>
            <a:avLst/>
            <a:gdLst/>
            <a:ahLst/>
            <a:cxnLst/>
            <a:rect l="l" t="t" r="r" b="b"/>
            <a:pathLst>
              <a:path w="1031409" h="1031409">
                <a:moveTo>
                  <a:pt x="0" y="0"/>
                </a:moveTo>
                <a:lnTo>
                  <a:pt x="1031409" y="0"/>
                </a:lnTo>
                <a:lnTo>
                  <a:pt x="1031409" y="1031410"/>
                </a:lnTo>
                <a:lnTo>
                  <a:pt x="0" y="1031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24325" y="116035"/>
            <a:ext cx="2342705" cy="4571132"/>
          </a:xfrm>
          <a:custGeom>
            <a:avLst/>
            <a:gdLst/>
            <a:ahLst/>
            <a:cxnLst/>
            <a:rect l="l" t="t" r="r" b="b"/>
            <a:pathLst>
              <a:path w="2342705" h="4571132">
                <a:moveTo>
                  <a:pt x="0" y="0"/>
                </a:moveTo>
                <a:lnTo>
                  <a:pt x="2342706" y="0"/>
                </a:lnTo>
                <a:lnTo>
                  <a:pt x="2342706" y="4571133"/>
                </a:lnTo>
                <a:lnTo>
                  <a:pt x="0" y="45711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08212" y="1186028"/>
            <a:ext cx="10951519" cy="209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8"/>
              </a:lnSpc>
            </a:pPr>
            <a:endParaRPr/>
          </a:p>
          <a:p>
            <a:pPr algn="l">
              <a:lnSpc>
                <a:spcPts val="5618"/>
              </a:lnSpc>
            </a:pPr>
            <a:r>
              <a:rPr lang="en-US" sz="4013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PROPOSITION DE VALEUR :</a:t>
            </a:r>
          </a:p>
          <a:p>
            <a:pPr algn="l">
              <a:lnSpc>
                <a:spcPts val="5618"/>
              </a:lnSpc>
            </a:pPr>
            <a:r>
              <a:rPr lang="en-US" sz="4013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FAIRE CONVERGER LES BESOINS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5076825"/>
            <a:ext cx="9144000" cy="3896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6"/>
              </a:lnSpc>
            </a:pPr>
            <a:r>
              <a:rPr lang="en-US" sz="3597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Patients :</a:t>
            </a:r>
          </a:p>
          <a:p>
            <a:pPr algn="ctr">
              <a:lnSpc>
                <a:spcPts val="5036"/>
              </a:lnSpc>
            </a:pPr>
            <a:r>
              <a:rPr lang="en-US" sz="3597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 </a:t>
            </a:r>
          </a:p>
          <a:p>
            <a:pPr marL="776628" lvl="1" indent="-388314" algn="l">
              <a:lnSpc>
                <a:spcPts val="5036"/>
              </a:lnSpc>
              <a:buFont typeface="Arial"/>
              <a:buChar char="•"/>
            </a:pPr>
            <a:r>
              <a:rPr lang="en-US" sz="3597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besoin d’évaluation rapide </a:t>
            </a:r>
          </a:p>
          <a:p>
            <a:pPr marL="776628" lvl="1" indent="-388314" algn="l">
              <a:lnSpc>
                <a:spcPts val="5036"/>
              </a:lnSpc>
              <a:buFont typeface="Arial"/>
              <a:buChar char="•"/>
            </a:pPr>
            <a:r>
              <a:rPr lang="en-US" sz="3597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au plus près de chez soi</a:t>
            </a:r>
          </a:p>
          <a:p>
            <a:pPr marL="776628" lvl="1" indent="-388314" algn="l">
              <a:lnSpc>
                <a:spcPts val="5036"/>
              </a:lnSpc>
              <a:buFont typeface="Arial"/>
              <a:buChar char="•"/>
            </a:pPr>
            <a:r>
              <a:rPr lang="en-US" sz="3597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ne pas refaire les examens</a:t>
            </a:r>
          </a:p>
          <a:p>
            <a:pPr marL="776628" lvl="1" indent="-388314" algn="l">
              <a:lnSpc>
                <a:spcPts val="5036"/>
              </a:lnSpc>
              <a:buFont typeface="Arial"/>
              <a:buChar char="•"/>
            </a:pPr>
            <a:r>
              <a:rPr lang="en-US" sz="3597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traitement spécialisé récurrent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4620493"/>
            <a:ext cx="8960651" cy="435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8"/>
              </a:lnSpc>
            </a:pPr>
            <a:endParaRPr/>
          </a:p>
          <a:p>
            <a:pPr algn="ctr">
              <a:lnSpc>
                <a:spcPts val="4828"/>
              </a:lnSpc>
            </a:pPr>
            <a:r>
              <a:rPr lang="en-US" sz="3449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Soignants spécialistes :</a:t>
            </a:r>
          </a:p>
          <a:p>
            <a:pPr algn="ctr">
              <a:lnSpc>
                <a:spcPts val="4828"/>
              </a:lnSpc>
            </a:pPr>
            <a:r>
              <a:rPr lang="en-US" sz="3449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 </a:t>
            </a:r>
          </a:p>
          <a:p>
            <a:pPr marL="744675" lvl="1" indent="-372338" algn="l">
              <a:lnSpc>
                <a:spcPts val="4828"/>
              </a:lnSpc>
              <a:buFont typeface="Arial"/>
              <a:buChar char="•"/>
            </a:pPr>
            <a:r>
              <a:rPr lang="en-US" sz="3449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besoin de patients sélectionnés</a:t>
            </a:r>
          </a:p>
          <a:p>
            <a:pPr marL="744675" lvl="1" indent="-372338" algn="l">
              <a:lnSpc>
                <a:spcPts val="4828"/>
              </a:lnSpc>
              <a:buFont typeface="Arial"/>
              <a:buChar char="•"/>
            </a:pPr>
            <a:r>
              <a:rPr lang="en-US" sz="3449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outils spécialisés </a:t>
            </a:r>
          </a:p>
          <a:p>
            <a:pPr marL="744675" lvl="1" indent="-372338" algn="l">
              <a:lnSpc>
                <a:spcPts val="4828"/>
              </a:lnSpc>
              <a:buFont typeface="Arial"/>
              <a:buChar char="•"/>
            </a:pPr>
            <a:r>
              <a:rPr lang="en-US" sz="3449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parcours coordonnés</a:t>
            </a:r>
          </a:p>
          <a:p>
            <a:pPr marL="744675" lvl="1" indent="-372338" algn="l">
              <a:lnSpc>
                <a:spcPts val="4828"/>
              </a:lnSpc>
              <a:buFont typeface="Arial"/>
              <a:buChar char="•"/>
            </a:pPr>
            <a:r>
              <a:rPr lang="en-US" sz="3449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collègues formés et informés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645662" cy="4319632"/>
          </a:xfrm>
          <a:custGeom>
            <a:avLst/>
            <a:gdLst/>
            <a:ahLst/>
            <a:cxnLst/>
            <a:rect l="l" t="t" r="r" b="b"/>
            <a:pathLst>
              <a:path w="8645662" h="4319632">
                <a:moveTo>
                  <a:pt x="0" y="0"/>
                </a:moveTo>
                <a:lnTo>
                  <a:pt x="8645662" y="0"/>
                </a:lnTo>
                <a:lnTo>
                  <a:pt x="8645662" y="4319632"/>
                </a:lnTo>
                <a:lnTo>
                  <a:pt x="0" y="4319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78" r="-974" b="-261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1527" y="4084170"/>
            <a:ext cx="12048575" cy="5858620"/>
          </a:xfrm>
          <a:custGeom>
            <a:avLst/>
            <a:gdLst/>
            <a:ahLst/>
            <a:cxnLst/>
            <a:rect l="l" t="t" r="r" b="b"/>
            <a:pathLst>
              <a:path w="12048575" h="5858620">
                <a:moveTo>
                  <a:pt x="0" y="0"/>
                </a:moveTo>
                <a:lnTo>
                  <a:pt x="12048575" y="0"/>
                </a:lnTo>
                <a:lnTo>
                  <a:pt x="12048575" y="5858619"/>
                </a:lnTo>
                <a:lnTo>
                  <a:pt x="0" y="58586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121907"/>
            <a:ext cx="1069016" cy="1069016"/>
          </a:xfrm>
          <a:custGeom>
            <a:avLst/>
            <a:gdLst/>
            <a:ahLst/>
            <a:cxnLst/>
            <a:rect l="l" t="t" r="r" b="b"/>
            <a:pathLst>
              <a:path w="1069016" h="1069016">
                <a:moveTo>
                  <a:pt x="0" y="0"/>
                </a:moveTo>
                <a:lnTo>
                  <a:pt x="1069016" y="0"/>
                </a:lnTo>
                <a:lnTo>
                  <a:pt x="1069016" y="1069016"/>
                </a:lnTo>
                <a:lnTo>
                  <a:pt x="0" y="1069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2672" y="6430123"/>
            <a:ext cx="1069016" cy="1069016"/>
          </a:xfrm>
          <a:custGeom>
            <a:avLst/>
            <a:gdLst/>
            <a:ahLst/>
            <a:cxnLst/>
            <a:rect l="l" t="t" r="r" b="b"/>
            <a:pathLst>
              <a:path w="1069016" h="1069016">
                <a:moveTo>
                  <a:pt x="0" y="0"/>
                </a:moveTo>
                <a:lnTo>
                  <a:pt x="1069017" y="0"/>
                </a:lnTo>
                <a:lnTo>
                  <a:pt x="1069017" y="1069016"/>
                </a:lnTo>
                <a:lnTo>
                  <a:pt x="0" y="1069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1016072" y="9254563"/>
            <a:ext cx="15746573" cy="0"/>
          </a:xfrm>
          <a:prstGeom prst="line">
            <a:avLst/>
          </a:prstGeom>
          <a:ln w="9525" cap="flat">
            <a:solidFill>
              <a:srgbClr val="6D745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6227891" y="8742595"/>
            <a:ext cx="1031409" cy="1031409"/>
          </a:xfrm>
          <a:custGeom>
            <a:avLst/>
            <a:gdLst/>
            <a:ahLst/>
            <a:cxnLst/>
            <a:rect l="l" t="t" r="r" b="b"/>
            <a:pathLst>
              <a:path w="1031409" h="1031409">
                <a:moveTo>
                  <a:pt x="0" y="0"/>
                </a:moveTo>
                <a:lnTo>
                  <a:pt x="1031409" y="0"/>
                </a:lnTo>
                <a:lnTo>
                  <a:pt x="1031409" y="1031410"/>
                </a:lnTo>
                <a:lnTo>
                  <a:pt x="0" y="1031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34751" y="1549603"/>
            <a:ext cx="3881801" cy="4213624"/>
          </a:xfrm>
          <a:custGeom>
            <a:avLst/>
            <a:gdLst/>
            <a:ahLst/>
            <a:cxnLst/>
            <a:rect l="l" t="t" r="r" b="b"/>
            <a:pathLst>
              <a:path w="3881801" h="4213624">
                <a:moveTo>
                  <a:pt x="0" y="0"/>
                </a:moveTo>
                <a:lnTo>
                  <a:pt x="3881801" y="0"/>
                </a:lnTo>
                <a:lnTo>
                  <a:pt x="3881801" y="4213624"/>
                </a:lnTo>
                <a:lnTo>
                  <a:pt x="0" y="42136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11261" y="4733925"/>
            <a:ext cx="4546740" cy="4114800"/>
          </a:xfrm>
          <a:custGeom>
            <a:avLst/>
            <a:gdLst/>
            <a:ahLst/>
            <a:cxnLst/>
            <a:rect l="l" t="t" r="r" b="b"/>
            <a:pathLst>
              <a:path w="4546740" h="4114800">
                <a:moveTo>
                  <a:pt x="0" y="0"/>
                </a:moveTo>
                <a:lnTo>
                  <a:pt x="4546741" y="0"/>
                </a:lnTo>
                <a:lnTo>
                  <a:pt x="4546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27914" y="3357591"/>
            <a:ext cx="7693743" cy="54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6"/>
              </a:lnSpc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Travail avec une IPA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27914" y="6734175"/>
            <a:ext cx="9388639" cy="110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6"/>
              </a:lnSpc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Activité sur une clinique pour les examens plus spécialisés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63208" y="1080726"/>
            <a:ext cx="8388000" cy="68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8"/>
              </a:lnSpc>
            </a:pPr>
            <a:r>
              <a:rPr lang="en-US" sz="4013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A PARTIT DE CONSTAT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2876" y="3747849"/>
            <a:ext cx="2482899" cy="2482899"/>
          </a:xfrm>
          <a:custGeom>
            <a:avLst/>
            <a:gdLst/>
            <a:ahLst/>
            <a:cxnLst/>
            <a:rect l="l" t="t" r="r" b="b"/>
            <a:pathLst>
              <a:path w="2482899" h="2482899">
                <a:moveTo>
                  <a:pt x="0" y="0"/>
                </a:moveTo>
                <a:lnTo>
                  <a:pt x="2482899" y="0"/>
                </a:lnTo>
                <a:lnTo>
                  <a:pt x="2482899" y="2482899"/>
                </a:lnTo>
                <a:lnTo>
                  <a:pt x="0" y="248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74607" y="1392417"/>
            <a:ext cx="6475013" cy="2231999"/>
          </a:xfrm>
          <a:custGeom>
            <a:avLst/>
            <a:gdLst/>
            <a:ahLst/>
            <a:cxnLst/>
            <a:rect l="l" t="t" r="r" b="b"/>
            <a:pathLst>
              <a:path w="6475013" h="2231999">
                <a:moveTo>
                  <a:pt x="0" y="0"/>
                </a:moveTo>
                <a:lnTo>
                  <a:pt x="6475013" y="0"/>
                </a:lnTo>
                <a:lnTo>
                  <a:pt x="6475013" y="2231999"/>
                </a:lnTo>
                <a:lnTo>
                  <a:pt x="0" y="2231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745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9069" y="3090617"/>
            <a:ext cx="4415538" cy="3797362"/>
          </a:xfrm>
          <a:custGeom>
            <a:avLst/>
            <a:gdLst/>
            <a:ahLst/>
            <a:cxnLst/>
            <a:rect l="l" t="t" r="r" b="b"/>
            <a:pathLst>
              <a:path w="4415538" h="3797362">
                <a:moveTo>
                  <a:pt x="0" y="0"/>
                </a:moveTo>
                <a:lnTo>
                  <a:pt x="4415538" y="0"/>
                </a:lnTo>
                <a:lnTo>
                  <a:pt x="4415538" y="3797363"/>
                </a:lnTo>
                <a:lnTo>
                  <a:pt x="0" y="3797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76739" y="7391332"/>
            <a:ext cx="3734522" cy="2194032"/>
          </a:xfrm>
          <a:custGeom>
            <a:avLst/>
            <a:gdLst/>
            <a:ahLst/>
            <a:cxnLst/>
            <a:rect l="l" t="t" r="r" b="b"/>
            <a:pathLst>
              <a:path w="3734522" h="2194032">
                <a:moveTo>
                  <a:pt x="0" y="0"/>
                </a:moveTo>
                <a:lnTo>
                  <a:pt x="3734522" y="0"/>
                </a:lnTo>
                <a:lnTo>
                  <a:pt x="3734522" y="2194032"/>
                </a:lnTo>
                <a:lnTo>
                  <a:pt x="0" y="2194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491973" y="7391332"/>
            <a:ext cx="2349731" cy="1866968"/>
          </a:xfrm>
          <a:custGeom>
            <a:avLst/>
            <a:gdLst/>
            <a:ahLst/>
            <a:cxnLst/>
            <a:rect l="l" t="t" r="r" b="b"/>
            <a:pathLst>
              <a:path w="2349731" h="1866968">
                <a:moveTo>
                  <a:pt x="0" y="0"/>
                </a:moveTo>
                <a:lnTo>
                  <a:pt x="2349730" y="0"/>
                </a:lnTo>
                <a:lnTo>
                  <a:pt x="2349730" y="1866968"/>
                </a:lnTo>
                <a:lnTo>
                  <a:pt x="0" y="1866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26267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235888" y="731266"/>
            <a:ext cx="2909888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En pratique 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77802" y="1732682"/>
            <a:ext cx="4415538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co consultation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91192" y="7619414"/>
            <a:ext cx="2099043" cy="176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3"/>
              </a:lnSpc>
            </a:pPr>
            <a:r>
              <a:rPr lang="en-US" sz="3387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bpco</a:t>
            </a:r>
          </a:p>
          <a:p>
            <a:pPr algn="ctr">
              <a:lnSpc>
                <a:spcPts val="4743"/>
              </a:lnSpc>
            </a:pPr>
            <a:r>
              <a:rPr lang="en-US" sz="3387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asthme</a:t>
            </a:r>
          </a:p>
          <a:p>
            <a:pPr algn="ctr">
              <a:lnSpc>
                <a:spcPts val="4743"/>
              </a:lnSpc>
              <a:spcBef>
                <a:spcPct val="0"/>
              </a:spcBef>
            </a:pPr>
            <a:r>
              <a:rPr lang="en-US" sz="3387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sommeil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80823" y="9047645"/>
            <a:ext cx="1645444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titration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80823" y="8027382"/>
            <a:ext cx="1134904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RCP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56333" y="7388654"/>
            <a:ext cx="3054668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PARCOURS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84588" y="5621166"/>
            <a:ext cx="3572105" cy="3445891"/>
          </a:xfrm>
          <a:custGeom>
            <a:avLst/>
            <a:gdLst/>
            <a:ahLst/>
            <a:cxnLst/>
            <a:rect l="l" t="t" r="r" b="b"/>
            <a:pathLst>
              <a:path w="3572105" h="3445891">
                <a:moveTo>
                  <a:pt x="0" y="0"/>
                </a:moveTo>
                <a:lnTo>
                  <a:pt x="3572105" y="0"/>
                </a:lnTo>
                <a:lnTo>
                  <a:pt x="3572105" y="3445891"/>
                </a:lnTo>
                <a:lnTo>
                  <a:pt x="0" y="344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550549"/>
            <a:ext cx="3439983" cy="2751987"/>
          </a:xfrm>
          <a:custGeom>
            <a:avLst/>
            <a:gdLst/>
            <a:ahLst/>
            <a:cxnLst/>
            <a:rect l="l" t="t" r="r" b="b"/>
            <a:pathLst>
              <a:path w="3439983" h="2751987">
                <a:moveTo>
                  <a:pt x="0" y="0"/>
                </a:moveTo>
                <a:lnTo>
                  <a:pt x="3439983" y="0"/>
                </a:lnTo>
                <a:lnTo>
                  <a:pt x="3439983" y="2751987"/>
                </a:lnTo>
                <a:lnTo>
                  <a:pt x="0" y="2751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8409" y="7444656"/>
            <a:ext cx="1974069" cy="1579255"/>
          </a:xfrm>
          <a:custGeom>
            <a:avLst/>
            <a:gdLst/>
            <a:ahLst/>
            <a:cxnLst/>
            <a:rect l="l" t="t" r="r" b="b"/>
            <a:pathLst>
              <a:path w="1974069" h="1579255">
                <a:moveTo>
                  <a:pt x="0" y="0"/>
                </a:moveTo>
                <a:lnTo>
                  <a:pt x="1974068" y="0"/>
                </a:lnTo>
                <a:lnTo>
                  <a:pt x="1974068" y="1579255"/>
                </a:lnTo>
                <a:lnTo>
                  <a:pt x="0" y="1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04485" y="5667022"/>
            <a:ext cx="2209800" cy="2209800"/>
          </a:xfrm>
          <a:custGeom>
            <a:avLst/>
            <a:gdLst/>
            <a:ahLst/>
            <a:cxnLst/>
            <a:rect l="l" t="t" r="r" b="b"/>
            <a:pathLst>
              <a:path w="2209800" h="2209800">
                <a:moveTo>
                  <a:pt x="0" y="0"/>
                </a:moveTo>
                <a:lnTo>
                  <a:pt x="2209800" y="0"/>
                </a:lnTo>
                <a:lnTo>
                  <a:pt x="2209800" y="2209800"/>
                </a:ln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67299" y="727507"/>
            <a:ext cx="5644479" cy="3425379"/>
          </a:xfrm>
          <a:custGeom>
            <a:avLst/>
            <a:gdLst/>
            <a:ahLst/>
            <a:cxnLst/>
            <a:rect l="l" t="t" r="r" b="b"/>
            <a:pathLst>
              <a:path w="5644479" h="3425379">
                <a:moveTo>
                  <a:pt x="0" y="0"/>
                </a:moveTo>
                <a:lnTo>
                  <a:pt x="5644479" y="0"/>
                </a:lnTo>
                <a:lnTo>
                  <a:pt x="5644479" y="3425379"/>
                </a:lnTo>
                <a:lnTo>
                  <a:pt x="0" y="3425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28631" y="4909111"/>
            <a:ext cx="3591098" cy="4114800"/>
          </a:xfrm>
          <a:custGeom>
            <a:avLst/>
            <a:gdLst/>
            <a:ahLst/>
            <a:cxnLst/>
            <a:rect l="l" t="t" r="r" b="b"/>
            <a:pathLst>
              <a:path w="3591098" h="4114800">
                <a:moveTo>
                  <a:pt x="0" y="0"/>
                </a:moveTo>
                <a:lnTo>
                  <a:pt x="3591098" y="0"/>
                </a:lnTo>
                <a:lnTo>
                  <a:pt x="35910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0545" y="4473327"/>
            <a:ext cx="2417836" cy="1749909"/>
          </a:xfrm>
          <a:custGeom>
            <a:avLst/>
            <a:gdLst/>
            <a:ahLst/>
            <a:cxnLst/>
            <a:rect l="l" t="t" r="r" b="b"/>
            <a:pathLst>
              <a:path w="2417836" h="1749909">
                <a:moveTo>
                  <a:pt x="0" y="0"/>
                </a:moveTo>
                <a:lnTo>
                  <a:pt x="2417836" y="0"/>
                </a:lnTo>
                <a:lnTo>
                  <a:pt x="2417836" y="1749909"/>
                </a:lnTo>
                <a:lnTo>
                  <a:pt x="0" y="17499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970641" y="2820500"/>
            <a:ext cx="2586301" cy="1890351"/>
          </a:xfrm>
          <a:custGeom>
            <a:avLst/>
            <a:gdLst/>
            <a:ahLst/>
            <a:cxnLst/>
            <a:rect l="l" t="t" r="r" b="b"/>
            <a:pathLst>
              <a:path w="2586301" h="1890351">
                <a:moveTo>
                  <a:pt x="0" y="0"/>
                </a:moveTo>
                <a:lnTo>
                  <a:pt x="2586301" y="0"/>
                </a:lnTo>
                <a:lnTo>
                  <a:pt x="2586301" y="1890351"/>
                </a:lnTo>
                <a:lnTo>
                  <a:pt x="0" y="18903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19729" y="3765676"/>
            <a:ext cx="1404934" cy="2655374"/>
          </a:xfrm>
          <a:custGeom>
            <a:avLst/>
            <a:gdLst/>
            <a:ahLst/>
            <a:cxnLst/>
            <a:rect l="l" t="t" r="r" b="b"/>
            <a:pathLst>
              <a:path w="1404934" h="2655374">
                <a:moveTo>
                  <a:pt x="0" y="0"/>
                </a:moveTo>
                <a:lnTo>
                  <a:pt x="1404935" y="0"/>
                </a:lnTo>
                <a:lnTo>
                  <a:pt x="1404935" y="2655374"/>
                </a:lnTo>
                <a:lnTo>
                  <a:pt x="0" y="26553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57183">
            <a:off x="11102702" y="7008044"/>
            <a:ext cx="2212429" cy="1496155"/>
          </a:xfrm>
          <a:custGeom>
            <a:avLst/>
            <a:gdLst/>
            <a:ahLst/>
            <a:cxnLst/>
            <a:rect l="l" t="t" r="r" b="b"/>
            <a:pathLst>
              <a:path w="2212429" h="1496155">
                <a:moveTo>
                  <a:pt x="0" y="0"/>
                </a:moveTo>
                <a:lnTo>
                  <a:pt x="2212429" y="0"/>
                </a:lnTo>
                <a:lnTo>
                  <a:pt x="2212429" y="1496155"/>
                </a:lnTo>
                <a:lnTo>
                  <a:pt x="0" y="1496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288304">
            <a:off x="3386145" y="3053017"/>
            <a:ext cx="1246481" cy="1155828"/>
          </a:xfrm>
          <a:custGeom>
            <a:avLst/>
            <a:gdLst/>
            <a:ahLst/>
            <a:cxnLst/>
            <a:rect l="l" t="t" r="r" b="b"/>
            <a:pathLst>
              <a:path w="1246481" h="1155828">
                <a:moveTo>
                  <a:pt x="0" y="0"/>
                </a:moveTo>
                <a:lnTo>
                  <a:pt x="1246481" y="0"/>
                </a:lnTo>
                <a:lnTo>
                  <a:pt x="1246481" y="1155828"/>
                </a:lnTo>
                <a:lnTo>
                  <a:pt x="0" y="11558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840865" y="6796840"/>
            <a:ext cx="1594886" cy="159488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AF413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3656" y="1118103"/>
            <a:ext cx="6317644" cy="54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6"/>
              </a:lnSpc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Parcours coordonnés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09385" y="4900703"/>
            <a:ext cx="9922511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IPA du diagnostic éducatifà la coordination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65741" y="296599"/>
            <a:ext cx="10255235" cy="430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6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REUNION PLURIDSCIPLINAIRE 1 FOIS PAR SEMAINE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91839" y="9560852"/>
            <a:ext cx="6366828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SOINS ET SEANCES ETP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506" y="9476570"/>
            <a:ext cx="6624955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EVALUATION A L’EFFORT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91977"/>
            <a:ext cx="1069016" cy="1069016"/>
          </a:xfrm>
          <a:custGeom>
            <a:avLst/>
            <a:gdLst/>
            <a:ahLst/>
            <a:cxnLst/>
            <a:rect l="l" t="t" r="r" b="b"/>
            <a:pathLst>
              <a:path w="1069016" h="1069016">
                <a:moveTo>
                  <a:pt x="0" y="0"/>
                </a:moveTo>
                <a:lnTo>
                  <a:pt x="1069016" y="0"/>
                </a:lnTo>
                <a:lnTo>
                  <a:pt x="1069016" y="1069016"/>
                </a:lnTo>
                <a:lnTo>
                  <a:pt x="0" y="1069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V="1">
            <a:off x="997022" y="9254563"/>
            <a:ext cx="15746573" cy="0"/>
          </a:xfrm>
          <a:prstGeom prst="line">
            <a:avLst/>
          </a:prstGeom>
          <a:ln w="9525" cap="flat">
            <a:solidFill>
              <a:srgbClr val="6D745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6227891" y="8742595"/>
            <a:ext cx="1031409" cy="1031409"/>
          </a:xfrm>
          <a:custGeom>
            <a:avLst/>
            <a:gdLst/>
            <a:ahLst/>
            <a:cxnLst/>
            <a:rect l="l" t="t" r="r" b="b"/>
            <a:pathLst>
              <a:path w="1031409" h="1031409">
                <a:moveTo>
                  <a:pt x="0" y="0"/>
                </a:moveTo>
                <a:lnTo>
                  <a:pt x="1031409" y="0"/>
                </a:lnTo>
                <a:lnTo>
                  <a:pt x="1031409" y="1031410"/>
                </a:lnTo>
                <a:lnTo>
                  <a:pt x="0" y="1031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19683" y="2863145"/>
            <a:ext cx="4439617" cy="5073848"/>
          </a:xfrm>
          <a:custGeom>
            <a:avLst/>
            <a:gdLst/>
            <a:ahLst/>
            <a:cxnLst/>
            <a:rect l="l" t="t" r="r" b="b"/>
            <a:pathLst>
              <a:path w="4439617" h="5073848">
                <a:moveTo>
                  <a:pt x="0" y="0"/>
                </a:moveTo>
                <a:lnTo>
                  <a:pt x="4439617" y="0"/>
                </a:lnTo>
                <a:lnTo>
                  <a:pt x="4439617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942975"/>
            <a:ext cx="8388000" cy="688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8"/>
              </a:lnSpc>
            </a:pPr>
            <a:r>
              <a:rPr lang="en-US" sz="4013">
                <a:solidFill>
                  <a:srgbClr val="6D745F"/>
                </a:solidFill>
                <a:latin typeface="TAN Mon Cheri"/>
                <a:ea typeface="TAN Mon Cheri"/>
                <a:cs typeface="TAN Mon Cheri"/>
                <a:sym typeface="TAN Mon Cheri"/>
              </a:rPr>
              <a:t>L’OFFRE DE SOINS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9171" y="5086350"/>
            <a:ext cx="6317644" cy="110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6"/>
              </a:lnSpc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Prise en charge spécialisée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22700" y="4300157"/>
            <a:ext cx="6750378" cy="565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1"/>
              </a:lnSpc>
            </a:pPr>
            <a:r>
              <a:rPr lang="en-US" sz="3308" b="1">
                <a:solidFill>
                  <a:srgbClr val="8B7BDB"/>
                </a:solidFill>
                <a:latin typeface="TS Tarek Bold"/>
                <a:ea typeface="TS Tarek Bold"/>
                <a:cs typeface="TS Tarek Bold"/>
                <a:sym typeface="TS Tarek Bold"/>
              </a:rPr>
              <a:t>Avec un plateau technique complet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37984" y="2229050"/>
            <a:ext cx="6163945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Pour les épreuves d’effort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48" y="0"/>
            <a:ext cx="7467891" cy="5143500"/>
          </a:xfrm>
          <a:custGeom>
            <a:avLst/>
            <a:gdLst/>
            <a:ahLst/>
            <a:cxnLst/>
            <a:rect l="l" t="t" r="r" b="b"/>
            <a:pathLst>
              <a:path w="7467891" h="5143500">
                <a:moveTo>
                  <a:pt x="0" y="0"/>
                </a:moveTo>
                <a:lnTo>
                  <a:pt x="7467891" y="0"/>
                </a:lnTo>
                <a:lnTo>
                  <a:pt x="746789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089786" y="2152914"/>
            <a:ext cx="7908987" cy="5981171"/>
          </a:xfrm>
          <a:custGeom>
            <a:avLst/>
            <a:gdLst/>
            <a:ahLst/>
            <a:cxnLst/>
            <a:rect l="l" t="t" r="r" b="b"/>
            <a:pathLst>
              <a:path w="7908987" h="5981171">
                <a:moveTo>
                  <a:pt x="0" y="0"/>
                </a:moveTo>
                <a:lnTo>
                  <a:pt x="7908987" y="0"/>
                </a:lnTo>
                <a:lnTo>
                  <a:pt x="7908987" y="5981172"/>
                </a:lnTo>
                <a:lnTo>
                  <a:pt x="0" y="5981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78594" y="8720581"/>
            <a:ext cx="10583704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REAPDATATION RESPIRATOIRE EN VILLE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53968" cy="10443722"/>
          </a:xfrm>
          <a:custGeom>
            <a:avLst/>
            <a:gdLst/>
            <a:ahLst/>
            <a:cxnLst/>
            <a:rect l="l" t="t" r="r" b="b"/>
            <a:pathLst>
              <a:path w="18553968" h="10443722">
                <a:moveTo>
                  <a:pt x="0" y="0"/>
                </a:moveTo>
                <a:lnTo>
                  <a:pt x="18553968" y="0"/>
                </a:lnTo>
                <a:lnTo>
                  <a:pt x="18553968" y="10443722"/>
                </a:lnTo>
                <a:lnTo>
                  <a:pt x="0" y="10443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03" t="-4934" r="-25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5988" y="1152741"/>
            <a:ext cx="8484552" cy="53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6"/>
              </a:lnSpc>
              <a:spcBef>
                <a:spcPct val="0"/>
              </a:spcBef>
            </a:pPr>
            <a:r>
              <a:rPr lang="en-US" sz="3204">
                <a:solidFill>
                  <a:srgbClr val="000000"/>
                </a:solidFill>
                <a:latin typeface="TAN Mon Cheri"/>
                <a:ea typeface="TAN Mon Cheri"/>
                <a:cs typeface="TAN Mon Cheri"/>
                <a:sym typeface="TAN Mon Cheri"/>
              </a:rPr>
              <a:t>MERCI POUR VOTRE ATTENTION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</Words>
  <Application>Microsoft Office PowerPoint</Application>
  <PresentationFormat>Personnalisé</PresentationFormat>
  <Paragraphs>39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TAN Mon Cheri</vt:lpstr>
      <vt:lpstr>Calibri</vt:lpstr>
      <vt:lpstr>Arial</vt:lpstr>
      <vt:lpstr>TS Tarek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IPA EN LIBERALE</dc:title>
  <dc:creator>Raptor</dc:creator>
  <cp:lastModifiedBy>Raptor</cp:lastModifiedBy>
  <cp:revision>2</cp:revision>
  <dcterms:created xsi:type="dcterms:W3CDTF">2006-08-16T00:00:00Z</dcterms:created>
  <dcterms:modified xsi:type="dcterms:W3CDTF">2024-09-27T15:28:40Z</dcterms:modified>
  <dc:identifier>DAGRxDs2PZo</dc:identifier>
</cp:coreProperties>
</file>